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6" r:id="rId4"/>
    <p:sldId id="257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6" r:id="rId18"/>
    <p:sldId id="278" r:id="rId19"/>
    <p:sldId id="279" r:id="rId20"/>
    <p:sldId id="280" r:id="rId21"/>
    <p:sldId id="281" r:id="rId22"/>
    <p:sldId id="28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mailto:fanny.barnabe@ulg.ac.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9.xml"/><Relationship Id="rId7" Type="http://schemas.openxmlformats.org/officeDocument/2006/relationships/image" Target="../media/image1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microsoft.com/office/2007/relationships/hdphoto" Target="../media/hdphoto3.wdp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microsoft.com/office/2007/relationships/hdphoto" Target="../media/hdphoto4.wdp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microsoft.com/office/2007/relationships/hdphoto" Target="../media/hdphoto5.wdp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hyperlink" Target="http://www.ludologique.com/wordpress/?p=94" TargetMode="External"/><Relationship Id="rId5" Type="http://schemas.openxmlformats.org/officeDocument/2006/relationships/tags" Target="../tags/tag11.xml"/><Relationship Id="rId10" Type="http://schemas.openxmlformats.org/officeDocument/2006/relationships/image" Target="../media/image7.jpeg"/><Relationship Id="rId4" Type="http://schemas.openxmlformats.org/officeDocument/2006/relationships/tags" Target="../tags/tag10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6.xml"/><Relationship Id="rId7" Type="http://schemas.openxmlformats.org/officeDocument/2006/relationships/image" Target="../media/image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1.xml"/><Relationship Id="rId7" Type="http://schemas.openxmlformats.org/officeDocument/2006/relationships/image" Target="../media/image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hyperlink" Target="http://www.ludologique.com/publis/types_de_narra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Fanny\Desktop\Noxi\Images\Idées pages de garde\Portal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sp>
        <p:nvSpPr>
          <p:cNvPr id="4" name="Titre 5"/>
          <p:cNvSpPr txBox="1">
            <a:spLocks/>
          </p:cNvSpPr>
          <p:nvPr/>
        </p:nvSpPr>
        <p:spPr>
          <a:xfrm>
            <a:off x="395536" y="332656"/>
            <a:ext cx="8352928" cy="2016224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Storytelling in Videogames:</a:t>
            </a:r>
          </a:p>
          <a:p>
            <a:pPr>
              <a:spcAft>
                <a:spcPts val="1200"/>
              </a:spcAft>
            </a:pP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“Narrative” 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owards “Fictional 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niverse”</a:t>
            </a:r>
          </a:p>
          <a:p>
            <a:pPr>
              <a:spcBef>
                <a:spcPts val="1000"/>
              </a:spcBef>
            </a:pPr>
            <a:r>
              <a:rPr lang="en-US" sz="5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Poetics </a:t>
            </a:r>
            <a:r>
              <a:rPr lang="en-US" sz="53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of the </a:t>
            </a:r>
            <a:r>
              <a:rPr lang="en-US" sz="5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Algorithm - Narrative</a:t>
            </a:r>
            <a:r>
              <a:rPr lang="en-US" sz="53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the Digital, and ‘Unidentified’ Media</a:t>
            </a:r>
            <a:endParaRPr lang="fr-FR" sz="53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grpSp>
        <p:nvGrpSpPr>
          <p:cNvPr id="5" name="Groupe 4"/>
          <p:cNvGrpSpPr/>
          <p:nvPr>
            <p:custDataLst>
              <p:tags r:id="rId1"/>
            </p:custDataLst>
          </p:nvPr>
        </p:nvGrpSpPr>
        <p:grpSpPr>
          <a:xfrm>
            <a:off x="107504" y="2852936"/>
            <a:ext cx="6408712" cy="3637469"/>
            <a:chOff x="20400983" y="1231870"/>
            <a:chExt cx="9870282" cy="4678633"/>
          </a:xfrm>
        </p:grpSpPr>
        <p:sp>
          <p:nvSpPr>
            <p:cNvPr id="6" name="Titre 5"/>
            <p:cNvSpPr txBox="1">
              <a:spLocks/>
            </p:cNvSpPr>
            <p:nvPr/>
          </p:nvSpPr>
          <p:spPr>
            <a:xfrm>
              <a:off x="20400983" y="2390980"/>
              <a:ext cx="9870282" cy="3519523"/>
            </a:xfrm>
            <a:prstGeom prst="rect">
              <a:avLst/>
            </a:prstGeom>
          </p:spPr>
          <p:txBody>
            <a:bodyPr vert="horz" lIns="417643" tIns="208822" rIns="417643" bIns="208822" rtlCol="0" anchor="ctr">
              <a:noAutofit/>
            </a:bodyPr>
            <a:lstStyle>
              <a:lvl1pPr algn="ctr" defTabSz="4176431" rtl="0" eaLnBrk="1" latinLnBrk="0" hangingPunct="1">
                <a:spcBef>
                  <a:spcPct val="0"/>
                </a:spcBef>
                <a:buNone/>
                <a:defRPr sz="20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BE" sz="3200" b="1" dirty="0"/>
                <a:t>Fanny Barnabé</a:t>
              </a:r>
              <a:endParaRPr lang="fr-BE" sz="3200" dirty="0"/>
            </a:p>
            <a:p>
              <a:pPr algn="l"/>
              <a:r>
                <a:rPr lang="fr-BE" sz="2300" dirty="0" err="1"/>
                <a:t>Research</a:t>
              </a:r>
              <a:r>
                <a:rPr lang="fr-BE" sz="2300" dirty="0"/>
                <a:t> </a:t>
              </a:r>
              <a:r>
                <a:rPr lang="fr-BE" sz="2300" dirty="0" err="1"/>
                <a:t>Fellow</a:t>
              </a:r>
              <a:r>
                <a:rPr lang="fr-BE" sz="2300" dirty="0"/>
                <a:t> </a:t>
              </a:r>
              <a:r>
                <a:rPr lang="fr-BE" sz="2300" dirty="0" smtClean="0"/>
                <a:t>– </a:t>
              </a:r>
              <a:r>
                <a:rPr lang="fr-BE" sz="2300" dirty="0" err="1" smtClean="0"/>
                <a:t>University</a:t>
              </a:r>
              <a:r>
                <a:rPr lang="fr-BE" sz="2300" dirty="0" smtClean="0"/>
                <a:t> of Liège</a:t>
              </a:r>
            </a:p>
            <a:p>
              <a:pPr algn="l"/>
              <a:r>
                <a:rPr lang="fr-BE" sz="2300" dirty="0" smtClean="0"/>
                <a:t>French </a:t>
              </a:r>
              <a:r>
                <a:rPr lang="fr-BE" sz="2300" dirty="0" err="1" smtClean="0"/>
                <a:t>Literature</a:t>
              </a:r>
              <a:endParaRPr lang="fr-BE" sz="2300" dirty="0" smtClean="0"/>
            </a:p>
            <a:p>
              <a:pPr algn="l"/>
              <a:r>
                <a:rPr lang="fr-BE" sz="2300" u="sng" dirty="0" smtClean="0">
                  <a:solidFill>
                    <a:schemeClr val="tx2"/>
                  </a:solidFill>
                  <a:hlinkClick r:id="rId4"/>
                </a:rPr>
                <a:t>fanny.barnabe@ulg.ac.be</a:t>
              </a:r>
              <a:endParaRPr lang="fr-BE" sz="2300" u="sng" dirty="0" smtClean="0">
                <a:solidFill>
                  <a:schemeClr val="tx2"/>
                </a:solidFill>
              </a:endParaRPr>
            </a:p>
            <a:p>
              <a:pPr lvl="0" algn="l" defTabSz="914400">
                <a:spcBef>
                  <a:spcPts val="300"/>
                </a:spcBef>
                <a:spcAft>
                  <a:spcPts val="300"/>
                </a:spcAft>
              </a:pPr>
              <a:r>
                <a:rPr lang="fr-BE" sz="2000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rPr>
                <a:t>Thesis</a:t>
              </a:r>
              <a:r>
                <a:rPr lang="fr-BE" sz="2000" dirty="0" smtClean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lang="fr-BE" sz="2000" dirty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rPr>
                <a:t>: </a:t>
              </a:r>
            </a:p>
            <a:p>
              <a:pPr lvl="0" algn="l" defTabSz="914400">
                <a:spcBef>
                  <a:spcPts val="0"/>
                </a:spcBef>
              </a:pPr>
              <a:r>
                <a:rPr lang="en-US" sz="2000" i="1" dirty="0" smtClean="0">
                  <a:solidFill>
                    <a:srgbClr val="8064A2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+mn-cs"/>
                </a:rPr>
                <a:t>Videogames </a:t>
              </a:r>
              <a:r>
                <a:rPr lang="en-US" sz="2000" i="1" dirty="0">
                  <a:solidFill>
                    <a:srgbClr val="8064A2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+mn-cs"/>
                </a:rPr>
                <a:t>and participatory </a:t>
              </a:r>
              <a:r>
                <a:rPr lang="en-US" sz="2000" i="1" dirty="0" smtClean="0">
                  <a:solidFill>
                    <a:srgbClr val="8064A2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+mn-cs"/>
                </a:rPr>
                <a:t>culture. Misappropriation </a:t>
              </a:r>
              <a:r>
                <a:rPr lang="en-US" sz="2000" i="1" dirty="0">
                  <a:solidFill>
                    <a:srgbClr val="8064A2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+mn-cs"/>
                </a:rPr>
                <a:t>as a new game paradigm</a:t>
              </a:r>
              <a:endParaRPr lang="fr-BE" sz="2000" i="1" dirty="0" smtClean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endParaRPr>
            </a:p>
            <a:p>
              <a:pPr lvl="0" algn="l" defTabSz="914400">
                <a:spcBef>
                  <a:spcPts val="0"/>
                </a:spcBef>
              </a:pPr>
              <a:endParaRPr lang="fr-BE" sz="2000" dirty="0">
                <a:solidFill>
                  <a:srgbClr val="0070C0"/>
                </a:solidFill>
                <a:ea typeface="+mn-ea"/>
                <a:cs typeface="+mn-cs"/>
              </a:endParaRPr>
            </a:p>
          </p:txBody>
        </p:sp>
        <p:pic>
          <p:nvPicPr>
            <p:cNvPr id="7" name="Picture 2" descr="C:\Users\Fanny\Desktop\FNRS 1 PAN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1191" y="1279551"/>
              <a:ext cx="1512168" cy="958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Fanny\AppData\Local\Temp\logo_coul_texte_blason_cadre_300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0301" y="1231870"/>
              <a:ext cx="1359292" cy="99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60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sp>
        <p:nvSpPr>
          <p:cNvPr id="5" name="Espace réservé du contenu 4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7524" y="1278958"/>
            <a:ext cx="719262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FR" sz="2400" dirty="0">
                <a:ea typeface="Times New Roman"/>
                <a:cs typeface="Times New Roman"/>
              </a:rPr>
              <a:t>• </a:t>
            </a:r>
            <a:r>
              <a:rPr lang="fr-FR" sz="2400" dirty="0" smtClean="0">
                <a:ea typeface="Times New Roman"/>
                <a:cs typeface="Times New Roman"/>
              </a:rPr>
              <a:t> </a:t>
            </a:r>
            <a:r>
              <a:rPr lang="en-US" sz="2400" dirty="0">
                <a:ea typeface="Times New Roman"/>
                <a:cs typeface="Times New Roman"/>
              </a:rPr>
              <a:t>The videogame </a:t>
            </a:r>
            <a:r>
              <a:rPr lang="en-US" sz="2400" dirty="0" smtClean="0">
                <a:ea typeface="Times New Roman"/>
                <a:cs typeface="Times New Roman"/>
              </a:rPr>
              <a:t>“</a:t>
            </a:r>
            <a:r>
              <a:rPr lang="en-US" sz="2400" dirty="0" err="1" smtClean="0">
                <a:ea typeface="Times New Roman"/>
                <a:cs typeface="Times New Roman"/>
              </a:rPr>
              <a:t>narrativity</a:t>
            </a:r>
            <a:r>
              <a:rPr lang="en-US" sz="2400" dirty="0" smtClean="0">
                <a:ea typeface="Times New Roman"/>
                <a:cs typeface="Times New Roman"/>
              </a:rPr>
              <a:t>” does not only amount to the narrative: </a:t>
            </a:r>
            <a:r>
              <a:rPr lang="en-US" sz="2400" dirty="0">
                <a:ea typeface="Times New Roman"/>
                <a:cs typeface="Times New Roman"/>
              </a:rPr>
              <a:t>it rather </a:t>
            </a:r>
            <a:r>
              <a:rPr lang="en-US" sz="2400" dirty="0" smtClean="0">
                <a:ea typeface="Times New Roman"/>
                <a:cs typeface="Times New Roman"/>
              </a:rPr>
              <a:t>appears as </a:t>
            </a:r>
            <a:r>
              <a:rPr lang="en-US" sz="2400" b="1" dirty="0" smtClean="0">
                <a:ea typeface="Times New Roman"/>
                <a:cs typeface="Times New Roman"/>
              </a:rPr>
              <a:t>the activation and then the ordering, by the player, of “</a:t>
            </a:r>
            <a:r>
              <a:rPr lang="en-US" sz="2400" b="1" dirty="0" err="1" smtClean="0">
                <a:ea typeface="Times New Roman"/>
                <a:cs typeface="Times New Roman"/>
              </a:rPr>
              <a:t>narrativization</a:t>
            </a:r>
            <a:r>
              <a:rPr lang="en-US" sz="2400" b="1" dirty="0" smtClean="0">
                <a:ea typeface="Times New Roman"/>
                <a:cs typeface="Times New Roman"/>
              </a:rPr>
              <a:t> elements” </a:t>
            </a:r>
            <a:r>
              <a:rPr lang="en-US" sz="2400" b="1" dirty="0">
                <a:ea typeface="Times New Roman"/>
                <a:cs typeface="Times New Roman"/>
              </a:rPr>
              <a:t>belonging to several levels of the work</a:t>
            </a:r>
            <a:r>
              <a:rPr lang="en-US" sz="2400" dirty="0">
                <a:ea typeface="Times New Roman"/>
                <a:cs typeface="Times New Roman"/>
              </a:rPr>
              <a:t>, but with the common feature to build </a:t>
            </a:r>
            <a:r>
              <a:rPr lang="en-US" sz="2400" dirty="0" smtClean="0">
                <a:ea typeface="Times New Roman"/>
                <a:cs typeface="Times New Roman"/>
              </a:rPr>
              <a:t>a fictional universe</a:t>
            </a:r>
            <a:endParaRPr lang="fr-FR" sz="2400" dirty="0" smtClean="0">
              <a:ea typeface="Times New Roman"/>
              <a:cs typeface="Times New Roman"/>
            </a:endParaRPr>
          </a:p>
        </p:txBody>
      </p:sp>
      <p:sp>
        <p:nvSpPr>
          <p:cNvPr id="7" name="Espace réservé du contenu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99592" y="4180940"/>
            <a:ext cx="4464496" cy="196361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BE" b="1" dirty="0" err="1" smtClean="0"/>
              <a:t>Universe</a:t>
            </a:r>
            <a:r>
              <a:rPr lang="fr-BE" dirty="0" smtClean="0"/>
              <a:t>:</a:t>
            </a:r>
          </a:p>
          <a:p>
            <a:pPr marL="0" indent="0" algn="just">
              <a:buNone/>
            </a:pPr>
            <a:r>
              <a:rPr lang="en-US" sz="2800" dirty="0"/>
              <a:t>conglomerate of </a:t>
            </a:r>
            <a:r>
              <a:rPr lang="en-US" sz="2800" dirty="0" smtClean="0"/>
              <a:t>unranked elements potentially carrying </a:t>
            </a:r>
            <a:r>
              <a:rPr lang="en-US" sz="2800" dirty="0"/>
              <a:t>a latent </a:t>
            </a:r>
            <a:r>
              <a:rPr lang="en-US" sz="2800" dirty="0" err="1" smtClean="0"/>
              <a:t>narrativity</a:t>
            </a:r>
            <a:endParaRPr lang="fr-BE" sz="2800" dirty="0" smtClean="0"/>
          </a:p>
        </p:txBody>
      </p:sp>
      <p:sp>
        <p:nvSpPr>
          <p:cNvPr id="11" name="Flèche droite 10"/>
          <p:cNvSpPr/>
          <p:nvPr>
            <p:custDataLst>
              <p:tags r:id="rId4"/>
            </p:custDataLst>
          </p:nvPr>
        </p:nvSpPr>
        <p:spPr>
          <a:xfrm rot="5400000">
            <a:off x="2974568" y="3523440"/>
            <a:ext cx="624238" cy="42885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87524" y="332656"/>
            <a:ext cx="8568952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1" dirty="0" smtClean="0"/>
              <a:t>4</a:t>
            </a:r>
            <a:r>
              <a:rPr lang="en-US" sz="2800" b="1" dirty="0" smtClean="0"/>
              <a:t>. The notion of “fictional universe”</a:t>
            </a:r>
            <a:endParaRPr lang="en-US" sz="28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154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sp>
        <p:nvSpPr>
          <p:cNvPr id="5" name="Espace réservé du contenu 4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628800"/>
            <a:ext cx="5244744" cy="424116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FR" sz="2800" dirty="0">
                <a:ea typeface="Times New Roman"/>
                <a:cs typeface="Times New Roman"/>
              </a:rPr>
              <a:t>• </a:t>
            </a:r>
            <a:r>
              <a:rPr lang="en-US" sz="2800" dirty="0" smtClean="0">
                <a:ea typeface="Times New Roman"/>
                <a:cs typeface="Times New Roman"/>
              </a:rPr>
              <a:t>I divided </a:t>
            </a:r>
            <a:r>
              <a:rPr lang="en-US" sz="2800" dirty="0" smtClean="0">
                <a:ea typeface="Times New Roman"/>
                <a:cs typeface="Times New Roman"/>
              </a:rPr>
              <a:t>the notion of « universe » into three </a:t>
            </a:r>
            <a:r>
              <a:rPr lang="fr-FR" sz="2800" dirty="0" smtClean="0">
                <a:ea typeface="Times New Roman"/>
                <a:cs typeface="Times New Roman"/>
              </a:rPr>
              <a:t>key concepts, </a:t>
            </a:r>
            <a:r>
              <a:rPr lang="en-US" sz="2800" dirty="0" smtClean="0"/>
              <a:t>borrowed </a:t>
            </a:r>
            <a:r>
              <a:rPr lang="en-US" sz="2800" dirty="0"/>
              <a:t>from </a:t>
            </a:r>
            <a:r>
              <a:rPr lang="fr-BE" sz="2800" b="1" dirty="0" smtClean="0"/>
              <a:t>Étienne </a:t>
            </a:r>
            <a:r>
              <a:rPr lang="fr-BE" sz="2800" b="1" dirty="0"/>
              <a:t>Armand </a:t>
            </a:r>
            <a:r>
              <a:rPr lang="fr-BE" sz="2800" b="1" dirty="0" err="1" smtClean="0"/>
              <a:t>Amato</a:t>
            </a:r>
            <a:r>
              <a:rPr lang="fr-BE" sz="2800" b="1" dirty="0" smtClean="0"/>
              <a:t> :</a:t>
            </a:r>
          </a:p>
          <a:p>
            <a:pPr marL="0" indent="0" algn="just">
              <a:buNone/>
            </a:pPr>
            <a:endParaRPr lang="fr-BE" sz="2800" b="1" dirty="0" smtClean="0"/>
          </a:p>
          <a:p>
            <a:pPr marL="0" indent="0" algn="just">
              <a:buNone/>
            </a:pPr>
            <a:r>
              <a:rPr lang="fr-BE" sz="2000" cap="small" dirty="0" err="1" smtClean="0"/>
              <a:t>Amato</a:t>
            </a:r>
            <a:r>
              <a:rPr lang="fr-BE" sz="2000" dirty="0" smtClean="0"/>
              <a:t> Étienne Armand, «</a:t>
            </a:r>
            <a:r>
              <a:rPr lang="fr-BE" sz="2000" dirty="0"/>
              <a:t> Reformulation du corps humain par le jeu vidéo : la posture vidéoludique », </a:t>
            </a:r>
            <a:r>
              <a:rPr lang="fr-BE" sz="2000" dirty="0" smtClean="0"/>
              <a:t>in </a:t>
            </a:r>
            <a:r>
              <a:rPr lang="fr-BE" sz="2000" cap="small" dirty="0" err="1" smtClean="0"/>
              <a:t>Genvo</a:t>
            </a:r>
            <a:r>
              <a:rPr lang="fr-BE" sz="2000" cap="small" dirty="0" smtClean="0"/>
              <a:t> </a:t>
            </a:r>
            <a:r>
              <a:rPr lang="fr-BE" sz="2000" dirty="0"/>
              <a:t>Sébastien, </a:t>
            </a:r>
            <a:r>
              <a:rPr lang="fr-BE" sz="2000" dirty="0" err="1"/>
              <a:t>dir</a:t>
            </a:r>
            <a:r>
              <a:rPr lang="fr-BE" sz="2000" dirty="0"/>
              <a:t>., </a:t>
            </a:r>
            <a:r>
              <a:rPr lang="fr-BE" sz="2000" i="1" dirty="0"/>
              <a:t>Le game design de jeux vidéo. Approches de l’expression </a:t>
            </a:r>
            <a:r>
              <a:rPr lang="fr-BE" sz="2000" i="1" dirty="0" smtClean="0"/>
              <a:t>vidéoludique</a:t>
            </a:r>
            <a:r>
              <a:rPr lang="fr-BE" sz="2000" dirty="0"/>
              <a:t>,</a:t>
            </a:r>
            <a:r>
              <a:rPr lang="fr-BE" sz="2000" dirty="0" smtClean="0"/>
              <a:t> </a:t>
            </a:r>
            <a:r>
              <a:rPr lang="fr-BE" sz="2000" dirty="0"/>
              <a:t>Paris, L’Harmattan, </a:t>
            </a:r>
            <a:r>
              <a:rPr lang="fr-BE" sz="2000" dirty="0" smtClean="0"/>
              <a:t>2005, pp</a:t>
            </a:r>
            <a:r>
              <a:rPr lang="fr-BE" sz="2000" dirty="0"/>
              <a:t>. </a:t>
            </a:r>
            <a:r>
              <a:rPr lang="fr-BE" sz="2000" dirty="0" smtClean="0"/>
              <a:t>299-323</a:t>
            </a:r>
            <a:endParaRPr lang="fr-BE" sz="2000" dirty="0"/>
          </a:p>
        </p:txBody>
      </p:sp>
      <p:sp>
        <p:nvSpPr>
          <p:cNvPr id="7" name="Titr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7524" y="332656"/>
            <a:ext cx="8568952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1" dirty="0" smtClean="0"/>
              <a:t>4</a:t>
            </a:r>
            <a:r>
              <a:rPr lang="en-US" sz="2800" b="1" dirty="0" smtClean="0"/>
              <a:t>. The notion of “fictional universe”</a:t>
            </a:r>
            <a:endParaRPr lang="en-US" sz="28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26" name="Picture 2" descr="http://t1.gstatic.com/images?q=tbn:ANd9GcQ3aQr09ZA8vYdoE4yq79AUDwByKRvuqfAwxNefSDCdr8HJtH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412776"/>
            <a:ext cx="31908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>
            <p:custDataLst>
              <p:tags r:id="rId2"/>
            </p:custDataLst>
          </p:nvPr>
        </p:nvSpPr>
        <p:spPr>
          <a:xfrm>
            <a:off x="3525674" y="393555"/>
            <a:ext cx="2092651" cy="61293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Universe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>
            <p:custDataLst>
              <p:tags r:id="rId3"/>
            </p:custDataLst>
          </p:nvPr>
        </p:nvSpPr>
        <p:spPr>
          <a:xfrm>
            <a:off x="129631" y="1467759"/>
            <a:ext cx="8884738" cy="1532334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B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Cosmos</a:t>
            </a:r>
          </a:p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(“the </a:t>
            </a:r>
            <a:r>
              <a:rPr lang="en-US" sz="2500" dirty="0">
                <a:solidFill>
                  <a:schemeClr val="bg1"/>
                </a:solidFill>
              </a:rPr>
              <a:t>universe </a:t>
            </a:r>
            <a:r>
              <a:rPr lang="en-US" sz="2500" dirty="0" smtClean="0">
                <a:solidFill>
                  <a:schemeClr val="bg1"/>
                </a:solidFill>
              </a:rPr>
              <a:t>as such, </a:t>
            </a:r>
            <a:r>
              <a:rPr lang="en-US" sz="2500" dirty="0">
                <a:solidFill>
                  <a:schemeClr val="bg1"/>
                </a:solidFill>
              </a:rPr>
              <a:t>supposed to exist by itself, regardless of the player's participation, the plot </a:t>
            </a:r>
            <a:r>
              <a:rPr lang="en-US" sz="2500" dirty="0" smtClean="0">
                <a:solidFill>
                  <a:schemeClr val="bg1"/>
                </a:solidFill>
              </a:rPr>
              <a:t>or the objective of the game”</a:t>
            </a:r>
            <a:r>
              <a:rPr lang="fr-BE" sz="2500" dirty="0" smtClean="0">
                <a:solidFill>
                  <a:schemeClr val="bg1"/>
                </a:solidFill>
              </a:rPr>
              <a:t>)</a:t>
            </a:r>
            <a:endParaRPr lang="fr-FR" sz="2500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>
            <p:custDataLst>
              <p:tags r:id="rId4"/>
            </p:custDataLst>
          </p:nvPr>
        </p:nvSpPr>
        <p:spPr>
          <a:xfrm>
            <a:off x="129631" y="3227492"/>
            <a:ext cx="8884738" cy="1617464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Diegesis</a:t>
            </a:r>
            <a:endParaRPr lang="en-US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(“a </a:t>
            </a:r>
            <a:r>
              <a:rPr lang="en-US" sz="2500" dirty="0">
                <a:solidFill>
                  <a:schemeClr val="bg1"/>
                </a:solidFill>
              </a:rPr>
              <a:t>cosmos </a:t>
            </a:r>
            <a:r>
              <a:rPr lang="en-US" sz="2500" dirty="0" smtClean="0">
                <a:solidFill>
                  <a:schemeClr val="bg1"/>
                </a:solidFill>
              </a:rPr>
              <a:t>oriented by </a:t>
            </a:r>
            <a:r>
              <a:rPr lang="en-US" sz="2500" dirty="0">
                <a:solidFill>
                  <a:schemeClr val="bg1"/>
                </a:solidFill>
              </a:rPr>
              <a:t>a </a:t>
            </a:r>
            <a:r>
              <a:rPr lang="en-US" sz="2500" dirty="0" smtClean="0">
                <a:solidFill>
                  <a:schemeClr val="bg1"/>
                </a:solidFill>
              </a:rPr>
              <a:t>story which constructs it </a:t>
            </a:r>
            <a:r>
              <a:rPr lang="en-US" sz="2500" dirty="0">
                <a:solidFill>
                  <a:schemeClr val="bg1"/>
                </a:solidFill>
              </a:rPr>
              <a:t>as </a:t>
            </a:r>
            <a:r>
              <a:rPr lang="en-US" sz="2500" dirty="0" smtClean="0">
                <a:solidFill>
                  <a:schemeClr val="bg1"/>
                </a:solidFill>
              </a:rPr>
              <a:t>a </a:t>
            </a:r>
            <a:r>
              <a:rPr lang="en-US" sz="2500" dirty="0">
                <a:solidFill>
                  <a:schemeClr val="bg1"/>
                </a:solidFill>
              </a:rPr>
              <a:t>necessary</a:t>
            </a:r>
            <a:r>
              <a:rPr lang="en-US" sz="2500" dirty="0" smtClean="0">
                <a:solidFill>
                  <a:schemeClr val="bg1"/>
                </a:solidFill>
              </a:rPr>
              <a:t> background”</a:t>
            </a:r>
            <a:r>
              <a:rPr lang="fr-BE" sz="2500" dirty="0" smtClean="0">
                <a:solidFill>
                  <a:schemeClr val="bg1"/>
                </a:solidFill>
              </a:rPr>
              <a:t>)</a:t>
            </a:r>
            <a:endParaRPr lang="fr-FR" sz="25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>
            <p:custDataLst>
              <p:tags r:id="rId5"/>
            </p:custDataLst>
          </p:nvPr>
        </p:nvSpPr>
        <p:spPr>
          <a:xfrm>
            <a:off x="129631" y="5089381"/>
            <a:ext cx="8884738" cy="131099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Ludiegesis</a:t>
            </a:r>
            <a:endParaRPr lang="en-US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(“the </a:t>
            </a:r>
            <a:r>
              <a:rPr lang="en-US" sz="2500" dirty="0" err="1" smtClean="0">
                <a:solidFill>
                  <a:schemeClr val="bg1"/>
                </a:solidFill>
              </a:rPr>
              <a:t>diegesis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as it is </a:t>
            </a:r>
            <a:r>
              <a:rPr lang="en-US" sz="2500" dirty="0" smtClean="0">
                <a:solidFill>
                  <a:schemeClr val="bg1"/>
                </a:solidFill>
              </a:rPr>
              <a:t>ruled by </a:t>
            </a:r>
            <a:r>
              <a:rPr lang="en-US" sz="2500" dirty="0">
                <a:solidFill>
                  <a:schemeClr val="bg1"/>
                </a:solidFill>
              </a:rPr>
              <a:t>the </a:t>
            </a:r>
            <a:r>
              <a:rPr lang="en-US" sz="2500" dirty="0" smtClean="0">
                <a:solidFill>
                  <a:schemeClr val="bg1"/>
                </a:solidFill>
              </a:rPr>
              <a:t>game”</a:t>
            </a:r>
            <a:r>
              <a:rPr lang="fr-BE" sz="2500" dirty="0" smtClean="0">
                <a:solidFill>
                  <a:schemeClr val="bg1"/>
                </a:solidFill>
              </a:rPr>
              <a:t>)</a:t>
            </a:r>
            <a:endParaRPr lang="fr-F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pic>
        <p:nvPicPr>
          <p:cNvPr id="7" name="Picture 2" descr="C:\Users\Fanny\Desktop\The-Elder-Scrolls-III-Morrowind-Mod-Ashland-Traders_1.jp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64" y="836712"/>
            <a:ext cx="4931448" cy="3698586"/>
          </a:xfrm>
          <a:prstGeom prst="rect">
            <a:avLst/>
          </a:prstGeom>
          <a:noFill/>
        </p:spPr>
      </p:pic>
      <p:pic>
        <p:nvPicPr>
          <p:cNvPr id="8" name="Picture 4" descr="C:\Users\Fanny\Desktop\MAJINSKYRIM7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4207" y="3429000"/>
            <a:ext cx="5187786" cy="3351319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5071592" y="836712"/>
            <a:ext cx="165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Elder Scrolls III : </a:t>
            </a:r>
            <a:r>
              <a:rPr lang="en-US" sz="2000" i="1" dirty="0" err="1" smtClean="0"/>
              <a:t>Morrowind</a:t>
            </a:r>
            <a:endParaRPr lang="en-US" sz="2000" dirty="0" smtClean="0"/>
          </a:p>
          <a:p>
            <a:r>
              <a:rPr lang="en-US" sz="2000" dirty="0" smtClean="0"/>
              <a:t>(Bethesda </a:t>
            </a:r>
            <a:r>
              <a:rPr lang="en-US" sz="2000" dirty="0" err="1" smtClean="0"/>
              <a:t>Softwokrs</a:t>
            </a:r>
            <a:r>
              <a:rPr lang="en-US" sz="2000" dirty="0" smtClean="0"/>
              <a:t>, </a:t>
            </a:r>
            <a:r>
              <a:rPr lang="en-US" sz="2000" dirty="0" err="1" smtClean="0"/>
              <a:t>Ubisoft</a:t>
            </a:r>
            <a:r>
              <a:rPr lang="en-US" sz="2000" dirty="0" smtClean="0"/>
              <a:t>, 2002)</a:t>
            </a:r>
            <a:endParaRPr lang="fr-BE" sz="2000" dirty="0"/>
          </a:p>
        </p:txBody>
      </p:sp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827584" y="573389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The Elder Scrolls V : </a:t>
            </a:r>
            <a:r>
              <a:rPr lang="en-US" sz="2000" i="1" dirty="0" err="1" smtClean="0"/>
              <a:t>Skyrim</a:t>
            </a:r>
            <a:r>
              <a:rPr lang="en-US" sz="2000" dirty="0" smtClean="0"/>
              <a:t> (Bethesda </a:t>
            </a:r>
            <a:r>
              <a:rPr lang="en-US" sz="2000" dirty="0" err="1" smtClean="0"/>
              <a:t>Softworks</a:t>
            </a:r>
            <a:r>
              <a:rPr lang="en-US" sz="2000" dirty="0" smtClean="0"/>
              <a:t>, </a:t>
            </a:r>
            <a:r>
              <a:rPr lang="en-US" sz="2000" dirty="0" err="1" smtClean="0"/>
              <a:t>Ubisoft</a:t>
            </a:r>
            <a:r>
              <a:rPr lang="en-US" sz="2000" dirty="0" smtClean="0"/>
              <a:t>, 2011)</a:t>
            </a:r>
            <a:endParaRPr lang="fr-BE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1852" y="260648"/>
            <a:ext cx="9060296" cy="46166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u="sng" dirty="0" smtClean="0">
                <a:ea typeface="Times New Roman"/>
                <a:cs typeface="Times New Roman"/>
              </a:rPr>
              <a:t>Ex.:</a:t>
            </a:r>
            <a:r>
              <a:rPr lang="en-US" sz="2400" dirty="0" smtClean="0">
                <a:ea typeface="Times New Roman"/>
                <a:cs typeface="Times New Roman"/>
              </a:rPr>
              <a:t> the games </a:t>
            </a:r>
            <a:r>
              <a:rPr lang="en-US" sz="2400" b="1" i="1" dirty="0" smtClean="0">
                <a:ea typeface="Times New Roman"/>
                <a:cs typeface="Times New Roman"/>
              </a:rPr>
              <a:t>The Elder Scrolls</a:t>
            </a:r>
            <a:r>
              <a:rPr lang="en-US" sz="2400" dirty="0" smtClean="0">
                <a:ea typeface="Times New Roman"/>
                <a:cs typeface="Times New Roman"/>
              </a:rPr>
              <a:t>: one single cosmos, but several </a:t>
            </a:r>
            <a:r>
              <a:rPr lang="en-US" sz="2400" dirty="0" err="1" smtClean="0">
                <a:ea typeface="Times New Roman"/>
                <a:cs typeface="Times New Roman"/>
              </a:rPr>
              <a:t>diegesis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5775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lum bright="70000" contrast="-70000"/>
          </a:blip>
          <a:srcRect l="39601" r="23875"/>
          <a:stretch/>
        </p:blipFill>
        <p:spPr bwMode="auto">
          <a:xfrm>
            <a:off x="5810250" y="-13112"/>
            <a:ext cx="3339802" cy="6858000"/>
          </a:xfrm>
          <a:prstGeom prst="rect">
            <a:avLst/>
          </a:prstGeom>
          <a:noFill/>
        </p:spPr>
      </p:pic>
      <p:sp>
        <p:nvSpPr>
          <p:cNvPr id="5" name="Espace réservé du contenu 4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15616" y="1412776"/>
            <a:ext cx="5955869" cy="1200329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dirty="0" smtClean="0"/>
              <a:t>On </a:t>
            </a:r>
            <a:r>
              <a:rPr lang="en-US" sz="2400" dirty="0"/>
              <a:t>the basis of this theoretical framework, </a:t>
            </a:r>
            <a:r>
              <a:rPr lang="en-US" sz="2400" dirty="0" smtClean="0"/>
              <a:t>I identified </a:t>
            </a:r>
            <a:r>
              <a:rPr lang="en-US" sz="2400" dirty="0" smtClean="0"/>
              <a:t>and </a:t>
            </a:r>
            <a:r>
              <a:rPr lang="en-US" sz="2400" dirty="0"/>
              <a:t>studied </a:t>
            </a:r>
            <a:r>
              <a:rPr lang="en-US" sz="2400" b="1" dirty="0" smtClean="0"/>
              <a:t>14 “</a:t>
            </a:r>
            <a:r>
              <a:rPr lang="en-US" sz="2400" b="1" dirty="0" err="1" smtClean="0"/>
              <a:t>narrativization</a:t>
            </a:r>
            <a:r>
              <a:rPr lang="en-US" sz="2400" b="1" dirty="0" smtClean="0"/>
              <a:t> elements”</a:t>
            </a:r>
            <a:r>
              <a:rPr lang="en-US" sz="2400" dirty="0" smtClean="0"/>
              <a:t>:</a:t>
            </a:r>
            <a:endParaRPr lang="fr-BE" sz="2400" dirty="0" smtClean="0"/>
          </a:p>
        </p:txBody>
      </p:sp>
      <p:grpSp>
        <p:nvGrpSpPr>
          <p:cNvPr id="22" name="Groupe 21"/>
          <p:cNvGrpSpPr/>
          <p:nvPr>
            <p:custDataLst>
              <p:tags r:id="rId3"/>
            </p:custDataLst>
          </p:nvPr>
        </p:nvGrpSpPr>
        <p:grpSpPr>
          <a:xfrm>
            <a:off x="3795121" y="3346477"/>
            <a:ext cx="5061354" cy="2834501"/>
            <a:chOff x="1899266" y="35166373"/>
            <a:chExt cx="5774505" cy="2887254"/>
          </a:xfrm>
        </p:grpSpPr>
        <p:sp>
          <p:nvSpPr>
            <p:cNvPr id="23" name="ZoneTexte 22"/>
            <p:cNvSpPr txBox="1"/>
            <p:nvPr/>
          </p:nvSpPr>
          <p:spPr>
            <a:xfrm>
              <a:off x="1899266" y="35166373"/>
              <a:ext cx="3205064" cy="4622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6. </a:t>
              </a:r>
              <a:r>
                <a:rPr lang="fr-BE" sz="2000" dirty="0" err="1" smtClean="0"/>
                <a:t>Paratext</a:t>
              </a:r>
              <a:endParaRPr lang="fr-FR" sz="20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899267" y="36378884"/>
              <a:ext cx="3191288" cy="4622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8. Camera</a:t>
              </a:r>
              <a:endParaRPr lang="fr-FR" sz="20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899267" y="35772629"/>
              <a:ext cx="3205062" cy="4622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7. Interface</a:t>
              </a:r>
              <a:endParaRPr lang="fr-FR" sz="2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899266" y="36985140"/>
              <a:ext cx="3188567" cy="4622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9. Items</a:t>
              </a:r>
              <a:endParaRPr lang="fr-FR" sz="2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899266" y="37591394"/>
              <a:ext cx="3205064" cy="4622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10. Environnements</a:t>
              </a:r>
              <a:endParaRPr lang="fr-FR" sz="2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246117" y="35391822"/>
              <a:ext cx="2405239" cy="4622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11. Goals</a:t>
              </a:r>
              <a:endParaRPr lang="fr-FR" sz="20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246119" y="35958116"/>
              <a:ext cx="2405237" cy="4509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12. </a:t>
              </a:r>
              <a:r>
                <a:rPr lang="fr-BE" sz="2000" dirty="0" err="1" smtClean="0"/>
                <a:t>Sounds</a:t>
              </a:r>
              <a:endParaRPr lang="fr-FR" sz="20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246119" y="36513089"/>
              <a:ext cx="2405239" cy="4509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13. Gameplay</a:t>
              </a:r>
              <a:endParaRPr lang="fr-FR" sz="20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246119" y="37068067"/>
              <a:ext cx="2427652" cy="79776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14. </a:t>
              </a:r>
              <a:r>
                <a:rPr lang="fr-BE" sz="2000" dirty="0" err="1" smtClean="0"/>
                <a:t>Choices</a:t>
              </a:r>
              <a:r>
                <a:rPr lang="fr-BE" sz="2000" dirty="0" smtClean="0"/>
                <a:t> and </a:t>
              </a:r>
              <a:r>
                <a:rPr lang="fr-BE" sz="2000" dirty="0" smtClean="0"/>
                <a:t>settings</a:t>
              </a:r>
              <a:endParaRPr lang="fr-BE" sz="2000" dirty="0" smtClean="0"/>
            </a:p>
          </p:txBody>
        </p:sp>
      </p:grpSp>
      <p:grpSp>
        <p:nvGrpSpPr>
          <p:cNvPr id="32" name="Groupe 31"/>
          <p:cNvGrpSpPr/>
          <p:nvPr>
            <p:custDataLst>
              <p:tags r:id="rId4"/>
            </p:custDataLst>
          </p:nvPr>
        </p:nvGrpSpPr>
        <p:grpSpPr>
          <a:xfrm>
            <a:off x="251041" y="3346470"/>
            <a:ext cx="3420468" cy="2823392"/>
            <a:chOff x="1740125" y="35330681"/>
            <a:chExt cx="2679143" cy="3323788"/>
          </a:xfrm>
        </p:grpSpPr>
        <p:sp>
          <p:nvSpPr>
            <p:cNvPr id="33" name="ZoneTexte 32"/>
            <p:cNvSpPr txBox="1"/>
            <p:nvPr/>
          </p:nvSpPr>
          <p:spPr>
            <a:xfrm>
              <a:off x="1743965" y="35330681"/>
              <a:ext cx="2675238" cy="5211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1. </a:t>
              </a:r>
              <a:r>
                <a:rPr lang="fr-BE" sz="2000" dirty="0" err="1" smtClean="0"/>
                <a:t>Cutscenes</a:t>
              </a:r>
              <a:endParaRPr lang="fr-FR" sz="20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743960" y="36035539"/>
              <a:ext cx="2675240" cy="5211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2. </a:t>
              </a:r>
              <a:r>
                <a:rPr lang="fr-BE" sz="2000" dirty="0" err="1" smtClean="0"/>
                <a:t>Text</a:t>
              </a:r>
              <a:endParaRPr lang="fr-FR" sz="20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742277" y="36740397"/>
              <a:ext cx="2676991" cy="5211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3. </a:t>
              </a:r>
              <a:r>
                <a:rPr lang="fr-BE" sz="2000" dirty="0" err="1" smtClean="0"/>
                <a:t>Characters</a:t>
              </a:r>
              <a:endParaRPr lang="fr-FR" sz="20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740125" y="38133339"/>
              <a:ext cx="2679076" cy="5211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5. </a:t>
              </a:r>
              <a:r>
                <a:rPr lang="fr-BE" sz="2000" dirty="0" err="1" smtClean="0"/>
                <a:t>Intertextual</a:t>
              </a:r>
              <a:r>
                <a:rPr lang="fr-BE" sz="2000" dirty="0" smtClean="0"/>
                <a:t> </a:t>
              </a:r>
              <a:r>
                <a:rPr lang="fr-BE" sz="2000" dirty="0" err="1"/>
                <a:t>references</a:t>
              </a:r>
              <a:endParaRPr lang="fr-FR" sz="2000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740126" y="37445256"/>
              <a:ext cx="2679075" cy="5211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2000" dirty="0" smtClean="0"/>
                <a:t>4. Avatar</a:t>
              </a:r>
              <a:endParaRPr lang="fr-FR" sz="2000" dirty="0"/>
            </a:p>
          </p:txBody>
        </p:sp>
      </p:grpSp>
      <p:sp>
        <p:nvSpPr>
          <p:cNvPr id="38" name="Accolade ouvrante 37"/>
          <p:cNvSpPr/>
          <p:nvPr>
            <p:custDataLst>
              <p:tags r:id="rId5"/>
            </p:custDataLst>
          </p:nvPr>
        </p:nvSpPr>
        <p:spPr>
          <a:xfrm rot="5400000">
            <a:off x="4233662" y="1020123"/>
            <a:ext cx="676676" cy="3418171"/>
          </a:xfrm>
          <a:prstGeom prst="leftBrac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Titre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87524" y="332656"/>
            <a:ext cx="8568952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1" dirty="0" smtClean="0"/>
              <a:t>4</a:t>
            </a:r>
            <a:r>
              <a:rPr lang="en-US" sz="2800" b="1" dirty="0" smtClean="0"/>
              <a:t>. The notion of “fictional universe”</a:t>
            </a:r>
            <a:endParaRPr lang="en-US" sz="28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61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7113" y="188640"/>
            <a:ext cx="8609774" cy="864096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3000" b="1" dirty="0" smtClean="0"/>
              <a:t>5. An example: which role can the interface play in storytelling?</a:t>
            </a:r>
            <a:endParaRPr lang="en-US" sz="3000" b="1" dirty="0"/>
          </a:p>
        </p:txBody>
      </p:sp>
      <p:pic>
        <p:nvPicPr>
          <p:cNvPr id="39" name="Imag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4917" y1="6875" x2="12583" y2="15500"/>
                        <a14:backgroundMark x1="12583" y1="15500" x2="20333" y2="34250"/>
                        <a14:backgroundMark x1="20333" y1="34250" x2="4000" y2="74125"/>
                        <a14:backgroundMark x1="4000" y1="74125" x2="23000" y2="91625"/>
                        <a14:backgroundMark x1="23000" y1="91625" x2="45000" y2="69250"/>
                        <a14:backgroundMark x1="45000" y1="69250" x2="63667" y2="98500"/>
                        <a14:backgroundMark x1="63667" y1="98500" x2="91083" y2="75125"/>
                        <a14:backgroundMark x1="91083" y1="75125" x2="86417" y2="52625"/>
                        <a14:backgroundMark x1="86417" y1="52625" x2="97250" y2="51250"/>
                        <a14:backgroundMark x1="97250" y1="51250" x2="95250" y2="24375"/>
                        <a14:backgroundMark x1="95250" y1="24375" x2="23500" y2="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2" y="1446191"/>
            <a:ext cx="8117717" cy="5411810"/>
          </a:xfrm>
          <a:prstGeom prst="rect">
            <a:avLst/>
          </a:prstGeom>
        </p:spPr>
      </p:pic>
      <p:sp>
        <p:nvSpPr>
          <p:cNvPr id="40" name="ZoneTexte 39"/>
          <p:cNvSpPr txBox="1"/>
          <p:nvPr>
            <p:custDataLst>
              <p:tags r:id="rId3"/>
            </p:custDataLst>
          </p:nvPr>
        </p:nvSpPr>
        <p:spPr>
          <a:xfrm>
            <a:off x="282706" y="6277962"/>
            <a:ext cx="493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NES Zapper</a:t>
            </a:r>
            <a:r>
              <a:rPr lang="en-US" sz="2000" b="1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developped</a:t>
            </a:r>
            <a:r>
              <a:rPr lang="en-US" sz="2000" dirty="0" smtClean="0"/>
              <a:t> by Nintendo</a:t>
            </a:r>
            <a:endParaRPr lang="en-US" sz="2000" dirty="0"/>
          </a:p>
        </p:txBody>
      </p:sp>
      <p:sp>
        <p:nvSpPr>
          <p:cNvPr id="41" name="ZoneTexte 40"/>
          <p:cNvSpPr txBox="1"/>
          <p:nvPr>
            <p:custDataLst>
              <p:tags r:id="rId4"/>
            </p:custDataLst>
          </p:nvPr>
        </p:nvSpPr>
        <p:spPr>
          <a:xfrm>
            <a:off x="302507" y="1215358"/>
            <a:ext cx="7437845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A « </a:t>
            </a:r>
            <a:r>
              <a:rPr lang="fr-BE" sz="2800" dirty="0" err="1" smtClean="0"/>
              <a:t>diegetized</a:t>
            </a:r>
            <a:r>
              <a:rPr lang="fr-BE" sz="2800" dirty="0" smtClean="0"/>
              <a:t> » interaction </a:t>
            </a:r>
            <a:r>
              <a:rPr lang="fr-BE" sz="2800" dirty="0" err="1" smtClean="0"/>
              <a:t>device</a:t>
            </a:r>
            <a:r>
              <a:rPr lang="fr-BE" sz="2800" dirty="0" smtClean="0"/>
              <a:t>: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6649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>
            <p:custDataLst>
              <p:tags r:id="rId1"/>
            </p:custDataLst>
          </p:nvPr>
        </p:nvSpPr>
        <p:spPr>
          <a:xfrm>
            <a:off x="282706" y="6297657"/>
            <a:ext cx="857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Skylanders</a:t>
            </a:r>
            <a:r>
              <a:rPr lang="en-US" sz="2000" i="1" dirty="0"/>
              <a:t> : </a:t>
            </a:r>
            <a:r>
              <a:rPr lang="en-US" sz="2000" i="1" dirty="0" err="1"/>
              <a:t>Spyro’s</a:t>
            </a:r>
            <a:r>
              <a:rPr lang="en-US" sz="2000" i="1" dirty="0"/>
              <a:t> Adventure</a:t>
            </a:r>
            <a:r>
              <a:rPr lang="en-US" sz="2000" dirty="0"/>
              <a:t> (Toys for Bob, Activision, 2011)</a:t>
            </a:r>
            <a:endParaRPr lang="fr-BE" sz="2000" dirty="0"/>
          </a:p>
        </p:txBody>
      </p:sp>
      <p:sp>
        <p:nvSpPr>
          <p:cNvPr id="41" name="ZoneTexte 40"/>
          <p:cNvSpPr txBox="1"/>
          <p:nvPr>
            <p:custDataLst>
              <p:tags r:id="rId2"/>
            </p:custDataLst>
          </p:nvPr>
        </p:nvSpPr>
        <p:spPr>
          <a:xfrm>
            <a:off x="337434" y="1154941"/>
            <a:ext cx="6199542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Interaction devices as </a:t>
            </a:r>
            <a:r>
              <a:rPr lang="en-US" sz="2600" dirty="0" err="1" smtClean="0"/>
              <a:t>diegesis’s</a:t>
            </a:r>
            <a:r>
              <a:rPr lang="en-US" sz="2600" dirty="0" smtClean="0"/>
              <a:t> foundations:</a:t>
            </a:r>
            <a:endParaRPr lang="en-US" sz="2600" dirty="0"/>
          </a:p>
        </p:txBody>
      </p:sp>
      <p:pic>
        <p:nvPicPr>
          <p:cNvPr id="7" name="il_fi" descr="http://www.vgchartz.com/games/pics/skylanders-spyros-adventure-575383.png"/>
          <p:cNvPicPr/>
          <p:nvPr>
            <p:custDataLst>
              <p:tags r:id="rId3"/>
            </p:custDataLst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68633" y="1772816"/>
            <a:ext cx="6606734" cy="4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67113" y="188640"/>
            <a:ext cx="8609774" cy="864096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3000" b="1" dirty="0" smtClean="0"/>
              <a:t>5. An example: which role can the interface play in storytelling?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5170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>
            <p:custDataLst>
              <p:tags r:id="rId1"/>
            </p:custDataLst>
          </p:nvPr>
        </p:nvSpPr>
        <p:spPr>
          <a:xfrm>
            <a:off x="6910269" y="5725706"/>
            <a:ext cx="1599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dirty="0" smtClean="0"/>
              <a:t>Robot </a:t>
            </a:r>
            <a:r>
              <a:rPr lang="fr-BE" sz="2000" i="1" dirty="0"/>
              <a:t>R.O.B</a:t>
            </a:r>
            <a:r>
              <a:rPr lang="fr-BE" sz="2000" i="1" dirty="0" smtClean="0"/>
              <a:t>.</a:t>
            </a:r>
            <a:r>
              <a:rPr lang="fr-BE" sz="2000" dirty="0" smtClean="0"/>
              <a:t> (Nintendo, 1984)</a:t>
            </a:r>
            <a:endParaRPr lang="fr-BE" sz="2000" dirty="0"/>
          </a:p>
        </p:txBody>
      </p:sp>
      <p:pic>
        <p:nvPicPr>
          <p:cNvPr id="6" name="il_fi" descr="http://images.wikia.com/nes/images/9/9f/R.O.B.Gyromite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0996" y="1772816"/>
            <a:ext cx="5814010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7113" y="188640"/>
            <a:ext cx="8609774" cy="864096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3000" b="1" dirty="0" smtClean="0"/>
              <a:t>5. An example: which role can the interface play in storytelling?</a:t>
            </a:r>
            <a:endParaRPr lang="en-US" sz="3000" b="1" dirty="0"/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898230" y="1175231"/>
            <a:ext cx="6199542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Interaction devices as </a:t>
            </a:r>
            <a:r>
              <a:rPr lang="en-US" sz="2600" dirty="0" err="1" smtClean="0"/>
              <a:t>diegesis’s</a:t>
            </a:r>
            <a:r>
              <a:rPr lang="en-US" sz="2600" dirty="0" smtClean="0"/>
              <a:t> foundations: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095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>
            <p:custDataLst>
              <p:tags r:id="rId1"/>
            </p:custDataLst>
          </p:nvPr>
        </p:nvSpPr>
        <p:spPr>
          <a:xfrm>
            <a:off x="675239" y="5774997"/>
            <a:ext cx="169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Metal Gear Solid</a:t>
            </a:r>
            <a:r>
              <a:rPr lang="en-US" sz="2000" dirty="0"/>
              <a:t> (Konami, 1998)</a:t>
            </a:r>
            <a:endParaRPr lang="fr-BE" sz="2000" dirty="0"/>
          </a:p>
        </p:txBody>
      </p:sp>
      <p:sp>
        <p:nvSpPr>
          <p:cNvPr id="41" name="ZoneTexte 40"/>
          <p:cNvSpPr txBox="1"/>
          <p:nvPr>
            <p:custDataLst>
              <p:tags r:id="rId2"/>
            </p:custDataLst>
          </p:nvPr>
        </p:nvSpPr>
        <p:spPr>
          <a:xfrm>
            <a:off x="268015" y="1168296"/>
            <a:ext cx="8431790" cy="8925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Manipulation of interaction </a:t>
            </a:r>
            <a:r>
              <a:rPr lang="en-US" sz="2600" dirty="0"/>
              <a:t>devices by a </a:t>
            </a:r>
            <a:r>
              <a:rPr lang="en-US" sz="2600" dirty="0" smtClean="0"/>
              <a:t>character </a:t>
            </a:r>
            <a:r>
              <a:rPr lang="en-US" sz="2600" dirty="0"/>
              <a:t>of the </a:t>
            </a:r>
            <a:r>
              <a:rPr lang="en-US" sz="2600" dirty="0" err="1" smtClean="0"/>
              <a:t>diegesis</a:t>
            </a:r>
            <a:r>
              <a:rPr lang="en-US" sz="2600" dirty="0" smtClean="0"/>
              <a:t>:</a:t>
            </a:r>
            <a:endParaRPr lang="fr-FR" sz="2600" dirty="0"/>
          </a:p>
        </p:txBody>
      </p:sp>
      <p:sp>
        <p:nvSpPr>
          <p:cNvPr id="7" name="Titr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7113" y="188640"/>
            <a:ext cx="8609774" cy="864096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3000" b="1" dirty="0" smtClean="0"/>
              <a:t>5. An example: which role can the interface play in storytelling?</a:t>
            </a:r>
            <a:endParaRPr lang="en-US" sz="3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r="8346"/>
          <a:stretch/>
        </p:blipFill>
        <p:spPr bwMode="auto">
          <a:xfrm>
            <a:off x="2538734" y="2155595"/>
            <a:ext cx="6161071" cy="463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>
            <p:custDataLst>
              <p:tags r:id="rId1"/>
            </p:custDataLst>
          </p:nvPr>
        </p:nvSpPr>
        <p:spPr>
          <a:xfrm>
            <a:off x="6795530" y="5835336"/>
            <a:ext cx="206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Metal Gear Solid</a:t>
            </a:r>
            <a:r>
              <a:rPr lang="en-US" sz="2000" dirty="0"/>
              <a:t> (Konami, 1998)</a:t>
            </a:r>
            <a:endParaRPr lang="fr-B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7067445" cy="433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r="8269"/>
          <a:stretch/>
        </p:blipFill>
        <p:spPr bwMode="auto">
          <a:xfrm>
            <a:off x="179511" y="116632"/>
            <a:ext cx="4357515" cy="32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r="8230"/>
          <a:stretch/>
        </p:blipFill>
        <p:spPr bwMode="auto">
          <a:xfrm>
            <a:off x="163452" y="3466925"/>
            <a:ext cx="4373574" cy="32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3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anny\Desktop\Noxi\Images\Idées pages de garde\Portal.pn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sp>
        <p:nvSpPr>
          <p:cNvPr id="4" name="Titre 5"/>
          <p:cNvSpPr txBox="1">
            <a:spLocks/>
          </p:cNvSpPr>
          <p:nvPr/>
        </p:nvSpPr>
        <p:spPr>
          <a:xfrm>
            <a:off x="1628673" y="548680"/>
            <a:ext cx="5886654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Abstract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539552" y="1835871"/>
            <a:ext cx="5198690" cy="42574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17396" tIns="208698" rIns="417396" bIns="208698" rtlCol="0" anchor="ctr">
            <a:normAutofit/>
          </a:bodyPr>
          <a:lstStyle>
            <a:lvl1pPr algn="ctr" defTabSz="4173978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/>
              <a:t>This research aims to propose an alternative model </a:t>
            </a:r>
            <a:r>
              <a:rPr lang="en-US" sz="2600" dirty="0" smtClean="0"/>
              <a:t>for the </a:t>
            </a:r>
            <a:r>
              <a:rPr lang="en-US" sz="2600" dirty="0" err="1" smtClean="0"/>
              <a:t>narratological</a:t>
            </a:r>
            <a:r>
              <a:rPr lang="en-US" sz="2600" dirty="0" smtClean="0"/>
              <a:t> </a:t>
            </a:r>
            <a:r>
              <a:rPr lang="en-US" sz="2600" dirty="0"/>
              <a:t>analysis of </a:t>
            </a:r>
            <a:r>
              <a:rPr lang="en-US" sz="2600" dirty="0" smtClean="0"/>
              <a:t>videogames. It </a:t>
            </a:r>
            <a:r>
              <a:rPr lang="en-US" sz="2600" dirty="0"/>
              <a:t>is based on </a:t>
            </a:r>
            <a:r>
              <a:rPr lang="en-US" sz="2600" dirty="0" smtClean="0"/>
              <a:t>my master’s thesis: </a:t>
            </a:r>
            <a:r>
              <a:rPr lang="en-US" sz="2600" b="1" i="1" dirty="0" smtClean="0"/>
              <a:t>Storytelling and </a:t>
            </a:r>
            <a:r>
              <a:rPr lang="en-US" sz="2600" b="1" i="1" dirty="0" smtClean="0"/>
              <a:t>videogame</a:t>
            </a:r>
            <a:r>
              <a:rPr lang="en-US" sz="2600" b="1" i="1" dirty="0"/>
              <a:t>. An exploration of fictional universes </a:t>
            </a:r>
            <a:r>
              <a:rPr lang="fr-BE" sz="2600" dirty="0" smtClean="0"/>
              <a:t>(</a:t>
            </a:r>
            <a:r>
              <a:rPr lang="fr-BE" sz="2600" dirty="0" err="1" smtClean="0"/>
              <a:t>published</a:t>
            </a:r>
            <a:r>
              <a:rPr lang="fr-BE" sz="2600" dirty="0" smtClean="0"/>
              <a:t> by </a:t>
            </a:r>
            <a:r>
              <a:rPr lang="fr-BE" sz="2600" dirty="0" err="1" smtClean="0"/>
              <a:t>Bebooks</a:t>
            </a:r>
            <a:r>
              <a:rPr lang="fr-BE" sz="2600" dirty="0"/>
              <a:t> </a:t>
            </a:r>
            <a:r>
              <a:rPr lang="fr-BE" sz="2600" dirty="0" smtClean="0"/>
              <a:t>in 2014)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9908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>
            <p:custDataLst>
              <p:tags r:id="rId1"/>
            </p:custDataLst>
          </p:nvPr>
        </p:nvSpPr>
        <p:spPr>
          <a:xfrm>
            <a:off x="355411" y="5421017"/>
            <a:ext cx="2320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Age of Empires</a:t>
            </a:r>
            <a:r>
              <a:rPr lang="en-US" sz="2000" dirty="0"/>
              <a:t> (Ensembles Studio, Microsoft Corp, 1997)</a:t>
            </a:r>
            <a:endParaRPr lang="fr-BE" sz="2000" dirty="0"/>
          </a:p>
        </p:txBody>
      </p:sp>
      <p:sp>
        <p:nvSpPr>
          <p:cNvPr id="41" name="ZoneTexte 40"/>
          <p:cNvSpPr txBox="1"/>
          <p:nvPr>
            <p:custDataLst>
              <p:tags r:id="rId2"/>
            </p:custDataLst>
          </p:nvPr>
        </p:nvSpPr>
        <p:spPr>
          <a:xfrm>
            <a:off x="267113" y="1340768"/>
            <a:ext cx="7251938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Narrative “clothing” of a graphic user interface: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87" y="2060848"/>
            <a:ext cx="6239932" cy="46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67113" y="188640"/>
            <a:ext cx="8609774" cy="864096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3000" b="1" dirty="0" smtClean="0"/>
              <a:t>5. An example: which role can the interface play in storytelling?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6340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>
            <p:custDataLst>
              <p:tags r:id="rId1"/>
            </p:custDataLst>
          </p:nvPr>
        </p:nvSpPr>
        <p:spPr>
          <a:xfrm>
            <a:off x="376995" y="6457890"/>
            <a:ext cx="727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Eternal Darkness : Sanity’s Requiem</a:t>
            </a:r>
            <a:r>
              <a:rPr lang="en-US" sz="2000" dirty="0"/>
              <a:t> (Silicon Knights, Nintendo, 2002)</a:t>
            </a:r>
            <a:endParaRPr lang="fr-BE" sz="2000" dirty="0"/>
          </a:p>
        </p:txBody>
      </p:sp>
      <p:sp>
        <p:nvSpPr>
          <p:cNvPr id="41" name="ZoneTexte 40"/>
          <p:cNvSpPr txBox="1"/>
          <p:nvPr>
            <p:custDataLst>
              <p:tags r:id="rId2"/>
            </p:custDataLst>
          </p:nvPr>
        </p:nvSpPr>
        <p:spPr>
          <a:xfrm>
            <a:off x="476015" y="1196750"/>
            <a:ext cx="7206636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Contamination of the GUI by the </a:t>
            </a:r>
            <a:r>
              <a:rPr lang="en-US" sz="2400" dirty="0" smtClean="0"/>
              <a:t>protagonist’s madness: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5" y="1756264"/>
            <a:ext cx="8390010" cy="47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67113" y="188640"/>
            <a:ext cx="8609774" cy="864096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3000" b="1" dirty="0" smtClean="0"/>
              <a:t>5. An example: which role can the interface play in storytelling?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2038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sp>
        <p:nvSpPr>
          <p:cNvPr id="9" name="Titre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71600" y="260648"/>
            <a:ext cx="7200800" cy="864096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fr-BE" sz="3600" b="1" dirty="0" smtClean="0"/>
              <a:t>6. Conclusion</a:t>
            </a:r>
            <a:endParaRPr lang="fr-BE" sz="1800" b="1" dirty="0"/>
          </a:p>
        </p:txBody>
      </p:sp>
      <p:sp>
        <p:nvSpPr>
          <p:cNvPr id="6" name="Espace réservé du contenu 4"/>
          <p:cNvSpPr txBox="1"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51520" y="1412776"/>
            <a:ext cx="7151613" cy="264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600" dirty="0">
                <a:ea typeface="Times New Roman"/>
                <a:cs typeface="Times New Roman"/>
              </a:rPr>
              <a:t>• </a:t>
            </a:r>
            <a:r>
              <a:rPr lang="fr-FR" sz="2600" dirty="0" smtClean="0">
                <a:ea typeface="Times New Roman"/>
                <a:cs typeface="Times New Roman"/>
              </a:rPr>
              <a:t> </a:t>
            </a:r>
            <a:r>
              <a:rPr lang="en-US" sz="2600" dirty="0">
                <a:ea typeface="Times New Roman"/>
                <a:cs typeface="Times New Roman"/>
              </a:rPr>
              <a:t>The notion of universe has </a:t>
            </a:r>
            <a:r>
              <a:rPr lang="en-US" sz="2600" b="1" dirty="0" smtClean="0">
                <a:ea typeface="Times New Roman"/>
                <a:cs typeface="Times New Roman"/>
              </a:rPr>
              <a:t>two </a:t>
            </a:r>
            <a:r>
              <a:rPr lang="en-US" sz="2600" b="1" dirty="0">
                <a:ea typeface="Times New Roman"/>
                <a:cs typeface="Times New Roman"/>
              </a:rPr>
              <a:t>major advantages</a:t>
            </a:r>
            <a:r>
              <a:rPr lang="en-US" sz="2600" dirty="0" smtClean="0">
                <a:ea typeface="Times New Roman"/>
                <a:cs typeface="Times New Roman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600" dirty="0" smtClean="0">
                <a:ea typeface="Times New Roman"/>
                <a:cs typeface="Times New Roman"/>
              </a:rPr>
              <a:t>its </a:t>
            </a:r>
            <a:r>
              <a:rPr lang="en-US" sz="2600" b="1" dirty="0" smtClean="0">
                <a:ea typeface="Times New Roman"/>
                <a:cs typeface="Times New Roman"/>
              </a:rPr>
              <a:t>malleability</a:t>
            </a:r>
            <a:r>
              <a:rPr lang="en-US" sz="2600" dirty="0" smtClean="0">
                <a:ea typeface="Times New Roman"/>
                <a:cs typeface="Times New Roman"/>
              </a:rPr>
              <a:t>, </a:t>
            </a:r>
            <a:r>
              <a:rPr lang="en-US" sz="2600" dirty="0">
                <a:ea typeface="Times New Roman"/>
                <a:cs typeface="Times New Roman"/>
              </a:rPr>
              <a:t>because </a:t>
            </a:r>
            <a:r>
              <a:rPr lang="en-US" sz="2600" dirty="0" smtClean="0">
                <a:ea typeface="Times New Roman"/>
                <a:cs typeface="Times New Roman"/>
              </a:rPr>
              <a:t>this notion </a:t>
            </a:r>
            <a:r>
              <a:rPr lang="en-US" sz="2600" b="1" dirty="0" smtClean="0">
                <a:ea typeface="Times New Roman"/>
                <a:cs typeface="Times New Roman"/>
              </a:rPr>
              <a:t>tolerates interactivity</a:t>
            </a:r>
            <a:r>
              <a:rPr lang="en-US" sz="2600" dirty="0" smtClean="0">
                <a:ea typeface="Times New Roman"/>
                <a:cs typeface="Times New Roman"/>
              </a:rPr>
              <a:t> </a:t>
            </a:r>
            <a:r>
              <a:rPr lang="en-US" sz="2600" dirty="0">
                <a:ea typeface="Times New Roman"/>
                <a:cs typeface="Times New Roman"/>
              </a:rPr>
              <a:t>(it would </a:t>
            </a:r>
            <a:r>
              <a:rPr lang="en-US" sz="2600" dirty="0" smtClean="0">
                <a:ea typeface="Times New Roman"/>
                <a:cs typeface="Times New Roman"/>
              </a:rPr>
              <a:t>incidentally be </a:t>
            </a:r>
            <a:r>
              <a:rPr lang="en-US" sz="2600" dirty="0">
                <a:ea typeface="Times New Roman"/>
                <a:cs typeface="Times New Roman"/>
              </a:rPr>
              <a:t>helpful to take into account </a:t>
            </a:r>
            <a:r>
              <a:rPr lang="en-US" sz="2600" b="1" dirty="0">
                <a:ea typeface="Times New Roman"/>
                <a:cs typeface="Times New Roman"/>
              </a:rPr>
              <a:t>the active role of </a:t>
            </a:r>
            <a:r>
              <a:rPr lang="en-US" sz="2600" b="1" dirty="0" smtClean="0">
                <a:ea typeface="Times New Roman"/>
                <a:cs typeface="Times New Roman"/>
              </a:rPr>
              <a:t>players’ communities </a:t>
            </a:r>
            <a:r>
              <a:rPr lang="en-US" sz="2600" dirty="0" smtClean="0">
                <a:ea typeface="Times New Roman"/>
                <a:cs typeface="Times New Roman"/>
              </a:rPr>
              <a:t>in </a:t>
            </a:r>
            <a:r>
              <a:rPr lang="en-US" sz="2600" dirty="0">
                <a:ea typeface="Times New Roman"/>
                <a:cs typeface="Times New Roman"/>
              </a:rPr>
              <a:t>the evolution of fictional </a:t>
            </a:r>
            <a:r>
              <a:rPr lang="en-US" sz="2600" dirty="0" smtClean="0">
                <a:ea typeface="Times New Roman"/>
                <a:cs typeface="Times New Roman"/>
              </a:rPr>
              <a:t>worlds)</a:t>
            </a:r>
            <a:endParaRPr lang="fr-BE" sz="2600" dirty="0" smtClean="0">
              <a:ea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164331"/>
            <a:ext cx="54867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600" dirty="0" smtClean="0">
                <a:ea typeface="Times New Roman"/>
                <a:cs typeface="Times New Roman"/>
              </a:rPr>
              <a:t>its </a:t>
            </a:r>
            <a:r>
              <a:rPr lang="en-US" sz="2600" b="1" dirty="0" smtClean="0">
                <a:ea typeface="Times New Roman"/>
                <a:cs typeface="Times New Roman"/>
              </a:rPr>
              <a:t>opening</a:t>
            </a:r>
            <a:r>
              <a:rPr lang="en-US" sz="2600" dirty="0">
                <a:ea typeface="Times New Roman"/>
                <a:cs typeface="Times New Roman"/>
              </a:rPr>
              <a:t>, because </a:t>
            </a:r>
            <a:r>
              <a:rPr lang="en-US" sz="2600" dirty="0" smtClean="0">
                <a:ea typeface="Times New Roman"/>
                <a:cs typeface="Times New Roman"/>
              </a:rPr>
              <a:t>this concept broadens the </a:t>
            </a:r>
            <a:r>
              <a:rPr lang="en-US" sz="2600" dirty="0">
                <a:ea typeface="Times New Roman"/>
                <a:cs typeface="Times New Roman"/>
              </a:rPr>
              <a:t>traditional</a:t>
            </a:r>
            <a:r>
              <a:rPr lang="en-US" sz="2600" dirty="0" smtClean="0">
                <a:ea typeface="Times New Roman"/>
                <a:cs typeface="Times New Roman"/>
              </a:rPr>
              <a:t> idea of storytelling considering it </a:t>
            </a:r>
            <a:r>
              <a:rPr lang="en-US" sz="2600" dirty="0">
                <a:ea typeface="Times New Roman"/>
                <a:cs typeface="Times New Roman"/>
              </a:rPr>
              <a:t>as </a:t>
            </a:r>
            <a:r>
              <a:rPr lang="en-US" sz="2600" dirty="0" smtClean="0">
                <a:ea typeface="Times New Roman"/>
                <a:cs typeface="Times New Roman"/>
              </a:rPr>
              <a:t>an </a:t>
            </a:r>
            <a:r>
              <a:rPr lang="en-US" sz="2600" b="1" dirty="0" smtClean="0">
                <a:ea typeface="Times New Roman"/>
                <a:cs typeface="Times New Roman"/>
              </a:rPr>
              <a:t>organization on a </a:t>
            </a:r>
            <a:r>
              <a:rPr lang="en-US" sz="2600" b="1" dirty="0">
                <a:ea typeface="Times New Roman"/>
                <a:cs typeface="Times New Roman"/>
              </a:rPr>
              <a:t>higher taxonomic </a:t>
            </a:r>
            <a:r>
              <a:rPr lang="en-US" sz="2600" b="1" dirty="0" smtClean="0">
                <a:ea typeface="Times New Roman"/>
                <a:cs typeface="Times New Roman"/>
              </a:rPr>
              <a:t>scale</a:t>
            </a:r>
            <a:r>
              <a:rPr lang="en-US" sz="2600" dirty="0" smtClean="0">
                <a:ea typeface="Times New Roman"/>
                <a:cs typeface="Times New Roman"/>
              </a:rPr>
              <a:t> which </a:t>
            </a:r>
            <a:r>
              <a:rPr lang="en-US" sz="2600" b="1" dirty="0" smtClean="0">
                <a:ea typeface="Times New Roman"/>
                <a:cs typeface="Times New Roman"/>
              </a:rPr>
              <a:t>cross various media</a:t>
            </a:r>
            <a:endParaRPr lang="fr-BE" sz="2600" b="1" dirty="0" smtClean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89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sp>
        <p:nvSpPr>
          <p:cNvPr id="12" name="Titre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40578" y="260648"/>
            <a:ext cx="8662845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2. Two epistemological conflicts in </a:t>
            </a:r>
            <a:r>
              <a:rPr lang="en-US" sz="3000" b="1" i="1" dirty="0" smtClean="0"/>
              <a:t>game studies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11541136"/>
              </p:ext>
            </p:extLst>
          </p:nvPr>
        </p:nvGraphicFramePr>
        <p:xfrm>
          <a:off x="240578" y="1191736"/>
          <a:ext cx="8662845" cy="3053441"/>
        </p:xfrm>
        <a:graphic>
          <a:graphicData uri="http://schemas.openxmlformats.org/drawingml/2006/table">
            <a:tbl>
              <a:tblPr firstRow="1" firstCol="1" bandRow="1"/>
              <a:tblGrid>
                <a:gridCol w="4067063"/>
                <a:gridCol w="528719"/>
                <a:gridCol w="4067063"/>
              </a:tblGrid>
              <a:tr h="519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BE" sz="3000" b="1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Narratologists</a:t>
                      </a:r>
                      <a:r>
                        <a:rPr lang="fr-BE" sz="30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fr-BE" sz="3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BE" sz="3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</a:t>
                      </a:r>
                      <a:endParaRPr lang="fr-BE" sz="3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BE" sz="3000" b="1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Ludologists</a:t>
                      </a:r>
                      <a:r>
                        <a:rPr lang="fr-BE" sz="30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fr-BE" sz="3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57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fr-BE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videogame is a new form</a:t>
                      </a:r>
                      <a:r>
                        <a:rPr lang="en-US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narrative that can be studied with the tools provided by literary and film studies)</a:t>
                      </a:r>
                      <a:endParaRPr lang="fr-BE" sz="2200" b="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fr-BE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BE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videogame</a:t>
                      </a:r>
                      <a:r>
                        <a:rPr lang="fr-BE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</a:t>
                      </a:r>
                      <a:r>
                        <a:rPr lang="fr-BE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not able to </a:t>
                      </a:r>
                      <a:r>
                        <a:rPr lang="fr-BE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represent</a:t>
                      </a: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 story only with its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own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resources</a:t>
                      </a:r>
                      <a:r>
                        <a:rPr lang="en-US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and narrative is not a relevant entry key to analyze this interactive medium)</a:t>
                      </a:r>
                      <a:endParaRPr lang="fr-BE" sz="2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2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2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Ex.:</a:t>
                      </a:r>
                      <a:r>
                        <a:rPr lang="fr-BE" sz="22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Marie-Laure Ryan,</a:t>
                      </a:r>
                      <a:r>
                        <a:rPr lang="fr-BE" sz="2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Janet Murray</a:t>
                      </a:r>
                      <a:endParaRPr lang="fr-BE" sz="2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BE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20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Ex.:</a:t>
                      </a:r>
                      <a:r>
                        <a:rPr lang="fr-BE" sz="2200" u="none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Gonzalo </a:t>
                      </a:r>
                      <a:r>
                        <a:rPr lang="fr-BE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Frasca</a:t>
                      </a:r>
                      <a:r>
                        <a:rPr lang="fr-BE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Jesper </a:t>
                      </a:r>
                      <a:r>
                        <a:rPr lang="fr-BE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Juul</a:t>
                      </a:r>
                      <a:r>
                        <a:rPr lang="fr-BE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BE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Markku</a:t>
                      </a:r>
                      <a:r>
                        <a:rPr lang="fr-BE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Eskelinen</a:t>
                      </a:r>
                      <a:endParaRPr lang="fr-BE" sz="2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Fanny\Desktop\96389_med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8" cstate="print"/>
          <a:srcRect r="13931"/>
          <a:stretch/>
        </p:blipFill>
        <p:spPr bwMode="auto">
          <a:xfrm>
            <a:off x="1043608" y="4399756"/>
            <a:ext cx="2723527" cy="237328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99756"/>
            <a:ext cx="2613435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7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pic>
        <p:nvPicPr>
          <p:cNvPr id="8" name="Image 7" descr="C:\Users\Fanny\Desktop\passage.JPG"/>
          <p:cNvPicPr/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11660" y="2921769"/>
            <a:ext cx="6120680" cy="137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C:\Users\Fanny\Desktop\Capturer2.JPG"/>
          <p:cNvPicPr/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11660" y="4387930"/>
            <a:ext cx="6120680" cy="136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>
            <p:custDataLst>
              <p:tags r:id="rId4"/>
            </p:custDataLst>
          </p:nvPr>
        </p:nvSpPr>
        <p:spPr>
          <a:xfrm>
            <a:off x="284497" y="1023814"/>
            <a:ext cx="7518337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spcBef>
                <a:spcPts val="1000"/>
              </a:spcBef>
            </a:pPr>
            <a:r>
              <a:rPr lang="fr-FR" sz="2600" dirty="0">
                <a:ea typeface="Times New Roman"/>
                <a:cs typeface="Times New Roman"/>
              </a:rPr>
              <a:t>• </a:t>
            </a:r>
            <a:r>
              <a:rPr lang="fr-FR" sz="2600" dirty="0" err="1" smtClean="0">
                <a:ea typeface="Times New Roman"/>
                <a:cs typeface="Times New Roman"/>
              </a:rPr>
              <a:t>Refutation</a:t>
            </a:r>
            <a:r>
              <a:rPr lang="fr-FR" sz="2600" dirty="0" smtClean="0">
                <a:ea typeface="Times New Roman"/>
                <a:cs typeface="Times New Roman"/>
              </a:rPr>
              <a:t> </a:t>
            </a:r>
            <a:r>
              <a:rPr lang="fr-FR" sz="2600" dirty="0">
                <a:ea typeface="Times New Roman"/>
                <a:cs typeface="Times New Roman"/>
              </a:rPr>
              <a:t>of </a:t>
            </a:r>
            <a:r>
              <a:rPr lang="fr-FR" sz="2600" dirty="0" smtClean="0">
                <a:ea typeface="Times New Roman"/>
                <a:cs typeface="Times New Roman"/>
              </a:rPr>
              <a:t>one of the </a:t>
            </a:r>
            <a:r>
              <a:rPr lang="fr-FR" sz="2600" dirty="0" err="1" smtClean="0">
                <a:ea typeface="Times New Roman"/>
                <a:cs typeface="Times New Roman"/>
              </a:rPr>
              <a:t>ludologists</a:t>
            </a:r>
            <a:r>
              <a:rPr lang="fr-FR" sz="2600" dirty="0" smtClean="0">
                <a:ea typeface="Times New Roman"/>
                <a:cs typeface="Times New Roman"/>
              </a:rPr>
              <a:t>’ arguments: gaming </a:t>
            </a:r>
            <a:r>
              <a:rPr lang="fr-FR" sz="2600" dirty="0" smtClean="0"/>
              <a:t>components (the gameplay, the interface, etc</a:t>
            </a:r>
            <a:r>
              <a:rPr lang="fr-FR" sz="2600" dirty="0"/>
              <a:t>.</a:t>
            </a:r>
            <a:r>
              <a:rPr lang="fr-FR" sz="2600" dirty="0" smtClean="0"/>
              <a:t>) </a:t>
            </a:r>
            <a:r>
              <a:rPr lang="fr-FR" sz="2600" dirty="0" err="1" smtClean="0">
                <a:ea typeface="Times New Roman"/>
                <a:cs typeface="Times New Roman"/>
              </a:rPr>
              <a:t>can</a:t>
            </a:r>
            <a:r>
              <a:rPr lang="fr-FR" sz="2600" dirty="0" smtClean="0">
                <a:ea typeface="Times New Roman"/>
                <a:cs typeface="Times New Roman"/>
              </a:rPr>
              <a:t> support a part of </a:t>
            </a:r>
            <a:r>
              <a:rPr lang="fr-FR" sz="2600" dirty="0" err="1" smtClean="0">
                <a:ea typeface="Times New Roman"/>
                <a:cs typeface="Times New Roman"/>
              </a:rPr>
              <a:t>storytelling</a:t>
            </a:r>
            <a:endParaRPr lang="fr-FR" sz="2600" dirty="0" smtClean="0">
              <a:ea typeface="Times New Roman"/>
              <a:cs typeface="Times New Roman"/>
            </a:endParaRPr>
          </a:p>
          <a:p>
            <a:pPr marL="361950" algn="just">
              <a:spcBef>
                <a:spcPts val="1000"/>
              </a:spcBef>
              <a:spcAft>
                <a:spcPts val="600"/>
              </a:spcAft>
            </a:pPr>
            <a:r>
              <a:rPr lang="fr-FR" sz="2600" u="sng" dirty="0" smtClean="0">
                <a:ea typeface="Times New Roman"/>
                <a:cs typeface="Times New Roman"/>
              </a:rPr>
              <a:t>Ex.:</a:t>
            </a:r>
            <a:r>
              <a:rPr lang="fr-FR" sz="2600" b="1" dirty="0" smtClean="0">
                <a:ea typeface="Times New Roman"/>
                <a:cs typeface="Times New Roman"/>
              </a:rPr>
              <a:t> </a:t>
            </a:r>
            <a:r>
              <a:rPr lang="fr-BE" sz="2600" b="1" i="1" dirty="0" smtClean="0"/>
              <a:t>Passage</a:t>
            </a:r>
            <a:r>
              <a:rPr lang="fr-BE" sz="2600" b="1" dirty="0" smtClean="0"/>
              <a:t> </a:t>
            </a:r>
            <a:r>
              <a:rPr lang="fr-BE" sz="2600" dirty="0" smtClean="0"/>
              <a:t>(</a:t>
            </a:r>
            <a:r>
              <a:rPr lang="fr-BE" sz="2600" dirty="0" err="1" smtClean="0"/>
              <a:t>developed</a:t>
            </a:r>
            <a:r>
              <a:rPr lang="fr-BE" sz="2600" dirty="0" smtClean="0"/>
              <a:t> by </a:t>
            </a:r>
            <a:r>
              <a:rPr lang="fr-BE" sz="2600" dirty="0"/>
              <a:t>Jason </a:t>
            </a:r>
            <a:r>
              <a:rPr lang="fr-BE" sz="2600" dirty="0" err="1"/>
              <a:t>Rohrer</a:t>
            </a:r>
            <a:r>
              <a:rPr lang="fr-BE" sz="2600" dirty="0"/>
              <a:t> </a:t>
            </a:r>
            <a:r>
              <a:rPr lang="fr-BE" sz="2600" dirty="0" smtClean="0"/>
              <a:t>in </a:t>
            </a:r>
            <a:r>
              <a:rPr lang="fr-BE" sz="2600" dirty="0"/>
              <a:t>2007)</a:t>
            </a:r>
            <a:endParaRPr lang="fr-BE" sz="2600" dirty="0" smtClean="0">
              <a:ea typeface="Times New Roman"/>
              <a:cs typeface="Times New Roman"/>
            </a:endParaRPr>
          </a:p>
        </p:txBody>
      </p:sp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107504" y="5854779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cap="small" dirty="0" err="1"/>
              <a:t>Genvo</a:t>
            </a:r>
            <a:r>
              <a:rPr lang="fr-BE" cap="small" dirty="0"/>
              <a:t> </a:t>
            </a:r>
            <a:r>
              <a:rPr lang="fr-BE" dirty="0" smtClean="0"/>
              <a:t>Sébastien</a:t>
            </a:r>
            <a:r>
              <a:rPr lang="fr-BE" cap="small" dirty="0" smtClean="0"/>
              <a:t>, </a:t>
            </a:r>
            <a:r>
              <a:rPr lang="fr-BE" cap="small" dirty="0"/>
              <a:t>« L’</a:t>
            </a:r>
            <a:r>
              <a:rPr lang="fr-BE" dirty="0"/>
              <a:t>art du </a:t>
            </a:r>
            <a:r>
              <a:rPr lang="fr-BE" i="1" dirty="0"/>
              <a:t>game design</a:t>
            </a:r>
            <a:r>
              <a:rPr lang="fr-BE" dirty="0"/>
              <a:t> : caractéristiques de l'expression vidéoludique », </a:t>
            </a:r>
            <a:r>
              <a:rPr lang="fr-BE" dirty="0" err="1" smtClean="0"/>
              <a:t>Conference</a:t>
            </a:r>
            <a:r>
              <a:rPr lang="fr-BE" dirty="0" smtClean="0"/>
              <a:t> </a:t>
            </a:r>
            <a:r>
              <a:rPr lang="fr-BE" i="1" dirty="0" err="1" smtClean="0"/>
              <a:t>E-formes</a:t>
            </a:r>
            <a:r>
              <a:rPr lang="fr-BE" i="1" dirty="0" smtClean="0"/>
              <a:t> </a:t>
            </a:r>
            <a:r>
              <a:rPr lang="fr-BE" i="1" dirty="0"/>
              <a:t>2 : les arts numériques au risque du </a:t>
            </a:r>
            <a:r>
              <a:rPr lang="fr-BE" i="1" dirty="0" smtClean="0"/>
              <a:t>jeu</a:t>
            </a:r>
            <a:r>
              <a:rPr lang="fr-BE" dirty="0" smtClean="0"/>
              <a:t>, </a:t>
            </a:r>
            <a:r>
              <a:rPr lang="fr-BE" dirty="0"/>
              <a:t>Saint-Étienne, </a:t>
            </a:r>
            <a:r>
              <a:rPr lang="fr-BE" dirty="0" smtClean="0"/>
              <a:t>2008 [online]. </a:t>
            </a:r>
            <a:r>
              <a:rPr lang="fr-BE" dirty="0"/>
              <a:t>URL : </a:t>
            </a:r>
            <a:r>
              <a:rPr lang="fr-BE" dirty="0">
                <a:hlinkClick r:id="rId11"/>
              </a:rPr>
              <a:t>http://www.ludologique.com/wordpress/?</a:t>
            </a:r>
            <a:r>
              <a:rPr lang="fr-BE" dirty="0" smtClean="0">
                <a:hlinkClick r:id="rId11"/>
              </a:rPr>
              <a:t>p=94</a:t>
            </a:r>
            <a:endParaRPr lang="fr-FR" dirty="0"/>
          </a:p>
        </p:txBody>
      </p:sp>
      <p:sp>
        <p:nvSpPr>
          <p:cNvPr id="9" name="Titre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40578" y="260648"/>
            <a:ext cx="8662845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2. Two epistemological conflicts in </a:t>
            </a:r>
            <a:r>
              <a:rPr lang="en-US" sz="3000" b="1" i="1" dirty="0" smtClean="0"/>
              <a:t>game studies</a:t>
            </a:r>
          </a:p>
        </p:txBody>
      </p:sp>
    </p:spTree>
    <p:extLst>
      <p:ext uri="{BB962C8B-B14F-4D97-AF65-F5344CB8AC3E}">
        <p14:creationId xmlns:p14="http://schemas.microsoft.com/office/powerpoint/2010/main" val="33272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3961979"/>
              </p:ext>
            </p:extLst>
          </p:nvPr>
        </p:nvGraphicFramePr>
        <p:xfrm>
          <a:off x="215516" y="1556792"/>
          <a:ext cx="8712969" cy="3168352"/>
        </p:xfrm>
        <a:graphic>
          <a:graphicData uri="http://schemas.openxmlformats.org/drawingml/2006/table">
            <a:tbl>
              <a:tblPr firstRow="1" firstCol="1" bandRow="1"/>
              <a:tblGrid>
                <a:gridCol w="4090595"/>
                <a:gridCol w="531779"/>
                <a:gridCol w="4090595"/>
              </a:tblGrid>
              <a:tr h="573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BE" sz="3000" b="1" i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Game studies</a:t>
                      </a:r>
                      <a:endParaRPr lang="fr-BE" sz="3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BE" sz="3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</a:t>
                      </a:r>
                      <a:endParaRPr lang="fr-BE" sz="3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BE" sz="3000" b="1" i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Play studies</a:t>
                      </a:r>
                      <a:endParaRPr lang="fr-BE" sz="3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94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2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these researchers consider games as closed structures, i.e. as stable formal systems independent of players’ actions</a:t>
                      </a:r>
                      <a:r>
                        <a:rPr lang="fr-BE" sz="2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BE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2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6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(these</a:t>
                      </a:r>
                      <a:r>
                        <a:rPr lang="en-US" sz="26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researchers study the game not as the property of a finite object but as </a:t>
                      </a:r>
                      <a:r>
                        <a:rPr lang="en-US" sz="2600" baseline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 </a:t>
                      </a:r>
                      <a:r>
                        <a:rPr lang="en-US" sz="2600" u="sng" baseline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experience</a:t>
                      </a:r>
                      <a:r>
                        <a:rPr lang="en-US" sz="2600" u="none" baseline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determined by the player’s playful attitude)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r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40577" y="363935"/>
            <a:ext cx="8662845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2. Two epistemological conflicts in </a:t>
            </a:r>
            <a:r>
              <a:rPr lang="en-US" sz="3000" b="1" i="1" dirty="0" smtClean="0"/>
              <a:t>game studies</a:t>
            </a:r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206695" y="5157192"/>
            <a:ext cx="5771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i="1" dirty="0" smtClean="0"/>
              <a:t>Cf</a:t>
            </a:r>
            <a:r>
              <a:rPr lang="fr-BE" sz="2800" dirty="0" smtClean="0"/>
              <a:t>. : </a:t>
            </a:r>
            <a:r>
              <a:rPr lang="fr-BE" sz="2800" b="1" cap="small" dirty="0" err="1" smtClean="0"/>
              <a:t>Triclot</a:t>
            </a:r>
            <a:r>
              <a:rPr lang="fr-BE" sz="2800" b="1" dirty="0" smtClean="0"/>
              <a:t> Mathieu</a:t>
            </a:r>
            <a:r>
              <a:rPr lang="fr-BE" sz="2800" dirty="0" smtClean="0"/>
              <a:t>, </a:t>
            </a:r>
            <a:r>
              <a:rPr lang="fr-BE" sz="2800" i="1" dirty="0"/>
              <a:t>Philosophie des jeux </a:t>
            </a:r>
            <a:r>
              <a:rPr lang="fr-BE" sz="2800" i="1" dirty="0" smtClean="0"/>
              <a:t>vidéo</a:t>
            </a:r>
            <a:r>
              <a:rPr lang="fr-BE" sz="2800" dirty="0"/>
              <a:t>,</a:t>
            </a:r>
            <a:r>
              <a:rPr lang="fr-BE" sz="2800" dirty="0" smtClean="0"/>
              <a:t> </a:t>
            </a:r>
            <a:r>
              <a:rPr lang="fr-BE" sz="2800" dirty="0"/>
              <a:t>Paris, </a:t>
            </a:r>
            <a:r>
              <a:rPr lang="fr-BE" sz="2800" dirty="0" smtClean="0"/>
              <a:t>La </a:t>
            </a:r>
            <a:r>
              <a:rPr lang="fr-BE" sz="2800" dirty="0"/>
              <a:t>Découverte, 2011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951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323528" y="1340768"/>
            <a:ext cx="52565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600" dirty="0" smtClean="0"/>
              <a:t>“To </a:t>
            </a:r>
            <a:r>
              <a:rPr lang="en-US" sz="2600" dirty="0"/>
              <a:t>describe what is happening on the screen, without playing, </a:t>
            </a:r>
            <a:r>
              <a:rPr lang="en-US" sz="2600" b="1" dirty="0"/>
              <a:t>to objectify the </a:t>
            </a:r>
            <a:r>
              <a:rPr lang="en-US" sz="2600" b="1" dirty="0" smtClean="0"/>
              <a:t>rule </a:t>
            </a:r>
            <a:r>
              <a:rPr lang="en-US" sz="2600" b="1" dirty="0"/>
              <a:t>system, without </a:t>
            </a:r>
            <a:r>
              <a:rPr lang="en-US" sz="2600" b="1" dirty="0" smtClean="0"/>
              <a:t>playing</a:t>
            </a:r>
            <a:r>
              <a:rPr lang="en-US" sz="2600" dirty="0" smtClean="0"/>
              <a:t> is </a:t>
            </a:r>
            <a:r>
              <a:rPr lang="en-US" sz="2600" b="1" dirty="0"/>
              <a:t>never sufficient to characterize the playing </a:t>
            </a:r>
            <a:r>
              <a:rPr lang="en-US" sz="2600" b="1" dirty="0" smtClean="0"/>
              <a:t>experience</a:t>
            </a:r>
            <a:r>
              <a:rPr lang="en-US" sz="26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600" dirty="0" smtClean="0"/>
              <a:t>This </a:t>
            </a:r>
            <a:r>
              <a:rPr lang="en-US" sz="2600" dirty="0"/>
              <a:t>experience is </a:t>
            </a:r>
            <a:r>
              <a:rPr lang="en-US" sz="2600" b="1" dirty="0"/>
              <a:t>not </a:t>
            </a:r>
            <a:r>
              <a:rPr lang="en-US" sz="2600" b="1" dirty="0" smtClean="0"/>
              <a:t>defined once </a:t>
            </a:r>
            <a:r>
              <a:rPr lang="en-US" sz="2600" b="1" dirty="0"/>
              <a:t>and for all </a:t>
            </a:r>
            <a:r>
              <a:rPr lang="en-US" sz="2600" b="1" dirty="0" smtClean="0"/>
              <a:t>by the </a:t>
            </a:r>
            <a:r>
              <a:rPr lang="en-US" sz="2600" b="1" dirty="0"/>
              <a:t>object</a:t>
            </a:r>
            <a:r>
              <a:rPr lang="en-US" sz="2600" dirty="0"/>
              <a:t>, the machine, the discourse on the screen, the narrative, the </a:t>
            </a:r>
            <a:r>
              <a:rPr lang="en-US" sz="2600" dirty="0" smtClean="0"/>
              <a:t>rule </a:t>
            </a:r>
            <a:r>
              <a:rPr lang="en-US" sz="2600" dirty="0"/>
              <a:t>system or the gameplay, </a:t>
            </a:r>
            <a:r>
              <a:rPr lang="en-US" sz="2600" b="1" dirty="0"/>
              <a:t>but is produced by the player </a:t>
            </a:r>
            <a:r>
              <a:rPr lang="en-US" sz="2600" dirty="0"/>
              <a:t>with the help of the </a:t>
            </a:r>
            <a:r>
              <a:rPr lang="en-US" sz="2600" dirty="0" smtClean="0"/>
              <a:t>game”</a:t>
            </a:r>
            <a:endParaRPr lang="fr-BE" sz="2600" dirty="0" smtClean="0"/>
          </a:p>
          <a:p>
            <a:pPr algn="just">
              <a:spcAft>
                <a:spcPts val="600"/>
              </a:spcAft>
            </a:pPr>
            <a:r>
              <a:rPr lang="fr-BE" sz="2600" dirty="0" smtClean="0"/>
              <a:t>(</a:t>
            </a:r>
            <a:r>
              <a:rPr lang="fr-BE" sz="2600" dirty="0" err="1" smtClean="0"/>
              <a:t>Triclot</a:t>
            </a:r>
            <a:r>
              <a:rPr lang="fr-BE" sz="2600" dirty="0" smtClean="0"/>
              <a:t>, p. 19)</a:t>
            </a:r>
            <a:endParaRPr lang="fr-FR" sz="2600" dirty="0"/>
          </a:p>
        </p:txBody>
      </p:sp>
      <p:pic>
        <p:nvPicPr>
          <p:cNvPr id="5" name="Picture 2" descr="http://media.senscritique.com/media/000000028117/source_big/Philosophie_des_jeux_vid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07291"/>
            <a:ext cx="3312368" cy="45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40577" y="363935"/>
            <a:ext cx="8662845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2. Two epistemological conflicts in </a:t>
            </a:r>
            <a:r>
              <a:rPr lang="en-US" sz="3000" b="1" i="1" dirty="0" smtClean="0"/>
              <a:t>game studies</a:t>
            </a:r>
          </a:p>
        </p:txBody>
      </p:sp>
    </p:spTree>
    <p:extLst>
      <p:ext uri="{BB962C8B-B14F-4D97-AF65-F5344CB8AC3E}">
        <p14:creationId xmlns:p14="http://schemas.microsoft.com/office/powerpoint/2010/main" val="21200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854478" y="1280373"/>
            <a:ext cx="52451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>
            <p:custDataLst>
              <p:tags r:id="rId3"/>
            </p:custDataLst>
          </p:nvPr>
        </p:nvSpPr>
        <p:spPr>
          <a:xfrm>
            <a:off x="251520" y="2866077"/>
            <a:ext cx="647946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200" dirty="0" smtClean="0"/>
              <a:t>What</a:t>
            </a:r>
            <a:r>
              <a:rPr lang="fr-BE" sz="2200" dirty="0" smtClean="0"/>
              <a:t> </a:t>
            </a:r>
            <a:r>
              <a:rPr lang="en-US" sz="2200" dirty="0" smtClean="0"/>
              <a:t>does the notion of « narrative » exactly cover in videogames?</a:t>
            </a: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200" dirty="0" smtClean="0"/>
              <a:t>How </a:t>
            </a:r>
            <a:r>
              <a:rPr lang="en-US" sz="2200" dirty="0"/>
              <a:t>to determine </a:t>
            </a:r>
            <a:r>
              <a:rPr lang="en-US" sz="2200" dirty="0" smtClean="0"/>
              <a:t>what are the “narrative games” </a:t>
            </a:r>
            <a:r>
              <a:rPr lang="en-US" sz="2200" dirty="0"/>
              <a:t>since the videogame </a:t>
            </a:r>
            <a:r>
              <a:rPr lang="en-US" sz="2200" dirty="0" smtClean="0"/>
              <a:t>storytelling is dependent </a:t>
            </a:r>
            <a:r>
              <a:rPr lang="en-US" sz="2200" dirty="0"/>
              <a:t>on the player's investment?</a:t>
            </a:r>
            <a:endParaRPr lang="fr-BE" sz="2200" dirty="0" smtClean="0"/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200" dirty="0"/>
              <a:t>How to </a:t>
            </a:r>
            <a:r>
              <a:rPr lang="en-US" sz="2200" dirty="0" smtClean="0"/>
              <a:t>study in absolute terms a narrative that </a:t>
            </a:r>
            <a:r>
              <a:rPr lang="en-US" sz="2200" dirty="0"/>
              <a:t>does not exist </a:t>
            </a:r>
            <a:r>
              <a:rPr lang="en-US" sz="2200" dirty="0" smtClean="0"/>
              <a:t>apart from the play?</a:t>
            </a:r>
            <a:endParaRPr lang="fr-BE" sz="2200" dirty="0" smtClean="0"/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200" dirty="0" smtClean="0"/>
              <a:t>Which</a:t>
            </a:r>
            <a:r>
              <a:rPr lang="fr-BE" sz="2200" dirty="0" smtClean="0"/>
              <a:t> </a:t>
            </a:r>
            <a:r>
              <a:rPr lang="en-US" sz="2200" dirty="0" smtClean="0"/>
              <a:t>concepts could we use to describe a “narrative experience” </a:t>
            </a:r>
            <a:r>
              <a:rPr lang="en-US" sz="2200" dirty="0"/>
              <a:t>without erasing the fact that it </a:t>
            </a:r>
            <a:r>
              <a:rPr lang="en-US" sz="2200" dirty="0" smtClean="0"/>
              <a:t>only exists as a potentiality?</a:t>
            </a:r>
            <a:endParaRPr lang="fr-BE" sz="2200" dirty="0" smtClean="0"/>
          </a:p>
        </p:txBody>
      </p:sp>
      <p:sp>
        <p:nvSpPr>
          <p:cNvPr id="6" name="Titr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8563" y="332656"/>
            <a:ext cx="7866874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000" b="1" dirty="0" smtClean="0"/>
              <a:t>3. The narrative: a </a:t>
            </a:r>
            <a:r>
              <a:rPr lang="fr-BE" sz="3000" b="1" dirty="0" err="1"/>
              <a:t>tricky</a:t>
            </a:r>
            <a:r>
              <a:rPr lang="fr-BE" sz="3000" b="1" dirty="0"/>
              <a:t> concept</a:t>
            </a:r>
            <a:endParaRPr lang="fr-BE" sz="30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227" y="1746214"/>
            <a:ext cx="5151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b="1" dirty="0" err="1"/>
              <a:t>Theoretical</a:t>
            </a:r>
            <a:r>
              <a:rPr lang="fr-BE" sz="2800" b="1" dirty="0"/>
              <a:t> issues </a:t>
            </a:r>
            <a:r>
              <a:rPr lang="fr-BE" sz="2800" b="1" dirty="0" err="1"/>
              <a:t>raised</a:t>
            </a:r>
            <a:r>
              <a:rPr lang="fr-BE" sz="2800" b="1" dirty="0"/>
              <a:t> by </a:t>
            </a:r>
            <a:r>
              <a:rPr lang="fr-BE" sz="2800" b="1" dirty="0" err="1"/>
              <a:t>these</a:t>
            </a:r>
            <a:r>
              <a:rPr lang="fr-BE" sz="2800" b="1" dirty="0"/>
              <a:t> </a:t>
            </a:r>
            <a:r>
              <a:rPr lang="fr-BE" sz="2800" b="1" dirty="0" err="1"/>
              <a:t>conflicts</a:t>
            </a:r>
            <a:r>
              <a:rPr lang="fr-BE" sz="2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38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sp>
        <p:nvSpPr>
          <p:cNvPr id="5" name="Espace réservé du contenu 4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93583" y="1613630"/>
            <a:ext cx="534270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/>
              <a:t>Challenging the validity of the concept of </a:t>
            </a:r>
            <a:r>
              <a:rPr lang="en-US" sz="2800" b="1" dirty="0" smtClean="0"/>
              <a:t>“narrative”</a:t>
            </a:r>
            <a:endParaRPr lang="fr-BE" sz="2800" b="1" dirty="0" smtClean="0"/>
          </a:p>
        </p:txBody>
      </p:sp>
      <p:sp>
        <p:nvSpPr>
          <p:cNvPr id="7" name="Espace réservé du contenu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0976" y="2996952"/>
            <a:ext cx="5112568" cy="278537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500" dirty="0" smtClean="0"/>
              <a:t>To perceive the </a:t>
            </a:r>
            <a:r>
              <a:rPr lang="en-US" sz="2500" dirty="0"/>
              <a:t>representation of </a:t>
            </a:r>
            <a:r>
              <a:rPr lang="en-US" sz="2500" dirty="0" smtClean="0"/>
              <a:t>a story </a:t>
            </a:r>
            <a:r>
              <a:rPr lang="en-US" sz="2500" dirty="0"/>
              <a:t>as a </a:t>
            </a:r>
            <a:r>
              <a:rPr lang="en-US" sz="2500" dirty="0" smtClean="0"/>
              <a:t>linear, </a:t>
            </a:r>
            <a:r>
              <a:rPr lang="en-US" sz="2500" dirty="0"/>
              <a:t>organized and finite sequence </a:t>
            </a:r>
            <a:r>
              <a:rPr lang="en-US" sz="2500" dirty="0" smtClean="0"/>
              <a:t>of events </a:t>
            </a:r>
            <a:r>
              <a:rPr lang="en-US" sz="2500" dirty="0"/>
              <a:t>does not </a:t>
            </a:r>
            <a:r>
              <a:rPr lang="en-US" sz="2500" dirty="0" smtClean="0"/>
              <a:t>reveal </a:t>
            </a:r>
            <a:r>
              <a:rPr lang="en-US" sz="2500" b="1" dirty="0"/>
              <a:t>all the </a:t>
            </a:r>
            <a:r>
              <a:rPr lang="en-US" sz="2500" b="1" dirty="0" smtClean="0"/>
              <a:t>“</a:t>
            </a:r>
            <a:r>
              <a:rPr lang="en-US" sz="2500" b="1" dirty="0" err="1" smtClean="0"/>
              <a:t>narrativity</a:t>
            </a:r>
            <a:r>
              <a:rPr lang="en-US" sz="2500" b="1" dirty="0" smtClean="0"/>
              <a:t>” which exists </a:t>
            </a:r>
            <a:r>
              <a:rPr lang="en-US" sz="2500" b="1" dirty="0"/>
              <a:t>latently </a:t>
            </a:r>
            <a:r>
              <a:rPr lang="en-US" sz="2500" dirty="0"/>
              <a:t>in </a:t>
            </a:r>
            <a:r>
              <a:rPr lang="en-US" sz="2500" dirty="0" smtClean="0"/>
              <a:t>videogames </a:t>
            </a:r>
            <a:r>
              <a:rPr lang="en-US" sz="2500" dirty="0"/>
              <a:t>or </a:t>
            </a:r>
            <a:r>
              <a:rPr lang="en-US" sz="2500" dirty="0" smtClean="0"/>
              <a:t>the </a:t>
            </a:r>
            <a:r>
              <a:rPr lang="en-US" sz="2500" b="1" dirty="0" smtClean="0"/>
              <a:t>various “narrative experiences”</a:t>
            </a:r>
            <a:r>
              <a:rPr lang="en-US" sz="2500" dirty="0" smtClean="0"/>
              <a:t> which can </a:t>
            </a:r>
            <a:r>
              <a:rPr lang="en-US" sz="2500" dirty="0"/>
              <a:t>be </a:t>
            </a:r>
            <a:r>
              <a:rPr lang="en-US" sz="2500" dirty="0" smtClean="0"/>
              <a:t>lived </a:t>
            </a:r>
            <a:r>
              <a:rPr lang="en-US" sz="2500" dirty="0"/>
              <a:t>through a </a:t>
            </a:r>
            <a:r>
              <a:rPr lang="en-US" sz="2500" dirty="0" smtClean="0"/>
              <a:t>unique game</a:t>
            </a:r>
            <a:endParaRPr lang="fr-BE" sz="25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68253" y="1800881"/>
            <a:ext cx="6397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38563" y="332656"/>
            <a:ext cx="7866874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000" b="1" dirty="0" smtClean="0"/>
              <a:t>3. The narrative: a </a:t>
            </a:r>
            <a:r>
              <a:rPr lang="fr-BE" sz="3000" b="1" dirty="0" err="1"/>
              <a:t>tricky</a:t>
            </a:r>
            <a:r>
              <a:rPr lang="fr-BE" sz="3000" b="1" dirty="0"/>
              <a:t> concept</a:t>
            </a:r>
            <a:endParaRPr lang="fr-BE" sz="3000" b="1" i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816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anny\Desktop\Noxi\Images\Idées pages de garde\Portal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lum bright="70000" contrast="-70000"/>
          </a:blip>
          <a:srcRect l="39601" r="23875"/>
          <a:stretch/>
        </p:blipFill>
        <p:spPr bwMode="auto">
          <a:xfrm>
            <a:off x="5810250" y="0"/>
            <a:ext cx="3339802" cy="6858000"/>
          </a:xfrm>
          <a:prstGeom prst="rect">
            <a:avLst/>
          </a:prstGeom>
          <a:noFill/>
        </p:spPr>
      </p:pic>
      <p:grpSp>
        <p:nvGrpSpPr>
          <p:cNvPr id="7" name="Groupe 6"/>
          <p:cNvGrpSpPr/>
          <p:nvPr>
            <p:custDataLst>
              <p:tags r:id="rId2"/>
            </p:custDataLst>
          </p:nvPr>
        </p:nvGrpSpPr>
        <p:grpSpPr>
          <a:xfrm>
            <a:off x="192909" y="956715"/>
            <a:ext cx="8758183" cy="4199962"/>
            <a:chOff x="11661705" y="16894998"/>
            <a:chExt cx="15311036" cy="6576889"/>
          </a:xfrm>
        </p:grpSpPr>
        <p:pic>
          <p:nvPicPr>
            <p:cNvPr id="8" name="Picture 4" descr="D:\Noxi\Unif\Colloques et communications\Séminaire narratologie\Images\Episode 1 Racer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6706" y="19014208"/>
              <a:ext cx="5943570" cy="4457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11661705" y="16894998"/>
              <a:ext cx="15311036" cy="1879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u="sng" dirty="0" smtClean="0"/>
                <a:t>Example (borrowed from Genvo</a:t>
              </a:r>
              <a:r>
                <a:rPr lang="en-US" sz="2400" u="sng" baseline="30000" dirty="0" smtClean="0"/>
                <a:t>1</a:t>
              </a:r>
              <a:r>
                <a:rPr lang="en-US" sz="2400" u="sng" dirty="0" smtClean="0"/>
                <a:t>):</a:t>
              </a:r>
              <a:r>
                <a:rPr lang="en-US" sz="2400" dirty="0" smtClean="0"/>
                <a:t> </a:t>
              </a:r>
              <a:r>
                <a:rPr lang="fr-BE" sz="2400" b="1" i="1" dirty="0" smtClean="0"/>
                <a:t>Star </a:t>
              </a:r>
              <a:r>
                <a:rPr lang="fr-BE" sz="2400" b="1" i="1" dirty="0" err="1"/>
                <a:t>Wars</a:t>
              </a:r>
              <a:r>
                <a:rPr lang="fr-BE" sz="2400" b="1" i="1" dirty="0"/>
                <a:t> </a:t>
              </a:r>
              <a:r>
                <a:rPr lang="fr-BE" sz="2400" b="1" i="1" dirty="0" err="1"/>
                <a:t>Episode</a:t>
              </a:r>
              <a:r>
                <a:rPr lang="fr-BE" sz="2400" b="1" i="1" dirty="0"/>
                <a:t> </a:t>
              </a:r>
              <a:r>
                <a:rPr lang="fr-BE" sz="2400" b="1" i="1" dirty="0" smtClean="0"/>
                <a:t>I: Racer</a:t>
              </a:r>
              <a:r>
                <a:rPr lang="fr-BE" sz="2400" b="1" dirty="0" smtClean="0"/>
                <a:t> </a:t>
              </a:r>
              <a:r>
                <a:rPr lang="en-US" sz="2400" dirty="0" smtClean="0"/>
                <a:t>is not a narrative work, but </a:t>
              </a:r>
              <a:r>
                <a:rPr lang="en-US" sz="2400" b="1" dirty="0" smtClean="0"/>
                <a:t>some components </a:t>
              </a:r>
              <a:r>
                <a:rPr lang="en-US" sz="2400" dirty="0" smtClean="0"/>
                <a:t>of the game </a:t>
              </a:r>
              <a:r>
                <a:rPr lang="en-US" sz="2400" b="1" dirty="0" smtClean="0"/>
                <a:t>relay narrative </a:t>
              </a:r>
              <a:r>
                <a:rPr lang="en-US" sz="2400" b="1" dirty="0" err="1" smtClean="0"/>
                <a:t>informations</a:t>
              </a:r>
              <a:endParaRPr lang="en-US" sz="2400" b="1" i="1" dirty="0" smtClean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5062109" y="19771531"/>
              <a:ext cx="4248730" cy="2466865"/>
              <a:chOff x="15600541" y="21995949"/>
              <a:chExt cx="4628628" cy="2752922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 flipV="1">
                <a:off x="17184483" y="21995949"/>
                <a:ext cx="3044686" cy="7588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>
                <a:off x="17023139" y="23966766"/>
                <a:ext cx="3206029" cy="7821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 flipV="1">
                <a:off x="15600541" y="23311090"/>
                <a:ext cx="4628628" cy="2228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ZoneTexte 12"/>
            <p:cNvSpPr txBox="1"/>
            <p:nvPr/>
          </p:nvSpPr>
          <p:spPr>
            <a:xfrm>
              <a:off x="19436724" y="19419574"/>
              <a:ext cx="6294210" cy="650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“shape </a:t>
              </a:r>
              <a:r>
                <a:rPr lang="en-US" sz="2100" dirty="0"/>
                <a:t>of the racing </a:t>
              </a:r>
              <a:r>
                <a:rPr lang="en-US" sz="2100" dirty="0" smtClean="0"/>
                <a:t>track”</a:t>
              </a:r>
              <a:endParaRPr lang="fr-BE" sz="21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436724" y="20660840"/>
              <a:ext cx="5287136" cy="650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“obstacles offered”</a:t>
              </a:r>
              <a:endParaRPr lang="fr-BE" sz="2100" dirty="0" smtClean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9436722" y="21674595"/>
              <a:ext cx="6294210" cy="166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“occasional interventions </a:t>
              </a:r>
              <a:r>
                <a:rPr lang="en-US" sz="2100" dirty="0"/>
                <a:t>of </a:t>
              </a:r>
              <a:r>
                <a:rPr lang="en-US" sz="2100" dirty="0" smtClean="0"/>
                <a:t>opponents in some sections of the level”</a:t>
              </a:r>
              <a:endParaRPr lang="fr-BE" sz="2100" dirty="0"/>
            </a:p>
          </p:txBody>
        </p:sp>
      </p:grpSp>
      <p:sp>
        <p:nvSpPr>
          <p:cNvPr id="19" name="ZoneTexte 18"/>
          <p:cNvSpPr txBox="1"/>
          <p:nvPr>
            <p:custDataLst>
              <p:tags r:id="rId3"/>
            </p:custDataLst>
          </p:nvPr>
        </p:nvSpPr>
        <p:spPr>
          <a:xfrm>
            <a:off x="4159099" y="5320444"/>
            <a:ext cx="40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/>
              <a:buChar char="Þ"/>
            </a:pPr>
            <a:r>
              <a:rPr lang="en-US" sz="2400" b="1" dirty="0" smtClean="0"/>
              <a:t>“</a:t>
            </a:r>
            <a:r>
              <a:rPr lang="en-US" sz="2400" b="1" dirty="0" err="1" smtClean="0"/>
              <a:t>Narrativization</a:t>
            </a:r>
            <a:r>
              <a:rPr lang="en-US" sz="2400" b="1" dirty="0" smtClean="0"/>
              <a:t> elements”</a:t>
            </a:r>
            <a:endParaRPr lang="fr-BE" sz="2400" dirty="0"/>
          </a:p>
        </p:txBody>
      </p:sp>
      <p:sp>
        <p:nvSpPr>
          <p:cNvPr id="20" name="ZoneTexte 19"/>
          <p:cNvSpPr txBox="1"/>
          <p:nvPr>
            <p:custDataLst>
              <p:tags r:id="rId4"/>
            </p:custDataLst>
          </p:nvPr>
        </p:nvSpPr>
        <p:spPr>
          <a:xfrm>
            <a:off x="480941" y="5877272"/>
            <a:ext cx="818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cap="small" baseline="30000" dirty="0" smtClean="0"/>
              <a:t>1</a:t>
            </a:r>
            <a:r>
              <a:rPr lang="fr-BE" cap="small" dirty="0"/>
              <a:t> </a:t>
            </a:r>
            <a:r>
              <a:rPr lang="fr-BE" cap="small" dirty="0" err="1"/>
              <a:t>Genvo</a:t>
            </a:r>
            <a:r>
              <a:rPr lang="fr-BE" cap="small" dirty="0"/>
              <a:t> </a:t>
            </a:r>
            <a:r>
              <a:rPr lang="fr-BE" dirty="0" smtClean="0"/>
              <a:t>Sébastien, «</a:t>
            </a:r>
            <a:r>
              <a:rPr lang="fr-BE" dirty="0"/>
              <a:t> Transmédialité de la narration vidéoludique : quels outils d’analyse ? », </a:t>
            </a:r>
            <a:r>
              <a:rPr lang="fr-BE" i="1" dirty="0" err="1" smtClean="0"/>
              <a:t>Compar</a:t>
            </a:r>
            <a:r>
              <a:rPr lang="fr-BE" i="1" dirty="0" smtClean="0"/>
              <a:t>(a)</a:t>
            </a:r>
            <a:r>
              <a:rPr lang="fr-BE" i="1" dirty="0" err="1" smtClean="0"/>
              <a:t>ison</a:t>
            </a:r>
            <a:r>
              <a:rPr lang="fr-BE" dirty="0"/>
              <a:t>, n°2, 2002, pp. </a:t>
            </a:r>
            <a:r>
              <a:rPr lang="fr-BE" dirty="0" smtClean="0"/>
              <a:t>103-112 [online]. URL</a:t>
            </a:r>
            <a:r>
              <a:rPr lang="fr-BE" dirty="0"/>
              <a:t> : </a:t>
            </a:r>
            <a:r>
              <a:rPr lang="fr-BE" dirty="0">
                <a:hlinkClick r:id="rId9"/>
              </a:rPr>
              <a:t>http://</a:t>
            </a:r>
            <a:r>
              <a:rPr lang="fr-BE" dirty="0" smtClean="0">
                <a:hlinkClick r:id="rId9"/>
              </a:rPr>
              <a:t>www.ludologique.com/publis/types_de_narration.html</a:t>
            </a:r>
            <a:endParaRPr lang="fr-BE" dirty="0"/>
          </a:p>
        </p:txBody>
      </p:sp>
      <p:sp>
        <p:nvSpPr>
          <p:cNvPr id="23" name="Titr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38563" y="188640"/>
            <a:ext cx="7866874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000" b="1" dirty="0" smtClean="0"/>
              <a:t>3. The narrative: a </a:t>
            </a:r>
            <a:r>
              <a:rPr lang="fr-BE" sz="3000" b="1" dirty="0" err="1"/>
              <a:t>tricky</a:t>
            </a:r>
            <a:r>
              <a:rPr lang="fr-BE" sz="3000" b="1" dirty="0"/>
              <a:t> concept</a:t>
            </a:r>
            <a:endParaRPr lang="fr-BE" sz="3000" b="1" i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874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1032</Words>
  <Application>Microsoft Office PowerPoint</Application>
  <PresentationFormat>Affichage à l'écran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ULg</dc:creator>
  <cp:lastModifiedBy>ULg</cp:lastModifiedBy>
  <cp:revision>85</cp:revision>
  <dcterms:created xsi:type="dcterms:W3CDTF">2016-06-13T13:00:51Z</dcterms:created>
  <dcterms:modified xsi:type="dcterms:W3CDTF">2016-06-17T13:19:53Z</dcterms:modified>
</cp:coreProperties>
</file>