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4"/>
  </p:handoutMasterIdLst>
  <p:sldIdLst>
    <p:sldId id="256" r:id="rId2"/>
    <p:sldId id="258" r:id="rId3"/>
    <p:sldId id="272" r:id="rId4"/>
    <p:sldId id="276" r:id="rId5"/>
    <p:sldId id="273" r:id="rId6"/>
    <p:sldId id="277" r:id="rId7"/>
    <p:sldId id="274" r:id="rId8"/>
    <p:sldId id="275" r:id="rId9"/>
    <p:sldId id="260" r:id="rId10"/>
    <p:sldId id="262" r:id="rId11"/>
    <p:sldId id="263" r:id="rId12"/>
    <p:sldId id="264" r:id="rId13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319E7-E427-4BE4-8475-AB9B482914CA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046F4-52D2-4C45-BB0F-FBFA0BCAA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9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9A877F-4DED-4AB8-A1C8-4571CDC9AFEF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49A7D1-594F-4035-848D-CEB93F36495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537470"/>
            <a:ext cx="7774632" cy="2043658"/>
          </a:xfrm>
        </p:spPr>
        <p:txBody>
          <a:bodyPr>
            <a:noAutofit/>
          </a:bodyPr>
          <a:lstStyle/>
          <a:p>
            <a:r>
              <a:rPr lang="en-US" sz="4800" b="1" dirty="0"/>
              <a:t>Simplified methodology to study soft-bottom macrofauna in Corsica, </a:t>
            </a:r>
            <a:r>
              <a:rPr lang="en-US" sz="4800" b="1" dirty="0" smtClean="0"/>
              <a:t>France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5661248"/>
            <a:ext cx="7854696" cy="100811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1500" b="1" dirty="0" err="1"/>
              <a:t>Annick</a:t>
            </a:r>
            <a:r>
              <a:rPr lang="en-US" sz="1500" b="1" dirty="0"/>
              <a:t> DONNAY</a:t>
            </a:r>
          </a:p>
          <a:p>
            <a:r>
              <a:rPr lang="en-US" sz="1500" b="1" dirty="0"/>
              <a:t>STARESO, FRANCE </a:t>
            </a:r>
            <a:endParaRPr lang="fr-FR" sz="1500" dirty="0"/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91506" y="4822744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b="1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Fish farming </a:t>
            </a:r>
            <a:r>
              <a:rPr lang="en-US" sz="2000" b="1" dirty="0" smtClean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influence’s </a:t>
            </a:r>
            <a:r>
              <a:rPr lang="en-US" sz="2000" b="1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study case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32156"/>
            <a:ext cx="728927" cy="622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1" y="332656"/>
            <a:ext cx="12001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156"/>
            <a:ext cx="1189994" cy="62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07" y="332656"/>
            <a:ext cx="3414409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By station:</a:t>
            </a:r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216005" cy="40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For spatial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evaluation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of EQR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2163"/>
            <a:ext cx="5756848" cy="33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 station </a:t>
            </a:r>
            <a:r>
              <a:rPr lang="fr-FR" dirty="0" err="1" smtClean="0"/>
              <a:t>level</a:t>
            </a:r>
            <a:r>
              <a:rPr lang="fr-FR" dirty="0" smtClean="0"/>
              <a:t>: no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and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identifcations</a:t>
            </a:r>
            <a:r>
              <a:rPr lang="fr-FR" dirty="0" smtClean="0"/>
              <a:t>’ </a:t>
            </a:r>
            <a:r>
              <a:rPr lang="fr-FR" dirty="0" err="1" smtClean="0"/>
              <a:t>results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Spatially</a:t>
            </a:r>
            <a:r>
              <a:rPr lang="fr-FR" dirty="0" smtClean="0"/>
              <a:t>: no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variation of EQR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 stations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err="1" smtClean="0">
                <a:solidFill>
                  <a:srgbClr val="FF0000"/>
                </a:solidFill>
              </a:rPr>
              <a:t>Family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level</a:t>
            </a:r>
            <a:r>
              <a:rPr lang="fr-FR" dirty="0" smtClean="0">
                <a:solidFill>
                  <a:srgbClr val="FF0000"/>
                </a:solidFill>
              </a:rPr>
              <a:t> identification and the use of J’MAMBI by habitat are </a:t>
            </a:r>
            <a:r>
              <a:rPr lang="fr-FR" dirty="0" err="1" smtClean="0">
                <a:solidFill>
                  <a:srgbClr val="FF0000"/>
                </a:solidFill>
              </a:rPr>
              <a:t>sufficiant</a:t>
            </a:r>
            <a:r>
              <a:rPr lang="fr-FR" dirty="0" smtClean="0">
                <a:solidFill>
                  <a:srgbClr val="FF0000"/>
                </a:solidFill>
              </a:rPr>
              <a:t> for a </a:t>
            </a:r>
            <a:r>
              <a:rPr lang="fr-FR" dirty="0" err="1" smtClean="0">
                <a:solidFill>
                  <a:srgbClr val="FF0000"/>
                </a:solidFill>
              </a:rPr>
              <a:t>rapid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evaluation</a:t>
            </a:r>
            <a:r>
              <a:rPr lang="fr-FR" dirty="0" smtClean="0">
                <a:solidFill>
                  <a:srgbClr val="FF0000"/>
                </a:solidFill>
              </a:rPr>
              <a:t> of the </a:t>
            </a:r>
            <a:r>
              <a:rPr lang="fr-FR" dirty="0" err="1" smtClean="0">
                <a:solidFill>
                  <a:srgbClr val="FF0000"/>
                </a:solidFill>
              </a:rPr>
              <a:t>Ecological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Quality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status</a:t>
            </a:r>
            <a:r>
              <a:rPr lang="fr-FR" dirty="0" smtClean="0">
                <a:solidFill>
                  <a:srgbClr val="FF0000"/>
                </a:solidFill>
              </a:rPr>
              <a:t> in the case of </a:t>
            </a:r>
            <a:r>
              <a:rPr lang="fr-FR" dirty="0" err="1" smtClean="0">
                <a:solidFill>
                  <a:srgbClr val="FF0000"/>
                </a:solidFill>
              </a:rPr>
              <a:t>fish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farming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studies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dirty="0" err="1" smtClean="0"/>
              <a:t>Study</a:t>
            </a:r>
            <a:r>
              <a:rPr lang="fr-FR" dirty="0" smtClean="0"/>
              <a:t> area: </a:t>
            </a:r>
            <a:r>
              <a:rPr lang="fr-FR" dirty="0" err="1" smtClean="0"/>
              <a:t>Corsica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the North-West Mediterranean Sea</a:t>
            </a:r>
          </a:p>
          <a:p>
            <a:r>
              <a:rPr lang="en-US" dirty="0" smtClean="0"/>
              <a:t>Oligotrophic water</a:t>
            </a:r>
          </a:p>
          <a:p>
            <a:r>
              <a:rPr lang="en-US" dirty="0" smtClean="0"/>
              <a:t>Few anthropogenic influences including fish farming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6" t="2255" b="62127"/>
          <a:stretch/>
        </p:blipFill>
        <p:spPr>
          <a:xfrm>
            <a:off x="2915816" y="2996952"/>
            <a:ext cx="3038643" cy="345306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46" b="14454"/>
          <a:stretch/>
        </p:blipFill>
        <p:spPr>
          <a:xfrm>
            <a:off x="5955427" y="3799922"/>
            <a:ext cx="2727960" cy="184712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6"/>
          <a:stretch/>
        </p:blipFill>
        <p:spPr bwMode="auto">
          <a:xfrm>
            <a:off x="107504" y="2996952"/>
            <a:ext cx="2535555" cy="1138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1" t="20045" r="30157"/>
          <a:stretch/>
        </p:blipFill>
        <p:spPr bwMode="auto">
          <a:xfrm>
            <a:off x="107504" y="4797152"/>
            <a:ext cx="2809258" cy="1138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3" y="4135507"/>
            <a:ext cx="2535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A</a:t>
            </a:r>
            <a:r>
              <a:rPr lang="fr-FR" sz="1400" dirty="0" err="1" smtClean="0"/>
              <a:t>nchoring</a:t>
            </a:r>
            <a:r>
              <a:rPr lang="fr-FR" sz="1400" dirty="0" smtClean="0"/>
              <a:t> area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955427" y="5627930"/>
            <a:ext cx="2535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Sewage</a:t>
            </a:r>
            <a:r>
              <a:rPr lang="fr-FR" sz="1400" dirty="0" smtClean="0"/>
              <a:t> </a:t>
            </a:r>
            <a:r>
              <a:rPr lang="fr-FR" sz="1400" dirty="0" err="1" smtClean="0"/>
              <a:t>outfall</a:t>
            </a:r>
            <a:r>
              <a:rPr lang="fr-FR" sz="1400" dirty="0" smtClean="0"/>
              <a:t> area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7502" y="5935707"/>
            <a:ext cx="2535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Fish </a:t>
            </a:r>
            <a:r>
              <a:rPr lang="fr-FR" sz="1400" dirty="0" err="1" smtClean="0"/>
              <a:t>farming</a:t>
            </a:r>
            <a:r>
              <a:rPr lang="fr-FR" sz="1400" dirty="0" smtClean="0"/>
              <a:t> area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15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fr-FR" dirty="0" smtClean="0"/>
              <a:t>Influence </a:t>
            </a:r>
            <a:r>
              <a:rPr lang="fr-FR" dirty="0" err="1" smtClean="0"/>
              <a:t>studied</a:t>
            </a:r>
            <a:r>
              <a:rPr lang="fr-FR" dirty="0" smtClean="0"/>
              <a:t> : Fish </a:t>
            </a:r>
            <a:r>
              <a:rPr lang="fr-FR" dirty="0" err="1" smtClean="0"/>
              <a:t>farm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11560" y="1567333"/>
            <a:ext cx="7920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r-FR" dirty="0" smtClean="0"/>
              <a:t>6 </a:t>
            </a:r>
            <a:r>
              <a:rPr lang="fr-FR" dirty="0" err="1" smtClean="0"/>
              <a:t>located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Corsica</a:t>
            </a:r>
            <a:endParaRPr lang="fr-FR" dirty="0" smtClean="0"/>
          </a:p>
          <a:p>
            <a:r>
              <a:rPr lang="fr-FR" dirty="0" smtClean="0"/>
              <a:t>Production </a:t>
            </a:r>
            <a:r>
              <a:rPr lang="fr-FR" dirty="0" err="1" smtClean="0"/>
              <a:t>between</a:t>
            </a:r>
            <a:r>
              <a:rPr lang="fr-FR" dirty="0" smtClean="0"/>
              <a:t> 20 T and 1500 T per </a:t>
            </a:r>
            <a:r>
              <a:rPr lang="fr-FR" dirty="0" err="1" smtClean="0"/>
              <a:t>year</a:t>
            </a:r>
            <a:endParaRPr lang="fr-FR" dirty="0" smtClean="0"/>
          </a:p>
          <a:p>
            <a:r>
              <a:rPr lang="fr-FR" dirty="0" smtClean="0"/>
              <a:t>In open or semi-</a:t>
            </a:r>
            <a:r>
              <a:rPr lang="fr-FR" dirty="0" err="1" smtClean="0"/>
              <a:t>closed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Depth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10 m and 26 m</a:t>
            </a:r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13" y="3416951"/>
            <a:ext cx="5766721" cy="339642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987824" y="44371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863280" y="564599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041948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185964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517032" y="632797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749824" y="6381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9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fr-FR" dirty="0" smtClean="0"/>
              <a:t>Utility of the J’MAMBI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2468594"/>
              </p:ext>
            </p:extLst>
          </p:nvPr>
        </p:nvGraphicFramePr>
        <p:xfrm>
          <a:off x="1475656" y="1196752"/>
          <a:ext cx="6225546" cy="1560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574"/>
                <a:gridCol w="898662"/>
                <a:gridCol w="898662"/>
                <a:gridCol w="898662"/>
                <a:gridCol w="898662"/>
                <a:gridCol w="898662"/>
                <a:gridCol w="8986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J'MAMBI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M-AMBI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AMBI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BENTIX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BOPA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BQI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High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11 (12,2 %)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8 (8,9 %)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8 (8,9 %)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27 (30,0 %)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31 (34,4 %)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36 (40,0 %)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7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Good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42 (46,7 %)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62 (68,9 %)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79 (87,8 %)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43 (47,8 %)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56 (62,2 %)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32 (35,6 %)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 smtClean="0">
                          <a:effectLst/>
                        </a:rPr>
                        <a:t>Moderate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28 (31,1 %)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17 (18,9 %)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(2,2 %)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17 (18,9 %)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(2,2 %)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13 (14,4 %)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Poor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7 (7,8 %)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(2,2 %)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0 (0,0 %)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 (3,3 %)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 (1,1 %)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7 (7,8 %)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Bad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(2,2 %)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 (1,1 %)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 (1,1 %)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 (0,0 %)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0 (0,0 %)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 (2,2 %)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2" marR="7212" marT="9525" marB="0" anchor="b"/>
                </a:tc>
              </a:tr>
            </a:tbl>
          </a:graphicData>
        </a:graphic>
      </p:graphicFrame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395536" y="2780928"/>
            <a:ext cx="8352928" cy="3744416"/>
          </a:xfrm>
        </p:spPr>
        <p:txBody>
          <a:bodyPr/>
          <a:lstStyle/>
          <a:p>
            <a:r>
              <a:rPr lang="fr-FR" dirty="0" smtClean="0"/>
              <a:t>BQI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care</a:t>
            </a:r>
          </a:p>
          <a:p>
            <a:r>
              <a:rPr lang="fr-FR" dirty="0" smtClean="0"/>
              <a:t>M-AMBI </a:t>
            </a:r>
            <a:r>
              <a:rPr lang="fr-FR" dirty="0" err="1" smtClean="0"/>
              <a:t>based</a:t>
            </a:r>
            <a:r>
              <a:rPr lang="fr-FR" dirty="0" smtClean="0"/>
              <a:t> on habitat type </a:t>
            </a:r>
            <a:r>
              <a:rPr lang="fr-FR" dirty="0" err="1" smtClean="0"/>
              <a:t>identified</a:t>
            </a:r>
            <a:r>
              <a:rPr lang="fr-FR" dirty="0" smtClean="0"/>
              <a:t> in </a:t>
            </a:r>
            <a:r>
              <a:rPr lang="fr-FR" dirty="0" err="1" smtClean="0"/>
              <a:t>Corsica</a:t>
            </a:r>
            <a:endParaRPr lang="fr-FR" dirty="0" smtClean="0"/>
          </a:p>
          <a:p>
            <a:r>
              <a:rPr lang="fr-FR" dirty="0" smtClean="0"/>
              <a:t>AMBI, BENTIX, BOPA not use of habitat </a:t>
            </a:r>
            <a:r>
              <a:rPr lang="fr-FR" dirty="0" err="1" smtClean="0"/>
              <a:t>characteristics</a:t>
            </a:r>
            <a:endParaRPr lang="fr-FR" dirty="0" smtClean="0"/>
          </a:p>
          <a:p>
            <a:r>
              <a:rPr lang="fr-FR" dirty="0" err="1" smtClean="0"/>
              <a:t>Majority</a:t>
            </a:r>
            <a:r>
              <a:rPr lang="fr-FR" dirty="0" smtClean="0"/>
              <a:t> of stations </a:t>
            </a:r>
            <a:r>
              <a:rPr lang="fr-FR" dirty="0" err="1" smtClean="0"/>
              <a:t>is</a:t>
            </a:r>
            <a:r>
              <a:rPr lang="fr-FR" dirty="0" smtClean="0"/>
              <a:t> in High or Good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More </a:t>
            </a:r>
            <a:r>
              <a:rPr lang="fr-FR" dirty="0" err="1" smtClean="0">
                <a:solidFill>
                  <a:srgbClr val="0070C0"/>
                </a:solidFill>
              </a:rPr>
              <a:t>variability</a:t>
            </a:r>
            <a:r>
              <a:rPr lang="fr-FR" dirty="0" smtClean="0">
                <a:solidFill>
                  <a:srgbClr val="0070C0"/>
                </a:solidFill>
              </a:rPr>
              <a:t> of </a:t>
            </a:r>
            <a:r>
              <a:rPr lang="fr-FR" dirty="0" err="1" smtClean="0">
                <a:solidFill>
                  <a:srgbClr val="0070C0"/>
                </a:solidFill>
              </a:rPr>
              <a:t>evaluated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status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the J’MAMBI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Fine distinction </a:t>
            </a:r>
            <a:r>
              <a:rPr lang="fr-FR" dirty="0" err="1" smtClean="0">
                <a:solidFill>
                  <a:srgbClr val="0070C0"/>
                </a:solidFill>
              </a:rPr>
              <a:t>between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ecological</a:t>
            </a:r>
            <a:r>
              <a:rPr lang="fr-FR" dirty="0" smtClean="0">
                <a:solidFill>
                  <a:srgbClr val="0070C0"/>
                </a:solidFill>
              </a:rPr>
              <a:t> situation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fr-FR" dirty="0" smtClean="0"/>
              <a:t>Habitat type and J’MAMBI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496" y="1484784"/>
            <a:ext cx="3672408" cy="3456384"/>
          </a:xfrm>
        </p:spPr>
        <p:txBody>
          <a:bodyPr>
            <a:noAutofit/>
          </a:bodyPr>
          <a:lstStyle/>
          <a:p>
            <a:r>
              <a:rPr lang="fr-FR" sz="2000" dirty="0" smtClean="0"/>
              <a:t>8 </a:t>
            </a:r>
            <a:r>
              <a:rPr lang="fr-FR" sz="2000" dirty="0"/>
              <a:t>Habitat types </a:t>
            </a:r>
            <a:r>
              <a:rPr lang="fr-FR" sz="2000" dirty="0" err="1"/>
              <a:t>around</a:t>
            </a:r>
            <a:r>
              <a:rPr lang="fr-FR" sz="2000" dirty="0"/>
              <a:t> </a:t>
            </a:r>
            <a:r>
              <a:rPr lang="fr-FR" sz="2000" dirty="0" err="1" smtClean="0"/>
              <a:t>Corsica</a:t>
            </a:r>
            <a:r>
              <a:rPr lang="fr-FR" sz="2000" dirty="0" smtClean="0"/>
              <a:t> </a:t>
            </a:r>
            <a:r>
              <a:rPr lang="fr-FR" sz="2000" dirty="0" err="1" smtClean="0"/>
              <a:t>based</a:t>
            </a:r>
            <a:r>
              <a:rPr lang="fr-FR" sz="2000" dirty="0" smtClean="0"/>
              <a:t> on 428 </a:t>
            </a:r>
            <a:r>
              <a:rPr lang="fr-FR" sz="2000" dirty="0" err="1" smtClean="0"/>
              <a:t>samples</a:t>
            </a:r>
            <a:endParaRPr lang="fr-FR" sz="2000" dirty="0" smtClean="0"/>
          </a:p>
          <a:p>
            <a:r>
              <a:rPr lang="fr-FR" sz="2000" dirty="0" smtClean="0"/>
              <a:t>Reference </a:t>
            </a:r>
            <a:r>
              <a:rPr lang="fr-FR" sz="2000" dirty="0"/>
              <a:t>conditions values for M-AMBI </a:t>
            </a:r>
            <a:r>
              <a:rPr lang="fr-FR" sz="2000" dirty="0" err="1"/>
              <a:t>calculation</a:t>
            </a:r>
            <a:r>
              <a:rPr lang="fr-FR" sz="2000" dirty="0"/>
              <a:t> for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smtClean="0"/>
              <a:t>habitat </a:t>
            </a:r>
            <a:r>
              <a:rPr lang="fr-FR" sz="2000" dirty="0" err="1" smtClean="0"/>
              <a:t>based</a:t>
            </a:r>
            <a:r>
              <a:rPr lang="fr-FR" sz="2000" dirty="0" smtClean="0"/>
              <a:t> on 90 stations</a:t>
            </a:r>
            <a:endParaRPr lang="fr-FR" sz="2000" dirty="0"/>
          </a:p>
          <a:p>
            <a:r>
              <a:rPr lang="fr-FR" sz="2000" dirty="0" err="1" smtClean="0"/>
              <a:t>Ponderation</a:t>
            </a:r>
            <a:r>
              <a:rPr lang="fr-FR" sz="2000" dirty="0" smtClean="0"/>
              <a:t> </a:t>
            </a:r>
            <a:r>
              <a:rPr lang="fr-FR" sz="2000" dirty="0"/>
              <a:t>of M-AMBI by the </a:t>
            </a:r>
            <a:r>
              <a:rPr lang="fr-FR" sz="2000" dirty="0" err="1"/>
              <a:t>Pielou</a:t>
            </a:r>
            <a:r>
              <a:rPr lang="fr-FR" sz="2000" dirty="0"/>
              <a:t> index </a:t>
            </a:r>
            <a:r>
              <a:rPr lang="fr-FR" sz="2000" dirty="0" smtClean="0"/>
              <a:t>J’ = </a:t>
            </a:r>
            <a:r>
              <a:rPr lang="fr-FR" sz="2000" dirty="0" smtClean="0">
                <a:solidFill>
                  <a:srgbClr val="FF0000"/>
                </a:solidFill>
              </a:rPr>
              <a:t>J’MAMBI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77101"/>
              </p:ext>
            </p:extLst>
          </p:nvPr>
        </p:nvGraphicFramePr>
        <p:xfrm>
          <a:off x="755576" y="5085184"/>
          <a:ext cx="7680960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75"/>
                <a:gridCol w="1355725"/>
                <a:gridCol w="1645920"/>
                <a:gridCol w="1645920"/>
                <a:gridCol w="164592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Seagrass meadow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D&lt;10 m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 m≤D&lt;35 m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D≥35 m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X&lt;250 µm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Sandy clearing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Fine sand between surface and 35 m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Fine sand between surface and 35 m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Fine sand deeper than 35 m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250 µm≤X&lt;500 µm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Sandy clearing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Medium sand between the surface and 35 m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Medium sand between the surface and 35 m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Medium sand deeper than 35 m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X≥500 µm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Sandy clearing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Coarse sand between the surface and 10 m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Coarse sand between 10 and 35 m deep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Coarse sand deeper than 35 m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59051"/>
              </p:ext>
            </p:extLst>
          </p:nvPr>
        </p:nvGraphicFramePr>
        <p:xfrm>
          <a:off x="3491880" y="1340768"/>
          <a:ext cx="5568951" cy="357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513"/>
                <a:gridCol w="1190625"/>
                <a:gridCol w="990600"/>
                <a:gridCol w="554038"/>
                <a:gridCol w="774700"/>
                <a:gridCol w="752475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Habitat type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Nbr</a:t>
                      </a:r>
                      <a:r>
                        <a:rPr lang="en-US" sz="1200" dirty="0">
                          <a:effectLst/>
                        </a:rPr>
                        <a:t> of Stations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AMBI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Diversity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Richness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SF; [0-35[ 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Bad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High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0,82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5,18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SM; [0-35[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Intermediate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1,95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37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High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0,36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4,41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SG; [0-10[ 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Bad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High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1,93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4,7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SG; [10-35[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Intermediate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5,29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151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High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0,93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3,62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S; sandy clearing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14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Intermediate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5,73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124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High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3,19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SF; [35- 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Bad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High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1,31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5,96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SM; [35-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Bad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6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High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5,79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108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SG; [35- 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Bad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High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1,02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5,88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117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9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study</a:t>
            </a:r>
            <a:r>
              <a:rPr lang="fr-FR" dirty="0" smtClean="0"/>
              <a:t> and utilities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163216"/>
            <a:ext cx="4040188" cy="609600"/>
          </a:xfrm>
        </p:spPr>
        <p:txBody>
          <a:bodyPr/>
          <a:lstStyle/>
          <a:p>
            <a:r>
              <a:rPr lang="fr-FR" u="sng" dirty="0" smtClean="0"/>
              <a:t>Fondamental </a:t>
            </a:r>
            <a:r>
              <a:rPr lang="fr-FR" u="sng" dirty="0" err="1" smtClean="0"/>
              <a:t>Study</a:t>
            </a:r>
            <a:endParaRPr lang="fr-FR" u="sng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648200" y="1163216"/>
            <a:ext cx="4041775" cy="609600"/>
          </a:xfrm>
        </p:spPr>
        <p:txBody>
          <a:bodyPr/>
          <a:lstStyle/>
          <a:p>
            <a:r>
              <a:rPr lang="fr-FR" u="sng" dirty="0" err="1" smtClean="0"/>
              <a:t>Applied</a:t>
            </a:r>
            <a:r>
              <a:rPr lang="fr-FR" u="sng" dirty="0" smtClean="0"/>
              <a:t> </a:t>
            </a:r>
            <a:r>
              <a:rPr lang="fr-FR" u="sng" dirty="0" err="1" smtClean="0"/>
              <a:t>Study</a:t>
            </a:r>
            <a:endParaRPr lang="fr-FR" u="sng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424048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Expertise</a:t>
            </a:r>
          </a:p>
          <a:p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macrobenthos and the </a:t>
            </a:r>
            <a:r>
              <a:rPr lang="fr-FR" dirty="0" err="1" smtClean="0"/>
              <a:t>meadow</a:t>
            </a:r>
            <a:endParaRPr lang="fr-FR" dirty="0" smtClean="0"/>
          </a:p>
          <a:p>
            <a:r>
              <a:rPr lang="fr-FR" dirty="0" smtClean="0"/>
              <a:t>Time to </a:t>
            </a:r>
            <a:r>
              <a:rPr lang="fr-FR" dirty="0" err="1" smtClean="0"/>
              <a:t>realise</a:t>
            </a:r>
            <a:r>
              <a:rPr lang="fr-FR" dirty="0" smtClean="0"/>
              <a:t> the </a:t>
            </a:r>
            <a:r>
              <a:rPr lang="fr-FR" dirty="0" err="1" smtClean="0"/>
              <a:t>study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</a:t>
            </a:r>
            <a:r>
              <a:rPr lang="fr-FR" dirty="0" err="1" smtClean="0">
                <a:solidFill>
                  <a:srgbClr val="0070C0"/>
                </a:solidFill>
              </a:rPr>
              <a:t>Species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level</a:t>
            </a:r>
            <a:r>
              <a:rPr lang="fr-FR" dirty="0" smtClean="0">
                <a:solidFill>
                  <a:srgbClr val="0070C0"/>
                </a:solidFill>
              </a:rPr>
              <a:t> 	identification, 	J’MAMBI and 	</a:t>
            </a:r>
            <a:r>
              <a:rPr lang="fr-FR" dirty="0" err="1" smtClean="0">
                <a:solidFill>
                  <a:srgbClr val="0070C0"/>
                </a:solidFill>
              </a:rPr>
              <a:t>others</a:t>
            </a:r>
            <a:r>
              <a:rPr lang="fr-FR" dirty="0" smtClean="0">
                <a:solidFill>
                  <a:srgbClr val="0070C0"/>
                </a:solidFill>
              </a:rPr>
              <a:t> indices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4240488"/>
          </a:xfrm>
        </p:spPr>
        <p:txBody>
          <a:bodyPr>
            <a:normAutofit/>
          </a:bodyPr>
          <a:lstStyle/>
          <a:p>
            <a:r>
              <a:rPr lang="fr-FR" dirty="0" err="1" smtClean="0"/>
              <a:t>Accessibility</a:t>
            </a:r>
            <a:endParaRPr lang="fr-FR" dirty="0" smtClean="0"/>
          </a:p>
          <a:p>
            <a:r>
              <a:rPr lang="fr-FR" dirty="0" err="1" smtClean="0"/>
              <a:t>Overview</a:t>
            </a:r>
            <a:r>
              <a:rPr lang="fr-FR" dirty="0" smtClean="0"/>
              <a:t> of the situation</a:t>
            </a:r>
          </a:p>
          <a:p>
            <a:r>
              <a:rPr lang="fr-FR" dirty="0" smtClean="0"/>
              <a:t>Time </a:t>
            </a:r>
            <a:r>
              <a:rPr lang="fr-FR" dirty="0" err="1" smtClean="0"/>
              <a:t>saving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	Money </a:t>
            </a:r>
            <a:r>
              <a:rPr lang="fr-FR" dirty="0" err="1" smtClean="0"/>
              <a:t>saving</a:t>
            </a:r>
            <a:endParaRPr lang="fr-FR" dirty="0" smtClean="0"/>
          </a:p>
          <a:p>
            <a:r>
              <a:rPr lang="fr-FR" dirty="0" smtClean="0"/>
              <a:t>Help for managers to </a:t>
            </a:r>
            <a:r>
              <a:rPr lang="fr-FR" dirty="0" err="1" smtClean="0"/>
              <a:t>take</a:t>
            </a:r>
            <a:r>
              <a:rPr lang="fr-FR" dirty="0" smtClean="0"/>
              <a:t> quick </a:t>
            </a:r>
            <a:r>
              <a:rPr lang="fr-FR" dirty="0" err="1" smtClean="0"/>
              <a:t>resolution</a:t>
            </a:r>
            <a:r>
              <a:rPr lang="fr-FR" dirty="0" smtClean="0"/>
              <a:t> to </a:t>
            </a:r>
            <a:r>
              <a:rPr lang="fr-FR" dirty="0" err="1" smtClean="0"/>
              <a:t>preserve</a:t>
            </a:r>
            <a:r>
              <a:rPr lang="fr-FR" dirty="0" smtClean="0"/>
              <a:t> the </a:t>
            </a:r>
            <a:r>
              <a:rPr lang="fr-FR" dirty="0" err="1" smtClean="0"/>
              <a:t>meadow</a:t>
            </a:r>
            <a:r>
              <a:rPr lang="fr-FR" dirty="0" smtClean="0"/>
              <a:t> </a:t>
            </a:r>
            <a:endParaRPr lang="fr-FR" sz="900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	</a:t>
            </a:r>
            <a:r>
              <a:rPr lang="fr-FR" dirty="0" err="1" smtClean="0">
                <a:solidFill>
                  <a:srgbClr val="0070C0"/>
                </a:solidFill>
              </a:rPr>
              <a:t>Taxonomic</a:t>
            </a:r>
            <a:r>
              <a:rPr lang="fr-FR" dirty="0" smtClean="0">
                <a:solidFill>
                  <a:srgbClr val="0070C0"/>
                </a:solidFill>
              </a:rPr>
              <a:t> 	</a:t>
            </a:r>
            <a:r>
              <a:rPr lang="fr-FR" dirty="0" err="1" smtClean="0">
                <a:solidFill>
                  <a:srgbClr val="0070C0"/>
                </a:solidFill>
              </a:rPr>
              <a:t>sufficiency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611560" y="4725144"/>
            <a:ext cx="504056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>
            <a:off x="4932040" y="5388747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dirty="0" err="1" smtClean="0"/>
              <a:t>Taxonomic</a:t>
            </a:r>
            <a:r>
              <a:rPr lang="fr-FR" dirty="0" smtClean="0"/>
              <a:t> </a:t>
            </a:r>
            <a:r>
              <a:rPr lang="fr-FR" dirty="0" err="1" smtClean="0"/>
              <a:t>sufficiency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FR" dirty="0" smtClean="0"/>
              <a:t>Evaluation </a:t>
            </a:r>
            <a:r>
              <a:rPr lang="fr-FR" dirty="0" err="1" smtClean="0"/>
              <a:t>based</a:t>
            </a:r>
            <a:r>
              <a:rPr lang="fr-FR" dirty="0" smtClean="0"/>
              <a:t> on J’MAMBI values</a:t>
            </a:r>
          </a:p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and </a:t>
            </a:r>
            <a:r>
              <a:rPr lang="fr-FR" dirty="0" err="1" smtClean="0"/>
              <a:t>genus</a:t>
            </a:r>
            <a:r>
              <a:rPr lang="fr-FR" dirty="0" smtClean="0"/>
              <a:t> or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lvl="1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	</a:t>
            </a:r>
            <a:r>
              <a:rPr lang="fr-FR" sz="2400" dirty="0" err="1" smtClean="0">
                <a:solidFill>
                  <a:srgbClr val="FF0000"/>
                </a:solidFill>
              </a:rPr>
              <a:t>Family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level</a:t>
            </a:r>
            <a:r>
              <a:rPr lang="fr-FR" sz="2400" dirty="0">
                <a:solidFill>
                  <a:srgbClr val="FF0000"/>
                </a:solidFill>
              </a:rPr>
              <a:t> identification </a:t>
            </a:r>
            <a:r>
              <a:rPr lang="fr-FR" sz="2400" dirty="0" err="1">
                <a:solidFill>
                  <a:srgbClr val="FF0000"/>
                </a:solidFill>
              </a:rPr>
              <a:t>sufficiant</a:t>
            </a:r>
            <a:r>
              <a:rPr lang="fr-FR" sz="2400" dirty="0">
                <a:solidFill>
                  <a:srgbClr val="FF0000"/>
                </a:solidFill>
              </a:rPr>
              <a:t> for </a:t>
            </a:r>
            <a:r>
              <a:rPr lang="fr-FR" sz="2400" dirty="0" err="1">
                <a:solidFill>
                  <a:srgbClr val="FF0000"/>
                </a:solidFill>
              </a:rPr>
              <a:t>rapid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	</a:t>
            </a:r>
            <a:r>
              <a:rPr lang="fr-FR" sz="2400" dirty="0" err="1" smtClean="0">
                <a:solidFill>
                  <a:srgbClr val="FF0000"/>
                </a:solidFill>
              </a:rPr>
              <a:t>ecological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quality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status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definition</a:t>
            </a:r>
            <a:endParaRPr lang="fr-FR" sz="24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0"/>
          <a:stretch/>
        </p:blipFill>
        <p:spPr bwMode="auto">
          <a:xfrm>
            <a:off x="1243013" y="2880395"/>
            <a:ext cx="6657975" cy="25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Application: </a:t>
            </a:r>
            <a:r>
              <a:rPr lang="fr-FR" dirty="0" err="1" smtClean="0"/>
              <a:t>fish</a:t>
            </a:r>
            <a:r>
              <a:rPr lang="fr-FR" dirty="0" smtClean="0"/>
              <a:t> </a:t>
            </a:r>
            <a:r>
              <a:rPr lang="fr-FR" dirty="0" err="1" smtClean="0"/>
              <a:t>farming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5" y="1556792"/>
            <a:ext cx="4114800" cy="3086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1" y="306896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fr-FR" dirty="0" smtClean="0"/>
              <a:t>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fr-FR" dirty="0" err="1" smtClean="0"/>
              <a:t>Sampling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dirty="0" err="1" smtClean="0"/>
              <a:t>spring</a:t>
            </a:r>
            <a:endParaRPr lang="fr-FR" dirty="0" smtClean="0"/>
          </a:p>
          <a:p>
            <a:r>
              <a:rPr lang="fr-FR" dirty="0" smtClean="0"/>
              <a:t>2 </a:t>
            </a:r>
            <a:r>
              <a:rPr lang="fr-FR" dirty="0" err="1" smtClean="0"/>
              <a:t>sampled</a:t>
            </a:r>
            <a:r>
              <a:rPr lang="fr-FR" dirty="0" smtClean="0"/>
              <a:t> stations: </a:t>
            </a:r>
          </a:p>
          <a:p>
            <a:pPr lvl="1"/>
            <a:r>
              <a:rPr lang="fr-FR" dirty="0" smtClean="0"/>
              <a:t>Under the cages</a:t>
            </a:r>
          </a:p>
          <a:p>
            <a:pPr lvl="1"/>
            <a:r>
              <a:rPr lang="fr-FR" dirty="0" smtClean="0"/>
              <a:t>At 300 m  </a:t>
            </a:r>
            <a:r>
              <a:rPr lang="fr-FR" dirty="0" err="1" smtClean="0"/>
              <a:t>from</a:t>
            </a:r>
            <a:r>
              <a:rPr lang="fr-FR" dirty="0" smtClean="0"/>
              <a:t> the cage in the main </a:t>
            </a:r>
            <a:r>
              <a:rPr lang="fr-FR" dirty="0" err="1" smtClean="0"/>
              <a:t>current</a:t>
            </a:r>
            <a:r>
              <a:rPr lang="fr-FR" dirty="0" smtClean="0"/>
              <a:t> direction</a:t>
            </a:r>
          </a:p>
          <a:p>
            <a:r>
              <a:rPr lang="fr-FR" dirty="0" smtClean="0"/>
              <a:t>Identification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r>
              <a:rPr lang="fr-FR" dirty="0" err="1" smtClean="0"/>
              <a:t>Aggregate</a:t>
            </a:r>
            <a:r>
              <a:rPr lang="fr-FR" dirty="0" smtClean="0"/>
              <a:t> at </a:t>
            </a:r>
            <a:r>
              <a:rPr lang="fr-FR" dirty="0" err="1" smtClean="0"/>
              <a:t>genus</a:t>
            </a:r>
            <a:r>
              <a:rPr lang="fr-FR" dirty="0" smtClean="0"/>
              <a:t> and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endParaRPr lang="fr-FR" dirty="0" smtClean="0"/>
          </a:p>
          <a:p>
            <a:r>
              <a:rPr lang="fr-FR" dirty="0" smtClean="0"/>
              <a:t>Comparaison of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identification </a:t>
            </a:r>
            <a:r>
              <a:rPr lang="fr-FR" dirty="0" err="1" smtClean="0"/>
              <a:t>levels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Spatial </a:t>
            </a:r>
            <a:r>
              <a:rPr lang="fr-FR" dirty="0" err="1" smtClean="0"/>
              <a:t>evaluation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7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847</TotalTime>
  <Words>656</Words>
  <Application>Microsoft Office PowerPoint</Application>
  <PresentationFormat>Affichage à l'écran (4:3)</PresentationFormat>
  <Paragraphs>236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Exécutif</vt:lpstr>
      <vt:lpstr>Simplified methodology to study soft-bottom macrofauna in Corsica, France</vt:lpstr>
      <vt:lpstr>Study area: Corsica</vt:lpstr>
      <vt:lpstr>Influence studied : Fish farm</vt:lpstr>
      <vt:lpstr>Utility of the J’MAMBI</vt:lpstr>
      <vt:lpstr>Habitat type and J’MAMBI</vt:lpstr>
      <vt:lpstr>Kind of study and utilities</vt:lpstr>
      <vt:lpstr>Taxonomic sufficiency</vt:lpstr>
      <vt:lpstr>Application: fish farming</vt:lpstr>
      <vt:lpstr>Design</vt:lpstr>
      <vt:lpstr>Results</vt:lpstr>
      <vt:lpstr>For spatial evaluation of EQR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Simplified methodology to study soft-bottom macrofauna in Corsica, France</dc:title>
  <dc:creator>Annick</dc:creator>
  <cp:lastModifiedBy>Annick</cp:lastModifiedBy>
  <cp:revision>47</cp:revision>
  <cp:lastPrinted>2016-04-29T09:08:25Z</cp:lastPrinted>
  <dcterms:created xsi:type="dcterms:W3CDTF">2016-03-21T08:23:48Z</dcterms:created>
  <dcterms:modified xsi:type="dcterms:W3CDTF">2016-05-06T06:41:39Z</dcterms:modified>
</cp:coreProperties>
</file>