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0"/>
  </p:notesMasterIdLst>
  <p:sldIdLst>
    <p:sldId id="271" r:id="rId2"/>
    <p:sldId id="293" r:id="rId3"/>
    <p:sldId id="294" r:id="rId4"/>
    <p:sldId id="327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6" r:id="rId33"/>
    <p:sldId id="325" r:id="rId34"/>
    <p:sldId id="328" r:id="rId35"/>
    <p:sldId id="322" r:id="rId36"/>
    <p:sldId id="323" r:id="rId37"/>
    <p:sldId id="324" r:id="rId38"/>
    <p:sldId id="329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Section par défaut" id="{238971E3-2DA3-41F0-B386-9BCF3DC97C5A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6"/>
            <p14:sldId id="270"/>
            <p14:sldId id="267"/>
            <p14:sldId id="269"/>
            <p14:sldId id="261"/>
          </p14:sldIdLst>
        </p14:section>
        <p14:section name="Section sans titre" id="{BBCCC523-2FE2-4B9F-8220-0008D9CAE164}">
          <p14:sldIdLst/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3DD"/>
    <a:srgbClr val="7B01AA"/>
    <a:srgbClr val="CCFFFF"/>
    <a:srgbClr val="99FFCC"/>
    <a:srgbClr val="87C4ED"/>
    <a:srgbClr val="FF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022" autoAdjust="0"/>
    <p:restoredTop sz="88196" autoAdjust="0"/>
  </p:normalViewPr>
  <p:slideViewPr>
    <p:cSldViewPr snapToGrid="0">
      <p:cViewPr>
        <p:scale>
          <a:sx n="75" d="100"/>
          <a:sy n="75" d="100"/>
        </p:scale>
        <p:origin x="-904" y="-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3D68-6C74-4E5B-A09F-62F30516ED86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ECCD-0270-4145-849F-5C163D6E46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35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Utilisation d’aiguille-électrode =&gt; </a:t>
            </a:r>
            <a:r>
              <a:rPr lang="fr-FR" sz="1200" b="1" dirty="0" smtClean="0">
                <a:solidFill>
                  <a:srgbClr val="FF6600"/>
                </a:solidFill>
              </a:rPr>
              <a:t>risque </a:t>
            </a:r>
            <a:r>
              <a:rPr lang="fr-FR" sz="1200" dirty="0" smtClean="0"/>
              <a:t>potentiel de saignement </a:t>
            </a:r>
            <a:r>
              <a:rPr lang="fr-FR" sz="1200" b="1" dirty="0" smtClean="0">
                <a:solidFill>
                  <a:srgbClr val="FF6600"/>
                </a:solidFill>
              </a:rPr>
              <a:t>inévitable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 Peu de données disponibles sur l’</a:t>
            </a:r>
            <a:r>
              <a:rPr lang="fr-FR" sz="1200" b="1" dirty="0" smtClean="0">
                <a:solidFill>
                  <a:srgbClr val="FF6600"/>
                </a:solidFill>
              </a:rPr>
              <a:t>incidence</a:t>
            </a:r>
            <a:r>
              <a:rPr lang="fr-FR" sz="1200" dirty="0" smtClean="0"/>
              <a:t> des complications liée à un saignement important et sur l’augmentation de celle-ci chez les patients : </a:t>
            </a:r>
            <a:br>
              <a:rPr lang="fr-FR" sz="1200" dirty="0" smtClean="0"/>
            </a:br>
            <a:r>
              <a:rPr lang="fr-FR" sz="1200" dirty="0" smtClean="0"/>
              <a:t>		-	recevant des </a:t>
            </a:r>
            <a:r>
              <a:rPr lang="fr-FR" sz="1200" b="1" dirty="0" smtClean="0">
                <a:solidFill>
                  <a:srgbClr val="FF6600"/>
                </a:solidFill>
              </a:rPr>
              <a:t>antiagrégants </a:t>
            </a:r>
            <a:r>
              <a:rPr lang="fr-FR" sz="1200" dirty="0" smtClean="0"/>
              <a:t>plaquettaires, des </a:t>
            </a:r>
            <a:r>
              <a:rPr lang="fr-FR" sz="1200" b="1" dirty="0" smtClean="0">
                <a:solidFill>
                  <a:srgbClr val="FF6600"/>
                </a:solidFill>
              </a:rPr>
              <a:t>anticoagulants</a:t>
            </a:r>
            <a:r>
              <a:rPr lang="fr-FR" sz="1200" dirty="0" smtClean="0"/>
              <a:t>, voire des </a:t>
            </a:r>
            <a:r>
              <a:rPr lang="fr-FR" sz="1200" b="1" dirty="0" err="1" smtClean="0">
                <a:solidFill>
                  <a:srgbClr val="FF6600"/>
                </a:solidFill>
              </a:rPr>
              <a:t>thrombolytiques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		-	présentant une </a:t>
            </a:r>
            <a:r>
              <a:rPr lang="fr-FR" sz="1200" b="1" dirty="0" err="1" smtClean="0">
                <a:solidFill>
                  <a:srgbClr val="FF6600"/>
                </a:solidFill>
              </a:rPr>
              <a:t>thrombocytopénie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dirty="0" smtClean="0"/>
              <a:t>(&lt; 50.000/mm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) ou un </a:t>
            </a:r>
            <a:r>
              <a:rPr lang="fr-FR" sz="1200" b="1" dirty="0" smtClean="0">
                <a:solidFill>
                  <a:srgbClr val="FF6600"/>
                </a:solidFill>
              </a:rPr>
              <a:t>déficit</a:t>
            </a:r>
            <a:r>
              <a:rPr lang="fr-FR" sz="1200" dirty="0" smtClean="0"/>
              <a:t>, acquis ou héréditaire, </a:t>
            </a:r>
            <a:r>
              <a:rPr lang="fr-FR" sz="1200" b="1" dirty="0" smtClean="0">
                <a:solidFill>
                  <a:srgbClr val="FF6600"/>
                </a:solidFill>
              </a:rPr>
              <a:t>en facteur de la coagulation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 A noter qu’avec certains nouveaux anticoagulants (</a:t>
            </a:r>
            <a:r>
              <a:rPr lang="fr-FR" sz="1200" dirty="0" err="1" smtClean="0"/>
              <a:t>Rivaroxaban</a:t>
            </a:r>
            <a:r>
              <a:rPr lang="fr-FR" sz="1200" dirty="0" smtClean="0"/>
              <a:t>) le degré 	d’</a:t>
            </a:r>
            <a:r>
              <a:rPr lang="fr-FR" sz="1200" dirty="0" err="1" smtClean="0"/>
              <a:t>anticoagulation</a:t>
            </a:r>
            <a:r>
              <a:rPr lang="fr-FR" sz="1200" dirty="0" smtClean="0"/>
              <a:t> ne peut être </a:t>
            </a:r>
            <a:r>
              <a:rPr lang="fr-FR" sz="1200" dirty="0" err="1" smtClean="0"/>
              <a:t>monitoré</a:t>
            </a:r>
            <a:endParaRPr lang="fr-FR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 6 cas rapportés d’</a:t>
            </a:r>
            <a:r>
              <a:rPr lang="fr-FR" sz="1200" u="sng" dirty="0" smtClean="0"/>
              <a:t>hémorragie symptomatique</a:t>
            </a:r>
            <a:r>
              <a:rPr lang="fr-FR" sz="1200" dirty="0" smtClean="0"/>
              <a:t> dans les suites d’un ENMG : </a:t>
            </a:r>
            <a:br>
              <a:rPr lang="fr-FR" sz="1200" dirty="0" smtClean="0"/>
            </a:br>
            <a:r>
              <a:rPr lang="fr-FR" sz="1200" dirty="0" smtClean="0"/>
              <a:t>		-2 cas de </a:t>
            </a:r>
            <a:r>
              <a:rPr lang="fr-FR" sz="1200" b="1" dirty="0" smtClean="0">
                <a:solidFill>
                  <a:srgbClr val="FF6600"/>
                </a:solidFill>
              </a:rPr>
              <a:t>syndrome </a:t>
            </a:r>
            <a:r>
              <a:rPr lang="fr-FR" sz="1200" b="1" dirty="0" err="1" smtClean="0">
                <a:solidFill>
                  <a:srgbClr val="FF6600"/>
                </a:solidFill>
              </a:rPr>
              <a:t>compartimental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dirty="0" smtClean="0"/>
              <a:t>chez des patients ne prenant pas de traitement </a:t>
            </a:r>
            <a:r>
              <a:rPr lang="fr-FR" sz="1200" dirty="0" err="1" smtClean="0"/>
              <a:t>antithrombotique</a:t>
            </a:r>
            <a:r>
              <a:rPr lang="fr-FR" sz="1200" dirty="0" smtClean="0"/>
              <a:t> </a:t>
            </a:r>
            <a:r>
              <a:rPr lang="fr-FR" sz="1200" dirty="0" smtClean="0">
                <a:solidFill>
                  <a:srgbClr val="3366FF"/>
                </a:solidFill>
              </a:rPr>
              <a:t>(Farrell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2003 ; </a:t>
            </a:r>
            <a:r>
              <a:rPr lang="fr-FR" sz="1200" dirty="0" err="1" smtClean="0">
                <a:solidFill>
                  <a:srgbClr val="3366FF"/>
                </a:solidFill>
              </a:rPr>
              <a:t>Vaienti</a:t>
            </a:r>
            <a:r>
              <a:rPr lang="fr-FR" sz="1200" dirty="0" smtClean="0">
                <a:solidFill>
                  <a:srgbClr val="3366FF"/>
                </a:solidFill>
              </a:rPr>
              <a:t>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2005</a:t>
            </a:r>
            <a:r>
              <a:rPr lang="fr-FR" sz="1200" dirty="0" smtClean="0"/>
              <a:t>) </a:t>
            </a:r>
            <a:br>
              <a:rPr lang="fr-FR" sz="1200" dirty="0" smtClean="0"/>
            </a:br>
            <a:r>
              <a:rPr lang="fr-FR" sz="1200" dirty="0" smtClean="0"/>
              <a:t>		</a:t>
            </a:r>
            <a:r>
              <a:rPr lang="fr-FR" sz="1200" dirty="0" err="1" smtClean="0"/>
              <a:t>-Dans</a:t>
            </a:r>
            <a:r>
              <a:rPr lang="fr-FR" sz="1200" dirty="0" smtClean="0"/>
              <a:t> 2 autres cas, les patients sont sous anticoagulant, mais ont subi un traumatisme entre l’EMG et la constatation du saignement </a:t>
            </a:r>
            <a:r>
              <a:rPr lang="fr-FR" sz="1200" dirty="0" smtClean="0">
                <a:solidFill>
                  <a:srgbClr val="3366FF"/>
                </a:solidFill>
              </a:rPr>
              <a:t>(Butler et Dewan,1984 ; Baba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2005)</a:t>
            </a:r>
            <a:r>
              <a:rPr lang="fr-FR" sz="1200" dirty="0" smtClean="0"/>
              <a:t> </a:t>
            </a:r>
            <a:br>
              <a:rPr lang="fr-FR" sz="1200" dirty="0" smtClean="0"/>
            </a:br>
            <a:r>
              <a:rPr lang="fr-FR" sz="1200" dirty="0" smtClean="0"/>
              <a:t>		-2 cas où l’EMG semble bien être responsable de l’hémorragie chez des patients prenant des anticoagulants </a:t>
            </a:r>
            <a:r>
              <a:rPr lang="fr-FR" sz="1200" dirty="0" smtClean="0">
                <a:solidFill>
                  <a:srgbClr val="3366FF"/>
                </a:solidFill>
              </a:rPr>
              <a:t>(</a:t>
            </a:r>
            <a:r>
              <a:rPr lang="fr-FR" sz="1200" dirty="0" err="1" smtClean="0">
                <a:solidFill>
                  <a:srgbClr val="3366FF"/>
                </a:solidFill>
              </a:rPr>
              <a:t>Rosioreanu</a:t>
            </a:r>
            <a:r>
              <a:rPr lang="fr-FR" sz="1200" dirty="0" smtClean="0">
                <a:solidFill>
                  <a:srgbClr val="3366FF"/>
                </a:solidFill>
              </a:rPr>
              <a:t>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2005 ; </a:t>
            </a:r>
            <a:r>
              <a:rPr lang="fr-FR" sz="1200" dirty="0" err="1" smtClean="0">
                <a:solidFill>
                  <a:srgbClr val="3366FF"/>
                </a:solidFill>
              </a:rPr>
              <a:t>Crisan</a:t>
            </a:r>
            <a:r>
              <a:rPr lang="fr-FR" sz="1200" dirty="0" smtClean="0">
                <a:solidFill>
                  <a:srgbClr val="3366FF"/>
                </a:solidFill>
              </a:rPr>
              <a:t>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2013)</a:t>
            </a:r>
            <a:endParaRPr lang="fr-FR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Plusieurs études sont consacrées au risque de complication hémorragique dans les suites d’une EMG de la </a:t>
            </a:r>
            <a:r>
              <a:rPr lang="fr-FR" sz="1200" b="1" dirty="0" smtClean="0">
                <a:solidFill>
                  <a:srgbClr val="FF6600"/>
                </a:solidFill>
              </a:rPr>
              <a:t>musculature </a:t>
            </a:r>
            <a:r>
              <a:rPr lang="fr-FR" sz="1200" b="1" dirty="0" err="1" smtClean="0">
                <a:solidFill>
                  <a:srgbClr val="FF6600"/>
                </a:solidFill>
              </a:rPr>
              <a:t>paraspinale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dirty="0" smtClean="0">
                <a:solidFill>
                  <a:srgbClr val="3366FF"/>
                </a:solidFill>
              </a:rPr>
              <a:t>(</a:t>
            </a:r>
            <a:r>
              <a:rPr lang="fr-FR" sz="1200" dirty="0" err="1" smtClean="0">
                <a:solidFill>
                  <a:srgbClr val="3366FF"/>
                </a:solidFill>
              </a:rPr>
              <a:t>Caress</a:t>
            </a:r>
            <a:r>
              <a:rPr lang="fr-FR" sz="1200" dirty="0" smtClean="0">
                <a:solidFill>
                  <a:srgbClr val="3366FF"/>
                </a:solidFill>
              </a:rPr>
              <a:t>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1996 ; London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2012 ; </a:t>
            </a:r>
            <a:r>
              <a:rPr lang="fr-FR" sz="1200" dirty="0" err="1" smtClean="0">
                <a:solidFill>
                  <a:srgbClr val="3366FF"/>
                </a:solidFill>
              </a:rPr>
              <a:t>Gertken</a:t>
            </a:r>
            <a:r>
              <a:rPr lang="fr-FR" sz="1200" dirty="0" smtClean="0">
                <a:solidFill>
                  <a:srgbClr val="3366FF"/>
                </a:solidFill>
              </a:rPr>
              <a:t>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2011)</a:t>
            </a:r>
            <a:br>
              <a:rPr lang="fr-FR" sz="1200" dirty="0" smtClean="0">
                <a:solidFill>
                  <a:srgbClr val="3366FF"/>
                </a:solidFill>
              </a:rPr>
            </a:br>
            <a:r>
              <a:rPr lang="fr-FR" sz="1200" dirty="0" smtClean="0">
                <a:solidFill>
                  <a:srgbClr val="3366FF"/>
                </a:solidFill>
              </a:rPr>
              <a:t>		</a:t>
            </a:r>
            <a:r>
              <a:rPr lang="fr-FR" sz="1200" dirty="0" smtClean="0"/>
              <a:t>-</a:t>
            </a:r>
            <a:r>
              <a:rPr lang="fr-FR" sz="1200" dirty="0" smtClean="0">
                <a:solidFill>
                  <a:srgbClr val="3366FF"/>
                </a:solidFill>
              </a:rPr>
              <a:t>	</a:t>
            </a:r>
            <a:r>
              <a:rPr lang="fr-FR" sz="1200" dirty="0" smtClean="0"/>
              <a:t>Aucun cas de saignement significatif ou symptomatique n’est rapporté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 </a:t>
            </a:r>
            <a:r>
              <a:rPr lang="fr-FR" sz="1200" b="1" dirty="0" smtClean="0">
                <a:solidFill>
                  <a:srgbClr val="FF6600"/>
                </a:solidFill>
              </a:rPr>
              <a:t>2 études prospectives</a:t>
            </a:r>
            <a:r>
              <a:rPr lang="fr-FR" sz="1200" dirty="0" smtClean="0"/>
              <a:t>, utilisant l’</a:t>
            </a:r>
            <a:r>
              <a:rPr lang="fr-FR" sz="1200" b="1" dirty="0" smtClean="0">
                <a:solidFill>
                  <a:srgbClr val="FF6600"/>
                </a:solidFill>
              </a:rPr>
              <a:t>échographie</a:t>
            </a:r>
            <a:r>
              <a:rPr lang="fr-FR" sz="1200" dirty="0" smtClean="0"/>
              <a:t>, rapportent un </a:t>
            </a:r>
            <a:r>
              <a:rPr lang="fr-FR" sz="1200" b="1" dirty="0" smtClean="0">
                <a:solidFill>
                  <a:srgbClr val="FF6600"/>
                </a:solidFill>
              </a:rPr>
              <a:t>faible taux </a:t>
            </a:r>
            <a:r>
              <a:rPr lang="fr-FR" sz="1200" dirty="0" smtClean="0"/>
              <a:t>(1-2%) </a:t>
            </a:r>
            <a:r>
              <a:rPr lang="fr-FR" sz="1200" b="1" dirty="0" smtClean="0">
                <a:solidFill>
                  <a:srgbClr val="FF6600"/>
                </a:solidFill>
              </a:rPr>
              <a:t>d’hématomes </a:t>
            </a:r>
            <a:r>
              <a:rPr lang="fr-FR" sz="1200" b="1" dirty="0" err="1" smtClean="0">
                <a:solidFill>
                  <a:srgbClr val="FF6600"/>
                </a:solidFill>
              </a:rPr>
              <a:t>infra-cliniques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dirty="0" smtClean="0"/>
              <a:t>chez des patients prenant des antithrombotiques au moment de l’EMG, y compris dans des muscles profonds tels que le </a:t>
            </a:r>
            <a:r>
              <a:rPr lang="fr-FR" sz="1200" dirty="0" err="1" smtClean="0"/>
              <a:t>psoas-iliaque</a:t>
            </a:r>
            <a:r>
              <a:rPr lang="fr-FR" sz="1200" dirty="0" smtClean="0"/>
              <a:t> et le tibial postérieur </a:t>
            </a:r>
            <a:r>
              <a:rPr lang="fr-FR" sz="1200" dirty="0" smtClean="0">
                <a:solidFill>
                  <a:srgbClr val="3366FF"/>
                </a:solidFill>
              </a:rPr>
              <a:t>(Lynch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2008 ; Boon </a:t>
            </a:r>
            <a:r>
              <a:rPr lang="fr-FR" sz="1200" i="1" dirty="0" smtClean="0">
                <a:solidFill>
                  <a:srgbClr val="3366FF"/>
                </a:solidFill>
              </a:rPr>
              <a:t>et al</a:t>
            </a:r>
            <a:r>
              <a:rPr lang="fr-FR" sz="1200" dirty="0" smtClean="0">
                <a:solidFill>
                  <a:srgbClr val="3366FF"/>
                </a:solidFill>
              </a:rPr>
              <a:t>, 2012)</a:t>
            </a:r>
            <a:endParaRPr lang="fr-FR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b="1" dirty="0" smtClean="0">
                <a:solidFill>
                  <a:srgbClr val="FF6600"/>
                </a:solidFill>
              </a:rPr>
              <a:t>Anamnèse </a:t>
            </a:r>
            <a:r>
              <a:rPr lang="fr-FR" sz="1200" dirty="0" smtClean="0"/>
              <a:t>pour ne pas méconnaître un patient à risque hémorragique accru</a:t>
            </a:r>
            <a:br>
              <a:rPr lang="fr-FR" sz="1200" dirty="0" smtClean="0"/>
            </a:br>
            <a:r>
              <a:rPr lang="fr-FR" sz="1200" dirty="0" smtClean="0"/>
              <a:t>		-	le patient prend-il des </a:t>
            </a:r>
            <a:r>
              <a:rPr lang="fr-FR" sz="1200" b="1" dirty="0" smtClean="0">
                <a:solidFill>
                  <a:srgbClr val="FF6600"/>
                </a:solidFill>
              </a:rPr>
              <a:t>antithrombotiques</a:t>
            </a:r>
            <a:r>
              <a:rPr lang="fr-FR" sz="1200" dirty="0" smtClean="0"/>
              <a:t> ? </a:t>
            </a:r>
            <a:br>
              <a:rPr lang="fr-FR" sz="1200" dirty="0" smtClean="0"/>
            </a:br>
            <a:r>
              <a:rPr lang="fr-FR" sz="1200" dirty="0" smtClean="0"/>
              <a:t>		-	il y a-t-il des </a:t>
            </a:r>
            <a:r>
              <a:rPr lang="fr-FR" sz="1200" b="1" dirty="0" smtClean="0">
                <a:solidFill>
                  <a:srgbClr val="FF6600"/>
                </a:solidFill>
              </a:rPr>
              <a:t>antécédents </a:t>
            </a:r>
            <a:r>
              <a:rPr lang="fr-FR" sz="1200" dirty="0" smtClean="0"/>
              <a:t>personnels ou héréditaires de saignement majeur ? 		</a:t>
            </a:r>
          </a:p>
          <a:p>
            <a:pPr>
              <a:lnSpc>
                <a:spcPct val="150000"/>
              </a:lnSpc>
              <a:buFont typeface="Wingdings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		-	souffre-t-il d’un </a:t>
            </a:r>
            <a:r>
              <a:rPr lang="fr-FR" sz="1200" b="1" dirty="0" smtClean="0">
                <a:solidFill>
                  <a:srgbClr val="FF6600"/>
                </a:solidFill>
              </a:rPr>
              <a:t>trouble de la coagulation</a:t>
            </a:r>
            <a:r>
              <a:rPr lang="fr-FR" sz="1200" dirty="0" smtClean="0"/>
              <a:t> ?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1200" dirty="0" smtClean="0"/>
              <a:t> </a:t>
            </a:r>
            <a:r>
              <a:rPr lang="fr-FR" sz="1200" b="1" dirty="0" smtClean="0">
                <a:solidFill>
                  <a:srgbClr val="FF6600"/>
                </a:solidFill>
              </a:rPr>
              <a:t>Si</a:t>
            </a:r>
            <a:r>
              <a:rPr lang="fr-FR" sz="1200" dirty="0" smtClean="0"/>
              <a:t> la réponse est </a:t>
            </a:r>
            <a:r>
              <a:rPr lang="fr-FR" sz="1200" b="1" dirty="0" smtClean="0">
                <a:solidFill>
                  <a:srgbClr val="FF6600"/>
                </a:solidFill>
              </a:rPr>
              <a:t>oui</a:t>
            </a:r>
            <a:r>
              <a:rPr lang="fr-FR" sz="1200" dirty="0" smtClean="0"/>
              <a:t> à l’une de ces questions, un surcroît de vigilance s’impose</a:t>
            </a:r>
            <a:br>
              <a:rPr lang="fr-FR" sz="1200" dirty="0" smtClean="0"/>
            </a:br>
            <a:r>
              <a:rPr lang="fr-FR" sz="1200" dirty="0" smtClean="0"/>
              <a:t>		-	commencer l’exploration par des petits muscles superficiels et d’apprécier à ce niveau la qualité de l’hémostase. </a:t>
            </a:r>
            <a:br>
              <a:rPr lang="fr-FR" sz="1200" dirty="0" smtClean="0"/>
            </a:br>
            <a:r>
              <a:rPr lang="fr-FR" sz="1200" dirty="0" smtClean="0"/>
              <a:t>		-	</a:t>
            </a:r>
            <a:r>
              <a:rPr lang="fr-FR" sz="1200" b="1" dirty="0" smtClean="0">
                <a:solidFill>
                  <a:srgbClr val="FF6600"/>
                </a:solidFill>
              </a:rPr>
              <a:t>balance bénéfice/risque </a:t>
            </a:r>
            <a:r>
              <a:rPr lang="fr-FR" sz="1200" dirty="0" smtClean="0"/>
              <a:t>et l’expliquer au patient (en particulier si INR &gt; 3)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38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65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16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6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75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92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1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8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8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B73D-5AC6-479C-AB3F-EA7C810C2025}" type="datetimeFigureOut">
              <a:rPr lang="fr-FR" smtClean="0"/>
              <a:pPr/>
              <a:t>31/05/16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4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oleObject" Target="Macintosh%20HD:Users:francoiswang:Library:Containers:com.apple.mail:Data:Library:Mail%20Downloads:A0067EC3-29B3-4D55-8484-D7691B8A6962:Traces.docx!OLE_LINK3" TargetMode="External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58109"/>
            <a:ext cx="10453253" cy="3312694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err="1" smtClean="0">
                <a:solidFill>
                  <a:srgbClr val="3366FF"/>
                </a:solidFill>
              </a:rPr>
              <a:t>Y-a</a:t>
            </a:r>
            <a:r>
              <a:rPr lang="fr-FR" cap="small" dirty="0" smtClean="0">
                <a:solidFill>
                  <a:srgbClr val="3366FF"/>
                </a:solidFill>
              </a:rPr>
              <a:t>-t-il des contre-indications à l’examen ENMG 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40664" y="5352411"/>
            <a:ext cx="5567157" cy="641685"/>
          </a:xfrm>
        </p:spPr>
        <p:txBody>
          <a:bodyPr>
            <a:normAutofit/>
          </a:bodyPr>
          <a:lstStyle/>
          <a:p>
            <a:r>
              <a:rPr lang="fr-FR" dirty="0" smtClean="0"/>
              <a:t>FC Wang</a:t>
            </a:r>
          </a:p>
          <a:p>
            <a:endParaRPr lang="fr-FR" dirty="0"/>
          </a:p>
        </p:txBody>
      </p:sp>
      <p:pic>
        <p:nvPicPr>
          <p:cNvPr id="13" name="Image 12" descr="cas clinique 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2285999"/>
            <a:ext cx="3699256" cy="3494259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401199"/>
            <a:ext cx="11112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Utilisation systématique d’</a:t>
            </a:r>
            <a:r>
              <a:rPr lang="fr-FR" sz="2400" b="1" dirty="0" err="1" smtClean="0">
                <a:solidFill>
                  <a:srgbClr val="FF6600"/>
                </a:solidFill>
              </a:rPr>
              <a:t>aiguilles-électrodes</a:t>
            </a:r>
            <a:r>
              <a:rPr lang="fr-FR" sz="2400" b="1" dirty="0" smtClean="0">
                <a:solidFill>
                  <a:srgbClr val="FF6600"/>
                </a:solidFill>
              </a:rPr>
              <a:t> disposables à usage unique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Tout écoulement de sang ou d’un autre fluide corporel chez un patient doit être 	considéré comme potentiellement infectieux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Quand le contact avec ces fluides peut être anticipé par le médecin :</a:t>
            </a:r>
            <a:br>
              <a:rPr lang="fr-FR" sz="2400" dirty="0" smtClean="0"/>
            </a:br>
            <a:r>
              <a:rPr lang="fr-FR" sz="2400" dirty="0" smtClean="0"/>
              <a:t>		-	le port de </a:t>
            </a:r>
            <a:r>
              <a:rPr lang="fr-FR" sz="2400" b="1" dirty="0" smtClean="0">
                <a:solidFill>
                  <a:srgbClr val="FF6600"/>
                </a:solidFill>
              </a:rPr>
              <a:t>gants </a:t>
            </a:r>
            <a:r>
              <a:rPr lang="fr-FR" sz="2400" dirty="0" smtClean="0"/>
              <a:t>et d’un </a:t>
            </a:r>
            <a:r>
              <a:rPr lang="fr-FR" sz="2400" b="1" dirty="0" smtClean="0">
                <a:solidFill>
                  <a:srgbClr val="FF6600"/>
                </a:solidFill>
              </a:rPr>
              <a:t>tablier </a:t>
            </a:r>
            <a:r>
              <a:rPr lang="fr-FR" sz="2400" dirty="0" smtClean="0"/>
              <a:t>de laboratoire s’impose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port de </a:t>
            </a:r>
            <a:r>
              <a:rPr lang="fr-FR" sz="2400" b="1" dirty="0" smtClean="0">
                <a:solidFill>
                  <a:srgbClr val="FF6600"/>
                </a:solidFill>
              </a:rPr>
              <a:t>gants </a:t>
            </a:r>
            <a:r>
              <a:rPr lang="fr-FR" sz="2400" dirty="0" smtClean="0"/>
              <a:t>doit être systématique si le soignant présente des lésions 	exsudatives ou un eczéma suintant au niveau des mains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patient est questionné sur l’éventualité d’une </a:t>
            </a:r>
            <a:r>
              <a:rPr lang="fr-FR" sz="2400" b="1" dirty="0" smtClean="0">
                <a:solidFill>
                  <a:srgbClr val="FF6600"/>
                </a:solidFill>
              </a:rPr>
              <a:t>allergie au latex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u="sng" dirty="0" smtClean="0"/>
              <a:t>si oui</a:t>
            </a:r>
            <a:r>
              <a:rPr lang="fr-FR" sz="2400" dirty="0" smtClean="0"/>
              <a:t> : gants dans une autre matière (ex. vinyle)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604399"/>
            <a:ext cx="1111250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Les mains doivent être frictionnées avec une </a:t>
            </a:r>
            <a:r>
              <a:rPr lang="fr-FR" sz="2400" b="1" dirty="0" smtClean="0">
                <a:solidFill>
                  <a:srgbClr val="FF6600"/>
                </a:solidFill>
              </a:rPr>
              <a:t>solution </a:t>
            </a:r>
            <a:r>
              <a:rPr lang="fr-FR" sz="2400" b="1" dirty="0" err="1" smtClean="0">
                <a:solidFill>
                  <a:srgbClr val="FF6600"/>
                </a:solidFill>
              </a:rPr>
              <a:t>hydro-alcoolique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FF6600"/>
                </a:solidFill>
              </a:rPr>
              <a:t>avant </a:t>
            </a:r>
            <a:r>
              <a:rPr lang="fr-FR" sz="2400" dirty="0" smtClean="0"/>
              <a:t>d’enfiler les gants</a:t>
            </a:r>
            <a:br>
              <a:rPr lang="fr-FR" sz="2400" dirty="0" smtClean="0"/>
            </a:br>
            <a:r>
              <a:rPr lang="fr-FR" sz="2400" dirty="0" smtClean="0"/>
              <a:t>	-	immédiatement </a:t>
            </a:r>
            <a:r>
              <a:rPr lang="fr-FR" sz="2400" b="1" dirty="0" smtClean="0">
                <a:solidFill>
                  <a:srgbClr val="FF6600"/>
                </a:solidFill>
              </a:rPr>
              <a:t>après </a:t>
            </a:r>
            <a:r>
              <a:rPr lang="fr-FR" sz="2400" dirty="0" smtClean="0"/>
              <a:t>leur enlèvement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Dans les </a:t>
            </a:r>
            <a:r>
              <a:rPr lang="fr-FR" sz="2400" u="sng" dirty="0" smtClean="0"/>
              <a:t>USI</a:t>
            </a:r>
            <a:r>
              <a:rPr lang="fr-FR" sz="2400" dirty="0" smtClean="0"/>
              <a:t> ou lors d’un isolement en </a:t>
            </a:r>
            <a:r>
              <a:rPr lang="fr-FR" sz="2400" u="sng" dirty="0" smtClean="0"/>
              <a:t>chambre stérile</a:t>
            </a:r>
            <a:r>
              <a:rPr lang="fr-FR" sz="2400" dirty="0" smtClean="0"/>
              <a:t> : </a:t>
            </a:r>
            <a:br>
              <a:rPr lang="fr-FR" sz="2400" dirty="0" smtClean="0"/>
            </a:br>
            <a:r>
              <a:rPr lang="fr-FR" sz="2400" dirty="0" smtClean="0"/>
              <a:t>		-	les consignes établies par les médecins </a:t>
            </a:r>
            <a:r>
              <a:rPr lang="fr-FR" sz="2400" dirty="0" err="1" smtClean="0"/>
              <a:t>intensivistes</a:t>
            </a:r>
            <a:r>
              <a:rPr lang="fr-FR" sz="2400" dirty="0" smtClean="0"/>
              <a:t> ou hématologues doivent 			être scrupuleusement respectées : </a:t>
            </a:r>
            <a:r>
              <a:rPr lang="fr-FR" sz="2400" b="1" dirty="0" smtClean="0">
                <a:solidFill>
                  <a:srgbClr val="FF6600"/>
                </a:solidFill>
              </a:rPr>
              <a:t>masque</a:t>
            </a:r>
            <a:r>
              <a:rPr lang="fr-FR" sz="2400" dirty="0" smtClean="0"/>
              <a:t>, </a:t>
            </a:r>
            <a:r>
              <a:rPr lang="fr-FR" sz="2400" b="1" dirty="0" err="1" smtClean="0">
                <a:solidFill>
                  <a:srgbClr val="FF6600"/>
                </a:solidFill>
              </a:rPr>
              <a:t>surblouse</a:t>
            </a:r>
            <a:r>
              <a:rPr lang="fr-FR" sz="2400" b="1" dirty="0" smtClean="0">
                <a:solidFill>
                  <a:srgbClr val="FF6600"/>
                </a:solidFill>
              </a:rPr>
              <a:t> à manches longues</a:t>
            </a:r>
            <a:r>
              <a:rPr lang="fr-FR" sz="2400" dirty="0" smtClean="0"/>
              <a:t>, 			</a:t>
            </a:r>
            <a:r>
              <a:rPr lang="fr-FR" sz="2400" b="1" dirty="0" smtClean="0">
                <a:solidFill>
                  <a:srgbClr val="FF6600"/>
                </a:solidFill>
              </a:rPr>
              <a:t>nettoyage du matériel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147199"/>
            <a:ext cx="111125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Il n’existe pas de preuve scientifique que la désinfection </a:t>
            </a:r>
            <a:br>
              <a:rPr lang="fr-FR" sz="2400" dirty="0" smtClean="0"/>
            </a:br>
            <a:r>
              <a:rPr lang="fr-FR" sz="2400" dirty="0" smtClean="0"/>
              <a:t>	de la peau avant l’insertion de l’aiguille-électrode diminue </a:t>
            </a:r>
            <a:br>
              <a:rPr lang="fr-FR" sz="2400" dirty="0" smtClean="0"/>
            </a:br>
            <a:r>
              <a:rPr lang="fr-FR" sz="2400" dirty="0" smtClean="0"/>
              <a:t>	le risque infectieux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</a:t>
            </a:r>
            <a:r>
              <a:rPr lang="fr-FR" sz="2400" b="1" dirty="0" smtClean="0">
                <a:solidFill>
                  <a:srgbClr val="FF6600"/>
                </a:solidFill>
              </a:rPr>
              <a:t>alcool</a:t>
            </a:r>
            <a:r>
              <a:rPr lang="fr-FR" sz="2400" dirty="0" smtClean="0"/>
              <a:t> reste cependant un </a:t>
            </a:r>
            <a:r>
              <a:rPr lang="fr-FR" sz="2400" b="1" dirty="0" smtClean="0">
                <a:solidFill>
                  <a:srgbClr val="FF6600"/>
                </a:solidFill>
              </a:rPr>
              <a:t>antiseptique simple et rapide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la peau du patient est « sale » : </a:t>
            </a:r>
            <a:br>
              <a:rPr lang="fr-FR" sz="2400" dirty="0" smtClean="0"/>
            </a:br>
            <a:r>
              <a:rPr lang="fr-FR" sz="2400" dirty="0" smtClean="0"/>
              <a:t>		-	d’abord être nettoyée au </a:t>
            </a:r>
            <a:r>
              <a:rPr lang="fr-FR" sz="2400" b="1" dirty="0" smtClean="0">
                <a:solidFill>
                  <a:srgbClr val="FF6600"/>
                </a:solidFill>
              </a:rPr>
              <a:t>savon </a:t>
            </a:r>
            <a:r>
              <a:rPr lang="fr-FR" sz="2400" dirty="0" smtClean="0"/>
              <a:t>et à l’eau </a:t>
            </a:r>
            <a:br>
              <a:rPr lang="fr-FR" sz="2400" dirty="0" smtClean="0"/>
            </a:br>
            <a:r>
              <a:rPr lang="fr-FR" sz="2400" dirty="0" smtClean="0"/>
              <a:t>		-	puis passée à l’</a:t>
            </a:r>
            <a:r>
              <a:rPr lang="fr-FR" sz="2400" b="1" dirty="0" smtClean="0">
                <a:solidFill>
                  <a:srgbClr val="FF6600"/>
                </a:solidFill>
              </a:rPr>
              <a:t>alcool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du sang ou de la lymphe s’écoule après le retrait de l’aiguille-électrode :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désinfection </a:t>
            </a:r>
            <a:r>
              <a:rPr lang="fr-FR" sz="2400" dirty="0" smtClean="0"/>
              <a:t>du point d’insertion </a:t>
            </a:r>
            <a:br>
              <a:rPr lang="fr-FR" sz="2400" dirty="0" smtClean="0"/>
            </a:br>
            <a:r>
              <a:rPr lang="fr-FR" sz="2400" dirty="0" smtClean="0"/>
              <a:t>		-	couverture par un </a:t>
            </a:r>
            <a:r>
              <a:rPr lang="fr-FR" sz="2400" b="1" dirty="0" smtClean="0">
                <a:solidFill>
                  <a:srgbClr val="FF6600"/>
                </a:solidFill>
              </a:rPr>
              <a:t>pansement stérile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276" y="292101"/>
            <a:ext cx="3135924" cy="34290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2226699"/>
            <a:ext cx="111125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Si ces mesures prophylactiques sont comprises et appliquées à bon escient, la seule 	contre-indication est de </a:t>
            </a:r>
            <a:r>
              <a:rPr lang="fr-FR" sz="2400" b="1" dirty="0" smtClean="0">
                <a:solidFill>
                  <a:srgbClr val="FF6600"/>
                </a:solidFill>
              </a:rPr>
              <a:t>traverser directement avec l’aiguille-électrode une peau ou 	une plaie infectée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contre-indication à l’ENMG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d’hématome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Aiguille-électrode =&gt; </a:t>
            </a:r>
            <a:r>
              <a:rPr lang="fr-FR" sz="2400" b="1" dirty="0" smtClean="0">
                <a:solidFill>
                  <a:srgbClr val="FF6600"/>
                </a:solidFill>
              </a:rPr>
              <a:t>risque </a:t>
            </a:r>
            <a:r>
              <a:rPr lang="fr-FR" sz="2400" dirty="0" smtClean="0"/>
              <a:t>potentiel de saignement </a:t>
            </a:r>
            <a:r>
              <a:rPr lang="fr-FR" sz="2400" b="1" dirty="0" smtClean="0">
                <a:solidFill>
                  <a:srgbClr val="FF6600"/>
                </a:solidFill>
              </a:rPr>
              <a:t>inévitable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Incidence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(?)</a:t>
            </a:r>
            <a:r>
              <a:rPr lang="fr-FR" sz="2400" dirty="0" smtClean="0"/>
              <a:t> des complications liées à un saignement important et augmentation de 	celle-ci chez les patients : </a:t>
            </a:r>
            <a:br>
              <a:rPr lang="fr-FR" sz="2400" dirty="0" smtClean="0"/>
            </a:br>
            <a:r>
              <a:rPr lang="fr-FR" sz="2400" dirty="0" smtClean="0"/>
              <a:t>		-	recevant des </a:t>
            </a:r>
            <a:r>
              <a:rPr lang="fr-FR" sz="2400" b="1" dirty="0" smtClean="0">
                <a:solidFill>
                  <a:srgbClr val="FF6600"/>
                </a:solidFill>
              </a:rPr>
              <a:t>antiagrégants </a:t>
            </a:r>
            <a:r>
              <a:rPr lang="fr-FR" sz="2400" dirty="0" smtClean="0"/>
              <a:t>plaquettaires, des </a:t>
            </a:r>
            <a:r>
              <a:rPr lang="fr-FR" sz="2400" b="1" dirty="0" smtClean="0">
                <a:solidFill>
                  <a:srgbClr val="FF6600"/>
                </a:solidFill>
              </a:rPr>
              <a:t>anticoagulants</a:t>
            </a:r>
            <a:r>
              <a:rPr lang="fr-FR" sz="2400" dirty="0" smtClean="0"/>
              <a:t>, voire des 					</a:t>
            </a:r>
            <a:r>
              <a:rPr lang="fr-FR" sz="2400" b="1" dirty="0" err="1" smtClean="0">
                <a:solidFill>
                  <a:srgbClr val="FF6600"/>
                </a:solidFill>
              </a:rPr>
              <a:t>thrombolytiques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	présentant une </a:t>
            </a:r>
            <a:r>
              <a:rPr lang="fr-FR" sz="2400" b="1" dirty="0" err="1" smtClean="0">
                <a:solidFill>
                  <a:srgbClr val="FF6600"/>
                </a:solidFill>
              </a:rPr>
              <a:t>thrombocytopénie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(&lt; 50.000/mm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) ou un </a:t>
            </a:r>
            <a:r>
              <a:rPr lang="fr-FR" sz="2400" b="1" dirty="0" smtClean="0">
                <a:solidFill>
                  <a:srgbClr val="FF6600"/>
                </a:solidFill>
              </a:rPr>
              <a:t>déficit</a:t>
            </a:r>
            <a:r>
              <a:rPr lang="fr-FR" sz="2400" dirty="0" smtClean="0"/>
              <a:t>, acquis ou 				héréditaire, </a:t>
            </a:r>
            <a:r>
              <a:rPr lang="fr-FR" sz="2400" b="1" dirty="0" smtClean="0">
                <a:solidFill>
                  <a:srgbClr val="FF6600"/>
                </a:solidFill>
              </a:rPr>
              <a:t>en facteur de la coagulation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 noter qu’avec certains nouveaux anticoagulants (</a:t>
            </a:r>
            <a:r>
              <a:rPr lang="fr-FR" sz="2400" dirty="0" err="1" smtClean="0"/>
              <a:t>Rivaroxaban</a:t>
            </a:r>
            <a:r>
              <a:rPr lang="fr-FR" sz="2400" dirty="0" smtClean="0"/>
              <a:t>) le degré 	d’</a:t>
            </a:r>
            <a:r>
              <a:rPr lang="fr-FR" sz="2400" dirty="0" err="1" smtClean="0"/>
              <a:t>anticoagulation</a:t>
            </a:r>
            <a:r>
              <a:rPr lang="fr-FR" sz="2400" dirty="0" smtClean="0"/>
              <a:t> ne peut être </a:t>
            </a:r>
            <a:r>
              <a:rPr lang="fr-FR" sz="2400" dirty="0" err="1" smtClean="0"/>
              <a:t>monitoré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d’hématome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L’existence d’un </a:t>
            </a:r>
            <a:r>
              <a:rPr lang="fr-FR" sz="2400" u="sng" dirty="0" smtClean="0"/>
              <a:t>risque hémorragique accru </a:t>
            </a:r>
            <a:r>
              <a:rPr lang="fr-FR" sz="2400" dirty="0" smtClean="0"/>
              <a:t>(antithrombotiques, hémophilie) est 	habituellement considérée dans les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textbooks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comme une </a:t>
            </a:r>
            <a:r>
              <a:rPr lang="fr-FR" sz="2400" b="1" dirty="0" smtClean="0">
                <a:solidFill>
                  <a:srgbClr val="FF6600"/>
                </a:solidFill>
              </a:rPr>
              <a:t>contre-indication relative </a:t>
            </a:r>
            <a:r>
              <a:rPr lang="fr-FR" sz="2400" dirty="0" smtClean="0"/>
              <a:t>à 	la pratique d’une EMG </a:t>
            </a:r>
            <a:r>
              <a:rPr lang="fr-FR" sz="2400" dirty="0" smtClean="0">
                <a:solidFill>
                  <a:srgbClr val="3366FF"/>
                </a:solidFill>
              </a:rPr>
              <a:t>(Kimura, 1989a ; Dumitru, 1995 ; Oh, 2003)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6 cas rapportés d’</a:t>
            </a:r>
            <a:r>
              <a:rPr lang="fr-FR" sz="2400" u="sng" dirty="0" smtClean="0"/>
              <a:t>hémorragie symptomatique</a:t>
            </a:r>
            <a:r>
              <a:rPr lang="fr-FR" sz="2400" dirty="0" smtClean="0"/>
              <a:t> dans les suites d’un ENMG : </a:t>
            </a:r>
            <a:br>
              <a:rPr lang="fr-FR" sz="2400" dirty="0" smtClean="0"/>
            </a:br>
            <a:r>
              <a:rPr lang="fr-FR" sz="2400" dirty="0" smtClean="0"/>
              <a:t>		-	2 X </a:t>
            </a:r>
            <a:r>
              <a:rPr lang="fr-FR" sz="2400" b="1" dirty="0" smtClean="0">
                <a:solidFill>
                  <a:srgbClr val="FF6600"/>
                </a:solidFill>
              </a:rPr>
              <a:t>syndrome </a:t>
            </a:r>
            <a:r>
              <a:rPr lang="fr-FR" sz="2400" b="1" dirty="0" err="1" smtClean="0">
                <a:solidFill>
                  <a:srgbClr val="FF6600"/>
                </a:solidFill>
              </a:rPr>
              <a:t>compartimental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/ </a:t>
            </a:r>
            <a:r>
              <a:rPr lang="fr-FR" sz="2400" u="sng" dirty="0" smtClean="0"/>
              <a:t>sans</a:t>
            </a:r>
            <a:r>
              <a:rPr lang="fr-FR" sz="2400" dirty="0" smtClean="0"/>
              <a:t> traitement </a:t>
            </a:r>
            <a:r>
              <a:rPr lang="fr-FR" sz="2400" u="sng" dirty="0" err="1" smtClean="0"/>
              <a:t>antithrombotique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	</a:t>
            </a:r>
            <a:r>
              <a:rPr lang="fr-FR" sz="2400" dirty="0" smtClean="0">
                <a:solidFill>
                  <a:srgbClr val="3366FF"/>
                </a:solidFill>
              </a:rPr>
              <a:t>(Farrell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2003 ; </a:t>
            </a:r>
            <a:r>
              <a:rPr lang="fr-FR" sz="2400" dirty="0" err="1" smtClean="0">
                <a:solidFill>
                  <a:srgbClr val="3366FF"/>
                </a:solidFill>
              </a:rPr>
              <a:t>Vaienti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</a:t>
            </a:r>
            <a:r>
              <a:rPr lang="fr-FR" sz="2400" dirty="0" smtClean="0"/>
              <a:t>) </a:t>
            </a:r>
            <a:br>
              <a:rPr lang="fr-FR" sz="2400" dirty="0" smtClean="0"/>
            </a:br>
            <a:r>
              <a:rPr lang="fr-FR" sz="2400" dirty="0" smtClean="0"/>
              <a:t>		-	2X EMG sous anticoagulant / </a:t>
            </a:r>
            <a:r>
              <a:rPr lang="fr-FR" sz="2400" u="sng" dirty="0" smtClean="0"/>
              <a:t>traumatisme</a:t>
            </a:r>
            <a:r>
              <a:rPr lang="fr-FR" sz="2400" dirty="0" smtClean="0"/>
              <a:t> / saignement </a:t>
            </a:r>
            <a:br>
              <a:rPr lang="fr-FR" sz="2400" dirty="0" smtClean="0"/>
            </a:br>
            <a:r>
              <a:rPr lang="fr-FR" sz="2400" dirty="0" smtClean="0"/>
              <a:t>			</a:t>
            </a:r>
            <a:r>
              <a:rPr lang="fr-FR" sz="2400" dirty="0" smtClean="0">
                <a:solidFill>
                  <a:srgbClr val="3366FF"/>
                </a:solidFill>
              </a:rPr>
              <a:t>(Butler et </a:t>
            </a:r>
            <a:r>
              <a:rPr lang="fr-FR" sz="2400" dirty="0" err="1" smtClean="0">
                <a:solidFill>
                  <a:srgbClr val="3366FF"/>
                </a:solidFill>
              </a:rPr>
              <a:t>Dewan</a:t>
            </a:r>
            <a:r>
              <a:rPr lang="fr-FR" sz="2400" dirty="0" smtClean="0">
                <a:solidFill>
                  <a:srgbClr val="3366FF"/>
                </a:solidFill>
              </a:rPr>
              <a:t>, 1984 ; Baba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-	2X EMG sous anticoagulant / saignement </a:t>
            </a:r>
            <a:br>
              <a:rPr lang="fr-FR" sz="2400" dirty="0" smtClean="0"/>
            </a:br>
            <a:r>
              <a:rPr lang="fr-FR" sz="2400" dirty="0" smtClean="0"/>
              <a:t>		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Rosioreanu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2005 ; </a:t>
            </a:r>
            <a:r>
              <a:rPr lang="fr-FR" sz="2400" dirty="0" err="1" smtClean="0">
                <a:solidFill>
                  <a:srgbClr val="3366FF"/>
                </a:solidFill>
              </a:rPr>
              <a:t>Crisan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5535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Réponses à un </a:t>
            </a:r>
            <a:r>
              <a:rPr lang="fr-FR" sz="2400" b="1" dirty="0" smtClean="0">
                <a:solidFill>
                  <a:srgbClr val="FF6600"/>
                </a:solidFill>
              </a:rPr>
              <a:t>questionnaire </a:t>
            </a:r>
            <a:r>
              <a:rPr lang="fr-FR" sz="2400" dirty="0" smtClean="0"/>
              <a:t>proposé par </a:t>
            </a:r>
            <a:r>
              <a:rPr lang="fr-FR" sz="2400" b="1" dirty="0" smtClean="0">
                <a:solidFill>
                  <a:srgbClr val="FF6600"/>
                </a:solidFill>
              </a:rPr>
              <a:t>téléphone </a:t>
            </a:r>
            <a:r>
              <a:rPr lang="fr-FR" sz="2400" dirty="0" smtClean="0"/>
              <a:t>à 60 labo. d’ENMG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Gruis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2006)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	47 labo. répondent aux 11 questions dont</a:t>
            </a:r>
            <a:br>
              <a:rPr lang="fr-FR" sz="2400" dirty="0" smtClean="0"/>
            </a:br>
            <a:r>
              <a:rPr lang="fr-FR" sz="2400" dirty="0" smtClean="0"/>
              <a:t>	-	« À votre connaissance, un patient </a:t>
            </a:r>
            <a:r>
              <a:rPr lang="fr-FR" sz="2400" dirty="0" err="1" smtClean="0"/>
              <a:t>anticoagulé</a:t>
            </a:r>
            <a:r>
              <a:rPr lang="fr-FR" sz="2400" dirty="0" smtClean="0"/>
              <a:t> a-t-il eu une complication 				hémorragique suite à une EMG dans votre laboratoire nécessitant une intervention 		médicale ou chirurgicale ? » et « Si oui, combien de fois est-ce arrivé ? »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FF6600"/>
                </a:solidFill>
              </a:rPr>
              <a:t>5 incidents sérieux </a:t>
            </a:r>
            <a:r>
              <a:rPr lang="fr-FR" sz="2400" dirty="0" smtClean="0"/>
              <a:t>de saignement sont rapportés par </a:t>
            </a:r>
            <a:r>
              <a:rPr lang="fr-FR" sz="2400" u="sng" dirty="0" smtClean="0"/>
              <a:t>4 labo</a:t>
            </a:r>
            <a:r>
              <a:rPr lang="fr-FR" sz="2400" dirty="0" smtClean="0"/>
              <a:t>.  </a:t>
            </a:r>
            <a:br>
              <a:rPr lang="fr-FR" sz="2400" dirty="0" smtClean="0"/>
            </a:br>
            <a:r>
              <a:rPr lang="fr-FR" sz="2400" dirty="0" smtClean="0"/>
              <a:t>	-	91% des labo. n’ont jamais été confrontés à ce type de complication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614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Risque de complication hémorragique dans les suites d’une EMG de la </a:t>
            </a:r>
            <a:r>
              <a:rPr lang="fr-FR" sz="2400" b="1" dirty="0" smtClean="0">
                <a:solidFill>
                  <a:srgbClr val="FF6600"/>
                </a:solidFill>
              </a:rPr>
              <a:t>musculature 	</a:t>
            </a:r>
            <a:r>
              <a:rPr lang="fr-FR" sz="2400" b="1" dirty="0" err="1" smtClean="0">
                <a:solidFill>
                  <a:srgbClr val="FF6600"/>
                </a:solidFill>
              </a:rPr>
              <a:t>paraspinale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Caress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1996 ; London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2012 ; 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2011)</a:t>
            </a:r>
            <a:br>
              <a:rPr lang="fr-FR" sz="2400" dirty="0" smtClean="0">
                <a:solidFill>
                  <a:srgbClr val="3366FF"/>
                </a:solidFill>
              </a:rPr>
            </a:br>
            <a:r>
              <a:rPr lang="fr-FR" sz="2400" dirty="0" smtClean="0">
                <a:solidFill>
                  <a:srgbClr val="3366FF"/>
                </a:solidFill>
              </a:rPr>
              <a:t>		</a:t>
            </a:r>
            <a:r>
              <a:rPr lang="fr-FR" sz="2400" dirty="0" smtClean="0"/>
              <a:t>-</a:t>
            </a:r>
            <a:r>
              <a:rPr lang="fr-FR" sz="2400" dirty="0" smtClean="0">
                <a:solidFill>
                  <a:srgbClr val="3366FF"/>
                </a:solidFill>
              </a:rPr>
              <a:t>	</a:t>
            </a:r>
            <a:r>
              <a:rPr lang="fr-FR" sz="2400" dirty="0" smtClean="0"/>
              <a:t>aucun cas de saignement </a:t>
            </a:r>
            <a:r>
              <a:rPr lang="fr-FR" sz="2400" u="sng" dirty="0" smtClean="0"/>
              <a:t>significatif ou symptomatique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2 études prospectives </a:t>
            </a:r>
            <a:r>
              <a:rPr lang="fr-FR" sz="2400" dirty="0" smtClean="0"/>
              <a:t>(antithrombotiques au moment de l’EMG / </a:t>
            </a:r>
            <a:r>
              <a:rPr lang="fr-FR" sz="2400" b="1" dirty="0" smtClean="0">
                <a:solidFill>
                  <a:srgbClr val="FF6600"/>
                </a:solidFill>
              </a:rPr>
              <a:t>échographie</a:t>
            </a:r>
            <a:r>
              <a:rPr lang="fr-FR" sz="2400" dirty="0" smtClean="0"/>
              <a:t>) :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6600"/>
                </a:solidFill>
              </a:rPr>
              <a:t>faible taux </a:t>
            </a:r>
            <a:r>
              <a:rPr lang="fr-FR" sz="2400" dirty="0" smtClean="0"/>
              <a:t>(1-2%) </a:t>
            </a:r>
            <a:r>
              <a:rPr lang="fr-FR" sz="2400" b="1" dirty="0" smtClean="0">
                <a:solidFill>
                  <a:srgbClr val="FF6600"/>
                </a:solidFill>
              </a:rPr>
              <a:t>d’hématomes </a:t>
            </a:r>
            <a:r>
              <a:rPr lang="fr-FR" sz="2400" b="1" dirty="0" err="1" smtClean="0">
                <a:solidFill>
                  <a:srgbClr val="FF6600"/>
                </a:solidFill>
              </a:rPr>
              <a:t>infra-cliniques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/>
              <a:t>y compris dans des muscles profonds 	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 err="1" smtClean="0"/>
              <a:t>psoas-iliaque</a:t>
            </a:r>
            <a:r>
              <a:rPr lang="fr-FR" sz="2400" dirty="0" smtClean="0"/>
              <a:t> et tibial postérieur)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(Lynch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2008 ; Boon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2012)</a:t>
            </a:r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66" y="3784600"/>
            <a:ext cx="3838484" cy="28067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553599"/>
            <a:ext cx="1137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Synthèse </a:t>
            </a:r>
            <a:r>
              <a:rPr lang="fr-FR" sz="2400" dirty="0" smtClean="0"/>
              <a:t>reprenant l’ensemble des données bibliographiques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Risque d’hématome dans les suites d’une EMG est de :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1,02%</a:t>
            </a:r>
            <a:r>
              <a:rPr lang="fr-FR" sz="2400" dirty="0" smtClean="0"/>
              <a:t> chez les sujets contrôles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0,61%</a:t>
            </a:r>
            <a:r>
              <a:rPr lang="fr-FR" sz="2400" dirty="0" smtClean="0"/>
              <a:t> chez les patients sous antiagrégant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1,35%</a:t>
            </a:r>
            <a:r>
              <a:rPr lang="fr-FR" sz="2400" dirty="0" smtClean="0"/>
              <a:t> chez les patients sous anticoagulant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10509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Introduction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820299"/>
            <a:ext cx="11379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Question fondamentale</a:t>
            </a:r>
            <a:r>
              <a:rPr lang="fr-FR" sz="2400" dirty="0" smtClean="0"/>
              <a:t>, réponse pas évidente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PubMed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« </a:t>
            </a:r>
            <a:r>
              <a:rPr lang="fr-FR" sz="2400" i="1" dirty="0" err="1" smtClean="0"/>
              <a:t>electrodiagnostic</a:t>
            </a:r>
            <a:r>
              <a:rPr lang="fr-FR" sz="2400" i="1" dirty="0" smtClean="0"/>
              <a:t> </a:t>
            </a:r>
            <a:r>
              <a:rPr lang="fr-FR" sz="2400" dirty="0" smtClean="0"/>
              <a:t>» + « </a:t>
            </a:r>
            <a:r>
              <a:rPr lang="fr-FR" sz="2400" i="1" dirty="0" err="1" smtClean="0"/>
              <a:t>contraindication</a:t>
            </a:r>
            <a:r>
              <a:rPr lang="fr-FR" sz="2400" i="1" dirty="0" smtClean="0"/>
              <a:t> </a:t>
            </a:r>
            <a:r>
              <a:rPr lang="fr-FR" sz="2400" dirty="0" smtClean="0"/>
              <a:t>» =&gt; 2 articles scientifiques</a:t>
            </a:r>
            <a:br>
              <a:rPr lang="fr-FR" sz="2400" dirty="0" smtClean="0"/>
            </a:br>
            <a:r>
              <a:rPr lang="fr-FR" sz="2400" dirty="0" smtClean="0"/>
              <a:t>	-	patients porteurs d’appareillage cardiaque implanté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Schoeck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2007)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lymphœdème et prothèse articulaire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PubMed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« </a:t>
            </a:r>
            <a:r>
              <a:rPr lang="fr-FR" sz="2400" i="1" dirty="0" err="1" smtClean="0"/>
              <a:t>electrodiagnostic</a:t>
            </a:r>
            <a:r>
              <a:rPr lang="fr-FR" sz="2400" i="1" dirty="0" smtClean="0"/>
              <a:t> </a:t>
            </a:r>
            <a:r>
              <a:rPr lang="fr-FR" sz="2400" dirty="0" smtClean="0"/>
              <a:t>» remplacé par « </a:t>
            </a:r>
            <a:r>
              <a:rPr lang="fr-FR" sz="2400" i="1" dirty="0" err="1" smtClean="0"/>
              <a:t>electromyography</a:t>
            </a:r>
            <a:r>
              <a:rPr lang="fr-FR" sz="2400" i="1" dirty="0" smtClean="0"/>
              <a:t> </a:t>
            </a:r>
            <a:r>
              <a:rPr lang="fr-FR" sz="2400" dirty="0" smtClean="0"/>
              <a:t>» =&gt; 1 revue </a:t>
            </a:r>
            <a:br>
              <a:rPr lang="fr-FR" sz="2400" dirty="0" smtClean="0"/>
            </a:br>
            <a:r>
              <a:rPr lang="fr-FR" sz="2400" dirty="0" smtClean="0"/>
              <a:t>	-	risque hémorragique chez des patients sous </a:t>
            </a:r>
            <a:r>
              <a:rPr lang="fr-FR" sz="2400" dirty="0" err="1" smtClean="0"/>
              <a:t>anti-coagulants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 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5535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Anamnèse </a:t>
            </a:r>
            <a:r>
              <a:rPr lang="fr-FR" sz="2400" dirty="0" smtClean="0"/>
              <a:t>pour ne pas méconnaître un patient à risque hémorragique accru</a:t>
            </a:r>
            <a:br>
              <a:rPr lang="fr-FR" sz="2400" dirty="0" smtClean="0"/>
            </a:br>
            <a:r>
              <a:rPr lang="fr-FR" sz="2400" dirty="0" smtClean="0"/>
              <a:t>		-	le patient prend-il des </a:t>
            </a:r>
            <a:r>
              <a:rPr lang="fr-FR" sz="2400" b="1" dirty="0" smtClean="0">
                <a:solidFill>
                  <a:srgbClr val="FF6600"/>
                </a:solidFill>
              </a:rPr>
              <a:t>antithrombotiques</a:t>
            </a:r>
            <a:r>
              <a:rPr lang="fr-FR" sz="2400" dirty="0" smtClean="0"/>
              <a:t> ? </a:t>
            </a:r>
            <a:br>
              <a:rPr lang="fr-FR" sz="2400" dirty="0" smtClean="0"/>
            </a:br>
            <a:r>
              <a:rPr lang="fr-FR" sz="2400" dirty="0" smtClean="0"/>
              <a:t>		-	il y a-t-il des </a:t>
            </a:r>
            <a:r>
              <a:rPr lang="fr-FR" sz="2400" b="1" dirty="0" smtClean="0">
                <a:solidFill>
                  <a:srgbClr val="FF6600"/>
                </a:solidFill>
              </a:rPr>
              <a:t>antécédents </a:t>
            </a:r>
            <a:r>
              <a:rPr lang="fr-FR" sz="2400" dirty="0" smtClean="0"/>
              <a:t>personnels ou héréditaires de saignement majeur ? 		-	souffre-t-il d’un </a:t>
            </a:r>
            <a:r>
              <a:rPr lang="fr-FR" sz="2400" b="1" dirty="0" smtClean="0">
                <a:solidFill>
                  <a:srgbClr val="FF6600"/>
                </a:solidFill>
              </a:rPr>
              <a:t>trouble de la coagulation</a:t>
            </a:r>
            <a:r>
              <a:rPr lang="fr-FR" sz="2400" dirty="0" smtClean="0"/>
              <a:t> ?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Si</a:t>
            </a:r>
            <a:r>
              <a:rPr lang="fr-FR" sz="2400" dirty="0" smtClean="0"/>
              <a:t> la réponse est </a:t>
            </a:r>
            <a:r>
              <a:rPr lang="fr-FR" sz="2400" b="1" dirty="0" smtClean="0">
                <a:solidFill>
                  <a:srgbClr val="FF6600"/>
                </a:solidFill>
              </a:rPr>
              <a:t>oui</a:t>
            </a:r>
            <a:r>
              <a:rPr lang="fr-FR" sz="2400" dirty="0" smtClean="0"/>
              <a:t> =&gt; un </a:t>
            </a:r>
            <a:r>
              <a:rPr lang="fr-FR" sz="2400" u="sng" dirty="0" smtClean="0"/>
              <a:t>surcroît de vigilance</a:t>
            </a:r>
            <a:r>
              <a:rPr lang="fr-FR" sz="2400" dirty="0" smtClean="0"/>
              <a:t> s’impose</a:t>
            </a:r>
            <a:br>
              <a:rPr lang="fr-FR" sz="2400" dirty="0" smtClean="0"/>
            </a:br>
            <a:r>
              <a:rPr lang="fr-FR" sz="2400" dirty="0" smtClean="0"/>
              <a:t>		-	commencer l’exploration par des petits muscles superficiels </a:t>
            </a:r>
            <a:br>
              <a:rPr lang="fr-FR" sz="2400" dirty="0" smtClean="0"/>
            </a:br>
            <a:r>
              <a:rPr lang="fr-FR" sz="2400" dirty="0" smtClean="0"/>
              <a:t>			apprécier à ce niveau la qualité de l’hémostase. 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balance bénéfice/risque </a:t>
            </a:r>
            <a:r>
              <a:rPr lang="fr-FR" sz="2400" dirty="0" smtClean="0"/>
              <a:t>et l’expliquer au patient (en particulier si INR &gt; 3)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553599"/>
            <a:ext cx="11099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L’</a:t>
            </a:r>
            <a:r>
              <a:rPr lang="fr-FR" sz="2400" b="1" dirty="0" smtClean="0">
                <a:solidFill>
                  <a:srgbClr val="FF6600"/>
                </a:solidFill>
              </a:rPr>
              <a:t>échographie</a:t>
            </a:r>
            <a:r>
              <a:rPr lang="fr-FR" sz="2400" dirty="0" smtClean="0"/>
              <a:t> peut constituer une aide pour identifier les muscles, éviter les 	structures vasculaires et surveiller la constitution éventuelle d’un hématome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Même s’il n’y a </a:t>
            </a:r>
            <a:r>
              <a:rPr lang="fr-FR" sz="2400" u="sng" dirty="0" smtClean="0"/>
              <a:t>pas d’étude qui le démontre</a:t>
            </a:r>
            <a:r>
              <a:rPr lang="fr-FR" sz="2400" dirty="0" smtClean="0"/>
              <a:t>, quand le risque de saignement est 	accru, il est préférable d’utiliser l’</a:t>
            </a:r>
            <a:r>
              <a:rPr lang="fr-FR" sz="2400" b="1" dirty="0" smtClean="0">
                <a:solidFill>
                  <a:srgbClr val="FF6600"/>
                </a:solidFill>
              </a:rPr>
              <a:t>aiguille-électrode la plus fine possible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Gertken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	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4899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recommandations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Sur base de la littérature, il n’y a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Données insuffisantes pour extrapoler cette absence de contre-indication à toutes les 	situations particulières</a:t>
            </a:r>
            <a:br>
              <a:rPr lang="fr-FR" sz="2400" dirty="0" smtClean="0"/>
            </a:br>
            <a:r>
              <a:rPr lang="fr-FR" sz="2400" dirty="0" smtClean="0"/>
              <a:t>		-	EMG diaphragmatique chez un patient hémophile ? le </a:t>
            </a:r>
            <a:r>
              <a:rPr lang="fr-FR" sz="2400" b="1" dirty="0" smtClean="0">
                <a:solidFill>
                  <a:srgbClr val="FF6600"/>
                </a:solidFill>
              </a:rPr>
              <a:t>bon sens </a:t>
            </a:r>
            <a:r>
              <a:rPr lang="fr-FR" sz="2400" dirty="0" smtClean="0"/>
              <a:t>doit l’emporter</a:t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C’est le médecin qui pratique l’ENMG qui endosse toute la responsabilité d’une 	éventuelle complication et non le prescripteur de l’examen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Il est contre-indiqué de faire arrêter un traitement antithrombotiques avant une 	ENMG : </a:t>
            </a:r>
            <a:r>
              <a:rPr lang="fr-FR" sz="2400" dirty="0" smtClean="0"/>
              <a:t>car risque </a:t>
            </a:r>
            <a:r>
              <a:rPr lang="fr-FR" sz="2400" b="1" dirty="0" smtClean="0">
                <a:solidFill>
                  <a:srgbClr val="FF6600"/>
                </a:solidFill>
              </a:rPr>
              <a:t>&gt;</a:t>
            </a:r>
            <a:r>
              <a:rPr lang="fr-FR" sz="2400" dirty="0" smtClean="0"/>
              <a:t> risque d’hématome lié à la réalisation de l’EMG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2014)</a:t>
            </a:r>
            <a:r>
              <a:rPr lang="fr-FR" sz="2400" dirty="0" smtClean="0"/>
              <a:t> </a:t>
            </a: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83227" y="375609"/>
            <a:ext cx="10453253" cy="13896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RH : contre-indications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575699"/>
            <a:ext cx="11099800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Oh (2003) </a:t>
            </a:r>
            <a:r>
              <a:rPr lang="fr-FR" sz="2400" dirty="0" smtClean="0"/>
              <a:t>: si des précautions ne sont pas prises, si le matériel n’est pas entretenu et 	relié efficacement à la prise de terre, </a:t>
            </a:r>
            <a:r>
              <a:rPr lang="fr-FR" sz="2400" b="1" dirty="0" smtClean="0">
                <a:solidFill>
                  <a:srgbClr val="FF6600"/>
                </a:solidFill>
              </a:rPr>
              <a:t>l’électricité peut tuer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Aucun cas rapporté dans la littérature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Une </a:t>
            </a:r>
            <a:r>
              <a:rPr lang="fr-FR" sz="2400" u="sng" dirty="0" smtClean="0"/>
              <a:t>fuite de courant</a:t>
            </a:r>
            <a:r>
              <a:rPr lang="fr-FR" sz="2400" dirty="0" smtClean="0"/>
              <a:t> provenant du matériel ou résultant de la stimulation nerveuse 	et entrainant une </a:t>
            </a:r>
            <a:r>
              <a:rPr lang="fr-FR" sz="2400" b="1" dirty="0" smtClean="0">
                <a:solidFill>
                  <a:srgbClr val="FF6600"/>
                </a:solidFill>
              </a:rPr>
              <a:t>fibrillation ventriculaire fatale </a:t>
            </a:r>
            <a:r>
              <a:rPr lang="fr-FR" sz="2400" dirty="0" smtClean="0"/>
              <a:t>reste donc un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b="1" u="sng" dirty="0" smtClean="0">
                <a:solidFill>
                  <a:srgbClr val="FF6600"/>
                </a:solidFill>
              </a:rPr>
              <a:t>risque théorique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La </a:t>
            </a:r>
            <a:r>
              <a:rPr lang="fr-FR" sz="2400" i="1" dirty="0" smtClean="0">
                <a:solidFill>
                  <a:srgbClr val="3366FF"/>
                </a:solidFill>
              </a:rPr>
              <a:t>Food and Drug Administration</a:t>
            </a:r>
            <a:r>
              <a:rPr lang="fr-FR" sz="2400" dirty="0" smtClean="0">
                <a:solidFill>
                  <a:srgbClr val="3366FF"/>
                </a:solidFill>
              </a:rPr>
              <a:t> (1994)</a:t>
            </a:r>
            <a:r>
              <a:rPr lang="fr-FR" sz="2400" dirty="0" smtClean="0"/>
              <a:t> rapporte des cas </a:t>
            </a:r>
            <a:br>
              <a:rPr lang="fr-FR" sz="2400" dirty="0" smtClean="0"/>
            </a:br>
            <a:r>
              <a:rPr lang="fr-FR" sz="2400" dirty="0" smtClean="0"/>
              <a:t>	sporadiques de </a:t>
            </a:r>
            <a:r>
              <a:rPr lang="fr-FR" sz="2400" b="1" dirty="0" smtClean="0">
                <a:solidFill>
                  <a:srgbClr val="FF6600"/>
                </a:solidFill>
              </a:rPr>
              <a:t>chocs électriques</a:t>
            </a:r>
            <a:r>
              <a:rPr lang="fr-FR" sz="2400" dirty="0" smtClean="0"/>
              <a:t>, de </a:t>
            </a:r>
            <a:r>
              <a:rPr lang="fr-FR" sz="2400" b="1" dirty="0" smtClean="0">
                <a:solidFill>
                  <a:srgbClr val="FF6600"/>
                </a:solidFill>
              </a:rPr>
              <a:t>brûlures </a:t>
            </a:r>
            <a:r>
              <a:rPr lang="fr-FR" sz="2400" dirty="0" smtClean="0"/>
              <a:t>et d’</a:t>
            </a:r>
            <a:r>
              <a:rPr lang="fr-FR" sz="2400" b="1" dirty="0" smtClean="0">
                <a:solidFill>
                  <a:srgbClr val="FF6600"/>
                </a:solidFill>
              </a:rPr>
              <a:t>électrocution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/>
              <a:t>lorsque des câbles 	électriques avec </a:t>
            </a:r>
            <a:r>
              <a:rPr lang="fr-FR" sz="2400" u="sng" dirty="0" smtClean="0"/>
              <a:t>des broches non protégées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sont </a:t>
            </a:r>
            <a:r>
              <a:rPr lang="fr-FR" sz="2400" u="sng" dirty="0" smtClean="0"/>
              <a:t>directement branchés dans la prise secteur</a:t>
            </a: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-157791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Risque d’électrocution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97" y="3487746"/>
            <a:ext cx="2616200" cy="33702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615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Cathéters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intra-veineux</a:t>
            </a:r>
            <a:r>
              <a:rPr lang="fr-FR" sz="2400" b="1" dirty="0" smtClean="0">
                <a:solidFill>
                  <a:srgbClr val="FF6600"/>
                </a:solidFill>
              </a:rPr>
              <a:t> ou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intra-artériel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offre des zones de faible résistance 	favorisant la </a:t>
            </a:r>
            <a:r>
              <a:rPr lang="fr-FR" sz="2400" u="sng" dirty="0" smtClean="0"/>
              <a:t>pénétration</a:t>
            </a:r>
            <a:r>
              <a:rPr lang="fr-FR" sz="2400" dirty="0" smtClean="0"/>
              <a:t> et la </a:t>
            </a:r>
            <a:r>
              <a:rPr lang="fr-FR" sz="2400" u="sng" dirty="0" smtClean="0"/>
              <a:t>propagation des courants</a:t>
            </a:r>
            <a:r>
              <a:rPr lang="fr-FR" sz="2400" dirty="0" smtClean="0"/>
              <a:t> dans le corps du patient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Si un </a:t>
            </a:r>
            <a:r>
              <a:rPr lang="fr-FR" sz="2400" b="1" dirty="0" smtClean="0">
                <a:solidFill>
                  <a:srgbClr val="FF6600"/>
                </a:solidFill>
              </a:rPr>
              <a:t>cathéter </a:t>
            </a:r>
            <a:r>
              <a:rPr lang="fr-FR" sz="2400" b="1" dirty="0" err="1" smtClean="0">
                <a:solidFill>
                  <a:srgbClr val="FF6600"/>
                </a:solidFill>
              </a:rPr>
              <a:t>intra-cardiaque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est en place, ce dernier </a:t>
            </a:r>
            <a:r>
              <a:rPr lang="fr-FR" sz="2400" u="sng" dirty="0" smtClean="0"/>
              <a:t>court-circuite</a:t>
            </a:r>
            <a:r>
              <a:rPr lang="fr-FR" sz="2400" dirty="0" smtClean="0"/>
              <a:t> les tissus mous 	qui isolent normalement le cœur avec un risque d’amener des courants létaux dans 	le voisinage immédiat de celui-ci </a:t>
            </a:r>
            <a:r>
              <a:rPr lang="fr-FR" sz="2400" dirty="0" smtClean="0">
                <a:solidFill>
                  <a:srgbClr val="3366FF"/>
                </a:solidFill>
              </a:rPr>
              <a:t>(Kimura, 1989b)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Si le patient est connecté à plusieurs équipements reliés au secteur, dont l’un 	présente une </a:t>
            </a:r>
            <a:r>
              <a:rPr lang="fr-FR" sz="2400" b="1" dirty="0" smtClean="0">
                <a:solidFill>
                  <a:srgbClr val="FF6600"/>
                </a:solidFill>
              </a:rPr>
              <a:t>« terre » défectueuse</a:t>
            </a:r>
            <a:r>
              <a:rPr lang="fr-FR" sz="2400" dirty="0" smtClean="0"/>
              <a:t>, des courants de fuite peuvent quitter cet 	équipement défectueux, traverser le patient, pour finalement être éliminés au 	travers d’une prise de terre en ordre de marche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2014)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108909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 particulier des patients en réanimation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laboratoire/local d’ENMG</a:t>
            </a:r>
            <a:endParaRPr lang="fr-FR" sz="2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	Prises murales à trois broches dont l’une est reliée à la </a:t>
            </a:r>
            <a:r>
              <a:rPr lang="fr-FR" sz="2400" b="1" dirty="0" smtClean="0">
                <a:solidFill>
                  <a:srgbClr val="FF6600"/>
                </a:solidFill>
              </a:rPr>
              <a:t>terre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Prise de terre</a:t>
            </a:r>
            <a:r>
              <a:rPr lang="fr-FR" sz="2400" dirty="0" smtClean="0"/>
              <a:t> intacte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  <a:tab pos="11684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Débrancher </a:t>
            </a:r>
            <a:r>
              <a:rPr lang="fr-FR" sz="2400" dirty="0" smtClean="0"/>
              <a:t>(ou mieux, éliminer du labo) tout équipement électrique non nécessaire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matériel ENMG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endParaRPr lang="fr-FR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câble d’alimentation doit être pourvu d’un </a:t>
            </a:r>
            <a:r>
              <a:rPr lang="fr-FR" sz="2400" b="1" dirty="0" smtClean="0">
                <a:solidFill>
                  <a:srgbClr val="FF6600"/>
                </a:solidFill>
              </a:rPr>
              <a:t>fil de terre</a:t>
            </a:r>
            <a:r>
              <a:rPr lang="fr-FR" sz="2400" dirty="0" smtClean="0"/>
              <a:t> et relié directement à 	une prise électrique murale à trois broches sans utiliser de rallonge 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S’assurer de l’absence de courant de fuite </a:t>
            </a:r>
            <a:r>
              <a:rPr lang="fr-FR" sz="2400" dirty="0" smtClean="0"/>
              <a:t>&gt; 50 µA (&gt; 20 µA aux soins intensifs) et 	le vérifier annuellement et lors de l’ajout d’un nouvel équipement électrique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Ne plus utiliser </a:t>
            </a:r>
            <a:r>
              <a:rPr lang="fr-FR" sz="2400" dirty="0" smtClean="0"/>
              <a:t>et soumettre à vérification en cas de : dommage de l’appareil ou 	de son câble d’alimentation, surchauffe, bruit ou odeur inhabituels, sensation de 	picotements au contact avec l’appareil, renversement de liquide  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Ne </a:t>
            </a:r>
            <a:r>
              <a:rPr lang="fr-FR" sz="2400" b="1" dirty="0" smtClean="0">
                <a:solidFill>
                  <a:srgbClr val="FF6600"/>
                </a:solidFill>
              </a:rPr>
              <a:t>pas </a:t>
            </a:r>
            <a:r>
              <a:rPr lang="fr-FR" sz="2400" dirty="0" smtClean="0"/>
              <a:t>utiliser </a:t>
            </a:r>
            <a:r>
              <a:rPr lang="fr-FR" sz="2400" b="1" dirty="0" smtClean="0">
                <a:solidFill>
                  <a:srgbClr val="FF6600"/>
                </a:solidFill>
              </a:rPr>
              <a:t>d’adaptateur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Délivrer la </a:t>
            </a:r>
            <a:r>
              <a:rPr lang="fr-FR" sz="2400" b="1" dirty="0" smtClean="0">
                <a:solidFill>
                  <a:srgbClr val="FF6600"/>
                </a:solidFill>
              </a:rPr>
              <a:t>dose minimale de courant </a:t>
            </a:r>
            <a:r>
              <a:rPr lang="fr-FR" sz="2400" dirty="0" smtClean="0"/>
              <a:t>nécessaire à l’obtention des réponses 		sensitives et motrices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23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Le patient</a:t>
            </a:r>
          </a:p>
          <a:p>
            <a:endParaRPr lang="fr-FR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	Allonger sur une </a:t>
            </a:r>
            <a:r>
              <a:rPr lang="fr-FR" sz="2400" b="1" dirty="0" smtClean="0">
                <a:solidFill>
                  <a:srgbClr val="FF6600"/>
                </a:solidFill>
              </a:rPr>
              <a:t>table </a:t>
            </a:r>
            <a:r>
              <a:rPr lang="fr-FR" sz="2400" dirty="0" smtClean="0"/>
              <a:t>d’examen </a:t>
            </a:r>
            <a:r>
              <a:rPr lang="fr-FR" sz="2400" b="1" dirty="0" smtClean="0">
                <a:solidFill>
                  <a:srgbClr val="FF6600"/>
                </a:solidFill>
              </a:rPr>
              <a:t>en bois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	Ne doit toucher aucun objet métallique ou câble d’alimentation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La </a:t>
            </a:r>
            <a:r>
              <a:rPr lang="fr-FR" sz="2400" b="1" dirty="0" smtClean="0">
                <a:solidFill>
                  <a:srgbClr val="FF6600"/>
                </a:solidFill>
              </a:rPr>
              <a:t>stimulation</a:t>
            </a:r>
            <a:r>
              <a:rPr lang="fr-FR" sz="2400" dirty="0" smtClean="0"/>
              <a:t>, la </a:t>
            </a:r>
            <a:r>
              <a:rPr lang="fr-FR" sz="2400" b="1" dirty="0" smtClean="0">
                <a:solidFill>
                  <a:srgbClr val="FF6600"/>
                </a:solidFill>
              </a:rPr>
              <a:t>détection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FF6600"/>
                </a:solidFill>
              </a:rPr>
              <a:t>l’électrode reliée à la terre</a:t>
            </a:r>
            <a:r>
              <a:rPr lang="fr-FR" sz="2400" dirty="0" smtClean="0"/>
              <a:t> sur la même partie du 	corps</a:t>
            </a:r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Ne pas éteindre ou allumer </a:t>
            </a:r>
            <a:r>
              <a:rPr lang="fr-FR" sz="2400" dirty="0" smtClean="0"/>
              <a:t>l’appareil d’ENMG, ou un autre équipement 		électrique qui lui est connecté, lorsque le patient est relié à celui-ci</a:t>
            </a:r>
            <a:br>
              <a:rPr lang="fr-FR" sz="2400" dirty="0" smtClean="0"/>
            </a:br>
            <a:endParaRPr lang="fr-FR" sz="2400" dirty="0" smtClean="0"/>
          </a:p>
          <a:p>
            <a:pPr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Redoubler de vigilance lorsque l’état du patient ne lui permet pas de renseigner 	le technicien ou le médecin d’une sensation qui lui semble anormale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l’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 (2014) </a:t>
            </a:r>
            <a:r>
              <a:rPr lang="fr-FR" sz="2400" dirty="0" smtClean="0"/>
              <a:t>recommande, tout particulièrement chez les </a:t>
            </a:r>
            <a:r>
              <a:rPr lang="fr-FR" sz="2400" u="sng" dirty="0" smtClean="0"/>
              <a:t>patients aux soins </a:t>
            </a:r>
            <a:r>
              <a:rPr lang="fr-FR" sz="2400" dirty="0" smtClean="0"/>
              <a:t>	</a:t>
            </a:r>
            <a:r>
              <a:rPr lang="fr-FR" sz="2400" u="sng" dirty="0" smtClean="0"/>
              <a:t>intensifs</a:t>
            </a:r>
            <a:r>
              <a:rPr lang="fr-FR" sz="2400" dirty="0" smtClean="0"/>
              <a:t>, de </a:t>
            </a:r>
            <a:r>
              <a:rPr lang="fr-FR" sz="2400" b="1" dirty="0" smtClean="0">
                <a:solidFill>
                  <a:srgbClr val="FF6600"/>
                </a:solidFill>
              </a:rPr>
              <a:t>ne pas inclure le cœur dans le montage des électrodes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Lors de l’étude de la conduction nerveuse, les électrodes de </a:t>
            </a:r>
            <a:r>
              <a:rPr lang="fr-FR" sz="2400" b="1" dirty="0" smtClean="0">
                <a:solidFill>
                  <a:srgbClr val="FF6600"/>
                </a:solidFill>
              </a:rPr>
              <a:t>stimulation </a:t>
            </a:r>
            <a:r>
              <a:rPr lang="fr-FR" sz="2400" dirty="0" smtClean="0"/>
              <a:t>et de 	</a:t>
            </a:r>
            <a:r>
              <a:rPr lang="fr-FR" sz="2400" b="1" dirty="0" smtClean="0">
                <a:solidFill>
                  <a:srgbClr val="FF6600"/>
                </a:solidFill>
              </a:rPr>
              <a:t>détection </a:t>
            </a:r>
            <a:r>
              <a:rPr lang="fr-FR" sz="2400" dirty="0" smtClean="0"/>
              <a:t>ainsi que l’électrode reliée à la terre (</a:t>
            </a:r>
            <a:r>
              <a:rPr lang="fr-FR" sz="2400" b="1" dirty="0" smtClean="0">
                <a:solidFill>
                  <a:srgbClr val="FF6600"/>
                </a:solidFill>
              </a:rPr>
              <a:t>ERT</a:t>
            </a:r>
            <a:r>
              <a:rPr lang="fr-FR" sz="2400" dirty="0" smtClean="0"/>
              <a:t>) sont placées sur la même partie 	du corps. Idéalement, l’</a:t>
            </a:r>
            <a:r>
              <a:rPr lang="fr-FR" sz="2400" b="1" dirty="0" smtClean="0">
                <a:solidFill>
                  <a:srgbClr val="FF6600"/>
                </a:solidFill>
              </a:rPr>
              <a:t>ERT</a:t>
            </a:r>
            <a:r>
              <a:rPr lang="fr-FR" sz="2400" dirty="0" smtClean="0"/>
              <a:t> est placée entre la stimulation et la détection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Lors de l’EMG, l’</a:t>
            </a:r>
            <a:r>
              <a:rPr lang="fr-FR" sz="2400" b="1" dirty="0" smtClean="0">
                <a:solidFill>
                  <a:srgbClr val="FF6600"/>
                </a:solidFill>
              </a:rPr>
              <a:t>ERT</a:t>
            </a:r>
            <a:r>
              <a:rPr lang="fr-FR" sz="2400" dirty="0" smtClean="0"/>
              <a:t> est placée dans le voisinage immédiat de l’aiguille-électrode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550299"/>
            <a:ext cx="11099800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Utiliser un matériel </a:t>
            </a:r>
            <a:r>
              <a:rPr lang="fr-FR" sz="2400" b="1" dirty="0" smtClean="0">
                <a:solidFill>
                  <a:srgbClr val="FF6600"/>
                </a:solidFill>
              </a:rPr>
              <a:t>non conforme ou défectueux</a:t>
            </a: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Brancher l’appareil d’ENMG à une prise </a:t>
            </a:r>
            <a:r>
              <a:rPr lang="fr-FR" sz="2400" b="1" dirty="0" smtClean="0">
                <a:solidFill>
                  <a:srgbClr val="FF6600"/>
                </a:solidFill>
              </a:rPr>
              <a:t>sans broche reliée à la terre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endParaRPr lang="fr-FR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Réaliser des stimulations électriques percutanées, si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6600"/>
                </a:solidFill>
              </a:rPr>
              <a:t>stimulateur cardiaque externe</a:t>
            </a:r>
            <a:r>
              <a:rPr lang="fr-FR" sz="2400" dirty="0" smtClean="0"/>
              <a:t> (fil conducteur externe se terminant dans ou près du 	cœur)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Al-</a:t>
            </a:r>
            <a:r>
              <a:rPr lang="en-US" sz="2400" dirty="0" err="1" smtClean="0">
                <a:solidFill>
                  <a:srgbClr val="3366FF"/>
                </a:solidFill>
              </a:rPr>
              <a:t>Shekhlee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en-US" sz="2400" dirty="0" smtClean="0">
                <a:solidFill>
                  <a:srgbClr val="3366FF"/>
                </a:solidFill>
              </a:rPr>
              <a:t>, 2003)</a:t>
            </a:r>
            <a:endParaRPr lang="fr-FR" sz="2400" dirty="0" smtClean="0">
              <a:solidFill>
                <a:srgbClr val="3366FF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350209"/>
            <a:ext cx="10453253" cy="138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74" y="2461253"/>
            <a:ext cx="3214725" cy="24663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02" y="2460094"/>
            <a:ext cx="3541898" cy="24675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504" y="2444750"/>
            <a:ext cx="2459703" cy="3168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10509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Introduction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04399"/>
            <a:ext cx="113792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Contre-indication</a:t>
            </a:r>
            <a:r>
              <a:rPr lang="fr-FR" sz="2400" dirty="0" smtClean="0"/>
              <a:t> à la pratique d’une technique médicale : </a:t>
            </a:r>
            <a:br>
              <a:rPr lang="fr-FR" sz="2400" dirty="0" smtClean="0"/>
            </a:br>
            <a:r>
              <a:rPr lang="fr-FR" sz="2400" dirty="0" smtClean="0"/>
              <a:t>		-	suppose l’existence d’un </a:t>
            </a:r>
            <a:r>
              <a:rPr lang="fr-FR" sz="2400" u="sng" dirty="0" smtClean="0"/>
              <a:t>risque potentiel</a:t>
            </a:r>
            <a:r>
              <a:rPr lang="fr-FR" sz="2400" dirty="0" smtClean="0"/>
              <a:t> (pour patient ou corps médical)</a:t>
            </a:r>
            <a:br>
              <a:rPr lang="fr-FR" sz="2400" dirty="0" smtClean="0"/>
            </a:br>
            <a:r>
              <a:rPr lang="fr-FR" sz="2400" dirty="0" smtClean="0"/>
              <a:t>		-	si des mesures de précautions ne sont pas à même de juguler le risque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Concernant les </a:t>
            </a:r>
            <a:r>
              <a:rPr lang="fr-FR" sz="2400" b="1" dirty="0" smtClean="0">
                <a:solidFill>
                  <a:srgbClr val="FF6600"/>
                </a:solidFill>
              </a:rPr>
              <a:t>risques</a:t>
            </a:r>
            <a:r>
              <a:rPr lang="fr-FR" sz="2400" dirty="0" smtClean="0"/>
              <a:t> de l’ENMG : </a:t>
            </a:r>
            <a:br>
              <a:rPr lang="fr-FR" sz="2400" dirty="0" smtClean="0"/>
            </a:br>
            <a:r>
              <a:rPr lang="fr-FR" sz="2400" dirty="0" smtClean="0"/>
              <a:t>		-	la littérature scientifique est beaucoup plus abondante</a:t>
            </a:r>
            <a:br>
              <a:rPr lang="fr-FR" sz="2400" dirty="0" smtClean="0"/>
            </a:br>
            <a:r>
              <a:rPr lang="fr-FR" sz="2400" dirty="0" smtClean="0"/>
              <a:t>		-	un état de la question a été publié en 1999 (réactualisé en </a:t>
            </a:r>
            <a:r>
              <a:rPr lang="fr-FR" sz="2400" dirty="0" smtClean="0">
                <a:solidFill>
                  <a:srgbClr val="3366FF"/>
                </a:solidFill>
              </a:rPr>
              <a:t>2014</a:t>
            </a:r>
            <a:r>
              <a:rPr lang="fr-FR" sz="2400" dirty="0" smtClean="0"/>
              <a:t>) par l’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Dans cette mise au point, nous partirons donc du risque de complication pour tenter 	d’établir les contre-indications à l’examen ENMG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337699"/>
            <a:ext cx="110998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Il existe un </a:t>
            </a:r>
            <a:r>
              <a:rPr lang="fr-FR" sz="2400" b="1" dirty="0" smtClean="0">
                <a:solidFill>
                  <a:srgbClr val="FF6600"/>
                </a:solidFill>
              </a:rPr>
              <a:t>risque </a:t>
            </a:r>
            <a:r>
              <a:rPr lang="fr-FR" sz="2400" dirty="0" smtClean="0"/>
              <a:t>que l’étude de la conduction nerveuse induise une </a:t>
            </a:r>
            <a:r>
              <a:rPr lang="fr-FR" sz="2400" b="1" dirty="0" smtClean="0">
                <a:solidFill>
                  <a:srgbClr val="FF6600"/>
                </a:solidFill>
              </a:rPr>
              <a:t>interférence 	électromagnétique </a:t>
            </a:r>
            <a:r>
              <a:rPr lang="fr-FR" sz="2400" dirty="0" smtClean="0"/>
              <a:t>susceptible d’interférer avec le fonctionnement du 	matériel 	implanté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stimulateurs cardiaques à sonde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sont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6600"/>
                </a:solidFill>
              </a:rPr>
              <a:t>plus sensibles </a:t>
            </a:r>
            <a:r>
              <a:rPr lang="fr-FR" sz="2400" dirty="0" smtClean="0"/>
              <a:t>aux interférences électromagnétiques </a:t>
            </a:r>
            <a:br>
              <a:rPr lang="fr-FR" sz="2400" dirty="0" smtClean="0"/>
            </a:br>
            <a:r>
              <a:rPr lang="fr-FR" sz="2400" dirty="0" smtClean="0"/>
              <a:t>	que ceux à sonde bipolaire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Pease et Grove, 2013)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045325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Risque de dysfonctionnement d’un appareillage implanté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18" y="3310465"/>
            <a:ext cx="3203749" cy="259926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700" y="2828836"/>
            <a:ext cx="10058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A ce jour, il n’y a </a:t>
            </a:r>
            <a:r>
              <a:rPr lang="fr-FR" sz="2400" b="1" dirty="0" smtClean="0">
                <a:solidFill>
                  <a:srgbClr val="FF6600"/>
                </a:solidFill>
              </a:rPr>
              <a:t>aucun cas rapporté d’effet secondaire </a:t>
            </a:r>
            <a:r>
              <a:rPr lang="fr-FR" sz="2400" dirty="0" smtClean="0"/>
              <a:t>immédiat ou retardé 	lors de la pratique d’un ENMG chez des patients porteurs </a:t>
            </a:r>
            <a:br>
              <a:rPr lang="fr-FR" sz="2400" dirty="0" smtClean="0"/>
            </a:br>
            <a:r>
              <a:rPr lang="fr-FR" sz="2400" dirty="0" smtClean="0"/>
              <a:t>		-	d’un </a:t>
            </a:r>
            <a:r>
              <a:rPr lang="fr-FR" sz="2400" u="sng" dirty="0" smtClean="0"/>
              <a:t>défibrillateur ou stimulateur cardiaque implanté</a:t>
            </a:r>
            <a:r>
              <a:rPr lang="fr-FR" sz="2400" dirty="0" smtClean="0"/>
              <a:t> ou </a:t>
            </a:r>
            <a:br>
              <a:rPr lang="fr-FR" sz="2400" dirty="0" smtClean="0"/>
            </a:br>
            <a:r>
              <a:rPr lang="fr-FR" sz="2400" dirty="0" smtClean="0"/>
              <a:t>		-	d’une </a:t>
            </a:r>
            <a:r>
              <a:rPr lang="fr-FR" sz="2400" u="sng" dirty="0" smtClean="0"/>
              <a:t>stimulation cérébrale profonde</a:t>
            </a:r>
            <a:r>
              <a:rPr lang="fr-FR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931302"/>
            <a:ext cx="110998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</a:t>
            </a:r>
            <a:r>
              <a:rPr lang="fr-FR" sz="2400" u="sng" dirty="0" smtClean="0"/>
              <a:t>10</a:t>
            </a:r>
            <a:r>
              <a:rPr lang="fr-FR" sz="2400" dirty="0" smtClean="0"/>
              <a:t> patients avec un </a:t>
            </a:r>
            <a:r>
              <a:rPr lang="fr-FR" sz="2400" u="sng" dirty="0" smtClean="0"/>
              <a:t>stimulateur cardiaque</a:t>
            </a:r>
            <a:r>
              <a:rPr lang="fr-FR" sz="2400" dirty="0" smtClean="0"/>
              <a:t> à sonde </a:t>
            </a:r>
            <a:r>
              <a:rPr lang="fr-FR" sz="2400" u="sng" dirty="0" smtClean="0"/>
              <a:t>bipolaire</a:t>
            </a:r>
            <a:r>
              <a:rPr lang="fr-FR" sz="2400" dirty="0" smtClean="0"/>
              <a:t> et </a:t>
            </a:r>
            <a:r>
              <a:rPr lang="fr-FR" sz="2400" u="sng" dirty="0" smtClean="0"/>
              <a:t>5</a:t>
            </a:r>
            <a:r>
              <a:rPr lang="fr-FR" sz="2400" dirty="0" smtClean="0"/>
              <a:t> avec un 	</a:t>
            </a:r>
            <a:r>
              <a:rPr lang="fr-FR" sz="2400" u="sng" dirty="0" smtClean="0"/>
              <a:t>défibrillateur</a:t>
            </a:r>
            <a:r>
              <a:rPr lang="fr-FR" sz="2400" dirty="0" smtClean="0"/>
              <a:t> cardiaque 		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FF6600"/>
                </a:solidFill>
              </a:rPr>
              <a:t>absence d’influence néfaste </a:t>
            </a:r>
            <a:r>
              <a:rPr lang="fr-FR" sz="2400" dirty="0" smtClean="0"/>
              <a:t>de la stimulation nerveuse percutanée (y compris 		au point d’</a:t>
            </a:r>
            <a:r>
              <a:rPr lang="fr-FR" sz="2400" dirty="0" err="1" smtClean="0"/>
              <a:t>Erb</a:t>
            </a:r>
            <a:r>
              <a:rPr lang="fr-FR" sz="2400" dirty="0" smtClean="0"/>
              <a:t> gauche chez 9 patients)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Schoeck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2007)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168400" algn="l"/>
              </a:tabLst>
            </a:pPr>
            <a:r>
              <a:rPr lang="fr-FR" sz="2400" dirty="0" smtClean="0"/>
              <a:t> 20 patients (</a:t>
            </a:r>
            <a:r>
              <a:rPr lang="fr-FR" sz="2400" u="sng" dirty="0" smtClean="0"/>
              <a:t>7</a:t>
            </a:r>
            <a:r>
              <a:rPr lang="fr-FR" sz="2400" dirty="0" smtClean="0"/>
              <a:t> avec un </a:t>
            </a:r>
            <a:r>
              <a:rPr lang="fr-FR" sz="2400" u="sng" dirty="0" smtClean="0"/>
              <a:t>stimulateur cardiaque</a:t>
            </a:r>
            <a:r>
              <a:rPr lang="fr-FR" sz="2400" dirty="0" smtClean="0"/>
              <a:t>  à sonde </a:t>
            </a:r>
            <a:r>
              <a:rPr lang="fr-FR" sz="2400" u="sng" dirty="0" smtClean="0"/>
              <a:t>bipolaire</a:t>
            </a:r>
            <a:r>
              <a:rPr lang="fr-FR" sz="2400" dirty="0" smtClean="0"/>
              <a:t> et </a:t>
            </a:r>
            <a:r>
              <a:rPr lang="fr-FR" sz="2400" u="sng" dirty="0" smtClean="0"/>
              <a:t>13</a:t>
            </a:r>
            <a:r>
              <a:rPr lang="fr-FR" sz="2400" dirty="0" smtClean="0"/>
              <a:t> avec un 	</a:t>
            </a:r>
            <a:r>
              <a:rPr lang="fr-FR" sz="2400" u="sng" dirty="0" smtClean="0"/>
              <a:t>défibrillateur</a:t>
            </a:r>
            <a:r>
              <a:rPr lang="fr-FR" sz="2400" dirty="0" smtClean="0"/>
              <a:t> cardiaque) avec étude de la conduction nerveuse des membres 	supérieurs, en présence d’une voie veineuse dans le membre étudié</a:t>
            </a:r>
            <a:br>
              <a:rPr lang="fr-FR" sz="2400" dirty="0" smtClean="0"/>
            </a:br>
            <a:r>
              <a:rPr lang="fr-FR" sz="2400" dirty="0" smtClean="0"/>
              <a:t>		-	</a:t>
            </a:r>
            <a:r>
              <a:rPr lang="fr-FR" sz="2400" b="1" dirty="0" smtClean="0">
                <a:solidFill>
                  <a:srgbClr val="FF6600"/>
                </a:solidFill>
              </a:rPr>
              <a:t>aucun dysfonctionnement </a:t>
            </a:r>
            <a:r>
              <a:rPr lang="fr-FR" sz="2400" dirty="0" smtClean="0"/>
              <a:t>du matériel implanté et </a:t>
            </a:r>
            <a:r>
              <a:rPr lang="fr-FR" sz="2400" b="1" dirty="0" smtClean="0">
                <a:solidFill>
                  <a:srgbClr val="FF6600"/>
                </a:solidFill>
              </a:rPr>
              <a:t>aucun effet secondaire </a:t>
            </a:r>
            <a:r>
              <a:rPr lang="fr-FR" sz="2400" dirty="0" smtClean="0"/>
              <a:t>chez 			les patients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Mellion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2010)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Concernant la </a:t>
            </a:r>
            <a:r>
              <a:rPr lang="fr-FR" sz="2400" b="1" dirty="0" smtClean="0">
                <a:solidFill>
                  <a:srgbClr val="FF6600"/>
                </a:solidFill>
              </a:rPr>
              <a:t>stimulation nerveuse répétitive </a:t>
            </a:r>
            <a:r>
              <a:rPr lang="fr-FR" sz="2400" dirty="0" smtClean="0"/>
              <a:t>(SNR)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Une étude est réalisée chez 14 patients </a:t>
            </a:r>
            <a:r>
              <a:rPr lang="fr-FR" sz="2400" u="sng" dirty="0" smtClean="0"/>
              <a:t>en cours d’implantation ou de révision</a:t>
            </a:r>
            <a:r>
              <a:rPr lang="fr-FR" sz="2400" dirty="0" smtClean="0"/>
              <a:t> du 	matériel (10 défibrillateurs cardiaques et 4 stimulateurs cardiaques) </a:t>
            </a:r>
            <a:r>
              <a:rPr lang="fr-FR" sz="2400" u="sng" dirty="0" smtClean="0"/>
              <a:t>sous AG</a:t>
            </a:r>
            <a:r>
              <a:rPr lang="fr-FR" sz="2400" dirty="0" smtClean="0"/>
              <a:t>	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(Cronin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Une SNR des nerfs médian, axillaire et spinal accessoire est réalisée à </a:t>
            </a:r>
            <a:r>
              <a:rPr lang="fr-FR" sz="2400" b="1" dirty="0" smtClean="0">
                <a:solidFill>
                  <a:srgbClr val="FF6600"/>
                </a:solidFill>
              </a:rPr>
              <a:t>2 Hz </a:t>
            </a:r>
            <a:r>
              <a:rPr lang="fr-FR" sz="2400" dirty="0" smtClean="0"/>
              <a:t>(9 stimuli) 	et </a:t>
            </a:r>
            <a:r>
              <a:rPr lang="fr-FR" sz="2400" b="1" dirty="0" smtClean="0">
                <a:solidFill>
                  <a:srgbClr val="FF6600"/>
                </a:solidFill>
              </a:rPr>
              <a:t>50 Hz </a:t>
            </a:r>
            <a:r>
              <a:rPr lang="fr-FR" sz="2400" dirty="0" smtClean="0">
                <a:solidFill>
                  <a:srgbClr val="000000"/>
                </a:solidFill>
              </a:rPr>
              <a:t>(3 secondes)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Des interférences magnétiques sont enregistrées au niveau de 2 défibrillateurs et de 	3 stimulateurs cardiaques dont 2, avec </a:t>
            </a:r>
            <a:r>
              <a:rPr lang="fr-FR" sz="2400" b="1" dirty="0" smtClean="0">
                <a:solidFill>
                  <a:srgbClr val="FF6600"/>
                </a:solidFill>
              </a:rPr>
              <a:t>une configuration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dirty="0" smtClean="0"/>
              <a:t>, présentent 	un </a:t>
            </a:r>
            <a:r>
              <a:rPr lang="fr-FR" sz="2400" b="1" dirty="0" smtClean="0">
                <a:solidFill>
                  <a:srgbClr val="FF6600"/>
                </a:solidFill>
              </a:rPr>
              <a:t>arrêt momentané de fonctionnement</a:t>
            </a:r>
            <a:r>
              <a:rPr lang="fr-FR" sz="2400" dirty="0" smtClean="0">
                <a:solidFill>
                  <a:srgbClr val="000000"/>
                </a:solidFill>
              </a:rPr>
              <a:t> lors de la SNR proximale.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données de la littérature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wp_ss_20160527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7" y="1553625"/>
            <a:ext cx="38576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02300" y="-152400"/>
            <a:ext cx="59436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wp_ss_20160527_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787" y="-647698"/>
            <a:ext cx="3857625" cy="6858000"/>
          </a:xfrm>
          <a:prstGeom prst="rect">
            <a:avLst/>
          </a:prstGeom>
        </p:spPr>
      </p:pic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693833" y="3594100"/>
          <a:ext cx="5969000" cy="2641600"/>
        </p:xfrm>
        <a:graphic>
          <a:graphicData uri="http://schemas.openxmlformats.org/presentationml/2006/ole">
            <p:oleObj spid="_x0000_s55300" name="Document" r:id="rId5" imgW="5969000" imgH="2641600" progId="Word.Document.12">
              <p:link updateAutomatic="1"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660387" y="1100666"/>
            <a:ext cx="3852346" cy="2048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6" descr="Tra2E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/>
          <a:stretch>
            <a:fillRect/>
          </a:stretch>
        </p:blipFill>
        <p:spPr bwMode="auto">
          <a:xfrm>
            <a:off x="660387" y="1130300"/>
            <a:ext cx="3856580" cy="13208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68868" y="5842000"/>
            <a:ext cx="3843866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58695" y="6234668"/>
            <a:ext cx="101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A. </a:t>
            </a:r>
            <a:r>
              <a:rPr lang="fr-FR" b="1" i="1" dirty="0" err="1" smtClean="0"/>
              <a:t>Lozza</a:t>
            </a:r>
            <a:endParaRPr lang="en-US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En 1996, l’</a:t>
            </a:r>
            <a:r>
              <a:rPr lang="fr-FR" sz="2400" i="1" dirty="0" smtClean="0"/>
              <a:t>AAEM</a:t>
            </a:r>
            <a:r>
              <a:rPr lang="fr-FR" sz="2400" dirty="0" smtClean="0"/>
              <a:t> préconise de </a:t>
            </a:r>
            <a:r>
              <a:rPr lang="fr-FR" sz="2400" b="1" dirty="0" smtClean="0">
                <a:solidFill>
                  <a:srgbClr val="FF6600"/>
                </a:solidFill>
              </a:rPr>
              <a:t>respecter une distance de sécurité de 15 cm </a:t>
            </a:r>
            <a:r>
              <a:rPr lang="fr-FR" sz="2400" dirty="0" smtClean="0"/>
              <a:t>entre le 	site de stimulation nerveuse percutanée et le passage des fils conducteurs des 	matériels implantés </a:t>
            </a:r>
            <a:r>
              <a:rPr lang="fr-FR" sz="2400" dirty="0" smtClean="0">
                <a:solidFill>
                  <a:srgbClr val="3366FF"/>
                </a:solidFill>
              </a:rPr>
              <a:t>(Nora, 1996) 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Réduire la fréquence de stimulation </a:t>
            </a:r>
            <a:r>
              <a:rPr lang="fr-FR" sz="2400" dirty="0" smtClean="0"/>
              <a:t>à 1 choc toutes les 	3 à 5 secondes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Ohira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</a:t>
            </a:r>
            <a:r>
              <a:rPr lang="fr-FR" sz="2400" dirty="0" smtClean="0"/>
              <a:t>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u="sng" dirty="0" smtClean="0"/>
              <a:t>Il n’est pas recommandé </a:t>
            </a:r>
            <a:r>
              <a:rPr lang="fr-FR" sz="2400" dirty="0" smtClean="0"/>
              <a:t>d’utiliser un </a:t>
            </a:r>
            <a:r>
              <a:rPr lang="fr-FR" sz="2400" b="1" dirty="0" smtClean="0">
                <a:solidFill>
                  <a:srgbClr val="FF6600"/>
                </a:solidFill>
              </a:rPr>
              <a:t>aimant externe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400" dirty="0" smtClean="0"/>
              <a:t>	pour inhiber de façon réversible le matériel implanté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Ohira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2013) </a:t>
            </a:r>
            <a:endParaRPr lang="fr-FR" sz="2400" dirty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recommandations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10" y="4064000"/>
            <a:ext cx="1818990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1083699"/>
            <a:ext cx="11099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SNR proximales </a:t>
            </a:r>
            <a:r>
              <a:rPr lang="fr-FR" sz="2400" dirty="0" smtClean="0"/>
              <a:t>:  </a:t>
            </a:r>
            <a:r>
              <a:rPr lang="fr-FR" sz="2400" b="1" dirty="0" smtClean="0">
                <a:solidFill>
                  <a:srgbClr val="FF6600"/>
                </a:solidFill>
              </a:rPr>
              <a:t>stimulateur cardiaque </a:t>
            </a:r>
            <a:r>
              <a:rPr lang="fr-FR" sz="2400" dirty="0" smtClean="0"/>
              <a:t>implanté </a:t>
            </a:r>
            <a:r>
              <a:rPr lang="fr-FR" sz="2400" b="1" dirty="0" smtClean="0">
                <a:solidFill>
                  <a:srgbClr val="FF6600"/>
                </a:solidFill>
              </a:rPr>
              <a:t>à sonde </a:t>
            </a:r>
            <a:r>
              <a:rPr lang="fr-FR" sz="2400" b="1" dirty="0" err="1" smtClean="0">
                <a:solidFill>
                  <a:srgbClr val="FF6600"/>
                </a:solidFill>
              </a:rPr>
              <a:t>monopolaire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(nerfs axillaire et spinal accessoire)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	-	u</a:t>
            </a:r>
            <a:r>
              <a:rPr lang="fr-FR" sz="2400" dirty="0" smtClean="0"/>
              <a:t>ne étude en EMG fibre unique avec activation volontaire est préconisée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</a:tabLst>
            </a:pP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rgbClr val="FF6600"/>
                </a:solidFill>
              </a:rPr>
              <a:t>stimuli intramusculaires</a:t>
            </a:r>
            <a:r>
              <a:rPr lang="fr-FR" sz="2400" dirty="0" smtClean="0"/>
              <a:t>,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radiculaires cervicales</a:t>
            </a:r>
            <a:r>
              <a:rPr lang="fr-FR" sz="2400" dirty="0" smtClean="0"/>
              <a:t> et les </a:t>
            </a:r>
            <a:r>
              <a:rPr lang="fr-FR" sz="2400" b="1" dirty="0" smtClean="0">
                <a:solidFill>
                  <a:srgbClr val="FF6600"/>
                </a:solidFill>
              </a:rPr>
              <a:t>SNR au 	segment céphalique </a:t>
            </a:r>
            <a:r>
              <a:rPr lang="fr-FR" sz="2400" dirty="0" smtClean="0"/>
              <a:t>: stimulateurs ou défibrillateurs cardiaques implantés</a:t>
            </a:r>
            <a:br>
              <a:rPr lang="fr-FR" sz="2400" dirty="0" smtClean="0"/>
            </a:br>
            <a:r>
              <a:rPr lang="fr-FR" sz="2400" dirty="0" smtClean="0"/>
              <a:t>	- 	car aucune donnée scientifique actuellement disponible</a:t>
            </a:r>
          </a:p>
          <a:p>
            <a:r>
              <a:rPr lang="fr-FR" sz="2400" dirty="0" smtClean="0"/>
              <a:t> 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867799"/>
            <a:ext cx="11099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541338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Stimulation cérébrale profonde </a:t>
            </a:r>
            <a:r>
              <a:rPr lang="fr-FR" sz="2400" dirty="0" smtClean="0"/>
              <a:t>(Parkinson, dystonies)</a:t>
            </a:r>
            <a:br>
              <a:rPr lang="fr-FR" sz="2400" dirty="0" smtClean="0"/>
            </a:br>
            <a:r>
              <a:rPr lang="fr-FR" sz="2400" dirty="0" smtClean="0"/>
              <a:t>	- fils conducteurs sous la peau en </a:t>
            </a:r>
            <a:r>
              <a:rPr lang="fr-FR" sz="2400" dirty="0" err="1" smtClean="0"/>
              <a:t>supra-claviculaire</a:t>
            </a:r>
            <a:r>
              <a:rPr lang="fr-FR" sz="2400" dirty="0" smtClean="0"/>
              <a:t> et dans la région occipitale</a:t>
            </a:r>
            <a:br>
              <a:rPr lang="fr-FR" sz="2400" dirty="0" smtClean="0"/>
            </a:br>
            <a:r>
              <a:rPr lang="fr-FR" sz="2400" dirty="0" smtClean="0"/>
              <a:t>	-	aucune donnée scientifique actuellement disponible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=&gt;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au point d’</a:t>
            </a:r>
            <a:r>
              <a:rPr lang="fr-FR" sz="2400" b="1" dirty="0" err="1" smtClean="0">
                <a:solidFill>
                  <a:srgbClr val="FF6600"/>
                </a:solidFill>
              </a:rPr>
              <a:t>Erb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et les </a:t>
            </a:r>
            <a:r>
              <a:rPr lang="fr-FR" sz="2400" b="1" dirty="0" smtClean="0">
                <a:solidFill>
                  <a:srgbClr val="FF6600"/>
                </a:solidFill>
              </a:rPr>
              <a:t>stimulations radiculaires cervicales </a:t>
            </a:r>
            <a:r>
              <a:rPr lang="fr-FR" sz="2400" dirty="0" smtClean="0"/>
              <a:t>sont 	contre-indiquées</a:t>
            </a:r>
          </a:p>
          <a:p>
            <a:pPr>
              <a:lnSpc>
                <a:spcPct val="150000"/>
              </a:lnSpc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Un raisonnement identique peut être tenu pour d’autres types de matériel implanté </a:t>
            </a:r>
            <a:r>
              <a:rPr lang="fr-FR" sz="2400" dirty="0" smtClean="0"/>
              <a:t>	: </a:t>
            </a:r>
            <a:r>
              <a:rPr lang="fr-FR" sz="2400" b="1" dirty="0" smtClean="0">
                <a:solidFill>
                  <a:srgbClr val="FF6600"/>
                </a:solidFill>
              </a:rPr>
              <a:t>stimulation </a:t>
            </a:r>
            <a:r>
              <a:rPr lang="fr-FR" sz="2400" b="1" dirty="0" smtClean="0">
                <a:solidFill>
                  <a:srgbClr val="FF6600"/>
                </a:solidFill>
              </a:rPr>
              <a:t>du nerf vague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83227" y="70809"/>
            <a:ext cx="11003973" cy="207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 : contre-indications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789889" y="1422387"/>
            <a:ext cx="8165973" cy="4144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000" b="0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wp_ss_20160527_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482" y="4055534"/>
            <a:ext cx="2185988" cy="3886200"/>
          </a:xfrm>
          <a:prstGeom prst="rect">
            <a:avLst/>
          </a:prstGeom>
        </p:spPr>
      </p:pic>
      <p:pic>
        <p:nvPicPr>
          <p:cNvPr id="13" name="Image 12" descr="wp_ss_20160527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" y="-685800"/>
            <a:ext cx="2421732" cy="4305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7" y="2312991"/>
            <a:ext cx="2927349" cy="214047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66" y="3064413"/>
            <a:ext cx="2616200" cy="3370254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048" y="0"/>
            <a:ext cx="3214725" cy="246634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261" y="2463800"/>
            <a:ext cx="2520212" cy="20447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Mycobacterium fortuitu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5458" y="2759287"/>
            <a:ext cx="1530350" cy="12242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643" y="4064000"/>
            <a:ext cx="1818990" cy="27940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290px-Staphylococcus_epidermidis_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9088" y="495300"/>
            <a:ext cx="2509178" cy="14795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infectieux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ENMG : </a:t>
            </a:r>
            <a:r>
              <a:rPr lang="fr-FR" sz="2400" b="1" dirty="0" smtClean="0">
                <a:solidFill>
                  <a:srgbClr val="FF6600"/>
                </a:solidFill>
              </a:rPr>
              <a:t>médecin et malade </a:t>
            </a:r>
            <a:r>
              <a:rPr lang="fr-FR" sz="2400" dirty="0" smtClean="0"/>
              <a:t>sont exposés à un risque infectieux accru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patient peut être une source de contamination (VIH, VHB, VHC)</a:t>
            </a:r>
            <a:br>
              <a:rPr lang="fr-FR" sz="2400" dirty="0" smtClean="0"/>
            </a:br>
            <a:r>
              <a:rPr lang="fr-FR" sz="2400" dirty="0" smtClean="0"/>
              <a:t>		-	La transmission se fait par </a:t>
            </a:r>
            <a:r>
              <a:rPr lang="fr-FR" sz="2400" b="1" dirty="0" smtClean="0">
                <a:solidFill>
                  <a:srgbClr val="FF6600"/>
                </a:solidFill>
              </a:rPr>
              <a:t>contact direct </a:t>
            </a:r>
            <a:r>
              <a:rPr lang="fr-FR" sz="2400" dirty="0" smtClean="0"/>
              <a:t>(du sang du malade vers une plaie 				cutanée ou muqueuse du soignant) ou par </a:t>
            </a:r>
            <a:r>
              <a:rPr lang="fr-FR" sz="2400" b="1" dirty="0" smtClean="0">
                <a:solidFill>
                  <a:srgbClr val="FF6600"/>
                </a:solidFill>
              </a:rPr>
              <a:t>inoculation percutanée </a:t>
            </a:r>
            <a:r>
              <a:rPr lang="fr-FR" sz="2400" dirty="0" smtClean="0"/>
              <a:t>(piqûre 				accidentelle avec l’aiguille-électrode)</a:t>
            </a:r>
            <a:br>
              <a:rPr lang="fr-FR" sz="2400" dirty="0" smtClean="0"/>
            </a:br>
            <a:r>
              <a:rPr lang="fr-FR" sz="2400" dirty="0" smtClean="0"/>
              <a:t>		-	64% des </a:t>
            </a:r>
            <a:r>
              <a:rPr lang="fr-FR" sz="2400" dirty="0" err="1" smtClean="0"/>
              <a:t>électrophysiologistes</a:t>
            </a:r>
            <a:r>
              <a:rPr lang="fr-FR" sz="2400" dirty="0" smtClean="0"/>
              <a:t> rapportent au moins une blessure par piqûre 				d’aiguille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Mateen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2008)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Patient hospitalisé (notamment aux SI) : </a:t>
            </a:r>
            <a:br>
              <a:rPr lang="fr-FR" sz="2400" dirty="0" smtClean="0"/>
            </a:br>
            <a:r>
              <a:rPr lang="fr-FR" sz="2400" dirty="0" smtClean="0"/>
              <a:t>		-	porteur de germes </a:t>
            </a:r>
            <a:r>
              <a:rPr lang="fr-FR" sz="2400" dirty="0" err="1" smtClean="0"/>
              <a:t>multirésistants</a:t>
            </a:r>
            <a:r>
              <a:rPr lang="fr-FR" sz="2400" dirty="0" smtClean="0"/>
              <a:t> transmissibles par </a:t>
            </a:r>
            <a:r>
              <a:rPr lang="fr-FR" sz="2400" b="1" dirty="0" smtClean="0">
                <a:solidFill>
                  <a:srgbClr val="FF6600"/>
                </a:solidFill>
              </a:rPr>
              <a:t>contact direct ou indirect</a:t>
            </a:r>
            <a:r>
              <a:rPr lang="fr-FR" sz="2400" dirty="0" smtClean="0"/>
              <a:t> 				(air, sang, objets)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Risque infectieux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236099"/>
            <a:ext cx="1137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Médecin peut transmettre au patient :</a:t>
            </a:r>
            <a:br>
              <a:rPr lang="fr-FR" sz="2400" dirty="0" smtClean="0"/>
            </a:br>
            <a:r>
              <a:rPr lang="fr-FR" sz="2400" dirty="0" smtClean="0"/>
              <a:t>		-	un germe dont il est porteur </a:t>
            </a:r>
            <a:br>
              <a:rPr lang="fr-FR" sz="2400" dirty="0" smtClean="0"/>
            </a:br>
            <a:r>
              <a:rPr lang="fr-FR" sz="2400" dirty="0" smtClean="0"/>
              <a:t>		-	favoriser une </a:t>
            </a:r>
            <a:r>
              <a:rPr lang="fr-FR" sz="2400" b="1" dirty="0" err="1" smtClean="0">
                <a:solidFill>
                  <a:srgbClr val="FF6600"/>
                </a:solidFill>
              </a:rPr>
              <a:t>autoinfection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en déplaçant, par le truchement de l’</a:t>
            </a:r>
            <a:r>
              <a:rPr lang="fr-FR" sz="2400" dirty="0" err="1" smtClean="0"/>
              <a:t>aiguille-</a:t>
            </a:r>
            <a:r>
              <a:rPr lang="fr-FR" sz="2400" dirty="0" smtClean="0"/>
              <a:t>				électrode, un germe cutané vers une zone plus profonde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La transmission de </a:t>
            </a:r>
            <a:r>
              <a:rPr lang="fr-FR" sz="2400" b="1" dirty="0" smtClean="0">
                <a:solidFill>
                  <a:srgbClr val="FF6600"/>
                </a:solidFill>
              </a:rPr>
              <a:t>prions </a:t>
            </a:r>
            <a:r>
              <a:rPr lang="fr-FR" sz="2400" dirty="0" smtClean="0"/>
              <a:t>par aiguille-électrode concentrique n’est plus d’actualité 	depuis l’utilisation d’</a:t>
            </a:r>
            <a:r>
              <a:rPr lang="fr-FR" sz="2400" b="1" dirty="0" smtClean="0">
                <a:solidFill>
                  <a:srgbClr val="FF6600"/>
                </a:solidFill>
              </a:rPr>
              <a:t>aiguilles à usage unique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Rappelons que la réutilisation d’un matériel à usage unique, même après stérilisation, 	est totalement prohibée et </a:t>
            </a:r>
            <a:r>
              <a:rPr lang="fr-FR" sz="2400" b="1" dirty="0" err="1" smtClean="0">
                <a:solidFill>
                  <a:srgbClr val="FF6600"/>
                </a:solidFill>
              </a:rPr>
              <a:t>sanctionnable</a:t>
            </a:r>
            <a:r>
              <a:rPr lang="fr-FR" sz="2400" b="1" dirty="0" smtClean="0">
                <a:solidFill>
                  <a:srgbClr val="FF6600"/>
                </a:solidFill>
              </a:rPr>
              <a:t> sur le plan pénal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157791"/>
            <a:ext cx="1045325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RI : données de la littérature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769499"/>
            <a:ext cx="1137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2 cas d’infection des tissus mous aux sites d’insertion de l’aiguille-électrode :</a:t>
            </a:r>
            <a:br>
              <a:rPr lang="fr-FR" sz="2400" dirty="0" smtClean="0"/>
            </a:br>
            <a:r>
              <a:rPr lang="fr-FR" sz="2400" dirty="0" smtClean="0"/>
              <a:t>		-	une infection par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staphylococcus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epidermidis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Burris</a:t>
            </a:r>
            <a:r>
              <a:rPr lang="fr-FR" sz="2400" dirty="0" smtClean="0">
                <a:solidFill>
                  <a:srgbClr val="3366FF"/>
                </a:solidFill>
              </a:rPr>
              <a:t> et </a:t>
            </a:r>
            <a:r>
              <a:rPr lang="fr-FR" sz="2400" dirty="0" err="1" smtClean="0">
                <a:solidFill>
                  <a:srgbClr val="3366FF"/>
                </a:solidFill>
              </a:rPr>
              <a:t>Fairchild</a:t>
            </a:r>
            <a:r>
              <a:rPr lang="fr-FR" sz="2400" dirty="0" smtClean="0">
                <a:solidFill>
                  <a:srgbClr val="3366FF"/>
                </a:solidFill>
              </a:rPr>
              <a:t>, 1986) </a:t>
            </a:r>
            <a:br>
              <a:rPr lang="fr-FR" sz="2400" dirty="0" smtClean="0">
                <a:solidFill>
                  <a:srgbClr val="3366FF"/>
                </a:solidFill>
              </a:rPr>
            </a:br>
            <a:r>
              <a:rPr lang="fr-FR" sz="2400" dirty="0" smtClean="0">
                <a:solidFill>
                  <a:srgbClr val="3366FF"/>
                </a:solidFill>
              </a:rPr>
              <a:t>		</a:t>
            </a:r>
            <a:r>
              <a:rPr lang="fr-FR" sz="2400" dirty="0" smtClean="0"/>
              <a:t>-	une infection par par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mycobacterium</a:t>
            </a:r>
            <a:r>
              <a:rPr lang="fr-FR" sz="2400" b="1" i="1" dirty="0" smtClean="0">
                <a:solidFill>
                  <a:srgbClr val="FF6600"/>
                </a:solidFill>
              </a:rPr>
              <a:t>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fortuitum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(Nolan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1991)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	en raison d’une désinfection inadéquate de l’aiguille-électrode  (</a:t>
            </a:r>
            <a:r>
              <a:rPr lang="fr-FR" sz="2400" dirty="0" err="1" smtClean="0"/>
              <a:t>glutaraldehyde</a:t>
            </a:r>
            <a:r>
              <a:rPr lang="fr-FR" sz="2400" dirty="0" smtClean="0"/>
              <a:t> 				2% et rinçage à l’eau) </a:t>
            </a:r>
            <a:endParaRPr lang="fr-FR" sz="2400" dirty="0"/>
          </a:p>
        </p:txBody>
      </p:sp>
      <p:pic>
        <p:nvPicPr>
          <p:cNvPr id="4" name="Image 3" descr="290px-Staphylococcus_epidermidi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4438650"/>
            <a:ext cx="3683000" cy="2171700"/>
          </a:xfrm>
          <a:prstGeom prst="rect">
            <a:avLst/>
          </a:prstGeom>
        </p:spPr>
      </p:pic>
      <p:pic>
        <p:nvPicPr>
          <p:cNvPr id="6" name="Image 5" descr="Mycobacterium fortui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0" y="4401820"/>
            <a:ext cx="2768600" cy="22148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-297491"/>
            <a:ext cx="1130877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Cas particulier du lymphœdème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096399"/>
            <a:ext cx="111125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Patients avec un lymphœdème ou à risque d’en présenter un  : </a:t>
            </a:r>
            <a:br>
              <a:rPr lang="fr-FR" sz="2400" dirty="0" smtClean="0"/>
            </a:br>
            <a:r>
              <a:rPr lang="fr-FR" sz="2400" dirty="0" smtClean="0"/>
              <a:t>		-	doivent éviter toute insertion d’aiguille dans le membre concerné </a:t>
            </a:r>
            <a:r>
              <a:rPr lang="fr-FR" sz="2400" dirty="0" smtClean="0">
                <a:solidFill>
                  <a:srgbClr val="3366FF"/>
                </a:solidFill>
              </a:rPr>
              <a:t>(Smith, 1998 ; 			</a:t>
            </a:r>
            <a:r>
              <a:rPr lang="fr-FR" sz="2400" dirty="0" err="1" smtClean="0">
                <a:solidFill>
                  <a:srgbClr val="3366FF"/>
                </a:solidFill>
              </a:rPr>
              <a:t>Neese</a:t>
            </a:r>
            <a:r>
              <a:rPr lang="fr-FR" sz="2400" dirty="0" smtClean="0">
                <a:solidFill>
                  <a:srgbClr val="3366FF"/>
                </a:solidFill>
              </a:rPr>
              <a:t>, 2000) </a:t>
            </a:r>
            <a:r>
              <a:rPr lang="fr-FR" sz="2400" dirty="0" smtClean="0"/>
              <a:t>pour ne pas risquer l’</a:t>
            </a:r>
            <a:r>
              <a:rPr lang="fr-FR" sz="2400" b="1" dirty="0" smtClean="0">
                <a:solidFill>
                  <a:srgbClr val="FF6600"/>
                </a:solidFill>
              </a:rPr>
              <a:t>apparition</a:t>
            </a:r>
            <a:r>
              <a:rPr lang="fr-FR" sz="2400" dirty="0" smtClean="0"/>
              <a:t>, l’</a:t>
            </a:r>
            <a:r>
              <a:rPr lang="fr-FR" sz="2400" b="1" dirty="0" smtClean="0">
                <a:solidFill>
                  <a:srgbClr val="FF6600"/>
                </a:solidFill>
              </a:rPr>
              <a:t>aggravation</a:t>
            </a:r>
            <a:r>
              <a:rPr lang="fr-FR" sz="2400" dirty="0" smtClean="0"/>
              <a:t> ou l’</a:t>
            </a:r>
            <a:r>
              <a:rPr lang="fr-FR" sz="2400" b="1" dirty="0" smtClean="0">
                <a:solidFill>
                  <a:srgbClr val="FF6600"/>
                </a:solidFill>
              </a:rPr>
              <a:t>infection</a:t>
            </a:r>
            <a:r>
              <a:rPr lang="fr-FR" sz="2400" dirty="0" smtClean="0"/>
              <a:t> 			(cellulite infectieuse et érysipèle) du lymphœdème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Néanmoins, aucun cas rapporté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Surcroit de précaution et d’asepsie locale de rigueur</a:t>
            </a:r>
            <a:br>
              <a:rPr lang="fr-FR" sz="2400" dirty="0" smtClean="0"/>
            </a:br>
            <a:r>
              <a:rPr lang="fr-FR" sz="2400" dirty="0" smtClean="0"/>
              <a:t>		-	risque d’écoulement séreux chronique constituant une porte d’entrée 				potentielle pour un agent pathogène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Al-Shekhlee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2003)</a:t>
            </a:r>
            <a:r>
              <a:rPr lang="fr-FR" sz="2400" dirty="0" smtClean="0"/>
              <a:t>	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Balance risque/bénéfice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61309"/>
            <a:ext cx="11308773" cy="2075491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Cas particulier des prothèses articulaire	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55199"/>
            <a:ext cx="11112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Le risque de surinfection d’une prothèse articulaire diminue rapidement dans les 	premiers mois </a:t>
            </a:r>
            <a:r>
              <a:rPr lang="fr-FR" sz="2400" dirty="0" err="1" smtClean="0"/>
              <a:t>post-opératoires</a:t>
            </a:r>
            <a:r>
              <a:rPr lang="fr-FR" sz="2400" dirty="0" smtClean="0"/>
              <a:t> et continue de décroître durant les 2 premières 	années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dirty="0" err="1" smtClean="0">
                <a:solidFill>
                  <a:srgbClr val="3366FF"/>
                </a:solidFill>
              </a:rPr>
              <a:t>Berbari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i="1" dirty="0" smtClean="0">
                <a:solidFill>
                  <a:srgbClr val="3366FF"/>
                </a:solidFill>
              </a:rPr>
              <a:t>et al</a:t>
            </a:r>
            <a:r>
              <a:rPr lang="fr-FR" sz="2400" dirty="0" smtClean="0">
                <a:solidFill>
                  <a:srgbClr val="3366FF"/>
                </a:solidFill>
              </a:rPr>
              <a:t>, 1998)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</a:tabLst>
            </a:pPr>
            <a:r>
              <a:rPr lang="fr-FR" sz="2400" dirty="0" smtClean="0"/>
              <a:t> Dans les suites d’un ENMG : </a:t>
            </a:r>
            <a:r>
              <a:rPr lang="fr-FR" sz="2400" b="1" dirty="0" smtClean="0">
                <a:solidFill>
                  <a:srgbClr val="FF6600"/>
                </a:solidFill>
              </a:rPr>
              <a:t>risque théorique </a:t>
            </a:r>
            <a:r>
              <a:rPr lang="fr-FR" sz="2400" dirty="0" smtClean="0"/>
              <a:t>de bactériémie, et donc d’infection 	d’une prothèse articulaire, </a:t>
            </a:r>
          </a:p>
          <a:p>
            <a:pPr>
              <a:lnSpc>
                <a:spcPct val="150000"/>
              </a:lnSpc>
              <a:buFont typeface="Wingdings" charset="2"/>
              <a:buChar char=""/>
            </a:pPr>
            <a:r>
              <a:rPr lang="fr-FR" sz="2400" dirty="0" smtClean="0"/>
              <a:t> Aucun cas rapporté dans la littérature. </a:t>
            </a:r>
          </a:p>
          <a:p>
            <a:pPr>
              <a:lnSpc>
                <a:spcPct val="150000"/>
              </a:lnSpc>
              <a:buFont typeface="Wingdings" charset="2"/>
              <a:buChar char="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Pas de contre-indication absolue </a:t>
            </a:r>
            <a:r>
              <a:rPr lang="fr-FR" sz="2400" dirty="0" smtClean="0">
                <a:solidFill>
                  <a:srgbClr val="3366FF"/>
                </a:solidFill>
              </a:rPr>
              <a:t>(</a:t>
            </a:r>
            <a:r>
              <a:rPr lang="fr-FR" sz="2400" i="1" dirty="0" smtClean="0">
                <a:solidFill>
                  <a:srgbClr val="3366FF"/>
                </a:solidFill>
              </a:rPr>
              <a:t>AANEM</a:t>
            </a:r>
            <a:r>
              <a:rPr lang="fr-FR" sz="2400" dirty="0" smtClean="0">
                <a:solidFill>
                  <a:srgbClr val="3366FF"/>
                </a:solidFill>
              </a:rPr>
              <a:t>, 2005)</a:t>
            </a:r>
            <a:r>
              <a:rPr lang="fr-FR" sz="2400" dirty="0" smtClean="0"/>
              <a:t>, pour autant </a:t>
            </a:r>
            <a:br>
              <a:rPr lang="fr-FR" sz="2400" dirty="0" smtClean="0"/>
            </a:br>
            <a:r>
              <a:rPr lang="fr-FR" sz="2400" dirty="0" smtClean="0"/>
              <a:t>	-	que des </a:t>
            </a:r>
            <a:r>
              <a:rPr lang="fr-FR" sz="2400" dirty="0" err="1" smtClean="0"/>
              <a:t>aiguilles-électrodes</a:t>
            </a:r>
            <a:r>
              <a:rPr lang="fr-FR" sz="2400" dirty="0" smtClean="0"/>
              <a:t> à usage unique soient utilisées et </a:t>
            </a:r>
            <a:br>
              <a:rPr lang="fr-FR" sz="2400" dirty="0" smtClean="0"/>
            </a:br>
            <a:r>
              <a:rPr lang="fr-FR" sz="2400" dirty="0" smtClean="0"/>
              <a:t>	-	qu’une zone infectée ne soit pas directement traversée par celles-ci 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6C474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7496</TotalTime>
  <Words>3807</Words>
  <Application>Microsoft Macintosh PowerPoint</Application>
  <PresentationFormat>Personnalisé</PresentationFormat>
  <Paragraphs>165</Paragraphs>
  <Slides>38</Slides>
  <Notes>4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Office Theme</vt:lpstr>
      <vt:lpstr>Macintosh HD:Users:francoiswang:Library:Containers:com.apple.mail:Data:Library:Mail Downloads:A0067EC3-29B3-4D55-8484-D7691B8A6962:Traces.docx!OLE_LINK3</vt:lpstr>
      <vt:lpstr>Y-a-t-il des contre-indications à l’examen ENMG   </vt:lpstr>
      <vt:lpstr>Introduction </vt:lpstr>
      <vt:lpstr>Introduction </vt:lpstr>
      <vt:lpstr>Diapositive 4</vt:lpstr>
      <vt:lpstr>Risque infectieux </vt:lpstr>
      <vt:lpstr>Risque infectieux </vt:lpstr>
      <vt:lpstr>RI : données de la littérature </vt:lpstr>
      <vt:lpstr>Cas particulier du lymphœdème </vt:lpstr>
      <vt:lpstr>Cas particulier des prothèses articulaire s </vt:lpstr>
      <vt:lpstr>RI : recommandations </vt:lpstr>
      <vt:lpstr>RI : recommandations </vt:lpstr>
      <vt:lpstr>RI : recommandations </vt:lpstr>
      <vt:lpstr>RI : contre-indication à l’ENMG </vt:lpstr>
      <vt:lpstr>Risque d’hématome </vt:lpstr>
      <vt:lpstr>Risque d’hématome </vt:lpstr>
      <vt:lpstr>RH : données de la littérature </vt:lpstr>
      <vt:lpstr>RH : données de la littérature </vt:lpstr>
      <vt:lpstr>RH : données de la littérature </vt:lpstr>
      <vt:lpstr>RH : données de la littérature </vt:lpstr>
      <vt:lpstr>RH : recommandations </vt:lpstr>
      <vt:lpstr>RH : recommandations </vt:lpstr>
      <vt:lpstr>RH : contre-indications 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PMTTS 0 Comparaison des données  cliniques et ENMG</dc:title>
  <dc:creator>Maurice BOUYSSET</dc:creator>
  <cp:lastModifiedBy>Francois Wang</cp:lastModifiedBy>
  <cp:revision>255</cp:revision>
  <dcterms:created xsi:type="dcterms:W3CDTF">2016-05-31T12:04:09Z</dcterms:created>
  <dcterms:modified xsi:type="dcterms:W3CDTF">2016-05-31T14:36:59Z</dcterms:modified>
</cp:coreProperties>
</file>