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15"/>
  </p:notesMasterIdLst>
  <p:sldIdLst>
    <p:sldId id="256" r:id="rId2"/>
    <p:sldId id="259" r:id="rId3"/>
    <p:sldId id="278" r:id="rId4"/>
    <p:sldId id="258" r:id="rId5"/>
    <p:sldId id="273" r:id="rId6"/>
    <p:sldId id="277" r:id="rId7"/>
    <p:sldId id="271" r:id="rId8"/>
    <p:sldId id="279" r:id="rId9"/>
    <p:sldId id="285" r:id="rId10"/>
    <p:sldId id="281" r:id="rId11"/>
    <p:sldId id="282" r:id="rId12"/>
    <p:sldId id="276" r:id="rId13"/>
    <p:sldId id="283"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5925"/>
    <a:srgbClr val="D2533C"/>
    <a:srgbClr val="E850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801" autoAdjust="0"/>
    <p:restoredTop sz="75494" autoAdjust="0"/>
  </p:normalViewPr>
  <p:slideViewPr>
    <p:cSldViewPr snapToGrid="0">
      <p:cViewPr varScale="1">
        <p:scale>
          <a:sx n="82" d="100"/>
          <a:sy n="82" d="100"/>
        </p:scale>
        <p:origin x="1282" y="48"/>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E99D4D-3DD0-4BCF-8638-8950D17B4E11}" type="datetimeFigureOut">
              <a:rPr lang="en-US"/>
              <a:t>5/25/2016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EF07DC-EA21-4991-8C69-A71BCB4F1A71}" type="slidenum">
              <a:rPr lang="en-US"/>
              <a:t>‹#›</a:t>
            </a:fld>
            <a:endParaRPr lang="en-US"/>
          </a:p>
        </p:txBody>
      </p:sp>
    </p:spTree>
    <p:extLst>
      <p:ext uri="{BB962C8B-B14F-4D97-AF65-F5344CB8AC3E}">
        <p14:creationId xmlns:p14="http://schemas.microsoft.com/office/powerpoint/2010/main" val="833288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EF07DC-EA21-4991-8C69-A71BCB4F1A71}" type="slidenum">
              <a:rPr lang="en-US"/>
              <a:t>1</a:t>
            </a:fld>
            <a:endParaRPr lang="en-US"/>
          </a:p>
        </p:txBody>
      </p:sp>
    </p:spTree>
    <p:extLst>
      <p:ext uri="{BB962C8B-B14F-4D97-AF65-F5344CB8AC3E}">
        <p14:creationId xmlns:p14="http://schemas.microsoft.com/office/powerpoint/2010/main" val="2598418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9EF07DC-EA21-4991-8C69-A71BCB4F1A71}" type="slidenum">
              <a:rPr lang="en-US" smtClean="0"/>
              <a:t>2</a:t>
            </a:fld>
            <a:endParaRPr lang="en-US"/>
          </a:p>
        </p:txBody>
      </p:sp>
    </p:spTree>
    <p:extLst>
      <p:ext uri="{BB962C8B-B14F-4D97-AF65-F5344CB8AC3E}">
        <p14:creationId xmlns:p14="http://schemas.microsoft.com/office/powerpoint/2010/main" val="3080906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9EF07DC-EA21-4991-8C69-A71BCB4F1A71}" type="slidenum">
              <a:rPr lang="en-US" smtClean="0"/>
              <a:t>3</a:t>
            </a:fld>
            <a:endParaRPr lang="en-US"/>
          </a:p>
        </p:txBody>
      </p:sp>
    </p:spTree>
    <p:extLst>
      <p:ext uri="{BB962C8B-B14F-4D97-AF65-F5344CB8AC3E}">
        <p14:creationId xmlns:p14="http://schemas.microsoft.com/office/powerpoint/2010/main" val="1676823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fld id="{39EF07DC-EA21-4991-8C69-A71BCB4F1A71}" type="slidenum">
              <a:rPr lang="en-US" smtClean="0"/>
              <a:t>4</a:t>
            </a:fld>
            <a:endParaRPr lang="en-US"/>
          </a:p>
        </p:txBody>
      </p:sp>
    </p:spTree>
    <p:extLst>
      <p:ext uri="{BB962C8B-B14F-4D97-AF65-F5344CB8AC3E}">
        <p14:creationId xmlns:p14="http://schemas.microsoft.com/office/powerpoint/2010/main" val="22279200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30" name="Picture 4" descr="https://upload.wikimedia.org/wikipedia/commons/a/a8/Liege_by_night.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94443" y="-64381"/>
            <a:ext cx="10488971" cy="697950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4775197" y="-174171"/>
            <a:ext cx="4005943" cy="7199085"/>
          </a:xfrm>
          <a:prstGeom prst="rect">
            <a:avLst/>
          </a:prstGeom>
          <a:gradFill flip="none" rotWithShape="1">
            <a:gsLst>
              <a:gs pos="0">
                <a:srgbClr val="E8501F">
                  <a:shade val="30000"/>
                  <a:satMod val="115000"/>
                  <a:alpha val="97000"/>
                </a:srgbClr>
              </a:gs>
              <a:gs pos="28000">
                <a:srgbClr val="E8501F">
                  <a:shade val="67500"/>
                  <a:satMod val="115000"/>
                  <a:alpha val="95000"/>
                </a:srgbClr>
              </a:gs>
              <a:gs pos="54000">
                <a:srgbClr val="E8501F">
                  <a:shade val="100000"/>
                  <a:satMod val="115000"/>
                  <a:alpha val="93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0" name="Rectangle 19"/>
          <p:cNvSpPr/>
          <p:nvPr userDrawn="1"/>
        </p:nvSpPr>
        <p:spPr>
          <a:xfrm>
            <a:off x="-9069" y="5219700"/>
            <a:ext cx="10488971" cy="147370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 name="Title 1"/>
          <p:cNvSpPr>
            <a:spLocks noGrp="1"/>
          </p:cNvSpPr>
          <p:nvPr>
            <p:ph type="ctrTitle"/>
          </p:nvPr>
        </p:nvSpPr>
        <p:spPr>
          <a:xfrm>
            <a:off x="4775197" y="296918"/>
            <a:ext cx="4005943" cy="2992519"/>
          </a:xfrm>
        </p:spPr>
        <p:txBody>
          <a:bodyPr anchor="t">
            <a:noAutofit/>
          </a:bodyPr>
          <a:lstStyle>
            <a:lvl1pPr>
              <a:defRPr sz="4400" cap="all"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4775197" y="3467604"/>
            <a:ext cx="4005943"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032" name="Picture 8" descr="http://www.nce.ulg.ac.be/images/ulg.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7901" y="5484930"/>
            <a:ext cx="1410109" cy="102736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11075" y="5435937"/>
            <a:ext cx="3597495" cy="157552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1" name="Rectangle 10"/>
          <p:cNvSpPr/>
          <p:nvPr userDrawn="1"/>
        </p:nvSpPr>
        <p:spPr>
          <a:xfrm>
            <a:off x="0" y="0"/>
            <a:ext cx="9144000" cy="365760"/>
          </a:xfrm>
          <a:prstGeom prst="rect">
            <a:avLst/>
          </a:prstGeom>
          <a:solidFill>
            <a:srgbClr val="D253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DF6B4A-2B5E-43D7-BE3A-C9443C00C07E}" type="datetime2">
              <a:rPr lang="en-US" smtClean="0"/>
              <a:t>Wednesday, May 25, 2016</a:t>
            </a:fld>
            <a:endParaRPr lang="en-US"/>
          </a:p>
        </p:txBody>
      </p:sp>
      <p:sp>
        <p:nvSpPr>
          <p:cNvPr id="5" name="Footer Placeholder 4"/>
          <p:cNvSpPr>
            <a:spLocks noGrp="1"/>
          </p:cNvSpPr>
          <p:nvPr>
            <p:ph type="ftr" sz="quarter" idx="11"/>
          </p:nvPr>
        </p:nvSpPr>
        <p:spPr/>
        <p:txBody>
          <a:bodyPr/>
          <a:lstStyle/>
          <a:p>
            <a:pPr algn="r"/>
            <a:r>
              <a:rPr lang="en-US"/>
              <a:t>International Conference on Compressors and their Technologies</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userDrawn="1"/>
        </p:nvCxnSpPr>
        <p:spPr>
          <a:xfrm>
            <a:off x="457200" y="1571910"/>
            <a:ext cx="82296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257" y="5988833"/>
            <a:ext cx="2394857" cy="1048831"/>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 name="Rectangle 9"/>
          <p:cNvSpPr/>
          <p:nvPr userDrawn="1"/>
        </p:nvSpPr>
        <p:spPr>
          <a:xfrm>
            <a:off x="0" y="0"/>
            <a:ext cx="9144000" cy="365760"/>
          </a:xfrm>
          <a:prstGeom prst="rect">
            <a:avLst/>
          </a:prstGeom>
          <a:solidFill>
            <a:srgbClr val="D253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7AA802-5394-4672-8C20-AD31FF0ED499}" type="datetime2">
              <a:rPr lang="en-US" smtClean="0"/>
              <a:t>Wednesday, May 25, 2016</a:t>
            </a:fld>
            <a:endParaRPr lang="en-US"/>
          </a:p>
        </p:txBody>
      </p:sp>
      <p:sp>
        <p:nvSpPr>
          <p:cNvPr id="5" name="Footer Placeholder 4"/>
          <p:cNvSpPr>
            <a:spLocks noGrp="1"/>
          </p:cNvSpPr>
          <p:nvPr>
            <p:ph type="ftr" sz="quarter" idx="11"/>
          </p:nvPr>
        </p:nvSpPr>
        <p:spPr/>
        <p:txBody>
          <a:bodyPr/>
          <a:lstStyle/>
          <a:p>
            <a:pPr algn="r"/>
            <a:r>
              <a:rPr lang="en-US"/>
              <a:t>International Conference on Compressors and their Technologies</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257" y="5988833"/>
            <a:ext cx="2394857" cy="104883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userDrawn="1"/>
        </p:nvSpPr>
        <p:spPr>
          <a:xfrm>
            <a:off x="0" y="0"/>
            <a:ext cx="9144000" cy="365760"/>
          </a:xfrm>
          <a:prstGeom prst="rect">
            <a:avLst/>
          </a:prstGeom>
          <a:solidFill>
            <a:srgbClr val="D253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F0ECDA-21B0-4469-9971-3F6D1A1A8CCB}" type="datetime2">
              <a:rPr lang="en-US" smtClean="0"/>
              <a:t>Wednesday, May 25, 2016</a:t>
            </a:fld>
            <a:endParaRPr lang="en-US" dirty="0"/>
          </a:p>
        </p:txBody>
      </p:sp>
      <p:sp>
        <p:nvSpPr>
          <p:cNvPr id="5" name="Footer Placeholder 4"/>
          <p:cNvSpPr>
            <a:spLocks noGrp="1"/>
          </p:cNvSpPr>
          <p:nvPr>
            <p:ph type="ftr" sz="quarter" idx="11"/>
          </p:nvPr>
        </p:nvSpPr>
        <p:spPr/>
        <p:txBody>
          <a:bodyPr/>
          <a:lstStyle/>
          <a:p>
            <a:pPr algn="r"/>
            <a:r>
              <a:rPr lang="en-US" dirty="0"/>
              <a:t>CLIMA Conference 2016</a:t>
            </a:r>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userDrawn="1"/>
        </p:nvCxnSpPr>
        <p:spPr>
          <a:xfrm>
            <a:off x="457200" y="1223564"/>
            <a:ext cx="82296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257" y="5988833"/>
            <a:ext cx="2394857" cy="104883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12" name="Rectangle 11"/>
          <p:cNvSpPr/>
          <p:nvPr userDrawn="1"/>
        </p:nvSpPr>
        <p:spPr>
          <a:xfrm>
            <a:off x="0" y="0"/>
            <a:ext cx="9144000" cy="365760"/>
          </a:xfrm>
          <a:prstGeom prst="rect">
            <a:avLst/>
          </a:prstGeom>
          <a:solidFill>
            <a:srgbClr val="D253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257" y="5988833"/>
            <a:ext cx="2394857" cy="1048831"/>
          </a:xfrm>
          <a:prstGeom prst="rect">
            <a:avLst/>
          </a:prstGeom>
        </p:spPr>
      </p:pic>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832CEF-05DF-43F2-976E-B6ED0C8E865C}" type="datetime2">
              <a:rPr lang="en-US" smtClean="0"/>
              <a:t>Wednesday, May 25, 2016</a:t>
            </a:fld>
            <a:endParaRPr lang="en-US"/>
          </a:p>
        </p:txBody>
      </p:sp>
      <p:sp>
        <p:nvSpPr>
          <p:cNvPr id="5" name="Footer Placeholder 4"/>
          <p:cNvSpPr>
            <a:spLocks noGrp="1"/>
          </p:cNvSpPr>
          <p:nvPr>
            <p:ph type="ftr" sz="quarter" idx="11"/>
          </p:nvPr>
        </p:nvSpPr>
        <p:spPr/>
        <p:txBody>
          <a:bodyPr/>
          <a:lstStyle/>
          <a:p>
            <a:pPr algn="r"/>
            <a:r>
              <a:rPr lang="en-US"/>
              <a:t>International Conference on Compressors and their Technologies</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2" name="Rectangle 11"/>
          <p:cNvSpPr/>
          <p:nvPr userDrawn="1"/>
        </p:nvSpPr>
        <p:spPr>
          <a:xfrm>
            <a:off x="0" y="0"/>
            <a:ext cx="9144000" cy="365760"/>
          </a:xfrm>
          <a:prstGeom prst="rect">
            <a:avLst/>
          </a:prstGeom>
          <a:solidFill>
            <a:srgbClr val="D253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658D465-03B5-40C9-B97E-89CF0E78548E}" type="datetime2">
              <a:rPr lang="en-US" smtClean="0"/>
              <a:t>Wednesday, May 25, 2016</a:t>
            </a:fld>
            <a:endParaRPr lang="en-US"/>
          </a:p>
        </p:txBody>
      </p:sp>
      <p:sp>
        <p:nvSpPr>
          <p:cNvPr id="6" name="Footer Placeholder 5"/>
          <p:cNvSpPr>
            <a:spLocks noGrp="1"/>
          </p:cNvSpPr>
          <p:nvPr>
            <p:ph type="ftr" sz="quarter" idx="11"/>
          </p:nvPr>
        </p:nvSpPr>
        <p:spPr/>
        <p:txBody>
          <a:bodyPr/>
          <a:lstStyle/>
          <a:p>
            <a:pPr algn="r"/>
            <a:r>
              <a:rPr lang="en-US"/>
              <a:t>International Conference on Compressors and their Technologies</a:t>
            </a: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userDrawn="1"/>
        </p:nvCxnSpPr>
        <p:spPr>
          <a:xfrm>
            <a:off x="457200" y="1571910"/>
            <a:ext cx="82296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257" y="5988833"/>
            <a:ext cx="2394857" cy="1048831"/>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6" name="Rectangle 15"/>
          <p:cNvSpPr/>
          <p:nvPr userDrawn="1"/>
        </p:nvSpPr>
        <p:spPr>
          <a:xfrm>
            <a:off x="0" y="0"/>
            <a:ext cx="9144000" cy="365760"/>
          </a:xfrm>
          <a:prstGeom prst="rect">
            <a:avLst/>
          </a:prstGeom>
          <a:solidFill>
            <a:srgbClr val="D253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E236153-2B14-45E5-A69B-2AEF7D715CAC}" type="datetime2">
              <a:rPr lang="en-US" smtClean="0"/>
              <a:t>Wednesday, May 25, 2016</a:t>
            </a:fld>
            <a:endParaRPr lang="en-US"/>
          </a:p>
        </p:txBody>
      </p:sp>
      <p:sp>
        <p:nvSpPr>
          <p:cNvPr id="8" name="Footer Placeholder 7"/>
          <p:cNvSpPr>
            <a:spLocks noGrp="1"/>
          </p:cNvSpPr>
          <p:nvPr>
            <p:ph type="ftr" sz="quarter" idx="11"/>
          </p:nvPr>
        </p:nvSpPr>
        <p:spPr/>
        <p:txBody>
          <a:bodyPr/>
          <a:lstStyle/>
          <a:p>
            <a:pPr algn="r"/>
            <a:r>
              <a:rPr lang="en-US"/>
              <a:t>International Conference on Compressors and their Technologies</a:t>
            </a: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457200" y="1571910"/>
            <a:ext cx="82296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257" y="5988833"/>
            <a:ext cx="2394857" cy="1048831"/>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 name="Rectangle 9"/>
          <p:cNvSpPr/>
          <p:nvPr userDrawn="1"/>
        </p:nvSpPr>
        <p:spPr>
          <a:xfrm>
            <a:off x="0" y="0"/>
            <a:ext cx="9144000" cy="365760"/>
          </a:xfrm>
          <a:prstGeom prst="rect">
            <a:avLst/>
          </a:prstGeom>
          <a:solidFill>
            <a:srgbClr val="D253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158CBCA-135F-4064-915C-DC99D553227A}" type="datetime2">
              <a:rPr lang="en-US" smtClean="0"/>
              <a:t>Wednesday, May 25, 2016</a:t>
            </a:fld>
            <a:endParaRPr lang="en-US"/>
          </a:p>
        </p:txBody>
      </p:sp>
      <p:sp>
        <p:nvSpPr>
          <p:cNvPr id="4" name="Footer Placeholder 3"/>
          <p:cNvSpPr>
            <a:spLocks noGrp="1"/>
          </p:cNvSpPr>
          <p:nvPr>
            <p:ph type="ftr" sz="quarter" idx="11"/>
          </p:nvPr>
        </p:nvSpPr>
        <p:spPr/>
        <p:txBody>
          <a:bodyPr/>
          <a:lstStyle/>
          <a:p>
            <a:pPr algn="r"/>
            <a:r>
              <a:rPr lang="en-US"/>
              <a:t>International Conference on Compressors and their Technologies</a:t>
            </a: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cxnSp>
        <p:nvCxnSpPr>
          <p:cNvPr id="6" name="Straight Connector 5"/>
          <p:cNvCxnSpPr/>
          <p:nvPr userDrawn="1"/>
        </p:nvCxnSpPr>
        <p:spPr>
          <a:xfrm>
            <a:off x="457200" y="1571910"/>
            <a:ext cx="82296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257" y="5988833"/>
            <a:ext cx="2394857" cy="1048831"/>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userDrawn="1"/>
        </p:nvSpPr>
        <p:spPr>
          <a:xfrm>
            <a:off x="0" y="0"/>
            <a:ext cx="9144000" cy="365760"/>
          </a:xfrm>
          <a:prstGeom prst="rect">
            <a:avLst/>
          </a:prstGeom>
          <a:solidFill>
            <a:srgbClr val="D253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C0C31383-F43D-458D-82A0-4824D46DE257}" type="datetime2">
              <a:rPr lang="en-US" smtClean="0"/>
              <a:t>Wednesday, May 25, 2016</a:t>
            </a:fld>
            <a:endParaRPr lang="en-US"/>
          </a:p>
        </p:txBody>
      </p:sp>
      <p:sp>
        <p:nvSpPr>
          <p:cNvPr id="3" name="Footer Placeholder 2"/>
          <p:cNvSpPr>
            <a:spLocks noGrp="1"/>
          </p:cNvSpPr>
          <p:nvPr>
            <p:ph type="ftr" sz="quarter" idx="11"/>
          </p:nvPr>
        </p:nvSpPr>
        <p:spPr/>
        <p:txBody>
          <a:bodyPr/>
          <a:lstStyle/>
          <a:p>
            <a:pPr algn="r"/>
            <a:r>
              <a:rPr lang="en-US"/>
              <a:t>International Conference on Compressors and their Technologies</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257" y="5988833"/>
            <a:ext cx="2394857" cy="1048831"/>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3" name="Rectangle 12"/>
          <p:cNvSpPr/>
          <p:nvPr userDrawn="1"/>
        </p:nvSpPr>
        <p:spPr>
          <a:xfrm>
            <a:off x="0" y="0"/>
            <a:ext cx="9144000" cy="365760"/>
          </a:xfrm>
          <a:prstGeom prst="rect">
            <a:avLst/>
          </a:prstGeom>
          <a:solidFill>
            <a:srgbClr val="D253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8E4E4E-FA67-4D8B-9663-21F59F953F82}" type="datetime2">
              <a:rPr lang="en-US" smtClean="0"/>
              <a:t>Wednesday, May 25, 2016</a:t>
            </a:fld>
            <a:endParaRPr lang="en-US"/>
          </a:p>
        </p:txBody>
      </p:sp>
      <p:sp>
        <p:nvSpPr>
          <p:cNvPr id="6" name="Footer Placeholder 5"/>
          <p:cNvSpPr>
            <a:spLocks noGrp="1"/>
          </p:cNvSpPr>
          <p:nvPr>
            <p:ph type="ftr" sz="quarter" idx="11"/>
          </p:nvPr>
        </p:nvSpPr>
        <p:spPr/>
        <p:txBody>
          <a:bodyPr/>
          <a:lstStyle/>
          <a:p>
            <a:pPr algn="r"/>
            <a:r>
              <a:rPr lang="en-US"/>
              <a:t>International Conference on Compressors and their Technologies</a:t>
            </a: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257" y="5988833"/>
            <a:ext cx="2394857" cy="1048831"/>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userDrawn="1"/>
        </p:nvSpPr>
        <p:spPr>
          <a:xfrm>
            <a:off x="0" y="0"/>
            <a:ext cx="9144000" cy="365760"/>
          </a:xfrm>
          <a:prstGeom prst="rect">
            <a:avLst/>
          </a:prstGeom>
          <a:solidFill>
            <a:srgbClr val="D253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230329E-F30D-408E-8B84-2C124A28AADB}" type="datetime2">
              <a:rPr lang="en-US" smtClean="0"/>
              <a:t>Wednesday, May 25, 2016</a:t>
            </a:fld>
            <a:endParaRPr lang="en-US"/>
          </a:p>
        </p:txBody>
      </p:sp>
      <p:sp>
        <p:nvSpPr>
          <p:cNvPr id="6" name="Footer Placeholder 5"/>
          <p:cNvSpPr>
            <a:spLocks noGrp="1"/>
          </p:cNvSpPr>
          <p:nvPr>
            <p:ph type="ftr" sz="quarter" idx="11"/>
          </p:nvPr>
        </p:nvSpPr>
        <p:spPr/>
        <p:txBody>
          <a:bodyPr/>
          <a:lstStyle/>
          <a:p>
            <a:pPr algn="r"/>
            <a:r>
              <a:rPr lang="en-US"/>
              <a:t>International Conference on Compressors and their Technologies</a:t>
            </a: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257" y="5988833"/>
            <a:ext cx="2394857" cy="1048831"/>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446316"/>
            <a:ext cx="8229600" cy="75213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309912"/>
            <a:ext cx="8229600" cy="51169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91ABA4B7-7886-4D6B-8060-13E5314B0029}" type="datetime2">
              <a:rPr lang="en-US" smtClean="0"/>
              <a:t>Wednesday, May 25, 2016</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r>
              <a:rPr lang="en-US"/>
              <a:t>International Conference on Compressors and their Technologies</a:t>
            </a:r>
            <a:endParaRPr lang="en-US" dirty="0"/>
          </a:p>
        </p:txBody>
      </p:sp>
      <p:sp>
        <p:nvSpPr>
          <p:cNvPr id="6" name="Slide Number Placeholder 5"/>
          <p:cNvSpPr>
            <a:spLocks noGrp="1"/>
          </p:cNvSpPr>
          <p:nvPr>
            <p:ph type="sldNum" sz="quarter" idx="4"/>
          </p:nvPr>
        </p:nvSpPr>
        <p:spPr>
          <a:xfrm>
            <a:off x="8686800" y="6528816"/>
            <a:ext cx="428171" cy="329184"/>
          </a:xfrm>
          <a:prstGeom prst="rect">
            <a:avLst/>
          </a:prstGeom>
        </p:spPr>
        <p:txBody>
          <a:bodyPr vert="horz" lIns="91440" tIns="45720" rIns="91440" bIns="45720" rtlCol="0" anchor="ctr"/>
          <a:lstStyle>
            <a:lvl1pPr algn="l">
              <a:defRPr sz="1400" b="1">
                <a:solidFill>
                  <a:srgbClr val="D2533C"/>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labothap.ulg.ac.be/" TargetMode="External"/><Relationship Id="rId2" Type="http://schemas.openxmlformats.org/officeDocument/2006/relationships/hyperlink" Target="mailto:r.ruiz@ulg.ac.be" TargetMode="Externa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3" Type="http://schemas.openxmlformats.org/officeDocument/2006/relationships/hyperlink" Target="http://www.bricker-project.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2.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1.e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13" Type="http://schemas.openxmlformats.org/officeDocument/2006/relationships/image" Target="../media/image400.png"/><Relationship Id="rId3" Type="http://schemas.openxmlformats.org/officeDocument/2006/relationships/image" Target="../media/image26.png"/><Relationship Id="rId7" Type="http://schemas.openxmlformats.org/officeDocument/2006/relationships/image" Target="../media/image16.emf"/><Relationship Id="rId12" Type="http://schemas.openxmlformats.org/officeDocument/2006/relationships/image" Target="../media/image39.png"/><Relationship Id="rId17" Type="http://schemas.openxmlformats.org/officeDocument/2006/relationships/image" Target="../media/image32.png"/><Relationship Id="rId2" Type="http://schemas.openxmlformats.org/officeDocument/2006/relationships/image" Target="../media/image25.png"/><Relationship Id="rId16"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80.png"/><Relationship Id="rId5" Type="http://schemas.openxmlformats.org/officeDocument/2006/relationships/image" Target="../media/image28.png"/><Relationship Id="rId15" Type="http://schemas.openxmlformats.org/officeDocument/2006/relationships/image" Target="../media/image30.png"/><Relationship Id="rId10" Type="http://schemas.openxmlformats.org/officeDocument/2006/relationships/image" Target="../media/image370.png"/><Relationship Id="rId4" Type="http://schemas.openxmlformats.org/officeDocument/2006/relationships/image" Target="../media/image27.png"/><Relationship Id="rId9" Type="http://schemas.openxmlformats.org/officeDocument/2006/relationships/image" Target="../media/image360.png"/><Relationship Id="rId14" Type="http://schemas.openxmlformats.org/officeDocument/2006/relationships/image" Target="../media/image420.png"/></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s>
</file>

<file path=ppt/slides/_rels/slide9.xml.rels><?xml version="1.0" encoding="UTF-8" standalone="yes"?>
<Relationships xmlns="http://schemas.openxmlformats.org/package/2006/relationships"><Relationship Id="rId3" Type="http://schemas.openxmlformats.org/officeDocument/2006/relationships/image" Target="../media/image440.png"/><Relationship Id="rId2" Type="http://schemas.openxmlformats.org/officeDocument/2006/relationships/image" Target="../media/image17.emf"/><Relationship Id="rId1" Type="http://schemas.openxmlformats.org/officeDocument/2006/relationships/slideLayout" Target="../slideLayouts/slideLayout2.xml"/><Relationship Id="rId5" Type="http://schemas.openxmlformats.org/officeDocument/2006/relationships/image" Target="../media/image460.png"/><Relationship Id="rId4" Type="http://schemas.openxmlformats.org/officeDocument/2006/relationships/image" Target="../media/image1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75197" y="354976"/>
            <a:ext cx="4005943" cy="2992519"/>
          </a:xfrm>
        </p:spPr>
        <p:txBody>
          <a:bodyPr/>
          <a:lstStyle/>
          <a:p>
            <a:r>
              <a:rPr lang="en-US" sz="2000" b="1" dirty="0"/>
              <a:t>ENERGY REDUCTION IN PUBLIC BUILDING STOCK: </a:t>
            </a:r>
            <a:br>
              <a:rPr lang="en-US" sz="2000" b="1" dirty="0"/>
            </a:br>
            <a:r>
              <a:rPr lang="en-US" sz="1800" i="1" dirty="0"/>
              <a:t>ASSESSING THE IMPACT OF CONTROL STRATEGY OVER EXPECTED ENERGY SAVINGS AND INDOOR COMFORT LEVEL</a:t>
            </a:r>
            <a:br>
              <a:rPr lang="en-US" sz="2000" i="1" dirty="0"/>
            </a:br>
            <a:endParaRPr lang="en-US" sz="1200" i="1" dirty="0"/>
          </a:p>
        </p:txBody>
      </p:sp>
      <p:sp>
        <p:nvSpPr>
          <p:cNvPr id="3" name="Subtitle 2"/>
          <p:cNvSpPr>
            <a:spLocks noGrp="1"/>
          </p:cNvSpPr>
          <p:nvPr>
            <p:ph type="subTitle" idx="1"/>
          </p:nvPr>
        </p:nvSpPr>
        <p:spPr>
          <a:xfrm>
            <a:off x="4775197" y="3351493"/>
            <a:ext cx="4005943" cy="1752600"/>
          </a:xfrm>
        </p:spPr>
        <p:txBody>
          <a:bodyPr>
            <a:normAutofit/>
          </a:bodyPr>
          <a:lstStyle/>
          <a:p>
            <a:r>
              <a:rPr lang="en-US" dirty="0"/>
              <a:t>Ruiz, Roberto</a:t>
            </a:r>
          </a:p>
          <a:p>
            <a:r>
              <a:rPr lang="en-US" dirty="0" err="1"/>
              <a:t>D’Antoni</a:t>
            </a:r>
            <a:r>
              <a:rPr lang="en-US" dirty="0"/>
              <a:t>, Matteo</a:t>
            </a:r>
          </a:p>
          <a:p>
            <a:r>
              <a:rPr lang="en-US" dirty="0" err="1"/>
              <a:t>Lemort</a:t>
            </a:r>
            <a:r>
              <a:rPr lang="en-US" dirty="0"/>
              <a:t>, Vincent</a:t>
            </a:r>
          </a:p>
        </p:txBody>
      </p:sp>
    </p:spTree>
    <p:extLst>
      <p:ext uri="{BB962C8B-B14F-4D97-AF65-F5344CB8AC3E}">
        <p14:creationId xmlns:p14="http://schemas.microsoft.com/office/powerpoint/2010/main" val="182139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4" name="Date Placeholder 3"/>
          <p:cNvSpPr>
            <a:spLocks noGrp="1"/>
          </p:cNvSpPr>
          <p:nvPr>
            <p:ph type="dt" sz="half" idx="10"/>
          </p:nvPr>
        </p:nvSpPr>
        <p:spPr/>
        <p:txBody>
          <a:bodyPr/>
          <a:lstStyle/>
          <a:p>
            <a:fld id="{1FF0ECDA-21B0-4469-9971-3F6D1A1A8CCB}" type="datetime2">
              <a:rPr lang="en-US" smtClean="0"/>
              <a:t>Wednesday, May 25, 2016</a:t>
            </a:fld>
            <a:endParaRPr lang="en-US" dirty="0"/>
          </a:p>
        </p:txBody>
      </p:sp>
      <p:sp>
        <p:nvSpPr>
          <p:cNvPr id="5" name="Footer Placeholder 4"/>
          <p:cNvSpPr>
            <a:spLocks noGrp="1"/>
          </p:cNvSpPr>
          <p:nvPr>
            <p:ph type="ftr" sz="quarter" idx="11"/>
          </p:nvPr>
        </p:nvSpPr>
        <p:spPr/>
        <p:txBody>
          <a:bodyPr/>
          <a:lstStyle/>
          <a:p>
            <a:pPr algn="r"/>
            <a:r>
              <a:rPr lang="en-US"/>
              <a:t>CLIMA Conference 2016</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10</a:t>
            </a:fld>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5286" y="3596506"/>
            <a:ext cx="3060000" cy="2130295"/>
          </a:xfrm>
          <a:prstGeom prst="rect">
            <a:avLst/>
          </a:prstGeom>
          <a:noFill/>
        </p:spPr>
      </p:pic>
      <p:sp>
        <p:nvSpPr>
          <p:cNvPr id="8" name="Rectangle 7"/>
          <p:cNvSpPr/>
          <p:nvPr/>
        </p:nvSpPr>
        <p:spPr>
          <a:xfrm>
            <a:off x="4761354" y="3951972"/>
            <a:ext cx="3775393" cy="307777"/>
          </a:xfrm>
          <a:prstGeom prst="rect">
            <a:avLst/>
          </a:prstGeom>
        </p:spPr>
        <p:txBody>
          <a:bodyPr wrap="none">
            <a:spAutoFit/>
          </a:bodyPr>
          <a:lstStyle/>
          <a:p>
            <a:pPr algn="ctr">
              <a:spcBef>
                <a:spcPts val="600"/>
              </a:spcBef>
              <a:spcAft>
                <a:spcPts val="600"/>
              </a:spcAft>
            </a:pPr>
            <a:r>
              <a:rPr lang="en-GB" sz="1400" b="1" dirty="0">
                <a:ea typeface="Times New Roman" panose="02020603050405020304" pitchFamily="18" charset="0"/>
                <a:cs typeface="Calibri" panose="020F0502020204030204" pitchFamily="34" charset="0"/>
              </a:rPr>
              <a:t>Control parameters for different scenarios</a:t>
            </a:r>
          </a:p>
        </p:txBody>
      </p:sp>
      <mc:AlternateContent xmlns:mc="http://schemas.openxmlformats.org/markup-compatibility/2006" xmlns:a14="http://schemas.microsoft.com/office/drawing/2010/main">
        <mc:Choice Requires="a14">
          <p:graphicFrame>
            <p:nvGraphicFramePr>
              <p:cNvPr id="9" name="Table 8"/>
              <p:cNvGraphicFramePr>
                <a:graphicFrameLocks noGrp="1"/>
              </p:cNvGraphicFramePr>
              <p:nvPr>
                <p:extLst>
                  <p:ext uri="{D42A27DB-BD31-4B8C-83A1-F6EECF244321}">
                    <p14:modId xmlns:p14="http://schemas.microsoft.com/office/powerpoint/2010/main" val="2534345316"/>
                  </p:ext>
                </p:extLst>
              </p:nvPr>
            </p:nvGraphicFramePr>
            <p:xfrm>
              <a:off x="5403581" y="4352082"/>
              <a:ext cx="2919080" cy="1682496"/>
            </p:xfrm>
            <a:graphic>
              <a:graphicData uri="http://schemas.openxmlformats.org/drawingml/2006/table">
                <a:tbl>
                  <a:tblPr firstRow="1" firstCol="1" bandRow="1"/>
                  <a:tblGrid>
                    <a:gridCol w="881317">
                      <a:extLst>
                        <a:ext uri="{9D8B030D-6E8A-4147-A177-3AD203B41FA5}">
                          <a16:colId xmlns:a16="http://schemas.microsoft.com/office/drawing/2014/main" val="2317199984"/>
                        </a:ext>
                      </a:extLst>
                    </a:gridCol>
                    <a:gridCol w="729730">
                      <a:extLst>
                        <a:ext uri="{9D8B030D-6E8A-4147-A177-3AD203B41FA5}">
                          <a16:colId xmlns:a16="http://schemas.microsoft.com/office/drawing/2014/main" val="1993972673"/>
                        </a:ext>
                      </a:extLst>
                    </a:gridCol>
                    <a:gridCol w="729730">
                      <a:extLst>
                        <a:ext uri="{9D8B030D-6E8A-4147-A177-3AD203B41FA5}">
                          <a16:colId xmlns:a16="http://schemas.microsoft.com/office/drawing/2014/main" val="4235635329"/>
                        </a:ext>
                      </a:extLst>
                    </a:gridCol>
                    <a:gridCol w="578303">
                      <a:extLst>
                        <a:ext uri="{9D8B030D-6E8A-4147-A177-3AD203B41FA5}">
                          <a16:colId xmlns:a16="http://schemas.microsoft.com/office/drawing/2014/main" val="2828158954"/>
                        </a:ext>
                      </a:extLst>
                    </a:gridCol>
                  </a:tblGrid>
                  <a:tr h="156210">
                    <a:tc>
                      <a:txBody>
                        <a:bodyPr/>
                        <a:lstStyle/>
                        <a:p>
                          <a:pPr algn="ctr">
                            <a:lnSpc>
                              <a:spcPct val="115000"/>
                            </a:lnSpc>
                            <a:spcBef>
                              <a:spcPts val="600"/>
                            </a:spcBef>
                            <a:spcAft>
                              <a:spcPts val="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Scenario</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bg1">
                            <a:lumMod val="85000"/>
                          </a:schemeClr>
                        </a:solidFill>
                      </a:tcPr>
                    </a:tc>
                    <a:tc>
                      <a:txBody>
                        <a:bodyPr/>
                        <a:lstStyle/>
                        <a:p>
                          <a:pPr algn="ctr">
                            <a:lnSpc>
                              <a:spcPct val="115000"/>
                            </a:lnSpc>
                            <a:spcBef>
                              <a:spcPts val="600"/>
                            </a:spcBef>
                            <a:spcAft>
                              <a:spcPts val="0"/>
                            </a:spcAft>
                          </a:pPr>
                          <a14:m>
                            <m:oMathPara xmlns:m="http://schemas.openxmlformats.org/officeDocument/2006/math">
                              <m:oMathParaPr>
                                <m:jc m:val="centerGroup"/>
                              </m:oMathParaPr>
                              <m:oMath xmlns:m="http://schemas.openxmlformats.org/officeDocument/2006/math">
                                <m:r>
                                  <a:rPr lang="en-GB" sz="1600" b="1" i="1">
                                    <a:effectLst/>
                                    <a:latin typeface="Cambria Math" panose="02040503050406030204" pitchFamily="18" charset="0"/>
                                    <a:ea typeface="Calibri" panose="020F0502020204030204" pitchFamily="34" charset="0"/>
                                    <a:cs typeface="Times New Roman" panose="02020603050405020304" pitchFamily="18" charset="0"/>
                                  </a:rPr>
                                  <m:t>𝒌</m:t>
                                </m:r>
                              </m:oMath>
                            </m:oMathPara>
                          </a14:m>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bg1">
                            <a:lumMod val="85000"/>
                          </a:schemeClr>
                        </a:solidFill>
                      </a:tcPr>
                    </a:tc>
                    <a:tc>
                      <a:txBody>
                        <a:bodyPr/>
                        <a:lstStyle/>
                        <a:p>
                          <a:pPr algn="ctr">
                            <a:lnSpc>
                              <a:spcPct val="115000"/>
                            </a:lnSpc>
                            <a:spcBef>
                              <a:spcPts val="600"/>
                            </a:spcBef>
                            <a:spcAft>
                              <a:spcPts val="0"/>
                            </a:spcAft>
                          </a:pPr>
                          <a14:m>
                            <m:oMathPara xmlns:m="http://schemas.openxmlformats.org/officeDocument/2006/math">
                              <m:oMathParaPr>
                                <m:jc m:val="centerGroup"/>
                              </m:oMathParaPr>
                              <m:oMath xmlns:m="http://schemas.openxmlformats.org/officeDocument/2006/math">
                                <m:r>
                                  <a:rPr lang="en-GB" sz="1600" b="1" i="1">
                                    <a:effectLst/>
                                    <a:latin typeface="Cambria Math" panose="02040503050406030204" pitchFamily="18" charset="0"/>
                                    <a:ea typeface="Calibri" panose="020F0502020204030204" pitchFamily="34" charset="0"/>
                                    <a:cs typeface="Times New Roman" panose="02020603050405020304" pitchFamily="18" charset="0"/>
                                  </a:rPr>
                                  <m:t>𝜶</m:t>
                                </m:r>
                              </m:oMath>
                            </m:oMathPara>
                          </a14:m>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bg1">
                            <a:lumMod val="85000"/>
                          </a:schemeClr>
                        </a:solidFill>
                      </a:tcPr>
                    </a:tc>
                    <a:tc>
                      <a:txBody>
                        <a:bodyPr/>
                        <a:lstStyle/>
                        <a:p>
                          <a:pPr algn="ctr">
                            <a:lnSpc>
                              <a:spcPct val="115000"/>
                            </a:lnSpc>
                            <a:spcBef>
                              <a:spcPts val="600"/>
                            </a:spcBef>
                            <a:spcAft>
                              <a:spcPts val="0"/>
                            </a:spcAft>
                          </a:pPr>
                          <a14:m>
                            <m:oMathPara xmlns:m="http://schemas.openxmlformats.org/officeDocument/2006/math">
                              <m:oMathParaPr>
                                <m:jc m:val="centerGroup"/>
                              </m:oMathParaPr>
                              <m:oMath xmlns:m="http://schemas.openxmlformats.org/officeDocument/2006/math">
                                <m:r>
                                  <a:rPr lang="en-GB" sz="1600" b="1" i="1">
                                    <a:effectLst/>
                                    <a:latin typeface="Cambria Math" panose="02040503050406030204" pitchFamily="18" charset="0"/>
                                    <a:ea typeface="Calibri" panose="020F0502020204030204" pitchFamily="34" charset="0"/>
                                    <a:cs typeface="Times New Roman" panose="02020603050405020304" pitchFamily="18" charset="0"/>
                                  </a:rPr>
                                  <m:t>𝑹𝑭</m:t>
                                </m:r>
                              </m:oMath>
                            </m:oMathPara>
                          </a14:m>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463719786"/>
                      </a:ext>
                    </a:extLst>
                  </a:tr>
                  <a:tr h="0">
                    <a:tc>
                      <a:txBody>
                        <a:bodyPr/>
                        <a:lstStyle/>
                        <a:p>
                          <a:pPr algn="ctr">
                            <a:lnSpc>
                              <a:spcPct val="115000"/>
                            </a:lnSpc>
                            <a:spcBef>
                              <a:spcPts val="600"/>
                            </a:spcBef>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5000"/>
                            </a:lnSpc>
                            <a:spcBef>
                              <a:spcPts val="600"/>
                            </a:spcBef>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4.272</a:t>
                          </a: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5000"/>
                            </a:lnSpc>
                            <a:spcBef>
                              <a:spcPts val="600"/>
                            </a:spcBef>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0.742</a:t>
                          </a: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5000"/>
                            </a:lnSpc>
                            <a:spcBef>
                              <a:spcPts val="600"/>
                            </a:spcBef>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1.05</a:t>
                          </a: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2900867699"/>
                      </a:ext>
                    </a:extLst>
                  </a:tr>
                  <a:tr h="0">
                    <a:tc>
                      <a:txBody>
                        <a:bodyPr/>
                        <a:lstStyle/>
                        <a:p>
                          <a:pPr algn="ctr">
                            <a:lnSpc>
                              <a:spcPct val="115000"/>
                            </a:lnSpc>
                            <a:spcBef>
                              <a:spcPts val="600"/>
                            </a:spcBef>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5000"/>
                            </a:lnSpc>
                            <a:spcBef>
                              <a:spcPts val="600"/>
                            </a:spcBef>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4.272</a:t>
                          </a: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5000"/>
                            </a:lnSpc>
                            <a:spcBef>
                              <a:spcPts val="600"/>
                            </a:spcBef>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0.742</a:t>
                          </a: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5000"/>
                            </a:lnSpc>
                            <a:spcBef>
                              <a:spcPts val="600"/>
                            </a:spcBef>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1.05</a:t>
                          </a: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920193075"/>
                      </a:ext>
                    </a:extLst>
                  </a:tr>
                  <a:tr h="0">
                    <a:tc>
                      <a:txBody>
                        <a:bodyPr/>
                        <a:lstStyle/>
                        <a:p>
                          <a:pPr algn="ctr">
                            <a:lnSpc>
                              <a:spcPct val="115000"/>
                            </a:lnSpc>
                            <a:spcBef>
                              <a:spcPts val="600"/>
                            </a:spcBef>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5000"/>
                            </a:lnSpc>
                            <a:spcBef>
                              <a:spcPts val="600"/>
                            </a:spcBef>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2.766</a:t>
                          </a: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5000"/>
                            </a:lnSpc>
                            <a:spcBef>
                              <a:spcPts val="600"/>
                            </a:spcBef>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0.792</a:t>
                          </a: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5000"/>
                            </a:lnSpc>
                            <a:spcBef>
                              <a:spcPts val="600"/>
                            </a:spcBef>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1.33</a:t>
                          </a: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4079993218"/>
                      </a:ext>
                    </a:extLst>
                  </a:tr>
                  <a:tr h="0">
                    <a:tc>
                      <a:txBody>
                        <a:bodyPr/>
                        <a:lstStyle/>
                        <a:p>
                          <a:pPr algn="ctr">
                            <a:lnSpc>
                              <a:spcPct val="115000"/>
                            </a:lnSpc>
                            <a:spcBef>
                              <a:spcPts val="600"/>
                            </a:spcBef>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5000"/>
                            </a:lnSpc>
                            <a:spcBef>
                              <a:spcPts val="600"/>
                            </a:spcBef>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3.466</a:t>
                          </a: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5000"/>
                            </a:lnSpc>
                            <a:spcBef>
                              <a:spcPts val="600"/>
                            </a:spcBef>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0.793</a:t>
                          </a: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5000"/>
                            </a:lnSpc>
                            <a:spcBef>
                              <a:spcPts val="600"/>
                            </a:spcBef>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1.00</a:t>
                          </a: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439448126"/>
                      </a:ext>
                    </a:extLst>
                  </a:tr>
                  <a:tr h="0">
                    <a:tc>
                      <a:txBody>
                        <a:bodyPr/>
                        <a:lstStyle/>
                        <a:p>
                          <a:pPr algn="ctr">
                            <a:lnSpc>
                              <a:spcPct val="115000"/>
                            </a:lnSpc>
                            <a:spcBef>
                              <a:spcPts val="600"/>
                            </a:spcBef>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5000"/>
                            </a:lnSpc>
                            <a:spcBef>
                              <a:spcPts val="600"/>
                            </a:spcBef>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3.466</a:t>
                          </a: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5000"/>
                            </a:lnSpc>
                            <a:spcBef>
                              <a:spcPts val="600"/>
                            </a:spcBef>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0.793</a:t>
                          </a: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5000"/>
                            </a:lnSpc>
                            <a:spcBef>
                              <a:spcPts val="600"/>
                            </a:spcBef>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1.00</a:t>
                          </a: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7849882"/>
                      </a:ext>
                    </a:extLst>
                  </a:tr>
                </a:tbl>
              </a:graphicData>
            </a:graphic>
          </p:graphicFrame>
        </mc:Choice>
        <mc:Fallback xmlns="">
          <p:graphicFrame>
            <p:nvGraphicFramePr>
              <p:cNvPr id="9" name="Table 8"/>
              <p:cNvGraphicFramePr>
                <a:graphicFrameLocks noGrp="1"/>
              </p:cNvGraphicFramePr>
              <p:nvPr>
                <p:extLst>
                  <p:ext uri="{D42A27DB-BD31-4B8C-83A1-F6EECF244321}">
                    <p14:modId xmlns:p14="http://schemas.microsoft.com/office/powerpoint/2010/main" val="2534345316"/>
                  </p:ext>
                </p:extLst>
              </p:nvPr>
            </p:nvGraphicFramePr>
            <p:xfrm>
              <a:off x="5403581" y="4352082"/>
              <a:ext cx="2919080" cy="1682496"/>
            </p:xfrm>
            <a:graphic>
              <a:graphicData uri="http://schemas.openxmlformats.org/drawingml/2006/table">
                <a:tbl>
                  <a:tblPr firstRow="1" firstCol="1" bandRow="1"/>
                  <a:tblGrid>
                    <a:gridCol w="881317">
                      <a:extLst>
                        <a:ext uri="{9D8B030D-6E8A-4147-A177-3AD203B41FA5}">
                          <a16:colId xmlns:a16="http://schemas.microsoft.com/office/drawing/2014/main" val="2317199984"/>
                        </a:ext>
                      </a:extLst>
                    </a:gridCol>
                    <a:gridCol w="729730">
                      <a:extLst>
                        <a:ext uri="{9D8B030D-6E8A-4147-A177-3AD203B41FA5}">
                          <a16:colId xmlns:a16="http://schemas.microsoft.com/office/drawing/2014/main" val="1993972673"/>
                        </a:ext>
                      </a:extLst>
                    </a:gridCol>
                    <a:gridCol w="729730">
                      <a:extLst>
                        <a:ext uri="{9D8B030D-6E8A-4147-A177-3AD203B41FA5}">
                          <a16:colId xmlns:a16="http://schemas.microsoft.com/office/drawing/2014/main" val="4235635329"/>
                        </a:ext>
                      </a:extLst>
                    </a:gridCol>
                    <a:gridCol w="578303">
                      <a:extLst>
                        <a:ext uri="{9D8B030D-6E8A-4147-A177-3AD203B41FA5}">
                          <a16:colId xmlns:a16="http://schemas.microsoft.com/office/drawing/2014/main" val="2828158954"/>
                        </a:ext>
                      </a:extLst>
                    </a:gridCol>
                  </a:tblGrid>
                  <a:tr h="280416">
                    <a:tc>
                      <a:txBody>
                        <a:bodyPr/>
                        <a:lstStyle/>
                        <a:p>
                          <a:pPr algn="ctr">
                            <a:lnSpc>
                              <a:spcPct val="115000"/>
                            </a:lnSpc>
                            <a:spcBef>
                              <a:spcPts val="600"/>
                            </a:spcBef>
                            <a:spcAft>
                              <a:spcPts val="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Scenario</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bg1">
                            <a:lumMod val="85000"/>
                          </a:schemeClr>
                        </a:solidFill>
                      </a:tcPr>
                    </a:tc>
                    <a:tc>
                      <a:txBody>
                        <a:bodyPr/>
                        <a:lstStyle/>
                        <a:p>
                          <a:endParaRPr lang="en-US"/>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blipFill>
                          <a:blip r:embed="rId3"/>
                          <a:stretch>
                            <a:fillRect l="-121667" t="-13043" r="-180833" b="-541304"/>
                          </a:stretch>
                        </a:blipFill>
                      </a:tcPr>
                    </a:tc>
                    <a:tc>
                      <a:txBody>
                        <a:bodyPr/>
                        <a:lstStyle/>
                        <a:p>
                          <a:endParaRPr lang="en-US"/>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blipFill>
                          <a:blip r:embed="rId3"/>
                          <a:stretch>
                            <a:fillRect l="-221667" t="-13043" r="-80833" b="-541304"/>
                          </a:stretch>
                        </a:blipFill>
                      </a:tcPr>
                    </a:tc>
                    <a:tc>
                      <a:txBody>
                        <a:bodyPr/>
                        <a:lstStyle/>
                        <a:p>
                          <a:endParaRPr lang="en-US"/>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blipFill>
                          <a:blip r:embed="rId3"/>
                          <a:stretch>
                            <a:fillRect l="-406316" t="-13043" r="-2105" b="-541304"/>
                          </a:stretch>
                        </a:blipFill>
                      </a:tcPr>
                    </a:tc>
                    <a:extLst>
                      <a:ext uri="{0D108BD9-81ED-4DB2-BD59-A6C34878D82A}">
                        <a16:rowId xmlns:a16="http://schemas.microsoft.com/office/drawing/2014/main" val="2463719786"/>
                      </a:ext>
                    </a:extLst>
                  </a:tr>
                  <a:tr h="280416">
                    <a:tc>
                      <a:txBody>
                        <a:bodyPr/>
                        <a:lstStyle/>
                        <a:p>
                          <a:pPr algn="ctr">
                            <a:lnSpc>
                              <a:spcPct val="115000"/>
                            </a:lnSpc>
                            <a:spcBef>
                              <a:spcPts val="600"/>
                            </a:spcBef>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5000"/>
                            </a:lnSpc>
                            <a:spcBef>
                              <a:spcPts val="600"/>
                            </a:spcBef>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4.272</a:t>
                          </a: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5000"/>
                            </a:lnSpc>
                            <a:spcBef>
                              <a:spcPts val="600"/>
                            </a:spcBef>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0.742</a:t>
                          </a: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5000"/>
                            </a:lnSpc>
                            <a:spcBef>
                              <a:spcPts val="600"/>
                            </a:spcBef>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1.05</a:t>
                          </a: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2900867699"/>
                      </a:ext>
                    </a:extLst>
                  </a:tr>
                  <a:tr h="280416">
                    <a:tc>
                      <a:txBody>
                        <a:bodyPr/>
                        <a:lstStyle/>
                        <a:p>
                          <a:pPr algn="ctr">
                            <a:lnSpc>
                              <a:spcPct val="115000"/>
                            </a:lnSpc>
                            <a:spcBef>
                              <a:spcPts val="600"/>
                            </a:spcBef>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5000"/>
                            </a:lnSpc>
                            <a:spcBef>
                              <a:spcPts val="600"/>
                            </a:spcBef>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4.272</a:t>
                          </a: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5000"/>
                            </a:lnSpc>
                            <a:spcBef>
                              <a:spcPts val="600"/>
                            </a:spcBef>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0.742</a:t>
                          </a: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5000"/>
                            </a:lnSpc>
                            <a:spcBef>
                              <a:spcPts val="600"/>
                            </a:spcBef>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1.05</a:t>
                          </a: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920193075"/>
                      </a:ext>
                    </a:extLst>
                  </a:tr>
                  <a:tr h="280416">
                    <a:tc>
                      <a:txBody>
                        <a:bodyPr/>
                        <a:lstStyle/>
                        <a:p>
                          <a:pPr algn="ctr">
                            <a:lnSpc>
                              <a:spcPct val="115000"/>
                            </a:lnSpc>
                            <a:spcBef>
                              <a:spcPts val="600"/>
                            </a:spcBef>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5000"/>
                            </a:lnSpc>
                            <a:spcBef>
                              <a:spcPts val="600"/>
                            </a:spcBef>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2.766</a:t>
                          </a: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5000"/>
                            </a:lnSpc>
                            <a:spcBef>
                              <a:spcPts val="600"/>
                            </a:spcBef>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0.792</a:t>
                          </a: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5000"/>
                            </a:lnSpc>
                            <a:spcBef>
                              <a:spcPts val="600"/>
                            </a:spcBef>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1.33</a:t>
                          </a: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4079993218"/>
                      </a:ext>
                    </a:extLst>
                  </a:tr>
                  <a:tr h="280416">
                    <a:tc>
                      <a:txBody>
                        <a:bodyPr/>
                        <a:lstStyle/>
                        <a:p>
                          <a:pPr algn="ctr">
                            <a:lnSpc>
                              <a:spcPct val="115000"/>
                            </a:lnSpc>
                            <a:spcBef>
                              <a:spcPts val="600"/>
                            </a:spcBef>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5000"/>
                            </a:lnSpc>
                            <a:spcBef>
                              <a:spcPts val="600"/>
                            </a:spcBef>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3.466</a:t>
                          </a: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5000"/>
                            </a:lnSpc>
                            <a:spcBef>
                              <a:spcPts val="600"/>
                            </a:spcBef>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0.793</a:t>
                          </a: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5000"/>
                            </a:lnSpc>
                            <a:spcBef>
                              <a:spcPts val="600"/>
                            </a:spcBef>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1.00</a:t>
                          </a: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439448126"/>
                      </a:ext>
                    </a:extLst>
                  </a:tr>
                  <a:tr h="280416">
                    <a:tc>
                      <a:txBody>
                        <a:bodyPr/>
                        <a:lstStyle/>
                        <a:p>
                          <a:pPr algn="ctr">
                            <a:lnSpc>
                              <a:spcPct val="115000"/>
                            </a:lnSpc>
                            <a:spcBef>
                              <a:spcPts val="600"/>
                            </a:spcBef>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5000"/>
                            </a:lnSpc>
                            <a:spcBef>
                              <a:spcPts val="600"/>
                            </a:spcBef>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3.466</a:t>
                          </a: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5000"/>
                            </a:lnSpc>
                            <a:spcBef>
                              <a:spcPts val="600"/>
                            </a:spcBef>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0.793</a:t>
                          </a: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5000"/>
                            </a:lnSpc>
                            <a:spcBef>
                              <a:spcPts val="600"/>
                            </a:spcBef>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1.00</a:t>
                          </a: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7849882"/>
                      </a:ext>
                    </a:extLst>
                  </a:tr>
                </a:tbl>
              </a:graphicData>
            </a:graphic>
          </p:graphicFrame>
        </mc:Fallback>
      </mc:AlternateContent>
      <p:sp>
        <p:nvSpPr>
          <p:cNvPr id="10" name="Rectangle 9"/>
          <p:cNvSpPr/>
          <p:nvPr/>
        </p:nvSpPr>
        <p:spPr>
          <a:xfrm>
            <a:off x="1487601" y="5726801"/>
            <a:ext cx="2143105" cy="307777"/>
          </a:xfrm>
          <a:prstGeom prst="rect">
            <a:avLst/>
          </a:prstGeom>
        </p:spPr>
        <p:txBody>
          <a:bodyPr wrap="square">
            <a:spAutoFit/>
          </a:bodyPr>
          <a:lstStyle/>
          <a:p>
            <a:pPr algn="ctr"/>
            <a:r>
              <a:rPr lang="en-US" sz="1400" b="1" dirty="0">
                <a:latin typeface="+mj-lt"/>
                <a:ea typeface="SimSun" panose="02010600030101010101" pitchFamily="2" charset="-122"/>
              </a:rPr>
              <a:t>Solar gain correction</a:t>
            </a:r>
            <a:endParaRPr lang="en-GB" sz="1400" b="1" dirty="0">
              <a:latin typeface="+mj-lt"/>
            </a:endParaRPr>
          </a:p>
        </p:txBody>
      </p:sp>
      <p:sp>
        <p:nvSpPr>
          <p:cNvPr id="11" name="TextBox 10"/>
          <p:cNvSpPr txBox="1"/>
          <p:nvPr/>
        </p:nvSpPr>
        <p:spPr>
          <a:xfrm>
            <a:off x="457201" y="1359797"/>
            <a:ext cx="8229600" cy="1569660"/>
          </a:xfrm>
          <a:prstGeom prst="rect">
            <a:avLst/>
          </a:prstGeom>
          <a:noFill/>
        </p:spPr>
        <p:txBody>
          <a:bodyPr wrap="square" rtlCol="0">
            <a:spAutoFit/>
          </a:bodyPr>
          <a:lstStyle/>
          <a:p>
            <a:r>
              <a:rPr lang="en-GB" sz="1600" b="1" dirty="0"/>
              <a:t>Scenario 1: </a:t>
            </a:r>
            <a:r>
              <a:rPr lang="en-GB" sz="1600" dirty="0"/>
              <a:t>actual approach. </a:t>
            </a:r>
          </a:p>
          <a:p>
            <a:r>
              <a:rPr lang="en-GB" sz="1600" b="1" dirty="0"/>
              <a:t>Scenario 2: </a:t>
            </a:r>
            <a:r>
              <a:rPr lang="en-GB" sz="1600" dirty="0"/>
              <a:t>actual approach without any correction (solar or infiltration). </a:t>
            </a:r>
          </a:p>
          <a:p>
            <a:r>
              <a:rPr lang="en-GB" sz="1600" b="1" dirty="0"/>
              <a:t>Scenario 3: </a:t>
            </a:r>
            <a:r>
              <a:rPr lang="en-GB" sz="1600" dirty="0"/>
              <a:t>proposed approach considering only transmission losses at steady state. </a:t>
            </a:r>
            <a:r>
              <a:rPr lang="en-GB" sz="1600" b="1" dirty="0"/>
              <a:t>Scenario 4: </a:t>
            </a:r>
            <a:r>
              <a:rPr lang="en-GB" sz="1600" dirty="0"/>
              <a:t>proposed approach considering transmission and infiltration losses.</a:t>
            </a:r>
          </a:p>
          <a:p>
            <a:r>
              <a:rPr lang="en-GB" sz="1600" b="1" dirty="0"/>
              <a:t>Scenario 5: </a:t>
            </a:r>
            <a:r>
              <a:rPr lang="en-GB" sz="1600" dirty="0"/>
              <a:t>same as scenario 4 integrating correction by solar gains in function of incident radiation.</a:t>
            </a:r>
          </a:p>
        </p:txBody>
      </p:sp>
    </p:spTree>
    <p:extLst>
      <p:ext uri="{BB962C8B-B14F-4D97-AF65-F5344CB8AC3E}">
        <p14:creationId xmlns:p14="http://schemas.microsoft.com/office/powerpoint/2010/main" val="3226559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Simulation Results</a:t>
            </a:r>
          </a:p>
        </p:txBody>
      </p:sp>
      <p:sp>
        <p:nvSpPr>
          <p:cNvPr id="4" name="Date Placeholder 3"/>
          <p:cNvSpPr>
            <a:spLocks noGrp="1"/>
          </p:cNvSpPr>
          <p:nvPr>
            <p:ph type="dt" sz="half" idx="10"/>
          </p:nvPr>
        </p:nvSpPr>
        <p:spPr/>
        <p:txBody>
          <a:bodyPr/>
          <a:lstStyle/>
          <a:p>
            <a:fld id="{1FF0ECDA-21B0-4469-9971-3F6D1A1A8CCB}" type="datetime2">
              <a:rPr lang="en-US" smtClean="0"/>
              <a:t>Wednesday, May 25, 2016</a:t>
            </a:fld>
            <a:endParaRPr lang="en-US" dirty="0"/>
          </a:p>
        </p:txBody>
      </p:sp>
      <p:sp>
        <p:nvSpPr>
          <p:cNvPr id="5" name="Footer Placeholder 4"/>
          <p:cNvSpPr>
            <a:spLocks noGrp="1"/>
          </p:cNvSpPr>
          <p:nvPr>
            <p:ph type="ftr" sz="quarter" idx="11"/>
          </p:nvPr>
        </p:nvSpPr>
        <p:spPr/>
        <p:txBody>
          <a:bodyPr/>
          <a:lstStyle/>
          <a:p>
            <a:pPr algn="r"/>
            <a:r>
              <a:rPr lang="en-US"/>
              <a:t>CLIMA Conference 2016</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11</a:t>
            </a:fld>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980612"/>
            <a:ext cx="3990310" cy="2160000"/>
          </a:xfrm>
          <a:prstGeom prst="rect">
            <a:avLst/>
          </a:prstGeom>
          <a:noFill/>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96490" y="1980612"/>
            <a:ext cx="3990310" cy="2160000"/>
          </a:xfrm>
          <a:prstGeom prst="rect">
            <a:avLst/>
          </a:prstGeom>
          <a:noFill/>
        </p:spPr>
      </p:pic>
      <p:sp>
        <p:nvSpPr>
          <p:cNvPr id="9" name="Rectangle 8"/>
          <p:cNvSpPr/>
          <p:nvPr/>
        </p:nvSpPr>
        <p:spPr>
          <a:xfrm>
            <a:off x="457200" y="1362950"/>
            <a:ext cx="8115300" cy="584775"/>
          </a:xfrm>
          <a:prstGeom prst="rect">
            <a:avLst/>
          </a:prstGeom>
        </p:spPr>
        <p:txBody>
          <a:bodyPr wrap="square">
            <a:spAutoFit/>
          </a:bodyPr>
          <a:lstStyle/>
          <a:p>
            <a:r>
              <a:rPr lang="en-GB" sz="1600" dirty="0">
                <a:solidFill>
                  <a:srgbClr val="000000"/>
                </a:solidFill>
              </a:rPr>
              <a:t>Box-and-whisker plot of resulting indoor temperature when heating power is needed. Data divided into </a:t>
            </a:r>
            <a:r>
              <a:rPr lang="en-GB" sz="1600" dirty="0" err="1">
                <a:solidFill>
                  <a:srgbClr val="000000"/>
                </a:solidFill>
              </a:rPr>
              <a:t>setpoint</a:t>
            </a:r>
            <a:r>
              <a:rPr lang="en-GB" sz="1600" dirty="0">
                <a:solidFill>
                  <a:srgbClr val="000000"/>
                </a:solidFill>
              </a:rPr>
              <a:t> hours (left) and setback hours (right).</a:t>
            </a:r>
            <a:endParaRPr lang="en-GB" sz="1600" dirty="0"/>
          </a:p>
        </p:txBody>
      </p:sp>
      <p:grpSp>
        <p:nvGrpSpPr>
          <p:cNvPr id="3" name="Group 2"/>
          <p:cNvGrpSpPr/>
          <p:nvPr/>
        </p:nvGrpSpPr>
        <p:grpSpPr>
          <a:xfrm>
            <a:off x="5645686" y="4745293"/>
            <a:ext cx="3403970" cy="2033050"/>
            <a:chOff x="3548273" y="4595664"/>
            <a:chExt cx="3403970" cy="2033050"/>
          </a:xfrm>
        </p:grpSpPr>
        <p:sp>
          <p:nvSpPr>
            <p:cNvPr id="15" name="TextBox 14"/>
            <p:cNvSpPr txBox="1"/>
            <p:nvPr/>
          </p:nvSpPr>
          <p:spPr>
            <a:xfrm>
              <a:off x="4651607" y="6351715"/>
              <a:ext cx="917592" cy="276999"/>
            </a:xfrm>
            <a:prstGeom prst="rect">
              <a:avLst/>
            </a:prstGeom>
            <a:noFill/>
          </p:spPr>
          <p:txBody>
            <a:bodyPr wrap="square" rtlCol="0">
              <a:spAutoFit/>
            </a:bodyPr>
            <a:lstStyle/>
            <a:p>
              <a:r>
                <a:rPr lang="en-GB" sz="1200" dirty="0"/>
                <a:t>Minimum</a:t>
              </a:r>
            </a:p>
          </p:txBody>
        </p:sp>
        <p:sp>
          <p:nvSpPr>
            <p:cNvPr id="16" name="TextBox 15"/>
            <p:cNvSpPr txBox="1"/>
            <p:nvPr/>
          </p:nvSpPr>
          <p:spPr>
            <a:xfrm>
              <a:off x="4696491" y="4595664"/>
              <a:ext cx="1026450" cy="276999"/>
            </a:xfrm>
            <a:prstGeom prst="rect">
              <a:avLst/>
            </a:prstGeom>
            <a:noFill/>
          </p:spPr>
          <p:txBody>
            <a:bodyPr wrap="square" rtlCol="0">
              <a:spAutoFit/>
            </a:bodyPr>
            <a:lstStyle/>
            <a:p>
              <a:r>
                <a:rPr lang="en-GB" sz="1200" dirty="0"/>
                <a:t>Maximum</a:t>
              </a:r>
            </a:p>
          </p:txBody>
        </p:sp>
        <p:sp>
          <p:nvSpPr>
            <p:cNvPr id="17" name="TextBox 16"/>
            <p:cNvSpPr txBox="1"/>
            <p:nvPr/>
          </p:nvSpPr>
          <p:spPr>
            <a:xfrm>
              <a:off x="4696491" y="4900416"/>
              <a:ext cx="1155670" cy="276999"/>
            </a:xfrm>
            <a:prstGeom prst="rect">
              <a:avLst/>
            </a:prstGeom>
            <a:noFill/>
          </p:spPr>
          <p:txBody>
            <a:bodyPr wrap="square" rtlCol="0">
              <a:spAutoFit/>
            </a:bodyPr>
            <a:lstStyle/>
            <a:p>
              <a:r>
                <a:rPr lang="en-GB" sz="1200" dirty="0"/>
                <a:t>95</a:t>
              </a:r>
              <a:r>
                <a:rPr lang="en-GB" sz="1200" baseline="30000" dirty="0"/>
                <a:t>th</a:t>
              </a:r>
              <a:r>
                <a:rPr lang="en-GB" sz="1200" dirty="0"/>
                <a:t> percentile</a:t>
              </a:r>
            </a:p>
          </p:txBody>
        </p:sp>
        <p:sp>
          <p:nvSpPr>
            <p:cNvPr id="18" name="TextBox 17"/>
            <p:cNvSpPr txBox="1"/>
            <p:nvPr/>
          </p:nvSpPr>
          <p:spPr>
            <a:xfrm>
              <a:off x="4651607" y="6056999"/>
              <a:ext cx="1365380" cy="276999"/>
            </a:xfrm>
            <a:prstGeom prst="rect">
              <a:avLst/>
            </a:prstGeom>
            <a:noFill/>
          </p:spPr>
          <p:txBody>
            <a:bodyPr wrap="square" rtlCol="0">
              <a:spAutoFit/>
            </a:bodyPr>
            <a:lstStyle/>
            <a:p>
              <a:r>
                <a:rPr lang="en-GB" sz="1200" dirty="0"/>
                <a:t>  5</a:t>
              </a:r>
              <a:r>
                <a:rPr lang="en-GB" sz="1200" baseline="30000" dirty="0"/>
                <a:t>th</a:t>
              </a:r>
              <a:r>
                <a:rPr lang="en-GB" sz="1200" dirty="0"/>
                <a:t> percentile</a:t>
              </a:r>
            </a:p>
          </p:txBody>
        </p:sp>
        <p:sp>
          <p:nvSpPr>
            <p:cNvPr id="19" name="TextBox 18"/>
            <p:cNvSpPr txBox="1"/>
            <p:nvPr/>
          </p:nvSpPr>
          <p:spPr>
            <a:xfrm>
              <a:off x="4666242" y="5203263"/>
              <a:ext cx="1365380" cy="276999"/>
            </a:xfrm>
            <a:prstGeom prst="rect">
              <a:avLst/>
            </a:prstGeom>
            <a:noFill/>
          </p:spPr>
          <p:txBody>
            <a:bodyPr wrap="square" rtlCol="0">
              <a:spAutoFit/>
            </a:bodyPr>
            <a:lstStyle/>
            <a:p>
              <a:r>
                <a:rPr lang="en-GB" sz="1200" dirty="0"/>
                <a:t>75</a:t>
              </a:r>
              <a:r>
                <a:rPr lang="en-GB" sz="1200" baseline="30000" dirty="0"/>
                <a:t>th</a:t>
              </a:r>
              <a:r>
                <a:rPr lang="en-GB" sz="1200" dirty="0"/>
                <a:t> percentile</a:t>
              </a:r>
            </a:p>
          </p:txBody>
        </p:sp>
        <p:sp>
          <p:nvSpPr>
            <p:cNvPr id="20" name="TextBox 19"/>
            <p:cNvSpPr txBox="1"/>
            <p:nvPr/>
          </p:nvSpPr>
          <p:spPr>
            <a:xfrm>
              <a:off x="4666242" y="5801196"/>
              <a:ext cx="1365380" cy="276999"/>
            </a:xfrm>
            <a:prstGeom prst="rect">
              <a:avLst/>
            </a:prstGeom>
            <a:noFill/>
          </p:spPr>
          <p:txBody>
            <a:bodyPr wrap="square" rtlCol="0">
              <a:spAutoFit/>
            </a:bodyPr>
            <a:lstStyle/>
            <a:p>
              <a:r>
                <a:rPr lang="en-GB" sz="1200" dirty="0"/>
                <a:t>25</a:t>
              </a:r>
              <a:r>
                <a:rPr lang="en-GB" sz="1200" baseline="30000" dirty="0"/>
                <a:t>th</a:t>
              </a:r>
              <a:r>
                <a:rPr lang="en-GB" sz="1200" dirty="0"/>
                <a:t> percentile</a:t>
              </a:r>
            </a:p>
          </p:txBody>
        </p:sp>
        <p:cxnSp>
          <p:nvCxnSpPr>
            <p:cNvPr id="22" name="Straight Arrow Connector 21"/>
            <p:cNvCxnSpPr/>
            <p:nvPr/>
          </p:nvCxnSpPr>
          <p:spPr>
            <a:xfrm>
              <a:off x="4265010" y="4744107"/>
              <a:ext cx="40819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p:cNvCxnSpPr/>
            <p:nvPr/>
          </p:nvCxnSpPr>
          <p:spPr>
            <a:xfrm>
              <a:off x="4258047" y="6491762"/>
              <a:ext cx="40819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p:cNvCxnSpPr/>
            <p:nvPr/>
          </p:nvCxnSpPr>
          <p:spPr>
            <a:xfrm>
              <a:off x="4265009" y="5049374"/>
              <a:ext cx="40819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p:cNvCxnSpPr/>
            <p:nvPr/>
          </p:nvCxnSpPr>
          <p:spPr>
            <a:xfrm>
              <a:off x="4258047" y="5346144"/>
              <a:ext cx="40819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p:cNvCxnSpPr/>
            <p:nvPr/>
          </p:nvCxnSpPr>
          <p:spPr>
            <a:xfrm>
              <a:off x="4258047" y="6195743"/>
              <a:ext cx="40819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31" name="Picture 30"/>
            <p:cNvPicPr>
              <a:picLocks noChangeAspect="1"/>
            </p:cNvPicPr>
            <p:nvPr/>
          </p:nvPicPr>
          <p:blipFill rotWithShape="1">
            <a:blip r:embed="rId4"/>
            <a:srcRect l="43333" t="13510" r="42962" b="12985"/>
            <a:stretch/>
          </p:blipFill>
          <p:spPr>
            <a:xfrm>
              <a:off x="3548273" y="4706027"/>
              <a:ext cx="567332" cy="1877633"/>
            </a:xfrm>
            <a:prstGeom prst="rect">
              <a:avLst/>
            </a:prstGeom>
          </p:spPr>
        </p:pic>
        <p:cxnSp>
          <p:nvCxnSpPr>
            <p:cNvPr id="32" name="Straight Arrow Connector 31"/>
            <p:cNvCxnSpPr/>
            <p:nvPr/>
          </p:nvCxnSpPr>
          <p:spPr>
            <a:xfrm>
              <a:off x="4243412" y="5946927"/>
              <a:ext cx="40819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3" name="TextBox 32"/>
            <p:cNvSpPr txBox="1"/>
            <p:nvPr/>
          </p:nvSpPr>
          <p:spPr>
            <a:xfrm>
              <a:off x="4666242" y="5495650"/>
              <a:ext cx="2286001" cy="276999"/>
            </a:xfrm>
            <a:prstGeom prst="rect">
              <a:avLst/>
            </a:prstGeom>
            <a:noFill/>
          </p:spPr>
          <p:txBody>
            <a:bodyPr wrap="square" rtlCol="0">
              <a:spAutoFit/>
            </a:bodyPr>
            <a:lstStyle/>
            <a:p>
              <a:r>
                <a:rPr lang="en-GB" sz="1200" dirty="0"/>
                <a:t>Median / </a:t>
              </a:r>
              <a:r>
                <a:rPr lang="en-GB" sz="1200" dirty="0" err="1"/>
                <a:t>Setpoint</a:t>
              </a:r>
              <a:r>
                <a:rPr lang="en-GB" sz="1200" dirty="0"/>
                <a:t> (black dot)</a:t>
              </a:r>
            </a:p>
          </p:txBody>
        </p:sp>
        <p:cxnSp>
          <p:nvCxnSpPr>
            <p:cNvPr id="34" name="Straight Arrow Connector 33"/>
            <p:cNvCxnSpPr/>
            <p:nvPr/>
          </p:nvCxnSpPr>
          <p:spPr>
            <a:xfrm>
              <a:off x="4243413" y="5640860"/>
              <a:ext cx="40819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aphicFrame>
        <p:nvGraphicFramePr>
          <p:cNvPr id="12" name="Table 11"/>
          <p:cNvGraphicFramePr>
            <a:graphicFrameLocks noGrp="1"/>
          </p:cNvGraphicFramePr>
          <p:nvPr>
            <p:extLst>
              <p:ext uri="{D42A27DB-BD31-4B8C-83A1-F6EECF244321}">
                <p14:modId xmlns:p14="http://schemas.microsoft.com/office/powerpoint/2010/main" val="2520706919"/>
              </p:ext>
            </p:extLst>
          </p:nvPr>
        </p:nvGraphicFramePr>
        <p:xfrm>
          <a:off x="1239929" y="4310179"/>
          <a:ext cx="2578754" cy="1756730"/>
        </p:xfrm>
        <a:graphic>
          <a:graphicData uri="http://schemas.openxmlformats.org/drawingml/2006/table">
            <a:tbl>
              <a:tblPr firstRow="1" firstCol="1" bandRow="1"/>
              <a:tblGrid>
                <a:gridCol w="810260">
                  <a:extLst>
                    <a:ext uri="{9D8B030D-6E8A-4147-A177-3AD203B41FA5}">
                      <a16:colId xmlns:a16="http://schemas.microsoft.com/office/drawing/2014/main" val="3641692372"/>
                    </a:ext>
                  </a:extLst>
                </a:gridCol>
                <a:gridCol w="938848">
                  <a:extLst>
                    <a:ext uri="{9D8B030D-6E8A-4147-A177-3AD203B41FA5}">
                      <a16:colId xmlns:a16="http://schemas.microsoft.com/office/drawing/2014/main" val="4230217839"/>
                    </a:ext>
                  </a:extLst>
                </a:gridCol>
                <a:gridCol w="829646">
                  <a:extLst>
                    <a:ext uri="{9D8B030D-6E8A-4147-A177-3AD203B41FA5}">
                      <a16:colId xmlns:a16="http://schemas.microsoft.com/office/drawing/2014/main" val="1449039098"/>
                    </a:ext>
                  </a:extLst>
                </a:gridCol>
              </a:tblGrid>
              <a:tr h="0">
                <a:tc>
                  <a:txBody>
                    <a:bodyPr/>
                    <a:lstStyle/>
                    <a:p>
                      <a:pPr algn="ctr">
                        <a:lnSpc>
                          <a:spcPct val="107000"/>
                        </a:lnSpc>
                        <a:spcAft>
                          <a:spcPts val="800"/>
                        </a:spcAft>
                      </a:pPr>
                      <a:r>
                        <a:rPr lang="en-GB" sz="1400" b="1" dirty="0">
                          <a:effectLst/>
                          <a:latin typeface="Calibri" panose="020F0502020204030204" pitchFamily="34" charset="0"/>
                          <a:ea typeface="Calibri" panose="020F0502020204030204" pitchFamily="34" charset="0"/>
                          <a:cs typeface="Times New Roman" panose="02020603050405020304" pitchFamily="18" charset="0"/>
                        </a:rPr>
                        <a:t>Scenario</a:t>
                      </a:r>
                    </a:p>
                  </a:txBody>
                  <a:tcPr marL="68580" marR="68580"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n-GB" sz="1400" b="1" dirty="0" err="1">
                          <a:effectLst/>
                          <a:latin typeface="Calibri" panose="020F0502020204030204" pitchFamily="34" charset="0"/>
                          <a:ea typeface="Calibri" panose="020F0502020204030204" pitchFamily="34" charset="0"/>
                          <a:cs typeface="Times New Roman" panose="02020603050405020304" pitchFamily="18" charset="0"/>
                        </a:rPr>
                        <a:t>E</a:t>
                      </a:r>
                      <a:r>
                        <a:rPr lang="en-GB" sz="1400" b="1" baseline="-25000" dirty="0" err="1">
                          <a:effectLst/>
                          <a:latin typeface="Calibri" panose="020F0502020204030204" pitchFamily="34" charset="0"/>
                          <a:ea typeface="Calibri" panose="020F0502020204030204" pitchFamily="34" charset="0"/>
                          <a:cs typeface="Times New Roman" panose="02020603050405020304" pitchFamily="18" charset="0"/>
                        </a:rPr>
                        <a:t>rad</a:t>
                      </a:r>
                      <a:endParaRPr lang="en-GB" sz="1400" b="1" baseline="-25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400" b="1" dirty="0">
                          <a:effectLst/>
                          <a:latin typeface="Calibri" panose="020F0502020204030204" pitchFamily="34" charset="0"/>
                          <a:ea typeface="Calibri" panose="020F0502020204030204" pitchFamily="34" charset="0"/>
                          <a:cs typeface="Times New Roman" panose="02020603050405020304" pitchFamily="18" charset="0"/>
                        </a:rPr>
                        <a:t>kWh/m</a:t>
                      </a:r>
                      <a:r>
                        <a:rPr lang="en-GB" sz="1400" b="1" baseline="30000" dirty="0">
                          <a:effectLst/>
                          <a:latin typeface="Calibri" panose="020F0502020204030204" pitchFamily="34" charset="0"/>
                          <a:ea typeface="Calibri" panose="020F0502020204030204" pitchFamily="34" charset="0"/>
                          <a:cs typeface="Times New Roman" panose="02020603050405020304" pitchFamily="18" charset="0"/>
                        </a:rPr>
                        <a:t>2</a:t>
                      </a:r>
                      <a:r>
                        <a:rPr lang="en-GB" sz="1400" b="1" dirty="0">
                          <a:effectLst/>
                          <a:latin typeface="Calibri" panose="020F0502020204030204" pitchFamily="34" charset="0"/>
                          <a:ea typeface="Calibri" panose="020F0502020204030204" pitchFamily="34" charset="0"/>
                          <a:cs typeface="Times New Roman" panose="02020603050405020304" pitchFamily="18" charset="0"/>
                        </a:rPr>
                        <a:t>-y</a:t>
                      </a:r>
                    </a:p>
                  </a:txBody>
                  <a:tcPr marL="68580" marR="68580"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n-GB" sz="1400" b="1" dirty="0">
                          <a:effectLst/>
                          <a:latin typeface="Calibri" panose="020F0502020204030204" pitchFamily="34" charset="0"/>
                          <a:ea typeface="Calibri" panose="020F0502020204030204" pitchFamily="34" charset="0"/>
                          <a:cs typeface="Times New Roman" panose="02020603050405020304" pitchFamily="18" charset="0"/>
                        </a:rPr>
                        <a:t>% Diff</a:t>
                      </a:r>
                    </a:p>
                  </a:txBody>
                  <a:tcPr marL="68580" marR="68580"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extLst>
                  <a:ext uri="{0D108BD9-81ED-4DB2-BD59-A6C34878D82A}">
                    <a16:rowId xmlns:a16="http://schemas.microsoft.com/office/drawing/2014/main" val="319386050"/>
                  </a:ext>
                </a:extLst>
              </a:tr>
              <a:tr h="0">
                <a:tc>
                  <a:txBody>
                    <a:bodyPr/>
                    <a:lstStyle/>
                    <a:p>
                      <a:pPr algn="ct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181.4</a:t>
                      </a:r>
                    </a:p>
                  </a:txBody>
                  <a:tcPr marL="68580" marR="68580"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241199788"/>
                  </a:ext>
                </a:extLst>
              </a:tr>
              <a:tr h="0">
                <a:tc>
                  <a:txBody>
                    <a:bodyPr/>
                    <a:lstStyle/>
                    <a:p>
                      <a:pPr algn="ct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07000"/>
                        </a:lnSpc>
                        <a:spcAft>
                          <a:spcPts val="800"/>
                        </a:spcAft>
                      </a:pPr>
                      <a:r>
                        <a:rPr lang="en-GB" sz="1400">
                          <a:effectLst/>
                          <a:latin typeface="Calibri" panose="020F0502020204030204" pitchFamily="34" charset="0"/>
                          <a:ea typeface="Calibri" panose="020F0502020204030204" pitchFamily="34" charset="0"/>
                          <a:cs typeface="Times New Roman" panose="02020603050405020304" pitchFamily="18" charset="0"/>
                        </a:rPr>
                        <a:t>185.8</a:t>
                      </a:r>
                    </a:p>
                  </a:txBody>
                  <a:tcPr marL="68580" marR="68580"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07000"/>
                        </a:lnSpc>
                        <a:spcAft>
                          <a:spcPts val="800"/>
                        </a:spcAft>
                      </a:pPr>
                      <a:r>
                        <a:rPr lang="en-GB" sz="1400">
                          <a:effectLst/>
                          <a:latin typeface="Calibri" panose="020F0502020204030204" pitchFamily="34" charset="0"/>
                          <a:ea typeface="Calibri" panose="020F0502020204030204" pitchFamily="34" charset="0"/>
                          <a:cs typeface="Times New Roman" panose="02020603050405020304" pitchFamily="18" charset="0"/>
                        </a:rPr>
                        <a:t>2.4%</a:t>
                      </a:r>
                    </a:p>
                  </a:txBody>
                  <a:tcPr marL="68580" marR="68580" marT="9525"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2732599518"/>
                  </a:ext>
                </a:extLst>
              </a:tr>
              <a:tr h="0">
                <a:tc>
                  <a:txBody>
                    <a:bodyPr/>
                    <a:lstStyle/>
                    <a:p>
                      <a:pPr algn="ct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157.9</a:t>
                      </a:r>
                    </a:p>
                  </a:txBody>
                  <a:tcPr marL="68580" marR="68580"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-13.0%</a:t>
                      </a:r>
                    </a:p>
                  </a:txBody>
                  <a:tcPr marL="68580" marR="68580" marT="9525"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826128519"/>
                  </a:ext>
                </a:extLst>
              </a:tr>
              <a:tr h="0">
                <a:tc>
                  <a:txBody>
                    <a:bodyPr/>
                    <a:lstStyle/>
                    <a:p>
                      <a:pPr algn="ct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178.5</a:t>
                      </a:r>
                    </a:p>
                  </a:txBody>
                  <a:tcPr marL="68580" marR="68580"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07000"/>
                        </a:lnSpc>
                        <a:spcAft>
                          <a:spcPts val="800"/>
                        </a:spcAft>
                      </a:pPr>
                      <a:r>
                        <a:rPr lang="en-GB" sz="1400">
                          <a:effectLst/>
                          <a:latin typeface="Calibri" panose="020F0502020204030204" pitchFamily="34" charset="0"/>
                          <a:ea typeface="Calibri" panose="020F0502020204030204" pitchFamily="34" charset="0"/>
                          <a:cs typeface="Times New Roman" panose="02020603050405020304" pitchFamily="18" charset="0"/>
                        </a:rPr>
                        <a:t>-1.6%</a:t>
                      </a:r>
                    </a:p>
                  </a:txBody>
                  <a:tcPr marL="68580" marR="68580" marT="9525"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3677872808"/>
                  </a:ext>
                </a:extLst>
              </a:tr>
              <a:tr h="0">
                <a:tc>
                  <a:txBody>
                    <a:bodyPr/>
                    <a:lstStyle/>
                    <a:p>
                      <a:pPr algn="ct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167.7</a:t>
                      </a:r>
                    </a:p>
                  </a:txBody>
                  <a:tcPr marL="68580" marR="68580"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-7.6%</a:t>
                      </a:r>
                    </a:p>
                  </a:txBody>
                  <a:tcPr marL="68580" marR="68580" marT="9525"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2615297222"/>
                  </a:ext>
                </a:extLst>
              </a:tr>
            </a:tbl>
          </a:graphicData>
        </a:graphic>
      </p:graphicFrame>
      <p:sp>
        <p:nvSpPr>
          <p:cNvPr id="13" name="Rectangle 12"/>
          <p:cNvSpPr/>
          <p:nvPr/>
        </p:nvSpPr>
        <p:spPr>
          <a:xfrm>
            <a:off x="1184767" y="5322260"/>
            <a:ext cx="2689078" cy="304752"/>
          </a:xfrm>
          <a:prstGeom prst="rect">
            <a:avLst/>
          </a:prstGeom>
          <a:no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3288150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Conclusions</a:t>
            </a:r>
          </a:p>
        </p:txBody>
      </p:sp>
      <p:sp>
        <p:nvSpPr>
          <p:cNvPr id="3" name="Content Placeholder 2"/>
          <p:cNvSpPr>
            <a:spLocks noGrp="1"/>
          </p:cNvSpPr>
          <p:nvPr>
            <p:ph idx="1"/>
          </p:nvPr>
        </p:nvSpPr>
        <p:spPr/>
        <p:txBody>
          <a:bodyPr>
            <a:normAutofit/>
          </a:bodyPr>
          <a:lstStyle/>
          <a:p>
            <a:r>
              <a:rPr lang="en-US" sz="1800" dirty="0"/>
              <a:t>Actual control strategy implemented in the Belgian demo of BRICKER project was presented, compared against an ideal approach, improved and tested by means of numerical simulation.</a:t>
            </a:r>
          </a:p>
          <a:p>
            <a:endParaRPr lang="en-GB" sz="1800" dirty="0"/>
          </a:p>
          <a:p>
            <a:r>
              <a:rPr lang="en-US" sz="1800" dirty="0"/>
              <a:t>5 different scenarios were assessed resulting scenario 3 the most optimal in terms of indoor temperature and specific heating energy demand. </a:t>
            </a:r>
          </a:p>
          <a:p>
            <a:endParaRPr lang="en-US" sz="1800" dirty="0"/>
          </a:p>
          <a:p>
            <a:r>
              <a:rPr lang="en-US" sz="1800" dirty="0"/>
              <a:t>For BRICKER project purposes, the main conclusion of this work is the demonstration that control strategy of energy generation and distribution systems has to be revised whenever deep renovation of passive or active building technologies is undertaken. Contrarily to which, project renovation goals cannot be met.</a:t>
            </a:r>
            <a:endParaRPr lang="en-GB" sz="1800" dirty="0"/>
          </a:p>
          <a:p>
            <a:endParaRPr lang="en-GB" sz="1800" dirty="0"/>
          </a:p>
        </p:txBody>
      </p:sp>
      <p:sp>
        <p:nvSpPr>
          <p:cNvPr id="4" name="Date Placeholder 3"/>
          <p:cNvSpPr>
            <a:spLocks noGrp="1"/>
          </p:cNvSpPr>
          <p:nvPr>
            <p:ph type="dt" sz="half" idx="10"/>
          </p:nvPr>
        </p:nvSpPr>
        <p:spPr/>
        <p:txBody>
          <a:bodyPr/>
          <a:lstStyle/>
          <a:p>
            <a:fld id="{1FF0ECDA-21B0-4469-9971-3F6D1A1A8CCB}" type="datetime2">
              <a:rPr lang="en-US" smtClean="0"/>
              <a:t>Wednesday, May 25, 2016</a:t>
            </a:fld>
            <a:endParaRPr lang="en-US" dirty="0"/>
          </a:p>
        </p:txBody>
      </p:sp>
      <p:sp>
        <p:nvSpPr>
          <p:cNvPr id="5" name="Footer Placeholder 4"/>
          <p:cNvSpPr>
            <a:spLocks noGrp="1"/>
          </p:cNvSpPr>
          <p:nvPr>
            <p:ph type="ftr" sz="quarter" idx="11"/>
          </p:nvPr>
        </p:nvSpPr>
        <p:spPr/>
        <p:txBody>
          <a:bodyPr/>
          <a:lstStyle/>
          <a:p>
            <a:pPr algn="r"/>
            <a:r>
              <a:rPr lang="en-US" dirty="0"/>
              <a:t>CLIMA Conference 2016</a:t>
            </a:r>
          </a:p>
        </p:txBody>
      </p:sp>
      <p:sp>
        <p:nvSpPr>
          <p:cNvPr id="6" name="Slide Number Placeholder 5"/>
          <p:cNvSpPr>
            <a:spLocks noGrp="1"/>
          </p:cNvSpPr>
          <p:nvPr>
            <p:ph type="sldNum" sz="quarter" idx="12"/>
          </p:nvPr>
        </p:nvSpPr>
        <p:spPr/>
        <p:txBody>
          <a:bodyPr/>
          <a:lstStyle/>
          <a:p>
            <a:fld id="{0CFEC368-1D7A-4F81-ABF6-AE0E36BAF64C}" type="slidenum">
              <a:rPr lang="en-US" smtClean="0"/>
              <a:pPr/>
              <a:t>12</a:t>
            </a:fld>
            <a:endParaRPr lang="en-US"/>
          </a:p>
        </p:txBody>
      </p:sp>
    </p:spTree>
    <p:extLst>
      <p:ext uri="{BB962C8B-B14F-4D97-AF65-F5344CB8AC3E}">
        <p14:creationId xmlns:p14="http://schemas.microsoft.com/office/powerpoint/2010/main" val="2027909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FF0ECDA-21B0-4469-9971-3F6D1A1A8CCB}" type="datetime2">
              <a:rPr lang="en-US" smtClean="0"/>
              <a:t>Wednesday, May 25, 2016</a:t>
            </a:fld>
            <a:endParaRPr lang="en-US" dirty="0"/>
          </a:p>
        </p:txBody>
      </p:sp>
      <p:sp>
        <p:nvSpPr>
          <p:cNvPr id="5" name="Footer Placeholder 4"/>
          <p:cNvSpPr>
            <a:spLocks noGrp="1"/>
          </p:cNvSpPr>
          <p:nvPr>
            <p:ph type="ftr" sz="quarter" idx="11"/>
          </p:nvPr>
        </p:nvSpPr>
        <p:spPr/>
        <p:txBody>
          <a:bodyPr/>
          <a:lstStyle/>
          <a:p>
            <a:pPr algn="r"/>
            <a:r>
              <a:rPr lang="en-US"/>
              <a:t>CLIMA Conference 2016</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13</a:t>
            </a:fld>
            <a:endParaRPr lang="en-US"/>
          </a:p>
        </p:txBody>
      </p:sp>
      <p:sp>
        <p:nvSpPr>
          <p:cNvPr id="7" name="TextBox 6"/>
          <p:cNvSpPr txBox="1"/>
          <p:nvPr/>
        </p:nvSpPr>
        <p:spPr>
          <a:xfrm>
            <a:off x="872183" y="4797152"/>
            <a:ext cx="3244799" cy="923330"/>
          </a:xfrm>
          <a:prstGeom prst="rect">
            <a:avLst/>
          </a:prstGeom>
          <a:noFill/>
        </p:spPr>
        <p:txBody>
          <a:bodyPr wrap="none" rtlCol="0">
            <a:spAutoFit/>
          </a:bodyPr>
          <a:lstStyle/>
          <a:p>
            <a:r>
              <a:rPr lang="en-US" b="1" i="1" dirty="0">
                <a:latin typeface="Microsoft Tai Le" panose="020B0502040204020203" pitchFamily="34" charset="0"/>
                <a:cs typeface="Microsoft Tai Le" panose="020B0502040204020203" pitchFamily="34" charset="0"/>
              </a:rPr>
              <a:t>Roberto Ruiz</a:t>
            </a:r>
          </a:p>
          <a:p>
            <a:r>
              <a:rPr lang="en-US" i="1" dirty="0">
                <a:latin typeface="Microsoft Tai Le" panose="020B0502040204020203" pitchFamily="34" charset="0"/>
                <a:cs typeface="Microsoft Tai Le" panose="020B0502040204020203" pitchFamily="34" charset="0"/>
                <a:hlinkClick r:id="rId2"/>
              </a:rPr>
              <a:t>r.ruiz@ulg.ac.be</a:t>
            </a:r>
            <a:endParaRPr lang="en-US" i="1" dirty="0">
              <a:latin typeface="Microsoft Tai Le" panose="020B0502040204020203" pitchFamily="34" charset="0"/>
              <a:cs typeface="Microsoft Tai Le" panose="020B0502040204020203" pitchFamily="34" charset="0"/>
            </a:endParaRPr>
          </a:p>
          <a:p>
            <a:r>
              <a:rPr lang="en-US" i="1" dirty="0">
                <a:latin typeface="Microsoft Tai Le" panose="020B0502040204020203" pitchFamily="34" charset="0"/>
                <a:cs typeface="Microsoft Tai Le" panose="020B0502040204020203" pitchFamily="34" charset="0"/>
                <a:hlinkClick r:id="rId3"/>
              </a:rPr>
              <a:t>http://www.labothap.ulg.ac.be</a:t>
            </a:r>
            <a:endParaRPr lang="en-US" i="1" dirty="0">
              <a:latin typeface="Microsoft Tai Le" panose="020B0502040204020203" pitchFamily="34" charset="0"/>
              <a:cs typeface="Microsoft Tai Le" panose="020B0502040204020203" pitchFamily="34" charset="0"/>
            </a:endParaRPr>
          </a:p>
        </p:txBody>
      </p:sp>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28750"/>
          <a:stretch/>
        </p:blipFill>
        <p:spPr bwMode="auto">
          <a:xfrm>
            <a:off x="403843" y="1653540"/>
            <a:ext cx="4181475" cy="271462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9"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5676" t="8649" r="26792" b="15944"/>
          <a:stretch/>
        </p:blipFill>
        <p:spPr bwMode="auto">
          <a:xfrm>
            <a:off x="5292080" y="2873693"/>
            <a:ext cx="3285380" cy="32575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6137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Introduction</a:t>
            </a:r>
            <a:endParaRPr lang="fr-BE" dirty="0"/>
          </a:p>
        </p:txBody>
      </p:sp>
      <p:sp>
        <p:nvSpPr>
          <p:cNvPr id="4" name="Date Placeholder 3"/>
          <p:cNvSpPr>
            <a:spLocks noGrp="1"/>
          </p:cNvSpPr>
          <p:nvPr>
            <p:ph type="dt" sz="half" idx="10"/>
          </p:nvPr>
        </p:nvSpPr>
        <p:spPr/>
        <p:txBody>
          <a:bodyPr/>
          <a:lstStyle/>
          <a:p>
            <a:fld id="{1FF0ECDA-21B0-4469-9971-3F6D1A1A8CCB}" type="datetime2">
              <a:rPr lang="en-US" smtClean="0"/>
              <a:t>Wednesday, May 25, 2016</a:t>
            </a:fld>
            <a:endParaRPr lang="en-US" dirty="0"/>
          </a:p>
        </p:txBody>
      </p:sp>
      <p:sp>
        <p:nvSpPr>
          <p:cNvPr id="5" name="Footer Placeholder 4"/>
          <p:cNvSpPr>
            <a:spLocks noGrp="1"/>
          </p:cNvSpPr>
          <p:nvPr>
            <p:ph type="ftr" sz="quarter" idx="11"/>
          </p:nvPr>
        </p:nvSpPr>
        <p:spPr/>
        <p:txBody>
          <a:bodyPr/>
          <a:lstStyle/>
          <a:p>
            <a:pPr algn="r"/>
            <a:r>
              <a:rPr lang="en-US" dirty="0"/>
              <a:t>CLIMA Conference 2016</a:t>
            </a:r>
          </a:p>
        </p:txBody>
      </p:sp>
      <p:sp>
        <p:nvSpPr>
          <p:cNvPr id="6" name="Slide Number Placeholder 5"/>
          <p:cNvSpPr>
            <a:spLocks noGrp="1"/>
          </p:cNvSpPr>
          <p:nvPr>
            <p:ph type="sldNum" sz="quarter" idx="12"/>
          </p:nvPr>
        </p:nvSpPr>
        <p:spPr/>
        <p:txBody>
          <a:bodyPr/>
          <a:lstStyle/>
          <a:p>
            <a:fld id="{0CFEC368-1D7A-4F81-ABF6-AE0E36BAF64C}" type="slidenum">
              <a:rPr lang="en-US" smtClean="0"/>
              <a:pPr/>
              <a:t>2</a:t>
            </a:fld>
            <a:endParaRPr lang="en-US"/>
          </a:p>
        </p:txBody>
      </p:sp>
      <p:sp>
        <p:nvSpPr>
          <p:cNvPr id="7" name="Rectangle 6"/>
          <p:cNvSpPr/>
          <p:nvPr/>
        </p:nvSpPr>
        <p:spPr>
          <a:xfrm>
            <a:off x="3057942" y="5750004"/>
            <a:ext cx="5628858" cy="1107996"/>
          </a:xfrm>
          <a:prstGeom prst="rect">
            <a:avLst/>
          </a:prstGeom>
        </p:spPr>
        <p:txBody>
          <a:bodyPr wrap="square">
            <a:spAutoFit/>
          </a:bodyPr>
          <a:lstStyle/>
          <a:p>
            <a:pPr algn="just"/>
            <a:r>
              <a:rPr lang="en-US" sz="1300" i="1" dirty="0"/>
              <a:t>The BRICKER Project aims to develop a scalable, replicable, high energy efficient, zero emissions and cost effective system to refurbish existing public-owned non-residential buildings to achieve at least 50% energy consumption reduction.</a:t>
            </a:r>
            <a:endParaRPr lang="en-US" sz="1200" i="1" dirty="0"/>
          </a:p>
          <a:p>
            <a:pPr algn="r"/>
            <a:r>
              <a:rPr lang="en-US" sz="1400" dirty="0"/>
              <a:t>See more at: </a:t>
            </a:r>
            <a:r>
              <a:rPr lang="en-US" sz="1400" dirty="0">
                <a:hlinkClick r:id="rId3"/>
              </a:rPr>
              <a:t>http://www.bricker-project.com</a:t>
            </a:r>
            <a:r>
              <a:rPr lang="en-US" sz="1400" dirty="0"/>
              <a:t> </a:t>
            </a:r>
            <a:endParaRPr lang="fr-BE" sz="1400" dirty="0"/>
          </a:p>
        </p:txBody>
      </p:sp>
      <p:pic>
        <p:nvPicPr>
          <p:cNvPr id="8"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878" t="3086"/>
          <a:stretch/>
        </p:blipFill>
        <p:spPr bwMode="auto">
          <a:xfrm>
            <a:off x="577200" y="3536528"/>
            <a:ext cx="3673501" cy="21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50659" y="3536528"/>
            <a:ext cx="3036182" cy="21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57200" y="1387091"/>
            <a:ext cx="8229600" cy="2154436"/>
          </a:xfrm>
          <a:prstGeom prst="rect">
            <a:avLst/>
          </a:prstGeom>
        </p:spPr>
        <p:txBody>
          <a:bodyPr wrap="square">
            <a:spAutoFit/>
          </a:bodyPr>
          <a:lstStyle/>
          <a:p>
            <a:pPr marL="342900" indent="-342900" algn="just">
              <a:buFont typeface="+mj-lt"/>
              <a:buAutoNum type="arabicPeriod"/>
            </a:pPr>
            <a:r>
              <a:rPr lang="en-GB" sz="1600" dirty="0"/>
              <a:t>The actual control strategy implemented in the Belgian demo of Bricker project is: </a:t>
            </a:r>
            <a:r>
              <a:rPr lang="en-GB" sz="1600" b="1" i="1" dirty="0"/>
              <a:t>introduced, compared against an ideal approach and accordingly optimized.</a:t>
            </a:r>
          </a:p>
          <a:p>
            <a:pPr marL="342900" indent="-342900" algn="just">
              <a:buFont typeface="+mj-lt"/>
              <a:buAutoNum type="arabicPeriod"/>
            </a:pPr>
            <a:endParaRPr lang="en-GB" sz="900" b="1" i="1" dirty="0"/>
          </a:p>
          <a:p>
            <a:pPr marL="342900" indent="-342900" algn="just">
              <a:buFont typeface="+mj-lt"/>
              <a:buAutoNum type="arabicPeriod"/>
            </a:pPr>
            <a:r>
              <a:rPr lang="en-GB" sz="1600" dirty="0"/>
              <a:t>The optimized approach is tested by means of numerical simulations over a base </a:t>
            </a:r>
            <a:r>
              <a:rPr lang="en-GB" sz="1600"/>
              <a:t>case scenario.</a:t>
            </a:r>
            <a:endParaRPr lang="en-GB" sz="1600" dirty="0"/>
          </a:p>
          <a:p>
            <a:pPr marL="342900" indent="-342900" algn="just">
              <a:buFont typeface="+mj-lt"/>
              <a:buAutoNum type="arabicPeriod"/>
            </a:pPr>
            <a:endParaRPr lang="en-GB" sz="900" dirty="0"/>
          </a:p>
          <a:p>
            <a:pPr marL="342900" indent="-342900" algn="just">
              <a:buFont typeface="+mj-lt"/>
              <a:buAutoNum type="arabicPeriod"/>
            </a:pPr>
            <a:r>
              <a:rPr lang="en-GB" sz="1600" b="1" i="1" dirty="0"/>
              <a:t>Indoor air temperature</a:t>
            </a:r>
            <a:r>
              <a:rPr lang="en-GB" sz="1600" dirty="0"/>
              <a:t> distribution and </a:t>
            </a:r>
            <a:r>
              <a:rPr lang="en-GB" sz="1600" b="1" i="1" dirty="0"/>
              <a:t>annual specific energy demand</a:t>
            </a:r>
            <a:r>
              <a:rPr lang="en-GB" sz="1600" dirty="0"/>
              <a:t> over a specific zone are used as main performance indicators.</a:t>
            </a:r>
          </a:p>
          <a:p>
            <a:pPr marL="342900" indent="-342900" algn="just">
              <a:buFont typeface="+mj-lt"/>
              <a:buAutoNum type="arabicPeriod"/>
            </a:pPr>
            <a:endParaRPr lang="en-GB" sz="1600" dirty="0"/>
          </a:p>
        </p:txBody>
      </p:sp>
    </p:spTree>
    <p:extLst>
      <p:ext uri="{BB962C8B-B14F-4D97-AF65-F5344CB8AC3E}">
        <p14:creationId xmlns:p14="http://schemas.microsoft.com/office/powerpoint/2010/main" val="444341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Building Demo</a:t>
            </a:r>
          </a:p>
        </p:txBody>
      </p:sp>
      <p:sp>
        <p:nvSpPr>
          <p:cNvPr id="4" name="Date Placeholder 3"/>
          <p:cNvSpPr>
            <a:spLocks noGrp="1"/>
          </p:cNvSpPr>
          <p:nvPr>
            <p:ph type="dt" sz="half" idx="10"/>
          </p:nvPr>
        </p:nvSpPr>
        <p:spPr/>
        <p:txBody>
          <a:bodyPr/>
          <a:lstStyle/>
          <a:p>
            <a:fld id="{1FF0ECDA-21B0-4469-9971-3F6D1A1A8CCB}" type="datetime2">
              <a:rPr lang="en-US" smtClean="0"/>
              <a:t>Wednesday, May 25, 2016</a:t>
            </a:fld>
            <a:endParaRPr lang="en-US" dirty="0"/>
          </a:p>
        </p:txBody>
      </p:sp>
      <p:sp>
        <p:nvSpPr>
          <p:cNvPr id="5" name="Footer Placeholder 4"/>
          <p:cNvSpPr>
            <a:spLocks noGrp="1"/>
          </p:cNvSpPr>
          <p:nvPr>
            <p:ph type="ftr" sz="quarter" idx="11"/>
          </p:nvPr>
        </p:nvSpPr>
        <p:spPr/>
        <p:txBody>
          <a:bodyPr/>
          <a:lstStyle/>
          <a:p>
            <a:pPr algn="r"/>
            <a:r>
              <a:rPr lang="en-US"/>
              <a:t>CLIMA Conference 2016</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3</a:t>
            </a:fld>
            <a:endParaRPr lang="en-US"/>
          </a:p>
        </p:txBody>
      </p:sp>
      <p:grpSp>
        <p:nvGrpSpPr>
          <p:cNvPr id="7" name="Group 6"/>
          <p:cNvGrpSpPr>
            <a:grpSpLocks noChangeAspect="1"/>
          </p:cNvGrpSpPr>
          <p:nvPr/>
        </p:nvGrpSpPr>
        <p:grpSpPr>
          <a:xfrm>
            <a:off x="367937" y="1297290"/>
            <a:ext cx="3045689" cy="2303562"/>
            <a:chOff x="1888774" y="1410887"/>
            <a:chExt cx="6283626" cy="4752528"/>
          </a:xfrm>
        </p:grpSpPr>
        <p:pic>
          <p:nvPicPr>
            <p:cNvPr id="8" name="Image 6" descr="ISIL 3D.jpg"/>
            <p:cNvPicPr>
              <a:picLocks noChangeAspect="1"/>
            </p:cNvPicPr>
            <p:nvPr/>
          </p:nvPicPr>
          <p:blipFill>
            <a:blip r:embed="rId3" cstate="print"/>
            <a:stretch>
              <a:fillRect/>
            </a:stretch>
          </p:blipFill>
          <p:spPr>
            <a:xfrm>
              <a:off x="1888774" y="1410887"/>
              <a:ext cx="6283626" cy="4752528"/>
            </a:xfrm>
            <a:prstGeom prst="rect">
              <a:avLst/>
            </a:prstGeom>
          </p:spPr>
        </p:pic>
        <p:cxnSp>
          <p:nvCxnSpPr>
            <p:cNvPr id="9" name="Connecteur droit 8"/>
            <p:cNvCxnSpPr/>
            <p:nvPr/>
          </p:nvCxnSpPr>
          <p:spPr>
            <a:xfrm flipV="1">
              <a:off x="2222275" y="3429000"/>
              <a:ext cx="288032" cy="216024"/>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Connecteur droit 10"/>
            <p:cNvCxnSpPr/>
            <p:nvPr/>
          </p:nvCxnSpPr>
          <p:spPr>
            <a:xfrm>
              <a:off x="2510307" y="3429000"/>
              <a:ext cx="1296144"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Connecteur droit 12"/>
            <p:cNvCxnSpPr/>
            <p:nvPr/>
          </p:nvCxnSpPr>
          <p:spPr>
            <a:xfrm flipV="1">
              <a:off x="3806451" y="2996952"/>
              <a:ext cx="0" cy="432048"/>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Connecteur droit 15"/>
            <p:cNvCxnSpPr/>
            <p:nvPr/>
          </p:nvCxnSpPr>
          <p:spPr>
            <a:xfrm>
              <a:off x="3806451" y="2996952"/>
              <a:ext cx="36004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Connecteur droit 17"/>
            <p:cNvCxnSpPr/>
            <p:nvPr/>
          </p:nvCxnSpPr>
          <p:spPr>
            <a:xfrm flipV="1">
              <a:off x="4166491" y="2492896"/>
              <a:ext cx="0" cy="504056"/>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Connecteur droit 19"/>
            <p:cNvCxnSpPr/>
            <p:nvPr/>
          </p:nvCxnSpPr>
          <p:spPr>
            <a:xfrm flipV="1">
              <a:off x="4166491" y="2204864"/>
              <a:ext cx="288032" cy="288032"/>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Connecteur droit 21"/>
            <p:cNvCxnSpPr/>
            <p:nvPr/>
          </p:nvCxnSpPr>
          <p:spPr>
            <a:xfrm flipV="1">
              <a:off x="4454523" y="2060848"/>
              <a:ext cx="0" cy="144016"/>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Connecteur droit 23"/>
            <p:cNvCxnSpPr/>
            <p:nvPr/>
          </p:nvCxnSpPr>
          <p:spPr>
            <a:xfrm flipV="1">
              <a:off x="4454523" y="1844824"/>
              <a:ext cx="216024" cy="216024"/>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Connecteur droit 28"/>
            <p:cNvCxnSpPr/>
            <p:nvPr/>
          </p:nvCxnSpPr>
          <p:spPr>
            <a:xfrm>
              <a:off x="4670547" y="1844824"/>
              <a:ext cx="360040" cy="144016"/>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Connecteur droit 30"/>
            <p:cNvCxnSpPr/>
            <p:nvPr/>
          </p:nvCxnSpPr>
          <p:spPr>
            <a:xfrm>
              <a:off x="5030587" y="1988840"/>
              <a:ext cx="0" cy="216024"/>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Connecteur droit 32"/>
            <p:cNvCxnSpPr/>
            <p:nvPr/>
          </p:nvCxnSpPr>
          <p:spPr>
            <a:xfrm>
              <a:off x="5030587" y="2204864"/>
              <a:ext cx="1728192" cy="576064"/>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Connecteur droit 34"/>
            <p:cNvCxnSpPr/>
            <p:nvPr/>
          </p:nvCxnSpPr>
          <p:spPr>
            <a:xfrm flipV="1">
              <a:off x="6758779" y="2708920"/>
              <a:ext cx="72008" cy="72008"/>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Connecteur droit 36"/>
            <p:cNvCxnSpPr/>
            <p:nvPr/>
          </p:nvCxnSpPr>
          <p:spPr>
            <a:xfrm>
              <a:off x="6830787" y="2708920"/>
              <a:ext cx="360040" cy="144016"/>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Connecteur droit 40"/>
            <p:cNvCxnSpPr/>
            <p:nvPr/>
          </p:nvCxnSpPr>
          <p:spPr>
            <a:xfrm>
              <a:off x="7190827" y="2924944"/>
              <a:ext cx="504056"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Connecteur droit 42"/>
            <p:cNvCxnSpPr/>
            <p:nvPr/>
          </p:nvCxnSpPr>
          <p:spPr>
            <a:xfrm>
              <a:off x="7694883" y="2924944"/>
              <a:ext cx="0" cy="864096"/>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Connecteur droit 44"/>
            <p:cNvCxnSpPr/>
            <p:nvPr/>
          </p:nvCxnSpPr>
          <p:spPr>
            <a:xfrm flipH="1">
              <a:off x="7118819" y="3789040"/>
              <a:ext cx="576064" cy="1512168"/>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Connecteur droit 46"/>
            <p:cNvCxnSpPr/>
            <p:nvPr/>
          </p:nvCxnSpPr>
          <p:spPr>
            <a:xfrm flipH="1">
              <a:off x="4022475" y="5301208"/>
              <a:ext cx="3096344" cy="72008"/>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Connecteur droit 48"/>
            <p:cNvCxnSpPr/>
            <p:nvPr/>
          </p:nvCxnSpPr>
          <p:spPr>
            <a:xfrm flipV="1">
              <a:off x="4022475" y="4221088"/>
              <a:ext cx="0" cy="1152128"/>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Connecteur droit 56"/>
            <p:cNvCxnSpPr/>
            <p:nvPr/>
          </p:nvCxnSpPr>
          <p:spPr>
            <a:xfrm flipH="1">
              <a:off x="2222275" y="3929277"/>
              <a:ext cx="18002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Connecteur droit 58"/>
            <p:cNvCxnSpPr/>
            <p:nvPr/>
          </p:nvCxnSpPr>
          <p:spPr>
            <a:xfrm flipV="1">
              <a:off x="2222275" y="3645024"/>
              <a:ext cx="0" cy="284253"/>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Connecteur droit 12"/>
            <p:cNvCxnSpPr/>
            <p:nvPr/>
          </p:nvCxnSpPr>
          <p:spPr>
            <a:xfrm flipH="1" flipV="1">
              <a:off x="3999855" y="3929277"/>
              <a:ext cx="22620" cy="29181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Connecteur droit 12"/>
            <p:cNvCxnSpPr/>
            <p:nvPr/>
          </p:nvCxnSpPr>
          <p:spPr>
            <a:xfrm flipV="1">
              <a:off x="7190827" y="2852936"/>
              <a:ext cx="0" cy="762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3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9838" y="3974281"/>
            <a:ext cx="2967373"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Rectangle 31"/>
          <p:cNvSpPr/>
          <p:nvPr/>
        </p:nvSpPr>
        <p:spPr>
          <a:xfrm>
            <a:off x="3815847" y="1297290"/>
            <a:ext cx="4988144" cy="1569660"/>
          </a:xfrm>
          <a:prstGeom prst="rect">
            <a:avLst/>
          </a:prstGeom>
        </p:spPr>
        <p:txBody>
          <a:bodyPr wrap="square">
            <a:spAutoFit/>
          </a:bodyPr>
          <a:lstStyle/>
          <a:p>
            <a:r>
              <a:rPr lang="en-US" sz="1600" b="1" dirty="0"/>
              <a:t>Main characteristics</a:t>
            </a:r>
          </a:p>
          <a:p>
            <a:pPr marL="342900" indent="-342900">
              <a:buFont typeface="Arial" panose="020B0604020202020204" pitchFamily="34" charset="0"/>
              <a:buChar char="•"/>
            </a:pPr>
            <a:r>
              <a:rPr lang="en-US" sz="1600" dirty="0"/>
              <a:t>School building demo located in Liège (Belgium). </a:t>
            </a:r>
            <a:endParaRPr lang="en-GB" sz="1600" dirty="0"/>
          </a:p>
          <a:p>
            <a:pPr marL="342900" indent="-342900">
              <a:buFont typeface="Arial" panose="020B0604020202020204" pitchFamily="34" charset="0"/>
              <a:buChar char="•"/>
            </a:pPr>
            <a:r>
              <a:rPr lang="en-US" sz="1600" dirty="0"/>
              <a:t>It counts with 22,300 m</a:t>
            </a:r>
            <a:r>
              <a:rPr lang="en-US" sz="1600" baseline="30000" dirty="0"/>
              <a:t>2</a:t>
            </a:r>
            <a:r>
              <a:rPr lang="en-US" sz="1600" dirty="0"/>
              <a:t> of usable area.</a:t>
            </a:r>
            <a:endParaRPr lang="en-GB" sz="1600" dirty="0"/>
          </a:p>
          <a:p>
            <a:pPr marL="342900" indent="-342900">
              <a:buFont typeface="Arial" panose="020B0604020202020204" pitchFamily="34" charset="0"/>
              <a:buChar char="•"/>
            </a:pPr>
            <a:r>
              <a:rPr lang="en-US" sz="1600" dirty="0"/>
              <a:t>Poor quality of building assemblies</a:t>
            </a:r>
            <a:endParaRPr lang="en-GB" sz="1600" dirty="0"/>
          </a:p>
          <a:p>
            <a:pPr marL="342900" indent="-342900">
              <a:buFont typeface="Arial" panose="020B0604020202020204" pitchFamily="34" charset="0"/>
              <a:buChar char="•"/>
            </a:pPr>
            <a:r>
              <a:rPr lang="en-US" sz="1600" dirty="0"/>
              <a:t>Gas-fuel boilers </a:t>
            </a:r>
            <a:endParaRPr lang="en-GB" sz="1600" dirty="0"/>
          </a:p>
          <a:p>
            <a:pPr marL="342900" indent="-342900">
              <a:buFont typeface="Arial" panose="020B0604020202020204" pitchFamily="34" charset="0"/>
              <a:buChar char="•"/>
            </a:pPr>
            <a:r>
              <a:rPr lang="en-US" sz="1600" dirty="0"/>
              <a:t>High-temperature heating terminals. </a:t>
            </a:r>
            <a:endParaRPr lang="en-GB" sz="1600" dirty="0"/>
          </a:p>
        </p:txBody>
      </p:sp>
      <p:sp>
        <p:nvSpPr>
          <p:cNvPr id="33" name="Rectangle 32"/>
          <p:cNvSpPr/>
          <p:nvPr/>
        </p:nvSpPr>
        <p:spPr>
          <a:xfrm>
            <a:off x="457200" y="5723818"/>
            <a:ext cx="3116559" cy="276999"/>
          </a:xfrm>
          <a:prstGeom prst="rect">
            <a:avLst/>
          </a:prstGeom>
        </p:spPr>
        <p:txBody>
          <a:bodyPr wrap="none">
            <a:spAutoFit/>
          </a:bodyPr>
          <a:lstStyle/>
          <a:p>
            <a:r>
              <a:rPr lang="en-US" sz="1200" b="1" dirty="0"/>
              <a:t>Surface area distribution per space type</a:t>
            </a:r>
            <a:endParaRPr lang="fr-BE" sz="1200" b="1" dirty="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25816" y="3600852"/>
            <a:ext cx="3928000" cy="2358810"/>
          </a:xfrm>
          <a:prstGeom prst="rect">
            <a:avLst/>
          </a:prstGeom>
        </p:spPr>
      </p:pic>
      <p:sp>
        <p:nvSpPr>
          <p:cNvPr id="35" name="TextBox 34"/>
          <p:cNvSpPr txBox="1"/>
          <p:nvPr/>
        </p:nvSpPr>
        <p:spPr>
          <a:xfrm>
            <a:off x="5419038" y="5959662"/>
            <a:ext cx="2095445" cy="307777"/>
          </a:xfrm>
          <a:prstGeom prst="rect">
            <a:avLst/>
          </a:prstGeom>
          <a:noFill/>
        </p:spPr>
        <p:txBody>
          <a:bodyPr wrap="none" rtlCol="0">
            <a:spAutoFit/>
          </a:bodyPr>
          <a:lstStyle/>
          <a:p>
            <a:r>
              <a:rPr lang="fr-BE" sz="1400" b="1" dirty="0">
                <a:cs typeface="Microsoft Tai Le" panose="020B0502040204020203" pitchFamily="34" charset="0"/>
              </a:rPr>
              <a:t>Building configuration</a:t>
            </a:r>
          </a:p>
        </p:txBody>
      </p:sp>
    </p:spTree>
    <p:extLst>
      <p:ext uri="{BB962C8B-B14F-4D97-AF65-F5344CB8AC3E}">
        <p14:creationId xmlns:p14="http://schemas.microsoft.com/office/powerpoint/2010/main" val="3553446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9857DC6-4004-42D9-B377-C90A98A94108}" type="datetime2">
              <a:rPr lang="en-US" smtClean="0"/>
              <a:t>Wednesday, May 25, 2016</a:t>
            </a:fld>
            <a:endParaRPr lang="en-US" dirty="0"/>
          </a:p>
        </p:txBody>
      </p:sp>
      <p:sp>
        <p:nvSpPr>
          <p:cNvPr id="5" name="Footer Placeholder 4"/>
          <p:cNvSpPr>
            <a:spLocks noGrp="1"/>
          </p:cNvSpPr>
          <p:nvPr>
            <p:ph type="ftr" sz="quarter" idx="11"/>
          </p:nvPr>
        </p:nvSpPr>
        <p:spPr>
          <a:xfrm>
            <a:off x="3429000" y="18288"/>
            <a:ext cx="4648200" cy="329184"/>
          </a:xfrm>
        </p:spPr>
        <p:txBody>
          <a:bodyPr/>
          <a:lstStyle/>
          <a:p>
            <a:pPr algn="r"/>
            <a:r>
              <a:rPr lang="en-US" dirty="0"/>
              <a:t>CLIMA Conference 2016</a:t>
            </a:r>
          </a:p>
        </p:txBody>
      </p:sp>
      <p:sp>
        <p:nvSpPr>
          <p:cNvPr id="6" name="Slide Number Placeholder 5"/>
          <p:cNvSpPr>
            <a:spLocks noGrp="1"/>
          </p:cNvSpPr>
          <p:nvPr>
            <p:ph type="sldNum" sz="quarter" idx="12"/>
          </p:nvPr>
        </p:nvSpPr>
        <p:spPr/>
        <p:txBody>
          <a:bodyPr/>
          <a:lstStyle/>
          <a:p>
            <a:fld id="{0CFEC368-1D7A-4F81-ABF6-AE0E36BAF64C}" type="slidenum">
              <a:rPr lang="en-US" smtClean="0"/>
              <a:pPr/>
              <a:t>4</a:t>
            </a:fld>
            <a:endParaRPr lang="en-US"/>
          </a:p>
        </p:txBody>
      </p:sp>
      <p:sp>
        <p:nvSpPr>
          <p:cNvPr id="8" name="Title 7"/>
          <p:cNvSpPr>
            <a:spLocks noGrp="1"/>
          </p:cNvSpPr>
          <p:nvPr>
            <p:ph type="title"/>
          </p:nvPr>
        </p:nvSpPr>
        <p:spPr/>
        <p:txBody>
          <a:bodyPr/>
          <a:lstStyle/>
          <a:p>
            <a:r>
              <a:rPr lang="en-GB" dirty="0"/>
              <a:t>Existing Heating System</a:t>
            </a:r>
          </a:p>
        </p:txBody>
      </p:sp>
      <p:sp>
        <p:nvSpPr>
          <p:cNvPr id="13" name="TextBox 12"/>
          <p:cNvSpPr txBox="1"/>
          <p:nvPr/>
        </p:nvSpPr>
        <p:spPr>
          <a:xfrm>
            <a:off x="6608299" y="1913394"/>
            <a:ext cx="2484976" cy="584775"/>
          </a:xfrm>
          <a:prstGeom prst="rect">
            <a:avLst/>
          </a:prstGeom>
          <a:noFill/>
        </p:spPr>
        <p:txBody>
          <a:bodyPr wrap="none" rtlCol="0">
            <a:spAutoFit/>
          </a:bodyPr>
          <a:lstStyle/>
          <a:p>
            <a:r>
              <a:rPr lang="en-US" sz="1600" b="1" i="1" dirty="0"/>
              <a:t>Secondary System</a:t>
            </a:r>
          </a:p>
          <a:p>
            <a:r>
              <a:rPr lang="en-US" sz="1600" b="1" i="1" dirty="0"/>
              <a:t>Distribution + Emission</a:t>
            </a:r>
          </a:p>
        </p:txBody>
      </p:sp>
      <p:sp>
        <p:nvSpPr>
          <p:cNvPr id="17" name="Rectangle 8"/>
          <p:cNvSpPr>
            <a:spLocks noChangeArrowheads="1"/>
          </p:cNvSpPr>
          <p:nvPr/>
        </p:nvSpPr>
        <p:spPr bwMode="auto">
          <a:xfrm>
            <a:off x="249005" y="2160063"/>
            <a:ext cx="1147144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graphicFrame>
        <p:nvGraphicFramePr>
          <p:cNvPr id="18" name="Object 17"/>
          <p:cNvGraphicFramePr>
            <a:graphicFrameLocks noChangeAspect="1"/>
          </p:cNvGraphicFramePr>
          <p:nvPr>
            <p:extLst>
              <p:ext uri="{D42A27DB-BD31-4B8C-83A1-F6EECF244321}">
                <p14:modId xmlns:p14="http://schemas.microsoft.com/office/powerpoint/2010/main" val="2630938086"/>
              </p:ext>
            </p:extLst>
          </p:nvPr>
        </p:nvGraphicFramePr>
        <p:xfrm>
          <a:off x="90869" y="1322236"/>
          <a:ext cx="7166419" cy="3287184"/>
        </p:xfrm>
        <a:graphic>
          <a:graphicData uri="http://schemas.openxmlformats.org/presentationml/2006/ole">
            <mc:AlternateContent xmlns:mc="http://schemas.openxmlformats.org/markup-compatibility/2006">
              <mc:Choice xmlns:v="urn:schemas-microsoft-com:vml" Requires="v">
                <p:oleObj spid="_x0000_s1390" name="Visio" r:id="rId4" imgW="6995373" imgH="3207838" progId="Visio.Drawing.15">
                  <p:embed/>
                </p:oleObj>
              </mc:Choice>
              <mc:Fallback>
                <p:oleObj name="Visio" r:id="rId4" imgW="6995373" imgH="3207838" progId="Visio.Drawing.15">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869" y="1322236"/>
                        <a:ext cx="7166419" cy="3287184"/>
                      </a:xfrm>
                      <a:prstGeom prst="rect">
                        <a:avLst/>
                      </a:prstGeom>
                      <a:noFill/>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3743038573"/>
              </p:ext>
            </p:extLst>
          </p:nvPr>
        </p:nvGraphicFramePr>
        <p:xfrm>
          <a:off x="3526068" y="5200305"/>
          <a:ext cx="5588903" cy="1578239"/>
        </p:xfrm>
        <a:graphic>
          <a:graphicData uri="http://schemas.openxmlformats.org/presentationml/2006/ole">
            <mc:AlternateContent xmlns:mc="http://schemas.openxmlformats.org/markup-compatibility/2006">
              <mc:Choice xmlns:v="urn:schemas-microsoft-com:vml" Requires="v">
                <p:oleObj spid="_x0000_s1391" name="Visio" r:id="rId6" imgW="4419742" imgH="1242115" progId="Visio.Drawing.15">
                  <p:embed/>
                </p:oleObj>
              </mc:Choice>
              <mc:Fallback>
                <p:oleObj name="Visio" r:id="rId6" imgW="4419742" imgH="1242115" progId="Visio.Drawing.15">
                  <p:embed/>
                  <p:pic>
                    <p:nvPicPr>
                      <p:cNvPr id="8" name="Object 7"/>
                      <p:cNvPicPr>
                        <a:picLocks noChangeAspect="1" noChangeArrowheads="1"/>
                      </p:cNvPicPr>
                      <p:nvPr/>
                    </p:nvPicPr>
                    <p:blipFill>
                      <a:blip r:embed="rId7"/>
                      <a:srcRect/>
                      <a:stretch>
                        <a:fillRect/>
                      </a:stretch>
                    </p:blipFill>
                    <p:spPr bwMode="auto">
                      <a:xfrm>
                        <a:off x="3526068" y="5200305"/>
                        <a:ext cx="5588903" cy="1578239"/>
                      </a:xfrm>
                      <a:prstGeom prst="rect">
                        <a:avLst/>
                      </a:prstGeom>
                      <a:noFill/>
                    </p:spPr>
                  </p:pic>
                </p:oleObj>
              </mc:Fallback>
            </mc:AlternateContent>
          </a:graphicData>
        </a:graphic>
      </p:graphicFrame>
      <p:cxnSp>
        <p:nvCxnSpPr>
          <p:cNvPr id="3" name="Straight Arrow Connector 2"/>
          <p:cNvCxnSpPr/>
          <p:nvPr/>
        </p:nvCxnSpPr>
        <p:spPr>
          <a:xfrm>
            <a:off x="4861084" y="2780080"/>
            <a:ext cx="1459435" cy="2138528"/>
          </a:xfrm>
          <a:prstGeom prst="straightConnector1">
            <a:avLst/>
          </a:prstGeom>
          <a:ln>
            <a:solidFill>
              <a:schemeClr val="tx2">
                <a:lumMod val="75000"/>
              </a:schemeClr>
            </a:solidFill>
            <a:prstDash val="sysDot"/>
            <a:tailEnd type="triangle"/>
          </a:ln>
        </p:spPr>
        <p:style>
          <a:lnRef idx="2">
            <a:schemeClr val="accent6"/>
          </a:lnRef>
          <a:fillRef idx="0">
            <a:schemeClr val="accent6"/>
          </a:fillRef>
          <a:effectRef idx="1">
            <a:schemeClr val="accent6"/>
          </a:effectRef>
          <a:fontRef idx="minor">
            <a:schemeClr val="tx1"/>
          </a:fontRef>
        </p:style>
      </p:cxnSp>
      <p:sp>
        <p:nvSpPr>
          <p:cNvPr id="22" name="TextBox 21"/>
          <p:cNvSpPr txBox="1"/>
          <p:nvPr/>
        </p:nvSpPr>
        <p:spPr>
          <a:xfrm>
            <a:off x="7731259" y="4918608"/>
            <a:ext cx="1383712" cy="338554"/>
          </a:xfrm>
          <a:prstGeom prst="rect">
            <a:avLst/>
          </a:prstGeom>
          <a:noFill/>
        </p:spPr>
        <p:txBody>
          <a:bodyPr wrap="none" rtlCol="0">
            <a:spAutoFit/>
          </a:bodyPr>
          <a:lstStyle/>
          <a:p>
            <a:r>
              <a:rPr lang="en-US" sz="1600" b="1" i="1" dirty="0"/>
              <a:t>PI controller</a:t>
            </a:r>
          </a:p>
        </p:txBody>
      </p:sp>
      <p:sp>
        <p:nvSpPr>
          <p:cNvPr id="14" name="TextBox 13"/>
          <p:cNvSpPr txBox="1"/>
          <p:nvPr/>
        </p:nvSpPr>
        <p:spPr>
          <a:xfrm>
            <a:off x="176649" y="4841664"/>
            <a:ext cx="3033203" cy="830997"/>
          </a:xfrm>
          <a:prstGeom prst="rect">
            <a:avLst/>
          </a:prstGeom>
          <a:noFill/>
        </p:spPr>
        <p:txBody>
          <a:bodyPr wrap="none" rtlCol="0">
            <a:spAutoFit/>
          </a:bodyPr>
          <a:lstStyle/>
          <a:p>
            <a:r>
              <a:rPr lang="en-US" sz="1600" b="1" dirty="0"/>
              <a:t>Primary System</a:t>
            </a:r>
          </a:p>
          <a:p>
            <a:r>
              <a:rPr lang="en-US" sz="1600" dirty="0"/>
              <a:t>Generation + Heat exchanger</a:t>
            </a:r>
          </a:p>
          <a:p>
            <a:r>
              <a:rPr lang="en-US" sz="1600" dirty="0"/>
              <a:t>3 natural gas boilers =7.5 [MW]</a:t>
            </a:r>
          </a:p>
        </p:txBody>
      </p:sp>
    </p:spTree>
    <p:extLst>
      <p:ext uri="{BB962C8B-B14F-4D97-AF65-F5344CB8AC3E}">
        <p14:creationId xmlns:p14="http://schemas.microsoft.com/office/powerpoint/2010/main" val="1976252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17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4212" y="5396903"/>
            <a:ext cx="3089734"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18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4265" y="5379517"/>
            <a:ext cx="3089735"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GB" dirty="0"/>
              <a:t>Actual control strategy</a:t>
            </a:r>
          </a:p>
        </p:txBody>
      </p:sp>
      <p:sp>
        <p:nvSpPr>
          <p:cNvPr id="4" name="Date Placeholder 3"/>
          <p:cNvSpPr>
            <a:spLocks noGrp="1"/>
          </p:cNvSpPr>
          <p:nvPr>
            <p:ph type="dt" sz="half" idx="10"/>
          </p:nvPr>
        </p:nvSpPr>
        <p:spPr/>
        <p:txBody>
          <a:bodyPr/>
          <a:lstStyle/>
          <a:p>
            <a:fld id="{1FF0ECDA-21B0-4469-9971-3F6D1A1A8CCB}" type="datetime2">
              <a:rPr lang="en-US" smtClean="0"/>
              <a:t>Wednesday, May 25, 2016</a:t>
            </a:fld>
            <a:endParaRPr lang="en-US" dirty="0"/>
          </a:p>
        </p:txBody>
      </p:sp>
      <p:sp>
        <p:nvSpPr>
          <p:cNvPr id="5" name="Footer Placeholder 4"/>
          <p:cNvSpPr>
            <a:spLocks noGrp="1"/>
          </p:cNvSpPr>
          <p:nvPr>
            <p:ph type="ftr" sz="quarter" idx="11"/>
          </p:nvPr>
        </p:nvSpPr>
        <p:spPr/>
        <p:txBody>
          <a:bodyPr/>
          <a:lstStyle/>
          <a:p>
            <a:pPr algn="r"/>
            <a:r>
              <a:rPr lang="en-US"/>
              <a:t>CLIMA Conference 2016</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5</a:t>
            </a:fld>
            <a:endParaRPr lang="en-US"/>
          </a:p>
        </p:txBody>
      </p:sp>
      <p:pic>
        <p:nvPicPr>
          <p:cNvPr id="23" name="Picture 17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89" y="4623408"/>
            <a:ext cx="3086106"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4" name="Rectangle 23"/>
              <p:cNvSpPr/>
              <p:nvPr/>
            </p:nvSpPr>
            <p:spPr>
              <a:xfrm>
                <a:off x="3348111" y="1409466"/>
                <a:ext cx="4177426" cy="3942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b="1" i="1" smtClean="0">
                              <a:latin typeface="Cambria Math" panose="02040503050406030204" pitchFamily="18" charset="0"/>
                            </a:rPr>
                          </m:ctrlPr>
                        </m:sSubPr>
                        <m:e>
                          <m:r>
                            <a:rPr lang="en-GB" b="1" i="1">
                              <a:latin typeface="Cambria Math" panose="02040503050406030204" pitchFamily="18" charset="0"/>
                            </a:rPr>
                            <m:t>𝑻</m:t>
                          </m:r>
                        </m:e>
                        <m:sub>
                          <m:r>
                            <a:rPr lang="en-GB" b="1" i="1">
                              <a:latin typeface="Cambria Math" panose="02040503050406030204" pitchFamily="18" charset="0"/>
                            </a:rPr>
                            <m:t>𝒘</m:t>
                          </m:r>
                          <m:r>
                            <a:rPr lang="en-GB" b="1" i="0">
                              <a:latin typeface="Cambria Math" panose="02040503050406030204" pitchFamily="18" charset="0"/>
                            </a:rPr>
                            <m:t>,</m:t>
                          </m:r>
                          <m:r>
                            <a:rPr lang="en-GB" b="1" i="1">
                              <a:latin typeface="Cambria Math" panose="02040503050406030204" pitchFamily="18" charset="0"/>
                            </a:rPr>
                            <m:t>𝒔𝒑</m:t>
                          </m:r>
                        </m:sub>
                      </m:sSub>
                      <m:r>
                        <a:rPr lang="en-GB" b="1" i="0">
                          <a:latin typeface="Cambria Math" panose="02040503050406030204" pitchFamily="18" charset="0"/>
                        </a:rPr>
                        <m:t>=</m:t>
                      </m:r>
                      <m:sSub>
                        <m:sSubPr>
                          <m:ctrlPr>
                            <a:rPr lang="en-GB" b="1" i="1">
                              <a:latin typeface="Cambria Math" panose="02040503050406030204" pitchFamily="18" charset="0"/>
                            </a:rPr>
                          </m:ctrlPr>
                        </m:sSubPr>
                        <m:e>
                          <m:r>
                            <a:rPr lang="en-GB" b="1" i="1">
                              <a:latin typeface="Cambria Math" panose="02040503050406030204" pitchFamily="18" charset="0"/>
                            </a:rPr>
                            <m:t>𝑻</m:t>
                          </m:r>
                        </m:e>
                        <m:sub>
                          <m:r>
                            <a:rPr lang="en-GB" b="1" i="1">
                              <a:latin typeface="Cambria Math" panose="02040503050406030204" pitchFamily="18" charset="0"/>
                            </a:rPr>
                            <m:t>𝒘</m:t>
                          </m:r>
                          <m:r>
                            <a:rPr lang="en-GB" b="1" i="0">
                              <a:latin typeface="Cambria Math" panose="02040503050406030204" pitchFamily="18" charset="0"/>
                            </a:rPr>
                            <m:t>,</m:t>
                          </m:r>
                          <m:r>
                            <a:rPr lang="en-GB" b="1" i="1">
                              <a:latin typeface="Cambria Math" panose="02040503050406030204" pitchFamily="18" charset="0"/>
                            </a:rPr>
                            <m:t>𝒉𝒄</m:t>
                          </m:r>
                        </m:sub>
                      </m:sSub>
                      <m:r>
                        <a:rPr lang="en-GB" b="1" i="0">
                          <a:latin typeface="Cambria Math" panose="02040503050406030204" pitchFamily="18" charset="0"/>
                        </a:rPr>
                        <m:t>+</m:t>
                      </m:r>
                      <m:sSub>
                        <m:sSubPr>
                          <m:ctrlPr>
                            <a:rPr lang="en-GB" b="1" i="1">
                              <a:latin typeface="Cambria Math" panose="02040503050406030204" pitchFamily="18" charset="0"/>
                            </a:rPr>
                          </m:ctrlPr>
                        </m:sSubPr>
                        <m:e>
                          <m:r>
                            <a:rPr lang="en-GB" b="1" i="0">
                              <a:latin typeface="Cambria Math" panose="02040503050406030204" pitchFamily="18" charset="0"/>
                            </a:rPr>
                            <m:t>∆</m:t>
                          </m:r>
                          <m:r>
                            <a:rPr lang="en-GB" b="1" i="1">
                              <a:latin typeface="Cambria Math" panose="02040503050406030204" pitchFamily="18" charset="0"/>
                            </a:rPr>
                            <m:t>𝑻</m:t>
                          </m:r>
                        </m:e>
                        <m:sub>
                          <m:r>
                            <a:rPr lang="en-GB" b="1" i="1">
                              <a:latin typeface="Cambria Math" panose="02040503050406030204" pitchFamily="18" charset="0"/>
                            </a:rPr>
                            <m:t>𝒘𝒊𝒏𝒅</m:t>
                          </m:r>
                        </m:sub>
                      </m:sSub>
                      <m:r>
                        <a:rPr lang="en-GB" b="1" i="0">
                          <a:latin typeface="Cambria Math" panose="02040503050406030204" pitchFamily="18" charset="0"/>
                        </a:rPr>
                        <m:t>+</m:t>
                      </m:r>
                      <m:sSub>
                        <m:sSubPr>
                          <m:ctrlPr>
                            <a:rPr lang="en-GB" b="1" i="1">
                              <a:latin typeface="Cambria Math" panose="02040503050406030204" pitchFamily="18" charset="0"/>
                            </a:rPr>
                          </m:ctrlPr>
                        </m:sSubPr>
                        <m:e>
                          <m:r>
                            <a:rPr lang="en-GB" b="1" i="0">
                              <a:latin typeface="Cambria Math" panose="02040503050406030204" pitchFamily="18" charset="0"/>
                            </a:rPr>
                            <m:t>∆</m:t>
                          </m:r>
                          <m:r>
                            <a:rPr lang="en-GB" b="1" i="1">
                              <a:latin typeface="Cambria Math" panose="02040503050406030204" pitchFamily="18" charset="0"/>
                            </a:rPr>
                            <m:t>𝑻</m:t>
                          </m:r>
                        </m:e>
                        <m:sub>
                          <m:r>
                            <a:rPr lang="en-GB" b="1" i="1">
                              <a:latin typeface="Cambria Math" panose="02040503050406030204" pitchFamily="18" charset="0"/>
                            </a:rPr>
                            <m:t>𝒔𝒐𝒍</m:t>
                          </m:r>
                        </m:sub>
                      </m:sSub>
                      <m:r>
                        <a:rPr lang="en-GB" b="1" i="1" smtClean="0">
                          <a:latin typeface="Cambria Math" panose="02040503050406030204" pitchFamily="18" charset="0"/>
                        </a:rPr>
                        <m:t>+</m:t>
                      </m:r>
                      <m:sSub>
                        <m:sSubPr>
                          <m:ctrlPr>
                            <a:rPr lang="en-GB" b="1" i="1">
                              <a:latin typeface="Cambria Math" panose="02040503050406030204" pitchFamily="18" charset="0"/>
                            </a:rPr>
                          </m:ctrlPr>
                        </m:sSubPr>
                        <m:e>
                          <m:r>
                            <a:rPr lang="en-GB" b="1">
                              <a:latin typeface="Cambria Math" panose="02040503050406030204" pitchFamily="18" charset="0"/>
                            </a:rPr>
                            <m:t>∆</m:t>
                          </m:r>
                          <m:r>
                            <a:rPr lang="en-GB" b="1" i="1">
                              <a:latin typeface="Cambria Math" panose="02040503050406030204" pitchFamily="18" charset="0"/>
                            </a:rPr>
                            <m:t>𝑻</m:t>
                          </m:r>
                        </m:e>
                        <m:sub>
                          <m:r>
                            <a:rPr lang="en-GB" b="1" i="1" smtClean="0">
                              <a:latin typeface="Cambria Math" panose="02040503050406030204" pitchFamily="18" charset="0"/>
                            </a:rPr>
                            <m:t>𝒊𝒏𝒕</m:t>
                          </m:r>
                        </m:sub>
                      </m:sSub>
                    </m:oMath>
                  </m:oMathPara>
                </a14:m>
                <a:endParaRPr lang="en-GB" b="1" dirty="0"/>
              </a:p>
            </p:txBody>
          </p:sp>
        </mc:Choice>
        <mc:Fallback xmlns="">
          <p:sp>
            <p:nvSpPr>
              <p:cNvPr id="24" name="Rectangle 23"/>
              <p:cNvSpPr>
                <a:spLocks noRot="1" noChangeAspect="1" noMove="1" noResize="1" noEditPoints="1" noAdjustHandles="1" noChangeArrowheads="1" noChangeShapeType="1" noTextEdit="1"/>
              </p:cNvSpPr>
              <p:nvPr/>
            </p:nvSpPr>
            <p:spPr>
              <a:xfrm>
                <a:off x="3348111" y="1409466"/>
                <a:ext cx="4177426" cy="394210"/>
              </a:xfrm>
              <a:prstGeom prst="rect">
                <a:avLst/>
              </a:prstGeom>
              <a:blipFill>
                <a:blip r:embed="rId5"/>
                <a:stretch>
                  <a:fillRect b="-461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3574134" y="1965353"/>
                <a:ext cx="3485185" cy="4037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1600" i="1">
                              <a:latin typeface="Cambria Math" panose="02040503050406030204" pitchFamily="18" charset="0"/>
                            </a:rPr>
                          </m:ctrlPr>
                        </m:sSubPr>
                        <m:e>
                          <m:r>
                            <a:rPr lang="en-GB" sz="1600" i="1">
                              <a:latin typeface="Cambria Math" panose="02040503050406030204" pitchFamily="18" charset="0"/>
                            </a:rPr>
                            <m:t>𝑇</m:t>
                          </m:r>
                        </m:e>
                        <m:sub>
                          <m:r>
                            <a:rPr lang="en-GB" sz="1600" i="1">
                              <a:latin typeface="Cambria Math" panose="02040503050406030204" pitchFamily="18" charset="0"/>
                            </a:rPr>
                            <m:t>𝑤</m:t>
                          </m:r>
                          <m:r>
                            <a:rPr lang="en-GB" sz="1600" i="0">
                              <a:latin typeface="Cambria Math" panose="02040503050406030204" pitchFamily="18" charset="0"/>
                            </a:rPr>
                            <m:t>,</m:t>
                          </m:r>
                          <m:r>
                            <a:rPr lang="en-GB" sz="1600" i="1">
                              <a:latin typeface="Cambria Math" panose="02040503050406030204" pitchFamily="18" charset="0"/>
                            </a:rPr>
                            <m:t>h𝑐</m:t>
                          </m:r>
                        </m:sub>
                      </m:sSub>
                      <m:r>
                        <a:rPr lang="en-GB" sz="1600" i="0">
                          <a:latin typeface="Cambria Math" panose="02040503050406030204" pitchFamily="18" charset="0"/>
                        </a:rPr>
                        <m:t>=</m:t>
                      </m:r>
                      <m:sSub>
                        <m:sSubPr>
                          <m:ctrlPr>
                            <a:rPr lang="en-GB" sz="1600" i="1">
                              <a:latin typeface="Cambria Math" panose="02040503050406030204" pitchFamily="18" charset="0"/>
                            </a:rPr>
                          </m:ctrlPr>
                        </m:sSubPr>
                        <m:e>
                          <m:r>
                            <a:rPr lang="en-GB" sz="1600" i="1">
                              <a:latin typeface="Cambria Math" panose="02040503050406030204" pitchFamily="18" charset="0"/>
                            </a:rPr>
                            <m:t>𝑇</m:t>
                          </m:r>
                        </m:e>
                        <m:sub>
                          <m:r>
                            <a:rPr lang="en-GB" sz="1600" i="1">
                              <a:latin typeface="Cambria Math" panose="02040503050406030204" pitchFamily="18" charset="0"/>
                            </a:rPr>
                            <m:t>𝑎𝑖𝑟</m:t>
                          </m:r>
                          <m:r>
                            <a:rPr lang="en-GB" sz="1600" i="0">
                              <a:latin typeface="Cambria Math" panose="02040503050406030204" pitchFamily="18" charset="0"/>
                            </a:rPr>
                            <m:t>,</m:t>
                          </m:r>
                          <m:r>
                            <a:rPr lang="en-GB" sz="1600" i="1">
                              <a:latin typeface="Cambria Math" panose="02040503050406030204" pitchFamily="18" charset="0"/>
                            </a:rPr>
                            <m:t>𝑠𝑝</m:t>
                          </m:r>
                        </m:sub>
                      </m:sSub>
                      <m:r>
                        <a:rPr lang="en-GB" sz="1600" i="0">
                          <a:latin typeface="Cambria Math" panose="02040503050406030204" pitchFamily="18" charset="0"/>
                        </a:rPr>
                        <m:t>+ </m:t>
                      </m:r>
                      <m:r>
                        <a:rPr lang="en-GB" sz="1600" i="1">
                          <a:latin typeface="Cambria Math" panose="02040503050406030204" pitchFamily="18" charset="0"/>
                        </a:rPr>
                        <m:t>𝑘</m:t>
                      </m:r>
                      <m:r>
                        <a:rPr lang="en-GB" sz="1600" i="0">
                          <a:latin typeface="Cambria Math" panose="02040503050406030204" pitchFamily="18" charset="0"/>
                        </a:rPr>
                        <m:t>∙</m:t>
                      </m:r>
                      <m:sSup>
                        <m:sSupPr>
                          <m:ctrlPr>
                            <a:rPr lang="en-GB" sz="1600" i="1">
                              <a:latin typeface="Cambria Math" panose="02040503050406030204" pitchFamily="18" charset="0"/>
                            </a:rPr>
                          </m:ctrlPr>
                        </m:sSupPr>
                        <m:e>
                          <m:d>
                            <m:dPr>
                              <m:ctrlPr>
                                <a:rPr lang="en-GB" sz="1600" i="1">
                                  <a:latin typeface="Cambria Math" panose="02040503050406030204" pitchFamily="18" charset="0"/>
                                </a:rPr>
                              </m:ctrlPr>
                            </m:dPr>
                            <m:e>
                              <m:sSub>
                                <m:sSubPr>
                                  <m:ctrlPr>
                                    <a:rPr lang="en-GB" sz="1600" i="1">
                                      <a:latin typeface="Cambria Math" panose="02040503050406030204" pitchFamily="18" charset="0"/>
                                    </a:rPr>
                                  </m:ctrlPr>
                                </m:sSubPr>
                                <m:e>
                                  <m:r>
                                    <a:rPr lang="en-GB" sz="1600" i="1">
                                      <a:latin typeface="Cambria Math" panose="02040503050406030204" pitchFamily="18" charset="0"/>
                                    </a:rPr>
                                    <m:t>𝑇</m:t>
                                  </m:r>
                                </m:e>
                                <m:sub>
                                  <m:r>
                                    <a:rPr lang="en-GB" sz="1600" i="1">
                                      <a:latin typeface="Cambria Math" panose="02040503050406030204" pitchFamily="18" charset="0"/>
                                    </a:rPr>
                                    <m:t>𝑎𝑖𝑟</m:t>
                                  </m:r>
                                  <m:r>
                                    <a:rPr lang="en-GB" sz="1600" i="0">
                                      <a:latin typeface="Cambria Math" panose="02040503050406030204" pitchFamily="18" charset="0"/>
                                    </a:rPr>
                                    <m:t>,</m:t>
                                  </m:r>
                                  <m:r>
                                    <a:rPr lang="en-GB" sz="1600" i="1">
                                      <a:latin typeface="Cambria Math" panose="02040503050406030204" pitchFamily="18" charset="0"/>
                                    </a:rPr>
                                    <m:t>𝑠𝑝</m:t>
                                  </m:r>
                                </m:sub>
                              </m:sSub>
                              <m:r>
                                <a:rPr lang="en-GB" sz="1600" i="0">
                                  <a:latin typeface="Cambria Math" panose="02040503050406030204" pitchFamily="18" charset="0"/>
                                </a:rPr>
                                <m:t>−</m:t>
                              </m:r>
                              <m:sSub>
                                <m:sSubPr>
                                  <m:ctrlPr>
                                    <a:rPr lang="en-GB" sz="1600" i="1">
                                      <a:latin typeface="Cambria Math" panose="02040503050406030204" pitchFamily="18" charset="0"/>
                                    </a:rPr>
                                  </m:ctrlPr>
                                </m:sSubPr>
                                <m:e>
                                  <m:r>
                                    <a:rPr lang="en-GB" sz="1600" i="1">
                                      <a:latin typeface="Cambria Math" panose="02040503050406030204" pitchFamily="18" charset="0"/>
                                    </a:rPr>
                                    <m:t>𝑇</m:t>
                                  </m:r>
                                </m:e>
                                <m:sub>
                                  <m:r>
                                    <a:rPr lang="en-GB" sz="1600" i="1">
                                      <a:latin typeface="Cambria Math" panose="02040503050406030204" pitchFamily="18" charset="0"/>
                                    </a:rPr>
                                    <m:t>𝑜𝑢𝑡</m:t>
                                  </m:r>
                                </m:sub>
                              </m:sSub>
                            </m:e>
                          </m:d>
                        </m:e>
                        <m:sup>
                          <m:r>
                            <a:rPr lang="en-GB" sz="1600" i="1">
                              <a:latin typeface="Cambria Math" panose="02040503050406030204" pitchFamily="18" charset="0"/>
                            </a:rPr>
                            <m:t>𝛼</m:t>
                          </m:r>
                        </m:sup>
                      </m:sSup>
                    </m:oMath>
                  </m:oMathPara>
                </a14:m>
                <a:endParaRPr lang="en-GB" sz="1600" dirty="0"/>
              </a:p>
            </p:txBody>
          </p:sp>
        </mc:Choice>
        <mc:Fallback xmlns="">
          <p:sp>
            <p:nvSpPr>
              <p:cNvPr id="25" name="Rectangle 24"/>
              <p:cNvSpPr>
                <a:spLocks noRot="1" noChangeAspect="1" noMove="1" noResize="1" noEditPoints="1" noAdjustHandles="1" noChangeArrowheads="1" noChangeShapeType="1" noTextEdit="1"/>
              </p:cNvSpPr>
              <p:nvPr/>
            </p:nvSpPr>
            <p:spPr>
              <a:xfrm>
                <a:off x="3574134" y="1965353"/>
                <a:ext cx="3485185" cy="403765"/>
              </a:xfrm>
              <a:prstGeom prst="rect">
                <a:avLst/>
              </a:prstGeom>
              <a:blipFill>
                <a:blip r:embed="rId6"/>
                <a:stretch>
                  <a:fillRect b="-149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3348112" y="2635078"/>
                <a:ext cx="2843664"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1600" i="1">
                              <a:latin typeface="Cambria Math" panose="02040503050406030204" pitchFamily="18" charset="0"/>
                            </a:rPr>
                          </m:ctrlPr>
                        </m:sSubPr>
                        <m:e>
                          <m:r>
                            <a:rPr lang="en-GB" sz="1600">
                              <a:latin typeface="Cambria Math" panose="02040503050406030204" pitchFamily="18" charset="0"/>
                            </a:rPr>
                            <m:t>∆</m:t>
                          </m:r>
                          <m:r>
                            <a:rPr lang="en-GB" sz="1600" i="1">
                              <a:latin typeface="Cambria Math" panose="02040503050406030204" pitchFamily="18" charset="0"/>
                            </a:rPr>
                            <m:t>𝑇</m:t>
                          </m:r>
                        </m:e>
                        <m:sub>
                          <m:r>
                            <a:rPr lang="en-GB" sz="1600" i="1">
                              <a:latin typeface="Cambria Math" panose="02040503050406030204" pitchFamily="18" charset="0"/>
                            </a:rPr>
                            <m:t>𝑤𝑖𝑛𝑑</m:t>
                          </m:r>
                        </m:sub>
                      </m:sSub>
                      <m:r>
                        <a:rPr lang="en-GB" sz="1600" i="0">
                          <a:latin typeface="Cambria Math" panose="02040503050406030204" pitchFamily="18" charset="0"/>
                        </a:rPr>
                        <m:t>=</m:t>
                      </m:r>
                      <m:r>
                        <a:rPr lang="en-GB" sz="1600" i="1">
                          <a:latin typeface="Cambria Math" panose="02040503050406030204" pitchFamily="18" charset="0"/>
                        </a:rPr>
                        <m:t>𝑀𝑖𝑛</m:t>
                      </m:r>
                      <m:d>
                        <m:dPr>
                          <m:ctrlPr>
                            <a:rPr lang="en-GB" sz="1600" i="1">
                              <a:latin typeface="Cambria Math" panose="02040503050406030204" pitchFamily="18" charset="0"/>
                            </a:rPr>
                          </m:ctrlPr>
                        </m:dPr>
                        <m:e>
                          <m:r>
                            <a:rPr lang="en-GB" sz="1600" i="0">
                              <a:latin typeface="Cambria Math" panose="02040503050406030204" pitchFamily="18" charset="0"/>
                            </a:rPr>
                            <m:t>0.1∙</m:t>
                          </m:r>
                          <m:sSub>
                            <m:sSubPr>
                              <m:ctrlPr>
                                <a:rPr lang="en-GB" sz="1600" i="1">
                                  <a:latin typeface="Cambria Math" panose="02040503050406030204" pitchFamily="18" charset="0"/>
                                </a:rPr>
                              </m:ctrlPr>
                            </m:sSubPr>
                            <m:e>
                              <m:r>
                                <a:rPr lang="en-GB" sz="1600" i="1">
                                  <a:latin typeface="Cambria Math" panose="02040503050406030204" pitchFamily="18" charset="0"/>
                                </a:rPr>
                                <m:t>𝑣</m:t>
                              </m:r>
                            </m:e>
                            <m:sub>
                              <m:r>
                                <a:rPr lang="en-GB" sz="1600" i="1">
                                  <a:latin typeface="Cambria Math" panose="02040503050406030204" pitchFamily="18" charset="0"/>
                                </a:rPr>
                                <m:t>𝑤𝑖𝑛𝑑</m:t>
                              </m:r>
                            </m:sub>
                          </m:sSub>
                          <m:r>
                            <a:rPr lang="en-GB" sz="1600" i="0">
                              <a:latin typeface="Cambria Math" panose="02040503050406030204" pitchFamily="18" charset="0"/>
                            </a:rPr>
                            <m:t>,5.4</m:t>
                          </m:r>
                        </m:e>
                      </m:d>
                    </m:oMath>
                  </m:oMathPara>
                </a14:m>
                <a:endParaRPr lang="en-GB" sz="1600" dirty="0"/>
              </a:p>
            </p:txBody>
          </p:sp>
        </mc:Choice>
        <mc:Fallback xmlns="">
          <p:sp>
            <p:nvSpPr>
              <p:cNvPr id="26" name="Rectangle 25"/>
              <p:cNvSpPr>
                <a:spLocks noRot="1" noChangeAspect="1" noMove="1" noResize="1" noEditPoints="1" noAdjustHandles="1" noChangeArrowheads="1" noChangeShapeType="1" noTextEdit="1"/>
              </p:cNvSpPr>
              <p:nvPr/>
            </p:nvSpPr>
            <p:spPr>
              <a:xfrm>
                <a:off x="3348112" y="2635078"/>
                <a:ext cx="2843664" cy="338554"/>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Rectangle 26"/>
              <p:cNvSpPr/>
              <p:nvPr/>
            </p:nvSpPr>
            <p:spPr>
              <a:xfrm>
                <a:off x="3348112" y="3267432"/>
                <a:ext cx="2687595" cy="37619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1600" i="1">
                              <a:latin typeface="Cambria Math" panose="02040503050406030204" pitchFamily="18" charset="0"/>
                            </a:rPr>
                          </m:ctrlPr>
                        </m:sSubPr>
                        <m:e>
                          <m:r>
                            <a:rPr lang="en-GB" sz="1600">
                              <a:latin typeface="Cambria Math" panose="02040503050406030204" pitchFamily="18" charset="0"/>
                            </a:rPr>
                            <m:t>∆</m:t>
                          </m:r>
                          <m:r>
                            <a:rPr lang="en-GB" sz="1600" i="1">
                              <a:latin typeface="Cambria Math" panose="02040503050406030204" pitchFamily="18" charset="0"/>
                            </a:rPr>
                            <m:t>𝑇</m:t>
                          </m:r>
                        </m:e>
                        <m:sub>
                          <m:r>
                            <a:rPr lang="en-GB" sz="1600" i="1">
                              <a:latin typeface="Cambria Math" panose="02040503050406030204" pitchFamily="18" charset="0"/>
                            </a:rPr>
                            <m:t>𝑠𝑜𝑙</m:t>
                          </m:r>
                        </m:sub>
                      </m:sSub>
                      <m:r>
                        <a:rPr lang="en-GB" sz="1600" i="0">
                          <a:latin typeface="Cambria Math" panose="02040503050406030204" pitchFamily="18" charset="0"/>
                        </a:rPr>
                        <m:t>=</m:t>
                      </m:r>
                      <m:r>
                        <a:rPr lang="en-GB" sz="1600" i="1">
                          <a:latin typeface="Cambria Math" panose="02040503050406030204" pitchFamily="18" charset="0"/>
                        </a:rPr>
                        <m:t>𝑀𝑎𝑥</m:t>
                      </m:r>
                      <m:d>
                        <m:dPr>
                          <m:ctrlPr>
                            <a:rPr lang="en-GB" sz="1600" i="1">
                              <a:latin typeface="Cambria Math" panose="02040503050406030204" pitchFamily="18" charset="0"/>
                            </a:rPr>
                          </m:ctrlPr>
                        </m:dPr>
                        <m:e>
                          <m:r>
                            <a:rPr lang="en-GB" sz="1600" i="0">
                              <a:latin typeface="Cambria Math" panose="02040503050406030204" pitchFamily="18" charset="0"/>
                            </a:rPr>
                            <m:t>−0.01∙</m:t>
                          </m:r>
                          <m:sSub>
                            <m:sSubPr>
                              <m:ctrlPr>
                                <a:rPr lang="en-GB" sz="1600" i="1">
                                  <a:latin typeface="Cambria Math" panose="02040503050406030204" pitchFamily="18" charset="0"/>
                                </a:rPr>
                              </m:ctrlPr>
                            </m:sSubPr>
                            <m:e>
                              <m:r>
                                <a:rPr lang="en-GB" sz="1600" i="1">
                                  <a:latin typeface="Cambria Math" panose="02040503050406030204" pitchFamily="18" charset="0"/>
                                </a:rPr>
                                <m:t>𝐼</m:t>
                              </m:r>
                            </m:e>
                            <m:sub>
                              <m:r>
                                <a:rPr lang="en-GB" sz="1600" i="1">
                                  <a:latin typeface="Cambria Math" panose="02040503050406030204" pitchFamily="18" charset="0"/>
                                </a:rPr>
                                <m:t>𝑔</m:t>
                              </m:r>
                            </m:sub>
                          </m:sSub>
                          <m:r>
                            <a:rPr lang="en-GB" sz="1600" i="0">
                              <a:latin typeface="Cambria Math" panose="02040503050406030204" pitchFamily="18" charset="0"/>
                            </a:rPr>
                            <m:t>,−5</m:t>
                          </m:r>
                        </m:e>
                      </m:d>
                    </m:oMath>
                  </m:oMathPara>
                </a14:m>
                <a:endParaRPr lang="en-GB" sz="1600" dirty="0"/>
              </a:p>
            </p:txBody>
          </p:sp>
        </mc:Choice>
        <mc:Fallback xmlns="">
          <p:sp>
            <p:nvSpPr>
              <p:cNvPr id="27" name="Rectangle 26"/>
              <p:cNvSpPr>
                <a:spLocks noRot="1" noChangeAspect="1" noMove="1" noResize="1" noEditPoints="1" noAdjustHandles="1" noChangeArrowheads="1" noChangeShapeType="1" noTextEdit="1"/>
              </p:cNvSpPr>
              <p:nvPr/>
            </p:nvSpPr>
            <p:spPr>
              <a:xfrm>
                <a:off x="3348112" y="3267432"/>
                <a:ext cx="2687595" cy="376193"/>
              </a:xfrm>
              <a:prstGeom prst="rect">
                <a:avLst/>
              </a:prstGeom>
              <a:blipFill>
                <a:blip r:embed="rId8"/>
                <a:stretch>
                  <a:fillRect b="-161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7638012" y="1877258"/>
                <a:ext cx="1075807"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sz="1400" b="1" i="1" smtClean="0">
                          <a:latin typeface="Cambria Math" panose="02040503050406030204" pitchFamily="18" charset="0"/>
                        </a:rPr>
                        <m:t>𝒌</m:t>
                      </m:r>
                      <m:r>
                        <a:rPr lang="en-GB" sz="1400" b="1" i="1" smtClean="0">
                          <a:latin typeface="Cambria Math" panose="02040503050406030204" pitchFamily="18" charset="0"/>
                        </a:rPr>
                        <m:t>=</m:t>
                      </m:r>
                      <m:r>
                        <a:rPr lang="en-GB" sz="1400" b="1" i="1" smtClean="0">
                          <a:latin typeface="Cambria Math" panose="02040503050406030204" pitchFamily="18" charset="0"/>
                        </a:rPr>
                        <m:t>𝟒</m:t>
                      </m:r>
                      <m:r>
                        <a:rPr lang="en-GB" sz="1400" b="1" i="1" smtClean="0">
                          <a:latin typeface="Cambria Math" panose="02040503050406030204" pitchFamily="18" charset="0"/>
                        </a:rPr>
                        <m:t>.</m:t>
                      </m:r>
                      <m:r>
                        <a:rPr lang="en-GB" sz="1400" b="1" i="1" smtClean="0">
                          <a:latin typeface="Cambria Math" panose="02040503050406030204" pitchFamily="18" charset="0"/>
                        </a:rPr>
                        <m:t>𝟐𝟕𝟐</m:t>
                      </m:r>
                    </m:oMath>
                  </m:oMathPara>
                </a14:m>
                <a:endParaRPr lang="en-GB" sz="1400" b="1" dirty="0"/>
              </a:p>
            </p:txBody>
          </p:sp>
        </mc:Choice>
        <mc:Fallback xmlns="">
          <p:sp>
            <p:nvSpPr>
              <p:cNvPr id="28" name="Rectangle 27"/>
              <p:cNvSpPr>
                <a:spLocks noRot="1" noChangeAspect="1" noMove="1" noResize="1" noEditPoints="1" noAdjustHandles="1" noChangeArrowheads="1" noChangeShapeType="1" noTextEdit="1"/>
              </p:cNvSpPr>
              <p:nvPr/>
            </p:nvSpPr>
            <p:spPr>
              <a:xfrm>
                <a:off x="7638012" y="1877258"/>
                <a:ext cx="1075807" cy="307777"/>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Rectangle 28"/>
              <p:cNvSpPr/>
              <p:nvPr/>
            </p:nvSpPr>
            <p:spPr>
              <a:xfrm>
                <a:off x="7655367" y="2186208"/>
                <a:ext cx="1085425"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sz="1400" b="1" i="1" smtClean="0">
                          <a:latin typeface="Cambria Math" panose="02040503050406030204" pitchFamily="18" charset="0"/>
                          <a:ea typeface="Cambria Math" panose="02040503050406030204" pitchFamily="18" charset="0"/>
                        </a:rPr>
                        <m:t>𝜶</m:t>
                      </m:r>
                      <m:r>
                        <a:rPr lang="en-GB" sz="1400" b="1" i="1" smtClean="0">
                          <a:latin typeface="Cambria Math" panose="02040503050406030204" pitchFamily="18" charset="0"/>
                        </a:rPr>
                        <m:t>=</m:t>
                      </m:r>
                      <m:r>
                        <a:rPr lang="en-GB" sz="1400" b="1" i="1" smtClean="0">
                          <a:latin typeface="Cambria Math" panose="02040503050406030204" pitchFamily="18" charset="0"/>
                        </a:rPr>
                        <m:t>𝟎</m:t>
                      </m:r>
                      <m:r>
                        <a:rPr lang="en-GB" sz="1400" b="1" i="1" smtClean="0">
                          <a:latin typeface="Cambria Math" panose="02040503050406030204" pitchFamily="18" charset="0"/>
                        </a:rPr>
                        <m:t>.</m:t>
                      </m:r>
                      <m:r>
                        <a:rPr lang="en-GB" sz="1400" b="1" i="1" smtClean="0">
                          <a:latin typeface="Cambria Math" panose="02040503050406030204" pitchFamily="18" charset="0"/>
                        </a:rPr>
                        <m:t>𝟕𝟒𝟐</m:t>
                      </m:r>
                    </m:oMath>
                  </m:oMathPara>
                </a14:m>
                <a:endParaRPr lang="en-GB" sz="1400" b="1" dirty="0"/>
              </a:p>
            </p:txBody>
          </p:sp>
        </mc:Choice>
        <mc:Fallback xmlns="">
          <p:sp>
            <p:nvSpPr>
              <p:cNvPr id="29" name="Rectangle 28"/>
              <p:cNvSpPr>
                <a:spLocks noRot="1" noChangeAspect="1" noMove="1" noResize="1" noEditPoints="1" noAdjustHandles="1" noChangeArrowheads="1" noChangeShapeType="1" noTextEdit="1"/>
              </p:cNvSpPr>
              <p:nvPr/>
            </p:nvSpPr>
            <p:spPr>
              <a:xfrm>
                <a:off x="7655367" y="2186208"/>
                <a:ext cx="1085425" cy="307777"/>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a:off x="7638012" y="3830090"/>
                <a:ext cx="1098249"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sz="1400" b="1" i="1" smtClean="0">
                          <a:latin typeface="Cambria Math" panose="02040503050406030204" pitchFamily="18" charset="0"/>
                          <a:ea typeface="Cambria Math" panose="02040503050406030204" pitchFamily="18" charset="0"/>
                        </a:rPr>
                        <m:t>𝑹𝑭</m:t>
                      </m:r>
                      <m:r>
                        <a:rPr lang="en-GB" sz="1400" b="1" i="1" smtClean="0">
                          <a:latin typeface="Cambria Math" panose="02040503050406030204" pitchFamily="18" charset="0"/>
                        </a:rPr>
                        <m:t>=</m:t>
                      </m:r>
                      <m:r>
                        <a:rPr lang="en-GB" sz="1400" b="1" i="1" smtClean="0">
                          <a:latin typeface="Cambria Math" panose="02040503050406030204" pitchFamily="18" charset="0"/>
                        </a:rPr>
                        <m:t>𝟏</m:t>
                      </m:r>
                      <m:r>
                        <a:rPr lang="en-GB" sz="1400" b="1" i="1" smtClean="0">
                          <a:latin typeface="Cambria Math" panose="02040503050406030204" pitchFamily="18" charset="0"/>
                        </a:rPr>
                        <m:t>.</m:t>
                      </m:r>
                      <m:r>
                        <a:rPr lang="en-GB" sz="1400" b="1" i="1" smtClean="0">
                          <a:latin typeface="Cambria Math" panose="02040503050406030204" pitchFamily="18" charset="0"/>
                        </a:rPr>
                        <m:t>𝟎𝟓</m:t>
                      </m:r>
                    </m:oMath>
                  </m:oMathPara>
                </a14:m>
                <a:endParaRPr lang="en-GB" sz="1400" b="1" dirty="0"/>
              </a:p>
            </p:txBody>
          </p:sp>
        </mc:Choice>
        <mc:Fallback xmlns="">
          <p:sp>
            <p:nvSpPr>
              <p:cNvPr id="30" name="Rectangle 29"/>
              <p:cNvSpPr>
                <a:spLocks noRot="1" noChangeAspect="1" noMove="1" noResize="1" noEditPoints="1" noAdjustHandles="1" noChangeArrowheads="1" noChangeShapeType="1" noTextEdit="1"/>
              </p:cNvSpPr>
              <p:nvPr/>
            </p:nvSpPr>
            <p:spPr>
              <a:xfrm>
                <a:off x="7638012" y="3830090"/>
                <a:ext cx="1098249" cy="307777"/>
              </a:xfrm>
              <a:prstGeom prst="rect">
                <a:avLst/>
              </a:prstGeom>
              <a:blipFill>
                <a:blip r:embed="rId11"/>
                <a:stretch>
                  <a:fillRect/>
                </a:stretch>
              </a:blipFill>
            </p:spPr>
            <p:txBody>
              <a:bodyPr/>
              <a:lstStyle/>
              <a:p>
                <a:r>
                  <a:rPr lang="en-GB">
                    <a:noFill/>
                  </a:rPr>
                  <a:t> </a:t>
                </a:r>
              </a:p>
            </p:txBody>
          </p:sp>
        </mc:Fallback>
      </mc:AlternateContent>
      <p:sp>
        <p:nvSpPr>
          <p:cNvPr id="31" name="TextBox 30"/>
          <p:cNvSpPr txBox="1"/>
          <p:nvPr/>
        </p:nvSpPr>
        <p:spPr>
          <a:xfrm>
            <a:off x="122488" y="1452455"/>
            <a:ext cx="3032407" cy="307777"/>
          </a:xfrm>
          <a:prstGeom prst="rect">
            <a:avLst/>
          </a:prstGeom>
          <a:noFill/>
        </p:spPr>
        <p:txBody>
          <a:bodyPr wrap="square" rtlCol="0">
            <a:spAutoFit/>
          </a:bodyPr>
          <a:lstStyle/>
          <a:p>
            <a:r>
              <a:rPr lang="en-GB" sz="1400" dirty="0"/>
              <a:t>Supply water </a:t>
            </a:r>
            <a:r>
              <a:rPr lang="en-GB" sz="1400" dirty="0" err="1"/>
              <a:t>setpoint</a:t>
            </a:r>
            <a:r>
              <a:rPr lang="en-GB" sz="1400" dirty="0"/>
              <a:t> temperature:</a:t>
            </a:r>
          </a:p>
        </p:txBody>
      </p:sp>
      <p:sp>
        <p:nvSpPr>
          <p:cNvPr id="32" name="TextBox 31"/>
          <p:cNvSpPr txBox="1"/>
          <p:nvPr/>
        </p:nvSpPr>
        <p:spPr>
          <a:xfrm>
            <a:off x="457200" y="2031147"/>
            <a:ext cx="3104848" cy="307777"/>
          </a:xfrm>
          <a:prstGeom prst="rect">
            <a:avLst/>
          </a:prstGeom>
          <a:noFill/>
        </p:spPr>
        <p:txBody>
          <a:bodyPr wrap="square" rtlCol="0">
            <a:spAutoFit/>
          </a:bodyPr>
          <a:lstStyle/>
          <a:p>
            <a:r>
              <a:rPr lang="en-GB" sz="1400" dirty="0"/>
              <a:t>Heating curve (transmission losses):</a:t>
            </a:r>
          </a:p>
        </p:txBody>
      </p:sp>
      <p:sp>
        <p:nvSpPr>
          <p:cNvPr id="33" name="TextBox 32"/>
          <p:cNvSpPr txBox="1"/>
          <p:nvPr/>
        </p:nvSpPr>
        <p:spPr>
          <a:xfrm>
            <a:off x="490025" y="2649289"/>
            <a:ext cx="2383302" cy="307777"/>
          </a:xfrm>
          <a:prstGeom prst="rect">
            <a:avLst/>
          </a:prstGeom>
          <a:noFill/>
        </p:spPr>
        <p:txBody>
          <a:bodyPr wrap="square" rtlCol="0">
            <a:spAutoFit/>
          </a:bodyPr>
          <a:lstStyle/>
          <a:p>
            <a:r>
              <a:rPr lang="en-GB" sz="1400" dirty="0"/>
              <a:t>Infiltration losses correction:</a:t>
            </a:r>
          </a:p>
        </p:txBody>
      </p:sp>
      <p:sp>
        <p:nvSpPr>
          <p:cNvPr id="34" name="TextBox 33"/>
          <p:cNvSpPr txBox="1"/>
          <p:nvPr/>
        </p:nvSpPr>
        <p:spPr>
          <a:xfrm>
            <a:off x="457200" y="3267432"/>
            <a:ext cx="1995855" cy="307777"/>
          </a:xfrm>
          <a:prstGeom prst="rect">
            <a:avLst/>
          </a:prstGeom>
          <a:noFill/>
        </p:spPr>
        <p:txBody>
          <a:bodyPr wrap="square" rtlCol="0">
            <a:spAutoFit/>
          </a:bodyPr>
          <a:lstStyle/>
          <a:p>
            <a:r>
              <a:rPr lang="en-GB" sz="1400" dirty="0"/>
              <a:t>Solar gains correction:</a:t>
            </a:r>
          </a:p>
        </p:txBody>
      </p:sp>
      <mc:AlternateContent xmlns:mc="http://schemas.openxmlformats.org/markup-compatibility/2006" xmlns:a14="http://schemas.microsoft.com/office/drawing/2010/main">
        <mc:Choice Requires="a14">
          <p:sp>
            <p:nvSpPr>
              <p:cNvPr id="35" name="Rectangle 34"/>
              <p:cNvSpPr/>
              <p:nvPr/>
            </p:nvSpPr>
            <p:spPr>
              <a:xfrm>
                <a:off x="3348112" y="3830091"/>
                <a:ext cx="3828420" cy="37516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n-GB" sz="1600" i="1">
                              <a:latin typeface="Cambria Math" panose="02040503050406030204" pitchFamily="18" charset="0"/>
                            </a:rPr>
                          </m:ctrlPr>
                        </m:dPr>
                        <m:e>
                          <m:sSub>
                            <m:sSubPr>
                              <m:ctrlPr>
                                <a:rPr lang="en-GB" sz="1600" i="1">
                                  <a:latin typeface="Cambria Math" panose="02040503050406030204" pitchFamily="18" charset="0"/>
                                </a:rPr>
                              </m:ctrlPr>
                            </m:sSubPr>
                            <m:e>
                              <m:r>
                                <a:rPr lang="en-GB" sz="1600" i="1">
                                  <a:latin typeface="Cambria Math" panose="02040503050406030204" pitchFamily="18" charset="0"/>
                                </a:rPr>
                                <m:t>𝑇</m:t>
                              </m:r>
                            </m:e>
                            <m:sub>
                              <m:r>
                                <a:rPr lang="en-GB" sz="1600" i="1">
                                  <a:latin typeface="Cambria Math" panose="02040503050406030204" pitchFamily="18" charset="0"/>
                                </a:rPr>
                                <m:t>𝑎𝑖𝑟</m:t>
                              </m:r>
                              <m:r>
                                <a:rPr lang="en-GB" sz="1600" i="0">
                                  <a:latin typeface="Cambria Math" panose="02040503050406030204" pitchFamily="18" charset="0"/>
                                </a:rPr>
                                <m:t>,</m:t>
                              </m:r>
                              <m:r>
                                <a:rPr lang="en-GB" sz="1600" i="1">
                                  <a:latin typeface="Cambria Math" panose="02040503050406030204" pitchFamily="18" charset="0"/>
                                </a:rPr>
                                <m:t>𝑠𝑝</m:t>
                              </m:r>
                              <m:r>
                                <a:rPr lang="en-GB" sz="1600" i="0">
                                  <a:latin typeface="Cambria Math" panose="02040503050406030204" pitchFamily="18" charset="0"/>
                                </a:rPr>
                                <m:t>,</m:t>
                              </m:r>
                              <m:r>
                                <a:rPr lang="en-GB" sz="1600" i="1">
                                  <a:latin typeface="Cambria Math" panose="02040503050406030204" pitchFamily="18" charset="0"/>
                                </a:rPr>
                                <m:t>𝑒𝑞𝑣</m:t>
                              </m:r>
                            </m:sub>
                          </m:sSub>
                          <m:r>
                            <a:rPr lang="en-GB" sz="1600" i="0">
                              <a:latin typeface="Cambria Math" panose="02040503050406030204" pitchFamily="18" charset="0"/>
                            </a:rPr>
                            <m:t>=</m:t>
                          </m:r>
                          <m:sSub>
                            <m:sSubPr>
                              <m:ctrlPr>
                                <a:rPr lang="en-GB" sz="1600" i="1">
                                  <a:latin typeface="Cambria Math" panose="02040503050406030204" pitchFamily="18" charset="0"/>
                                </a:rPr>
                              </m:ctrlPr>
                            </m:sSubPr>
                            <m:e>
                              <m:r>
                                <a:rPr lang="en-GB" sz="1600" i="1">
                                  <a:latin typeface="Cambria Math" panose="02040503050406030204" pitchFamily="18" charset="0"/>
                                </a:rPr>
                                <m:t>𝑇</m:t>
                              </m:r>
                            </m:e>
                            <m:sub>
                              <m:r>
                                <a:rPr lang="en-GB" sz="1600" i="1">
                                  <a:latin typeface="Cambria Math" panose="02040503050406030204" pitchFamily="18" charset="0"/>
                                </a:rPr>
                                <m:t>𝑎𝑖𝑟</m:t>
                              </m:r>
                              <m:r>
                                <a:rPr lang="en-GB" sz="1600" i="0">
                                  <a:latin typeface="Cambria Math" panose="02040503050406030204" pitchFamily="18" charset="0"/>
                                </a:rPr>
                                <m:t>,</m:t>
                              </m:r>
                              <m:r>
                                <a:rPr lang="en-GB" sz="1600" i="1">
                                  <a:latin typeface="Cambria Math" panose="02040503050406030204" pitchFamily="18" charset="0"/>
                                </a:rPr>
                                <m:t>𝑠𝑝</m:t>
                              </m:r>
                            </m:sub>
                          </m:sSub>
                          <m:r>
                            <a:rPr lang="en-GB" sz="1600" i="0">
                              <a:latin typeface="Cambria Math" panose="02040503050406030204" pitchFamily="18" charset="0"/>
                            </a:rPr>
                            <m:t>+</m:t>
                          </m:r>
                          <m:r>
                            <a:rPr lang="en-GB" sz="1600" i="1">
                              <a:latin typeface="Cambria Math" panose="02040503050406030204" pitchFamily="18" charset="0"/>
                            </a:rPr>
                            <m:t>𝑅𝐹</m:t>
                          </m:r>
                          <m:r>
                            <a:rPr lang="en-GB" sz="1600" i="0">
                              <a:latin typeface="Cambria Math" panose="02040503050406030204" pitchFamily="18" charset="0"/>
                            </a:rPr>
                            <m:t>∙(</m:t>
                          </m:r>
                          <m:sSub>
                            <m:sSubPr>
                              <m:ctrlPr>
                                <a:rPr lang="en-GB" sz="1600" i="1">
                                  <a:latin typeface="Cambria Math" panose="02040503050406030204" pitchFamily="18" charset="0"/>
                                </a:rPr>
                              </m:ctrlPr>
                            </m:sSubPr>
                            <m:e>
                              <m:r>
                                <a:rPr lang="en-GB" sz="1600" i="1">
                                  <a:latin typeface="Cambria Math" panose="02040503050406030204" pitchFamily="18" charset="0"/>
                                </a:rPr>
                                <m:t>𝑇</m:t>
                              </m:r>
                            </m:e>
                            <m:sub>
                              <m:r>
                                <a:rPr lang="en-GB" sz="1600" i="1">
                                  <a:latin typeface="Cambria Math" panose="02040503050406030204" pitchFamily="18" charset="0"/>
                                </a:rPr>
                                <m:t>𝑎𝑖𝑟</m:t>
                              </m:r>
                              <m:r>
                                <a:rPr lang="en-GB" sz="1600" i="0">
                                  <a:latin typeface="Cambria Math" panose="02040503050406030204" pitchFamily="18" charset="0"/>
                                </a:rPr>
                                <m:t>,</m:t>
                              </m:r>
                              <m:r>
                                <a:rPr lang="en-GB" sz="1600" i="1">
                                  <a:latin typeface="Cambria Math" panose="02040503050406030204" pitchFamily="18" charset="0"/>
                                </a:rPr>
                                <m:t>𝑠𝑝</m:t>
                              </m:r>
                            </m:sub>
                          </m:sSub>
                          <m:r>
                            <a:rPr lang="en-GB" sz="1600" i="0">
                              <a:latin typeface="Cambria Math" panose="02040503050406030204" pitchFamily="18" charset="0"/>
                            </a:rPr>
                            <m:t>−</m:t>
                          </m:r>
                          <m:sSub>
                            <m:sSubPr>
                              <m:ctrlPr>
                                <a:rPr lang="en-GB" sz="1600" i="1">
                                  <a:latin typeface="Cambria Math" panose="02040503050406030204" pitchFamily="18" charset="0"/>
                                </a:rPr>
                              </m:ctrlPr>
                            </m:sSubPr>
                            <m:e>
                              <m:r>
                                <a:rPr lang="en-GB" sz="1600" i="1">
                                  <a:latin typeface="Cambria Math" panose="02040503050406030204" pitchFamily="18" charset="0"/>
                                </a:rPr>
                                <m:t>𝑇</m:t>
                              </m:r>
                            </m:e>
                            <m:sub>
                              <m:r>
                                <a:rPr lang="en-GB" sz="1600" i="1">
                                  <a:latin typeface="Cambria Math" panose="02040503050406030204" pitchFamily="18" charset="0"/>
                                </a:rPr>
                                <m:t>𝑎𝑖𝑟</m:t>
                              </m:r>
                            </m:sub>
                          </m:sSub>
                        </m:e>
                      </m:d>
                    </m:oMath>
                  </m:oMathPara>
                </a14:m>
                <a:endParaRPr lang="en-GB" sz="1600" dirty="0"/>
              </a:p>
            </p:txBody>
          </p:sp>
        </mc:Choice>
        <mc:Fallback xmlns="">
          <p:sp>
            <p:nvSpPr>
              <p:cNvPr id="35" name="Rectangle 34"/>
              <p:cNvSpPr>
                <a:spLocks noRot="1" noChangeAspect="1" noMove="1" noResize="1" noEditPoints="1" noAdjustHandles="1" noChangeArrowheads="1" noChangeShapeType="1" noTextEdit="1"/>
              </p:cNvSpPr>
              <p:nvPr/>
            </p:nvSpPr>
            <p:spPr>
              <a:xfrm>
                <a:off x="3348112" y="3830091"/>
                <a:ext cx="3828420" cy="375167"/>
              </a:xfrm>
              <a:prstGeom prst="rect">
                <a:avLst/>
              </a:prstGeom>
              <a:blipFill>
                <a:blip r:embed="rId12"/>
                <a:stretch>
                  <a:fillRect t="-140323" r="-13854" b="-212903"/>
                </a:stretch>
              </a:blipFill>
            </p:spPr>
            <p:txBody>
              <a:bodyPr/>
              <a:lstStyle/>
              <a:p>
                <a:r>
                  <a:rPr lang="en-GB">
                    <a:noFill/>
                  </a:rPr>
                  <a:t> </a:t>
                </a:r>
              </a:p>
            </p:txBody>
          </p:sp>
        </mc:Fallback>
      </mc:AlternateContent>
      <p:sp>
        <p:nvSpPr>
          <p:cNvPr id="36" name="TextBox 35"/>
          <p:cNvSpPr txBox="1"/>
          <p:nvPr/>
        </p:nvSpPr>
        <p:spPr>
          <a:xfrm>
            <a:off x="457199" y="3830091"/>
            <a:ext cx="2497015" cy="307777"/>
          </a:xfrm>
          <a:prstGeom prst="rect">
            <a:avLst/>
          </a:prstGeom>
          <a:noFill/>
        </p:spPr>
        <p:txBody>
          <a:bodyPr wrap="square" rtlCol="0">
            <a:spAutoFit/>
          </a:bodyPr>
          <a:lstStyle/>
          <a:p>
            <a:r>
              <a:rPr lang="en-GB" sz="1400" dirty="0"/>
              <a:t>Indoor temperature deviation:</a:t>
            </a:r>
          </a:p>
        </p:txBody>
      </p:sp>
      <p:cxnSp>
        <p:nvCxnSpPr>
          <p:cNvPr id="39" name="Straight Arrow Connector 38"/>
          <p:cNvCxnSpPr/>
          <p:nvPr/>
        </p:nvCxnSpPr>
        <p:spPr>
          <a:xfrm flipH="1">
            <a:off x="4180114" y="2367322"/>
            <a:ext cx="828" cy="1929472"/>
          </a:xfrm>
          <a:prstGeom prst="straightConnector1">
            <a:avLst/>
          </a:prstGeom>
          <a:ln>
            <a:solidFill>
              <a:schemeClr val="tx2">
                <a:lumMod val="75000"/>
              </a:schemeClr>
            </a:solidFill>
            <a:prstDash val="sysDot"/>
            <a:tailEnd type="triangle"/>
          </a:ln>
        </p:spPr>
        <p:style>
          <a:lnRef idx="2">
            <a:schemeClr val="accent6"/>
          </a:lnRef>
          <a:fillRef idx="0">
            <a:schemeClr val="accent6"/>
          </a:fillRef>
          <a:effectRef idx="1">
            <a:schemeClr val="accent6"/>
          </a:effectRef>
          <a:fontRef idx="minor">
            <a:schemeClr val="tx1"/>
          </a:fontRef>
        </p:style>
      </p:cxnSp>
      <mc:AlternateContent xmlns:mc="http://schemas.openxmlformats.org/markup-compatibility/2006" xmlns:a14="http://schemas.microsoft.com/office/drawing/2010/main">
        <mc:Choice Requires="a14">
          <p:sp>
            <p:nvSpPr>
              <p:cNvPr id="40" name="Rectangle 39"/>
              <p:cNvSpPr/>
              <p:nvPr/>
            </p:nvSpPr>
            <p:spPr>
              <a:xfrm>
                <a:off x="3348111" y="4296794"/>
                <a:ext cx="3756156" cy="37516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1600" i="1" smtClean="0">
                              <a:latin typeface="Cambria Math" panose="02040503050406030204" pitchFamily="18" charset="0"/>
                            </a:rPr>
                          </m:ctrlPr>
                        </m:sSubPr>
                        <m:e>
                          <m:r>
                            <a:rPr lang="en-GB" sz="1600" b="0">
                              <a:latin typeface="Cambria Math" panose="02040503050406030204" pitchFamily="18" charset="0"/>
                            </a:rPr>
                            <m:t>∆</m:t>
                          </m:r>
                          <m:r>
                            <a:rPr lang="en-GB" sz="1600" b="0" i="1">
                              <a:latin typeface="Cambria Math" panose="02040503050406030204" pitchFamily="18" charset="0"/>
                            </a:rPr>
                            <m:t>𝑇</m:t>
                          </m:r>
                        </m:e>
                        <m:sub>
                          <m:r>
                            <a:rPr lang="en-GB" sz="1600" b="0" i="1">
                              <a:latin typeface="Cambria Math" panose="02040503050406030204" pitchFamily="18" charset="0"/>
                            </a:rPr>
                            <m:t>𝑖𝑛𝑡</m:t>
                          </m:r>
                        </m:sub>
                      </m:sSub>
                      <m:r>
                        <a:rPr lang="en-GB" sz="1600" b="0" i="1" smtClean="0">
                          <a:latin typeface="Cambria Math" panose="02040503050406030204" pitchFamily="18" charset="0"/>
                        </a:rPr>
                        <m:t>=</m:t>
                      </m:r>
                      <m:sSub>
                        <m:sSubPr>
                          <m:ctrlPr>
                            <a:rPr lang="en-GB" sz="1600" i="1" smtClean="0">
                              <a:latin typeface="Cambria Math" panose="02040503050406030204" pitchFamily="18" charset="0"/>
                            </a:rPr>
                          </m:ctrlPr>
                        </m:sSubPr>
                        <m:e>
                          <m:r>
                            <a:rPr lang="en-GB" sz="1600" b="0" i="1">
                              <a:latin typeface="Cambria Math" panose="02040503050406030204" pitchFamily="18" charset="0"/>
                            </a:rPr>
                            <m:t>𝑇</m:t>
                          </m:r>
                        </m:e>
                        <m:sub>
                          <m:r>
                            <a:rPr lang="en-GB" sz="1600" b="0" i="1">
                              <a:latin typeface="Cambria Math" panose="02040503050406030204" pitchFamily="18" charset="0"/>
                            </a:rPr>
                            <m:t>𝑤</m:t>
                          </m:r>
                          <m:r>
                            <a:rPr lang="en-GB" sz="1600" b="0" i="0">
                              <a:latin typeface="Cambria Math" panose="02040503050406030204" pitchFamily="18" charset="0"/>
                            </a:rPr>
                            <m:t>,</m:t>
                          </m:r>
                          <m:r>
                            <a:rPr lang="en-GB" sz="1600" b="0" i="1">
                              <a:latin typeface="Cambria Math" panose="02040503050406030204" pitchFamily="18" charset="0"/>
                            </a:rPr>
                            <m:t>h𝑐</m:t>
                          </m:r>
                        </m:sub>
                      </m:sSub>
                      <m:d>
                        <m:dPr>
                          <m:ctrlPr>
                            <a:rPr lang="en-GB" sz="1600" i="1" smtClean="0">
                              <a:latin typeface="Cambria Math" panose="02040503050406030204" pitchFamily="18" charset="0"/>
                            </a:rPr>
                          </m:ctrlPr>
                        </m:dPr>
                        <m:e>
                          <m:sSub>
                            <m:sSubPr>
                              <m:ctrlPr>
                                <a:rPr lang="en-GB" sz="1600" i="1">
                                  <a:latin typeface="Cambria Math" panose="02040503050406030204" pitchFamily="18" charset="0"/>
                                </a:rPr>
                              </m:ctrlPr>
                            </m:sSubPr>
                            <m:e>
                              <m:r>
                                <a:rPr lang="en-GB" sz="1600" b="0" i="1">
                                  <a:latin typeface="Cambria Math" panose="02040503050406030204" pitchFamily="18" charset="0"/>
                                </a:rPr>
                                <m:t>𝑇</m:t>
                              </m:r>
                            </m:e>
                            <m:sub>
                              <m:r>
                                <a:rPr lang="en-GB" sz="1600" b="0" i="1">
                                  <a:latin typeface="Cambria Math" panose="02040503050406030204" pitchFamily="18" charset="0"/>
                                </a:rPr>
                                <m:t>𝑎𝑖𝑟</m:t>
                              </m:r>
                              <m:r>
                                <a:rPr lang="en-GB" sz="1600" b="0">
                                  <a:latin typeface="Cambria Math" panose="02040503050406030204" pitchFamily="18" charset="0"/>
                                </a:rPr>
                                <m:t>,</m:t>
                              </m:r>
                              <m:r>
                                <a:rPr lang="en-GB" sz="1600" b="0" i="1">
                                  <a:latin typeface="Cambria Math" panose="02040503050406030204" pitchFamily="18" charset="0"/>
                                </a:rPr>
                                <m:t>𝑠𝑝</m:t>
                              </m:r>
                              <m:r>
                                <a:rPr lang="en-GB" sz="1600" b="0">
                                  <a:latin typeface="Cambria Math" panose="02040503050406030204" pitchFamily="18" charset="0"/>
                                </a:rPr>
                                <m:t>,</m:t>
                              </m:r>
                              <m:r>
                                <a:rPr lang="en-GB" sz="1600" b="0" i="1">
                                  <a:latin typeface="Cambria Math" panose="02040503050406030204" pitchFamily="18" charset="0"/>
                                </a:rPr>
                                <m:t>𝑒𝑞𝑣</m:t>
                              </m:r>
                            </m:sub>
                          </m:sSub>
                        </m:e>
                      </m:d>
                      <m:r>
                        <a:rPr lang="en-GB" sz="1600" b="0" i="1" smtClean="0">
                          <a:latin typeface="Cambria Math" panose="02040503050406030204" pitchFamily="18" charset="0"/>
                        </a:rPr>
                        <m:t>−</m:t>
                      </m:r>
                      <m:sSub>
                        <m:sSubPr>
                          <m:ctrlPr>
                            <a:rPr lang="en-GB" sz="1600" i="1">
                              <a:latin typeface="Cambria Math" panose="02040503050406030204" pitchFamily="18" charset="0"/>
                            </a:rPr>
                          </m:ctrlPr>
                        </m:sSubPr>
                        <m:e>
                          <m:r>
                            <a:rPr lang="en-GB" sz="1600" b="0" i="1">
                              <a:latin typeface="Cambria Math" panose="02040503050406030204" pitchFamily="18" charset="0"/>
                            </a:rPr>
                            <m:t>𝑇</m:t>
                          </m:r>
                        </m:e>
                        <m:sub>
                          <m:r>
                            <a:rPr lang="en-GB" sz="1600" b="0" i="1">
                              <a:latin typeface="Cambria Math" panose="02040503050406030204" pitchFamily="18" charset="0"/>
                            </a:rPr>
                            <m:t>𝑤</m:t>
                          </m:r>
                          <m:r>
                            <a:rPr lang="en-GB" sz="1600" b="0">
                              <a:latin typeface="Cambria Math" panose="02040503050406030204" pitchFamily="18" charset="0"/>
                            </a:rPr>
                            <m:t>,</m:t>
                          </m:r>
                          <m:r>
                            <a:rPr lang="en-GB" sz="1600" b="0" i="1">
                              <a:latin typeface="Cambria Math" panose="02040503050406030204" pitchFamily="18" charset="0"/>
                            </a:rPr>
                            <m:t>h𝑐</m:t>
                          </m:r>
                        </m:sub>
                      </m:sSub>
                      <m:d>
                        <m:dPr>
                          <m:ctrlPr>
                            <a:rPr lang="en-GB" sz="1600" i="1">
                              <a:latin typeface="Cambria Math" panose="02040503050406030204" pitchFamily="18" charset="0"/>
                            </a:rPr>
                          </m:ctrlPr>
                        </m:dPr>
                        <m:e>
                          <m:sSub>
                            <m:sSubPr>
                              <m:ctrlPr>
                                <a:rPr lang="en-GB" sz="1600" i="1">
                                  <a:latin typeface="Cambria Math" panose="02040503050406030204" pitchFamily="18" charset="0"/>
                                </a:rPr>
                              </m:ctrlPr>
                            </m:sSubPr>
                            <m:e>
                              <m:r>
                                <a:rPr lang="en-GB" sz="1600" b="0" i="1">
                                  <a:latin typeface="Cambria Math" panose="02040503050406030204" pitchFamily="18" charset="0"/>
                                </a:rPr>
                                <m:t>𝑇</m:t>
                              </m:r>
                            </m:e>
                            <m:sub>
                              <m:r>
                                <a:rPr lang="en-GB" sz="1600" b="0" i="1">
                                  <a:latin typeface="Cambria Math" panose="02040503050406030204" pitchFamily="18" charset="0"/>
                                </a:rPr>
                                <m:t>𝑎𝑖𝑟</m:t>
                              </m:r>
                              <m:r>
                                <a:rPr lang="en-GB" sz="1600" b="0">
                                  <a:latin typeface="Cambria Math" panose="02040503050406030204" pitchFamily="18" charset="0"/>
                                </a:rPr>
                                <m:t>,</m:t>
                              </m:r>
                              <m:r>
                                <a:rPr lang="en-GB" sz="1600" b="0" i="1">
                                  <a:latin typeface="Cambria Math" panose="02040503050406030204" pitchFamily="18" charset="0"/>
                                </a:rPr>
                                <m:t>𝑠𝑝</m:t>
                              </m:r>
                            </m:sub>
                          </m:sSub>
                        </m:e>
                      </m:d>
                    </m:oMath>
                  </m:oMathPara>
                </a14:m>
                <a:endParaRPr lang="en-GB" sz="1600" dirty="0"/>
              </a:p>
            </p:txBody>
          </p:sp>
        </mc:Choice>
        <mc:Fallback xmlns="">
          <p:sp>
            <p:nvSpPr>
              <p:cNvPr id="40" name="Rectangle 39"/>
              <p:cNvSpPr>
                <a:spLocks noRot="1" noChangeAspect="1" noMove="1" noResize="1" noEditPoints="1" noAdjustHandles="1" noChangeArrowheads="1" noChangeShapeType="1" noTextEdit="1"/>
              </p:cNvSpPr>
              <p:nvPr/>
            </p:nvSpPr>
            <p:spPr>
              <a:xfrm>
                <a:off x="3348111" y="4296794"/>
                <a:ext cx="3756156" cy="375167"/>
              </a:xfrm>
              <a:prstGeom prst="rect">
                <a:avLst/>
              </a:prstGeom>
              <a:blipFill>
                <a:blip r:embed="rId13"/>
                <a:stretch>
                  <a:fillRect b="-3279"/>
                </a:stretch>
              </a:blipFill>
            </p:spPr>
            <p:txBody>
              <a:bodyPr/>
              <a:lstStyle/>
              <a:p>
                <a:r>
                  <a:rPr lang="en-GB">
                    <a:noFill/>
                  </a:rPr>
                  <a:t> </a:t>
                </a:r>
              </a:p>
            </p:txBody>
          </p:sp>
        </mc:Fallback>
      </mc:AlternateContent>
      <p:cxnSp>
        <p:nvCxnSpPr>
          <p:cNvPr id="41" name="Straight Arrow Connector 40"/>
          <p:cNvCxnSpPr/>
          <p:nvPr/>
        </p:nvCxnSpPr>
        <p:spPr>
          <a:xfrm flipV="1">
            <a:off x="4394050" y="2338926"/>
            <a:ext cx="1409591" cy="1491164"/>
          </a:xfrm>
          <a:prstGeom prst="straightConnector1">
            <a:avLst/>
          </a:prstGeom>
          <a:ln>
            <a:solidFill>
              <a:schemeClr val="tx2">
                <a:lumMod val="75000"/>
              </a:schemeClr>
            </a:solidFill>
            <a:prstDash val="sysDot"/>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195488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par>
                                <p:cTn id="17" presetID="10"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par>
                                <p:cTn id="28" presetID="10" presetClass="entr" presetSubtype="0" fill="hold" nodeType="with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fade">
                                      <p:cBhvr>
                                        <p:cTn id="30" dur="500"/>
                                        <p:tgtEl>
                                          <p:spTgt spid="3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500"/>
                                        <p:tgtEl>
                                          <p:spTgt spid="3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500"/>
                                        <p:tgtEl>
                                          <p:spTgt spid="27"/>
                                        </p:tgtEl>
                                      </p:cBhvr>
                                    </p:animEffect>
                                  </p:childTnLst>
                                </p:cTn>
                              </p:par>
                              <p:par>
                                <p:cTn id="39" presetID="10" presetClass="entr" presetSubtype="0" fill="hold" nodeType="with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fade">
                                      <p:cBhvr>
                                        <p:cTn id="41" dur="500"/>
                                        <p:tgtEl>
                                          <p:spTgt spid="3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fade">
                                      <p:cBhvr>
                                        <p:cTn id="46" dur="500"/>
                                        <p:tgtEl>
                                          <p:spTgt spid="3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fade">
                                      <p:cBhvr>
                                        <p:cTn id="49" dur="500"/>
                                        <p:tgtEl>
                                          <p:spTgt spid="3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500"/>
                                        <p:tgtEl>
                                          <p:spTgt spid="30"/>
                                        </p:tgtEl>
                                      </p:cBhvr>
                                    </p:animEffect>
                                  </p:childTnLst>
                                </p:cTn>
                              </p:par>
                              <p:par>
                                <p:cTn id="53" presetID="10" presetClass="entr" presetSubtype="0" fill="hold" nodeType="with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fade">
                                      <p:cBhvr>
                                        <p:cTn id="55" dur="500"/>
                                        <p:tgtEl>
                                          <p:spTgt spid="41"/>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40"/>
                                        </p:tgtEl>
                                        <p:attrNameLst>
                                          <p:attrName>style.visibility</p:attrName>
                                        </p:attrNameLst>
                                      </p:cBhvr>
                                      <p:to>
                                        <p:strVal val="visible"/>
                                      </p:to>
                                    </p:set>
                                    <p:animEffect transition="in" filter="fade">
                                      <p:cBhvr>
                                        <p:cTn id="60" dur="500"/>
                                        <p:tgtEl>
                                          <p:spTgt spid="40"/>
                                        </p:tgtEl>
                                      </p:cBhvr>
                                    </p:animEffect>
                                  </p:childTnLst>
                                </p:cTn>
                              </p:par>
                              <p:par>
                                <p:cTn id="61" presetID="10" presetClass="entr" presetSubtype="0" fill="hold" nodeType="with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fade">
                                      <p:cBhvr>
                                        <p:cTn id="6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p:bldP spid="30" grpId="0"/>
      <p:bldP spid="32" grpId="0"/>
      <p:bldP spid="33" grpId="0"/>
      <p:bldP spid="34" grpId="0"/>
      <p:bldP spid="35" grpId="0"/>
      <p:bldP spid="36"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Ideal approach: Radiator’s heating curve</a:t>
            </a:r>
          </a:p>
        </p:txBody>
      </p:sp>
      <p:sp>
        <p:nvSpPr>
          <p:cNvPr id="4" name="Date Placeholder 3"/>
          <p:cNvSpPr>
            <a:spLocks noGrp="1"/>
          </p:cNvSpPr>
          <p:nvPr>
            <p:ph type="dt" sz="half" idx="10"/>
          </p:nvPr>
        </p:nvSpPr>
        <p:spPr/>
        <p:txBody>
          <a:bodyPr/>
          <a:lstStyle/>
          <a:p>
            <a:fld id="{1FF0ECDA-21B0-4469-9971-3F6D1A1A8CCB}" type="datetime2">
              <a:rPr lang="en-US" smtClean="0"/>
              <a:t>Wednesday, May 25, 2016</a:t>
            </a:fld>
            <a:endParaRPr lang="en-US" dirty="0"/>
          </a:p>
        </p:txBody>
      </p:sp>
      <p:sp>
        <p:nvSpPr>
          <p:cNvPr id="5" name="Footer Placeholder 4"/>
          <p:cNvSpPr>
            <a:spLocks noGrp="1"/>
          </p:cNvSpPr>
          <p:nvPr>
            <p:ph type="ftr" sz="quarter" idx="11"/>
          </p:nvPr>
        </p:nvSpPr>
        <p:spPr/>
        <p:txBody>
          <a:bodyPr/>
          <a:lstStyle/>
          <a:p>
            <a:pPr algn="r"/>
            <a:r>
              <a:rPr lang="en-US"/>
              <a:t>CLIMA Conference 2016</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6</a:t>
            </a:fld>
            <a:endParaRPr lang="en-US"/>
          </a:p>
        </p:txBody>
      </p:sp>
      <mc:AlternateContent xmlns:mc="http://schemas.openxmlformats.org/markup-compatibility/2006" xmlns:a14="http://schemas.microsoft.com/office/drawing/2010/main">
        <mc:Choice Requires="a14">
          <p:sp>
            <p:nvSpPr>
              <p:cNvPr id="7" name="Rectangle 6"/>
              <p:cNvSpPr/>
              <p:nvPr/>
            </p:nvSpPr>
            <p:spPr>
              <a:xfrm>
                <a:off x="1106732" y="3392473"/>
                <a:ext cx="7025054" cy="81605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sz="1600" b="1" i="1">
                              <a:latin typeface="Cambria Math" panose="02040503050406030204" pitchFamily="18" charset="0"/>
                            </a:rPr>
                          </m:ctrlPr>
                        </m:sSubPr>
                        <m:e>
                          <m:r>
                            <a:rPr lang="en-GB" sz="1600" b="1" i="1">
                              <a:latin typeface="Cambria Math" panose="02040503050406030204" pitchFamily="18" charset="0"/>
                            </a:rPr>
                            <m:t>𝑻</m:t>
                          </m:r>
                        </m:e>
                        <m:sub>
                          <m:r>
                            <a:rPr lang="en-GB" sz="1600" b="1" i="1">
                              <a:latin typeface="Cambria Math" panose="02040503050406030204" pitchFamily="18" charset="0"/>
                            </a:rPr>
                            <m:t>𝒘</m:t>
                          </m:r>
                          <m:r>
                            <a:rPr lang="en-GB" sz="1600" b="1" i="0">
                              <a:latin typeface="Cambria Math" panose="02040503050406030204" pitchFamily="18" charset="0"/>
                            </a:rPr>
                            <m:t>,</m:t>
                          </m:r>
                          <m:r>
                            <a:rPr lang="en-GB" sz="1600" b="1" i="1">
                              <a:latin typeface="Cambria Math" panose="02040503050406030204" pitchFamily="18" charset="0"/>
                            </a:rPr>
                            <m:t>𝒔𝒑</m:t>
                          </m:r>
                        </m:sub>
                      </m:sSub>
                      <m:r>
                        <a:rPr lang="en-GB" sz="1600" b="1" i="0">
                          <a:latin typeface="Cambria Math" panose="02040503050406030204" pitchFamily="18" charset="0"/>
                        </a:rPr>
                        <m:t>=</m:t>
                      </m:r>
                      <m:sSub>
                        <m:sSubPr>
                          <m:ctrlPr>
                            <a:rPr lang="en-GB" sz="1600" b="1" i="1">
                              <a:latin typeface="Cambria Math" panose="02040503050406030204" pitchFamily="18" charset="0"/>
                            </a:rPr>
                          </m:ctrlPr>
                        </m:sSubPr>
                        <m:e>
                          <m:r>
                            <a:rPr lang="en-GB" sz="1600" b="1" i="1">
                              <a:latin typeface="Cambria Math" panose="02040503050406030204" pitchFamily="18" charset="0"/>
                            </a:rPr>
                            <m:t>𝑻</m:t>
                          </m:r>
                        </m:e>
                        <m:sub>
                          <m:r>
                            <a:rPr lang="en-GB" sz="1600" b="1" i="1">
                              <a:latin typeface="Cambria Math" panose="02040503050406030204" pitchFamily="18" charset="0"/>
                            </a:rPr>
                            <m:t>𝒂𝒊𝒓</m:t>
                          </m:r>
                          <m:r>
                            <a:rPr lang="en-GB" sz="1600" b="1" i="0">
                              <a:latin typeface="Cambria Math" panose="02040503050406030204" pitchFamily="18" charset="0"/>
                            </a:rPr>
                            <m:t>,</m:t>
                          </m:r>
                          <m:r>
                            <a:rPr lang="en-GB" sz="1600" b="1" i="1">
                              <a:latin typeface="Cambria Math" panose="02040503050406030204" pitchFamily="18" charset="0"/>
                            </a:rPr>
                            <m:t>𝒔𝒑</m:t>
                          </m:r>
                        </m:sub>
                      </m:sSub>
                      <m:r>
                        <a:rPr lang="en-GB" sz="1600" b="1" i="0">
                          <a:latin typeface="Cambria Math" panose="02040503050406030204" pitchFamily="18" charset="0"/>
                        </a:rPr>
                        <m:t>+</m:t>
                      </m:r>
                      <m:sSup>
                        <m:sSupPr>
                          <m:ctrlPr>
                            <a:rPr lang="en-GB" sz="1600" b="1" i="1">
                              <a:latin typeface="Cambria Math" panose="02040503050406030204" pitchFamily="18" charset="0"/>
                            </a:rPr>
                          </m:ctrlPr>
                        </m:sSupPr>
                        <m:e>
                          <m:d>
                            <m:dPr>
                              <m:ctrlPr>
                                <a:rPr lang="en-GB" sz="1600" b="1" i="1">
                                  <a:latin typeface="Cambria Math" panose="02040503050406030204" pitchFamily="18" charset="0"/>
                                </a:rPr>
                              </m:ctrlPr>
                            </m:dPr>
                            <m:e>
                              <m:f>
                                <m:fPr>
                                  <m:ctrlPr>
                                    <a:rPr lang="en-GB" sz="1600" b="1" i="1">
                                      <a:latin typeface="Cambria Math" panose="02040503050406030204" pitchFamily="18" charset="0"/>
                                    </a:rPr>
                                  </m:ctrlPr>
                                </m:fPr>
                                <m:num>
                                  <m:sSub>
                                    <m:sSubPr>
                                      <m:ctrlPr>
                                        <a:rPr lang="en-GB" sz="1600" b="1" i="1">
                                          <a:latin typeface="Cambria Math" panose="02040503050406030204" pitchFamily="18" charset="0"/>
                                        </a:rPr>
                                      </m:ctrlPr>
                                    </m:sSubPr>
                                    <m:e>
                                      <m:acc>
                                        <m:accPr>
                                          <m:chr m:val="̇"/>
                                          <m:ctrlPr>
                                            <a:rPr lang="en-GB" sz="1600" b="1" i="1">
                                              <a:latin typeface="Cambria Math" panose="02040503050406030204" pitchFamily="18" charset="0"/>
                                            </a:rPr>
                                          </m:ctrlPr>
                                        </m:accPr>
                                        <m:e>
                                          <m:r>
                                            <a:rPr lang="en-GB" sz="1600" b="1" i="1">
                                              <a:latin typeface="Cambria Math" panose="02040503050406030204" pitchFamily="18" charset="0"/>
                                            </a:rPr>
                                            <m:t>𝑸</m:t>
                                          </m:r>
                                        </m:e>
                                      </m:acc>
                                    </m:e>
                                    <m:sub>
                                      <m:r>
                                        <a:rPr lang="en-GB" sz="1600" b="1" i="1">
                                          <a:latin typeface="Cambria Math" panose="02040503050406030204" pitchFamily="18" charset="0"/>
                                        </a:rPr>
                                        <m:t>𝒓𝒂𝒅</m:t>
                                      </m:r>
                                    </m:sub>
                                  </m:sSub>
                                </m:num>
                                <m:den>
                                  <m:sSub>
                                    <m:sSubPr>
                                      <m:ctrlPr>
                                        <a:rPr lang="en-GB" sz="1600" b="1" i="1">
                                          <a:latin typeface="Cambria Math" panose="02040503050406030204" pitchFamily="18" charset="0"/>
                                        </a:rPr>
                                      </m:ctrlPr>
                                    </m:sSubPr>
                                    <m:e>
                                      <m:acc>
                                        <m:accPr>
                                          <m:chr m:val="̇"/>
                                          <m:ctrlPr>
                                            <a:rPr lang="en-GB" sz="1600" b="1" i="1">
                                              <a:latin typeface="Cambria Math" panose="02040503050406030204" pitchFamily="18" charset="0"/>
                                            </a:rPr>
                                          </m:ctrlPr>
                                        </m:accPr>
                                        <m:e>
                                          <m:r>
                                            <a:rPr lang="en-GB" sz="1600" b="1" i="1">
                                              <a:latin typeface="Cambria Math" panose="02040503050406030204" pitchFamily="18" charset="0"/>
                                            </a:rPr>
                                            <m:t>𝑸</m:t>
                                          </m:r>
                                        </m:e>
                                      </m:acc>
                                    </m:e>
                                    <m:sub>
                                      <m:r>
                                        <a:rPr lang="en-GB" sz="1600" b="1" i="1">
                                          <a:latin typeface="Cambria Math" panose="02040503050406030204" pitchFamily="18" charset="0"/>
                                        </a:rPr>
                                        <m:t>𝒓𝒂𝒅</m:t>
                                      </m:r>
                                      <m:r>
                                        <a:rPr lang="en-GB" sz="1600" b="1" i="0">
                                          <a:latin typeface="Cambria Math" panose="02040503050406030204" pitchFamily="18" charset="0"/>
                                        </a:rPr>
                                        <m:t>,</m:t>
                                      </m:r>
                                      <m:r>
                                        <a:rPr lang="en-GB" sz="1600" b="1" i="1">
                                          <a:latin typeface="Cambria Math" panose="02040503050406030204" pitchFamily="18" charset="0"/>
                                        </a:rPr>
                                        <m:t>𝑵</m:t>
                                      </m:r>
                                    </m:sub>
                                  </m:sSub>
                                </m:den>
                              </m:f>
                            </m:e>
                          </m:d>
                        </m:e>
                        <m:sup>
                          <m:f>
                            <m:fPr>
                              <m:ctrlPr>
                                <a:rPr lang="en-GB" sz="1600" b="1" i="1">
                                  <a:latin typeface="Cambria Math" panose="02040503050406030204" pitchFamily="18" charset="0"/>
                                </a:rPr>
                              </m:ctrlPr>
                            </m:fPr>
                            <m:num>
                              <m:r>
                                <a:rPr lang="en-GB" sz="1600" b="1" i="0">
                                  <a:latin typeface="Cambria Math" panose="02040503050406030204" pitchFamily="18" charset="0"/>
                                </a:rPr>
                                <m:t>𝟏</m:t>
                              </m:r>
                            </m:num>
                            <m:den>
                              <m:r>
                                <a:rPr lang="en-GB" sz="1600" b="1" i="1">
                                  <a:latin typeface="Cambria Math" panose="02040503050406030204" pitchFamily="18" charset="0"/>
                                </a:rPr>
                                <m:t>𝒏</m:t>
                              </m:r>
                            </m:den>
                          </m:f>
                        </m:sup>
                      </m:sSup>
                      <m:r>
                        <a:rPr lang="en-GB" sz="1600" b="1" i="0">
                          <a:latin typeface="Cambria Math" panose="02040503050406030204" pitchFamily="18" charset="0"/>
                        </a:rPr>
                        <m:t>∙</m:t>
                      </m:r>
                      <m:sSub>
                        <m:sSubPr>
                          <m:ctrlPr>
                            <a:rPr lang="en-GB" sz="1600" b="1" i="1">
                              <a:latin typeface="Cambria Math" panose="02040503050406030204" pitchFamily="18" charset="0"/>
                            </a:rPr>
                          </m:ctrlPr>
                        </m:sSubPr>
                        <m:e>
                          <m:r>
                            <a:rPr lang="en-GB" sz="1600" b="1" i="0">
                              <a:latin typeface="Cambria Math" panose="02040503050406030204" pitchFamily="18" charset="0"/>
                            </a:rPr>
                            <m:t>∆</m:t>
                          </m:r>
                          <m:r>
                            <a:rPr lang="en-GB" sz="1600" b="1" i="1">
                              <a:latin typeface="Cambria Math" panose="02040503050406030204" pitchFamily="18" charset="0"/>
                            </a:rPr>
                            <m:t>𝑻</m:t>
                          </m:r>
                        </m:e>
                        <m:sub>
                          <m:r>
                            <a:rPr lang="en-GB" sz="1600" b="1" i="1">
                              <a:latin typeface="Cambria Math" panose="02040503050406030204" pitchFamily="18" charset="0"/>
                            </a:rPr>
                            <m:t>𝑵</m:t>
                          </m:r>
                        </m:sub>
                      </m:sSub>
                      <m:r>
                        <a:rPr lang="en-GB" sz="1600" b="1" i="0">
                          <a:latin typeface="Cambria Math" panose="02040503050406030204" pitchFamily="18" charset="0"/>
                        </a:rPr>
                        <m:t>+</m:t>
                      </m:r>
                      <m:f>
                        <m:fPr>
                          <m:ctrlPr>
                            <a:rPr lang="en-GB" sz="1600" b="1" i="1">
                              <a:latin typeface="Cambria Math" panose="02040503050406030204" pitchFamily="18" charset="0"/>
                            </a:rPr>
                          </m:ctrlPr>
                        </m:fPr>
                        <m:num>
                          <m:r>
                            <a:rPr lang="en-GB" sz="1600" b="1" i="0">
                              <a:latin typeface="Cambria Math" panose="02040503050406030204" pitchFamily="18" charset="0"/>
                            </a:rPr>
                            <m:t>𝟏</m:t>
                          </m:r>
                        </m:num>
                        <m:den>
                          <m:r>
                            <a:rPr lang="en-GB" sz="1600" b="1" i="0">
                              <a:latin typeface="Cambria Math" panose="02040503050406030204" pitchFamily="18" charset="0"/>
                            </a:rPr>
                            <m:t>𝟐</m:t>
                          </m:r>
                        </m:den>
                      </m:f>
                      <m:r>
                        <a:rPr lang="en-GB" sz="1600" b="1" i="0">
                          <a:latin typeface="Cambria Math" panose="02040503050406030204" pitchFamily="18" charset="0"/>
                        </a:rPr>
                        <m:t>∙</m:t>
                      </m:r>
                      <m:d>
                        <m:dPr>
                          <m:ctrlPr>
                            <a:rPr lang="en-GB" sz="1600" b="1" i="1">
                              <a:latin typeface="Cambria Math" panose="02040503050406030204" pitchFamily="18" charset="0"/>
                            </a:rPr>
                          </m:ctrlPr>
                        </m:dPr>
                        <m:e>
                          <m:f>
                            <m:fPr>
                              <m:ctrlPr>
                                <a:rPr lang="en-GB" sz="1600" b="1" i="1">
                                  <a:latin typeface="Cambria Math" panose="02040503050406030204" pitchFamily="18" charset="0"/>
                                </a:rPr>
                              </m:ctrlPr>
                            </m:fPr>
                            <m:num>
                              <m:sSub>
                                <m:sSubPr>
                                  <m:ctrlPr>
                                    <a:rPr lang="en-GB" sz="1600" b="1" i="1">
                                      <a:latin typeface="Cambria Math" panose="02040503050406030204" pitchFamily="18" charset="0"/>
                                    </a:rPr>
                                  </m:ctrlPr>
                                </m:sSubPr>
                                <m:e>
                                  <m:acc>
                                    <m:accPr>
                                      <m:chr m:val="̇"/>
                                      <m:ctrlPr>
                                        <a:rPr lang="en-GB" sz="1600" b="1" i="1">
                                          <a:latin typeface="Cambria Math" panose="02040503050406030204" pitchFamily="18" charset="0"/>
                                        </a:rPr>
                                      </m:ctrlPr>
                                    </m:accPr>
                                    <m:e>
                                      <m:r>
                                        <a:rPr lang="en-GB" sz="1600" b="1" i="1">
                                          <a:latin typeface="Cambria Math" panose="02040503050406030204" pitchFamily="18" charset="0"/>
                                        </a:rPr>
                                        <m:t>𝑸</m:t>
                                      </m:r>
                                    </m:e>
                                  </m:acc>
                                </m:e>
                                <m:sub>
                                  <m:r>
                                    <a:rPr lang="en-GB" sz="1600" b="1" i="1">
                                      <a:latin typeface="Cambria Math" panose="02040503050406030204" pitchFamily="18" charset="0"/>
                                    </a:rPr>
                                    <m:t>𝒓𝒂𝒅</m:t>
                                  </m:r>
                                </m:sub>
                              </m:sSub>
                            </m:num>
                            <m:den>
                              <m:sSub>
                                <m:sSubPr>
                                  <m:ctrlPr>
                                    <a:rPr lang="en-GB" sz="1600" b="1" i="1">
                                      <a:latin typeface="Cambria Math" panose="02040503050406030204" pitchFamily="18" charset="0"/>
                                    </a:rPr>
                                  </m:ctrlPr>
                                </m:sSubPr>
                                <m:e>
                                  <m:acc>
                                    <m:accPr>
                                      <m:chr m:val="̇"/>
                                      <m:ctrlPr>
                                        <a:rPr lang="en-GB" sz="1600" b="1" i="1">
                                          <a:latin typeface="Cambria Math" panose="02040503050406030204" pitchFamily="18" charset="0"/>
                                        </a:rPr>
                                      </m:ctrlPr>
                                    </m:accPr>
                                    <m:e>
                                      <m:r>
                                        <a:rPr lang="en-GB" sz="1600" b="1" i="1">
                                          <a:latin typeface="Cambria Math" panose="02040503050406030204" pitchFamily="18" charset="0"/>
                                        </a:rPr>
                                        <m:t>𝑸</m:t>
                                      </m:r>
                                    </m:e>
                                  </m:acc>
                                </m:e>
                                <m:sub>
                                  <m:r>
                                    <a:rPr lang="en-GB" sz="1600" b="1" i="1">
                                      <a:latin typeface="Cambria Math" panose="02040503050406030204" pitchFamily="18" charset="0"/>
                                    </a:rPr>
                                    <m:t>𝒓𝒂𝒅</m:t>
                                  </m:r>
                                  <m:r>
                                    <a:rPr lang="en-GB" sz="1600" b="1" i="0">
                                      <a:latin typeface="Cambria Math" panose="02040503050406030204" pitchFamily="18" charset="0"/>
                                    </a:rPr>
                                    <m:t>,</m:t>
                                  </m:r>
                                  <m:r>
                                    <a:rPr lang="en-GB" sz="1600" b="1" i="1">
                                      <a:latin typeface="Cambria Math" panose="02040503050406030204" pitchFamily="18" charset="0"/>
                                    </a:rPr>
                                    <m:t>𝑵</m:t>
                                  </m:r>
                                </m:sub>
                              </m:sSub>
                            </m:den>
                          </m:f>
                        </m:e>
                      </m:d>
                      <m:r>
                        <a:rPr lang="en-GB" sz="1600" b="1" i="0">
                          <a:latin typeface="Cambria Math" panose="02040503050406030204" pitchFamily="18" charset="0"/>
                        </a:rPr>
                        <m:t>∙</m:t>
                      </m:r>
                      <m:d>
                        <m:dPr>
                          <m:ctrlPr>
                            <a:rPr lang="en-GB" sz="1600" b="1" i="1">
                              <a:latin typeface="Cambria Math" panose="02040503050406030204" pitchFamily="18" charset="0"/>
                            </a:rPr>
                          </m:ctrlPr>
                        </m:dPr>
                        <m:e>
                          <m:f>
                            <m:fPr>
                              <m:ctrlPr>
                                <a:rPr lang="en-GB" sz="1600" b="1" i="1">
                                  <a:latin typeface="Cambria Math" panose="02040503050406030204" pitchFamily="18" charset="0"/>
                                </a:rPr>
                              </m:ctrlPr>
                            </m:fPr>
                            <m:num>
                              <m:sSub>
                                <m:sSubPr>
                                  <m:ctrlPr>
                                    <a:rPr lang="en-GB" sz="1600" b="1" i="1">
                                      <a:latin typeface="Cambria Math" panose="02040503050406030204" pitchFamily="18" charset="0"/>
                                    </a:rPr>
                                  </m:ctrlPr>
                                </m:sSubPr>
                                <m:e>
                                  <m:acc>
                                    <m:accPr>
                                      <m:chr m:val="̇"/>
                                      <m:ctrlPr>
                                        <a:rPr lang="en-GB" sz="1600" b="1" i="1">
                                          <a:latin typeface="Cambria Math" panose="02040503050406030204" pitchFamily="18" charset="0"/>
                                        </a:rPr>
                                      </m:ctrlPr>
                                    </m:accPr>
                                    <m:e>
                                      <m:r>
                                        <a:rPr lang="en-GB" sz="1600" b="1" i="1">
                                          <a:latin typeface="Cambria Math" panose="02040503050406030204" pitchFamily="18" charset="0"/>
                                        </a:rPr>
                                        <m:t>𝒎</m:t>
                                      </m:r>
                                    </m:e>
                                  </m:acc>
                                </m:e>
                                <m:sub>
                                  <m:r>
                                    <a:rPr lang="en-GB" sz="1600" b="1" i="1">
                                      <a:latin typeface="Cambria Math" panose="02040503050406030204" pitchFamily="18" charset="0"/>
                                    </a:rPr>
                                    <m:t>𝒓𝒂𝒅</m:t>
                                  </m:r>
                                  <m:r>
                                    <a:rPr lang="en-GB" sz="1600" b="1" i="0">
                                      <a:latin typeface="Cambria Math" panose="02040503050406030204" pitchFamily="18" charset="0"/>
                                    </a:rPr>
                                    <m:t>,</m:t>
                                  </m:r>
                                  <m:r>
                                    <a:rPr lang="en-GB" sz="1600" b="1" i="1">
                                      <a:latin typeface="Cambria Math" panose="02040503050406030204" pitchFamily="18" charset="0"/>
                                    </a:rPr>
                                    <m:t>𝑵</m:t>
                                  </m:r>
                                </m:sub>
                              </m:sSub>
                            </m:num>
                            <m:den>
                              <m:sSub>
                                <m:sSubPr>
                                  <m:ctrlPr>
                                    <a:rPr lang="en-GB" sz="1600" b="1" i="1">
                                      <a:latin typeface="Cambria Math" panose="02040503050406030204" pitchFamily="18" charset="0"/>
                                    </a:rPr>
                                  </m:ctrlPr>
                                </m:sSubPr>
                                <m:e>
                                  <m:acc>
                                    <m:accPr>
                                      <m:chr m:val="̇"/>
                                      <m:ctrlPr>
                                        <a:rPr lang="en-GB" sz="1600" b="1" i="1">
                                          <a:latin typeface="Cambria Math" panose="02040503050406030204" pitchFamily="18" charset="0"/>
                                        </a:rPr>
                                      </m:ctrlPr>
                                    </m:accPr>
                                    <m:e>
                                      <m:r>
                                        <a:rPr lang="en-GB" sz="1600" b="1" i="1">
                                          <a:latin typeface="Cambria Math" panose="02040503050406030204" pitchFamily="18" charset="0"/>
                                        </a:rPr>
                                        <m:t>𝒎</m:t>
                                      </m:r>
                                    </m:e>
                                  </m:acc>
                                </m:e>
                                <m:sub>
                                  <m:r>
                                    <a:rPr lang="en-GB" sz="1600" b="1" i="1">
                                      <a:latin typeface="Cambria Math" panose="02040503050406030204" pitchFamily="18" charset="0"/>
                                    </a:rPr>
                                    <m:t>𝒓𝒂𝒅</m:t>
                                  </m:r>
                                </m:sub>
                              </m:sSub>
                            </m:den>
                          </m:f>
                        </m:e>
                      </m:d>
                      <m:r>
                        <a:rPr lang="en-GB" sz="1600" b="1" i="0">
                          <a:latin typeface="Cambria Math" panose="02040503050406030204" pitchFamily="18" charset="0"/>
                        </a:rPr>
                        <m:t>∙</m:t>
                      </m:r>
                      <m:sSub>
                        <m:sSubPr>
                          <m:ctrlPr>
                            <a:rPr lang="en-GB" sz="1600" b="1" i="1">
                              <a:latin typeface="Cambria Math" panose="02040503050406030204" pitchFamily="18" charset="0"/>
                            </a:rPr>
                          </m:ctrlPr>
                        </m:sSubPr>
                        <m:e>
                          <m:r>
                            <a:rPr lang="en-GB" sz="1600" b="1" i="0">
                              <a:latin typeface="Cambria Math" panose="02040503050406030204" pitchFamily="18" charset="0"/>
                            </a:rPr>
                            <m:t>∆</m:t>
                          </m:r>
                          <m:r>
                            <a:rPr lang="en-GB" sz="1600" b="1" i="1">
                              <a:latin typeface="Cambria Math" panose="02040503050406030204" pitchFamily="18" charset="0"/>
                            </a:rPr>
                            <m:t>𝑻</m:t>
                          </m:r>
                        </m:e>
                        <m:sub>
                          <m:r>
                            <a:rPr lang="en-GB" sz="1600" b="1" i="1">
                              <a:latin typeface="Cambria Math" panose="02040503050406030204" pitchFamily="18" charset="0"/>
                            </a:rPr>
                            <m:t>𝒘</m:t>
                          </m:r>
                          <m:r>
                            <a:rPr lang="en-GB" sz="1600" b="1" i="0">
                              <a:latin typeface="Cambria Math" panose="02040503050406030204" pitchFamily="18" charset="0"/>
                            </a:rPr>
                            <m:t>,</m:t>
                          </m:r>
                          <m:r>
                            <a:rPr lang="en-GB" sz="1600" b="1" i="1">
                              <a:latin typeface="Cambria Math" panose="02040503050406030204" pitchFamily="18" charset="0"/>
                            </a:rPr>
                            <m:t>𝑵</m:t>
                          </m:r>
                        </m:sub>
                      </m:sSub>
                    </m:oMath>
                  </m:oMathPara>
                </a14:m>
                <a:endParaRPr lang="en-GB" sz="1600" b="1" dirty="0"/>
              </a:p>
            </p:txBody>
          </p:sp>
        </mc:Choice>
        <mc:Fallback xmlns="">
          <p:sp>
            <p:nvSpPr>
              <p:cNvPr id="7" name="Rectangle 6"/>
              <p:cNvSpPr>
                <a:spLocks noRot="1" noChangeAspect="1" noMove="1" noResize="1" noEditPoints="1" noAdjustHandles="1" noChangeArrowheads="1" noChangeShapeType="1" noTextEdit="1"/>
              </p:cNvSpPr>
              <p:nvPr/>
            </p:nvSpPr>
            <p:spPr>
              <a:xfrm>
                <a:off x="1106732" y="3392473"/>
                <a:ext cx="7025054" cy="816057"/>
              </a:xfrm>
              <a:prstGeom prst="rect">
                <a:avLst/>
              </a:prstGeom>
              <a:blipFill>
                <a:blip r:embed="rId2"/>
                <a:stretch>
                  <a:fillRect/>
                </a:stretch>
              </a:blipFill>
            </p:spPr>
            <p:txBody>
              <a:bodyPr/>
              <a:lstStyle/>
              <a:p>
                <a:r>
                  <a:rPr lang="en-GB">
                    <a:noFill/>
                  </a:rPr>
                  <a:t> </a:t>
                </a:r>
              </a:p>
            </p:txBody>
          </p:sp>
        </mc:Fallback>
      </mc:AlternateContent>
      <p:sp>
        <p:nvSpPr>
          <p:cNvPr id="19" name="TextBox 18"/>
          <p:cNvSpPr txBox="1"/>
          <p:nvPr/>
        </p:nvSpPr>
        <p:spPr>
          <a:xfrm>
            <a:off x="387163" y="4623899"/>
            <a:ext cx="4198620" cy="369332"/>
          </a:xfrm>
          <a:prstGeom prst="rect">
            <a:avLst/>
          </a:prstGeom>
          <a:noFill/>
        </p:spPr>
        <p:txBody>
          <a:bodyPr wrap="square" rtlCol="0">
            <a:spAutoFit/>
          </a:bodyPr>
          <a:lstStyle/>
          <a:p>
            <a:r>
              <a:rPr lang="en-GB" dirty="0"/>
              <a:t>Energy balance for a thermal zone</a:t>
            </a:r>
          </a:p>
        </p:txBody>
      </p:sp>
      <mc:AlternateContent xmlns:mc="http://schemas.openxmlformats.org/markup-compatibility/2006" xmlns:a14="http://schemas.microsoft.com/office/drawing/2010/main">
        <mc:Choice Requires="a14">
          <p:sp>
            <p:nvSpPr>
              <p:cNvPr id="20" name="Rectangle 19"/>
              <p:cNvSpPr/>
              <p:nvPr/>
            </p:nvSpPr>
            <p:spPr>
              <a:xfrm>
                <a:off x="6607909" y="1969773"/>
                <a:ext cx="1760097" cy="3172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1400" b="1" i="1">
                              <a:latin typeface="Cambria Math" panose="02040503050406030204" pitchFamily="18" charset="0"/>
                            </a:rPr>
                          </m:ctrlPr>
                        </m:sSubPr>
                        <m:e>
                          <m:r>
                            <a:rPr lang="en-GB" sz="1400" b="1">
                              <a:latin typeface="Cambria Math" panose="02040503050406030204" pitchFamily="18" charset="0"/>
                            </a:rPr>
                            <m:t>∆</m:t>
                          </m:r>
                          <m:r>
                            <a:rPr lang="en-GB" sz="1400" b="1" i="1">
                              <a:latin typeface="Cambria Math" panose="02040503050406030204" pitchFamily="18" charset="0"/>
                            </a:rPr>
                            <m:t>𝑻</m:t>
                          </m:r>
                        </m:e>
                        <m:sub>
                          <m:r>
                            <a:rPr lang="en-GB" sz="1400" b="1" i="1">
                              <a:latin typeface="Cambria Math" panose="02040503050406030204" pitchFamily="18" charset="0"/>
                            </a:rPr>
                            <m:t>𝒘</m:t>
                          </m:r>
                        </m:sub>
                      </m:sSub>
                      <m:r>
                        <a:rPr lang="en-GB" sz="1400" b="1" i="0">
                          <a:latin typeface="Cambria Math" panose="02040503050406030204" pitchFamily="18" charset="0"/>
                        </a:rPr>
                        <m:t>=</m:t>
                      </m:r>
                      <m:sSub>
                        <m:sSubPr>
                          <m:ctrlPr>
                            <a:rPr lang="en-GB" sz="1400" b="1" i="1">
                              <a:latin typeface="Cambria Math" panose="02040503050406030204" pitchFamily="18" charset="0"/>
                            </a:rPr>
                          </m:ctrlPr>
                        </m:sSubPr>
                        <m:e>
                          <m:r>
                            <a:rPr lang="en-GB" sz="1400" b="1" i="1">
                              <a:latin typeface="Cambria Math" panose="02040503050406030204" pitchFamily="18" charset="0"/>
                            </a:rPr>
                            <m:t>𝑻</m:t>
                          </m:r>
                        </m:e>
                        <m:sub>
                          <m:r>
                            <a:rPr lang="en-GB" sz="1400" b="1" i="1">
                              <a:latin typeface="Cambria Math" panose="02040503050406030204" pitchFamily="18" charset="0"/>
                            </a:rPr>
                            <m:t>𝒘</m:t>
                          </m:r>
                          <m:r>
                            <a:rPr lang="en-GB" sz="1400" b="1" i="0">
                              <a:latin typeface="Cambria Math" panose="02040503050406030204" pitchFamily="18" charset="0"/>
                            </a:rPr>
                            <m:t>,</m:t>
                          </m:r>
                          <m:r>
                            <a:rPr lang="en-GB" sz="1400" b="1" i="1">
                              <a:latin typeface="Cambria Math" panose="02040503050406030204" pitchFamily="18" charset="0"/>
                            </a:rPr>
                            <m:t>𝒔𝒖</m:t>
                          </m:r>
                        </m:sub>
                      </m:sSub>
                      <m:r>
                        <a:rPr lang="en-GB" sz="1400" b="1" i="0">
                          <a:latin typeface="Cambria Math" panose="02040503050406030204" pitchFamily="18" charset="0"/>
                        </a:rPr>
                        <m:t>−</m:t>
                      </m:r>
                      <m:sSub>
                        <m:sSubPr>
                          <m:ctrlPr>
                            <a:rPr lang="en-GB" sz="1400" b="1" i="1">
                              <a:latin typeface="Cambria Math" panose="02040503050406030204" pitchFamily="18" charset="0"/>
                            </a:rPr>
                          </m:ctrlPr>
                        </m:sSubPr>
                        <m:e>
                          <m:r>
                            <a:rPr lang="en-GB" sz="1400" b="1" i="1">
                              <a:latin typeface="Cambria Math" panose="02040503050406030204" pitchFamily="18" charset="0"/>
                            </a:rPr>
                            <m:t>𝑻</m:t>
                          </m:r>
                        </m:e>
                        <m:sub>
                          <m:r>
                            <a:rPr lang="en-GB" sz="1400" b="1" i="1">
                              <a:latin typeface="Cambria Math" panose="02040503050406030204" pitchFamily="18" charset="0"/>
                            </a:rPr>
                            <m:t>𝒘</m:t>
                          </m:r>
                          <m:r>
                            <a:rPr lang="en-GB" sz="1400" b="1" i="0">
                              <a:latin typeface="Cambria Math" panose="02040503050406030204" pitchFamily="18" charset="0"/>
                            </a:rPr>
                            <m:t>,</m:t>
                          </m:r>
                          <m:r>
                            <a:rPr lang="en-GB" sz="1400" b="1" i="1">
                              <a:latin typeface="Cambria Math" panose="02040503050406030204" pitchFamily="18" charset="0"/>
                            </a:rPr>
                            <m:t>𝒆𝒙</m:t>
                          </m:r>
                        </m:sub>
                      </m:sSub>
                    </m:oMath>
                  </m:oMathPara>
                </a14:m>
                <a:endParaRPr lang="en-GB" sz="1400" b="1" dirty="0"/>
              </a:p>
            </p:txBody>
          </p:sp>
        </mc:Choice>
        <mc:Fallback xmlns="">
          <p:sp>
            <p:nvSpPr>
              <p:cNvPr id="20" name="Rectangle 19"/>
              <p:cNvSpPr>
                <a:spLocks noRot="1" noChangeAspect="1" noMove="1" noResize="1" noEditPoints="1" noAdjustHandles="1" noChangeArrowheads="1" noChangeShapeType="1" noTextEdit="1"/>
              </p:cNvSpPr>
              <p:nvPr/>
            </p:nvSpPr>
            <p:spPr>
              <a:xfrm>
                <a:off x="6607909" y="1969773"/>
                <a:ext cx="1760097" cy="317203"/>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427383" y="1808976"/>
                <a:ext cx="2103525" cy="6005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1400" b="1" i="1">
                              <a:latin typeface="Cambria Math" panose="02040503050406030204" pitchFamily="18" charset="0"/>
                            </a:rPr>
                          </m:ctrlPr>
                        </m:sSubPr>
                        <m:e>
                          <m:acc>
                            <m:accPr>
                              <m:chr m:val="̇"/>
                              <m:ctrlPr>
                                <a:rPr lang="en-GB" sz="1400" b="1" i="1">
                                  <a:latin typeface="Cambria Math" panose="02040503050406030204" pitchFamily="18" charset="0"/>
                                </a:rPr>
                              </m:ctrlPr>
                            </m:accPr>
                            <m:e>
                              <m:r>
                                <a:rPr lang="en-GB" sz="1400" b="1" i="1">
                                  <a:latin typeface="Cambria Math" panose="02040503050406030204" pitchFamily="18" charset="0"/>
                                </a:rPr>
                                <m:t>𝑸</m:t>
                              </m:r>
                            </m:e>
                          </m:acc>
                        </m:e>
                        <m:sub>
                          <m:r>
                            <a:rPr lang="en-GB" sz="1400" b="1" i="1">
                              <a:latin typeface="Cambria Math" panose="02040503050406030204" pitchFamily="18" charset="0"/>
                            </a:rPr>
                            <m:t>𝒓𝒂𝒅</m:t>
                          </m:r>
                        </m:sub>
                      </m:sSub>
                      <m:r>
                        <a:rPr lang="en-GB" sz="1400" b="1" i="0">
                          <a:latin typeface="Cambria Math" panose="02040503050406030204" pitchFamily="18" charset="0"/>
                        </a:rPr>
                        <m:t>=</m:t>
                      </m:r>
                      <m:sSub>
                        <m:sSubPr>
                          <m:ctrlPr>
                            <a:rPr lang="en-GB" sz="1400" b="1" i="1">
                              <a:latin typeface="Cambria Math" panose="02040503050406030204" pitchFamily="18" charset="0"/>
                            </a:rPr>
                          </m:ctrlPr>
                        </m:sSubPr>
                        <m:e>
                          <m:acc>
                            <m:accPr>
                              <m:chr m:val="̇"/>
                              <m:ctrlPr>
                                <a:rPr lang="en-GB" sz="1400" b="1" i="1">
                                  <a:latin typeface="Cambria Math" panose="02040503050406030204" pitchFamily="18" charset="0"/>
                                </a:rPr>
                              </m:ctrlPr>
                            </m:accPr>
                            <m:e>
                              <m:r>
                                <a:rPr lang="en-GB" sz="1400" b="1" i="1">
                                  <a:latin typeface="Cambria Math" panose="02040503050406030204" pitchFamily="18" charset="0"/>
                                </a:rPr>
                                <m:t>𝑸</m:t>
                              </m:r>
                            </m:e>
                          </m:acc>
                        </m:e>
                        <m:sub>
                          <m:r>
                            <a:rPr lang="en-GB" sz="1400" b="1" i="1">
                              <a:latin typeface="Cambria Math" panose="02040503050406030204" pitchFamily="18" charset="0"/>
                            </a:rPr>
                            <m:t>𝒓𝒂𝒅</m:t>
                          </m:r>
                          <m:r>
                            <a:rPr lang="en-GB" sz="1400" b="1" i="0">
                              <a:latin typeface="Cambria Math" panose="02040503050406030204" pitchFamily="18" charset="0"/>
                            </a:rPr>
                            <m:t>,</m:t>
                          </m:r>
                          <m:r>
                            <a:rPr lang="en-GB" sz="1400" b="1" i="1">
                              <a:latin typeface="Cambria Math" panose="02040503050406030204" pitchFamily="18" charset="0"/>
                            </a:rPr>
                            <m:t>𝑵</m:t>
                          </m:r>
                        </m:sub>
                      </m:sSub>
                      <m:r>
                        <a:rPr lang="en-GB" sz="1400" b="1" i="0">
                          <a:latin typeface="Cambria Math" panose="02040503050406030204" pitchFamily="18" charset="0"/>
                        </a:rPr>
                        <m:t>∙</m:t>
                      </m:r>
                      <m:sSup>
                        <m:sSupPr>
                          <m:ctrlPr>
                            <a:rPr lang="en-GB" sz="1400" b="1" i="1">
                              <a:latin typeface="Cambria Math" panose="02040503050406030204" pitchFamily="18" charset="0"/>
                            </a:rPr>
                          </m:ctrlPr>
                        </m:sSupPr>
                        <m:e>
                          <m:d>
                            <m:dPr>
                              <m:ctrlPr>
                                <a:rPr lang="en-GB" sz="1400" b="1" i="1">
                                  <a:latin typeface="Cambria Math" panose="02040503050406030204" pitchFamily="18" charset="0"/>
                                </a:rPr>
                              </m:ctrlPr>
                            </m:dPr>
                            <m:e>
                              <m:f>
                                <m:fPr>
                                  <m:ctrlPr>
                                    <a:rPr lang="en-GB" sz="1400" b="1" i="1">
                                      <a:latin typeface="Cambria Math" panose="02040503050406030204" pitchFamily="18" charset="0"/>
                                    </a:rPr>
                                  </m:ctrlPr>
                                </m:fPr>
                                <m:num>
                                  <m:r>
                                    <a:rPr lang="en-GB" sz="1400" b="1" i="0">
                                      <a:latin typeface="Cambria Math" panose="02040503050406030204" pitchFamily="18" charset="0"/>
                                    </a:rPr>
                                    <m:t>∆</m:t>
                                  </m:r>
                                  <m:r>
                                    <a:rPr lang="en-GB" sz="1400" b="1" i="1">
                                      <a:latin typeface="Cambria Math" panose="02040503050406030204" pitchFamily="18" charset="0"/>
                                    </a:rPr>
                                    <m:t>𝑻</m:t>
                                  </m:r>
                                </m:num>
                                <m:den>
                                  <m:sSub>
                                    <m:sSubPr>
                                      <m:ctrlPr>
                                        <a:rPr lang="en-GB" sz="1400" b="1" i="1">
                                          <a:latin typeface="Cambria Math" panose="02040503050406030204" pitchFamily="18" charset="0"/>
                                        </a:rPr>
                                      </m:ctrlPr>
                                    </m:sSubPr>
                                    <m:e>
                                      <m:r>
                                        <a:rPr lang="en-GB" sz="1400" b="1" i="0">
                                          <a:latin typeface="Cambria Math" panose="02040503050406030204" pitchFamily="18" charset="0"/>
                                        </a:rPr>
                                        <m:t>∆</m:t>
                                      </m:r>
                                      <m:r>
                                        <a:rPr lang="en-GB" sz="1400" b="1" i="1">
                                          <a:latin typeface="Cambria Math" panose="02040503050406030204" pitchFamily="18" charset="0"/>
                                        </a:rPr>
                                        <m:t>𝑻</m:t>
                                      </m:r>
                                    </m:e>
                                    <m:sub>
                                      <m:r>
                                        <a:rPr lang="en-GB" sz="1400" b="1" i="1">
                                          <a:latin typeface="Cambria Math" panose="02040503050406030204" pitchFamily="18" charset="0"/>
                                        </a:rPr>
                                        <m:t>𝑵</m:t>
                                      </m:r>
                                    </m:sub>
                                  </m:sSub>
                                </m:den>
                              </m:f>
                            </m:e>
                          </m:d>
                        </m:e>
                        <m:sup>
                          <m:r>
                            <a:rPr lang="en-GB" sz="1400" b="1" i="1">
                              <a:latin typeface="Cambria Math" panose="02040503050406030204" pitchFamily="18" charset="0"/>
                            </a:rPr>
                            <m:t>𝒏</m:t>
                          </m:r>
                        </m:sup>
                      </m:sSup>
                    </m:oMath>
                  </m:oMathPara>
                </a14:m>
                <a:endParaRPr lang="en-GB" sz="1200" b="1" dirty="0"/>
              </a:p>
            </p:txBody>
          </p:sp>
        </mc:Choice>
        <mc:Fallback xmlns="">
          <p:sp>
            <p:nvSpPr>
              <p:cNvPr id="21" name="Rectangle 20"/>
              <p:cNvSpPr>
                <a:spLocks noRot="1" noChangeAspect="1" noMove="1" noResize="1" noEditPoints="1" noAdjustHandles="1" noChangeArrowheads="1" noChangeShapeType="1" noTextEdit="1"/>
              </p:cNvSpPr>
              <p:nvPr/>
            </p:nvSpPr>
            <p:spPr>
              <a:xfrm>
                <a:off x="427383" y="1808976"/>
                <a:ext cx="2103525" cy="600549"/>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3472949" y="1888949"/>
                <a:ext cx="2269660" cy="4942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sz="1400" b="1">
                          <a:latin typeface="Cambria Math" panose="02040503050406030204" pitchFamily="18" charset="0"/>
                        </a:rPr>
                        <m:t>∆</m:t>
                      </m:r>
                      <m:r>
                        <a:rPr lang="en-GB" sz="1400" b="1" i="1">
                          <a:latin typeface="Cambria Math" panose="02040503050406030204" pitchFamily="18" charset="0"/>
                        </a:rPr>
                        <m:t>𝑻</m:t>
                      </m:r>
                      <m:r>
                        <a:rPr lang="en-GB" sz="1400" b="1" i="0">
                          <a:latin typeface="Cambria Math" panose="02040503050406030204" pitchFamily="18" charset="0"/>
                        </a:rPr>
                        <m:t>=</m:t>
                      </m:r>
                      <m:f>
                        <m:fPr>
                          <m:ctrlPr>
                            <a:rPr lang="en-GB" sz="1400" b="1" i="1">
                              <a:latin typeface="Cambria Math" panose="02040503050406030204" pitchFamily="18" charset="0"/>
                            </a:rPr>
                          </m:ctrlPr>
                        </m:fPr>
                        <m:num>
                          <m:sSub>
                            <m:sSubPr>
                              <m:ctrlPr>
                                <a:rPr lang="en-GB" sz="1400" b="1" i="1">
                                  <a:latin typeface="Cambria Math" panose="02040503050406030204" pitchFamily="18" charset="0"/>
                                </a:rPr>
                              </m:ctrlPr>
                            </m:sSubPr>
                            <m:e>
                              <m:r>
                                <a:rPr lang="en-GB" sz="1400" b="1" i="1">
                                  <a:latin typeface="Cambria Math" panose="02040503050406030204" pitchFamily="18" charset="0"/>
                                </a:rPr>
                                <m:t>𝑻</m:t>
                              </m:r>
                            </m:e>
                            <m:sub>
                              <m:r>
                                <a:rPr lang="en-GB" sz="1400" b="1" i="1">
                                  <a:latin typeface="Cambria Math" panose="02040503050406030204" pitchFamily="18" charset="0"/>
                                </a:rPr>
                                <m:t>𝒘</m:t>
                              </m:r>
                              <m:r>
                                <a:rPr lang="en-GB" sz="1400" b="1" i="0">
                                  <a:latin typeface="Cambria Math" panose="02040503050406030204" pitchFamily="18" charset="0"/>
                                </a:rPr>
                                <m:t>,</m:t>
                              </m:r>
                              <m:r>
                                <a:rPr lang="en-GB" sz="1400" b="1" i="1">
                                  <a:latin typeface="Cambria Math" panose="02040503050406030204" pitchFamily="18" charset="0"/>
                                </a:rPr>
                                <m:t>𝒔𝒖</m:t>
                              </m:r>
                            </m:sub>
                          </m:sSub>
                          <m:r>
                            <a:rPr lang="en-GB" sz="1400" b="1" i="0">
                              <a:latin typeface="Cambria Math" panose="02040503050406030204" pitchFamily="18" charset="0"/>
                            </a:rPr>
                            <m:t>+</m:t>
                          </m:r>
                          <m:sSub>
                            <m:sSubPr>
                              <m:ctrlPr>
                                <a:rPr lang="en-GB" sz="1400" b="1" i="1">
                                  <a:latin typeface="Cambria Math" panose="02040503050406030204" pitchFamily="18" charset="0"/>
                                </a:rPr>
                              </m:ctrlPr>
                            </m:sSubPr>
                            <m:e>
                              <m:r>
                                <a:rPr lang="en-GB" sz="1400" b="1" i="1">
                                  <a:latin typeface="Cambria Math" panose="02040503050406030204" pitchFamily="18" charset="0"/>
                                </a:rPr>
                                <m:t>𝑻</m:t>
                              </m:r>
                            </m:e>
                            <m:sub>
                              <m:r>
                                <a:rPr lang="en-GB" sz="1400" b="1" i="1">
                                  <a:latin typeface="Cambria Math" panose="02040503050406030204" pitchFamily="18" charset="0"/>
                                </a:rPr>
                                <m:t>𝒘</m:t>
                              </m:r>
                              <m:r>
                                <a:rPr lang="en-GB" sz="1400" b="1" i="0">
                                  <a:latin typeface="Cambria Math" panose="02040503050406030204" pitchFamily="18" charset="0"/>
                                </a:rPr>
                                <m:t>,</m:t>
                              </m:r>
                              <m:r>
                                <a:rPr lang="en-GB" sz="1400" b="1" i="1">
                                  <a:latin typeface="Cambria Math" panose="02040503050406030204" pitchFamily="18" charset="0"/>
                                </a:rPr>
                                <m:t>𝒆𝒙</m:t>
                              </m:r>
                            </m:sub>
                          </m:sSub>
                        </m:num>
                        <m:den>
                          <m:r>
                            <a:rPr lang="en-GB" sz="1400" b="1" i="0">
                              <a:latin typeface="Cambria Math" panose="02040503050406030204" pitchFamily="18" charset="0"/>
                            </a:rPr>
                            <m:t>𝟐</m:t>
                          </m:r>
                        </m:den>
                      </m:f>
                      <m:r>
                        <a:rPr lang="en-GB" sz="1400" b="1" i="0">
                          <a:latin typeface="Cambria Math" panose="02040503050406030204" pitchFamily="18" charset="0"/>
                        </a:rPr>
                        <m:t>−</m:t>
                      </m:r>
                      <m:sSub>
                        <m:sSubPr>
                          <m:ctrlPr>
                            <a:rPr lang="en-GB" sz="1400" b="1" i="1">
                              <a:latin typeface="Cambria Math" panose="02040503050406030204" pitchFamily="18" charset="0"/>
                            </a:rPr>
                          </m:ctrlPr>
                        </m:sSubPr>
                        <m:e>
                          <m:r>
                            <a:rPr lang="en-GB" sz="1400" b="1" i="1">
                              <a:latin typeface="Cambria Math" panose="02040503050406030204" pitchFamily="18" charset="0"/>
                            </a:rPr>
                            <m:t>𝑻</m:t>
                          </m:r>
                        </m:e>
                        <m:sub>
                          <m:r>
                            <a:rPr lang="en-GB" sz="1400" b="1" i="1">
                              <a:latin typeface="Cambria Math" panose="02040503050406030204" pitchFamily="18" charset="0"/>
                            </a:rPr>
                            <m:t>𝒆𝒏𝒗</m:t>
                          </m:r>
                        </m:sub>
                      </m:sSub>
                    </m:oMath>
                  </m:oMathPara>
                </a14:m>
                <a:endParaRPr lang="en-GB" sz="1200" b="1" dirty="0"/>
              </a:p>
            </p:txBody>
          </p:sp>
        </mc:Choice>
        <mc:Fallback xmlns="">
          <p:sp>
            <p:nvSpPr>
              <p:cNvPr id="22" name="Rectangle 21"/>
              <p:cNvSpPr>
                <a:spLocks noRot="1" noChangeAspect="1" noMove="1" noResize="1" noEditPoints="1" noAdjustHandles="1" noChangeArrowheads="1" noChangeShapeType="1" noTextEdit="1"/>
              </p:cNvSpPr>
              <p:nvPr/>
            </p:nvSpPr>
            <p:spPr>
              <a:xfrm>
                <a:off x="3472949" y="1888949"/>
                <a:ext cx="2269660" cy="494238"/>
              </a:xfrm>
              <a:prstGeom prst="rect">
                <a:avLst/>
              </a:prstGeom>
              <a:blipFill>
                <a:blip r:embed="rId5"/>
                <a:stretch>
                  <a:fillRect b="-1235"/>
                </a:stretch>
              </a:blipFill>
            </p:spPr>
            <p:txBody>
              <a:bodyPr/>
              <a:lstStyle/>
              <a:p>
                <a:r>
                  <a:rPr lang="en-GB">
                    <a:noFill/>
                  </a:rPr>
                  <a:t> </a:t>
                </a:r>
              </a:p>
            </p:txBody>
          </p:sp>
        </mc:Fallback>
      </mc:AlternateContent>
      <p:sp>
        <p:nvSpPr>
          <p:cNvPr id="23" name="Rectangle 22"/>
          <p:cNvSpPr/>
          <p:nvPr/>
        </p:nvSpPr>
        <p:spPr>
          <a:xfrm>
            <a:off x="368521" y="1484550"/>
            <a:ext cx="2242922" cy="307777"/>
          </a:xfrm>
          <a:prstGeom prst="rect">
            <a:avLst/>
          </a:prstGeom>
        </p:spPr>
        <p:txBody>
          <a:bodyPr wrap="none">
            <a:spAutoFit/>
          </a:bodyPr>
          <a:lstStyle/>
          <a:p>
            <a:r>
              <a:rPr lang="en-US" sz="1400" dirty="0">
                <a:latin typeface="+mj-lt"/>
                <a:ea typeface="Calibri" panose="020F0502020204030204" pitchFamily="34" charset="0"/>
                <a:cs typeface="Times New Roman" panose="02020603050405020304" pitchFamily="18" charset="0"/>
              </a:rPr>
              <a:t>1) Radiator emitted power</a:t>
            </a:r>
            <a:endParaRPr lang="en-GB" sz="1400" dirty="0">
              <a:latin typeface="+mj-lt"/>
            </a:endParaRPr>
          </a:p>
        </p:txBody>
      </p:sp>
      <p:sp>
        <p:nvSpPr>
          <p:cNvPr id="24" name="Rectangle 23"/>
          <p:cNvSpPr/>
          <p:nvPr/>
        </p:nvSpPr>
        <p:spPr>
          <a:xfrm>
            <a:off x="3470671" y="1293334"/>
            <a:ext cx="2726997" cy="523220"/>
          </a:xfrm>
          <a:prstGeom prst="rect">
            <a:avLst/>
          </a:prstGeom>
        </p:spPr>
        <p:txBody>
          <a:bodyPr wrap="square">
            <a:spAutoFit/>
          </a:bodyPr>
          <a:lstStyle/>
          <a:p>
            <a:r>
              <a:rPr lang="en-GB" sz="1400" dirty="0">
                <a:latin typeface="+mj-lt"/>
                <a:ea typeface="Calibri" panose="020F0502020204030204" pitchFamily="34" charset="0"/>
                <a:cs typeface="Times New Roman" panose="02020603050405020304" pitchFamily="18" charset="0"/>
              </a:rPr>
              <a:t>2) Over-temperature between radiator &amp; environment</a:t>
            </a:r>
            <a:endParaRPr lang="en-GB" sz="1400" dirty="0">
              <a:latin typeface="+mj-lt"/>
            </a:endParaRPr>
          </a:p>
        </p:txBody>
      </p:sp>
      <p:sp>
        <p:nvSpPr>
          <p:cNvPr id="25" name="Rectangle 24"/>
          <p:cNvSpPr/>
          <p:nvPr/>
        </p:nvSpPr>
        <p:spPr>
          <a:xfrm>
            <a:off x="6278203" y="1533213"/>
            <a:ext cx="2688515" cy="307777"/>
          </a:xfrm>
          <a:prstGeom prst="rect">
            <a:avLst/>
          </a:prstGeom>
        </p:spPr>
        <p:txBody>
          <a:bodyPr wrap="square">
            <a:spAutoFit/>
          </a:bodyPr>
          <a:lstStyle/>
          <a:p>
            <a:r>
              <a:rPr lang="en-GB" sz="1400" dirty="0"/>
              <a:t>3) Water temperature difference</a:t>
            </a:r>
          </a:p>
        </p:txBody>
      </p:sp>
      <mc:AlternateContent xmlns:mc="http://schemas.openxmlformats.org/markup-compatibility/2006" xmlns:a14="http://schemas.microsoft.com/office/drawing/2010/main">
        <mc:Choice Requires="a14">
          <p:sp>
            <p:nvSpPr>
              <p:cNvPr id="26" name="Rectangle 25"/>
              <p:cNvSpPr/>
              <p:nvPr/>
            </p:nvSpPr>
            <p:spPr>
              <a:xfrm>
                <a:off x="3945192" y="2469467"/>
                <a:ext cx="1309205" cy="327077"/>
              </a:xfrm>
              <a:prstGeom prst="rect">
                <a:avLst/>
              </a:prstGeom>
            </p:spPr>
            <p:txBody>
              <a:bodyPr wrap="none">
                <a:spAutoFit/>
              </a:bodyPr>
              <a:lstStyle/>
              <a:p>
                <a14:m>
                  <m:oMath xmlns:m="http://schemas.openxmlformats.org/officeDocument/2006/math">
                    <m:sSub>
                      <m:sSubPr>
                        <m:ctrlPr>
                          <a:rPr lang="en-GB" sz="1400" b="1" i="1">
                            <a:latin typeface="Cambria Math" panose="02040503050406030204" pitchFamily="18" charset="0"/>
                          </a:rPr>
                        </m:ctrlPr>
                      </m:sSubPr>
                      <m:e>
                        <m:r>
                          <a:rPr lang="en-GB" sz="1400" b="1" i="1">
                            <a:latin typeface="Cambria Math" panose="02040503050406030204" pitchFamily="18" charset="0"/>
                            <a:ea typeface="Calibri" panose="020F0502020204030204" pitchFamily="34" charset="0"/>
                            <a:cs typeface="Times New Roman" panose="02020603050405020304" pitchFamily="18" charset="0"/>
                          </a:rPr>
                          <m:t>𝑻</m:t>
                        </m:r>
                      </m:e>
                      <m:sub>
                        <m:r>
                          <a:rPr lang="en-GB" sz="1400" b="1" i="1">
                            <a:latin typeface="Cambria Math" panose="02040503050406030204" pitchFamily="18" charset="0"/>
                            <a:ea typeface="Calibri" panose="020F0502020204030204" pitchFamily="34" charset="0"/>
                            <a:cs typeface="Times New Roman" panose="02020603050405020304" pitchFamily="18" charset="0"/>
                          </a:rPr>
                          <m:t>𝒆𝒏𝒗</m:t>
                        </m:r>
                      </m:sub>
                    </m:sSub>
                    <m:r>
                      <a:rPr lang="en-GB" sz="1400" b="1" i="1">
                        <a:latin typeface="Cambria Math" panose="02040503050406030204" pitchFamily="18" charset="0"/>
                        <a:ea typeface="Calibri" panose="020F0502020204030204" pitchFamily="34" charset="0"/>
                        <a:cs typeface="Times New Roman" panose="02020603050405020304" pitchFamily="18" charset="0"/>
                      </a:rPr>
                      <m:t>=</m:t>
                    </m:r>
                    <m:sSub>
                      <m:sSubPr>
                        <m:ctrlPr>
                          <a:rPr lang="en-GB" sz="1400" b="1" i="1">
                            <a:effectLst/>
                            <a:latin typeface="Cambria Math" panose="02040503050406030204" pitchFamily="18" charset="0"/>
                          </a:rPr>
                        </m:ctrlPr>
                      </m:sSubPr>
                      <m:e>
                        <m:r>
                          <a:rPr lang="en-US" sz="1400" b="1" i="1">
                            <a:latin typeface="Cambria Math" panose="02040503050406030204" pitchFamily="18" charset="0"/>
                            <a:ea typeface="Calibri" panose="020F0502020204030204" pitchFamily="34" charset="0"/>
                            <a:cs typeface="Times New Roman" panose="02020603050405020304" pitchFamily="18" charset="0"/>
                          </a:rPr>
                          <m:t>𝑻</m:t>
                        </m:r>
                      </m:e>
                      <m:sub>
                        <m:r>
                          <a:rPr lang="en-US" sz="1400" b="1" i="1">
                            <a:latin typeface="Cambria Math" panose="02040503050406030204" pitchFamily="18" charset="0"/>
                            <a:ea typeface="Calibri" panose="020F0502020204030204" pitchFamily="34" charset="0"/>
                            <a:cs typeface="Times New Roman" panose="02020603050405020304" pitchFamily="18" charset="0"/>
                          </a:rPr>
                          <m:t>𝒂𝒊𝒓</m:t>
                        </m:r>
                        <m:r>
                          <a:rPr lang="en-US" sz="1400" b="1" i="1">
                            <a:latin typeface="Cambria Math" panose="02040503050406030204" pitchFamily="18" charset="0"/>
                            <a:ea typeface="Calibri" panose="020F0502020204030204" pitchFamily="34" charset="0"/>
                            <a:cs typeface="Times New Roman" panose="02020603050405020304" pitchFamily="18" charset="0"/>
                          </a:rPr>
                          <m:t>,</m:t>
                        </m:r>
                        <m:r>
                          <a:rPr lang="en-US" sz="1400" b="1" i="1">
                            <a:latin typeface="Cambria Math" panose="02040503050406030204" pitchFamily="18" charset="0"/>
                            <a:ea typeface="Calibri" panose="020F0502020204030204" pitchFamily="34" charset="0"/>
                            <a:cs typeface="Times New Roman" panose="02020603050405020304" pitchFamily="18" charset="0"/>
                          </a:rPr>
                          <m:t>𝒔𝒑</m:t>
                        </m:r>
                      </m:sub>
                    </m:sSub>
                  </m:oMath>
                </a14:m>
                <a:r>
                  <a:rPr lang="en-US" sz="1400" b="1" dirty="0">
                    <a:latin typeface="Calibri" panose="020F0502020204030204" pitchFamily="34" charset="0"/>
                    <a:ea typeface="MS Mincho"/>
                    <a:cs typeface="Times New Roman" panose="02020603050405020304" pitchFamily="18" charset="0"/>
                  </a:rPr>
                  <a:t> </a:t>
                </a:r>
                <a:endParaRPr lang="en-GB" sz="1400" b="1" dirty="0"/>
              </a:p>
            </p:txBody>
          </p:sp>
        </mc:Choice>
        <mc:Fallback xmlns="">
          <p:sp>
            <p:nvSpPr>
              <p:cNvPr id="26" name="Rectangle 25"/>
              <p:cNvSpPr>
                <a:spLocks noRot="1" noChangeAspect="1" noMove="1" noResize="1" noEditPoints="1" noAdjustHandles="1" noChangeArrowheads="1" noChangeShapeType="1" noTextEdit="1"/>
              </p:cNvSpPr>
              <p:nvPr/>
            </p:nvSpPr>
            <p:spPr>
              <a:xfrm>
                <a:off x="3945192" y="2469467"/>
                <a:ext cx="1309205" cy="327077"/>
              </a:xfrm>
              <a:prstGeom prst="rect">
                <a:avLst/>
              </a:prstGeom>
              <a:blipFill>
                <a:blip r:embed="rId6"/>
                <a:stretch>
                  <a:fillRect/>
                </a:stretch>
              </a:blipFill>
            </p:spPr>
            <p:txBody>
              <a:bodyPr/>
              <a:lstStyle/>
              <a:p>
                <a:r>
                  <a:rPr lang="en-GB">
                    <a:noFill/>
                  </a:rPr>
                  <a:t> </a:t>
                </a:r>
              </a:p>
            </p:txBody>
          </p:sp>
        </mc:Fallback>
      </mc:AlternateContent>
      <p:sp>
        <p:nvSpPr>
          <p:cNvPr id="27" name="TextBox 26"/>
          <p:cNvSpPr txBox="1"/>
          <p:nvPr/>
        </p:nvSpPr>
        <p:spPr>
          <a:xfrm>
            <a:off x="401174" y="2952026"/>
            <a:ext cx="4198620" cy="369332"/>
          </a:xfrm>
          <a:prstGeom prst="rect">
            <a:avLst/>
          </a:prstGeom>
          <a:noFill/>
        </p:spPr>
        <p:txBody>
          <a:bodyPr wrap="square" rtlCol="0">
            <a:spAutoFit/>
          </a:bodyPr>
          <a:lstStyle/>
          <a:p>
            <a:r>
              <a:rPr lang="en-GB" dirty="0"/>
              <a:t>Required water supply temperature</a:t>
            </a:r>
          </a:p>
        </p:txBody>
      </p:sp>
      <p:grpSp>
        <p:nvGrpSpPr>
          <p:cNvPr id="3" name="Group 2"/>
          <p:cNvGrpSpPr/>
          <p:nvPr/>
        </p:nvGrpSpPr>
        <p:grpSpPr>
          <a:xfrm>
            <a:off x="4589118" y="5100073"/>
            <a:ext cx="4651130" cy="1505055"/>
            <a:chOff x="4607779" y="4993231"/>
            <a:chExt cx="4651130" cy="1505055"/>
          </a:xfrm>
        </p:grpSpPr>
        <p:grpSp>
          <p:nvGrpSpPr>
            <p:cNvPr id="8" name="Group 7"/>
            <p:cNvGrpSpPr/>
            <p:nvPr/>
          </p:nvGrpSpPr>
          <p:grpSpPr>
            <a:xfrm>
              <a:off x="4607779" y="4993231"/>
              <a:ext cx="4651130" cy="1505055"/>
              <a:chOff x="3276162" y="2856425"/>
              <a:chExt cx="5718369" cy="1812642"/>
            </a:xfrm>
          </p:grpSpPr>
          <p:pic>
            <p:nvPicPr>
              <p:cNvPr id="9" name="Picture 8"/>
              <p:cNvPicPr>
                <a:picLocks noChangeAspect="1"/>
              </p:cNvPicPr>
              <p:nvPr/>
            </p:nvPicPr>
            <p:blipFill>
              <a:blip r:embed="rId7"/>
              <a:stretch>
                <a:fillRect/>
              </a:stretch>
            </p:blipFill>
            <p:spPr>
              <a:xfrm>
                <a:off x="4579377" y="3368731"/>
                <a:ext cx="2088954" cy="1278658"/>
              </a:xfrm>
              <a:prstGeom prst="rect">
                <a:avLst/>
              </a:prstGeom>
            </p:spPr>
          </p:pic>
          <mc:AlternateContent xmlns:mc="http://schemas.openxmlformats.org/markup-compatibility/2006" xmlns:a14="http://schemas.microsoft.com/office/drawing/2010/main">
            <mc:Choice Requires="a14">
              <p:sp>
                <p:nvSpPr>
                  <p:cNvPr id="10" name="Rectangle 9"/>
                  <p:cNvSpPr/>
                  <p:nvPr/>
                </p:nvSpPr>
                <p:spPr>
                  <a:xfrm>
                    <a:off x="6523580" y="3741605"/>
                    <a:ext cx="561628" cy="3231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1500" i="1" smtClean="0">
                                  <a:latin typeface="Cambria Math" panose="02040503050406030204" pitchFamily="18" charset="0"/>
                                </a:rPr>
                              </m:ctrlPr>
                            </m:sSubPr>
                            <m:e>
                              <m:r>
                                <a:rPr lang="en-GB" sz="1500">
                                  <a:latin typeface="Cambria Math" panose="02040503050406030204" pitchFamily="18" charset="0"/>
                                </a:rPr>
                                <m:t>∆</m:t>
                              </m:r>
                              <m:r>
                                <a:rPr lang="en-GB" sz="1500" i="1">
                                  <a:latin typeface="Cambria Math" panose="02040503050406030204" pitchFamily="18" charset="0"/>
                                </a:rPr>
                                <m:t>𝑇</m:t>
                              </m:r>
                            </m:e>
                            <m:sub>
                              <m:r>
                                <a:rPr lang="en-GB" sz="1500" i="1">
                                  <a:latin typeface="Cambria Math" panose="02040503050406030204" pitchFamily="18" charset="0"/>
                                </a:rPr>
                                <m:t>𝑁</m:t>
                              </m:r>
                            </m:sub>
                          </m:sSub>
                        </m:oMath>
                      </m:oMathPara>
                    </a14:m>
                    <a:endParaRPr lang="en-GB" sz="1500" dirty="0"/>
                  </a:p>
                </p:txBody>
              </p:sp>
            </mc:Choice>
            <mc:Fallback xmlns="">
              <p:sp>
                <p:nvSpPr>
                  <p:cNvPr id="9" name="Rectangle 8"/>
                  <p:cNvSpPr>
                    <a:spLocks noRot="1" noChangeAspect="1" noMove="1" noResize="1" noEditPoints="1" noAdjustHandles="1" noChangeArrowheads="1" noChangeShapeType="1" noTextEdit="1"/>
                  </p:cNvSpPr>
                  <p:nvPr/>
                </p:nvSpPr>
                <p:spPr>
                  <a:xfrm>
                    <a:off x="6523580" y="3741605"/>
                    <a:ext cx="561628" cy="323165"/>
                  </a:xfrm>
                  <a:prstGeom prst="rect">
                    <a:avLst/>
                  </a:prstGeom>
                  <a:blipFill>
                    <a:blip r:embed="rId9"/>
                    <a:stretch>
                      <a:fillRect b="-1590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6453169" y="4031988"/>
                    <a:ext cx="709489" cy="33323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1500" i="1">
                                  <a:latin typeface="Cambria Math" panose="02040503050406030204" pitchFamily="18" charset="0"/>
                                </a:rPr>
                              </m:ctrlPr>
                            </m:sSubPr>
                            <m:e>
                              <m:r>
                                <a:rPr lang="en-GB" sz="1500">
                                  <a:latin typeface="Cambria Math" panose="02040503050406030204" pitchFamily="18" charset="0"/>
                                </a:rPr>
                                <m:t>∆</m:t>
                              </m:r>
                              <m:r>
                                <a:rPr lang="en-GB" sz="1500" i="1">
                                  <a:latin typeface="Cambria Math" panose="02040503050406030204" pitchFamily="18" charset="0"/>
                                </a:rPr>
                                <m:t>𝑇</m:t>
                              </m:r>
                            </m:e>
                            <m:sub>
                              <m:r>
                                <a:rPr lang="en-GB" sz="1500" i="1">
                                  <a:latin typeface="Cambria Math" panose="02040503050406030204" pitchFamily="18" charset="0"/>
                                </a:rPr>
                                <m:t>𝑤</m:t>
                              </m:r>
                              <m:r>
                                <a:rPr lang="en-GB" sz="1500" i="0">
                                  <a:latin typeface="Cambria Math" panose="02040503050406030204" pitchFamily="18" charset="0"/>
                                </a:rPr>
                                <m:t>,</m:t>
                              </m:r>
                              <m:r>
                                <a:rPr lang="en-GB" sz="1500" i="1">
                                  <a:latin typeface="Cambria Math" panose="02040503050406030204" pitchFamily="18" charset="0"/>
                                </a:rPr>
                                <m:t>𝑁</m:t>
                              </m:r>
                            </m:sub>
                          </m:sSub>
                        </m:oMath>
                      </m:oMathPara>
                    </a14:m>
                    <a:endParaRPr lang="en-GB" sz="1500" dirty="0"/>
                  </a:p>
                </p:txBody>
              </p:sp>
            </mc:Choice>
            <mc:Fallback xmlns="">
              <p:sp>
                <p:nvSpPr>
                  <p:cNvPr id="10" name="Rectangle 9"/>
                  <p:cNvSpPr>
                    <a:spLocks noRot="1" noChangeAspect="1" noMove="1" noResize="1" noEditPoints="1" noAdjustHandles="1" noChangeArrowheads="1" noChangeShapeType="1" noTextEdit="1"/>
                  </p:cNvSpPr>
                  <p:nvPr/>
                </p:nvSpPr>
                <p:spPr>
                  <a:xfrm>
                    <a:off x="6453169" y="4031988"/>
                    <a:ext cx="709489" cy="333233"/>
                  </a:xfrm>
                  <a:prstGeom prst="rect">
                    <a:avLst/>
                  </a:prstGeom>
                  <a:blipFill>
                    <a:blip r:embed="rId10"/>
                    <a:stretch>
                      <a:fillRect r="-3158" b="-1304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6393379" y="3125615"/>
                    <a:ext cx="763414" cy="34733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1500" i="1">
                                  <a:latin typeface="Cambria Math" panose="02040503050406030204" pitchFamily="18" charset="0"/>
                                </a:rPr>
                              </m:ctrlPr>
                            </m:sSubPr>
                            <m:e>
                              <m:acc>
                                <m:accPr>
                                  <m:chr m:val="̇"/>
                                  <m:ctrlPr>
                                    <a:rPr lang="en-GB" sz="1500" i="1">
                                      <a:latin typeface="Cambria Math" panose="02040503050406030204" pitchFamily="18" charset="0"/>
                                    </a:rPr>
                                  </m:ctrlPr>
                                </m:accPr>
                                <m:e>
                                  <m:r>
                                    <a:rPr lang="en-GB" sz="1500" i="1">
                                      <a:latin typeface="Cambria Math" panose="02040503050406030204" pitchFamily="18" charset="0"/>
                                    </a:rPr>
                                    <m:t>𝑄</m:t>
                                  </m:r>
                                </m:e>
                              </m:acc>
                            </m:e>
                            <m:sub>
                              <m:r>
                                <a:rPr lang="en-GB" sz="1500" i="1">
                                  <a:latin typeface="Cambria Math" panose="02040503050406030204" pitchFamily="18" charset="0"/>
                                </a:rPr>
                                <m:t>𝑟𝑎𝑑</m:t>
                              </m:r>
                              <m:r>
                                <a:rPr lang="en-GB" sz="1500" i="0">
                                  <a:latin typeface="Cambria Math" panose="02040503050406030204" pitchFamily="18" charset="0"/>
                                </a:rPr>
                                <m:t>,</m:t>
                              </m:r>
                              <m:r>
                                <a:rPr lang="en-GB" sz="1500" i="1">
                                  <a:latin typeface="Cambria Math" panose="02040503050406030204" pitchFamily="18" charset="0"/>
                                </a:rPr>
                                <m:t>𝑁</m:t>
                              </m:r>
                            </m:sub>
                          </m:sSub>
                        </m:oMath>
                      </m:oMathPara>
                    </a14:m>
                    <a:endParaRPr lang="en-GB" sz="1500" dirty="0"/>
                  </a:p>
                </p:txBody>
              </p:sp>
            </mc:Choice>
            <mc:Fallback xmlns="">
              <p:sp>
                <p:nvSpPr>
                  <p:cNvPr id="11" name="Rectangle 10"/>
                  <p:cNvSpPr>
                    <a:spLocks noRot="1" noChangeAspect="1" noMove="1" noResize="1" noEditPoints="1" noAdjustHandles="1" noChangeArrowheads="1" noChangeShapeType="1" noTextEdit="1"/>
                  </p:cNvSpPr>
                  <p:nvPr/>
                </p:nvSpPr>
                <p:spPr>
                  <a:xfrm>
                    <a:off x="6393379" y="3125615"/>
                    <a:ext cx="763414" cy="347339"/>
                  </a:xfrm>
                  <a:prstGeom prst="rect">
                    <a:avLst/>
                  </a:prstGeom>
                  <a:blipFill>
                    <a:blip r:embed="rId11"/>
                    <a:stretch>
                      <a:fillRect r="-4902" b="-2553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6453169" y="3448635"/>
                    <a:ext cx="801565" cy="33323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1500" i="1">
                                  <a:latin typeface="Cambria Math" panose="02040503050406030204" pitchFamily="18" charset="0"/>
                                </a:rPr>
                              </m:ctrlPr>
                            </m:sSubPr>
                            <m:e>
                              <m:acc>
                                <m:accPr>
                                  <m:chr m:val="̇"/>
                                  <m:ctrlPr>
                                    <a:rPr lang="en-GB" sz="1500" i="1">
                                      <a:latin typeface="Cambria Math" panose="02040503050406030204" pitchFamily="18" charset="0"/>
                                    </a:rPr>
                                  </m:ctrlPr>
                                </m:accPr>
                                <m:e>
                                  <m:r>
                                    <a:rPr lang="en-GB" sz="1500" i="1">
                                      <a:latin typeface="Cambria Math" panose="02040503050406030204" pitchFamily="18" charset="0"/>
                                    </a:rPr>
                                    <m:t>𝑚</m:t>
                                  </m:r>
                                </m:e>
                              </m:acc>
                            </m:e>
                            <m:sub>
                              <m:r>
                                <a:rPr lang="en-GB" sz="1500" i="1">
                                  <a:latin typeface="Cambria Math" panose="02040503050406030204" pitchFamily="18" charset="0"/>
                                </a:rPr>
                                <m:t>𝑟𝑎𝑑</m:t>
                              </m:r>
                              <m:r>
                                <a:rPr lang="en-GB" sz="1500" i="0">
                                  <a:latin typeface="Cambria Math" panose="02040503050406030204" pitchFamily="18" charset="0"/>
                                </a:rPr>
                                <m:t>,</m:t>
                              </m:r>
                              <m:r>
                                <a:rPr lang="en-GB" sz="1500" i="1">
                                  <a:latin typeface="Cambria Math" panose="02040503050406030204" pitchFamily="18" charset="0"/>
                                </a:rPr>
                                <m:t>𝑁</m:t>
                              </m:r>
                            </m:sub>
                          </m:sSub>
                        </m:oMath>
                      </m:oMathPara>
                    </a14:m>
                    <a:endParaRPr lang="en-GB" sz="1500" dirty="0"/>
                  </a:p>
                </p:txBody>
              </p:sp>
            </mc:Choice>
            <mc:Fallback xmlns="">
              <p:sp>
                <p:nvSpPr>
                  <p:cNvPr id="12" name="Rectangle 11"/>
                  <p:cNvSpPr>
                    <a:spLocks noRot="1" noChangeAspect="1" noMove="1" noResize="1" noEditPoints="1" noAdjustHandles="1" noChangeArrowheads="1" noChangeShapeType="1" noTextEdit="1"/>
                  </p:cNvSpPr>
                  <p:nvPr/>
                </p:nvSpPr>
                <p:spPr>
                  <a:xfrm>
                    <a:off x="6453169" y="3448635"/>
                    <a:ext cx="801565" cy="333233"/>
                  </a:xfrm>
                  <a:prstGeom prst="rect">
                    <a:avLst/>
                  </a:prstGeom>
                  <a:blipFill>
                    <a:blip r:embed="rId12"/>
                    <a:stretch>
                      <a:fillRect r="-5607" b="-1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3276162" y="4345902"/>
                    <a:ext cx="663643" cy="3231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1500" i="1">
                                  <a:latin typeface="Cambria Math" panose="02040503050406030204" pitchFamily="18" charset="0"/>
                                </a:rPr>
                              </m:ctrlPr>
                            </m:sSubPr>
                            <m:e>
                              <m:acc>
                                <m:accPr>
                                  <m:chr m:val="̇"/>
                                  <m:ctrlPr>
                                    <a:rPr lang="en-GB" sz="1500" i="1">
                                      <a:latin typeface="Cambria Math" panose="02040503050406030204" pitchFamily="18" charset="0"/>
                                    </a:rPr>
                                  </m:ctrlPr>
                                </m:accPr>
                                <m:e>
                                  <m:r>
                                    <a:rPr lang="en-GB" sz="1500" i="1">
                                      <a:latin typeface="Cambria Math" panose="02040503050406030204" pitchFamily="18" charset="0"/>
                                    </a:rPr>
                                    <m:t>𝑚</m:t>
                                  </m:r>
                                </m:e>
                              </m:acc>
                            </m:e>
                            <m:sub>
                              <m:r>
                                <a:rPr lang="en-GB" sz="1500" i="1">
                                  <a:latin typeface="Cambria Math" panose="02040503050406030204" pitchFamily="18" charset="0"/>
                                </a:rPr>
                                <m:t>𝑟𝑎𝑑</m:t>
                              </m:r>
                            </m:sub>
                          </m:sSub>
                        </m:oMath>
                      </m:oMathPara>
                    </a14:m>
                    <a:endParaRPr lang="en-GB" sz="1500" dirty="0"/>
                  </a:p>
                </p:txBody>
              </p:sp>
            </mc:Choice>
            <mc:Fallback xmlns="">
              <p:sp>
                <p:nvSpPr>
                  <p:cNvPr id="14" name="Rectangle 13"/>
                  <p:cNvSpPr>
                    <a:spLocks noRot="1" noChangeAspect="1" noMove="1" noResize="1" noEditPoints="1" noAdjustHandles="1" noChangeArrowheads="1" noChangeShapeType="1" noTextEdit="1"/>
                  </p:cNvSpPr>
                  <p:nvPr/>
                </p:nvSpPr>
                <p:spPr>
                  <a:xfrm>
                    <a:off x="3276162" y="4345902"/>
                    <a:ext cx="663643" cy="323165"/>
                  </a:xfrm>
                  <a:prstGeom prst="rect">
                    <a:avLst/>
                  </a:prstGeom>
                  <a:blipFill>
                    <a:blip r:embed="rId13"/>
                    <a:stretch>
                      <a:fillRect r="-1124" b="-15909"/>
                    </a:stretch>
                  </a:blipFill>
                </p:spPr>
                <p:txBody>
                  <a:bodyPr/>
                  <a:lstStyle/>
                  <a:p>
                    <a:r>
                      <a:rPr lang="en-GB">
                        <a:noFill/>
                      </a:rPr>
                      <a:t> </a:t>
                    </a:r>
                  </a:p>
                </p:txBody>
              </p:sp>
            </mc:Fallback>
          </mc:AlternateContent>
          <p:cxnSp>
            <p:nvCxnSpPr>
              <p:cNvPr id="15" name="Straight Arrow Connector 14"/>
              <p:cNvCxnSpPr/>
              <p:nvPr/>
            </p:nvCxnSpPr>
            <p:spPr>
              <a:xfrm>
                <a:off x="4075176" y="4625908"/>
                <a:ext cx="427360" cy="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631724" y="3418440"/>
                <a:ext cx="1362807" cy="648684"/>
              </a:xfrm>
              <a:prstGeom prst="rect">
                <a:avLst/>
              </a:prstGeom>
              <a:noFill/>
            </p:spPr>
            <p:txBody>
              <a:bodyPr wrap="square" rtlCol="0">
                <a:spAutoFit/>
              </a:bodyPr>
              <a:lstStyle/>
              <a:p>
                <a:r>
                  <a:rPr lang="en-GB" sz="1500" dirty="0"/>
                  <a:t>Design </a:t>
                </a:r>
                <a:r>
                  <a:rPr lang="en-GB" sz="1400" dirty="0"/>
                  <a:t>parameters</a:t>
                </a:r>
                <a:endParaRPr lang="en-GB" sz="1500" dirty="0"/>
              </a:p>
            </p:txBody>
          </p:sp>
          <p:sp>
            <p:nvSpPr>
              <p:cNvPr id="17" name="Right Brace 16"/>
              <p:cNvSpPr/>
              <p:nvPr/>
            </p:nvSpPr>
            <p:spPr>
              <a:xfrm>
                <a:off x="7379576" y="3182191"/>
                <a:ext cx="170203" cy="1231311"/>
              </a:xfrm>
              <a:prstGeom prst="rightBrace">
                <a:avLst/>
              </a:prstGeom>
              <a:ln w="34925">
                <a:solidFill>
                  <a:srgbClr val="E8501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500">
                  <a:solidFill>
                    <a:schemeClr val="tx2">
                      <a:lumMod val="75000"/>
                    </a:schemeClr>
                  </a:solidFill>
                </a:endParaRPr>
              </a:p>
            </p:txBody>
          </p:sp>
          <mc:AlternateContent xmlns:mc="http://schemas.openxmlformats.org/markup-compatibility/2006" xmlns:a14="http://schemas.microsoft.com/office/drawing/2010/main">
            <mc:Choice Requires="a14">
              <p:sp>
                <p:nvSpPr>
                  <p:cNvPr id="18" name="Rectangle 17"/>
                  <p:cNvSpPr/>
                  <p:nvPr/>
                </p:nvSpPr>
                <p:spPr>
                  <a:xfrm>
                    <a:off x="4638736" y="2856425"/>
                    <a:ext cx="740907" cy="34092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1500" i="1">
                                  <a:latin typeface="Cambria Math" panose="02040503050406030204" pitchFamily="18" charset="0"/>
                                </a:rPr>
                              </m:ctrlPr>
                            </m:sSubPr>
                            <m:e>
                              <m:r>
                                <a:rPr lang="en-GB" sz="1500" i="1">
                                  <a:latin typeface="Cambria Math" panose="02040503050406030204" pitchFamily="18" charset="0"/>
                                </a:rPr>
                                <m:t>𝑇</m:t>
                              </m:r>
                            </m:e>
                            <m:sub>
                              <m:r>
                                <a:rPr lang="en-GB" sz="1500" i="1">
                                  <a:latin typeface="Cambria Math" panose="02040503050406030204" pitchFamily="18" charset="0"/>
                                </a:rPr>
                                <m:t>𝑎𝑖𝑟</m:t>
                              </m:r>
                              <m:r>
                                <a:rPr lang="en-GB" sz="1500">
                                  <a:latin typeface="Cambria Math" panose="02040503050406030204" pitchFamily="18" charset="0"/>
                                </a:rPr>
                                <m:t>,</m:t>
                              </m:r>
                              <m:r>
                                <a:rPr lang="en-GB" sz="1500" i="1">
                                  <a:latin typeface="Cambria Math" panose="02040503050406030204" pitchFamily="18" charset="0"/>
                                </a:rPr>
                                <m:t>𝑠𝑝</m:t>
                              </m:r>
                            </m:sub>
                          </m:sSub>
                        </m:oMath>
                      </m:oMathPara>
                    </a14:m>
                    <a:endParaRPr lang="en-GB" sz="1500" dirty="0"/>
                  </a:p>
                </p:txBody>
              </p:sp>
            </mc:Choice>
            <mc:Fallback xmlns="">
              <p:sp>
                <p:nvSpPr>
                  <p:cNvPr id="20" name="Rectangle 19"/>
                  <p:cNvSpPr>
                    <a:spLocks noRot="1" noChangeAspect="1" noMove="1" noResize="1" noEditPoints="1" noAdjustHandles="1" noChangeArrowheads="1" noChangeShapeType="1" noTextEdit="1"/>
                  </p:cNvSpPr>
                  <p:nvPr/>
                </p:nvSpPr>
                <p:spPr>
                  <a:xfrm>
                    <a:off x="4638736" y="2856425"/>
                    <a:ext cx="740907" cy="340927"/>
                  </a:xfrm>
                  <a:prstGeom prst="rect">
                    <a:avLst/>
                  </a:prstGeom>
                  <a:blipFill>
                    <a:blip r:embed="rId14"/>
                    <a:stretch>
                      <a:fillRect r="-4040" b="-19149"/>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29" name="Rectangle 28"/>
                <p:cNvSpPr/>
                <p:nvPr/>
              </p:nvSpPr>
              <p:spPr>
                <a:xfrm>
                  <a:off x="6420223" y="4993231"/>
                  <a:ext cx="596124" cy="3159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1400" i="1" smtClean="0">
                                <a:latin typeface="Cambria Math" panose="02040503050406030204" pitchFamily="18" charset="0"/>
                              </a:rPr>
                            </m:ctrlPr>
                          </m:sSubPr>
                          <m:e>
                            <m:acc>
                              <m:accPr>
                                <m:chr m:val="̇"/>
                                <m:ctrlPr>
                                  <a:rPr lang="en-GB" sz="1400" i="1">
                                    <a:latin typeface="Cambria Math" panose="02040503050406030204" pitchFamily="18" charset="0"/>
                                  </a:rPr>
                                </m:ctrlPr>
                              </m:accPr>
                              <m:e>
                                <m:r>
                                  <a:rPr lang="en-GB" sz="1400" i="1">
                                    <a:latin typeface="Cambria Math" panose="02040503050406030204" pitchFamily="18" charset="0"/>
                                  </a:rPr>
                                  <m:t>𝑄</m:t>
                                </m:r>
                              </m:e>
                            </m:acc>
                          </m:e>
                          <m:sub>
                            <m:r>
                              <a:rPr lang="en-GB" sz="1400" i="1">
                                <a:latin typeface="Cambria Math" panose="02040503050406030204" pitchFamily="18" charset="0"/>
                              </a:rPr>
                              <m:t>𝑟𝑎𝑑</m:t>
                            </m:r>
                          </m:sub>
                        </m:sSub>
                      </m:oMath>
                    </m:oMathPara>
                  </a14:m>
                  <a:endParaRPr lang="en-GB" sz="1400" dirty="0"/>
                </a:p>
              </p:txBody>
            </p:sp>
          </mc:Choice>
          <mc:Fallback xmlns="">
            <p:sp>
              <p:nvSpPr>
                <p:cNvPr id="29" name="Rectangle 28"/>
                <p:cNvSpPr>
                  <a:spLocks noRot="1" noChangeAspect="1" noMove="1" noResize="1" noEditPoints="1" noAdjustHandles="1" noChangeArrowheads="1" noChangeShapeType="1" noTextEdit="1"/>
                </p:cNvSpPr>
                <p:nvPr/>
              </p:nvSpPr>
              <p:spPr>
                <a:xfrm>
                  <a:off x="6420223" y="4993231"/>
                  <a:ext cx="596124" cy="315984"/>
                </a:xfrm>
                <a:prstGeom prst="rect">
                  <a:avLst/>
                </a:prstGeom>
                <a:blipFill>
                  <a:blip r:embed="rId15"/>
                  <a:stretch>
                    <a:fillRect b="-9804"/>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32" name="Rectangle 31"/>
              <p:cNvSpPr/>
              <p:nvPr/>
            </p:nvSpPr>
            <p:spPr>
              <a:xfrm>
                <a:off x="2187288" y="5658128"/>
                <a:ext cx="2331023" cy="3479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1600" b="1" i="1" smtClean="0">
                              <a:latin typeface="Cambria Math" panose="02040503050406030204" pitchFamily="18" charset="0"/>
                            </a:rPr>
                          </m:ctrlPr>
                        </m:sSubPr>
                        <m:e>
                          <m:acc>
                            <m:accPr>
                              <m:chr m:val="̇"/>
                              <m:ctrlPr>
                                <a:rPr lang="en-GB" sz="1600" b="1" i="1">
                                  <a:latin typeface="Cambria Math" panose="02040503050406030204" pitchFamily="18" charset="0"/>
                                </a:rPr>
                              </m:ctrlPr>
                            </m:accPr>
                            <m:e>
                              <m:r>
                                <a:rPr lang="en-GB" sz="1600" b="1" i="1">
                                  <a:latin typeface="Cambria Math" panose="02040503050406030204" pitchFamily="18" charset="0"/>
                                </a:rPr>
                                <m:t>𝑸</m:t>
                              </m:r>
                            </m:e>
                          </m:acc>
                        </m:e>
                        <m:sub>
                          <m:r>
                            <a:rPr lang="en-GB" sz="1600" b="1" i="1">
                              <a:latin typeface="Cambria Math" panose="02040503050406030204" pitchFamily="18" charset="0"/>
                            </a:rPr>
                            <m:t>𝒕𝒓𝒂𝒏𝒔</m:t>
                          </m:r>
                        </m:sub>
                      </m:sSub>
                      <m:r>
                        <a:rPr lang="en-GB" sz="1600" b="1" i="1" smtClean="0">
                          <a:latin typeface="Cambria Math" panose="02040503050406030204" pitchFamily="18" charset="0"/>
                        </a:rPr>
                        <m:t>=</m:t>
                      </m:r>
                      <m:sSub>
                        <m:sSubPr>
                          <m:ctrlPr>
                            <a:rPr lang="en-GB" sz="1600" b="1" i="1">
                              <a:latin typeface="Cambria Math" panose="02040503050406030204" pitchFamily="18" charset="0"/>
                            </a:rPr>
                          </m:ctrlPr>
                        </m:sSubPr>
                        <m:e>
                          <m:acc>
                            <m:accPr>
                              <m:chr m:val="̇"/>
                              <m:ctrlPr>
                                <a:rPr lang="en-GB" sz="1600" b="1" i="1">
                                  <a:latin typeface="Cambria Math" panose="02040503050406030204" pitchFamily="18" charset="0"/>
                                </a:rPr>
                              </m:ctrlPr>
                            </m:accPr>
                            <m:e>
                              <m:r>
                                <a:rPr lang="en-GB" sz="1600" b="1" i="1">
                                  <a:latin typeface="Cambria Math" panose="02040503050406030204" pitchFamily="18" charset="0"/>
                                </a:rPr>
                                <m:t>𝑸</m:t>
                              </m:r>
                            </m:e>
                          </m:acc>
                        </m:e>
                        <m:sub>
                          <m:r>
                            <a:rPr lang="en-GB" sz="1600" b="1" i="1" smtClean="0">
                              <a:latin typeface="Cambria Math" panose="02040503050406030204" pitchFamily="18" charset="0"/>
                            </a:rPr>
                            <m:t>𝑼𝑨</m:t>
                          </m:r>
                        </m:sub>
                      </m:sSub>
                      <m:r>
                        <a:rPr lang="en-GB" sz="1600" b="1" i="1" smtClean="0">
                          <a:latin typeface="Cambria Math" panose="02040503050406030204" pitchFamily="18" charset="0"/>
                        </a:rPr>
                        <m:t>+</m:t>
                      </m:r>
                      <m:sSub>
                        <m:sSubPr>
                          <m:ctrlPr>
                            <a:rPr lang="en-GB" sz="1600" b="1" i="1">
                              <a:latin typeface="Cambria Math" panose="02040503050406030204" pitchFamily="18" charset="0"/>
                            </a:rPr>
                          </m:ctrlPr>
                        </m:sSubPr>
                        <m:e>
                          <m:acc>
                            <m:accPr>
                              <m:chr m:val="̇"/>
                              <m:ctrlPr>
                                <a:rPr lang="en-GB" sz="1600" b="1" i="1">
                                  <a:latin typeface="Cambria Math" panose="02040503050406030204" pitchFamily="18" charset="0"/>
                                </a:rPr>
                              </m:ctrlPr>
                            </m:accPr>
                            <m:e>
                              <m:r>
                                <a:rPr lang="en-GB" sz="1600" b="1" i="1">
                                  <a:latin typeface="Cambria Math" panose="02040503050406030204" pitchFamily="18" charset="0"/>
                                </a:rPr>
                                <m:t>𝑸</m:t>
                              </m:r>
                            </m:e>
                          </m:acc>
                        </m:e>
                        <m:sub>
                          <m:r>
                            <a:rPr lang="en-GB" sz="1600" b="1" i="1" smtClean="0">
                              <a:latin typeface="Cambria Math" panose="02040503050406030204" pitchFamily="18" charset="0"/>
                            </a:rPr>
                            <m:t>𝒔𝒕𝒐𝒓𝒆𝒅</m:t>
                          </m:r>
                        </m:sub>
                      </m:sSub>
                    </m:oMath>
                  </m:oMathPara>
                </a14:m>
                <a:endParaRPr lang="en-GB" sz="1600" b="1" dirty="0"/>
              </a:p>
            </p:txBody>
          </p:sp>
        </mc:Choice>
        <mc:Fallback xmlns="">
          <p:sp>
            <p:nvSpPr>
              <p:cNvPr id="32" name="Rectangle 31"/>
              <p:cNvSpPr>
                <a:spLocks noRot="1" noChangeAspect="1" noMove="1" noResize="1" noEditPoints="1" noAdjustHandles="1" noChangeArrowheads="1" noChangeShapeType="1" noTextEdit="1"/>
              </p:cNvSpPr>
              <p:nvPr/>
            </p:nvSpPr>
            <p:spPr>
              <a:xfrm>
                <a:off x="2187288" y="5658128"/>
                <a:ext cx="2331023" cy="347916"/>
              </a:xfrm>
              <a:prstGeom prst="rect">
                <a:avLst/>
              </a:prstGeom>
              <a:blipFill>
                <a:blip r:embed="rId16"/>
                <a:stretch>
                  <a:fillRect b="-877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Rectangle 30"/>
              <p:cNvSpPr/>
              <p:nvPr/>
            </p:nvSpPr>
            <p:spPr>
              <a:xfrm>
                <a:off x="812319" y="5109804"/>
                <a:ext cx="3687484" cy="39472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1700" b="1" i="1">
                              <a:latin typeface="Cambria Math" panose="02040503050406030204" pitchFamily="18" charset="0"/>
                            </a:rPr>
                          </m:ctrlPr>
                        </m:sSubPr>
                        <m:e>
                          <m:acc>
                            <m:accPr>
                              <m:chr m:val="̇"/>
                              <m:ctrlPr>
                                <a:rPr lang="en-GB" sz="1700" b="1" i="1">
                                  <a:latin typeface="Cambria Math" panose="02040503050406030204" pitchFamily="18" charset="0"/>
                                </a:rPr>
                              </m:ctrlPr>
                            </m:accPr>
                            <m:e>
                              <m:r>
                                <a:rPr lang="en-GB" sz="1700" b="1" i="1">
                                  <a:latin typeface="Cambria Math" panose="02040503050406030204" pitchFamily="18" charset="0"/>
                                </a:rPr>
                                <m:t>𝑸</m:t>
                              </m:r>
                            </m:e>
                          </m:acc>
                        </m:e>
                        <m:sub>
                          <m:r>
                            <a:rPr lang="en-GB" sz="1700" b="1" i="1">
                              <a:latin typeface="Cambria Math" panose="02040503050406030204" pitchFamily="18" charset="0"/>
                            </a:rPr>
                            <m:t>𝒓𝒂𝒅</m:t>
                          </m:r>
                        </m:sub>
                      </m:sSub>
                      <m:r>
                        <a:rPr lang="en-GB" sz="1700" b="1" i="0">
                          <a:latin typeface="Cambria Math" panose="02040503050406030204" pitchFamily="18" charset="0"/>
                        </a:rPr>
                        <m:t>=</m:t>
                      </m:r>
                      <m:sSub>
                        <m:sSubPr>
                          <m:ctrlPr>
                            <a:rPr lang="en-GB" sz="1700" b="1" i="1">
                              <a:latin typeface="Cambria Math" panose="02040503050406030204" pitchFamily="18" charset="0"/>
                            </a:rPr>
                          </m:ctrlPr>
                        </m:sSubPr>
                        <m:e>
                          <m:acc>
                            <m:accPr>
                              <m:chr m:val="̇"/>
                              <m:ctrlPr>
                                <a:rPr lang="en-GB" sz="1700" b="1" i="1">
                                  <a:latin typeface="Cambria Math" panose="02040503050406030204" pitchFamily="18" charset="0"/>
                                </a:rPr>
                              </m:ctrlPr>
                            </m:accPr>
                            <m:e>
                              <m:r>
                                <a:rPr lang="en-GB" sz="1700" b="1" i="1">
                                  <a:latin typeface="Cambria Math" panose="02040503050406030204" pitchFamily="18" charset="0"/>
                                </a:rPr>
                                <m:t>𝑸</m:t>
                              </m:r>
                            </m:e>
                          </m:acc>
                        </m:e>
                        <m:sub>
                          <m:r>
                            <a:rPr lang="en-GB" sz="1700" b="1" i="1">
                              <a:latin typeface="Cambria Math" panose="02040503050406030204" pitchFamily="18" charset="0"/>
                            </a:rPr>
                            <m:t>𝒕𝒓𝒂𝒏𝒔</m:t>
                          </m:r>
                        </m:sub>
                      </m:sSub>
                      <m:r>
                        <a:rPr lang="en-GB" sz="1700" b="1" i="0">
                          <a:latin typeface="Cambria Math" panose="02040503050406030204" pitchFamily="18" charset="0"/>
                        </a:rPr>
                        <m:t>+</m:t>
                      </m:r>
                      <m:sSub>
                        <m:sSubPr>
                          <m:ctrlPr>
                            <a:rPr lang="en-GB" sz="1700" b="1" i="1">
                              <a:latin typeface="Cambria Math" panose="02040503050406030204" pitchFamily="18" charset="0"/>
                            </a:rPr>
                          </m:ctrlPr>
                        </m:sSubPr>
                        <m:e>
                          <m:acc>
                            <m:accPr>
                              <m:chr m:val="̇"/>
                              <m:ctrlPr>
                                <a:rPr lang="en-GB" sz="1700" b="1" i="1">
                                  <a:latin typeface="Cambria Math" panose="02040503050406030204" pitchFamily="18" charset="0"/>
                                </a:rPr>
                              </m:ctrlPr>
                            </m:accPr>
                            <m:e>
                              <m:r>
                                <a:rPr lang="en-GB" sz="1700" b="1" i="1">
                                  <a:latin typeface="Cambria Math" panose="02040503050406030204" pitchFamily="18" charset="0"/>
                                </a:rPr>
                                <m:t>𝑸</m:t>
                              </m:r>
                            </m:e>
                          </m:acc>
                        </m:e>
                        <m:sub>
                          <m:r>
                            <a:rPr lang="en-GB" sz="1700" b="1" i="1">
                              <a:latin typeface="Cambria Math" panose="02040503050406030204" pitchFamily="18" charset="0"/>
                            </a:rPr>
                            <m:t>𝒊𝒏𝒇</m:t>
                          </m:r>
                        </m:sub>
                      </m:sSub>
                      <m:r>
                        <a:rPr lang="en-GB" sz="1700" b="1" i="0">
                          <a:latin typeface="Cambria Math" panose="02040503050406030204" pitchFamily="18" charset="0"/>
                        </a:rPr>
                        <m:t>− </m:t>
                      </m:r>
                      <m:sSub>
                        <m:sSubPr>
                          <m:ctrlPr>
                            <a:rPr lang="en-GB" sz="1700" b="1" i="1">
                              <a:latin typeface="Cambria Math" panose="02040503050406030204" pitchFamily="18" charset="0"/>
                            </a:rPr>
                          </m:ctrlPr>
                        </m:sSubPr>
                        <m:e>
                          <m:acc>
                            <m:accPr>
                              <m:chr m:val="̇"/>
                              <m:ctrlPr>
                                <a:rPr lang="en-GB" sz="1700" b="1" i="1">
                                  <a:latin typeface="Cambria Math" panose="02040503050406030204" pitchFamily="18" charset="0"/>
                                </a:rPr>
                              </m:ctrlPr>
                            </m:accPr>
                            <m:e>
                              <m:r>
                                <a:rPr lang="en-GB" sz="1700" b="1" i="1">
                                  <a:latin typeface="Cambria Math" panose="02040503050406030204" pitchFamily="18" charset="0"/>
                                </a:rPr>
                                <m:t>𝑸</m:t>
                              </m:r>
                            </m:e>
                          </m:acc>
                        </m:e>
                        <m:sub>
                          <m:r>
                            <a:rPr lang="en-GB" sz="1700" b="1" i="1">
                              <a:latin typeface="Cambria Math" panose="02040503050406030204" pitchFamily="18" charset="0"/>
                            </a:rPr>
                            <m:t>𝒔𝒐𝒍</m:t>
                          </m:r>
                        </m:sub>
                      </m:sSub>
                      <m:r>
                        <a:rPr lang="en-GB" sz="1700" b="1" i="0">
                          <a:latin typeface="Cambria Math" panose="02040503050406030204" pitchFamily="18" charset="0"/>
                        </a:rPr>
                        <m:t>− </m:t>
                      </m:r>
                      <m:sSub>
                        <m:sSubPr>
                          <m:ctrlPr>
                            <a:rPr lang="en-GB" sz="1700" b="1" i="1">
                              <a:latin typeface="Cambria Math" panose="02040503050406030204" pitchFamily="18" charset="0"/>
                            </a:rPr>
                          </m:ctrlPr>
                        </m:sSubPr>
                        <m:e>
                          <m:acc>
                            <m:accPr>
                              <m:chr m:val="̇"/>
                              <m:ctrlPr>
                                <a:rPr lang="en-GB" sz="1700" b="1" i="1">
                                  <a:latin typeface="Cambria Math" panose="02040503050406030204" pitchFamily="18" charset="0"/>
                                </a:rPr>
                              </m:ctrlPr>
                            </m:accPr>
                            <m:e>
                              <m:r>
                                <a:rPr lang="en-GB" sz="1700" b="1" i="1">
                                  <a:latin typeface="Cambria Math" panose="02040503050406030204" pitchFamily="18" charset="0"/>
                                </a:rPr>
                                <m:t>𝑸</m:t>
                              </m:r>
                            </m:e>
                          </m:acc>
                        </m:e>
                        <m:sub>
                          <m:r>
                            <a:rPr lang="en-GB" sz="1700" b="1" i="1">
                              <a:latin typeface="Cambria Math" panose="02040503050406030204" pitchFamily="18" charset="0"/>
                            </a:rPr>
                            <m:t>𝒊𝒏𝒕</m:t>
                          </m:r>
                        </m:sub>
                      </m:sSub>
                    </m:oMath>
                  </m:oMathPara>
                </a14:m>
                <a:endParaRPr lang="en-GB" sz="1700" b="1" dirty="0"/>
              </a:p>
            </p:txBody>
          </p:sp>
        </mc:Choice>
        <mc:Fallback xmlns="">
          <p:sp>
            <p:nvSpPr>
              <p:cNvPr id="31" name="Rectangle 30"/>
              <p:cNvSpPr>
                <a:spLocks noRot="1" noChangeAspect="1" noMove="1" noResize="1" noEditPoints="1" noAdjustHandles="1" noChangeArrowheads="1" noChangeShapeType="1" noTextEdit="1"/>
              </p:cNvSpPr>
              <p:nvPr/>
            </p:nvSpPr>
            <p:spPr>
              <a:xfrm>
                <a:off x="812319" y="5109804"/>
                <a:ext cx="3687484" cy="394723"/>
              </a:xfrm>
              <a:prstGeom prst="rect">
                <a:avLst/>
              </a:prstGeom>
              <a:blipFill>
                <a:blip r:embed="rId17"/>
                <a:stretch>
                  <a:fillRect b="-4615"/>
                </a:stretch>
              </a:blipFill>
            </p:spPr>
            <p:txBody>
              <a:bodyPr/>
              <a:lstStyle/>
              <a:p>
                <a:r>
                  <a:rPr lang="en-GB">
                    <a:noFill/>
                  </a:rPr>
                  <a:t> </a:t>
                </a:r>
              </a:p>
            </p:txBody>
          </p:sp>
        </mc:Fallback>
      </mc:AlternateContent>
    </p:spTree>
    <p:extLst>
      <p:ext uri="{BB962C8B-B14F-4D97-AF65-F5344CB8AC3E}">
        <p14:creationId xmlns:p14="http://schemas.microsoft.com/office/powerpoint/2010/main" val="380668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p:bldP spid="27" grpId="0"/>
      <p:bldP spid="32" grpId="0"/>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Proposed Approach</a:t>
            </a:r>
          </a:p>
        </p:txBody>
      </p:sp>
      <p:sp>
        <p:nvSpPr>
          <p:cNvPr id="4" name="Date Placeholder 3"/>
          <p:cNvSpPr>
            <a:spLocks noGrp="1"/>
          </p:cNvSpPr>
          <p:nvPr>
            <p:ph type="dt" sz="half" idx="10"/>
          </p:nvPr>
        </p:nvSpPr>
        <p:spPr/>
        <p:txBody>
          <a:bodyPr/>
          <a:lstStyle/>
          <a:p>
            <a:fld id="{1FF0ECDA-21B0-4469-9971-3F6D1A1A8CCB}" type="datetime2">
              <a:rPr lang="en-US" smtClean="0"/>
              <a:t>Wednesday, May 25, 2016</a:t>
            </a:fld>
            <a:endParaRPr lang="en-US" dirty="0"/>
          </a:p>
        </p:txBody>
      </p:sp>
      <p:sp>
        <p:nvSpPr>
          <p:cNvPr id="5" name="Footer Placeholder 4"/>
          <p:cNvSpPr>
            <a:spLocks noGrp="1"/>
          </p:cNvSpPr>
          <p:nvPr>
            <p:ph type="ftr" sz="quarter" idx="11"/>
          </p:nvPr>
        </p:nvSpPr>
        <p:spPr/>
        <p:txBody>
          <a:bodyPr/>
          <a:lstStyle/>
          <a:p>
            <a:pPr algn="r"/>
            <a:r>
              <a:rPr lang="en-US"/>
              <a:t>CLIMA Conference 2016</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7</a:t>
            </a:fld>
            <a:endParaRPr lang="en-US"/>
          </a:p>
        </p:txBody>
      </p:sp>
      <p:sp>
        <p:nvSpPr>
          <p:cNvPr id="14" name="Rectangle 13"/>
          <p:cNvSpPr/>
          <p:nvPr/>
        </p:nvSpPr>
        <p:spPr>
          <a:xfrm>
            <a:off x="457200" y="1305579"/>
            <a:ext cx="8153608" cy="646331"/>
          </a:xfrm>
          <a:prstGeom prst="rect">
            <a:avLst/>
          </a:prstGeom>
        </p:spPr>
        <p:txBody>
          <a:bodyPr wrap="square">
            <a:spAutoFit/>
          </a:bodyPr>
          <a:lstStyle/>
          <a:p>
            <a:r>
              <a:rPr lang="en-GB" dirty="0"/>
              <a:t>One water </a:t>
            </a:r>
            <a:r>
              <a:rPr lang="en-GB" dirty="0" err="1"/>
              <a:t>setpoint</a:t>
            </a:r>
            <a:r>
              <a:rPr lang="en-GB" dirty="0"/>
              <a:t> temperature and one correction according to the actual state of the indoor temperature. </a:t>
            </a:r>
          </a:p>
        </p:txBody>
      </p:sp>
      <p:sp>
        <p:nvSpPr>
          <p:cNvPr id="15" name="Rectangle 14"/>
          <p:cNvSpPr/>
          <p:nvPr/>
        </p:nvSpPr>
        <p:spPr>
          <a:xfrm>
            <a:off x="522514" y="2746964"/>
            <a:ext cx="3044952" cy="338554"/>
          </a:xfrm>
          <a:prstGeom prst="rect">
            <a:avLst/>
          </a:prstGeom>
        </p:spPr>
        <p:txBody>
          <a:bodyPr wrap="square">
            <a:spAutoFit/>
          </a:bodyPr>
          <a:lstStyle/>
          <a:p>
            <a:r>
              <a:rPr lang="en-GB" sz="1600" b="1" dirty="0">
                <a:solidFill>
                  <a:srgbClr val="000000"/>
                </a:solidFill>
              </a:rPr>
              <a:t>1) Water supply temperature</a:t>
            </a:r>
          </a:p>
        </p:txBody>
      </p:sp>
      <mc:AlternateContent xmlns:mc="http://schemas.openxmlformats.org/markup-compatibility/2006" xmlns:a14="http://schemas.microsoft.com/office/drawing/2010/main">
        <mc:Choice Requires="a14">
          <p:sp>
            <p:nvSpPr>
              <p:cNvPr id="16" name="Rectangle 15"/>
              <p:cNvSpPr/>
              <p:nvPr/>
            </p:nvSpPr>
            <p:spPr>
              <a:xfrm>
                <a:off x="2178436" y="4330697"/>
                <a:ext cx="4707443" cy="37952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1600" i="1" smtClean="0">
                              <a:latin typeface="Cambria Math" panose="02040503050406030204" pitchFamily="18" charset="0"/>
                            </a:rPr>
                          </m:ctrlPr>
                        </m:sSubPr>
                        <m:e>
                          <m:acc>
                            <m:accPr>
                              <m:chr m:val="̇"/>
                              <m:ctrlPr>
                                <a:rPr lang="en-GB" sz="1600" i="1">
                                  <a:latin typeface="Cambria Math" panose="02040503050406030204" pitchFamily="18" charset="0"/>
                                </a:rPr>
                              </m:ctrlPr>
                            </m:accPr>
                            <m:e>
                              <m:r>
                                <a:rPr lang="en-GB" sz="1600" i="1">
                                  <a:latin typeface="Cambria Math" panose="02040503050406030204" pitchFamily="18" charset="0"/>
                                </a:rPr>
                                <m:t>𝑄</m:t>
                              </m:r>
                            </m:e>
                          </m:acc>
                        </m:e>
                        <m:sub>
                          <m:r>
                            <a:rPr lang="en-GB" sz="1600" i="1">
                              <a:latin typeface="Cambria Math" panose="02040503050406030204" pitchFamily="18" charset="0"/>
                            </a:rPr>
                            <m:t>𝑟𝑎𝑑</m:t>
                          </m:r>
                        </m:sub>
                      </m:sSub>
                      <m:r>
                        <a:rPr lang="en-GB" sz="1600" i="0">
                          <a:latin typeface="Cambria Math" panose="02040503050406030204" pitchFamily="18" charset="0"/>
                        </a:rPr>
                        <m:t>=</m:t>
                      </m:r>
                      <m:sSub>
                        <m:sSubPr>
                          <m:ctrlPr>
                            <a:rPr lang="en-GB" sz="1600" i="1">
                              <a:latin typeface="Cambria Math" panose="02040503050406030204" pitchFamily="18" charset="0"/>
                            </a:rPr>
                          </m:ctrlPr>
                        </m:sSubPr>
                        <m:e>
                          <m:acc>
                            <m:accPr>
                              <m:chr m:val="̇"/>
                              <m:ctrlPr>
                                <a:rPr lang="en-GB" sz="1600" i="1">
                                  <a:latin typeface="Cambria Math" panose="02040503050406030204" pitchFamily="18" charset="0"/>
                                </a:rPr>
                              </m:ctrlPr>
                            </m:accPr>
                            <m:e>
                              <m:r>
                                <a:rPr lang="en-GB" sz="1600" i="1">
                                  <a:latin typeface="Cambria Math" panose="02040503050406030204" pitchFamily="18" charset="0"/>
                                </a:rPr>
                                <m:t>𝑄</m:t>
                              </m:r>
                            </m:e>
                          </m:acc>
                        </m:e>
                        <m:sub>
                          <m:r>
                            <a:rPr lang="en-GB" sz="1600" i="1">
                              <a:latin typeface="Cambria Math" panose="02040503050406030204" pitchFamily="18" charset="0"/>
                            </a:rPr>
                            <m:t>𝑈𝐴</m:t>
                          </m:r>
                        </m:sub>
                      </m:sSub>
                      <m:r>
                        <a:rPr lang="en-GB" sz="1600" b="0" i="1" smtClean="0">
                          <a:latin typeface="Cambria Math" panose="02040503050406030204" pitchFamily="18" charset="0"/>
                        </a:rPr>
                        <m:t>+</m:t>
                      </m:r>
                      <m:sSub>
                        <m:sSubPr>
                          <m:ctrlPr>
                            <a:rPr lang="en-GB" sz="1600" i="1">
                              <a:latin typeface="Cambria Math" panose="02040503050406030204" pitchFamily="18" charset="0"/>
                            </a:rPr>
                          </m:ctrlPr>
                        </m:sSubPr>
                        <m:e>
                          <m:acc>
                            <m:accPr>
                              <m:chr m:val="̇"/>
                              <m:ctrlPr>
                                <a:rPr lang="en-GB" sz="1600" i="1">
                                  <a:latin typeface="Cambria Math" panose="02040503050406030204" pitchFamily="18" charset="0"/>
                                </a:rPr>
                              </m:ctrlPr>
                            </m:accPr>
                            <m:e>
                              <m:r>
                                <a:rPr lang="en-GB" sz="1600" i="1">
                                  <a:latin typeface="Cambria Math" panose="02040503050406030204" pitchFamily="18" charset="0"/>
                                </a:rPr>
                                <m:t>𝑄</m:t>
                              </m:r>
                            </m:e>
                          </m:acc>
                        </m:e>
                        <m:sub>
                          <m:r>
                            <a:rPr lang="en-GB" sz="1600" i="1">
                              <a:latin typeface="Cambria Math" panose="02040503050406030204" pitchFamily="18" charset="0"/>
                            </a:rPr>
                            <m:t>𝑖𝑛𝑓</m:t>
                          </m:r>
                        </m:sub>
                      </m:sSub>
                      <m:r>
                        <a:rPr lang="en-GB" sz="1600" i="0">
                          <a:latin typeface="Cambria Math" panose="02040503050406030204" pitchFamily="18" charset="0"/>
                        </a:rPr>
                        <m:t>=</m:t>
                      </m:r>
                      <m:r>
                        <a:rPr lang="en-GB" sz="1600" b="0" i="1" smtClean="0">
                          <a:latin typeface="Cambria Math" panose="02040503050406030204" pitchFamily="18" charset="0"/>
                        </a:rPr>
                        <m:t>(</m:t>
                      </m:r>
                      <m:r>
                        <a:rPr lang="en-GB" sz="1600" i="1">
                          <a:latin typeface="Cambria Math" panose="02040503050406030204" pitchFamily="18" charset="0"/>
                        </a:rPr>
                        <m:t>𝑈𝐴</m:t>
                      </m:r>
                      <m:r>
                        <a:rPr lang="en-GB" sz="1600" b="0" i="1" smtClean="0">
                          <a:latin typeface="Cambria Math" panose="02040503050406030204" pitchFamily="18" charset="0"/>
                        </a:rPr>
                        <m:t>+</m:t>
                      </m:r>
                      <m:sSub>
                        <m:sSubPr>
                          <m:ctrlPr>
                            <a:rPr lang="en-GB" sz="1600" i="1">
                              <a:latin typeface="Cambria Math" panose="02040503050406030204" pitchFamily="18" charset="0"/>
                            </a:rPr>
                          </m:ctrlPr>
                        </m:sSubPr>
                        <m:e>
                          <m:r>
                            <a:rPr lang="en-US" sz="1600" i="1">
                              <a:latin typeface="Cambria Math" panose="02040503050406030204" pitchFamily="18" charset="0"/>
                            </a:rPr>
                            <m:t>𝐻</m:t>
                          </m:r>
                        </m:e>
                        <m:sub>
                          <m:r>
                            <a:rPr lang="en-US" sz="1600" i="1">
                              <a:latin typeface="Cambria Math" panose="02040503050406030204" pitchFamily="18" charset="0"/>
                            </a:rPr>
                            <m:t>𝑖𝑛𝑓</m:t>
                          </m:r>
                        </m:sub>
                      </m:sSub>
                      <m:r>
                        <a:rPr lang="en-GB" sz="1600" b="0" i="1" smtClean="0">
                          <a:latin typeface="Cambria Math" panose="02040503050406030204" pitchFamily="18" charset="0"/>
                        </a:rPr>
                        <m:t>)</m:t>
                      </m:r>
                      <m:r>
                        <a:rPr lang="en-GB" sz="1600" i="0">
                          <a:latin typeface="Cambria Math" panose="02040503050406030204" pitchFamily="18" charset="0"/>
                        </a:rPr>
                        <m:t>∙</m:t>
                      </m:r>
                      <m:d>
                        <m:dPr>
                          <m:ctrlPr>
                            <a:rPr lang="en-GB" sz="1600" i="1">
                              <a:latin typeface="Cambria Math" panose="02040503050406030204" pitchFamily="18" charset="0"/>
                            </a:rPr>
                          </m:ctrlPr>
                        </m:dPr>
                        <m:e>
                          <m:sSub>
                            <m:sSubPr>
                              <m:ctrlPr>
                                <a:rPr lang="en-GB" sz="1600" i="1">
                                  <a:latin typeface="Cambria Math" panose="02040503050406030204" pitchFamily="18" charset="0"/>
                                </a:rPr>
                              </m:ctrlPr>
                            </m:sSubPr>
                            <m:e>
                              <m:r>
                                <a:rPr lang="en-GB" sz="1600" i="1">
                                  <a:latin typeface="Cambria Math" panose="02040503050406030204" pitchFamily="18" charset="0"/>
                                </a:rPr>
                                <m:t>𝑇</m:t>
                              </m:r>
                            </m:e>
                            <m:sub>
                              <m:r>
                                <a:rPr lang="en-GB" sz="1600" i="1">
                                  <a:latin typeface="Cambria Math" panose="02040503050406030204" pitchFamily="18" charset="0"/>
                                </a:rPr>
                                <m:t>𝑎𝑖𝑟</m:t>
                              </m:r>
                              <m:r>
                                <a:rPr lang="en-GB" sz="1600" i="0">
                                  <a:latin typeface="Cambria Math" panose="02040503050406030204" pitchFamily="18" charset="0"/>
                                </a:rPr>
                                <m:t>,</m:t>
                              </m:r>
                              <m:r>
                                <a:rPr lang="en-GB" sz="1600" i="1">
                                  <a:latin typeface="Cambria Math" panose="02040503050406030204" pitchFamily="18" charset="0"/>
                                </a:rPr>
                                <m:t>𝑠𝑝</m:t>
                              </m:r>
                            </m:sub>
                          </m:sSub>
                          <m:r>
                            <a:rPr lang="en-GB" sz="1600" i="0">
                              <a:latin typeface="Cambria Math" panose="02040503050406030204" pitchFamily="18" charset="0"/>
                            </a:rPr>
                            <m:t>−</m:t>
                          </m:r>
                          <m:sSub>
                            <m:sSubPr>
                              <m:ctrlPr>
                                <a:rPr lang="en-GB" sz="1600" i="1">
                                  <a:latin typeface="Cambria Math" panose="02040503050406030204" pitchFamily="18" charset="0"/>
                                </a:rPr>
                              </m:ctrlPr>
                            </m:sSubPr>
                            <m:e>
                              <m:r>
                                <a:rPr lang="en-GB" sz="1600" i="1">
                                  <a:latin typeface="Cambria Math" panose="02040503050406030204" pitchFamily="18" charset="0"/>
                                </a:rPr>
                                <m:t>𝑇</m:t>
                              </m:r>
                            </m:e>
                            <m:sub>
                              <m:r>
                                <a:rPr lang="en-GB" sz="1600" i="1">
                                  <a:latin typeface="Cambria Math" panose="02040503050406030204" pitchFamily="18" charset="0"/>
                                </a:rPr>
                                <m:t>𝑜𝑢𝑡</m:t>
                              </m:r>
                            </m:sub>
                          </m:sSub>
                        </m:e>
                      </m:d>
                    </m:oMath>
                  </m:oMathPara>
                </a14:m>
                <a:endParaRPr lang="en-GB" sz="1600" dirty="0"/>
              </a:p>
            </p:txBody>
          </p:sp>
        </mc:Choice>
        <mc:Fallback xmlns="">
          <p:sp>
            <p:nvSpPr>
              <p:cNvPr id="16" name="Rectangle 15"/>
              <p:cNvSpPr>
                <a:spLocks noRot="1" noChangeAspect="1" noMove="1" noResize="1" noEditPoints="1" noAdjustHandles="1" noChangeArrowheads="1" noChangeShapeType="1" noTextEdit="1"/>
              </p:cNvSpPr>
              <p:nvPr/>
            </p:nvSpPr>
            <p:spPr>
              <a:xfrm>
                <a:off x="2178436" y="4330697"/>
                <a:ext cx="4707443" cy="379527"/>
              </a:xfrm>
              <a:prstGeom prst="rect">
                <a:avLst/>
              </a:prstGeom>
              <a:blipFill>
                <a:blip r:embed="rId2"/>
                <a:stretch>
                  <a:fillRect b="-4762"/>
                </a:stretch>
              </a:blipFill>
            </p:spPr>
            <p:txBody>
              <a:bodyPr/>
              <a:lstStyle/>
              <a:p>
                <a:r>
                  <a:rPr lang="en-GB">
                    <a:noFill/>
                  </a:rPr>
                  <a:t> </a:t>
                </a:r>
              </a:p>
            </p:txBody>
          </p:sp>
        </mc:Fallback>
      </mc:AlternateContent>
      <p:sp>
        <p:nvSpPr>
          <p:cNvPr id="17" name="Rectangle 16"/>
          <p:cNvSpPr/>
          <p:nvPr/>
        </p:nvSpPr>
        <p:spPr>
          <a:xfrm>
            <a:off x="522514" y="3539077"/>
            <a:ext cx="8019288" cy="646331"/>
          </a:xfrm>
          <a:prstGeom prst="rect">
            <a:avLst/>
          </a:prstGeom>
        </p:spPr>
        <p:txBody>
          <a:bodyPr wrap="square">
            <a:spAutoFit/>
          </a:bodyPr>
          <a:lstStyle/>
          <a:p>
            <a:r>
              <a:rPr lang="en-GB" dirty="0">
                <a:solidFill>
                  <a:srgbClr val="000000"/>
                </a:solidFill>
              </a:rPr>
              <a:t>New parameters k and </a:t>
            </a:r>
            <a:r>
              <a:rPr lang="el-GR" dirty="0">
                <a:solidFill>
                  <a:srgbClr val="000000"/>
                </a:solidFill>
              </a:rPr>
              <a:t>α</a:t>
            </a:r>
            <a:r>
              <a:rPr lang="en-GB" dirty="0">
                <a:solidFill>
                  <a:srgbClr val="000000"/>
                </a:solidFill>
              </a:rPr>
              <a:t> are determined from a regression procedure carried out after evaluating the theoretical heating curve by replacing:</a:t>
            </a:r>
            <a:endParaRPr lang="en-GB" dirty="0"/>
          </a:p>
        </p:txBody>
      </p:sp>
      <mc:AlternateContent xmlns:mc="http://schemas.openxmlformats.org/markup-compatibility/2006" xmlns:a14="http://schemas.microsoft.com/office/drawing/2010/main">
        <mc:Choice Requires="a14">
          <p:sp>
            <p:nvSpPr>
              <p:cNvPr id="18" name="Rectangle 17"/>
              <p:cNvSpPr/>
              <p:nvPr/>
            </p:nvSpPr>
            <p:spPr>
              <a:xfrm>
                <a:off x="3664300" y="2712163"/>
                <a:ext cx="3485185" cy="4037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1600" i="1">
                              <a:latin typeface="Cambria Math" panose="02040503050406030204" pitchFamily="18" charset="0"/>
                            </a:rPr>
                          </m:ctrlPr>
                        </m:sSubPr>
                        <m:e>
                          <m:r>
                            <a:rPr lang="en-GB" sz="1600" i="1">
                              <a:latin typeface="Cambria Math" panose="02040503050406030204" pitchFamily="18" charset="0"/>
                            </a:rPr>
                            <m:t>𝑇</m:t>
                          </m:r>
                        </m:e>
                        <m:sub>
                          <m:r>
                            <a:rPr lang="en-GB" sz="1600" i="1">
                              <a:latin typeface="Cambria Math" panose="02040503050406030204" pitchFamily="18" charset="0"/>
                            </a:rPr>
                            <m:t>𝑤</m:t>
                          </m:r>
                          <m:r>
                            <a:rPr lang="en-GB" sz="1600" i="0">
                              <a:latin typeface="Cambria Math" panose="02040503050406030204" pitchFamily="18" charset="0"/>
                            </a:rPr>
                            <m:t>,</m:t>
                          </m:r>
                          <m:r>
                            <a:rPr lang="en-GB" sz="1600" i="1">
                              <a:latin typeface="Cambria Math" panose="02040503050406030204" pitchFamily="18" charset="0"/>
                            </a:rPr>
                            <m:t>h𝑐</m:t>
                          </m:r>
                        </m:sub>
                      </m:sSub>
                      <m:r>
                        <a:rPr lang="en-GB" sz="1600" i="0">
                          <a:latin typeface="Cambria Math" panose="02040503050406030204" pitchFamily="18" charset="0"/>
                        </a:rPr>
                        <m:t>=</m:t>
                      </m:r>
                      <m:sSub>
                        <m:sSubPr>
                          <m:ctrlPr>
                            <a:rPr lang="en-GB" sz="1600" i="1">
                              <a:latin typeface="Cambria Math" panose="02040503050406030204" pitchFamily="18" charset="0"/>
                            </a:rPr>
                          </m:ctrlPr>
                        </m:sSubPr>
                        <m:e>
                          <m:r>
                            <a:rPr lang="en-GB" sz="1600" i="1">
                              <a:latin typeface="Cambria Math" panose="02040503050406030204" pitchFamily="18" charset="0"/>
                            </a:rPr>
                            <m:t>𝑇</m:t>
                          </m:r>
                        </m:e>
                        <m:sub>
                          <m:r>
                            <a:rPr lang="en-GB" sz="1600" i="1">
                              <a:latin typeface="Cambria Math" panose="02040503050406030204" pitchFamily="18" charset="0"/>
                            </a:rPr>
                            <m:t>𝑎𝑖𝑟</m:t>
                          </m:r>
                          <m:r>
                            <a:rPr lang="en-GB" sz="1600" i="0">
                              <a:latin typeface="Cambria Math" panose="02040503050406030204" pitchFamily="18" charset="0"/>
                            </a:rPr>
                            <m:t>,</m:t>
                          </m:r>
                          <m:r>
                            <a:rPr lang="en-GB" sz="1600" i="1">
                              <a:latin typeface="Cambria Math" panose="02040503050406030204" pitchFamily="18" charset="0"/>
                            </a:rPr>
                            <m:t>𝑠𝑝</m:t>
                          </m:r>
                        </m:sub>
                      </m:sSub>
                      <m:r>
                        <a:rPr lang="en-GB" sz="1600" i="0">
                          <a:latin typeface="Cambria Math" panose="02040503050406030204" pitchFamily="18" charset="0"/>
                        </a:rPr>
                        <m:t>+ </m:t>
                      </m:r>
                      <m:r>
                        <a:rPr lang="en-GB" sz="1600" i="1">
                          <a:latin typeface="Cambria Math" panose="02040503050406030204" pitchFamily="18" charset="0"/>
                        </a:rPr>
                        <m:t>𝑘</m:t>
                      </m:r>
                      <m:r>
                        <a:rPr lang="en-GB" sz="1600" i="0">
                          <a:latin typeface="Cambria Math" panose="02040503050406030204" pitchFamily="18" charset="0"/>
                        </a:rPr>
                        <m:t>∙</m:t>
                      </m:r>
                      <m:sSup>
                        <m:sSupPr>
                          <m:ctrlPr>
                            <a:rPr lang="en-GB" sz="1600" i="1">
                              <a:latin typeface="Cambria Math" panose="02040503050406030204" pitchFamily="18" charset="0"/>
                            </a:rPr>
                          </m:ctrlPr>
                        </m:sSupPr>
                        <m:e>
                          <m:d>
                            <m:dPr>
                              <m:ctrlPr>
                                <a:rPr lang="en-GB" sz="1600" i="1">
                                  <a:latin typeface="Cambria Math" panose="02040503050406030204" pitchFamily="18" charset="0"/>
                                </a:rPr>
                              </m:ctrlPr>
                            </m:dPr>
                            <m:e>
                              <m:sSub>
                                <m:sSubPr>
                                  <m:ctrlPr>
                                    <a:rPr lang="en-GB" sz="1600" i="1">
                                      <a:latin typeface="Cambria Math" panose="02040503050406030204" pitchFamily="18" charset="0"/>
                                    </a:rPr>
                                  </m:ctrlPr>
                                </m:sSubPr>
                                <m:e>
                                  <m:r>
                                    <a:rPr lang="en-GB" sz="1600" i="1">
                                      <a:latin typeface="Cambria Math" panose="02040503050406030204" pitchFamily="18" charset="0"/>
                                    </a:rPr>
                                    <m:t>𝑇</m:t>
                                  </m:r>
                                </m:e>
                                <m:sub>
                                  <m:r>
                                    <a:rPr lang="en-GB" sz="1600" i="1">
                                      <a:latin typeface="Cambria Math" panose="02040503050406030204" pitchFamily="18" charset="0"/>
                                    </a:rPr>
                                    <m:t>𝑎𝑖𝑟</m:t>
                                  </m:r>
                                  <m:r>
                                    <a:rPr lang="en-GB" sz="1600" i="0">
                                      <a:latin typeface="Cambria Math" panose="02040503050406030204" pitchFamily="18" charset="0"/>
                                    </a:rPr>
                                    <m:t>,</m:t>
                                  </m:r>
                                  <m:r>
                                    <a:rPr lang="en-GB" sz="1600" i="1">
                                      <a:latin typeface="Cambria Math" panose="02040503050406030204" pitchFamily="18" charset="0"/>
                                    </a:rPr>
                                    <m:t>𝑠𝑝</m:t>
                                  </m:r>
                                </m:sub>
                              </m:sSub>
                              <m:r>
                                <a:rPr lang="en-GB" sz="1600" i="0">
                                  <a:latin typeface="Cambria Math" panose="02040503050406030204" pitchFamily="18" charset="0"/>
                                </a:rPr>
                                <m:t>−</m:t>
                              </m:r>
                              <m:sSub>
                                <m:sSubPr>
                                  <m:ctrlPr>
                                    <a:rPr lang="en-GB" sz="1600" i="1">
                                      <a:latin typeface="Cambria Math" panose="02040503050406030204" pitchFamily="18" charset="0"/>
                                    </a:rPr>
                                  </m:ctrlPr>
                                </m:sSubPr>
                                <m:e>
                                  <m:r>
                                    <a:rPr lang="en-GB" sz="1600" i="1">
                                      <a:latin typeface="Cambria Math" panose="02040503050406030204" pitchFamily="18" charset="0"/>
                                    </a:rPr>
                                    <m:t>𝑇</m:t>
                                  </m:r>
                                </m:e>
                                <m:sub>
                                  <m:r>
                                    <a:rPr lang="en-GB" sz="1600" i="1">
                                      <a:latin typeface="Cambria Math" panose="02040503050406030204" pitchFamily="18" charset="0"/>
                                    </a:rPr>
                                    <m:t>𝑜𝑢𝑡</m:t>
                                  </m:r>
                                </m:sub>
                              </m:sSub>
                            </m:e>
                          </m:d>
                        </m:e>
                        <m:sup>
                          <m:r>
                            <a:rPr lang="en-GB" sz="1600" i="1">
                              <a:latin typeface="Cambria Math" panose="02040503050406030204" pitchFamily="18" charset="0"/>
                            </a:rPr>
                            <m:t>𝛼</m:t>
                          </m:r>
                        </m:sup>
                      </m:sSup>
                    </m:oMath>
                  </m:oMathPara>
                </a14:m>
                <a:endParaRPr lang="en-GB" sz="1600" dirty="0"/>
              </a:p>
            </p:txBody>
          </p:sp>
        </mc:Choice>
        <mc:Fallback xmlns="">
          <p:sp>
            <p:nvSpPr>
              <p:cNvPr id="18" name="Rectangle 17"/>
              <p:cNvSpPr>
                <a:spLocks noRot="1" noChangeAspect="1" noMove="1" noResize="1" noEditPoints="1" noAdjustHandles="1" noChangeArrowheads="1" noChangeShapeType="1" noTextEdit="1"/>
              </p:cNvSpPr>
              <p:nvPr/>
            </p:nvSpPr>
            <p:spPr>
              <a:xfrm>
                <a:off x="3664300" y="2712163"/>
                <a:ext cx="3485185" cy="403765"/>
              </a:xfrm>
              <a:prstGeom prst="rect">
                <a:avLst/>
              </a:prstGeom>
              <a:blipFill>
                <a:blip r:embed="rId3"/>
                <a:stretch>
                  <a:fillRect b="-151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3591324" y="5791242"/>
                <a:ext cx="3294555" cy="7375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𝑇</m:t>
                          </m:r>
                        </m:e>
                        <m:sub>
                          <m:r>
                            <a:rPr lang="en-GB" i="1">
                              <a:latin typeface="Cambria Math" panose="02040503050406030204" pitchFamily="18" charset="0"/>
                            </a:rPr>
                            <m:t>𝑎𝑖𝑟</m:t>
                          </m:r>
                          <m:r>
                            <a:rPr lang="en-GB" i="0">
                              <a:latin typeface="Cambria Math" panose="02040503050406030204" pitchFamily="18" charset="0"/>
                            </a:rPr>
                            <m:t>,</m:t>
                          </m:r>
                          <m:r>
                            <a:rPr lang="en-GB" i="1">
                              <a:latin typeface="Cambria Math" panose="02040503050406030204" pitchFamily="18" charset="0"/>
                            </a:rPr>
                            <m:t>𝑠𝑝</m:t>
                          </m:r>
                          <m:r>
                            <a:rPr lang="en-GB" i="0">
                              <a:latin typeface="Cambria Math" panose="02040503050406030204" pitchFamily="18" charset="0"/>
                            </a:rPr>
                            <m:t>,</m:t>
                          </m:r>
                          <m:r>
                            <a:rPr lang="en-GB" i="1">
                              <a:latin typeface="Cambria Math" panose="02040503050406030204" pitchFamily="18" charset="0"/>
                            </a:rPr>
                            <m:t>𝑒𝑞</m:t>
                          </m:r>
                        </m:sub>
                      </m:sSub>
                      <m:r>
                        <a:rPr lang="en-GB" i="0">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𝑇</m:t>
                          </m:r>
                        </m:e>
                        <m:sub>
                          <m:r>
                            <a:rPr lang="en-GB" i="1">
                              <a:latin typeface="Cambria Math" panose="02040503050406030204" pitchFamily="18" charset="0"/>
                            </a:rPr>
                            <m:t>𝑎𝑖𝑟</m:t>
                          </m:r>
                          <m:r>
                            <a:rPr lang="en-GB" i="0">
                              <a:latin typeface="Cambria Math" panose="02040503050406030204" pitchFamily="18" charset="0"/>
                            </a:rPr>
                            <m:t>,</m:t>
                          </m:r>
                          <m:r>
                            <a:rPr lang="en-GB" i="1">
                              <a:latin typeface="Cambria Math" panose="02040503050406030204" pitchFamily="18" charset="0"/>
                            </a:rPr>
                            <m:t>𝑠𝑝</m:t>
                          </m:r>
                        </m:sub>
                      </m:sSub>
                      <m:r>
                        <a:rPr lang="en-GB" i="0">
                          <a:latin typeface="Cambria Math" panose="02040503050406030204" pitchFamily="18" charset="0"/>
                        </a:rPr>
                        <m:t>−</m:t>
                      </m:r>
                      <m:f>
                        <m:fPr>
                          <m:ctrlPr>
                            <a:rPr lang="en-GB" i="1">
                              <a:latin typeface="Cambria Math" panose="02040503050406030204" pitchFamily="18" charset="0"/>
                            </a:rPr>
                          </m:ctrlPr>
                        </m:fPr>
                        <m:num>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𝑄</m:t>
                                  </m:r>
                                </m:e>
                              </m:acc>
                            </m:e>
                            <m:sub>
                              <m:r>
                                <a:rPr lang="en-GB" i="1">
                                  <a:latin typeface="Cambria Math" panose="02040503050406030204" pitchFamily="18" charset="0"/>
                                </a:rPr>
                                <m:t>𝑠𝑜𝑙</m:t>
                              </m:r>
                            </m:sub>
                          </m:sSub>
                        </m:num>
                        <m:den>
                          <m:r>
                            <a:rPr lang="en-GB" i="1">
                              <a:latin typeface="Cambria Math" panose="02040503050406030204" pitchFamily="18" charset="0"/>
                            </a:rPr>
                            <m:t>𝑈𝐴</m:t>
                          </m:r>
                          <m:r>
                            <a:rPr lang="en-GB" i="0">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𝐻</m:t>
                              </m:r>
                            </m:e>
                            <m:sub>
                              <m:r>
                                <a:rPr lang="en-GB" i="1">
                                  <a:latin typeface="Cambria Math" panose="02040503050406030204" pitchFamily="18" charset="0"/>
                                </a:rPr>
                                <m:t>𝑖𝑛𝑓</m:t>
                              </m:r>
                            </m:sub>
                          </m:sSub>
                        </m:den>
                      </m:f>
                    </m:oMath>
                  </m:oMathPara>
                </a14:m>
                <a:endParaRPr lang="en-GB" dirty="0"/>
              </a:p>
            </p:txBody>
          </p:sp>
        </mc:Choice>
        <mc:Fallback xmlns="">
          <p:sp>
            <p:nvSpPr>
              <p:cNvPr id="19" name="Rectangle 18"/>
              <p:cNvSpPr>
                <a:spLocks noRot="1" noChangeAspect="1" noMove="1" noResize="1" noEditPoints="1" noAdjustHandles="1" noChangeArrowheads="1" noChangeShapeType="1" noTextEdit="1"/>
              </p:cNvSpPr>
              <p:nvPr/>
            </p:nvSpPr>
            <p:spPr>
              <a:xfrm>
                <a:off x="3591324" y="5791242"/>
                <a:ext cx="3294555" cy="737574"/>
              </a:xfrm>
              <a:prstGeom prst="rect">
                <a:avLst/>
              </a:prstGeom>
              <a:blipFill>
                <a:blip r:embed="rId4"/>
                <a:stretch>
                  <a:fillRect/>
                </a:stretch>
              </a:blipFill>
            </p:spPr>
            <p:txBody>
              <a:bodyPr/>
              <a:lstStyle/>
              <a:p>
                <a:r>
                  <a:rPr lang="en-GB">
                    <a:noFill/>
                  </a:rPr>
                  <a:t> </a:t>
                </a:r>
              </a:p>
            </p:txBody>
          </p:sp>
        </mc:Fallback>
      </mc:AlternateContent>
      <p:sp>
        <p:nvSpPr>
          <p:cNvPr id="20" name="TextBox 19"/>
          <p:cNvSpPr txBox="1"/>
          <p:nvPr/>
        </p:nvSpPr>
        <p:spPr>
          <a:xfrm>
            <a:off x="522514" y="5111961"/>
            <a:ext cx="8164286" cy="646331"/>
          </a:xfrm>
          <a:prstGeom prst="rect">
            <a:avLst/>
          </a:prstGeom>
          <a:noFill/>
        </p:spPr>
        <p:txBody>
          <a:bodyPr wrap="square" rtlCol="0">
            <a:spAutoFit/>
          </a:bodyPr>
          <a:lstStyle/>
          <a:p>
            <a:r>
              <a:rPr lang="en-GB" dirty="0"/>
              <a:t>Solar gain correction can be added by calculating an equivalent indoor temperature </a:t>
            </a:r>
            <a:r>
              <a:rPr lang="en-GB" dirty="0" err="1"/>
              <a:t>setpoint</a:t>
            </a:r>
            <a:endParaRPr lang="en-GB" dirty="0"/>
          </a:p>
        </p:txBody>
      </p:sp>
      <p:cxnSp>
        <p:nvCxnSpPr>
          <p:cNvPr id="13" name="Straight Arrow Connector 12"/>
          <p:cNvCxnSpPr/>
          <p:nvPr/>
        </p:nvCxnSpPr>
        <p:spPr>
          <a:xfrm flipV="1">
            <a:off x="4161453" y="3115928"/>
            <a:ext cx="1670179" cy="2877228"/>
          </a:xfrm>
          <a:prstGeom prst="straightConnector1">
            <a:avLst/>
          </a:prstGeom>
          <a:ln>
            <a:solidFill>
              <a:schemeClr val="tx2">
                <a:lumMod val="75000"/>
              </a:schemeClr>
            </a:solidFill>
            <a:prstDash val="sysDot"/>
            <a:tailEnd type="triangle"/>
          </a:ln>
        </p:spPr>
        <p:style>
          <a:lnRef idx="2">
            <a:schemeClr val="accent6"/>
          </a:lnRef>
          <a:fillRef idx="0">
            <a:schemeClr val="accent6"/>
          </a:fillRef>
          <a:effectRef idx="1">
            <a:schemeClr val="accent6"/>
          </a:effectRef>
          <a:fontRef idx="minor">
            <a:schemeClr val="tx1"/>
          </a:fontRef>
        </p:style>
      </p:cxnSp>
      <mc:AlternateContent xmlns:mc="http://schemas.openxmlformats.org/markup-compatibility/2006" xmlns:a14="http://schemas.microsoft.com/office/drawing/2010/main">
        <mc:Choice Requires="a14">
          <p:sp>
            <p:nvSpPr>
              <p:cNvPr id="21" name="Rectangle 20"/>
              <p:cNvSpPr/>
              <p:nvPr/>
            </p:nvSpPr>
            <p:spPr>
              <a:xfrm>
                <a:off x="2483287" y="2091174"/>
                <a:ext cx="4177426" cy="3942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b="1" i="1" smtClean="0">
                              <a:latin typeface="Cambria Math" panose="02040503050406030204" pitchFamily="18" charset="0"/>
                            </a:rPr>
                          </m:ctrlPr>
                        </m:sSubPr>
                        <m:e>
                          <m:r>
                            <a:rPr lang="en-GB" b="1" i="1">
                              <a:latin typeface="Cambria Math" panose="02040503050406030204" pitchFamily="18" charset="0"/>
                            </a:rPr>
                            <m:t>𝑻</m:t>
                          </m:r>
                        </m:e>
                        <m:sub>
                          <m:r>
                            <a:rPr lang="en-GB" b="1" i="1">
                              <a:latin typeface="Cambria Math" panose="02040503050406030204" pitchFamily="18" charset="0"/>
                            </a:rPr>
                            <m:t>𝒘</m:t>
                          </m:r>
                          <m:r>
                            <a:rPr lang="en-GB" b="1" i="0">
                              <a:latin typeface="Cambria Math" panose="02040503050406030204" pitchFamily="18" charset="0"/>
                            </a:rPr>
                            <m:t>,</m:t>
                          </m:r>
                          <m:r>
                            <a:rPr lang="en-GB" b="1" i="1">
                              <a:latin typeface="Cambria Math" panose="02040503050406030204" pitchFamily="18" charset="0"/>
                            </a:rPr>
                            <m:t>𝒔𝒑</m:t>
                          </m:r>
                        </m:sub>
                      </m:sSub>
                      <m:r>
                        <a:rPr lang="en-GB" b="1" i="0">
                          <a:latin typeface="Cambria Math" panose="02040503050406030204" pitchFamily="18" charset="0"/>
                        </a:rPr>
                        <m:t>=</m:t>
                      </m:r>
                      <m:sSub>
                        <m:sSubPr>
                          <m:ctrlPr>
                            <a:rPr lang="en-GB" b="1" i="1">
                              <a:latin typeface="Cambria Math" panose="02040503050406030204" pitchFamily="18" charset="0"/>
                            </a:rPr>
                          </m:ctrlPr>
                        </m:sSubPr>
                        <m:e>
                          <m:r>
                            <a:rPr lang="en-GB" b="1" i="1">
                              <a:latin typeface="Cambria Math" panose="02040503050406030204" pitchFamily="18" charset="0"/>
                            </a:rPr>
                            <m:t>𝑻</m:t>
                          </m:r>
                        </m:e>
                        <m:sub>
                          <m:r>
                            <a:rPr lang="en-GB" b="1" i="1">
                              <a:latin typeface="Cambria Math" panose="02040503050406030204" pitchFamily="18" charset="0"/>
                            </a:rPr>
                            <m:t>𝒘</m:t>
                          </m:r>
                          <m:r>
                            <a:rPr lang="en-GB" b="1" i="0">
                              <a:latin typeface="Cambria Math" panose="02040503050406030204" pitchFamily="18" charset="0"/>
                            </a:rPr>
                            <m:t>,</m:t>
                          </m:r>
                          <m:r>
                            <a:rPr lang="en-GB" b="1" i="1">
                              <a:latin typeface="Cambria Math" panose="02040503050406030204" pitchFamily="18" charset="0"/>
                            </a:rPr>
                            <m:t>𝒉𝒄</m:t>
                          </m:r>
                        </m:sub>
                      </m:sSub>
                      <m:r>
                        <a:rPr lang="en-GB" b="1" i="0">
                          <a:latin typeface="Cambria Math" panose="02040503050406030204" pitchFamily="18" charset="0"/>
                        </a:rPr>
                        <m:t>+</m:t>
                      </m:r>
                      <m:sSub>
                        <m:sSubPr>
                          <m:ctrlPr>
                            <a:rPr lang="en-GB" b="1" i="1">
                              <a:latin typeface="Cambria Math" panose="02040503050406030204" pitchFamily="18" charset="0"/>
                            </a:rPr>
                          </m:ctrlPr>
                        </m:sSubPr>
                        <m:e>
                          <m:r>
                            <a:rPr lang="en-GB" b="1" i="0">
                              <a:latin typeface="Cambria Math" panose="02040503050406030204" pitchFamily="18" charset="0"/>
                            </a:rPr>
                            <m:t>∆</m:t>
                          </m:r>
                          <m:r>
                            <a:rPr lang="en-GB" b="1" i="1">
                              <a:latin typeface="Cambria Math" panose="02040503050406030204" pitchFamily="18" charset="0"/>
                            </a:rPr>
                            <m:t>𝑻</m:t>
                          </m:r>
                        </m:e>
                        <m:sub>
                          <m:r>
                            <a:rPr lang="en-GB" b="1" i="1">
                              <a:latin typeface="Cambria Math" panose="02040503050406030204" pitchFamily="18" charset="0"/>
                            </a:rPr>
                            <m:t>𝒘𝒊𝒏𝒅</m:t>
                          </m:r>
                        </m:sub>
                      </m:sSub>
                      <m:r>
                        <a:rPr lang="en-GB" b="1" i="0">
                          <a:latin typeface="Cambria Math" panose="02040503050406030204" pitchFamily="18" charset="0"/>
                        </a:rPr>
                        <m:t>+</m:t>
                      </m:r>
                      <m:sSub>
                        <m:sSubPr>
                          <m:ctrlPr>
                            <a:rPr lang="en-GB" b="1" i="1">
                              <a:latin typeface="Cambria Math" panose="02040503050406030204" pitchFamily="18" charset="0"/>
                            </a:rPr>
                          </m:ctrlPr>
                        </m:sSubPr>
                        <m:e>
                          <m:r>
                            <a:rPr lang="en-GB" b="1" i="0">
                              <a:latin typeface="Cambria Math" panose="02040503050406030204" pitchFamily="18" charset="0"/>
                            </a:rPr>
                            <m:t>∆</m:t>
                          </m:r>
                          <m:r>
                            <a:rPr lang="en-GB" b="1" i="1">
                              <a:latin typeface="Cambria Math" panose="02040503050406030204" pitchFamily="18" charset="0"/>
                            </a:rPr>
                            <m:t>𝑻</m:t>
                          </m:r>
                        </m:e>
                        <m:sub>
                          <m:r>
                            <a:rPr lang="en-GB" b="1" i="1">
                              <a:latin typeface="Cambria Math" panose="02040503050406030204" pitchFamily="18" charset="0"/>
                            </a:rPr>
                            <m:t>𝒔𝒐𝒍</m:t>
                          </m:r>
                        </m:sub>
                      </m:sSub>
                      <m:r>
                        <a:rPr lang="en-GB" b="1" i="1" smtClean="0">
                          <a:latin typeface="Cambria Math" panose="02040503050406030204" pitchFamily="18" charset="0"/>
                        </a:rPr>
                        <m:t>+</m:t>
                      </m:r>
                      <m:sSub>
                        <m:sSubPr>
                          <m:ctrlPr>
                            <a:rPr lang="en-GB" b="1" i="1">
                              <a:latin typeface="Cambria Math" panose="02040503050406030204" pitchFamily="18" charset="0"/>
                            </a:rPr>
                          </m:ctrlPr>
                        </m:sSubPr>
                        <m:e>
                          <m:r>
                            <a:rPr lang="en-GB" b="1">
                              <a:latin typeface="Cambria Math" panose="02040503050406030204" pitchFamily="18" charset="0"/>
                            </a:rPr>
                            <m:t>∆</m:t>
                          </m:r>
                          <m:r>
                            <a:rPr lang="en-GB" b="1" i="1">
                              <a:latin typeface="Cambria Math" panose="02040503050406030204" pitchFamily="18" charset="0"/>
                            </a:rPr>
                            <m:t>𝑻</m:t>
                          </m:r>
                        </m:e>
                        <m:sub>
                          <m:r>
                            <a:rPr lang="en-GB" b="1" i="1" smtClean="0">
                              <a:latin typeface="Cambria Math" panose="02040503050406030204" pitchFamily="18" charset="0"/>
                            </a:rPr>
                            <m:t>𝒊𝒏𝒕</m:t>
                          </m:r>
                        </m:sub>
                      </m:sSub>
                    </m:oMath>
                  </m:oMathPara>
                </a14:m>
                <a:endParaRPr lang="en-GB" b="1" dirty="0"/>
              </a:p>
            </p:txBody>
          </p:sp>
        </mc:Choice>
        <mc:Fallback xmlns="">
          <p:sp>
            <p:nvSpPr>
              <p:cNvPr id="21" name="Rectangle 20"/>
              <p:cNvSpPr>
                <a:spLocks noRot="1" noChangeAspect="1" noMove="1" noResize="1" noEditPoints="1" noAdjustHandles="1" noChangeArrowheads="1" noChangeShapeType="1" noTextEdit="1"/>
              </p:cNvSpPr>
              <p:nvPr/>
            </p:nvSpPr>
            <p:spPr>
              <a:xfrm>
                <a:off x="2483287" y="2091174"/>
                <a:ext cx="4177426" cy="394210"/>
              </a:xfrm>
              <a:prstGeom prst="rect">
                <a:avLst/>
              </a:prstGeom>
              <a:blipFill>
                <a:blip r:embed="rId5"/>
                <a:stretch>
                  <a:fillRect b="-4615"/>
                </a:stretch>
              </a:blipFill>
            </p:spPr>
            <p:txBody>
              <a:bodyPr/>
              <a:lstStyle/>
              <a:p>
                <a:r>
                  <a:rPr lang="en-GB">
                    <a:noFill/>
                  </a:rPr>
                  <a:t> </a:t>
                </a:r>
              </a:p>
            </p:txBody>
          </p:sp>
        </mc:Fallback>
      </mc:AlternateContent>
      <p:grpSp>
        <p:nvGrpSpPr>
          <p:cNvPr id="27" name="Group 26"/>
          <p:cNvGrpSpPr/>
          <p:nvPr/>
        </p:nvGrpSpPr>
        <p:grpSpPr>
          <a:xfrm>
            <a:off x="4226767" y="2170563"/>
            <a:ext cx="1483568" cy="208743"/>
            <a:chOff x="4226767" y="2170563"/>
            <a:chExt cx="1483568" cy="208743"/>
          </a:xfrm>
        </p:grpSpPr>
        <p:cxnSp>
          <p:nvCxnSpPr>
            <p:cNvPr id="7" name="Straight Connector 6"/>
            <p:cNvCxnSpPr/>
            <p:nvPr/>
          </p:nvCxnSpPr>
          <p:spPr>
            <a:xfrm>
              <a:off x="4236098" y="2176503"/>
              <a:ext cx="1474237" cy="202803"/>
            </a:xfrm>
            <a:prstGeom prst="line">
              <a:avLst/>
            </a:prstGeom>
          </p:spPr>
          <p:style>
            <a:lnRef idx="2">
              <a:schemeClr val="accent6"/>
            </a:lnRef>
            <a:fillRef idx="0">
              <a:schemeClr val="accent6"/>
            </a:fillRef>
            <a:effectRef idx="1">
              <a:schemeClr val="accent6"/>
            </a:effectRef>
            <a:fontRef idx="minor">
              <a:schemeClr val="tx1"/>
            </a:fontRef>
          </p:style>
        </p:cxnSp>
        <p:cxnSp>
          <p:nvCxnSpPr>
            <p:cNvPr id="22" name="Straight Connector 21"/>
            <p:cNvCxnSpPr/>
            <p:nvPr/>
          </p:nvCxnSpPr>
          <p:spPr>
            <a:xfrm flipV="1">
              <a:off x="4226767" y="2170563"/>
              <a:ext cx="1483568" cy="204496"/>
            </a:xfrm>
            <a:prstGeom prst="line">
              <a:avLst/>
            </a:prstGeom>
          </p:spPr>
          <p:style>
            <a:lnRef idx="2">
              <a:schemeClr val="accent6"/>
            </a:lnRef>
            <a:fillRef idx="0">
              <a:schemeClr val="accent6"/>
            </a:fillRef>
            <a:effectRef idx="1">
              <a:schemeClr val="accent6"/>
            </a:effectRef>
            <a:fontRef idx="minor">
              <a:schemeClr val="tx1"/>
            </a:fontRef>
          </p:style>
        </p:cxnSp>
      </p:grpSp>
    </p:spTree>
    <p:extLst>
      <p:ext uri="{BB962C8B-B14F-4D97-AF65-F5344CB8AC3E}">
        <p14:creationId xmlns:p14="http://schemas.microsoft.com/office/powerpoint/2010/main" val="430557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Date Placeholder 3"/>
          <p:cNvSpPr>
            <a:spLocks noGrp="1"/>
          </p:cNvSpPr>
          <p:nvPr>
            <p:ph type="dt" sz="half" idx="10"/>
          </p:nvPr>
        </p:nvSpPr>
        <p:spPr/>
        <p:txBody>
          <a:bodyPr/>
          <a:lstStyle/>
          <a:p>
            <a:fld id="{1FF0ECDA-21B0-4469-9971-3F6D1A1A8CCB}" type="datetime2">
              <a:rPr lang="en-US" smtClean="0"/>
              <a:t>Wednesday, May 25, 2016</a:t>
            </a:fld>
            <a:endParaRPr lang="en-US" dirty="0"/>
          </a:p>
        </p:txBody>
      </p:sp>
      <p:sp>
        <p:nvSpPr>
          <p:cNvPr id="5" name="Footer Placeholder 4"/>
          <p:cNvSpPr>
            <a:spLocks noGrp="1"/>
          </p:cNvSpPr>
          <p:nvPr>
            <p:ph type="ftr" sz="quarter" idx="11"/>
          </p:nvPr>
        </p:nvSpPr>
        <p:spPr/>
        <p:txBody>
          <a:bodyPr/>
          <a:lstStyle/>
          <a:p>
            <a:pPr algn="r"/>
            <a:r>
              <a:rPr lang="en-US"/>
              <a:t>CLIMA Conference 2016</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8</a:t>
            </a:fld>
            <a:endParaRPr lang="en-US"/>
          </a:p>
        </p:txBody>
      </p:sp>
      <mc:AlternateContent xmlns:mc="http://schemas.openxmlformats.org/markup-compatibility/2006" xmlns:a14="http://schemas.microsoft.com/office/drawing/2010/main">
        <mc:Choice Requires="a14">
          <p:sp>
            <p:nvSpPr>
              <p:cNvPr id="7" name="Rectangle 6"/>
              <p:cNvSpPr/>
              <p:nvPr/>
            </p:nvSpPr>
            <p:spPr>
              <a:xfrm>
                <a:off x="457198" y="2160886"/>
                <a:ext cx="7866532" cy="41049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i="1">
                              <a:latin typeface="Cambria Math" panose="02040503050406030204" pitchFamily="18" charset="0"/>
                            </a:rPr>
                            <m:t>𝑇</m:t>
                          </m:r>
                        </m:e>
                        <m:sub>
                          <m:r>
                            <a:rPr lang="en-GB" i="1">
                              <a:latin typeface="Cambria Math" panose="02040503050406030204" pitchFamily="18" charset="0"/>
                            </a:rPr>
                            <m:t>𝑎𝑖𝑟</m:t>
                          </m:r>
                          <m:r>
                            <a:rPr lang="en-GB" i="0">
                              <a:latin typeface="Cambria Math" panose="02040503050406030204" pitchFamily="18" charset="0"/>
                            </a:rPr>
                            <m:t>,</m:t>
                          </m:r>
                          <m:r>
                            <a:rPr lang="en-GB" i="1">
                              <a:latin typeface="Cambria Math" panose="02040503050406030204" pitchFamily="18" charset="0"/>
                            </a:rPr>
                            <m:t>𝑠𝑝</m:t>
                          </m:r>
                          <m:r>
                            <a:rPr lang="en-GB" i="0">
                              <a:latin typeface="Cambria Math" panose="02040503050406030204" pitchFamily="18" charset="0"/>
                            </a:rPr>
                            <m:t>,</m:t>
                          </m:r>
                          <m:r>
                            <a:rPr lang="en-GB" i="1">
                              <a:latin typeface="Cambria Math" panose="02040503050406030204" pitchFamily="18" charset="0"/>
                            </a:rPr>
                            <m:t>𝑐𝑜𝑟𝑟</m:t>
                          </m:r>
                        </m:sub>
                      </m:sSub>
                      <m:r>
                        <a:rPr lang="en-GB" i="0">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𝑇</m:t>
                          </m:r>
                        </m:e>
                        <m:sub>
                          <m:r>
                            <a:rPr lang="en-GB" i="1">
                              <a:latin typeface="Cambria Math" panose="02040503050406030204" pitchFamily="18" charset="0"/>
                            </a:rPr>
                            <m:t>𝑎𝑖𝑟</m:t>
                          </m:r>
                          <m:r>
                            <a:rPr lang="en-GB" i="0">
                              <a:latin typeface="Cambria Math" panose="02040503050406030204" pitchFamily="18" charset="0"/>
                            </a:rPr>
                            <m:t>,</m:t>
                          </m:r>
                          <m:r>
                            <a:rPr lang="en-GB" i="1">
                              <a:latin typeface="Cambria Math" panose="02040503050406030204" pitchFamily="18" charset="0"/>
                            </a:rPr>
                            <m:t>𝑠𝑝</m:t>
                          </m:r>
                          <m:r>
                            <a:rPr lang="en-GB" i="0">
                              <a:latin typeface="Cambria Math" panose="02040503050406030204" pitchFamily="18" charset="0"/>
                            </a:rPr>
                            <m:t>,</m:t>
                          </m:r>
                          <m:r>
                            <a:rPr lang="en-GB" i="1">
                              <a:latin typeface="Cambria Math" panose="02040503050406030204" pitchFamily="18" charset="0"/>
                            </a:rPr>
                            <m:t>𝑒𝑞</m:t>
                          </m:r>
                        </m:sub>
                      </m:sSub>
                      <m:r>
                        <a:rPr lang="en-GB" i="0">
                          <a:latin typeface="Cambria Math" panose="02040503050406030204" pitchFamily="18" charset="0"/>
                        </a:rPr>
                        <m:t>+</m:t>
                      </m:r>
                      <m:r>
                        <a:rPr lang="en-GB" b="0" i="1" smtClean="0">
                          <a:latin typeface="Cambria Math" panose="02040503050406030204" pitchFamily="18" charset="0"/>
                        </a:rPr>
                        <m:t>𝑅</m:t>
                      </m:r>
                      <m:r>
                        <a:rPr lang="en-GB" i="1">
                          <a:latin typeface="Cambria Math" panose="02040503050406030204" pitchFamily="18" charset="0"/>
                        </a:rPr>
                        <m:t>𝐹</m:t>
                      </m:r>
                      <m:r>
                        <a:rPr lang="en-GB" i="0">
                          <a:latin typeface="Cambria Math" panose="02040503050406030204" pitchFamily="18" charset="0"/>
                        </a:rPr>
                        <m:t>∙</m:t>
                      </m:r>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𝑇</m:t>
                              </m:r>
                            </m:e>
                            <m:sub>
                              <m:r>
                                <a:rPr lang="en-GB" i="1">
                                  <a:latin typeface="Cambria Math" panose="02040503050406030204" pitchFamily="18" charset="0"/>
                                </a:rPr>
                                <m:t>𝑎𝑖𝑟</m:t>
                              </m:r>
                              <m:r>
                                <a:rPr lang="en-GB" i="0">
                                  <a:latin typeface="Cambria Math" panose="02040503050406030204" pitchFamily="18" charset="0"/>
                                </a:rPr>
                                <m:t>,</m:t>
                              </m:r>
                              <m:r>
                                <a:rPr lang="en-GB" i="1">
                                  <a:latin typeface="Cambria Math" panose="02040503050406030204" pitchFamily="18" charset="0"/>
                                </a:rPr>
                                <m:t>𝑠𝑝</m:t>
                              </m:r>
                            </m:sub>
                          </m:sSub>
                          <m:r>
                            <a:rPr lang="en-GB" i="0">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𝑇</m:t>
                              </m:r>
                            </m:e>
                            <m:sub>
                              <m:r>
                                <a:rPr lang="en-GB" i="1">
                                  <a:latin typeface="Cambria Math" panose="02040503050406030204" pitchFamily="18" charset="0"/>
                                </a:rPr>
                                <m:t>𝑖𝑛</m:t>
                              </m:r>
                            </m:sub>
                          </m:sSub>
                        </m:e>
                      </m:d>
                    </m:oMath>
                  </m:oMathPara>
                </a14:m>
                <a:endParaRPr lang="en-GB" dirty="0"/>
              </a:p>
            </p:txBody>
          </p:sp>
        </mc:Choice>
        <mc:Fallback xmlns="">
          <p:sp>
            <p:nvSpPr>
              <p:cNvPr id="7" name="Rectangle 6"/>
              <p:cNvSpPr>
                <a:spLocks noRot="1" noChangeAspect="1" noMove="1" noResize="1" noEditPoints="1" noAdjustHandles="1" noChangeArrowheads="1" noChangeShapeType="1" noTextEdit="1"/>
              </p:cNvSpPr>
              <p:nvPr/>
            </p:nvSpPr>
            <p:spPr>
              <a:xfrm>
                <a:off x="457198" y="2160886"/>
                <a:ext cx="7866532" cy="410497"/>
              </a:xfrm>
              <a:prstGeom prst="rect">
                <a:avLst/>
              </a:prstGeom>
              <a:blipFill>
                <a:blip r:embed="rId2"/>
                <a:stretch>
                  <a:fillRect b="-294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903528" y="3887349"/>
                <a:ext cx="1868397" cy="6207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𝑅𝐹</m:t>
                      </m:r>
                      <m:r>
                        <a:rPr lang="en-GB" i="0">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𝑈𝐴</m:t>
                          </m:r>
                          <m:r>
                            <a:rPr lang="en-GB" i="0">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𝐻</m:t>
                              </m:r>
                            </m:e>
                            <m:sub>
                              <m:r>
                                <a:rPr lang="en-GB" i="1">
                                  <a:latin typeface="Cambria Math" panose="02040503050406030204" pitchFamily="18" charset="0"/>
                                </a:rPr>
                                <m:t>𝑖𝑛𝑓</m:t>
                              </m:r>
                            </m:sub>
                          </m:sSub>
                        </m:num>
                        <m:den>
                          <m:r>
                            <a:rPr lang="en-GB" i="1">
                              <a:latin typeface="Cambria Math" panose="02040503050406030204" pitchFamily="18" charset="0"/>
                            </a:rPr>
                            <m:t>𝑈𝐴</m:t>
                          </m:r>
                        </m:den>
                      </m:f>
                    </m:oMath>
                  </m:oMathPara>
                </a14:m>
                <a:endParaRPr lang="en-GB" dirty="0"/>
              </a:p>
            </p:txBody>
          </p:sp>
        </mc:Choice>
        <mc:Fallback xmlns="">
          <p:sp>
            <p:nvSpPr>
              <p:cNvPr id="8" name="Rectangle 7"/>
              <p:cNvSpPr>
                <a:spLocks noRot="1" noChangeAspect="1" noMove="1" noResize="1" noEditPoints="1" noAdjustHandles="1" noChangeArrowheads="1" noChangeShapeType="1" noTextEdit="1"/>
              </p:cNvSpPr>
              <p:nvPr/>
            </p:nvSpPr>
            <p:spPr>
              <a:xfrm>
                <a:off x="903528" y="3887349"/>
                <a:ext cx="1868397" cy="620747"/>
              </a:xfrm>
              <a:prstGeom prst="rect">
                <a:avLst/>
              </a:prstGeom>
              <a:blipFill>
                <a:blip r:embed="rId3"/>
                <a:stretch>
                  <a:fillRect/>
                </a:stretch>
              </a:blipFill>
            </p:spPr>
            <p:txBody>
              <a:bodyPr/>
              <a:lstStyle/>
              <a:p>
                <a:r>
                  <a:rPr lang="en-GB">
                    <a:noFill/>
                  </a:rPr>
                  <a:t> </a:t>
                </a:r>
              </a:p>
            </p:txBody>
          </p:sp>
        </mc:Fallback>
      </mc:AlternateContent>
      <p:sp>
        <p:nvSpPr>
          <p:cNvPr id="14" name="Content Placeholder 2"/>
          <p:cNvSpPr>
            <a:spLocks noGrp="1"/>
          </p:cNvSpPr>
          <p:nvPr>
            <p:ph idx="1"/>
          </p:nvPr>
        </p:nvSpPr>
        <p:spPr>
          <a:xfrm>
            <a:off x="457198" y="1309912"/>
            <a:ext cx="7624483" cy="462858"/>
          </a:xfrm>
        </p:spPr>
        <p:txBody>
          <a:bodyPr>
            <a:normAutofit/>
          </a:bodyPr>
          <a:lstStyle/>
          <a:p>
            <a:pPr marL="0" lvl="1" indent="0">
              <a:buNone/>
            </a:pPr>
            <a:r>
              <a:rPr lang="en-US" sz="1800" b="1" dirty="0"/>
              <a:t>2 ) Indoor temperature deviation correction</a:t>
            </a:r>
          </a:p>
        </p:txBody>
      </p:sp>
      <mc:AlternateContent xmlns:mc="http://schemas.openxmlformats.org/markup-compatibility/2006" xmlns:a14="http://schemas.microsoft.com/office/drawing/2010/main">
        <mc:Choice Requires="a14">
          <p:sp>
            <p:nvSpPr>
              <p:cNvPr id="11" name="Rectangle 10"/>
              <p:cNvSpPr/>
              <p:nvPr/>
            </p:nvSpPr>
            <p:spPr>
              <a:xfrm>
                <a:off x="1156498" y="5101293"/>
                <a:ext cx="5002203" cy="44589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2000" i="1" smtClean="0">
                              <a:latin typeface="Cambria Math" panose="02040503050406030204" pitchFamily="18" charset="0"/>
                            </a:rPr>
                          </m:ctrlPr>
                        </m:sSubPr>
                        <m:e>
                          <m:r>
                            <a:rPr lang="en-GB" sz="2000" b="0">
                              <a:latin typeface="Cambria Math" panose="02040503050406030204" pitchFamily="18" charset="0"/>
                            </a:rPr>
                            <m:t>∆</m:t>
                          </m:r>
                          <m:r>
                            <a:rPr lang="en-GB" sz="2000" b="0" i="1">
                              <a:latin typeface="Cambria Math" panose="02040503050406030204" pitchFamily="18" charset="0"/>
                            </a:rPr>
                            <m:t>𝑇</m:t>
                          </m:r>
                        </m:e>
                        <m:sub>
                          <m:r>
                            <a:rPr lang="en-GB" sz="2000" b="0" i="1">
                              <a:latin typeface="Cambria Math" panose="02040503050406030204" pitchFamily="18" charset="0"/>
                            </a:rPr>
                            <m:t>𝑖𝑛𝑡</m:t>
                          </m:r>
                        </m:sub>
                      </m:sSub>
                      <m:r>
                        <a:rPr lang="en-GB" sz="2000" b="0" i="1" smtClean="0">
                          <a:latin typeface="Cambria Math" panose="02040503050406030204" pitchFamily="18" charset="0"/>
                        </a:rPr>
                        <m:t>=</m:t>
                      </m:r>
                      <m:sSub>
                        <m:sSubPr>
                          <m:ctrlPr>
                            <a:rPr lang="en-GB" sz="2000" i="1" smtClean="0">
                              <a:latin typeface="Cambria Math" panose="02040503050406030204" pitchFamily="18" charset="0"/>
                            </a:rPr>
                          </m:ctrlPr>
                        </m:sSubPr>
                        <m:e>
                          <m:r>
                            <a:rPr lang="en-GB" sz="2000" b="0" i="1">
                              <a:latin typeface="Cambria Math" panose="02040503050406030204" pitchFamily="18" charset="0"/>
                            </a:rPr>
                            <m:t>𝑇</m:t>
                          </m:r>
                        </m:e>
                        <m:sub>
                          <m:r>
                            <a:rPr lang="en-GB" sz="2000" b="0" i="1">
                              <a:latin typeface="Cambria Math" panose="02040503050406030204" pitchFamily="18" charset="0"/>
                            </a:rPr>
                            <m:t>𝑤</m:t>
                          </m:r>
                          <m:r>
                            <a:rPr lang="en-GB" sz="2000" b="0" i="0">
                              <a:latin typeface="Cambria Math" panose="02040503050406030204" pitchFamily="18" charset="0"/>
                            </a:rPr>
                            <m:t>,</m:t>
                          </m:r>
                          <m:r>
                            <a:rPr lang="en-GB" sz="2000" b="0" i="1">
                              <a:latin typeface="Cambria Math" panose="02040503050406030204" pitchFamily="18" charset="0"/>
                            </a:rPr>
                            <m:t>h𝑐</m:t>
                          </m:r>
                        </m:sub>
                      </m:sSub>
                      <m:d>
                        <m:dPr>
                          <m:ctrlPr>
                            <a:rPr lang="en-GB" sz="2000" i="1" smtClean="0">
                              <a:latin typeface="Cambria Math" panose="02040503050406030204" pitchFamily="18" charset="0"/>
                            </a:rPr>
                          </m:ctrlPr>
                        </m:dPr>
                        <m:e>
                          <m:sSub>
                            <m:sSubPr>
                              <m:ctrlPr>
                                <a:rPr lang="en-GB" sz="2000" i="1">
                                  <a:latin typeface="Cambria Math" panose="02040503050406030204" pitchFamily="18" charset="0"/>
                                </a:rPr>
                              </m:ctrlPr>
                            </m:sSubPr>
                            <m:e>
                              <m:r>
                                <a:rPr lang="en-GB" sz="2000" i="1">
                                  <a:latin typeface="Cambria Math" panose="02040503050406030204" pitchFamily="18" charset="0"/>
                                </a:rPr>
                                <m:t>𝑇</m:t>
                              </m:r>
                            </m:e>
                            <m:sub>
                              <m:r>
                                <a:rPr lang="en-GB" sz="2000" i="1">
                                  <a:latin typeface="Cambria Math" panose="02040503050406030204" pitchFamily="18" charset="0"/>
                                </a:rPr>
                                <m:t>𝑎𝑖𝑟</m:t>
                              </m:r>
                              <m:r>
                                <a:rPr lang="en-GB" sz="2000">
                                  <a:latin typeface="Cambria Math" panose="02040503050406030204" pitchFamily="18" charset="0"/>
                                </a:rPr>
                                <m:t>,</m:t>
                              </m:r>
                              <m:r>
                                <a:rPr lang="en-GB" sz="2000" i="1">
                                  <a:latin typeface="Cambria Math" panose="02040503050406030204" pitchFamily="18" charset="0"/>
                                </a:rPr>
                                <m:t>𝑠𝑝</m:t>
                              </m:r>
                              <m:r>
                                <a:rPr lang="en-GB" sz="2000">
                                  <a:latin typeface="Cambria Math" panose="02040503050406030204" pitchFamily="18" charset="0"/>
                                </a:rPr>
                                <m:t>,</m:t>
                              </m:r>
                              <m:r>
                                <a:rPr lang="en-GB" sz="2000" i="1">
                                  <a:latin typeface="Cambria Math" panose="02040503050406030204" pitchFamily="18" charset="0"/>
                                </a:rPr>
                                <m:t>𝑐𝑜𝑟𝑟</m:t>
                              </m:r>
                            </m:sub>
                          </m:sSub>
                        </m:e>
                      </m:d>
                      <m:r>
                        <a:rPr lang="en-GB" sz="2000" b="0" i="1" smtClean="0">
                          <a:latin typeface="Cambria Math" panose="02040503050406030204" pitchFamily="18" charset="0"/>
                        </a:rPr>
                        <m:t>−</m:t>
                      </m:r>
                      <m:sSub>
                        <m:sSubPr>
                          <m:ctrlPr>
                            <a:rPr lang="en-GB" sz="2000" i="1">
                              <a:latin typeface="Cambria Math" panose="02040503050406030204" pitchFamily="18" charset="0"/>
                            </a:rPr>
                          </m:ctrlPr>
                        </m:sSubPr>
                        <m:e>
                          <m:r>
                            <a:rPr lang="en-GB" sz="2000" b="0" i="1">
                              <a:latin typeface="Cambria Math" panose="02040503050406030204" pitchFamily="18" charset="0"/>
                            </a:rPr>
                            <m:t>𝑇</m:t>
                          </m:r>
                        </m:e>
                        <m:sub>
                          <m:r>
                            <a:rPr lang="en-GB" sz="2000" b="0" i="1">
                              <a:latin typeface="Cambria Math" panose="02040503050406030204" pitchFamily="18" charset="0"/>
                            </a:rPr>
                            <m:t>𝑤</m:t>
                          </m:r>
                          <m:r>
                            <a:rPr lang="en-GB" sz="2000" b="0">
                              <a:latin typeface="Cambria Math" panose="02040503050406030204" pitchFamily="18" charset="0"/>
                            </a:rPr>
                            <m:t>,</m:t>
                          </m:r>
                          <m:r>
                            <a:rPr lang="en-GB" sz="2000" b="0" i="1">
                              <a:latin typeface="Cambria Math" panose="02040503050406030204" pitchFamily="18" charset="0"/>
                            </a:rPr>
                            <m:t>h𝑐</m:t>
                          </m:r>
                        </m:sub>
                      </m:sSub>
                      <m:d>
                        <m:dPr>
                          <m:ctrlPr>
                            <a:rPr lang="en-GB" sz="2000" i="1">
                              <a:latin typeface="Cambria Math" panose="02040503050406030204" pitchFamily="18" charset="0"/>
                            </a:rPr>
                          </m:ctrlPr>
                        </m:dPr>
                        <m:e>
                          <m:sSub>
                            <m:sSubPr>
                              <m:ctrlPr>
                                <a:rPr lang="en-GB" sz="2000" i="1">
                                  <a:latin typeface="Cambria Math" panose="02040503050406030204" pitchFamily="18" charset="0"/>
                                </a:rPr>
                              </m:ctrlPr>
                            </m:sSubPr>
                            <m:e>
                              <m:r>
                                <a:rPr lang="en-GB" sz="2000" i="1">
                                  <a:latin typeface="Cambria Math" panose="02040503050406030204" pitchFamily="18" charset="0"/>
                                </a:rPr>
                                <m:t>𝑇</m:t>
                              </m:r>
                            </m:e>
                            <m:sub>
                              <m:r>
                                <a:rPr lang="en-GB" sz="2000" i="1">
                                  <a:latin typeface="Cambria Math" panose="02040503050406030204" pitchFamily="18" charset="0"/>
                                </a:rPr>
                                <m:t>𝑎𝑖𝑟</m:t>
                              </m:r>
                              <m:r>
                                <a:rPr lang="en-GB" sz="2000">
                                  <a:latin typeface="Cambria Math" panose="02040503050406030204" pitchFamily="18" charset="0"/>
                                </a:rPr>
                                <m:t>,</m:t>
                              </m:r>
                              <m:r>
                                <a:rPr lang="en-GB" sz="2000" i="1">
                                  <a:latin typeface="Cambria Math" panose="02040503050406030204" pitchFamily="18" charset="0"/>
                                </a:rPr>
                                <m:t>𝑠𝑝</m:t>
                              </m:r>
                              <m:r>
                                <a:rPr lang="en-GB" sz="2000">
                                  <a:latin typeface="Cambria Math" panose="02040503050406030204" pitchFamily="18" charset="0"/>
                                </a:rPr>
                                <m:t>,</m:t>
                              </m:r>
                              <m:r>
                                <a:rPr lang="en-GB" sz="2000" i="1">
                                  <a:latin typeface="Cambria Math" panose="02040503050406030204" pitchFamily="18" charset="0"/>
                                </a:rPr>
                                <m:t>𝑒𝑞</m:t>
                              </m:r>
                            </m:sub>
                          </m:sSub>
                        </m:e>
                      </m:d>
                    </m:oMath>
                  </m:oMathPara>
                </a14:m>
                <a:endParaRPr lang="en-GB" sz="2000" dirty="0"/>
              </a:p>
            </p:txBody>
          </p:sp>
        </mc:Choice>
        <mc:Fallback xmlns="">
          <p:sp>
            <p:nvSpPr>
              <p:cNvPr id="11" name="Rectangle 10"/>
              <p:cNvSpPr>
                <a:spLocks noRot="1" noChangeAspect="1" noMove="1" noResize="1" noEditPoints="1" noAdjustHandles="1" noChangeArrowheads="1" noChangeShapeType="1" noTextEdit="1"/>
              </p:cNvSpPr>
              <p:nvPr/>
            </p:nvSpPr>
            <p:spPr>
              <a:xfrm>
                <a:off x="1156498" y="5101293"/>
                <a:ext cx="5002203" cy="445891"/>
              </a:xfrm>
              <a:prstGeom prst="rect">
                <a:avLst/>
              </a:prstGeom>
              <a:blipFill>
                <a:blip r:embed="rId5"/>
                <a:stretch>
                  <a:fillRect b="-411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5783680" y="3747025"/>
                <a:ext cx="2298001" cy="69871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𝑅𝐹</m:t>
                      </m:r>
                      <m:r>
                        <a:rPr lang="en-GB" i="0">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𝑈𝐴</m:t>
                          </m:r>
                          <m:r>
                            <a:rPr lang="en-GB" i="0">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𝐻</m:t>
                              </m:r>
                            </m:e>
                            <m:sub>
                              <m:r>
                                <a:rPr lang="en-GB" i="1">
                                  <a:latin typeface="Cambria Math" panose="02040503050406030204" pitchFamily="18" charset="0"/>
                                </a:rPr>
                                <m:t>𝑖𝑛𝑓</m:t>
                              </m:r>
                            </m:sub>
                          </m:sSub>
                        </m:num>
                        <m:den>
                          <m:r>
                            <a:rPr lang="en-GB" i="1">
                              <a:latin typeface="Cambria Math" panose="02040503050406030204" pitchFamily="18" charset="0"/>
                            </a:rPr>
                            <m:t>𝑈𝐴</m:t>
                          </m:r>
                          <m:r>
                            <a:rPr lang="en-GB">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𝐻</m:t>
                              </m:r>
                            </m:e>
                            <m:sub>
                              <m:r>
                                <a:rPr lang="en-GB" i="1">
                                  <a:latin typeface="Cambria Math" panose="02040503050406030204" pitchFamily="18" charset="0"/>
                                </a:rPr>
                                <m:t>𝑖𝑛𝑓</m:t>
                              </m:r>
                            </m:sub>
                          </m:sSub>
                        </m:den>
                      </m:f>
                      <m:r>
                        <a:rPr lang="en-GB" b="0" i="1" smtClean="0">
                          <a:latin typeface="Cambria Math" panose="02040503050406030204" pitchFamily="18" charset="0"/>
                        </a:rPr>
                        <m:t>=1</m:t>
                      </m:r>
                    </m:oMath>
                  </m:oMathPara>
                </a14:m>
                <a:endParaRPr lang="en-GB" dirty="0"/>
              </a:p>
            </p:txBody>
          </p:sp>
        </mc:Choice>
        <mc:Fallback xmlns="">
          <p:sp>
            <p:nvSpPr>
              <p:cNvPr id="12" name="Rectangle 11"/>
              <p:cNvSpPr>
                <a:spLocks noRot="1" noChangeAspect="1" noMove="1" noResize="1" noEditPoints="1" noAdjustHandles="1" noChangeArrowheads="1" noChangeShapeType="1" noTextEdit="1"/>
              </p:cNvSpPr>
              <p:nvPr/>
            </p:nvSpPr>
            <p:spPr>
              <a:xfrm>
                <a:off x="5783680" y="3747025"/>
                <a:ext cx="2298001" cy="698717"/>
              </a:xfrm>
              <a:prstGeom prst="rect">
                <a:avLst/>
              </a:prstGeom>
              <a:blipFill>
                <a:blip r:embed="rId6"/>
                <a:stretch>
                  <a:fillRect/>
                </a:stretch>
              </a:blipFill>
            </p:spPr>
            <p:txBody>
              <a:bodyPr/>
              <a:lstStyle/>
              <a:p>
                <a:r>
                  <a:rPr lang="en-GB">
                    <a:noFill/>
                  </a:rPr>
                  <a:t> </a:t>
                </a:r>
              </a:p>
            </p:txBody>
          </p:sp>
        </mc:Fallback>
      </mc:AlternateContent>
      <p:sp>
        <p:nvSpPr>
          <p:cNvPr id="13" name="Content Placeholder 2"/>
          <p:cNvSpPr txBox="1">
            <a:spLocks/>
          </p:cNvSpPr>
          <p:nvPr/>
        </p:nvSpPr>
        <p:spPr>
          <a:xfrm>
            <a:off x="167547" y="3286789"/>
            <a:ext cx="3490053" cy="389207"/>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lvl="1" indent="0">
              <a:buFont typeface="Arial" pitchFamily="34" charset="0"/>
              <a:buNone/>
            </a:pPr>
            <a:r>
              <a:rPr lang="en-GB" sz="1400" dirty="0"/>
              <a:t>Only transmission losses in heating curve</a:t>
            </a:r>
          </a:p>
        </p:txBody>
      </p:sp>
      <p:sp>
        <p:nvSpPr>
          <p:cNvPr id="15" name="Content Placeholder 2"/>
          <p:cNvSpPr txBox="1">
            <a:spLocks/>
          </p:cNvSpPr>
          <p:nvPr/>
        </p:nvSpPr>
        <p:spPr>
          <a:xfrm>
            <a:off x="4665139" y="3293413"/>
            <a:ext cx="4273824" cy="389207"/>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lvl="1" indent="0">
              <a:buFont typeface="Arial" pitchFamily="34" charset="0"/>
              <a:buNone/>
            </a:pPr>
            <a:r>
              <a:rPr lang="en-GB" sz="1400" dirty="0"/>
              <a:t>Transmission and infiltration losses in heating curve</a:t>
            </a:r>
          </a:p>
        </p:txBody>
      </p:sp>
    </p:spTree>
    <p:extLst>
      <p:ext uri="{BB962C8B-B14F-4D97-AF65-F5344CB8AC3E}">
        <p14:creationId xmlns:p14="http://schemas.microsoft.com/office/powerpoint/2010/main" val="1111684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13"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Testing proposed approach</a:t>
            </a:r>
          </a:p>
        </p:txBody>
      </p:sp>
      <p:sp>
        <p:nvSpPr>
          <p:cNvPr id="4" name="Date Placeholder 3"/>
          <p:cNvSpPr>
            <a:spLocks noGrp="1"/>
          </p:cNvSpPr>
          <p:nvPr>
            <p:ph type="dt" sz="half" idx="10"/>
          </p:nvPr>
        </p:nvSpPr>
        <p:spPr/>
        <p:txBody>
          <a:bodyPr/>
          <a:lstStyle/>
          <a:p>
            <a:fld id="{1FF0ECDA-21B0-4469-9971-3F6D1A1A8CCB}" type="datetime2">
              <a:rPr lang="en-US" smtClean="0"/>
              <a:t>Wednesday, May 25, 2016</a:t>
            </a:fld>
            <a:endParaRPr lang="en-US" dirty="0"/>
          </a:p>
        </p:txBody>
      </p:sp>
      <p:sp>
        <p:nvSpPr>
          <p:cNvPr id="5" name="Footer Placeholder 4"/>
          <p:cNvSpPr>
            <a:spLocks noGrp="1"/>
          </p:cNvSpPr>
          <p:nvPr>
            <p:ph type="ftr" sz="quarter" idx="11"/>
          </p:nvPr>
        </p:nvSpPr>
        <p:spPr/>
        <p:txBody>
          <a:bodyPr/>
          <a:lstStyle/>
          <a:p>
            <a:pPr algn="r"/>
            <a:r>
              <a:rPr lang="en-US"/>
              <a:t>CLIMA Conference 2016</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9</a:t>
            </a:fld>
            <a:endParaRPr lang="en-US"/>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4928440" y="1636139"/>
            <a:ext cx="3239770" cy="2263140"/>
          </a:xfrm>
          <a:prstGeom prst="rect">
            <a:avLst/>
          </a:prstGeom>
          <a:noFill/>
          <a:ln>
            <a:noFill/>
          </a:ln>
        </p:spPr>
      </p:pic>
      <mc:AlternateContent xmlns:mc="http://schemas.openxmlformats.org/markup-compatibility/2006" xmlns:a14="http://schemas.microsoft.com/office/drawing/2010/main">
        <mc:Choice Requires="a14">
          <p:graphicFrame>
            <p:nvGraphicFramePr>
              <p:cNvPr id="8" name="Table 7"/>
              <p:cNvGraphicFramePr>
                <a:graphicFrameLocks noGrp="1"/>
              </p:cNvGraphicFramePr>
              <p:nvPr>
                <p:extLst/>
              </p:nvPr>
            </p:nvGraphicFramePr>
            <p:xfrm>
              <a:off x="1029159" y="1774838"/>
              <a:ext cx="2399840" cy="1993266"/>
            </p:xfrm>
            <a:graphic>
              <a:graphicData uri="http://schemas.openxmlformats.org/drawingml/2006/table">
                <a:tbl>
                  <a:tblPr firstRow="1" firstCol="1" bandRow="1"/>
                  <a:tblGrid>
                    <a:gridCol w="1024972">
                      <a:extLst>
                        <a:ext uri="{9D8B030D-6E8A-4147-A177-3AD203B41FA5}">
                          <a16:colId xmlns:a16="http://schemas.microsoft.com/office/drawing/2014/main" val="1536649896"/>
                        </a:ext>
                      </a:extLst>
                    </a:gridCol>
                    <a:gridCol w="740193">
                      <a:extLst>
                        <a:ext uri="{9D8B030D-6E8A-4147-A177-3AD203B41FA5}">
                          <a16:colId xmlns:a16="http://schemas.microsoft.com/office/drawing/2014/main" val="2099526513"/>
                        </a:ext>
                      </a:extLst>
                    </a:gridCol>
                    <a:gridCol w="634675">
                      <a:extLst>
                        <a:ext uri="{9D8B030D-6E8A-4147-A177-3AD203B41FA5}">
                          <a16:colId xmlns:a16="http://schemas.microsoft.com/office/drawing/2014/main" val="1580540484"/>
                        </a:ext>
                      </a:extLst>
                    </a:gridCol>
                  </a:tblGrid>
                  <a:tr h="229446">
                    <a:tc>
                      <a:txBody>
                        <a:bodyPr/>
                        <a:lstStyle/>
                        <a:p>
                          <a:pPr algn="ctr">
                            <a:lnSpc>
                              <a:spcPct val="115000"/>
                            </a:lnSpc>
                            <a:spcBef>
                              <a:spcPts val="600"/>
                            </a:spcBef>
                            <a:spcAft>
                              <a:spcPts val="0"/>
                            </a:spcAft>
                          </a:pPr>
                          <a:r>
                            <a:rPr lang="en-GB" sz="1400" b="1" dirty="0">
                              <a:effectLst/>
                              <a:latin typeface="Calibri" panose="020F0502020204030204" pitchFamily="34" charset="0"/>
                              <a:ea typeface="Calibri" panose="020F0502020204030204" pitchFamily="34" charset="0"/>
                              <a:cs typeface="Times New Roman" panose="02020603050405020304" pitchFamily="18" charset="0"/>
                            </a:rPr>
                            <a:t>Parameter</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bg1">
                            <a:lumMod val="85000"/>
                          </a:schemeClr>
                        </a:solidFill>
                      </a:tcPr>
                    </a:tc>
                    <a:tc>
                      <a:txBody>
                        <a:bodyPr/>
                        <a:lstStyle/>
                        <a:p>
                          <a:pPr algn="ctr">
                            <a:lnSpc>
                              <a:spcPct val="115000"/>
                            </a:lnSpc>
                            <a:spcBef>
                              <a:spcPts val="600"/>
                            </a:spcBef>
                            <a:spcAft>
                              <a:spcPts val="0"/>
                            </a:spcAft>
                          </a:pPr>
                          <a:r>
                            <a:rPr lang="en-GB" sz="1400" b="1" dirty="0">
                              <a:effectLst/>
                              <a:latin typeface="Calibri" panose="020F0502020204030204" pitchFamily="34" charset="0"/>
                              <a:ea typeface="Calibri" panose="020F0502020204030204" pitchFamily="34" charset="0"/>
                              <a:cs typeface="Times New Roman" panose="02020603050405020304" pitchFamily="18" charset="0"/>
                            </a:rPr>
                            <a:t>Value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bg1">
                            <a:lumMod val="85000"/>
                          </a:schemeClr>
                        </a:solidFill>
                      </a:tcPr>
                    </a:tc>
                    <a:tc>
                      <a:txBody>
                        <a:bodyPr/>
                        <a:lstStyle/>
                        <a:p>
                          <a:pPr algn="ctr">
                            <a:lnSpc>
                              <a:spcPct val="115000"/>
                            </a:lnSpc>
                            <a:spcBef>
                              <a:spcPts val="600"/>
                            </a:spcBef>
                            <a:spcAft>
                              <a:spcPts val="0"/>
                            </a:spcAft>
                          </a:pPr>
                          <a:r>
                            <a:rPr lang="en-GB" sz="1400" b="1" dirty="0">
                              <a:effectLst/>
                              <a:latin typeface="Calibri" panose="020F0502020204030204" pitchFamily="34" charset="0"/>
                              <a:ea typeface="Calibri" panose="020F0502020204030204" pitchFamily="34" charset="0"/>
                              <a:cs typeface="Times New Roman" panose="02020603050405020304" pitchFamily="18" charset="0"/>
                            </a:rPr>
                            <a:t>Unit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898042408"/>
                      </a:ext>
                    </a:extLst>
                  </a:tr>
                  <a:tr h="243722">
                    <a:tc>
                      <a:txBody>
                        <a:bodyPr/>
                        <a:lstStyle/>
                        <a:p>
                          <a:pPr algn="l">
                            <a:lnSpc>
                              <a:spcPct val="115000"/>
                            </a:lnSpc>
                            <a:spcBef>
                              <a:spcPts val="600"/>
                            </a:spcBef>
                            <a:spcAft>
                              <a:spcPts val="0"/>
                            </a:spcAft>
                          </a:pPr>
                          <a14:m>
                            <m:oMathPara xmlns:m="http://schemas.openxmlformats.org/officeDocument/2006/math">
                              <m:oMathParaPr>
                                <m:jc m:val="centerGroup"/>
                              </m:oMathParaPr>
                              <m:oMath xmlns:m="http://schemas.openxmlformats.org/officeDocument/2006/math">
                                <m:sSub>
                                  <m:sSubPr>
                                    <m:ctrlPr>
                                      <a:rPr lang="en-GB"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1400" i="1">
                                        <a:effectLst/>
                                        <a:latin typeface="Cambria Math" panose="02040503050406030204" pitchFamily="18" charset="0"/>
                                        <a:ea typeface="Calibri" panose="020F0502020204030204" pitchFamily="34" charset="0"/>
                                        <a:cs typeface="Times New Roman" panose="02020603050405020304" pitchFamily="18" charset="0"/>
                                      </a:rPr>
                                      <m:t>𝐴</m:t>
                                    </m:r>
                                  </m:e>
                                  <m:sub>
                                    <m:r>
                                      <a:rPr lang="en-GB" sz="1400" i="1">
                                        <a:effectLst/>
                                        <a:latin typeface="Cambria Math" panose="02040503050406030204" pitchFamily="18" charset="0"/>
                                        <a:ea typeface="Calibri" panose="020F0502020204030204" pitchFamily="34" charset="0"/>
                                        <a:cs typeface="Times New Roman" panose="02020603050405020304" pitchFamily="18" charset="0"/>
                                      </a:rPr>
                                      <m:t>𝑧𝑜𝑛𝑒</m:t>
                                    </m:r>
                                  </m:sub>
                                </m:sSub>
                              </m:oMath>
                            </m:oMathPara>
                          </a14:m>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5000"/>
                            </a:lnSpc>
                            <a:spcBef>
                              <a:spcPts val="600"/>
                            </a:spcBef>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446</a:t>
                          </a: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5000"/>
                            </a:lnSpc>
                            <a:spcBef>
                              <a:spcPts val="600"/>
                            </a:spcBef>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m</a:t>
                          </a:r>
                          <a:r>
                            <a:rPr lang="en-GB" sz="1400" baseline="30000">
                              <a:effectLst/>
                              <a:latin typeface="Calibri" panose="020F0502020204030204" pitchFamily="34" charset="0"/>
                              <a:ea typeface="Calibri" panose="020F0502020204030204" pitchFamily="34" charset="0"/>
                              <a:cs typeface="Times New Roman" panose="02020603050405020304" pitchFamily="18" charset="0"/>
                            </a:rPr>
                            <a:t>2</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2976459994"/>
                      </a:ext>
                    </a:extLst>
                  </a:tr>
                  <a:tr h="243722">
                    <a:tc>
                      <a:txBody>
                        <a:bodyPr/>
                        <a:lstStyle/>
                        <a:p>
                          <a:pPr algn="l">
                            <a:lnSpc>
                              <a:spcPct val="115000"/>
                            </a:lnSpc>
                            <a:spcBef>
                              <a:spcPts val="600"/>
                            </a:spcBef>
                            <a:spcAft>
                              <a:spcPts val="0"/>
                            </a:spcAft>
                          </a:pPr>
                          <a14:m>
                            <m:oMathPara xmlns:m="http://schemas.openxmlformats.org/officeDocument/2006/math">
                              <m:oMathParaPr>
                                <m:jc m:val="centerGroup"/>
                              </m:oMathParaPr>
                              <m:oMath xmlns:m="http://schemas.openxmlformats.org/officeDocument/2006/math">
                                <m:sSub>
                                  <m:sSubPr>
                                    <m:ctrlPr>
                                      <a:rPr lang="en-GB"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14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GB" sz="1400" i="1">
                                        <a:effectLst/>
                                        <a:latin typeface="Cambria Math" panose="02040503050406030204" pitchFamily="18" charset="0"/>
                                        <a:ea typeface="Calibri" panose="020F0502020204030204" pitchFamily="34" charset="0"/>
                                        <a:cs typeface="Times New Roman" panose="02020603050405020304" pitchFamily="18" charset="0"/>
                                      </a:rPr>
                                      <m:t>𝑖𝑛</m:t>
                                    </m:r>
                                  </m:sub>
                                </m:sSub>
                              </m:oMath>
                            </m:oMathPara>
                          </a14:m>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5000"/>
                            </a:lnSpc>
                            <a:spcBef>
                              <a:spcPts val="600"/>
                            </a:spcBef>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2,048</a:t>
                          </a: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5000"/>
                            </a:lnSpc>
                            <a:spcBef>
                              <a:spcPts val="600"/>
                            </a:spcBef>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m</a:t>
                          </a:r>
                          <a:r>
                            <a:rPr lang="en-GB" sz="1400" baseline="30000">
                              <a:effectLst/>
                              <a:latin typeface="Calibri" panose="020F0502020204030204" pitchFamily="34" charset="0"/>
                              <a:ea typeface="Calibri" panose="020F0502020204030204" pitchFamily="34" charset="0"/>
                              <a:cs typeface="Times New Roman" panose="02020603050405020304" pitchFamily="18" charset="0"/>
                            </a:rPr>
                            <a:t>3</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994298751"/>
                      </a:ext>
                    </a:extLst>
                  </a:tr>
                  <a:tr h="254540">
                    <a:tc>
                      <a:txBody>
                        <a:bodyPr/>
                        <a:lstStyle/>
                        <a:p>
                          <a:pPr algn="l">
                            <a:lnSpc>
                              <a:spcPct val="115000"/>
                            </a:lnSpc>
                            <a:spcBef>
                              <a:spcPts val="600"/>
                            </a:spcBef>
                            <a:spcAft>
                              <a:spcPts val="0"/>
                            </a:spcAft>
                          </a:pPr>
                          <a14:m>
                            <m:oMathPara xmlns:m="http://schemas.openxmlformats.org/officeDocument/2006/math">
                              <m:oMathParaPr>
                                <m:jc m:val="centerGroup"/>
                              </m:oMathParaPr>
                              <m:oMath xmlns:m="http://schemas.openxmlformats.org/officeDocument/2006/math">
                                <m:sSub>
                                  <m:sSubPr>
                                    <m:ctrlPr>
                                      <a:rPr lang="en-GB"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1400" i="1">
                                        <a:effectLst/>
                                        <a:latin typeface="Cambria Math" panose="02040503050406030204" pitchFamily="18" charset="0"/>
                                        <a:ea typeface="Calibri" panose="020F0502020204030204" pitchFamily="34" charset="0"/>
                                        <a:cs typeface="Times New Roman" panose="02020603050405020304" pitchFamily="18" charset="0"/>
                                      </a:rPr>
                                      <m:t>𝐴</m:t>
                                    </m:r>
                                  </m:e>
                                  <m:sub>
                                    <m:r>
                                      <a:rPr lang="en-GB" sz="1400" i="1">
                                        <a:effectLst/>
                                        <a:latin typeface="Cambria Math" panose="02040503050406030204" pitchFamily="18" charset="0"/>
                                        <a:ea typeface="Calibri" panose="020F0502020204030204" pitchFamily="34" charset="0"/>
                                        <a:cs typeface="Times New Roman" panose="02020603050405020304" pitchFamily="18" charset="0"/>
                                      </a:rPr>
                                      <m:t>𝑤𝑎𝑙𝑙</m:t>
                                    </m:r>
                                    <m:r>
                                      <a:rPr lang="en-GB" sz="1400" i="1">
                                        <a:effectLst/>
                                        <a:latin typeface="Cambria Math" panose="02040503050406030204" pitchFamily="18" charset="0"/>
                                        <a:ea typeface="Calibri" panose="020F0502020204030204" pitchFamily="34" charset="0"/>
                                        <a:cs typeface="Times New Roman" panose="02020603050405020304" pitchFamily="18" charset="0"/>
                                      </a:rPr>
                                      <m:t>,</m:t>
                                    </m:r>
                                    <m:r>
                                      <a:rPr lang="en-GB" sz="1400" i="1">
                                        <a:effectLst/>
                                        <a:latin typeface="Cambria Math" panose="02040503050406030204" pitchFamily="18" charset="0"/>
                                        <a:ea typeface="Calibri" panose="020F0502020204030204" pitchFamily="34" charset="0"/>
                                        <a:cs typeface="Times New Roman" panose="02020603050405020304" pitchFamily="18" charset="0"/>
                                      </a:rPr>
                                      <m:t>𝑒𝑥𝑡</m:t>
                                    </m:r>
                                  </m:sub>
                                </m:sSub>
                              </m:oMath>
                            </m:oMathPara>
                          </a14:m>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5000"/>
                            </a:lnSpc>
                            <a:spcBef>
                              <a:spcPts val="600"/>
                            </a:spcBef>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153</a:t>
                          </a: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5000"/>
                            </a:lnSpc>
                            <a:spcBef>
                              <a:spcPts val="600"/>
                            </a:spcBef>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m</a:t>
                          </a:r>
                          <a:r>
                            <a:rPr lang="en-GB" sz="1400" baseline="30000">
                              <a:effectLst/>
                              <a:latin typeface="Calibri" panose="020F0502020204030204" pitchFamily="34" charset="0"/>
                              <a:ea typeface="Calibri" panose="020F0502020204030204" pitchFamily="34" charset="0"/>
                              <a:cs typeface="Times New Roman" panose="02020603050405020304" pitchFamily="18" charset="0"/>
                            </a:rPr>
                            <a:t>2</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590803635"/>
                      </a:ext>
                    </a:extLst>
                  </a:tr>
                  <a:tr h="243722">
                    <a:tc>
                      <a:txBody>
                        <a:bodyPr/>
                        <a:lstStyle/>
                        <a:p>
                          <a:pPr algn="l">
                            <a:lnSpc>
                              <a:spcPct val="115000"/>
                            </a:lnSpc>
                            <a:spcBef>
                              <a:spcPts val="600"/>
                            </a:spcBef>
                            <a:spcAft>
                              <a:spcPts val="0"/>
                            </a:spcAft>
                          </a:pPr>
                          <a14:m>
                            <m:oMathPara xmlns:m="http://schemas.openxmlformats.org/officeDocument/2006/math">
                              <m:oMathParaPr>
                                <m:jc m:val="centerGroup"/>
                              </m:oMathParaPr>
                              <m:oMath xmlns:m="http://schemas.openxmlformats.org/officeDocument/2006/math">
                                <m:sSub>
                                  <m:sSubPr>
                                    <m:ctrlPr>
                                      <a:rPr lang="en-GB"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1400" i="1">
                                        <a:effectLst/>
                                        <a:latin typeface="Cambria Math" panose="02040503050406030204" pitchFamily="18" charset="0"/>
                                        <a:ea typeface="Calibri" panose="020F0502020204030204" pitchFamily="34" charset="0"/>
                                        <a:cs typeface="Times New Roman" panose="02020603050405020304" pitchFamily="18" charset="0"/>
                                      </a:rPr>
                                      <m:t>𝐴</m:t>
                                    </m:r>
                                  </m:e>
                                  <m:sub>
                                    <m:r>
                                      <a:rPr lang="en-GB" sz="1400" i="1">
                                        <a:effectLst/>
                                        <a:latin typeface="Cambria Math" panose="02040503050406030204" pitchFamily="18" charset="0"/>
                                        <a:ea typeface="Calibri" panose="020F0502020204030204" pitchFamily="34" charset="0"/>
                                        <a:cs typeface="Times New Roman" panose="02020603050405020304" pitchFamily="18" charset="0"/>
                                      </a:rPr>
                                      <m:t>𝑤𝑖𝑛𝑑𝑜𝑤</m:t>
                                    </m:r>
                                  </m:sub>
                                </m:sSub>
                              </m:oMath>
                            </m:oMathPara>
                          </a14:m>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5000"/>
                            </a:lnSpc>
                            <a:spcBef>
                              <a:spcPts val="600"/>
                            </a:spcBef>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174</a:t>
                          </a: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5000"/>
                            </a:lnSpc>
                            <a:spcBef>
                              <a:spcPts val="600"/>
                            </a:spcBef>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m</a:t>
                          </a:r>
                          <a:r>
                            <a:rPr lang="en-GB" sz="1400" baseline="30000">
                              <a:effectLst/>
                              <a:latin typeface="Calibri" panose="020F0502020204030204" pitchFamily="34" charset="0"/>
                              <a:ea typeface="Calibri" panose="020F0502020204030204" pitchFamily="34" charset="0"/>
                              <a:cs typeface="Times New Roman" panose="02020603050405020304" pitchFamily="18" charset="0"/>
                            </a:rPr>
                            <a:t>2</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2255992151"/>
                      </a:ext>
                    </a:extLst>
                  </a:tr>
                  <a:tr h="243722">
                    <a:tc>
                      <a:txBody>
                        <a:bodyPr/>
                        <a:lstStyle/>
                        <a:p>
                          <a:pPr algn="l">
                            <a:lnSpc>
                              <a:spcPct val="115000"/>
                            </a:lnSpc>
                            <a:spcBef>
                              <a:spcPts val="600"/>
                            </a:spcBef>
                            <a:spcAft>
                              <a:spcPts val="0"/>
                            </a:spcAft>
                          </a:pPr>
                          <a14:m>
                            <m:oMathPara xmlns:m="http://schemas.openxmlformats.org/officeDocument/2006/math">
                              <m:oMathParaPr>
                                <m:jc m:val="centerGroup"/>
                              </m:oMathParaPr>
                              <m:oMath xmlns:m="http://schemas.openxmlformats.org/officeDocument/2006/math">
                                <m:r>
                                  <a:rPr lang="en-GB" sz="1400" i="1">
                                    <a:effectLst/>
                                    <a:latin typeface="Cambria Math" panose="02040503050406030204" pitchFamily="18" charset="0"/>
                                    <a:ea typeface="Calibri" panose="020F0502020204030204" pitchFamily="34" charset="0"/>
                                    <a:cs typeface="Times New Roman" panose="02020603050405020304" pitchFamily="18" charset="0"/>
                                  </a:rPr>
                                  <m:t>𝐴𝐶𝐻</m:t>
                                </m:r>
                              </m:oMath>
                            </m:oMathPara>
                          </a14:m>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5000"/>
                            </a:lnSpc>
                            <a:spcBef>
                              <a:spcPts val="600"/>
                            </a:spcBef>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0.6</a:t>
                          </a: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5000"/>
                            </a:lnSpc>
                            <a:spcBef>
                              <a:spcPts val="600"/>
                            </a:spcBef>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1/h</a:t>
                          </a: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540398675"/>
                      </a:ext>
                    </a:extLst>
                  </a:tr>
                  <a:tr h="243722">
                    <a:tc>
                      <a:txBody>
                        <a:bodyPr/>
                        <a:lstStyle/>
                        <a:p>
                          <a:pPr algn="l">
                            <a:lnSpc>
                              <a:spcPct val="115000"/>
                            </a:lnSpc>
                            <a:spcBef>
                              <a:spcPts val="600"/>
                            </a:spcBef>
                            <a:spcAft>
                              <a:spcPts val="0"/>
                            </a:spcAft>
                          </a:pPr>
                          <a14:m>
                            <m:oMathPara xmlns:m="http://schemas.openxmlformats.org/officeDocument/2006/math">
                              <m:oMathParaPr>
                                <m:jc m:val="centerGroup"/>
                              </m:oMathParaPr>
                              <m:oMath xmlns:m="http://schemas.openxmlformats.org/officeDocument/2006/math">
                                <m:r>
                                  <a:rPr lang="en-GB" sz="1400" i="1">
                                    <a:effectLst/>
                                    <a:latin typeface="Cambria Math" panose="02040503050406030204" pitchFamily="18" charset="0"/>
                                    <a:ea typeface="Calibri" panose="020F0502020204030204" pitchFamily="34" charset="0"/>
                                    <a:cs typeface="Times New Roman" panose="02020603050405020304" pitchFamily="18" charset="0"/>
                                  </a:rPr>
                                  <m:t>𝑈𝐴</m:t>
                                </m:r>
                              </m:oMath>
                            </m:oMathPara>
                          </a14:m>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5000"/>
                            </a:lnSpc>
                            <a:spcBef>
                              <a:spcPts val="600"/>
                            </a:spcBef>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1.237</a:t>
                          </a: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5000"/>
                            </a:lnSpc>
                            <a:spcBef>
                              <a:spcPts val="600"/>
                            </a:spcBef>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kW/K</a:t>
                          </a: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902616322"/>
                      </a:ext>
                    </a:extLst>
                  </a:tr>
                  <a:tr h="263296">
                    <a:tc>
                      <a:txBody>
                        <a:bodyPr/>
                        <a:lstStyle/>
                        <a:p>
                          <a:pPr algn="l">
                            <a:lnSpc>
                              <a:spcPct val="115000"/>
                            </a:lnSpc>
                            <a:spcBef>
                              <a:spcPts val="600"/>
                            </a:spcBef>
                            <a:spcAft>
                              <a:spcPts val="0"/>
                            </a:spcAft>
                          </a:pPr>
                          <a14:m>
                            <m:oMathPara xmlns:m="http://schemas.openxmlformats.org/officeDocument/2006/math">
                              <m:oMathParaPr>
                                <m:jc m:val="centerGroup"/>
                              </m:oMathParaPr>
                              <m:oMath xmlns:m="http://schemas.openxmlformats.org/officeDocument/2006/math">
                                <m:sSub>
                                  <m:sSubPr>
                                    <m:ctrlPr>
                                      <a:rPr lang="en-GB"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i="1">
                                        <a:effectLst/>
                                        <a:latin typeface="Cambria Math" panose="02040503050406030204" pitchFamily="18" charset="0"/>
                                        <a:ea typeface="Calibri" panose="020F0502020204030204" pitchFamily="34" charset="0"/>
                                        <a:cs typeface="Times New Roman" panose="02020603050405020304" pitchFamily="18" charset="0"/>
                                      </a:rPr>
                                      <m:t>𝐻</m:t>
                                    </m:r>
                                  </m:e>
                                  <m:sub>
                                    <m:r>
                                      <a:rPr lang="en-US" sz="1400" i="1">
                                        <a:effectLst/>
                                        <a:latin typeface="Cambria Math" panose="02040503050406030204" pitchFamily="18" charset="0"/>
                                        <a:ea typeface="Calibri" panose="020F0502020204030204" pitchFamily="34" charset="0"/>
                                        <a:cs typeface="Times New Roman" panose="02020603050405020304" pitchFamily="18" charset="0"/>
                                      </a:rPr>
                                      <m:t>𝑖𝑛𝑓</m:t>
                                    </m:r>
                                  </m:sub>
                                </m:sSub>
                              </m:oMath>
                            </m:oMathPara>
                          </a14:m>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5000"/>
                            </a:lnSpc>
                            <a:spcBef>
                              <a:spcPts val="600"/>
                            </a:spcBef>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0.4158</a:t>
                          </a: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5000"/>
                            </a:lnSpc>
                            <a:spcBef>
                              <a:spcPts val="600"/>
                            </a:spcBef>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kW/K</a:t>
                          </a: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62781917"/>
                      </a:ext>
                    </a:extLst>
                  </a:tr>
                </a:tbl>
              </a:graphicData>
            </a:graphic>
          </p:graphicFrame>
        </mc:Choice>
        <mc:Fallback xmlns="">
          <p:graphicFrame>
            <p:nvGraphicFramePr>
              <p:cNvPr id="8" name="Table 7"/>
              <p:cNvGraphicFramePr>
                <a:graphicFrameLocks noGrp="1"/>
              </p:cNvGraphicFramePr>
              <p:nvPr>
                <p:extLst>
                  <p:ext uri="{D42A27DB-BD31-4B8C-83A1-F6EECF244321}">
                    <p14:modId xmlns:p14="http://schemas.microsoft.com/office/powerpoint/2010/main" val="1449805595"/>
                  </p:ext>
                </p:extLst>
              </p:nvPr>
            </p:nvGraphicFramePr>
            <p:xfrm>
              <a:off x="1029159" y="1774838"/>
              <a:ext cx="2399840" cy="1993266"/>
            </p:xfrm>
            <a:graphic>
              <a:graphicData uri="http://schemas.openxmlformats.org/drawingml/2006/table">
                <a:tbl>
                  <a:tblPr firstRow="1" firstCol="1" bandRow="1"/>
                  <a:tblGrid>
                    <a:gridCol w="1024972">
                      <a:extLst>
                        <a:ext uri="{9D8B030D-6E8A-4147-A177-3AD203B41FA5}">
                          <a16:colId xmlns:a16="http://schemas.microsoft.com/office/drawing/2014/main" val="1536649896"/>
                        </a:ext>
                      </a:extLst>
                    </a:gridCol>
                    <a:gridCol w="740193">
                      <a:extLst>
                        <a:ext uri="{9D8B030D-6E8A-4147-A177-3AD203B41FA5}">
                          <a16:colId xmlns:a16="http://schemas.microsoft.com/office/drawing/2014/main" val="2099526513"/>
                        </a:ext>
                      </a:extLst>
                    </a:gridCol>
                    <a:gridCol w="634675">
                      <a:extLst>
                        <a:ext uri="{9D8B030D-6E8A-4147-A177-3AD203B41FA5}">
                          <a16:colId xmlns:a16="http://schemas.microsoft.com/office/drawing/2014/main" val="1580540484"/>
                        </a:ext>
                      </a:extLst>
                    </a:gridCol>
                  </a:tblGrid>
                  <a:tr h="245364">
                    <a:tc>
                      <a:txBody>
                        <a:bodyPr/>
                        <a:lstStyle/>
                        <a:p>
                          <a:pPr algn="ctr">
                            <a:lnSpc>
                              <a:spcPct val="115000"/>
                            </a:lnSpc>
                            <a:spcBef>
                              <a:spcPts val="600"/>
                            </a:spcBef>
                            <a:spcAft>
                              <a:spcPts val="0"/>
                            </a:spcAft>
                          </a:pPr>
                          <a:r>
                            <a:rPr lang="en-GB" sz="1400" b="1" dirty="0">
                              <a:effectLst/>
                              <a:latin typeface="Calibri" panose="020F0502020204030204" pitchFamily="34" charset="0"/>
                              <a:ea typeface="Calibri" panose="020F0502020204030204" pitchFamily="34" charset="0"/>
                              <a:cs typeface="Times New Roman" panose="02020603050405020304" pitchFamily="18" charset="0"/>
                            </a:rPr>
                            <a:t>Parameter</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bg1">
                            <a:lumMod val="85000"/>
                          </a:schemeClr>
                        </a:solidFill>
                      </a:tcPr>
                    </a:tc>
                    <a:tc>
                      <a:txBody>
                        <a:bodyPr/>
                        <a:lstStyle/>
                        <a:p>
                          <a:pPr algn="ctr">
                            <a:lnSpc>
                              <a:spcPct val="115000"/>
                            </a:lnSpc>
                            <a:spcBef>
                              <a:spcPts val="600"/>
                            </a:spcBef>
                            <a:spcAft>
                              <a:spcPts val="0"/>
                            </a:spcAft>
                          </a:pPr>
                          <a:r>
                            <a:rPr lang="en-GB" sz="1400" b="1" dirty="0">
                              <a:effectLst/>
                              <a:latin typeface="Calibri" panose="020F0502020204030204" pitchFamily="34" charset="0"/>
                              <a:ea typeface="Calibri" panose="020F0502020204030204" pitchFamily="34" charset="0"/>
                              <a:cs typeface="Times New Roman" panose="02020603050405020304" pitchFamily="18" charset="0"/>
                            </a:rPr>
                            <a:t>Value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bg1">
                            <a:lumMod val="85000"/>
                          </a:schemeClr>
                        </a:solidFill>
                      </a:tcPr>
                    </a:tc>
                    <a:tc>
                      <a:txBody>
                        <a:bodyPr/>
                        <a:lstStyle/>
                        <a:p>
                          <a:pPr algn="ctr">
                            <a:lnSpc>
                              <a:spcPct val="115000"/>
                            </a:lnSpc>
                            <a:spcBef>
                              <a:spcPts val="600"/>
                            </a:spcBef>
                            <a:spcAft>
                              <a:spcPts val="0"/>
                            </a:spcAft>
                          </a:pPr>
                          <a:r>
                            <a:rPr lang="en-GB" sz="1400" b="1" dirty="0">
                              <a:effectLst/>
                              <a:latin typeface="Calibri" panose="020F0502020204030204" pitchFamily="34" charset="0"/>
                              <a:ea typeface="Calibri" panose="020F0502020204030204" pitchFamily="34" charset="0"/>
                              <a:cs typeface="Times New Roman" panose="02020603050405020304" pitchFamily="18" charset="0"/>
                            </a:rPr>
                            <a:t>Unit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898042408"/>
                      </a:ext>
                    </a:extLst>
                  </a:tr>
                  <a:tr h="245364">
                    <a:tc>
                      <a:txBody>
                        <a:bodyPr/>
                        <a:lstStyle/>
                        <a:p>
                          <a:endParaRPr lang="en-US"/>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blipFill>
                          <a:blip r:embed="rId3"/>
                          <a:stretch>
                            <a:fillRect l="-592" t="-112195" r="-134911" b="-631707"/>
                          </a:stretch>
                        </a:blipFill>
                      </a:tcPr>
                    </a:tc>
                    <a:tc>
                      <a:txBody>
                        <a:bodyPr/>
                        <a:lstStyle/>
                        <a:p>
                          <a:pPr algn="ctr">
                            <a:lnSpc>
                              <a:spcPct val="115000"/>
                            </a:lnSpc>
                            <a:spcBef>
                              <a:spcPts val="600"/>
                            </a:spcBef>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446</a:t>
                          </a: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5000"/>
                            </a:lnSpc>
                            <a:spcBef>
                              <a:spcPts val="600"/>
                            </a:spcBef>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m</a:t>
                          </a:r>
                          <a:r>
                            <a:rPr lang="en-GB" sz="1400" baseline="30000">
                              <a:effectLst/>
                              <a:latin typeface="Calibri" panose="020F0502020204030204" pitchFamily="34" charset="0"/>
                              <a:ea typeface="Calibri" panose="020F0502020204030204" pitchFamily="34" charset="0"/>
                              <a:cs typeface="Times New Roman" panose="02020603050405020304" pitchFamily="18" charset="0"/>
                            </a:rPr>
                            <a:t>2</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2976459994"/>
                      </a:ext>
                    </a:extLst>
                  </a:tr>
                  <a:tr h="245364">
                    <a:tc>
                      <a:txBody>
                        <a:bodyPr/>
                        <a:lstStyle/>
                        <a:p>
                          <a:endParaRPr lang="en-US"/>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blipFill>
                          <a:blip r:embed="rId3"/>
                          <a:stretch>
                            <a:fillRect l="-592" t="-217500" r="-134911" b="-547500"/>
                          </a:stretch>
                        </a:blipFill>
                      </a:tcPr>
                    </a:tc>
                    <a:tc>
                      <a:txBody>
                        <a:bodyPr/>
                        <a:lstStyle/>
                        <a:p>
                          <a:pPr algn="ctr">
                            <a:lnSpc>
                              <a:spcPct val="115000"/>
                            </a:lnSpc>
                            <a:spcBef>
                              <a:spcPts val="600"/>
                            </a:spcBef>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2,048</a:t>
                          </a: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5000"/>
                            </a:lnSpc>
                            <a:spcBef>
                              <a:spcPts val="600"/>
                            </a:spcBef>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m</a:t>
                          </a:r>
                          <a:r>
                            <a:rPr lang="en-GB" sz="1400" baseline="30000">
                              <a:effectLst/>
                              <a:latin typeface="Calibri" panose="020F0502020204030204" pitchFamily="34" charset="0"/>
                              <a:ea typeface="Calibri" panose="020F0502020204030204" pitchFamily="34" charset="0"/>
                              <a:cs typeface="Times New Roman" panose="02020603050405020304" pitchFamily="18" charset="0"/>
                            </a:rPr>
                            <a:t>3</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994298751"/>
                      </a:ext>
                    </a:extLst>
                  </a:tr>
                  <a:tr h="256096">
                    <a:tc>
                      <a:txBody>
                        <a:bodyPr/>
                        <a:lstStyle/>
                        <a:p>
                          <a:endParaRPr lang="en-US"/>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blipFill>
                          <a:blip r:embed="rId3"/>
                          <a:stretch>
                            <a:fillRect l="-592" t="-302381" r="-134911" b="-421429"/>
                          </a:stretch>
                        </a:blipFill>
                      </a:tcPr>
                    </a:tc>
                    <a:tc>
                      <a:txBody>
                        <a:bodyPr/>
                        <a:lstStyle/>
                        <a:p>
                          <a:pPr algn="ctr">
                            <a:lnSpc>
                              <a:spcPct val="115000"/>
                            </a:lnSpc>
                            <a:spcBef>
                              <a:spcPts val="600"/>
                            </a:spcBef>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153</a:t>
                          </a: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5000"/>
                            </a:lnSpc>
                            <a:spcBef>
                              <a:spcPts val="600"/>
                            </a:spcBef>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m</a:t>
                          </a:r>
                          <a:r>
                            <a:rPr lang="en-GB" sz="1400" baseline="30000">
                              <a:effectLst/>
                              <a:latin typeface="Calibri" panose="020F0502020204030204" pitchFamily="34" charset="0"/>
                              <a:ea typeface="Calibri" panose="020F0502020204030204" pitchFamily="34" charset="0"/>
                              <a:cs typeface="Times New Roman" panose="02020603050405020304" pitchFamily="18" charset="0"/>
                            </a:rPr>
                            <a:t>2</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590803635"/>
                      </a:ext>
                    </a:extLst>
                  </a:tr>
                  <a:tr h="245364">
                    <a:tc>
                      <a:txBody>
                        <a:bodyPr/>
                        <a:lstStyle/>
                        <a:p>
                          <a:endParaRPr lang="en-US"/>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blipFill>
                          <a:blip r:embed="rId3"/>
                          <a:stretch>
                            <a:fillRect l="-592" t="-412195" r="-134911" b="-331707"/>
                          </a:stretch>
                        </a:blipFill>
                      </a:tcPr>
                    </a:tc>
                    <a:tc>
                      <a:txBody>
                        <a:bodyPr/>
                        <a:lstStyle/>
                        <a:p>
                          <a:pPr algn="ctr">
                            <a:lnSpc>
                              <a:spcPct val="115000"/>
                            </a:lnSpc>
                            <a:spcBef>
                              <a:spcPts val="600"/>
                            </a:spcBef>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174</a:t>
                          </a: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5000"/>
                            </a:lnSpc>
                            <a:spcBef>
                              <a:spcPts val="600"/>
                            </a:spcBef>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m</a:t>
                          </a:r>
                          <a:r>
                            <a:rPr lang="en-GB" sz="1400" baseline="30000">
                              <a:effectLst/>
                              <a:latin typeface="Calibri" panose="020F0502020204030204" pitchFamily="34" charset="0"/>
                              <a:ea typeface="Calibri" panose="020F0502020204030204" pitchFamily="34" charset="0"/>
                              <a:cs typeface="Times New Roman" panose="02020603050405020304" pitchFamily="18" charset="0"/>
                            </a:rPr>
                            <a:t>2</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2255992151"/>
                      </a:ext>
                    </a:extLst>
                  </a:tr>
                  <a:tr h="245364">
                    <a:tc>
                      <a:txBody>
                        <a:bodyPr/>
                        <a:lstStyle/>
                        <a:p>
                          <a:endParaRPr lang="en-US"/>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blipFill>
                          <a:blip r:embed="rId3"/>
                          <a:stretch>
                            <a:fillRect l="-592" t="-525000" r="-134911" b="-240000"/>
                          </a:stretch>
                        </a:blipFill>
                      </a:tcPr>
                    </a:tc>
                    <a:tc>
                      <a:txBody>
                        <a:bodyPr/>
                        <a:lstStyle/>
                        <a:p>
                          <a:pPr algn="ctr">
                            <a:lnSpc>
                              <a:spcPct val="115000"/>
                            </a:lnSpc>
                            <a:spcBef>
                              <a:spcPts val="600"/>
                            </a:spcBef>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0.6</a:t>
                          </a: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5000"/>
                            </a:lnSpc>
                            <a:spcBef>
                              <a:spcPts val="600"/>
                            </a:spcBef>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1/h</a:t>
                          </a: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540398675"/>
                      </a:ext>
                    </a:extLst>
                  </a:tr>
                  <a:tr h="245364">
                    <a:tc>
                      <a:txBody>
                        <a:bodyPr/>
                        <a:lstStyle/>
                        <a:p>
                          <a:endParaRPr lang="en-US"/>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blipFill>
                          <a:blip r:embed="rId3"/>
                          <a:stretch>
                            <a:fillRect l="-592" t="-625000" r="-134911" b="-140000"/>
                          </a:stretch>
                        </a:blipFill>
                      </a:tcPr>
                    </a:tc>
                    <a:tc>
                      <a:txBody>
                        <a:bodyPr/>
                        <a:lstStyle/>
                        <a:p>
                          <a:pPr algn="ctr">
                            <a:lnSpc>
                              <a:spcPct val="115000"/>
                            </a:lnSpc>
                            <a:spcBef>
                              <a:spcPts val="600"/>
                            </a:spcBef>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1.237</a:t>
                          </a: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5000"/>
                            </a:lnSpc>
                            <a:spcBef>
                              <a:spcPts val="600"/>
                            </a:spcBef>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kW/K</a:t>
                          </a: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902616322"/>
                      </a:ext>
                    </a:extLst>
                  </a:tr>
                  <a:tr h="264986">
                    <a:tc>
                      <a:txBody>
                        <a:bodyPr/>
                        <a:lstStyle/>
                        <a:p>
                          <a:endParaRPr lang="en-US"/>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blipFill>
                          <a:blip r:embed="rId3"/>
                          <a:stretch>
                            <a:fillRect l="-592" t="-659091" r="-134911" b="-27273"/>
                          </a:stretch>
                        </a:blipFill>
                      </a:tcPr>
                    </a:tc>
                    <a:tc>
                      <a:txBody>
                        <a:bodyPr/>
                        <a:lstStyle/>
                        <a:p>
                          <a:pPr algn="ctr">
                            <a:lnSpc>
                              <a:spcPct val="115000"/>
                            </a:lnSpc>
                            <a:spcBef>
                              <a:spcPts val="600"/>
                            </a:spcBef>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0.4158</a:t>
                          </a: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5000"/>
                            </a:lnSpc>
                            <a:spcBef>
                              <a:spcPts val="600"/>
                            </a:spcBef>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kW/K</a:t>
                          </a: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62781917"/>
                      </a:ext>
                    </a:extLst>
                  </a:tr>
                </a:tbl>
              </a:graphicData>
            </a:graphic>
          </p:graphicFrame>
        </mc:Fallback>
      </mc:AlternateContent>
      <p:pic>
        <p:nvPicPr>
          <p:cNvPr id="9" name="Picture 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28440" y="3927697"/>
            <a:ext cx="3239770" cy="2277110"/>
          </a:xfrm>
          <a:prstGeom prst="rect">
            <a:avLst/>
          </a:prstGeom>
          <a:noFill/>
          <a:ln>
            <a:noFill/>
          </a:ln>
        </p:spPr>
      </p:pic>
      <mc:AlternateContent xmlns:mc="http://schemas.openxmlformats.org/markup-compatibility/2006" xmlns:a14="http://schemas.microsoft.com/office/drawing/2010/main">
        <mc:Choice Requires="a14">
          <p:graphicFrame>
            <p:nvGraphicFramePr>
              <p:cNvPr id="10" name="Table 9"/>
              <p:cNvGraphicFramePr>
                <a:graphicFrameLocks noGrp="1"/>
              </p:cNvGraphicFramePr>
              <p:nvPr>
                <p:extLst/>
              </p:nvPr>
            </p:nvGraphicFramePr>
            <p:xfrm>
              <a:off x="1029159" y="4325887"/>
              <a:ext cx="2269605" cy="1775462"/>
            </p:xfrm>
            <a:graphic>
              <a:graphicData uri="http://schemas.openxmlformats.org/drawingml/2006/table">
                <a:tbl>
                  <a:tblPr firstRow="1" firstCol="1" bandRow="1"/>
                  <a:tblGrid>
                    <a:gridCol w="947102">
                      <a:extLst>
                        <a:ext uri="{9D8B030D-6E8A-4147-A177-3AD203B41FA5}">
                          <a16:colId xmlns:a16="http://schemas.microsoft.com/office/drawing/2014/main" val="4215661627"/>
                        </a:ext>
                      </a:extLst>
                    </a:gridCol>
                    <a:gridCol w="587756">
                      <a:extLst>
                        <a:ext uri="{9D8B030D-6E8A-4147-A177-3AD203B41FA5}">
                          <a16:colId xmlns:a16="http://schemas.microsoft.com/office/drawing/2014/main" val="635217775"/>
                        </a:ext>
                      </a:extLst>
                    </a:gridCol>
                    <a:gridCol w="734747">
                      <a:extLst>
                        <a:ext uri="{9D8B030D-6E8A-4147-A177-3AD203B41FA5}">
                          <a16:colId xmlns:a16="http://schemas.microsoft.com/office/drawing/2014/main" val="2458119338"/>
                        </a:ext>
                      </a:extLst>
                    </a:gridCol>
                  </a:tblGrid>
                  <a:tr h="156210">
                    <a:tc>
                      <a:txBody>
                        <a:bodyPr/>
                        <a:lstStyle/>
                        <a:p>
                          <a:pPr algn="ctr">
                            <a:lnSpc>
                              <a:spcPct val="115000"/>
                            </a:lnSpc>
                            <a:spcBef>
                              <a:spcPts val="600"/>
                            </a:spcBef>
                            <a:spcAft>
                              <a:spcPts val="0"/>
                            </a:spcAft>
                          </a:pPr>
                          <a:r>
                            <a:rPr lang="en-GB" sz="1400" b="1" dirty="0">
                              <a:effectLst/>
                              <a:latin typeface="Calibri" panose="020F0502020204030204" pitchFamily="34" charset="0"/>
                              <a:ea typeface="Calibri" panose="020F0502020204030204" pitchFamily="34" charset="0"/>
                              <a:cs typeface="Times New Roman" panose="02020603050405020304" pitchFamily="18" charset="0"/>
                            </a:rPr>
                            <a:t>Parameter</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bg1">
                            <a:lumMod val="85000"/>
                          </a:schemeClr>
                        </a:solidFill>
                      </a:tcPr>
                    </a:tc>
                    <a:tc>
                      <a:txBody>
                        <a:bodyPr/>
                        <a:lstStyle/>
                        <a:p>
                          <a:pPr algn="ctr">
                            <a:lnSpc>
                              <a:spcPct val="115000"/>
                            </a:lnSpc>
                            <a:spcBef>
                              <a:spcPts val="600"/>
                            </a:spcBef>
                            <a:spcAft>
                              <a:spcPts val="0"/>
                            </a:spcAft>
                          </a:pPr>
                          <a:r>
                            <a:rPr lang="en-GB" sz="1400" b="1" dirty="0">
                              <a:effectLst/>
                              <a:latin typeface="Calibri" panose="020F0502020204030204" pitchFamily="34" charset="0"/>
                              <a:ea typeface="Calibri" panose="020F0502020204030204" pitchFamily="34" charset="0"/>
                              <a:cs typeface="Times New Roman" panose="02020603050405020304" pitchFamily="18" charset="0"/>
                            </a:rPr>
                            <a:t>Value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bg1">
                            <a:lumMod val="85000"/>
                          </a:schemeClr>
                        </a:solidFill>
                      </a:tcPr>
                    </a:tc>
                    <a:tc>
                      <a:txBody>
                        <a:bodyPr/>
                        <a:lstStyle/>
                        <a:p>
                          <a:pPr algn="ctr">
                            <a:lnSpc>
                              <a:spcPct val="115000"/>
                            </a:lnSpc>
                            <a:spcBef>
                              <a:spcPts val="600"/>
                            </a:spcBef>
                            <a:spcAft>
                              <a:spcPts val="0"/>
                            </a:spcAft>
                          </a:pPr>
                          <a:r>
                            <a:rPr lang="en-GB" sz="1400" b="1" dirty="0">
                              <a:effectLst/>
                              <a:latin typeface="Calibri" panose="020F0502020204030204" pitchFamily="34" charset="0"/>
                              <a:ea typeface="Calibri" panose="020F0502020204030204" pitchFamily="34" charset="0"/>
                              <a:cs typeface="Times New Roman" panose="02020603050405020304" pitchFamily="18" charset="0"/>
                            </a:rPr>
                            <a:t>Unit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993891462"/>
                      </a:ext>
                    </a:extLst>
                  </a:tr>
                  <a:tr h="0">
                    <a:tc>
                      <a:txBody>
                        <a:bodyPr/>
                        <a:lstStyle/>
                        <a:p>
                          <a:pPr algn="l">
                            <a:lnSpc>
                              <a:spcPct val="115000"/>
                            </a:lnSpc>
                            <a:spcBef>
                              <a:spcPts val="600"/>
                            </a:spcBef>
                            <a:spcAft>
                              <a:spcPts val="0"/>
                            </a:spcAft>
                          </a:pPr>
                          <a14:m>
                            <m:oMathPara xmlns:m="http://schemas.openxmlformats.org/officeDocument/2006/math">
                              <m:oMathParaPr>
                                <m:jc m:val="centerGroup"/>
                              </m:oMathParaPr>
                              <m:oMath xmlns:m="http://schemas.openxmlformats.org/officeDocument/2006/math">
                                <m:sSub>
                                  <m:sSubPr>
                                    <m:ctrlPr>
                                      <a:rPr lang="en-GB" sz="1400" i="1">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n-GB" sz="14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GB" sz="1400" i="1">
                                            <a:effectLst/>
                                            <a:latin typeface="Cambria Math" panose="02040503050406030204" pitchFamily="18" charset="0"/>
                                            <a:ea typeface="Calibri" panose="020F0502020204030204" pitchFamily="34" charset="0"/>
                                            <a:cs typeface="Times New Roman" panose="02020603050405020304" pitchFamily="18" charset="0"/>
                                          </a:rPr>
                                          <m:t>𝑄</m:t>
                                        </m:r>
                                      </m:e>
                                    </m:acc>
                                  </m:e>
                                  <m:sub>
                                    <m:r>
                                      <a:rPr lang="en-GB" sz="1400" i="1">
                                        <a:effectLst/>
                                        <a:latin typeface="Cambria Math" panose="02040503050406030204" pitchFamily="18" charset="0"/>
                                        <a:ea typeface="Calibri" panose="020F0502020204030204" pitchFamily="34" charset="0"/>
                                        <a:cs typeface="Times New Roman" panose="02020603050405020304" pitchFamily="18" charset="0"/>
                                      </a:rPr>
                                      <m:t>𝑟𝑎𝑑</m:t>
                                    </m:r>
                                    <m:r>
                                      <a:rPr lang="en-GB" sz="1400" i="1">
                                        <a:effectLst/>
                                        <a:latin typeface="Cambria Math" panose="02040503050406030204" pitchFamily="18" charset="0"/>
                                        <a:ea typeface="Calibri" panose="020F0502020204030204" pitchFamily="34" charset="0"/>
                                        <a:cs typeface="Times New Roman" panose="02020603050405020304" pitchFamily="18" charset="0"/>
                                      </a:rPr>
                                      <m:t>,</m:t>
                                    </m:r>
                                    <m:r>
                                      <a:rPr lang="en-GB" sz="1400" i="1">
                                        <a:effectLst/>
                                        <a:latin typeface="Cambria Math" panose="02040503050406030204" pitchFamily="18" charset="0"/>
                                        <a:ea typeface="Calibri" panose="020F0502020204030204" pitchFamily="34" charset="0"/>
                                        <a:cs typeface="Times New Roman" panose="02020603050405020304" pitchFamily="18" charset="0"/>
                                      </a:rPr>
                                      <m:t>𝑁</m:t>
                                    </m:r>
                                  </m:sub>
                                </m:sSub>
                              </m:oMath>
                            </m:oMathPara>
                          </a14:m>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5000"/>
                            </a:lnSpc>
                            <a:spcBef>
                              <a:spcPts val="600"/>
                            </a:spcBef>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53.8</a:t>
                          </a: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5000"/>
                            </a:lnSpc>
                            <a:spcBef>
                              <a:spcPts val="600"/>
                            </a:spcBef>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kW</a:t>
                          </a: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275841563"/>
                      </a:ext>
                    </a:extLst>
                  </a:tr>
                  <a:tr h="0">
                    <a:tc>
                      <a:txBody>
                        <a:bodyPr/>
                        <a:lstStyle/>
                        <a:p>
                          <a:pPr algn="l">
                            <a:lnSpc>
                              <a:spcPct val="115000"/>
                            </a:lnSpc>
                            <a:spcBef>
                              <a:spcPts val="600"/>
                            </a:spcBef>
                            <a:spcAft>
                              <a:spcPts val="0"/>
                            </a:spcAft>
                          </a:pPr>
                          <a14:m>
                            <m:oMathPara xmlns:m="http://schemas.openxmlformats.org/officeDocument/2006/math">
                              <m:oMathParaPr>
                                <m:jc m:val="centerGroup"/>
                              </m:oMathParaPr>
                              <m:oMath xmlns:m="http://schemas.openxmlformats.org/officeDocument/2006/math">
                                <m:r>
                                  <a:rPr lang="en-GB" sz="1400" i="1">
                                    <a:effectLst/>
                                    <a:latin typeface="Cambria Math" panose="02040503050406030204" pitchFamily="18" charset="0"/>
                                    <a:ea typeface="Calibri" panose="020F0502020204030204" pitchFamily="34" charset="0"/>
                                    <a:cs typeface="Times New Roman" panose="02020603050405020304" pitchFamily="18" charset="0"/>
                                  </a:rPr>
                                  <m:t>𝑛</m:t>
                                </m:r>
                              </m:oMath>
                            </m:oMathPara>
                          </a14:m>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5000"/>
                            </a:lnSpc>
                            <a:spcBef>
                              <a:spcPts val="600"/>
                            </a:spcBef>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1.3</a:t>
                          </a: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5000"/>
                            </a:lnSpc>
                            <a:spcBef>
                              <a:spcPts val="600"/>
                            </a:spcBef>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943296813"/>
                      </a:ext>
                    </a:extLst>
                  </a:tr>
                  <a:tr h="0">
                    <a:tc>
                      <a:txBody>
                        <a:bodyPr/>
                        <a:lstStyle/>
                        <a:p>
                          <a:pPr algn="l">
                            <a:lnSpc>
                              <a:spcPct val="115000"/>
                            </a:lnSpc>
                            <a:spcBef>
                              <a:spcPts val="600"/>
                            </a:spcBef>
                            <a:spcAft>
                              <a:spcPts val="0"/>
                            </a:spcAft>
                          </a:pPr>
                          <a14:m>
                            <m:oMathPara xmlns:m="http://schemas.openxmlformats.org/officeDocument/2006/math">
                              <m:oMathParaPr>
                                <m:jc m:val="centerGroup"/>
                              </m:oMathParaPr>
                              <m:oMath xmlns:m="http://schemas.openxmlformats.org/officeDocument/2006/math">
                                <m:r>
                                  <a:rPr lang="en-GB" sz="1400" i="1">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en-GB" sz="1400" i="1">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n-GB" sz="14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GB" sz="1400" i="1">
                                            <a:effectLst/>
                                            <a:latin typeface="Cambria Math" panose="02040503050406030204" pitchFamily="18" charset="0"/>
                                            <a:ea typeface="Calibri" panose="020F0502020204030204" pitchFamily="34" charset="0"/>
                                            <a:cs typeface="Times New Roman" panose="02020603050405020304" pitchFamily="18" charset="0"/>
                                          </a:rPr>
                                          <m:t>𝑚</m:t>
                                        </m:r>
                                      </m:e>
                                    </m:acc>
                                  </m:e>
                                  <m:sub>
                                    <m:r>
                                      <a:rPr lang="en-GB" sz="1400" i="1">
                                        <a:effectLst/>
                                        <a:latin typeface="Cambria Math" panose="02040503050406030204" pitchFamily="18" charset="0"/>
                                        <a:ea typeface="Calibri" panose="020F0502020204030204" pitchFamily="34" charset="0"/>
                                        <a:cs typeface="Times New Roman" panose="02020603050405020304" pitchFamily="18" charset="0"/>
                                      </a:rPr>
                                      <m:t>𝑟𝑎𝑑</m:t>
                                    </m:r>
                                    <m:r>
                                      <a:rPr lang="en-GB" sz="1400" i="1">
                                        <a:effectLst/>
                                        <a:latin typeface="Cambria Math" panose="02040503050406030204" pitchFamily="18" charset="0"/>
                                        <a:ea typeface="Calibri" panose="020F0502020204030204" pitchFamily="34" charset="0"/>
                                        <a:cs typeface="Times New Roman" panose="02020603050405020304" pitchFamily="18" charset="0"/>
                                      </a:rPr>
                                      <m:t>,</m:t>
                                    </m:r>
                                    <m:r>
                                      <a:rPr lang="en-GB" sz="1400" i="1">
                                        <a:effectLst/>
                                        <a:latin typeface="Cambria Math" panose="02040503050406030204" pitchFamily="18" charset="0"/>
                                        <a:ea typeface="Calibri" panose="020F0502020204030204" pitchFamily="34" charset="0"/>
                                        <a:cs typeface="Times New Roman" panose="02020603050405020304" pitchFamily="18" charset="0"/>
                                      </a:rPr>
                                      <m:t>𝑁</m:t>
                                    </m:r>
                                  </m:sub>
                                </m:sSub>
                              </m:oMath>
                            </m:oMathPara>
                          </a14:m>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5000"/>
                            </a:lnSpc>
                            <a:spcBef>
                              <a:spcPts val="600"/>
                            </a:spcBef>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3,465</a:t>
                          </a: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5000"/>
                            </a:lnSpc>
                            <a:spcBef>
                              <a:spcPts val="600"/>
                            </a:spcBef>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kg/h</a:t>
                          </a: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3030531729"/>
                      </a:ext>
                    </a:extLst>
                  </a:tr>
                  <a:tr h="0">
                    <a:tc>
                      <a:txBody>
                        <a:bodyPr/>
                        <a:lstStyle/>
                        <a:p>
                          <a:pPr algn="l">
                            <a:lnSpc>
                              <a:spcPct val="115000"/>
                            </a:lnSpc>
                            <a:spcBef>
                              <a:spcPts val="600"/>
                            </a:spcBef>
                            <a:spcAft>
                              <a:spcPts val="0"/>
                            </a:spcAft>
                          </a:pPr>
                          <a14:m>
                            <m:oMathPara xmlns:m="http://schemas.openxmlformats.org/officeDocument/2006/math">
                              <m:oMathParaPr>
                                <m:jc m:val="centerGroup"/>
                              </m:oMathParaPr>
                              <m:oMath xmlns:m="http://schemas.openxmlformats.org/officeDocument/2006/math">
                                <m:sSub>
                                  <m:sSubPr>
                                    <m:ctrlPr>
                                      <a:rPr lang="en-GB"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1400" i="1">
                                        <a:effectLst/>
                                        <a:latin typeface="Cambria Math" panose="02040503050406030204" pitchFamily="18" charset="0"/>
                                        <a:ea typeface="Calibri" panose="020F0502020204030204" pitchFamily="34" charset="0"/>
                                        <a:cs typeface="Times New Roman" panose="02020603050405020304" pitchFamily="18" charset="0"/>
                                      </a:rPr>
                                      <m:t>∆</m:t>
                                    </m:r>
                                    <m:r>
                                      <a:rPr lang="en-GB" sz="1400" i="1">
                                        <a:effectLst/>
                                        <a:latin typeface="Cambria Math" panose="02040503050406030204" pitchFamily="18" charset="0"/>
                                        <a:ea typeface="Calibri" panose="020F0502020204030204" pitchFamily="34" charset="0"/>
                                        <a:cs typeface="Times New Roman" panose="02020603050405020304" pitchFamily="18" charset="0"/>
                                      </a:rPr>
                                      <m:t>𝑇</m:t>
                                    </m:r>
                                  </m:e>
                                  <m:sub>
                                    <m:r>
                                      <a:rPr lang="en-GB" sz="1400" i="1">
                                        <a:effectLst/>
                                        <a:latin typeface="Cambria Math" panose="02040503050406030204" pitchFamily="18" charset="0"/>
                                        <a:ea typeface="Calibri" panose="020F0502020204030204" pitchFamily="34" charset="0"/>
                                        <a:cs typeface="Times New Roman" panose="02020603050405020304" pitchFamily="18" charset="0"/>
                                      </a:rPr>
                                      <m:t>𝑁</m:t>
                                    </m:r>
                                  </m:sub>
                                </m:sSub>
                              </m:oMath>
                            </m:oMathPara>
                          </a14:m>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5000"/>
                            </a:lnSpc>
                            <a:spcBef>
                              <a:spcPts val="600"/>
                            </a:spcBef>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48.3</a:t>
                          </a: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5000"/>
                            </a:lnSpc>
                            <a:spcBef>
                              <a:spcPts val="600"/>
                            </a:spcBef>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K</a:t>
                          </a: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95926502"/>
                      </a:ext>
                    </a:extLst>
                  </a:tr>
                  <a:tr h="0">
                    <a:tc>
                      <a:txBody>
                        <a:bodyPr/>
                        <a:lstStyle/>
                        <a:p>
                          <a:pPr algn="l">
                            <a:lnSpc>
                              <a:spcPct val="115000"/>
                            </a:lnSpc>
                            <a:spcBef>
                              <a:spcPts val="600"/>
                            </a:spcBef>
                            <a:spcAft>
                              <a:spcPts val="0"/>
                            </a:spcAft>
                          </a:pPr>
                          <a14:m>
                            <m:oMathPara xmlns:m="http://schemas.openxmlformats.org/officeDocument/2006/math">
                              <m:oMathParaPr>
                                <m:jc m:val="centerGroup"/>
                              </m:oMathParaPr>
                              <m:oMath xmlns:m="http://schemas.openxmlformats.org/officeDocument/2006/math">
                                <m:sSub>
                                  <m:sSubPr>
                                    <m:ctrlPr>
                                      <a:rPr lang="en-GB"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1400" i="1">
                                        <a:effectLst/>
                                        <a:latin typeface="Cambria Math" panose="02040503050406030204" pitchFamily="18" charset="0"/>
                                        <a:ea typeface="Calibri" panose="020F0502020204030204" pitchFamily="34" charset="0"/>
                                        <a:cs typeface="Times New Roman" panose="02020603050405020304" pitchFamily="18" charset="0"/>
                                      </a:rPr>
                                      <m:t>∆</m:t>
                                    </m:r>
                                    <m:r>
                                      <a:rPr lang="en-GB" sz="1400" i="1">
                                        <a:effectLst/>
                                        <a:latin typeface="Cambria Math" panose="02040503050406030204" pitchFamily="18" charset="0"/>
                                        <a:ea typeface="Calibri" panose="020F0502020204030204" pitchFamily="34" charset="0"/>
                                        <a:cs typeface="Times New Roman" panose="02020603050405020304" pitchFamily="18" charset="0"/>
                                      </a:rPr>
                                      <m:t>𝑇</m:t>
                                    </m:r>
                                  </m:e>
                                  <m:sub>
                                    <m:r>
                                      <a:rPr lang="en-GB" sz="1400" i="1">
                                        <a:effectLst/>
                                        <a:latin typeface="Cambria Math" panose="02040503050406030204" pitchFamily="18" charset="0"/>
                                        <a:ea typeface="Calibri" panose="020F0502020204030204" pitchFamily="34" charset="0"/>
                                        <a:cs typeface="Times New Roman" panose="02020603050405020304" pitchFamily="18" charset="0"/>
                                      </a:rPr>
                                      <m:t>𝑤</m:t>
                                    </m:r>
                                    <m:r>
                                      <a:rPr lang="en-GB" sz="1400" i="1">
                                        <a:effectLst/>
                                        <a:latin typeface="Cambria Math" panose="02040503050406030204" pitchFamily="18" charset="0"/>
                                        <a:ea typeface="Calibri" panose="020F0502020204030204" pitchFamily="34" charset="0"/>
                                        <a:cs typeface="Times New Roman" panose="02020603050405020304" pitchFamily="18" charset="0"/>
                                      </a:rPr>
                                      <m:t>,</m:t>
                                    </m:r>
                                    <m:r>
                                      <a:rPr lang="en-GB" sz="1400" i="1">
                                        <a:effectLst/>
                                        <a:latin typeface="Cambria Math" panose="02040503050406030204" pitchFamily="18" charset="0"/>
                                        <a:ea typeface="Calibri" panose="020F0502020204030204" pitchFamily="34" charset="0"/>
                                        <a:cs typeface="Times New Roman" panose="02020603050405020304" pitchFamily="18" charset="0"/>
                                      </a:rPr>
                                      <m:t>𝑁</m:t>
                                    </m:r>
                                  </m:sub>
                                </m:sSub>
                              </m:oMath>
                            </m:oMathPara>
                          </a14:m>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5000"/>
                            </a:lnSpc>
                            <a:spcBef>
                              <a:spcPts val="600"/>
                            </a:spcBef>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13.3</a:t>
                          </a: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5000"/>
                            </a:lnSpc>
                            <a:spcBef>
                              <a:spcPts val="600"/>
                            </a:spcBef>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K</a:t>
                          </a: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4249576604"/>
                      </a:ext>
                    </a:extLst>
                  </a:tr>
                  <a:tr h="0">
                    <a:tc>
                      <a:txBody>
                        <a:bodyPr/>
                        <a:lstStyle/>
                        <a:p>
                          <a:pPr algn="l">
                            <a:lnSpc>
                              <a:spcPct val="115000"/>
                            </a:lnSpc>
                            <a:spcBef>
                              <a:spcPts val="600"/>
                            </a:spcBef>
                            <a:spcAft>
                              <a:spcPts val="0"/>
                            </a:spcAft>
                          </a:pPr>
                          <a14:m>
                            <m:oMathPara xmlns:m="http://schemas.openxmlformats.org/officeDocument/2006/math">
                              <m:oMathParaPr>
                                <m:jc m:val="centerGroup"/>
                              </m:oMathParaPr>
                              <m:oMath xmlns:m="http://schemas.openxmlformats.org/officeDocument/2006/math">
                                <m:sSub>
                                  <m:sSubPr>
                                    <m:ctrlPr>
                                      <a:rPr lang="en-GB"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1400" i="1">
                                        <a:effectLst/>
                                        <a:latin typeface="Cambria Math" panose="02040503050406030204" pitchFamily="18" charset="0"/>
                                        <a:ea typeface="Calibri" panose="020F0502020204030204" pitchFamily="34" charset="0"/>
                                        <a:cs typeface="Times New Roman" panose="02020603050405020304" pitchFamily="18" charset="0"/>
                                      </a:rPr>
                                      <m:t>𝑇</m:t>
                                    </m:r>
                                  </m:e>
                                  <m:sub>
                                    <m:r>
                                      <a:rPr lang="en-GB" sz="1400" i="1">
                                        <a:effectLst/>
                                        <a:latin typeface="Cambria Math" panose="02040503050406030204" pitchFamily="18" charset="0"/>
                                        <a:ea typeface="Calibri" panose="020F0502020204030204" pitchFamily="34" charset="0"/>
                                        <a:cs typeface="Times New Roman" panose="02020603050405020304" pitchFamily="18" charset="0"/>
                                      </a:rPr>
                                      <m:t>𝑤</m:t>
                                    </m:r>
                                    <m:r>
                                      <a:rPr lang="en-GB" sz="1400" i="1">
                                        <a:effectLst/>
                                        <a:latin typeface="Cambria Math" panose="02040503050406030204" pitchFamily="18" charset="0"/>
                                        <a:ea typeface="Calibri" panose="020F0502020204030204" pitchFamily="34" charset="0"/>
                                        <a:cs typeface="Times New Roman" panose="02020603050405020304" pitchFamily="18" charset="0"/>
                                      </a:rPr>
                                      <m:t>,</m:t>
                                    </m:r>
                                    <m:r>
                                      <a:rPr lang="en-GB" sz="1400" i="1">
                                        <a:effectLst/>
                                        <a:latin typeface="Cambria Math" panose="02040503050406030204" pitchFamily="18" charset="0"/>
                                        <a:ea typeface="Calibri" panose="020F0502020204030204" pitchFamily="34" charset="0"/>
                                        <a:cs typeface="Times New Roman" panose="02020603050405020304" pitchFamily="18" charset="0"/>
                                      </a:rPr>
                                      <m:t>𝑠𝑢</m:t>
                                    </m:r>
                                    <m:r>
                                      <a:rPr lang="en-GB" sz="1400" i="1">
                                        <a:effectLst/>
                                        <a:latin typeface="Cambria Math" panose="02040503050406030204" pitchFamily="18" charset="0"/>
                                        <a:ea typeface="Calibri" panose="020F0502020204030204" pitchFamily="34" charset="0"/>
                                        <a:cs typeface="Times New Roman" panose="02020603050405020304" pitchFamily="18" charset="0"/>
                                      </a:rPr>
                                      <m:t>,</m:t>
                                    </m:r>
                                    <m:r>
                                      <a:rPr lang="en-GB" sz="1400" i="1">
                                        <a:effectLst/>
                                        <a:latin typeface="Cambria Math" panose="02040503050406030204" pitchFamily="18" charset="0"/>
                                        <a:ea typeface="Calibri" panose="020F0502020204030204" pitchFamily="34" charset="0"/>
                                        <a:cs typeface="Times New Roman" panose="02020603050405020304" pitchFamily="18" charset="0"/>
                                      </a:rPr>
                                      <m:t>𝑁</m:t>
                                    </m:r>
                                  </m:sub>
                                </m:sSub>
                              </m:oMath>
                            </m:oMathPara>
                          </a14:m>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5000"/>
                            </a:lnSpc>
                            <a:spcBef>
                              <a:spcPts val="600"/>
                            </a:spcBef>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75</a:t>
                          </a: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5000"/>
                            </a:lnSpc>
                            <a:spcBef>
                              <a:spcPts val="600"/>
                            </a:spcBef>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C</a:t>
                          </a: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691373267"/>
                      </a:ext>
                    </a:extLst>
                  </a:tr>
                </a:tbl>
              </a:graphicData>
            </a:graphic>
          </p:graphicFrame>
        </mc:Choice>
        <mc:Fallback xmlns="">
          <p:graphicFrame>
            <p:nvGraphicFramePr>
              <p:cNvPr id="10" name="Table 9"/>
              <p:cNvGraphicFramePr>
                <a:graphicFrameLocks noGrp="1"/>
              </p:cNvGraphicFramePr>
              <p:nvPr>
                <p:extLst>
                  <p:ext uri="{D42A27DB-BD31-4B8C-83A1-F6EECF244321}">
                    <p14:modId xmlns:p14="http://schemas.microsoft.com/office/powerpoint/2010/main" val="1273119491"/>
                  </p:ext>
                </p:extLst>
              </p:nvPr>
            </p:nvGraphicFramePr>
            <p:xfrm>
              <a:off x="1029159" y="4325887"/>
              <a:ext cx="2269605" cy="1775462"/>
            </p:xfrm>
            <a:graphic>
              <a:graphicData uri="http://schemas.openxmlformats.org/drawingml/2006/table">
                <a:tbl>
                  <a:tblPr firstRow="1" firstCol="1" bandRow="1"/>
                  <a:tblGrid>
                    <a:gridCol w="947102">
                      <a:extLst>
                        <a:ext uri="{9D8B030D-6E8A-4147-A177-3AD203B41FA5}">
                          <a16:colId xmlns:a16="http://schemas.microsoft.com/office/drawing/2014/main" val="4215661627"/>
                        </a:ext>
                      </a:extLst>
                    </a:gridCol>
                    <a:gridCol w="587756">
                      <a:extLst>
                        <a:ext uri="{9D8B030D-6E8A-4147-A177-3AD203B41FA5}">
                          <a16:colId xmlns:a16="http://schemas.microsoft.com/office/drawing/2014/main" val="635217775"/>
                        </a:ext>
                      </a:extLst>
                    </a:gridCol>
                    <a:gridCol w="734747">
                      <a:extLst>
                        <a:ext uri="{9D8B030D-6E8A-4147-A177-3AD203B41FA5}">
                          <a16:colId xmlns:a16="http://schemas.microsoft.com/office/drawing/2014/main" val="2458119338"/>
                        </a:ext>
                      </a:extLst>
                    </a:gridCol>
                  </a:tblGrid>
                  <a:tr h="245364">
                    <a:tc>
                      <a:txBody>
                        <a:bodyPr/>
                        <a:lstStyle/>
                        <a:p>
                          <a:pPr algn="ctr">
                            <a:lnSpc>
                              <a:spcPct val="115000"/>
                            </a:lnSpc>
                            <a:spcBef>
                              <a:spcPts val="600"/>
                            </a:spcBef>
                            <a:spcAft>
                              <a:spcPts val="0"/>
                            </a:spcAft>
                          </a:pPr>
                          <a:r>
                            <a:rPr lang="en-GB" sz="1400" b="1" dirty="0">
                              <a:effectLst/>
                              <a:latin typeface="Calibri" panose="020F0502020204030204" pitchFamily="34" charset="0"/>
                              <a:ea typeface="Calibri" panose="020F0502020204030204" pitchFamily="34" charset="0"/>
                              <a:cs typeface="Times New Roman" panose="02020603050405020304" pitchFamily="18" charset="0"/>
                            </a:rPr>
                            <a:t>Parameter</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bg1">
                            <a:lumMod val="85000"/>
                          </a:schemeClr>
                        </a:solidFill>
                      </a:tcPr>
                    </a:tc>
                    <a:tc>
                      <a:txBody>
                        <a:bodyPr/>
                        <a:lstStyle/>
                        <a:p>
                          <a:pPr algn="ctr">
                            <a:lnSpc>
                              <a:spcPct val="115000"/>
                            </a:lnSpc>
                            <a:spcBef>
                              <a:spcPts val="600"/>
                            </a:spcBef>
                            <a:spcAft>
                              <a:spcPts val="0"/>
                            </a:spcAft>
                          </a:pPr>
                          <a:r>
                            <a:rPr lang="en-GB" sz="1400" b="1" dirty="0">
                              <a:effectLst/>
                              <a:latin typeface="Calibri" panose="020F0502020204030204" pitchFamily="34" charset="0"/>
                              <a:ea typeface="Calibri" panose="020F0502020204030204" pitchFamily="34" charset="0"/>
                              <a:cs typeface="Times New Roman" panose="02020603050405020304" pitchFamily="18" charset="0"/>
                            </a:rPr>
                            <a:t>Value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bg1">
                            <a:lumMod val="85000"/>
                          </a:schemeClr>
                        </a:solidFill>
                      </a:tcPr>
                    </a:tc>
                    <a:tc>
                      <a:txBody>
                        <a:bodyPr/>
                        <a:lstStyle/>
                        <a:p>
                          <a:pPr algn="ctr">
                            <a:lnSpc>
                              <a:spcPct val="115000"/>
                            </a:lnSpc>
                            <a:spcBef>
                              <a:spcPts val="600"/>
                            </a:spcBef>
                            <a:spcAft>
                              <a:spcPts val="0"/>
                            </a:spcAft>
                          </a:pPr>
                          <a:r>
                            <a:rPr lang="en-GB" sz="1400" b="1" dirty="0">
                              <a:effectLst/>
                              <a:latin typeface="Calibri" panose="020F0502020204030204" pitchFamily="34" charset="0"/>
                              <a:ea typeface="Calibri" panose="020F0502020204030204" pitchFamily="34" charset="0"/>
                              <a:cs typeface="Times New Roman" panose="02020603050405020304" pitchFamily="18" charset="0"/>
                            </a:rPr>
                            <a:t>Unit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993891462"/>
                      </a:ext>
                    </a:extLst>
                  </a:tr>
                  <a:tr h="271082">
                    <a:tc>
                      <a:txBody>
                        <a:bodyPr/>
                        <a:lstStyle/>
                        <a:p>
                          <a:endParaRPr lang="en-US"/>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blipFill>
                          <a:blip r:embed="rId5"/>
                          <a:stretch>
                            <a:fillRect l="-641" t="-102222" r="-141026" b="-491111"/>
                          </a:stretch>
                        </a:blipFill>
                      </a:tcPr>
                    </a:tc>
                    <a:tc>
                      <a:txBody>
                        <a:bodyPr/>
                        <a:lstStyle/>
                        <a:p>
                          <a:pPr algn="ctr">
                            <a:lnSpc>
                              <a:spcPct val="115000"/>
                            </a:lnSpc>
                            <a:spcBef>
                              <a:spcPts val="600"/>
                            </a:spcBef>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53.8</a:t>
                          </a: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5000"/>
                            </a:lnSpc>
                            <a:spcBef>
                              <a:spcPts val="600"/>
                            </a:spcBef>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kW</a:t>
                          </a: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275841563"/>
                      </a:ext>
                    </a:extLst>
                  </a:tr>
                  <a:tr h="245364">
                    <a:tc>
                      <a:txBody>
                        <a:bodyPr/>
                        <a:lstStyle/>
                        <a:p>
                          <a:endParaRPr lang="en-US"/>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blipFill>
                          <a:blip r:embed="rId5"/>
                          <a:stretch>
                            <a:fillRect l="-641" t="-227500" r="-141026" b="-452500"/>
                          </a:stretch>
                        </a:blipFill>
                      </a:tcPr>
                    </a:tc>
                    <a:tc>
                      <a:txBody>
                        <a:bodyPr/>
                        <a:lstStyle/>
                        <a:p>
                          <a:pPr algn="ctr">
                            <a:lnSpc>
                              <a:spcPct val="115000"/>
                            </a:lnSpc>
                            <a:spcBef>
                              <a:spcPts val="600"/>
                            </a:spcBef>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1.3</a:t>
                          </a: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5000"/>
                            </a:lnSpc>
                            <a:spcBef>
                              <a:spcPts val="600"/>
                            </a:spcBef>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943296813"/>
                      </a:ext>
                    </a:extLst>
                  </a:tr>
                  <a:tr h="256096">
                    <a:tc>
                      <a:txBody>
                        <a:bodyPr/>
                        <a:lstStyle/>
                        <a:p>
                          <a:endParaRPr lang="en-US"/>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blipFill>
                          <a:blip r:embed="rId5"/>
                          <a:stretch>
                            <a:fillRect l="-641" t="-311905" r="-141026" b="-330952"/>
                          </a:stretch>
                        </a:blipFill>
                      </a:tcPr>
                    </a:tc>
                    <a:tc>
                      <a:txBody>
                        <a:bodyPr/>
                        <a:lstStyle/>
                        <a:p>
                          <a:pPr algn="ctr">
                            <a:lnSpc>
                              <a:spcPct val="115000"/>
                            </a:lnSpc>
                            <a:spcBef>
                              <a:spcPts val="600"/>
                            </a:spcBef>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3,465</a:t>
                          </a: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5000"/>
                            </a:lnSpc>
                            <a:spcBef>
                              <a:spcPts val="600"/>
                            </a:spcBef>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kg/h</a:t>
                          </a: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3030531729"/>
                      </a:ext>
                    </a:extLst>
                  </a:tr>
                  <a:tr h="245364">
                    <a:tc>
                      <a:txBody>
                        <a:bodyPr/>
                        <a:lstStyle/>
                        <a:p>
                          <a:endParaRPr lang="en-US"/>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blipFill>
                          <a:blip r:embed="rId5"/>
                          <a:stretch>
                            <a:fillRect l="-641" t="-421951" r="-141026" b="-239024"/>
                          </a:stretch>
                        </a:blipFill>
                      </a:tcPr>
                    </a:tc>
                    <a:tc>
                      <a:txBody>
                        <a:bodyPr/>
                        <a:lstStyle/>
                        <a:p>
                          <a:pPr algn="ctr">
                            <a:lnSpc>
                              <a:spcPct val="115000"/>
                            </a:lnSpc>
                            <a:spcBef>
                              <a:spcPts val="600"/>
                            </a:spcBef>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48.3</a:t>
                          </a: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5000"/>
                            </a:lnSpc>
                            <a:spcBef>
                              <a:spcPts val="600"/>
                            </a:spcBef>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K</a:t>
                          </a: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95926502"/>
                      </a:ext>
                    </a:extLst>
                  </a:tr>
                  <a:tr h="256096">
                    <a:tc>
                      <a:txBody>
                        <a:bodyPr/>
                        <a:lstStyle/>
                        <a:p>
                          <a:endParaRPr lang="en-US"/>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blipFill>
                          <a:blip r:embed="rId5"/>
                          <a:stretch>
                            <a:fillRect l="-641" t="-509524" r="-141026" b="-133333"/>
                          </a:stretch>
                        </a:blipFill>
                      </a:tcPr>
                    </a:tc>
                    <a:tc>
                      <a:txBody>
                        <a:bodyPr/>
                        <a:lstStyle/>
                        <a:p>
                          <a:pPr algn="ctr">
                            <a:lnSpc>
                              <a:spcPct val="115000"/>
                            </a:lnSpc>
                            <a:spcBef>
                              <a:spcPts val="600"/>
                            </a:spcBef>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13.3</a:t>
                          </a: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5000"/>
                            </a:lnSpc>
                            <a:spcBef>
                              <a:spcPts val="600"/>
                            </a:spcBef>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K</a:t>
                          </a: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4249576604"/>
                      </a:ext>
                    </a:extLst>
                  </a:tr>
                  <a:tr h="256096">
                    <a:tc>
                      <a:txBody>
                        <a:bodyPr/>
                        <a:lstStyle/>
                        <a:p>
                          <a:endParaRPr lang="en-US"/>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blipFill>
                          <a:blip r:embed="rId5"/>
                          <a:stretch>
                            <a:fillRect l="-641" t="-609524" r="-141026" b="-33333"/>
                          </a:stretch>
                        </a:blipFill>
                      </a:tcPr>
                    </a:tc>
                    <a:tc>
                      <a:txBody>
                        <a:bodyPr/>
                        <a:lstStyle/>
                        <a:p>
                          <a:pPr algn="ctr">
                            <a:lnSpc>
                              <a:spcPct val="115000"/>
                            </a:lnSpc>
                            <a:spcBef>
                              <a:spcPts val="600"/>
                            </a:spcBef>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75</a:t>
                          </a: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5000"/>
                            </a:lnSpc>
                            <a:spcBef>
                              <a:spcPts val="600"/>
                            </a:spcBef>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C</a:t>
                          </a: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691373267"/>
                      </a:ext>
                    </a:extLst>
                  </a:tr>
                </a:tbl>
              </a:graphicData>
            </a:graphic>
          </p:graphicFrame>
        </mc:Fallback>
      </mc:AlternateContent>
      <p:sp>
        <p:nvSpPr>
          <p:cNvPr id="11" name="Rectangle 10"/>
          <p:cNvSpPr/>
          <p:nvPr/>
        </p:nvSpPr>
        <p:spPr>
          <a:xfrm>
            <a:off x="102452" y="3987333"/>
            <a:ext cx="3070071" cy="338554"/>
          </a:xfrm>
          <a:prstGeom prst="rect">
            <a:avLst/>
          </a:prstGeom>
        </p:spPr>
        <p:txBody>
          <a:bodyPr wrap="none">
            <a:spAutoFit/>
          </a:bodyPr>
          <a:lstStyle/>
          <a:p>
            <a:r>
              <a:rPr lang="en-US" sz="1600" dirty="0">
                <a:ea typeface="Calibri" panose="020F0502020204030204" pitchFamily="34" charset="0"/>
                <a:cs typeface="Times New Roman" panose="02020603050405020304" pitchFamily="18" charset="0"/>
              </a:rPr>
              <a:t>Installed radiator characteristics</a:t>
            </a:r>
            <a:endParaRPr lang="en-GB" sz="1600" dirty="0"/>
          </a:p>
        </p:txBody>
      </p:sp>
      <p:sp>
        <p:nvSpPr>
          <p:cNvPr id="12" name="Rectangle 11"/>
          <p:cNvSpPr/>
          <p:nvPr/>
        </p:nvSpPr>
        <p:spPr>
          <a:xfrm>
            <a:off x="4321818" y="6204807"/>
            <a:ext cx="4793153" cy="584775"/>
          </a:xfrm>
          <a:prstGeom prst="rect">
            <a:avLst/>
          </a:prstGeom>
        </p:spPr>
        <p:txBody>
          <a:bodyPr wrap="square">
            <a:spAutoFit/>
          </a:bodyPr>
          <a:lstStyle/>
          <a:p>
            <a:r>
              <a:rPr lang="en-GB" sz="1600" dirty="0"/>
              <a:t>Required water supply temperature to cover a certain load</a:t>
            </a:r>
          </a:p>
        </p:txBody>
      </p:sp>
      <p:sp>
        <p:nvSpPr>
          <p:cNvPr id="13" name="Rectangle 12"/>
          <p:cNvSpPr/>
          <p:nvPr/>
        </p:nvSpPr>
        <p:spPr>
          <a:xfrm>
            <a:off x="244401" y="1326790"/>
            <a:ext cx="2807179" cy="338554"/>
          </a:xfrm>
          <a:prstGeom prst="rect">
            <a:avLst/>
          </a:prstGeom>
        </p:spPr>
        <p:txBody>
          <a:bodyPr wrap="none">
            <a:spAutoFit/>
          </a:bodyPr>
          <a:lstStyle/>
          <a:p>
            <a:r>
              <a:rPr lang="en-US" sz="1600" dirty="0">
                <a:ea typeface="Calibri" panose="020F0502020204030204" pitchFamily="34" charset="0"/>
                <a:cs typeface="Times New Roman" panose="02020603050405020304" pitchFamily="18" charset="0"/>
              </a:rPr>
              <a:t>Thermal zone characteristics</a:t>
            </a:r>
            <a:endParaRPr lang="en-GB" sz="1600" dirty="0"/>
          </a:p>
        </p:txBody>
      </p:sp>
      <p:sp>
        <p:nvSpPr>
          <p:cNvPr id="14" name="Rectangle 13"/>
          <p:cNvSpPr/>
          <p:nvPr/>
        </p:nvSpPr>
        <p:spPr>
          <a:xfrm>
            <a:off x="5066989" y="1297290"/>
            <a:ext cx="3264035" cy="338554"/>
          </a:xfrm>
          <a:prstGeom prst="rect">
            <a:avLst/>
          </a:prstGeom>
        </p:spPr>
        <p:txBody>
          <a:bodyPr wrap="none">
            <a:spAutoFit/>
          </a:bodyPr>
          <a:lstStyle/>
          <a:p>
            <a:r>
              <a:rPr lang="en-US" sz="1600" dirty="0">
                <a:latin typeface="+mj-lt"/>
                <a:ea typeface="Calibri" panose="020F0502020204030204" pitchFamily="34" charset="0"/>
                <a:cs typeface="Times New Roman" panose="02020603050405020304" pitchFamily="18" charset="0"/>
              </a:rPr>
              <a:t>Load to cover by installed radiator</a:t>
            </a:r>
            <a:endParaRPr lang="en-GB" sz="1600" dirty="0">
              <a:latin typeface="+mj-lt"/>
            </a:endParaRPr>
          </a:p>
        </p:txBody>
      </p:sp>
    </p:spTree>
    <p:extLst>
      <p:ext uri="{BB962C8B-B14F-4D97-AF65-F5344CB8AC3E}">
        <p14:creationId xmlns:p14="http://schemas.microsoft.com/office/powerpoint/2010/main" val="15110418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extLst>
    <a:ext uri="{05A4C25C-085E-4340-85A3-A5531E510DB2}">
      <thm15:themeFamily xmlns:thm15="http://schemas.microsoft.com/office/thememl/2012/main" name="LaboThAp" id="{C2FC2A4E-CD0C-4282-A97F-393566862E44}" vid="{F816C29C-C793-4521-A11E-D3867CDDB54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1274</TotalTime>
  <Words>758</Words>
  <Application>Microsoft Office PowerPoint</Application>
  <PresentationFormat>On-screen Show (4:3)</PresentationFormat>
  <Paragraphs>237</Paragraphs>
  <Slides>13</Slides>
  <Notes>4</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22" baseType="lpstr">
      <vt:lpstr>SimSun</vt:lpstr>
      <vt:lpstr>Arial</vt:lpstr>
      <vt:lpstr>Calibri</vt:lpstr>
      <vt:lpstr>Cambria Math</vt:lpstr>
      <vt:lpstr>Microsoft Tai Le</vt:lpstr>
      <vt:lpstr>MS Mincho</vt:lpstr>
      <vt:lpstr>Times New Roman</vt:lpstr>
      <vt:lpstr>Clarity</vt:lpstr>
      <vt:lpstr>Visio</vt:lpstr>
      <vt:lpstr>ENERGY REDUCTION IN PUBLIC BUILDING STOCK:  ASSESSING THE IMPACT OF CONTROL STRATEGY OVER EXPECTED ENERGY SAVINGS AND INDOOR COMFORT LEVEL </vt:lpstr>
      <vt:lpstr>Introduction</vt:lpstr>
      <vt:lpstr>Building Demo</vt:lpstr>
      <vt:lpstr>Existing Heating System</vt:lpstr>
      <vt:lpstr>Actual control strategy</vt:lpstr>
      <vt:lpstr>Ideal approach: Radiator’s heating curve</vt:lpstr>
      <vt:lpstr>Proposed Approach</vt:lpstr>
      <vt:lpstr>PowerPoint Presentation</vt:lpstr>
      <vt:lpstr>Testing proposed approach</vt:lpstr>
      <vt:lpstr>PowerPoint Presentation</vt:lpstr>
      <vt:lpstr>Simulation Results</vt:lpstr>
      <vt:lpstr>Conclusions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BJD</dc:creator>
  <cp:lastModifiedBy>Administrator</cp:lastModifiedBy>
  <cp:revision>179</cp:revision>
  <dcterms:created xsi:type="dcterms:W3CDTF">2014-09-16T21:32:26Z</dcterms:created>
  <dcterms:modified xsi:type="dcterms:W3CDTF">2016-05-25T11:20:10Z</dcterms:modified>
</cp:coreProperties>
</file>