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481" r:id="rId2"/>
    <p:sldId id="427" r:id="rId3"/>
    <p:sldId id="442" r:id="rId4"/>
    <p:sldId id="429" r:id="rId5"/>
    <p:sldId id="446" r:id="rId6"/>
    <p:sldId id="447" r:id="rId7"/>
    <p:sldId id="448" r:id="rId8"/>
    <p:sldId id="449" r:id="rId9"/>
    <p:sldId id="488" r:id="rId10"/>
    <p:sldId id="491" r:id="rId11"/>
    <p:sldId id="490" r:id="rId12"/>
    <p:sldId id="438" r:id="rId13"/>
    <p:sldId id="489" r:id="rId14"/>
    <p:sldId id="492" r:id="rId15"/>
    <p:sldId id="440" r:id="rId16"/>
    <p:sldId id="441" r:id="rId17"/>
    <p:sldId id="450" r:id="rId18"/>
    <p:sldId id="387" r:id="rId19"/>
    <p:sldId id="415" r:id="rId20"/>
    <p:sldId id="369" r:id="rId21"/>
    <p:sldId id="420" r:id="rId22"/>
    <p:sldId id="418" r:id="rId23"/>
    <p:sldId id="423" r:id="rId24"/>
    <p:sldId id="426" r:id="rId25"/>
    <p:sldId id="471" r:id="rId26"/>
    <p:sldId id="493" r:id="rId27"/>
    <p:sldId id="494" r:id="rId28"/>
    <p:sldId id="496" r:id="rId29"/>
    <p:sldId id="503" r:id="rId30"/>
    <p:sldId id="500" r:id="rId31"/>
    <p:sldId id="470" r:id="rId32"/>
    <p:sldId id="501" r:id="rId33"/>
    <p:sldId id="467" r:id="rId34"/>
    <p:sldId id="469" r:id="rId35"/>
    <p:sldId id="495" r:id="rId36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3300"/>
    <a:srgbClr val="CCFFCC"/>
    <a:srgbClr val="CCFF99"/>
    <a:srgbClr val="0033CC"/>
    <a:srgbClr val="009900"/>
    <a:srgbClr val="336699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44" autoAdjust="0"/>
    <p:restoredTop sz="84538" autoAdjust="0"/>
  </p:normalViewPr>
  <p:slideViewPr>
    <p:cSldViewPr>
      <p:cViewPr>
        <p:scale>
          <a:sx n="60" d="100"/>
          <a:sy n="60" d="100"/>
        </p:scale>
        <p:origin x="15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0F7DB13-D9E5-45CD-97CD-D7E18359B697}" type="datetimeFigureOut">
              <a:rPr lang="fr-BE" smtClean="0"/>
              <a:t>01-12-16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68F6682A-F25A-4921-8EEB-A969CB9F42E1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07900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Ladies</a:t>
            </a:r>
            <a:r>
              <a:rPr lang="fr-BE" baseline="0" dirty="0" smtClean="0"/>
              <a:t> and gentlemen, I </a:t>
            </a:r>
            <a:r>
              <a:rPr lang="fr-BE" baseline="0" dirty="0" err="1" smtClean="0"/>
              <a:t>would</a:t>
            </a:r>
            <a:r>
              <a:rPr lang="fr-BE" baseline="0" dirty="0" smtClean="0"/>
              <a:t> </a:t>
            </a:r>
            <a:r>
              <a:rPr lang="fr-BE" baseline="0" dirty="0" err="1" smtClean="0"/>
              <a:t>like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present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you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during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this</a:t>
            </a:r>
            <a:r>
              <a:rPr lang="fr-BE" baseline="0" dirty="0" smtClean="0"/>
              <a:t> talk, a collaborative </a:t>
            </a:r>
            <a:r>
              <a:rPr lang="fr-BE" baseline="0" dirty="0" err="1" smtClean="0"/>
              <a:t>conceptualization</a:t>
            </a:r>
            <a:r>
              <a:rPr lang="fr-BE" baseline="0" dirty="0" smtClean="0"/>
              <a:t> model in </a:t>
            </a:r>
            <a:r>
              <a:rPr lang="fr-BE" baseline="0" dirty="0" err="1" smtClean="0"/>
              <a:t>order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fill</a:t>
            </a:r>
            <a:r>
              <a:rPr lang="fr-BE" baseline="0" dirty="0" smtClean="0"/>
              <a:t> </a:t>
            </a:r>
            <a:r>
              <a:rPr lang="fr-BE" baseline="0" dirty="0" err="1" smtClean="0"/>
              <a:t>knowledge</a:t>
            </a:r>
            <a:r>
              <a:rPr lang="fr-BE" baseline="0" dirty="0" smtClean="0"/>
              <a:t> gaps </a:t>
            </a:r>
            <a:r>
              <a:rPr lang="fr-BE" baseline="0" dirty="0" err="1" smtClean="0"/>
              <a:t>regarding</a:t>
            </a:r>
            <a:r>
              <a:rPr lang="fr-BE" baseline="0" dirty="0" smtClean="0"/>
              <a:t> trace </a:t>
            </a:r>
            <a:r>
              <a:rPr lang="fr-BE" baseline="0" dirty="0" err="1" smtClean="0"/>
              <a:t>element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flows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with</a:t>
            </a:r>
            <a:r>
              <a:rPr lang="fr-BE" baseline="0" dirty="0" smtClean="0"/>
              <a:t> </a:t>
            </a:r>
            <a:r>
              <a:rPr lang="fr-BE" i="1" baseline="0" dirty="0" smtClean="0"/>
              <a:t>P. </a:t>
            </a:r>
            <a:r>
              <a:rPr lang="fr-BE" i="1" baseline="0" dirty="0" err="1" smtClean="0"/>
              <a:t>oceanica</a:t>
            </a:r>
            <a:r>
              <a:rPr lang="fr-BE" i="1" baseline="0" dirty="0" smtClean="0"/>
              <a:t> </a:t>
            </a:r>
            <a:r>
              <a:rPr lang="fr-BE" baseline="0" dirty="0" err="1" smtClean="0"/>
              <a:t>meadows</a:t>
            </a:r>
            <a:r>
              <a:rPr lang="fr-BE" baseline="0" dirty="0" smtClean="0"/>
              <a:t>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34809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43568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22942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22532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94639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07882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450238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70287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246185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61642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Among</a:t>
            </a:r>
            <a:r>
              <a:rPr lang="fr-BE" dirty="0" smtClean="0"/>
              <a:t> the </a:t>
            </a:r>
            <a:r>
              <a:rPr lang="fr-BE" dirty="0" err="1" smtClean="0"/>
              <a:t>diversity</a:t>
            </a:r>
            <a:r>
              <a:rPr lang="fr-BE" dirty="0" smtClean="0"/>
              <a:t> of contaminants are trace </a:t>
            </a:r>
            <a:r>
              <a:rPr lang="fr-BE" dirty="0" err="1" smtClean="0"/>
              <a:t>elements</a:t>
            </a:r>
            <a:r>
              <a:rPr lang="fr-BE" dirty="0" smtClean="0"/>
              <a:t>. </a:t>
            </a:r>
            <a:r>
              <a:rPr lang="fr-BE" dirty="0" err="1" smtClean="0"/>
              <a:t>We</a:t>
            </a:r>
            <a:r>
              <a:rPr lang="fr-BE" dirty="0" smtClean="0"/>
              <a:t> use the </a:t>
            </a:r>
            <a:r>
              <a:rPr lang="fr-BE" dirty="0" err="1" smtClean="0"/>
              <a:t>term</a:t>
            </a:r>
            <a:r>
              <a:rPr lang="fr-BE" dirty="0" smtClean="0"/>
              <a:t> trace </a:t>
            </a:r>
            <a:r>
              <a:rPr lang="fr-BE" dirty="0" err="1" smtClean="0"/>
              <a:t>element</a:t>
            </a:r>
            <a:r>
              <a:rPr lang="fr-BE" dirty="0" smtClean="0"/>
              <a:t> </a:t>
            </a:r>
            <a:r>
              <a:rPr lang="fr-BE" dirty="0" err="1" smtClean="0"/>
              <a:t>since</a:t>
            </a:r>
            <a:r>
              <a:rPr lang="fr-BE" baseline="0" dirty="0" smtClean="0"/>
              <a:t> the </a:t>
            </a:r>
            <a:r>
              <a:rPr lang="fr-BE" baseline="0" dirty="0" err="1" smtClean="0"/>
              <a:t>term</a:t>
            </a:r>
            <a:r>
              <a:rPr lang="fr-BE" baseline="0" dirty="0" smtClean="0"/>
              <a:t> </a:t>
            </a:r>
            <a:r>
              <a:rPr lang="fr-BE" baseline="0" dirty="0" err="1" smtClean="0"/>
              <a:t>heavy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metal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meaningless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term</a:t>
            </a:r>
            <a:r>
              <a:rPr lang="fr-BE" baseline="0" dirty="0" smtClean="0"/>
              <a:t>.</a:t>
            </a:r>
            <a:endParaRPr lang="fr-BE" dirty="0" smtClean="0"/>
          </a:p>
          <a:p>
            <a:r>
              <a:rPr lang="fr-BE" dirty="0" smtClean="0"/>
              <a:t>IUPAC</a:t>
            </a:r>
            <a:r>
              <a:rPr lang="fr-BE" baseline="0" dirty="0" smtClean="0"/>
              <a:t> (</a:t>
            </a:r>
            <a:r>
              <a:rPr lang="en-US" baseline="0" dirty="0" smtClean="0"/>
              <a:t>International Union of Pure and Applied Chemistry) </a:t>
            </a:r>
            <a:r>
              <a:rPr lang="fr-BE" baseline="0" dirty="0" err="1" smtClean="0"/>
              <a:t>definition</a:t>
            </a:r>
            <a:r>
              <a:rPr lang="fr-BE" baseline="0" dirty="0" smtClean="0"/>
              <a:t>: </a:t>
            </a:r>
            <a:r>
              <a:rPr lang="en-US" baseline="0" dirty="0" smtClean="0"/>
              <a:t>Any element having an average concentration of less than about 100 parts per million atoms (</a:t>
            </a:r>
            <a:r>
              <a:rPr lang="en-US" baseline="0" dirty="0" err="1" smtClean="0"/>
              <a:t>ppma</a:t>
            </a:r>
            <a:r>
              <a:rPr lang="en-US" baseline="0" dirty="0" smtClean="0"/>
              <a:t>) or less than 100 µg g-1.</a:t>
            </a:r>
          </a:p>
          <a:p>
            <a:r>
              <a:rPr lang="en-US" baseline="0" dirty="0" smtClean="0"/>
              <a:t>In parallel to this abundance consideration must be taken into account their essential or non-essential aspect to living organisms.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31911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94885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79967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34677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02644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23162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06110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44730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01-12-16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42169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01-12-16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43575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01-12-16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20601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01-12-16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892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01-12-16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16758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01-12-16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79855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01-12-16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98902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01-12-16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94080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01-12-16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71451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01-12-16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0446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01-12-16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28451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979E3-60DB-4673-A064-4120688DA459}" type="datetimeFigureOut">
              <a:rPr lang="fr-BE" smtClean="0"/>
              <a:t>01-12-16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7D7DE-1F6E-4F84-ACD3-D24C55ADBA6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3461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image" Target="../media/image33.tif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19.png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jpeg"/><Relationship Id="rId9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6.tif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16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9.png"/><Relationship Id="rId3" Type="http://schemas.openxmlformats.org/officeDocument/2006/relationships/image" Target="../media/image55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59.jpeg"/><Relationship Id="rId5" Type="http://schemas.microsoft.com/office/2007/relationships/hdphoto" Target="../media/hdphoto1.wdp"/><Relationship Id="rId10" Type="http://schemas.openxmlformats.org/officeDocument/2006/relationships/image" Target="../media/image48.jpeg"/><Relationship Id="rId4" Type="http://schemas.openxmlformats.org/officeDocument/2006/relationships/image" Target="../media/image56.png"/><Relationship Id="rId9" Type="http://schemas.microsoft.com/office/2007/relationships/hdphoto" Target="../media/hdphoto3.wdp"/><Relationship Id="rId1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tif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16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tiff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tiff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80.jpeg"/><Relationship Id="rId4" Type="http://schemas.openxmlformats.org/officeDocument/2006/relationships/image" Target="../media/image7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1.tif"/><Relationship Id="rId7" Type="http://schemas.openxmlformats.org/officeDocument/2006/relationships/image" Target="../media/image3.png"/><Relationship Id="rId12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7" Type="http://schemas.openxmlformats.org/officeDocument/2006/relationships/image" Target="../media/image16.jp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77.png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"/><Relationship Id="rId2" Type="http://schemas.openxmlformats.org/officeDocument/2006/relationships/image" Target="../media/image96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77.png"/><Relationship Id="rId4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1825391" y="1370964"/>
            <a:ext cx="7182322" cy="5360989"/>
            <a:chOff x="1907704" y="1431924"/>
            <a:chExt cx="7182322" cy="5360989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96"/>
            <a:stretch/>
          </p:blipFill>
          <p:spPr>
            <a:xfrm>
              <a:off x="1907704" y="1454949"/>
              <a:ext cx="7147841" cy="5330027"/>
            </a:xfrm>
            <a:prstGeom prst="rect">
              <a:avLst/>
            </a:prstGeom>
          </p:spPr>
        </p:pic>
        <p:sp>
          <p:nvSpPr>
            <p:cNvPr id="12" name="Triangle rectangle 11"/>
            <p:cNvSpPr/>
            <p:nvPr/>
          </p:nvSpPr>
          <p:spPr bwMode="auto">
            <a:xfrm rot="5400000">
              <a:off x="2818370" y="521258"/>
              <a:ext cx="5360989" cy="718232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</p:grpSp>
      <p:sp>
        <p:nvSpPr>
          <p:cNvPr id="16" name="Triangle rectangle 15"/>
          <p:cNvSpPr/>
          <p:nvPr/>
        </p:nvSpPr>
        <p:spPr bwMode="auto">
          <a:xfrm rot="5400000">
            <a:off x="2202498" y="472841"/>
            <a:ext cx="5298277" cy="7159625"/>
          </a:xfrm>
          <a:prstGeom prst="rtTriangle">
            <a:avLst/>
          </a:prstGeom>
          <a:solidFill>
            <a:schemeClr val="bg1"/>
          </a:solidFill>
          <a:ln w="317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 dirty="0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1331640" y="1412776"/>
            <a:ext cx="620299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dirty="0"/>
              <a:t>Environmental monitoring: between science and </a:t>
            </a:r>
            <a:endParaRPr lang="en-US" sz="3600" dirty="0" smtClean="0"/>
          </a:p>
          <a:p>
            <a:r>
              <a:rPr lang="en-US" sz="3600" dirty="0" smtClean="0"/>
              <a:t>decision-making</a:t>
            </a:r>
            <a:endParaRPr lang="fr-BE" sz="3600" dirty="0"/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1331641" y="3645024"/>
            <a:ext cx="266429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altLang="fr-FR" dirty="0" smtClean="0"/>
              <a:t>J. </a:t>
            </a:r>
            <a:r>
              <a:rPr lang="fr-BE" altLang="fr-FR" dirty="0" err="1" smtClean="0"/>
              <a:t>Richir</a:t>
            </a:r>
            <a:r>
              <a:rPr lang="fr-BE" altLang="fr-FR" dirty="0" smtClean="0"/>
              <a:t>, S. </a:t>
            </a:r>
            <a:r>
              <a:rPr lang="fr-BE" altLang="fr-FR" dirty="0" err="1" smtClean="0"/>
              <a:t>Gobert</a:t>
            </a:r>
            <a:r>
              <a:rPr lang="fr-BE" altLang="fr-FR" dirty="0" smtClean="0"/>
              <a:t>, P. Lejeune, G. Watson and </a:t>
            </a:r>
          </a:p>
          <a:p>
            <a:pPr eaLnBrk="1" hangingPunct="1"/>
            <a:r>
              <a:rPr lang="fr-BE" altLang="fr-FR" dirty="0" smtClean="0"/>
              <a:t>Ph. Grosjean</a:t>
            </a:r>
          </a:p>
          <a:p>
            <a:pPr eaLnBrk="1" hangingPunct="1"/>
            <a:endParaRPr lang="fr-BE" altLang="fr-FR" dirty="0" smtClean="0"/>
          </a:p>
          <a:p>
            <a:pPr eaLnBrk="1" hangingPunct="1"/>
            <a:r>
              <a:rPr lang="fr-BE" altLang="fr-FR" dirty="0" smtClean="0"/>
              <a:t>CIBIM</a:t>
            </a:r>
          </a:p>
          <a:p>
            <a:pPr eaLnBrk="1" hangingPunct="1"/>
            <a:r>
              <a:rPr lang="fr-BE" altLang="fr-FR" dirty="0" smtClean="0"/>
              <a:t>13-04-2016</a:t>
            </a:r>
          </a:p>
          <a:p>
            <a:pPr eaLnBrk="1" hangingPunct="1"/>
            <a:r>
              <a:rPr lang="fr-BE" altLang="fr-FR" dirty="0" smtClean="0"/>
              <a:t>Mons</a:t>
            </a:r>
            <a:endParaRPr lang="fr-BE" altLang="fr-FR" dirty="0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7"/>
          <a:stretch>
            <a:fillRect/>
          </a:stretch>
        </p:blipFill>
        <p:spPr bwMode="auto">
          <a:xfrm>
            <a:off x="5375514" y="37135"/>
            <a:ext cx="684436" cy="130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logo Ocea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2" y="1268760"/>
            <a:ext cx="1152277" cy="85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1" y="146106"/>
            <a:ext cx="1150750" cy="105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5" r="-5343"/>
          <a:stretch/>
        </p:blipFill>
        <p:spPr bwMode="auto">
          <a:xfrm>
            <a:off x="6425826" y="747442"/>
            <a:ext cx="2217614" cy="52131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8" name="Picture 11" descr="Logo Capmed 2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" y="2218410"/>
            <a:ext cx="1139434" cy="855760"/>
          </a:xfrm>
          <a:prstGeom prst="rect">
            <a:avLst/>
          </a:prstGeom>
        </p:spPr>
      </p:pic>
      <p:pic>
        <p:nvPicPr>
          <p:cNvPr id="20" name="Image 27" descr="LOGO_STARESO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4133" y="219450"/>
            <a:ext cx="1755430" cy="905294"/>
          </a:xfrm>
          <a:prstGeom prst="rect">
            <a:avLst/>
          </a:prstGeom>
        </p:spPr>
      </p:pic>
      <p:pic>
        <p:nvPicPr>
          <p:cNvPr id="21" name="Picture 2" descr="P:\Pictures\3C logo 2.jpg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844" y="229171"/>
            <a:ext cx="1889289" cy="944644"/>
          </a:xfrm>
          <a:prstGeom prst="rect">
            <a:avLst/>
          </a:prstGeom>
          <a:solidFill>
            <a:schemeClr val="bg1"/>
          </a:solidFill>
          <a:ln w="9525">
            <a:noFill/>
          </a:ln>
          <a:extLst/>
        </p:spPr>
      </p:pic>
      <p:pic>
        <p:nvPicPr>
          <p:cNvPr id="27" name="Picture 36" descr="Image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216" y="44624"/>
            <a:ext cx="283628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7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033" y="1962532"/>
            <a:ext cx="4140848" cy="3105636"/>
          </a:xfrm>
          <a:prstGeom prst="rect">
            <a:avLst/>
          </a:prstGeom>
        </p:spPr>
      </p:pic>
      <p:pic>
        <p:nvPicPr>
          <p:cNvPr id="7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849313" y="404813"/>
            <a:ext cx="1710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8200" y="1040036"/>
            <a:ext cx="44601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Trace Element Spatial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Variation Index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688" y="161950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TESVI = [(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 / (∑(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/x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)/n)] 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076056" y="1035844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Trace Element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Pollution Index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436096" y="1457414"/>
            <a:ext cx="3203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TEPI = (Cf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Cf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en-GB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1/n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71449" y="5120024"/>
            <a:ext cx="87293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TESVI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TEPI         efficient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complementary indices to monitor the pollution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by TEs. They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successfully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led: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ordering of TEs according to the overall spatial variability of their environmental levels along the French Mediterranean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littoral;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quantification of the global pollution in TEs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between monitored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sites.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Flèche droite 40"/>
          <p:cNvSpPr/>
          <p:nvPr/>
        </p:nvSpPr>
        <p:spPr>
          <a:xfrm>
            <a:off x="2115563" y="5164686"/>
            <a:ext cx="576064" cy="295126"/>
          </a:xfrm>
          <a:prstGeom prst="rightArrow">
            <a:avLst/>
          </a:prstGeom>
          <a:solidFill>
            <a:srgbClr val="009900">
              <a:alpha val="30000"/>
            </a:srgbClr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59" name="Groupe 58"/>
          <p:cNvGrpSpPr/>
          <p:nvPr/>
        </p:nvGrpSpPr>
        <p:grpSpPr>
          <a:xfrm>
            <a:off x="-10008" y="0"/>
            <a:ext cx="9154008" cy="4855357"/>
            <a:chOff x="-10008" y="0"/>
            <a:chExt cx="9154008" cy="4855357"/>
          </a:xfrm>
        </p:grpSpPr>
        <p:grpSp>
          <p:nvGrpSpPr>
            <p:cNvPr id="4" name="Groupe 2"/>
            <p:cNvGrpSpPr>
              <a:grpSpLocks/>
            </p:cNvGrpSpPr>
            <p:nvPr/>
          </p:nvGrpSpPr>
          <p:grpSpPr bwMode="auto">
            <a:xfrm>
              <a:off x="0" y="0"/>
              <a:ext cx="9144000" cy="896814"/>
              <a:chOff x="0" y="0"/>
              <a:chExt cx="9144000" cy="896814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30213" y="0"/>
                <a:ext cx="503237" cy="896814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BE"/>
              </a:p>
            </p:txBody>
          </p:sp>
          <p:sp>
            <p:nvSpPr>
              <p:cNvPr id="6" name="Rectangle 5"/>
              <p:cNvSpPr/>
              <p:nvPr/>
            </p:nvSpPr>
            <p:spPr>
              <a:xfrm rot="16200000">
                <a:off x="4320381" y="-3928268"/>
                <a:ext cx="503237" cy="914400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BE"/>
              </a:p>
            </p:txBody>
          </p:sp>
        </p:grpSp>
        <p:cxnSp>
          <p:nvCxnSpPr>
            <p:cNvPr id="45" name="Connecteur droit 44"/>
            <p:cNvCxnSpPr/>
            <p:nvPr/>
          </p:nvCxnSpPr>
          <p:spPr>
            <a:xfrm flipH="1">
              <a:off x="-10008" y="4852182"/>
              <a:ext cx="9154008" cy="0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4721349" y="896815"/>
              <a:ext cx="0" cy="3958542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ollution indices</a:t>
            </a:r>
            <a:endParaRPr lang="fr-BE" sz="2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9"/>
          <a:stretch/>
        </p:blipFill>
        <p:spPr>
          <a:xfrm>
            <a:off x="190463" y="2293642"/>
            <a:ext cx="4345676" cy="221547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772149" y="1819424"/>
            <a:ext cx="1074787" cy="1543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75683"/>
            <a:ext cx="3202295" cy="8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7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944" y="0"/>
            <a:ext cx="6371799" cy="6858000"/>
          </a:xfrm>
          <a:prstGeom prst="rect">
            <a:avLst/>
          </a:prstGeom>
        </p:spPr>
      </p:pic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5834063" cy="6858000"/>
            <a:chOff x="0" y="0"/>
            <a:chExt cx="5834553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2665658" y="-2273546"/>
              <a:ext cx="503237" cy="5834553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4743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Spatial variability</a:t>
            </a:r>
            <a:endParaRPr lang="fr-BE" sz="2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3078298" y="987078"/>
            <a:ext cx="2501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Proportional</a:t>
            </a:r>
            <a:r>
              <a:rPr lang="fr-BE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ordinate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scaling</a:t>
            </a:r>
            <a:r>
              <a:rPr lang="fr-BE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191005" y="207189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189100" y="375155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189100" y="544164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333069" y="207418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7331164" y="3753843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7331164" y="5443935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7326972" y="3840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93"/>
          <a:stretch/>
        </p:blipFill>
        <p:spPr>
          <a:xfrm>
            <a:off x="44730" y="895350"/>
            <a:ext cx="2656041" cy="269907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8"/>
          <a:stretch/>
        </p:blipFill>
        <p:spPr bwMode="auto">
          <a:xfrm>
            <a:off x="936472" y="3933056"/>
            <a:ext cx="184854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87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799215"/>
            <a:chOff x="0" y="0"/>
            <a:chExt cx="9144768" cy="6799215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799215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9720"/>
            <a:ext cx="9144000" cy="471095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6826" r="345"/>
          <a:stretch/>
        </p:blipFill>
        <p:spPr>
          <a:xfrm>
            <a:off x="4067945" y="19910"/>
            <a:ext cx="5052072" cy="2143119"/>
          </a:xfrm>
          <a:prstGeom prst="rect">
            <a:avLst/>
          </a:prstGeom>
        </p:spPr>
      </p:pic>
      <p:sp>
        <p:nvSpPr>
          <p:cNvPr id="16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4743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Global contamination</a:t>
            </a:r>
            <a:endParaRPr lang="fr-BE" sz="2400" dirty="0"/>
          </a:p>
        </p:txBody>
      </p:sp>
      <p:sp>
        <p:nvSpPr>
          <p:cNvPr id="3" name="Flèche droite 2"/>
          <p:cNvSpPr/>
          <p:nvPr/>
        </p:nvSpPr>
        <p:spPr>
          <a:xfrm rot="623514">
            <a:off x="735664" y="4067324"/>
            <a:ext cx="8308159" cy="187523"/>
          </a:xfrm>
          <a:prstGeom prst="rightArrow">
            <a:avLst/>
          </a:prstGeom>
          <a:solidFill>
            <a:srgbClr val="FF6600">
              <a:alpha val="40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6271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0243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5-level water quality scale</a:t>
            </a:r>
            <a:endParaRPr lang="fr-BE" sz="2400" dirty="0"/>
          </a:p>
        </p:txBody>
      </p: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Résultat de recherche d'images pour &quot;smiley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60" r="1"/>
          <a:stretch/>
        </p:blipFill>
        <p:spPr bwMode="auto">
          <a:xfrm>
            <a:off x="7462378" y="0"/>
            <a:ext cx="1681368" cy="141277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56" y="1268760"/>
            <a:ext cx="771525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752" y="1271792"/>
            <a:ext cx="771525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47" y="1268760"/>
            <a:ext cx="769035" cy="4946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44" y="1268761"/>
            <a:ext cx="764421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4650358" y="1190402"/>
            <a:ext cx="2040384" cy="1662534"/>
            <a:chOff x="4644008" y="1046386"/>
            <a:chExt cx="2040384" cy="1662534"/>
          </a:xfrm>
        </p:grpSpPr>
        <p:grpSp>
          <p:nvGrpSpPr>
            <p:cNvPr id="9" name="Groupe 8"/>
            <p:cNvGrpSpPr/>
            <p:nvPr/>
          </p:nvGrpSpPr>
          <p:grpSpPr>
            <a:xfrm>
              <a:off x="4644008" y="1428027"/>
              <a:ext cx="2040384" cy="1280893"/>
              <a:chOff x="4644008" y="1428027"/>
              <a:chExt cx="2040384" cy="1280893"/>
            </a:xfrm>
          </p:grpSpPr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605"/>
              <a:stretch/>
            </p:blipFill>
            <p:spPr bwMode="auto">
              <a:xfrm>
                <a:off x="5818545" y="1428027"/>
                <a:ext cx="865847" cy="12804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8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5735"/>
              <a:stretch/>
            </p:blipFill>
            <p:spPr bwMode="auto">
              <a:xfrm>
                <a:off x="4644008" y="1428504"/>
                <a:ext cx="1188240" cy="12804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654550" y="1428027"/>
                <a:ext cx="1091803" cy="2356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sp>
          <p:nvSpPr>
            <p:cNvPr id="7" name="ZoneTexte 6"/>
            <p:cNvSpPr txBox="1"/>
            <p:nvPr/>
          </p:nvSpPr>
          <p:spPr>
            <a:xfrm>
              <a:off x="4644008" y="1046386"/>
              <a:ext cx="2040384" cy="647421"/>
            </a:xfrm>
            <a:prstGeom prst="rect">
              <a:avLst/>
            </a:prstGeom>
            <a:noFill/>
          </p:spPr>
          <p:txBody>
            <a:bodyPr wrap="square" lIns="0" rIns="0" bIns="46800" rtlCol="0">
              <a:spAutoFit/>
            </a:bodyPr>
            <a:lstStyle/>
            <a:p>
              <a:pPr algn="just"/>
              <a:r>
                <a:rPr lang="fr-B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Superior </a:t>
              </a:r>
              <a:r>
                <a:rPr lang="fr-B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limit</a:t>
              </a:r>
              <a:r>
                <a:rPr lang="fr-B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of quartiles</a:t>
              </a:r>
              <a:endParaRPr lang="fr-B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1054656" y="942028"/>
            <a:ext cx="77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. 1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905027" y="947052"/>
            <a:ext cx="77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. 2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780171" y="947052"/>
            <a:ext cx="77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. 3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644267" y="941104"/>
            <a:ext cx="77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. 4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866176" y="6254010"/>
            <a:ext cx="1729739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Quartile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means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/>
          </p:nvPr>
        </p:nvGraphicFramePr>
        <p:xfrm>
          <a:off x="4658522" y="4095080"/>
          <a:ext cx="364003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&lt; 1</a:t>
                      </a:r>
                      <a:r>
                        <a:rPr lang="fr-BE" b="0" baseline="30000" dirty="0" smtClean="0">
                          <a:solidFill>
                            <a:schemeClr val="tx1"/>
                          </a:solidFill>
                        </a:rPr>
                        <a:t>st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qu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mean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 :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very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low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 CL </a:t>
                      </a:r>
                      <a:endParaRPr lang="fr-BE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fr-BE" b="0" baseline="30000" dirty="0" smtClean="0">
                          <a:solidFill>
                            <a:schemeClr val="tx1"/>
                          </a:solidFill>
                        </a:rPr>
                        <a:t>st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-2</a:t>
                      </a:r>
                      <a:r>
                        <a:rPr lang="fr-BE" b="0" baseline="30000" dirty="0" smtClean="0">
                          <a:solidFill>
                            <a:schemeClr val="tx1"/>
                          </a:solidFill>
                        </a:rPr>
                        <a:t>nd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qu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mean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low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 CL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fr-BE" b="0" baseline="30000" dirty="0" smtClean="0">
                          <a:solidFill>
                            <a:schemeClr val="tx1"/>
                          </a:solidFill>
                        </a:rPr>
                        <a:t>nd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-3</a:t>
                      </a:r>
                      <a:r>
                        <a:rPr lang="fr-BE" b="0" baseline="30000" dirty="0" smtClean="0">
                          <a:solidFill>
                            <a:schemeClr val="tx1"/>
                          </a:solidFill>
                        </a:rPr>
                        <a:t>rd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qu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mean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: medium CL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fr-BE" b="0" baseline="30000" dirty="0" smtClean="0">
                          <a:solidFill>
                            <a:schemeClr val="tx1"/>
                          </a:solidFill>
                        </a:rPr>
                        <a:t>rd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-4</a:t>
                      </a:r>
                      <a:r>
                        <a:rPr lang="fr-BE" b="0" baseline="30000" dirty="0" smtClean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qu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mean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: high CL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&gt; 4</a:t>
                      </a:r>
                      <a:r>
                        <a:rPr lang="fr-BE" b="0" baseline="30000" dirty="0" smtClean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qu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mean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very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 high CL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653316" y="3297176"/>
            <a:ext cx="2629887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0" rIns="0">
            <a:spAutoFit/>
          </a:bodyPr>
          <a:lstStyle/>
          <a:p>
            <a:pPr algn="ctr"/>
            <a:r>
              <a:rPr 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5 contamination levels</a:t>
            </a:r>
            <a:endParaRPr lang="fr-BE" sz="2000" u="sng" dirty="0"/>
          </a:p>
        </p:txBody>
      </p:sp>
    </p:spTree>
    <p:extLst>
      <p:ext uri="{BB962C8B-B14F-4D97-AF65-F5344CB8AC3E}">
        <p14:creationId xmlns:p14="http://schemas.microsoft.com/office/powerpoint/2010/main" val="145968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7" t="-3059" r="1" b="-1"/>
          <a:stretch/>
        </p:blipFill>
        <p:spPr>
          <a:xfrm>
            <a:off x="323528" y="1593760"/>
            <a:ext cx="8707419" cy="4427528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4" name="Connecteur droit 3"/>
          <p:cNvCxnSpPr/>
          <p:nvPr/>
        </p:nvCxnSpPr>
        <p:spPr>
          <a:xfrm flipV="1">
            <a:off x="4326062" y="1825535"/>
            <a:ext cx="1141" cy="3665299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Clustering</a:t>
            </a:r>
            <a:endParaRPr lang="fr-BE" sz="2400" dirty="0"/>
          </a:p>
        </p:txBody>
      </p:sp>
      <p:sp>
        <p:nvSpPr>
          <p:cNvPr id="7" name="Flèche gauche 6"/>
          <p:cNvSpPr/>
          <p:nvPr/>
        </p:nvSpPr>
        <p:spPr>
          <a:xfrm>
            <a:off x="4025330" y="2562656"/>
            <a:ext cx="288032" cy="216024"/>
          </a:xfrm>
          <a:prstGeom prst="leftArrow">
            <a:avLst/>
          </a:prstGeom>
          <a:solidFill>
            <a:srgbClr val="FF66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Flèche gauche 18"/>
          <p:cNvSpPr/>
          <p:nvPr/>
        </p:nvSpPr>
        <p:spPr>
          <a:xfrm rot="10800000">
            <a:off x="4340796" y="2562656"/>
            <a:ext cx="288032" cy="216024"/>
          </a:xfrm>
          <a:prstGeom prst="lef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/>
          <p:cNvSpPr txBox="1"/>
          <p:nvPr/>
        </p:nvSpPr>
        <p:spPr>
          <a:xfrm>
            <a:off x="2517131" y="2384732"/>
            <a:ext cx="1614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sites </a:t>
            </a:r>
            <a:r>
              <a:rPr lang="fr-BE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</a:t>
            </a:r>
            <a:r>
              <a:rPr lang="fr-BE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contaminated</a:t>
            </a:r>
            <a:endParaRPr lang="fr-BE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527105" y="2385456"/>
            <a:ext cx="1614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sites </a:t>
            </a:r>
            <a:r>
              <a:rPr lang="fr-BE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</a:t>
            </a:r>
            <a:r>
              <a:rPr lang="fr-BE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contaminated</a:t>
            </a:r>
            <a:endParaRPr lang="fr-BE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75683"/>
            <a:ext cx="3202295" cy="8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1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e 6"/>
          <p:cNvGrpSpPr>
            <a:grpSpLocks noChangeAspect="1"/>
          </p:cNvGrpSpPr>
          <p:nvPr/>
        </p:nvGrpSpPr>
        <p:grpSpPr>
          <a:xfrm>
            <a:off x="107504" y="1333283"/>
            <a:ext cx="8901441" cy="5120053"/>
            <a:chOff x="957085" y="1196751"/>
            <a:chExt cx="8136730" cy="468019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085" y="1704999"/>
              <a:ext cx="8136730" cy="4171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140075" y="2223917"/>
              <a:ext cx="1590676" cy="911505"/>
            </a:xfrm>
            <a:prstGeom prst="rect">
              <a:avLst/>
            </a:prstGeom>
            <a:solidFill>
              <a:srgbClr val="FF33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682422" y="3135632"/>
              <a:ext cx="1454478" cy="559347"/>
            </a:xfrm>
            <a:prstGeom prst="rect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140075" y="3135633"/>
              <a:ext cx="1593584" cy="561185"/>
            </a:xfrm>
            <a:prstGeom prst="rect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306542" y="4315323"/>
              <a:ext cx="2667601" cy="959148"/>
            </a:xfrm>
            <a:prstGeom prst="rect">
              <a:avLst/>
            </a:prstGeom>
            <a:solidFill>
              <a:srgbClr val="0033CC">
                <a:alpha val="40000"/>
              </a:srgbClr>
            </a:solidFill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82421" y="3693290"/>
              <a:ext cx="1457654" cy="255020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730272" y="3693664"/>
              <a:ext cx="1575278" cy="267706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724401" y="3961370"/>
              <a:ext cx="1581149" cy="352895"/>
            </a:xfrm>
            <a:prstGeom prst="rect">
              <a:avLst/>
            </a:prstGeom>
            <a:solidFill>
              <a:srgbClr val="009900">
                <a:alpha val="40000"/>
              </a:srgbClr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306542" y="3959470"/>
              <a:ext cx="2667601" cy="354794"/>
            </a:xfrm>
            <a:prstGeom prst="rect">
              <a:avLst/>
            </a:prstGeom>
            <a:solidFill>
              <a:srgbClr val="009900">
                <a:alpha val="40000"/>
              </a:srgbClr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1612052" y="1201921"/>
              <a:ext cx="15934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HC by Cd, Ni; LC by As</a:t>
              </a:r>
              <a:endParaRPr lang="fr-B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3336266" y="1196751"/>
              <a:ext cx="13077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HC by Ag, As, Pb</a:t>
              </a:r>
              <a:endParaRPr lang="fr-B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5364088" y="1200944"/>
              <a:ext cx="2001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LC by </a:t>
              </a:r>
              <a:r>
                <a:rPr lang="fr-B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TEs</a:t>
              </a:r>
              <a:r>
                <a:rPr lang="fr-B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B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overall</a:t>
              </a:r>
              <a:endParaRPr lang="fr-B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Clustering vs. TEPI</a:t>
            </a:r>
            <a:endParaRPr lang="fr-BE" sz="24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75683"/>
            <a:ext cx="3202295" cy="8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1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19" y="0"/>
            <a:ext cx="8479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3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 bwMode="auto">
          <a:xfrm rot="16200000">
            <a:off x="4319079" y="-3926967"/>
            <a:ext cx="503237" cy="914139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49" name="Rectangle 48"/>
          <p:cNvSpPr/>
          <p:nvPr/>
        </p:nvSpPr>
        <p:spPr bwMode="auto">
          <a:xfrm>
            <a:off x="430213" y="0"/>
            <a:ext cx="503237" cy="674136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grpSp>
        <p:nvGrpSpPr>
          <p:cNvPr id="2" name="Groupe 1"/>
          <p:cNvGrpSpPr/>
          <p:nvPr/>
        </p:nvGrpSpPr>
        <p:grpSpPr>
          <a:xfrm>
            <a:off x="152641" y="2511946"/>
            <a:ext cx="5845138" cy="4248472"/>
            <a:chOff x="152641" y="2511946"/>
            <a:chExt cx="5845138" cy="4248472"/>
          </a:xfrm>
        </p:grpSpPr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41" y="2511946"/>
              <a:ext cx="5845138" cy="4248472"/>
            </a:xfrm>
            <a:prstGeom prst="rect">
              <a:avLst/>
            </a:prstGeom>
          </p:spPr>
        </p:pic>
        <p:grpSp>
          <p:nvGrpSpPr>
            <p:cNvPr id="33" name="Groupe 32"/>
            <p:cNvGrpSpPr/>
            <p:nvPr/>
          </p:nvGrpSpPr>
          <p:grpSpPr>
            <a:xfrm>
              <a:off x="1018857" y="3780042"/>
              <a:ext cx="4519926" cy="2855501"/>
              <a:chOff x="486812" y="385249"/>
              <a:chExt cx="4519926" cy="2855501"/>
            </a:xfrm>
          </p:grpSpPr>
          <p:grpSp>
            <p:nvGrpSpPr>
              <p:cNvPr id="35" name="Groupe 34"/>
              <p:cNvGrpSpPr/>
              <p:nvPr/>
            </p:nvGrpSpPr>
            <p:grpSpPr>
              <a:xfrm>
                <a:off x="1015619" y="394247"/>
                <a:ext cx="728588" cy="1728192"/>
                <a:chOff x="5686614" y="502321"/>
                <a:chExt cx="728588" cy="1728192"/>
              </a:xfrm>
            </p:grpSpPr>
            <p:pic>
              <p:nvPicPr>
                <p:cNvPr id="44" name="Image 43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2" t="8969" r="27823" b="1043"/>
                <a:stretch/>
              </p:blipFill>
              <p:spPr>
                <a:xfrm rot="5400000">
                  <a:off x="6074205" y="545524"/>
                  <a:ext cx="384200" cy="297794"/>
                </a:xfrm>
                <a:prstGeom prst="rect">
                  <a:avLst/>
                </a:prstGeom>
              </p:spPr>
            </p:pic>
            <p:cxnSp>
              <p:nvCxnSpPr>
                <p:cNvPr id="45" name="Connecteur droit 44"/>
                <p:cNvCxnSpPr/>
                <p:nvPr/>
              </p:nvCxnSpPr>
              <p:spPr>
                <a:xfrm>
                  <a:off x="5692964" y="618779"/>
                  <a:ext cx="0" cy="1611734"/>
                </a:xfrm>
                <a:prstGeom prst="line">
                  <a:avLst/>
                </a:prstGeom>
                <a:ln w="5080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Forme libre 45"/>
                <p:cNvSpPr/>
                <p:nvPr/>
              </p:nvSpPr>
              <p:spPr>
                <a:xfrm>
                  <a:off x="5686614" y="630020"/>
                  <a:ext cx="457200" cy="269201"/>
                </a:xfrm>
                <a:custGeom>
                  <a:avLst/>
                  <a:gdLst>
                    <a:gd name="connsiteX0" fmla="*/ 0 w 457200"/>
                    <a:gd name="connsiteY0" fmla="*/ 179316 h 269201"/>
                    <a:gd name="connsiteX1" fmla="*/ 127000 w 457200"/>
                    <a:gd name="connsiteY1" fmla="*/ 1516 h 269201"/>
                    <a:gd name="connsiteX2" fmla="*/ 203200 w 457200"/>
                    <a:gd name="connsiteY2" fmla="*/ 268216 h 269201"/>
                    <a:gd name="connsiteX3" fmla="*/ 330200 w 457200"/>
                    <a:gd name="connsiteY3" fmla="*/ 90416 h 269201"/>
                    <a:gd name="connsiteX4" fmla="*/ 457200 w 457200"/>
                    <a:gd name="connsiteY4" fmla="*/ 52316 h 269201"/>
                    <a:gd name="connsiteX5" fmla="*/ 457200 w 457200"/>
                    <a:gd name="connsiteY5" fmla="*/ 52316 h 269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7200" h="269201">
                      <a:moveTo>
                        <a:pt x="0" y="179316"/>
                      </a:moveTo>
                      <a:cubicBezTo>
                        <a:pt x="46566" y="83007"/>
                        <a:pt x="93133" y="-13301"/>
                        <a:pt x="127000" y="1516"/>
                      </a:cubicBezTo>
                      <a:cubicBezTo>
                        <a:pt x="160867" y="16333"/>
                        <a:pt x="169333" y="253399"/>
                        <a:pt x="203200" y="268216"/>
                      </a:cubicBezTo>
                      <a:cubicBezTo>
                        <a:pt x="237067" y="283033"/>
                        <a:pt x="287867" y="126399"/>
                        <a:pt x="330200" y="90416"/>
                      </a:cubicBezTo>
                      <a:cubicBezTo>
                        <a:pt x="372533" y="54433"/>
                        <a:pt x="457200" y="52316"/>
                        <a:pt x="457200" y="52316"/>
                      </a:cubicBezTo>
                      <a:lnTo>
                        <a:pt x="457200" y="52316"/>
                      </a:lnTo>
                    </a:path>
                  </a:pathLst>
                </a:custGeom>
                <a:noFill/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</p:grpSp>
          <p:sp>
            <p:nvSpPr>
              <p:cNvPr id="36" name="Rectangle 35"/>
              <p:cNvSpPr/>
              <p:nvPr/>
            </p:nvSpPr>
            <p:spPr>
              <a:xfrm>
                <a:off x="2311763" y="1864404"/>
                <a:ext cx="792088" cy="133963"/>
              </a:xfrm>
              <a:prstGeom prst="rect">
                <a:avLst/>
              </a:prstGeom>
              <a:solidFill>
                <a:schemeClr val="bg2">
                  <a:lumMod val="50000"/>
                  <a:alpha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86812" y="1830867"/>
                <a:ext cx="240775" cy="307082"/>
              </a:xfrm>
              <a:prstGeom prst="rect">
                <a:avLst/>
              </a:prstGeom>
              <a:solidFill>
                <a:srgbClr val="FF7C80">
                  <a:alpha val="6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4090266" y="3010350"/>
                <a:ext cx="916472" cy="230400"/>
              </a:xfrm>
              <a:prstGeom prst="rect">
                <a:avLst/>
              </a:prstGeom>
              <a:solidFill>
                <a:schemeClr val="bg2">
                  <a:lumMod val="50000"/>
                  <a:alpha val="6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4090266" y="2348879"/>
                <a:ext cx="540239" cy="230400"/>
              </a:xfrm>
              <a:prstGeom prst="rect">
                <a:avLst/>
              </a:prstGeom>
              <a:solidFill>
                <a:srgbClr val="993300">
                  <a:alpha val="6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4090265" y="1882600"/>
                <a:ext cx="830753" cy="231534"/>
              </a:xfrm>
              <a:prstGeom prst="rect">
                <a:avLst/>
              </a:prstGeom>
              <a:solidFill>
                <a:srgbClr val="FF7C80">
                  <a:alpha val="6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4106544" y="1224439"/>
                <a:ext cx="581483" cy="244800"/>
              </a:xfrm>
              <a:prstGeom prst="rect">
                <a:avLst/>
              </a:prstGeom>
              <a:solidFill>
                <a:srgbClr val="008000">
                  <a:alpha val="6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245646" y="2843660"/>
                <a:ext cx="1142888" cy="219646"/>
              </a:xfrm>
              <a:prstGeom prst="rect">
                <a:avLst/>
              </a:prstGeom>
              <a:solidFill>
                <a:srgbClr val="993300">
                  <a:alpha val="6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2992206" y="385249"/>
                <a:ext cx="250646" cy="1479156"/>
              </a:xfrm>
              <a:prstGeom prst="rect">
                <a:avLst/>
              </a:prstGeom>
              <a:solidFill>
                <a:srgbClr val="008000">
                  <a:alpha val="6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</p:grpSp>
      <p:pic>
        <p:nvPicPr>
          <p:cNvPr id="21" name="Picture 2" descr="tombant posidonia ocean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0"/>
            <a:ext cx="35718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ZoneTexte 30"/>
          <p:cNvSpPr txBox="1"/>
          <p:nvPr/>
        </p:nvSpPr>
        <p:spPr>
          <a:xfrm>
            <a:off x="899592" y="1124744"/>
            <a:ext cx="41538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2" indent="-342900">
              <a:buClr>
                <a:srgbClr val="008000"/>
              </a:buClr>
              <a:buSzPct val="100000"/>
              <a:buFont typeface="Wingdings" panose="05000000000000000000" pitchFamily="2" charset="2"/>
              <a:buChar char="v"/>
            </a:pPr>
            <a:r>
              <a:rPr lang="en-GB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en-GB" sz="2000" i="1" dirty="0" err="1" smtClean="0">
                <a:latin typeface="Arial" pitchFamily="34" charset="0"/>
                <a:cs typeface="Arial" pitchFamily="34" charset="0"/>
              </a:rPr>
              <a:t>osidonia</a:t>
            </a:r>
            <a:r>
              <a:rPr lang="en-GB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000" i="1" dirty="0" err="1" smtClean="0">
                <a:latin typeface="Arial" pitchFamily="34" charset="0"/>
                <a:cs typeface="Arial" pitchFamily="34" charset="0"/>
              </a:rPr>
              <a:t>oceanica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en-GB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shoots, 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rhizomes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and 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roots;</a:t>
            </a:r>
          </a:p>
          <a:p>
            <a:pPr marL="1257300" lvl="2" indent="-342900">
              <a:buClr>
                <a:srgbClr val="006600"/>
              </a:buClr>
              <a:buSzPct val="150000"/>
              <a:buFont typeface="Arial" panose="020B0604020202020204" pitchFamily="34" charset="0"/>
              <a:buChar char="•"/>
            </a:pPr>
            <a:r>
              <a:rPr lang="en-GB" sz="2000" dirty="0">
                <a:latin typeface="Arial" pitchFamily="34" charset="0"/>
                <a:cs typeface="Arial" pitchFamily="34" charset="0"/>
              </a:rPr>
              <a:t>Foliar 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stratum </a:t>
            </a:r>
            <a:r>
              <a:rPr lang="en-GB" sz="200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◄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 water; </a:t>
            </a:r>
            <a:endParaRPr lang="en-GB" sz="2000" dirty="0">
              <a:latin typeface="Arial" pitchFamily="34" charset="0"/>
              <a:cs typeface="Arial" pitchFamily="34" charset="0"/>
            </a:endParaRPr>
          </a:p>
          <a:p>
            <a:pPr marL="1257300" lvl="2" indent="-342900">
              <a:spcAft>
                <a:spcPts val="600"/>
              </a:spcAft>
              <a:buClr>
                <a:srgbClr val="006600"/>
              </a:buClr>
              <a:buSzPct val="150000"/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Matte </a:t>
            </a:r>
            <a:r>
              <a:rPr lang="en-GB" sz="2000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◄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sediments.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 Box 43"/>
          <p:cNvSpPr txBox="1">
            <a:spLocks noChangeArrowheads="1"/>
          </p:cNvSpPr>
          <p:nvPr/>
        </p:nvSpPr>
        <p:spPr bwMode="auto">
          <a:xfrm>
            <a:off x="836613" y="417739"/>
            <a:ext cx="47021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sz="2400" i="1" dirty="0" err="1" smtClean="0"/>
              <a:t>Posidonia</a:t>
            </a:r>
            <a:r>
              <a:rPr lang="fr-BE" sz="2400" i="1" dirty="0" smtClean="0"/>
              <a:t> </a:t>
            </a:r>
            <a:r>
              <a:rPr lang="fr-BE" sz="2400" i="1" dirty="0" err="1" smtClean="0"/>
              <a:t>oceanica</a:t>
            </a:r>
            <a:r>
              <a:rPr lang="fr-BE" sz="2400" i="1" dirty="0" smtClean="0"/>
              <a:t> </a:t>
            </a:r>
            <a:r>
              <a:rPr lang="fr-BE" sz="2400" dirty="0" err="1" smtClean="0"/>
              <a:t>bed</a:t>
            </a:r>
            <a:endParaRPr lang="fr-BE" sz="2400" dirty="0"/>
          </a:p>
        </p:txBody>
      </p:sp>
      <p:sp>
        <p:nvSpPr>
          <p:cNvPr id="30" name="Rectangle 29"/>
          <p:cNvSpPr/>
          <p:nvPr/>
        </p:nvSpPr>
        <p:spPr>
          <a:xfrm>
            <a:off x="2840588" y="5259198"/>
            <a:ext cx="170836" cy="800226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954811"/>
            <a:ext cx="269125" cy="879677"/>
          </a:xfrm>
          <a:prstGeom prst="rect">
            <a:avLst/>
          </a:prstGeom>
        </p:spPr>
      </p:pic>
      <p:pic>
        <p:nvPicPr>
          <p:cNvPr id="27" name="Picture 11" descr="D:\Thèse\Images\photos thèse\novembre 2010\IMG_281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0" r="2221"/>
          <a:stretch/>
        </p:blipFill>
        <p:spPr bwMode="auto">
          <a:xfrm>
            <a:off x="5572124" y="3443117"/>
            <a:ext cx="3569271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 51" descr="Imagex.bmp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92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674314"/>
            <a:chOff x="0" y="0"/>
            <a:chExt cx="9144000" cy="6674314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674314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46714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Seagrass</a:t>
            </a:r>
            <a:r>
              <a:rPr lang="fr-BE" sz="2400" dirty="0" smtClean="0">
                <a:latin typeface="Arial" charset="0"/>
                <a:cs typeface="Arial" charset="0"/>
              </a:rPr>
              <a:t> </a:t>
            </a:r>
            <a:r>
              <a:rPr lang="fr-BE" sz="2400" dirty="0" err="1" smtClean="0">
                <a:latin typeface="Arial" charset="0"/>
                <a:cs typeface="Arial" charset="0"/>
              </a:rPr>
              <a:t>meadow</a:t>
            </a:r>
            <a:r>
              <a:rPr lang="fr-BE" sz="2400" dirty="0" smtClean="0">
                <a:latin typeface="Arial" charset="0"/>
                <a:cs typeface="Arial" charset="0"/>
              </a:rPr>
              <a:t> components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03648" y="1057391"/>
            <a:ext cx="71439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9900"/>
              </a:buClr>
              <a:buSzPct val="150000"/>
            </a:pPr>
            <a:r>
              <a:rPr lang="en-US" sz="20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Seagrass</a:t>
            </a:r>
            <a:r>
              <a:rPr lang="en-US" sz="20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meadows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can be conceptualized as the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juxtaposition of 5 separate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components:</a:t>
            </a:r>
          </a:p>
          <a:p>
            <a:pPr marL="800100" lvl="1" indent="-342900">
              <a:buClr>
                <a:srgbClr val="0033CC"/>
              </a:buClr>
              <a:buSzPct val="150000"/>
              <a:buFont typeface="Arial" panose="020B0604020202020204" pitchFamily="34" charset="0"/>
              <a:buChar char="•"/>
            </a:pPr>
            <a:r>
              <a:rPr lang="en-GB" sz="2000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seagrass</a:t>
            </a:r>
            <a:r>
              <a:rPr lang="en-GB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shoots, </a:t>
            </a:r>
          </a:p>
          <a:p>
            <a:pPr marL="800100" lvl="1" indent="-342900">
              <a:buClr>
                <a:srgbClr val="0033CC"/>
              </a:buClr>
              <a:buSzPct val="150000"/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epiphytes</a:t>
            </a:r>
            <a:r>
              <a:rPr lang="en-GB" sz="2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GB" sz="200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0033CC"/>
              </a:buClr>
              <a:buSzPct val="150000"/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associated </a:t>
            </a:r>
            <a:r>
              <a:rPr lang="en-GB" sz="2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algae and </a:t>
            </a:r>
            <a:r>
              <a:rPr lang="en-GB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animals, </a:t>
            </a:r>
          </a:p>
          <a:p>
            <a:pPr marL="800100" lvl="1" indent="-342900">
              <a:spcAft>
                <a:spcPts val="1200"/>
              </a:spcAft>
              <a:buClr>
                <a:srgbClr val="0033CC"/>
              </a:buClr>
              <a:buSzPct val="150000"/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detritus, </a:t>
            </a:r>
          </a:p>
          <a:p>
            <a:pPr algn="just">
              <a:buClr>
                <a:srgbClr val="009900"/>
              </a:buClr>
              <a:buSzPct val="150000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exchanging </a:t>
            </a:r>
            <a:r>
              <a:rPr lang="en-GB" sz="20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of TEs between themselves and with their </a:t>
            </a:r>
            <a:r>
              <a:rPr lang="en-GB" sz="20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800100" lvl="1" indent="-342900" algn="just">
              <a:buClr>
                <a:srgbClr val="0033CC"/>
              </a:buClr>
              <a:buSzPct val="150000"/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water, </a:t>
            </a:r>
          </a:p>
          <a:p>
            <a:pPr marL="800100" lvl="1" indent="-342900" algn="just">
              <a:buClr>
                <a:srgbClr val="0033CC"/>
              </a:buClr>
              <a:buSzPct val="150000"/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</a:t>
            </a:r>
            <a:r>
              <a:rPr lang="en-GB" sz="2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3" name="Picture 2" descr="tombant posidonia ocean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141" y="4520761"/>
            <a:ext cx="1678634" cy="223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/>
          <p:cNvSpPr txBox="1"/>
          <p:nvPr/>
        </p:nvSpPr>
        <p:spPr>
          <a:xfrm>
            <a:off x="410587" y="6481941"/>
            <a:ext cx="2728311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rIns="0" rtlCol="0">
            <a:spAutoFit/>
          </a:bodyPr>
          <a:lstStyle/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Boudouresque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Meinez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1983)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062"/>
          <a:stretch/>
        </p:blipFill>
        <p:spPr>
          <a:xfrm>
            <a:off x="376868" y="4378717"/>
            <a:ext cx="2835183" cy="21032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Picture 2" descr="http://www.coastalwiki.org/w/images/7/70/Epiphyt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157" y="4520761"/>
            <a:ext cx="2231537" cy="223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0" b="7577"/>
          <a:stretch/>
        </p:blipFill>
        <p:spPr>
          <a:xfrm>
            <a:off x="5553824" y="4490921"/>
            <a:ext cx="1686490" cy="22680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33100" y="4149080"/>
            <a:ext cx="2803396" cy="323165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fr-BE" sz="1500" dirty="0">
                <a:latin typeface="Arial" panose="020B0604020202020204" pitchFamily="34" charset="0"/>
                <a:cs typeface="Arial" panose="020B0604020202020204" pitchFamily="34" charset="0"/>
              </a:rPr>
              <a:t>(Schroeder and </a:t>
            </a:r>
            <a:r>
              <a:rPr lang="fr-BE" sz="1500" dirty="0" err="1">
                <a:latin typeface="Arial" panose="020B0604020202020204" pitchFamily="34" charset="0"/>
                <a:cs typeface="Arial" panose="020B0604020202020204" pitchFamily="34" charset="0"/>
              </a:rPr>
              <a:t>Thorhaug</a:t>
            </a:r>
            <a:r>
              <a:rPr lang="fr-BE" sz="1500" dirty="0">
                <a:latin typeface="Arial" panose="020B0604020202020204" pitchFamily="34" charset="0"/>
                <a:cs typeface="Arial" panose="020B0604020202020204" pitchFamily="34" charset="0"/>
              </a:rPr>
              <a:t>, 1980)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75683"/>
            <a:ext cx="3202295" cy="8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4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4" name="Rectangle 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1034911" y="918815"/>
            <a:ext cx="7137489" cy="5760070"/>
            <a:chOff x="1034911" y="918815"/>
            <a:chExt cx="7137489" cy="5760070"/>
          </a:xfrm>
        </p:grpSpPr>
        <p:pic>
          <p:nvPicPr>
            <p:cNvPr id="4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" t="14722" r="50944" b="13896"/>
            <a:stretch/>
          </p:blipFill>
          <p:spPr bwMode="auto">
            <a:xfrm>
              <a:off x="7105867" y="2354523"/>
              <a:ext cx="970597" cy="1028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Image 3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78" t="32391" r="4052" b="8409"/>
            <a:stretch/>
          </p:blipFill>
          <p:spPr>
            <a:xfrm>
              <a:off x="4579138" y="5243856"/>
              <a:ext cx="1238977" cy="1161281"/>
            </a:xfrm>
            <a:prstGeom prst="rect">
              <a:avLst/>
            </a:prstGeom>
          </p:spPr>
        </p:pic>
        <p:pic>
          <p:nvPicPr>
            <p:cNvPr id="39" name="Image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32" t="32391" r="53812" b="8409"/>
            <a:stretch/>
          </p:blipFill>
          <p:spPr>
            <a:xfrm>
              <a:off x="4242301" y="5243857"/>
              <a:ext cx="656405" cy="1161281"/>
            </a:xfrm>
            <a:prstGeom prst="rect">
              <a:avLst/>
            </a:prstGeom>
          </p:spPr>
        </p:pic>
        <p:pic>
          <p:nvPicPr>
            <p:cNvPr id="33" name="Picture 2" descr="tombant posidonia oceanica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10" t="73912" r="13662" b="10551"/>
            <a:stretch/>
          </p:blipFill>
          <p:spPr bwMode="auto">
            <a:xfrm>
              <a:off x="1034911" y="5301209"/>
              <a:ext cx="1138106" cy="927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http://www.coastalwiki.org/w/images/7/70/Epiphytes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1" t="8550" r="62" b="20375"/>
            <a:stretch/>
          </p:blipFill>
          <p:spPr bwMode="auto">
            <a:xfrm>
              <a:off x="3952500" y="1240631"/>
              <a:ext cx="1578617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85"/>
            <a:stretch/>
          </p:blipFill>
          <p:spPr bwMode="auto">
            <a:xfrm>
              <a:off x="2218078" y="2596896"/>
              <a:ext cx="2371385" cy="2503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Organigramme : Délai 11"/>
            <p:cNvSpPr>
              <a:spLocks noChangeAspect="1"/>
            </p:cNvSpPr>
            <p:nvPr/>
          </p:nvSpPr>
          <p:spPr>
            <a:xfrm>
              <a:off x="2218079" y="3455632"/>
              <a:ext cx="1498677" cy="1032724"/>
            </a:xfrm>
            <a:prstGeom prst="flowChartDelay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tlCol="0" anchor="ctr"/>
            <a:lstStyle/>
            <a:p>
              <a:r>
                <a:rPr lang="fr-BE" sz="1600" i="1" dirty="0" smtClean="0">
                  <a:solidFill>
                    <a:schemeClr val="tx1"/>
                  </a:solidFill>
                </a:rPr>
                <a:t>P. </a:t>
              </a:r>
              <a:r>
                <a:rPr lang="fr-BE" sz="1600" i="1" dirty="0" err="1" smtClean="0">
                  <a:solidFill>
                    <a:schemeClr val="tx1"/>
                  </a:solidFill>
                </a:rPr>
                <a:t>oceanica</a:t>
              </a:r>
              <a:endParaRPr lang="fr-BE" sz="1600" i="1" dirty="0">
                <a:solidFill>
                  <a:schemeClr val="tx1"/>
                </a:solidFill>
              </a:endParaRPr>
            </a:p>
          </p:txBody>
        </p:sp>
        <p:grpSp>
          <p:nvGrpSpPr>
            <p:cNvPr id="13" name="Groupe 12"/>
            <p:cNvGrpSpPr>
              <a:grpSpLocks noChangeAspect="1"/>
            </p:cNvGrpSpPr>
            <p:nvPr/>
          </p:nvGrpSpPr>
          <p:grpSpPr>
            <a:xfrm>
              <a:off x="2752480" y="2827854"/>
              <a:ext cx="1138106" cy="927175"/>
              <a:chOff x="923278" y="1216194"/>
              <a:chExt cx="948422" cy="772646"/>
            </a:xfrm>
            <a:solidFill>
              <a:schemeClr val="bg1">
                <a:alpha val="60000"/>
              </a:schemeClr>
            </a:solidFill>
          </p:grpSpPr>
          <p:sp>
            <p:nvSpPr>
              <p:cNvPr id="14" name="Organigramme : Affichage 3"/>
              <p:cNvSpPr/>
              <p:nvPr/>
            </p:nvSpPr>
            <p:spPr>
              <a:xfrm rot="5400000">
                <a:off x="1011166" y="1128306"/>
                <a:ext cx="772646" cy="948422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667 w 10000"/>
                  <a:gd name="connsiteY1" fmla="*/ 0 h 10000"/>
                  <a:gd name="connsiteX2" fmla="*/ 8333 w 10000"/>
                  <a:gd name="connsiteY2" fmla="*/ 0 h 10000"/>
                  <a:gd name="connsiteX3" fmla="*/ 10000 w 10000"/>
                  <a:gd name="connsiteY3" fmla="*/ 5000 h 10000"/>
                  <a:gd name="connsiteX4" fmla="*/ 8333 w 10000"/>
                  <a:gd name="connsiteY4" fmla="*/ 10000 h 10000"/>
                  <a:gd name="connsiteX5" fmla="*/ 1667 w 10000"/>
                  <a:gd name="connsiteY5" fmla="*/ 10000 h 10000"/>
                  <a:gd name="connsiteX6" fmla="*/ 0 w 10000"/>
                  <a:gd name="connsiteY6" fmla="*/ 5000 h 10000"/>
                  <a:gd name="connsiteX0" fmla="*/ 0 w 10000"/>
                  <a:gd name="connsiteY0" fmla="*/ 5000 h 10000"/>
                  <a:gd name="connsiteX1" fmla="*/ 1667 w 10000"/>
                  <a:gd name="connsiteY1" fmla="*/ 0 h 10000"/>
                  <a:gd name="connsiteX2" fmla="*/ 10000 w 10000"/>
                  <a:gd name="connsiteY2" fmla="*/ 5000 h 10000"/>
                  <a:gd name="connsiteX3" fmla="*/ 8333 w 10000"/>
                  <a:gd name="connsiteY3" fmla="*/ 10000 h 10000"/>
                  <a:gd name="connsiteX4" fmla="*/ 1667 w 10000"/>
                  <a:gd name="connsiteY4" fmla="*/ 10000 h 10000"/>
                  <a:gd name="connsiteX5" fmla="*/ 0 w 10000"/>
                  <a:gd name="connsiteY5" fmla="*/ 5000 h 10000"/>
                  <a:gd name="connsiteX0" fmla="*/ 0 w 10000"/>
                  <a:gd name="connsiteY0" fmla="*/ 5000 h 10000"/>
                  <a:gd name="connsiteX1" fmla="*/ 1667 w 10000"/>
                  <a:gd name="connsiteY1" fmla="*/ 0 h 10000"/>
                  <a:gd name="connsiteX2" fmla="*/ 10000 w 10000"/>
                  <a:gd name="connsiteY2" fmla="*/ 5000 h 10000"/>
                  <a:gd name="connsiteX3" fmla="*/ 1667 w 10000"/>
                  <a:gd name="connsiteY3" fmla="*/ 10000 h 10000"/>
                  <a:gd name="connsiteX4" fmla="*/ 0 w 10000"/>
                  <a:gd name="connsiteY4" fmla="*/ 5000 h 10000"/>
                  <a:gd name="connsiteX0" fmla="*/ 0 w 4736"/>
                  <a:gd name="connsiteY0" fmla="*/ 5000 h 10000"/>
                  <a:gd name="connsiteX1" fmla="*/ 1667 w 4736"/>
                  <a:gd name="connsiteY1" fmla="*/ 0 h 10000"/>
                  <a:gd name="connsiteX2" fmla="*/ 4736 w 4736"/>
                  <a:gd name="connsiteY2" fmla="*/ 5000 h 10000"/>
                  <a:gd name="connsiteX3" fmla="*/ 1667 w 4736"/>
                  <a:gd name="connsiteY3" fmla="*/ 10000 h 10000"/>
                  <a:gd name="connsiteX4" fmla="*/ 0 w 4736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801"/>
                  <a:gd name="connsiteY0" fmla="*/ 5057 h 10000"/>
                  <a:gd name="connsiteX1" fmla="*/ 4321 w 10801"/>
                  <a:gd name="connsiteY1" fmla="*/ 0 h 10000"/>
                  <a:gd name="connsiteX2" fmla="*/ 10801 w 10801"/>
                  <a:gd name="connsiteY2" fmla="*/ 5000 h 10000"/>
                  <a:gd name="connsiteX3" fmla="*/ 4321 w 10801"/>
                  <a:gd name="connsiteY3" fmla="*/ 10000 h 10000"/>
                  <a:gd name="connsiteX4" fmla="*/ 0 w 10801"/>
                  <a:gd name="connsiteY4" fmla="*/ 5057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01" h="10000">
                    <a:moveTo>
                      <a:pt x="0" y="5057"/>
                    </a:moveTo>
                    <a:lnTo>
                      <a:pt x="4321" y="0"/>
                    </a:lnTo>
                    <a:cubicBezTo>
                      <a:pt x="6880" y="58"/>
                      <a:pt x="10781" y="574"/>
                      <a:pt x="10801" y="5000"/>
                    </a:cubicBezTo>
                    <a:cubicBezTo>
                      <a:pt x="10821" y="9426"/>
                      <a:pt x="7375" y="10000"/>
                      <a:pt x="4321" y="10000"/>
                    </a:cubicBezTo>
                    <a:lnTo>
                      <a:pt x="0" y="5057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1000630" y="1475778"/>
                <a:ext cx="7789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dirty="0" err="1" smtClean="0"/>
                  <a:t>leaves</a:t>
                </a:r>
                <a:endParaRPr lang="fr-BE" dirty="0"/>
              </a:p>
            </p:txBody>
          </p:sp>
        </p:grpSp>
        <p:grpSp>
          <p:nvGrpSpPr>
            <p:cNvPr id="16" name="Groupe 15"/>
            <p:cNvGrpSpPr>
              <a:grpSpLocks noChangeAspect="1"/>
            </p:cNvGrpSpPr>
            <p:nvPr/>
          </p:nvGrpSpPr>
          <p:grpSpPr>
            <a:xfrm>
              <a:off x="2726359" y="4146473"/>
              <a:ext cx="1143554" cy="927173"/>
              <a:chOff x="922089" y="1216194"/>
              <a:chExt cx="952962" cy="772646"/>
            </a:xfrm>
            <a:solidFill>
              <a:schemeClr val="bg1">
                <a:alpha val="60000"/>
              </a:schemeClr>
            </a:solidFill>
          </p:grpSpPr>
          <p:sp>
            <p:nvSpPr>
              <p:cNvPr id="17" name="Organigramme : Affichage 3"/>
              <p:cNvSpPr/>
              <p:nvPr/>
            </p:nvSpPr>
            <p:spPr>
              <a:xfrm rot="5400000">
                <a:off x="1011166" y="1128306"/>
                <a:ext cx="772646" cy="948422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667 w 10000"/>
                  <a:gd name="connsiteY1" fmla="*/ 0 h 10000"/>
                  <a:gd name="connsiteX2" fmla="*/ 8333 w 10000"/>
                  <a:gd name="connsiteY2" fmla="*/ 0 h 10000"/>
                  <a:gd name="connsiteX3" fmla="*/ 10000 w 10000"/>
                  <a:gd name="connsiteY3" fmla="*/ 5000 h 10000"/>
                  <a:gd name="connsiteX4" fmla="*/ 8333 w 10000"/>
                  <a:gd name="connsiteY4" fmla="*/ 10000 h 10000"/>
                  <a:gd name="connsiteX5" fmla="*/ 1667 w 10000"/>
                  <a:gd name="connsiteY5" fmla="*/ 10000 h 10000"/>
                  <a:gd name="connsiteX6" fmla="*/ 0 w 10000"/>
                  <a:gd name="connsiteY6" fmla="*/ 5000 h 10000"/>
                  <a:gd name="connsiteX0" fmla="*/ 0 w 10000"/>
                  <a:gd name="connsiteY0" fmla="*/ 5000 h 10000"/>
                  <a:gd name="connsiteX1" fmla="*/ 1667 w 10000"/>
                  <a:gd name="connsiteY1" fmla="*/ 0 h 10000"/>
                  <a:gd name="connsiteX2" fmla="*/ 10000 w 10000"/>
                  <a:gd name="connsiteY2" fmla="*/ 5000 h 10000"/>
                  <a:gd name="connsiteX3" fmla="*/ 8333 w 10000"/>
                  <a:gd name="connsiteY3" fmla="*/ 10000 h 10000"/>
                  <a:gd name="connsiteX4" fmla="*/ 1667 w 10000"/>
                  <a:gd name="connsiteY4" fmla="*/ 10000 h 10000"/>
                  <a:gd name="connsiteX5" fmla="*/ 0 w 10000"/>
                  <a:gd name="connsiteY5" fmla="*/ 5000 h 10000"/>
                  <a:gd name="connsiteX0" fmla="*/ 0 w 10000"/>
                  <a:gd name="connsiteY0" fmla="*/ 5000 h 10000"/>
                  <a:gd name="connsiteX1" fmla="*/ 1667 w 10000"/>
                  <a:gd name="connsiteY1" fmla="*/ 0 h 10000"/>
                  <a:gd name="connsiteX2" fmla="*/ 10000 w 10000"/>
                  <a:gd name="connsiteY2" fmla="*/ 5000 h 10000"/>
                  <a:gd name="connsiteX3" fmla="*/ 1667 w 10000"/>
                  <a:gd name="connsiteY3" fmla="*/ 10000 h 10000"/>
                  <a:gd name="connsiteX4" fmla="*/ 0 w 10000"/>
                  <a:gd name="connsiteY4" fmla="*/ 5000 h 10000"/>
                  <a:gd name="connsiteX0" fmla="*/ 0 w 4736"/>
                  <a:gd name="connsiteY0" fmla="*/ 5000 h 10000"/>
                  <a:gd name="connsiteX1" fmla="*/ 1667 w 4736"/>
                  <a:gd name="connsiteY1" fmla="*/ 0 h 10000"/>
                  <a:gd name="connsiteX2" fmla="*/ 4736 w 4736"/>
                  <a:gd name="connsiteY2" fmla="*/ 5000 h 10000"/>
                  <a:gd name="connsiteX3" fmla="*/ 1667 w 4736"/>
                  <a:gd name="connsiteY3" fmla="*/ 10000 h 10000"/>
                  <a:gd name="connsiteX4" fmla="*/ 0 w 4736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801"/>
                  <a:gd name="connsiteY0" fmla="*/ 5057 h 10000"/>
                  <a:gd name="connsiteX1" fmla="*/ 4321 w 10801"/>
                  <a:gd name="connsiteY1" fmla="*/ 0 h 10000"/>
                  <a:gd name="connsiteX2" fmla="*/ 10801 w 10801"/>
                  <a:gd name="connsiteY2" fmla="*/ 5000 h 10000"/>
                  <a:gd name="connsiteX3" fmla="*/ 4321 w 10801"/>
                  <a:gd name="connsiteY3" fmla="*/ 10000 h 10000"/>
                  <a:gd name="connsiteX4" fmla="*/ 0 w 10801"/>
                  <a:gd name="connsiteY4" fmla="*/ 5057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01" h="10000">
                    <a:moveTo>
                      <a:pt x="0" y="5057"/>
                    </a:moveTo>
                    <a:lnTo>
                      <a:pt x="4321" y="0"/>
                    </a:lnTo>
                    <a:cubicBezTo>
                      <a:pt x="6880" y="58"/>
                      <a:pt x="10781" y="574"/>
                      <a:pt x="10801" y="5000"/>
                    </a:cubicBezTo>
                    <a:cubicBezTo>
                      <a:pt x="10821" y="9426"/>
                      <a:pt x="7375" y="10000"/>
                      <a:pt x="4321" y="10000"/>
                    </a:cubicBezTo>
                    <a:lnTo>
                      <a:pt x="0" y="5057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922089" y="1342609"/>
                <a:ext cx="952962" cy="538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dirty="0" err="1" smtClean="0"/>
                  <a:t>roots</a:t>
                </a:r>
                <a:endParaRPr lang="fr-BE" dirty="0" smtClean="0"/>
              </a:p>
              <a:p>
                <a:pPr algn="ctr"/>
                <a:r>
                  <a:rPr lang="fr-BE" dirty="0" smtClean="0"/>
                  <a:t>rhizomes</a:t>
                </a:r>
                <a:endParaRPr lang="fr-BE" dirty="0"/>
              </a:p>
            </p:txBody>
          </p:sp>
        </p:grpSp>
        <p:grpSp>
          <p:nvGrpSpPr>
            <p:cNvPr id="20" name="Groupe 19"/>
            <p:cNvGrpSpPr/>
            <p:nvPr/>
          </p:nvGrpSpPr>
          <p:grpSpPr>
            <a:xfrm>
              <a:off x="1040112" y="1194784"/>
              <a:ext cx="1138107" cy="929144"/>
              <a:chOff x="1040112" y="1194784"/>
              <a:chExt cx="1138107" cy="929144"/>
            </a:xfrm>
          </p:grpSpPr>
          <p:pic>
            <p:nvPicPr>
              <p:cNvPr id="21" name="Picture 2" descr="tombant posidonia oceanica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046" t="5018" r="16525" b="79445"/>
              <a:stretch/>
            </p:blipFill>
            <p:spPr bwMode="auto">
              <a:xfrm>
                <a:off x="1040112" y="1196752"/>
                <a:ext cx="1138107" cy="927176"/>
              </a:xfrm>
              <a:prstGeom prst="rect">
                <a:avLst/>
              </a:prstGeom>
              <a:solidFill>
                <a:srgbClr val="FFFFFF">
                  <a:alpha val="26000"/>
                </a:srgbClr>
              </a:solidFill>
              <a:extLst/>
            </p:spPr>
          </p:pic>
          <p:grpSp>
            <p:nvGrpSpPr>
              <p:cNvPr id="22" name="Groupe 21"/>
              <p:cNvGrpSpPr>
                <a:grpSpLocks noChangeAspect="1"/>
              </p:cNvGrpSpPr>
              <p:nvPr/>
            </p:nvGrpSpPr>
            <p:grpSpPr>
              <a:xfrm>
                <a:off x="1040112" y="1194784"/>
                <a:ext cx="1138106" cy="927175"/>
                <a:chOff x="923278" y="1216194"/>
                <a:chExt cx="948422" cy="772646"/>
              </a:xfrm>
            </p:grpSpPr>
            <p:sp>
              <p:nvSpPr>
                <p:cNvPr id="23" name="Organigramme : Affichage 3"/>
                <p:cNvSpPr/>
                <p:nvPr/>
              </p:nvSpPr>
              <p:spPr>
                <a:xfrm rot="5400000">
                  <a:off x="1011166" y="1128306"/>
                  <a:ext cx="772646" cy="948422"/>
                </a:xfrm>
                <a:custGeom>
                  <a:avLst/>
                  <a:gdLst>
                    <a:gd name="connsiteX0" fmla="*/ 0 w 10000"/>
                    <a:gd name="connsiteY0" fmla="*/ 5000 h 10000"/>
                    <a:gd name="connsiteX1" fmla="*/ 1667 w 10000"/>
                    <a:gd name="connsiteY1" fmla="*/ 0 h 10000"/>
                    <a:gd name="connsiteX2" fmla="*/ 8333 w 10000"/>
                    <a:gd name="connsiteY2" fmla="*/ 0 h 10000"/>
                    <a:gd name="connsiteX3" fmla="*/ 10000 w 10000"/>
                    <a:gd name="connsiteY3" fmla="*/ 5000 h 10000"/>
                    <a:gd name="connsiteX4" fmla="*/ 8333 w 10000"/>
                    <a:gd name="connsiteY4" fmla="*/ 10000 h 10000"/>
                    <a:gd name="connsiteX5" fmla="*/ 1667 w 10000"/>
                    <a:gd name="connsiteY5" fmla="*/ 10000 h 10000"/>
                    <a:gd name="connsiteX6" fmla="*/ 0 w 10000"/>
                    <a:gd name="connsiteY6" fmla="*/ 5000 h 10000"/>
                    <a:gd name="connsiteX0" fmla="*/ 0 w 10000"/>
                    <a:gd name="connsiteY0" fmla="*/ 5000 h 10000"/>
                    <a:gd name="connsiteX1" fmla="*/ 1667 w 10000"/>
                    <a:gd name="connsiteY1" fmla="*/ 0 h 10000"/>
                    <a:gd name="connsiteX2" fmla="*/ 10000 w 10000"/>
                    <a:gd name="connsiteY2" fmla="*/ 5000 h 10000"/>
                    <a:gd name="connsiteX3" fmla="*/ 8333 w 10000"/>
                    <a:gd name="connsiteY3" fmla="*/ 10000 h 10000"/>
                    <a:gd name="connsiteX4" fmla="*/ 1667 w 10000"/>
                    <a:gd name="connsiteY4" fmla="*/ 10000 h 10000"/>
                    <a:gd name="connsiteX5" fmla="*/ 0 w 10000"/>
                    <a:gd name="connsiteY5" fmla="*/ 5000 h 10000"/>
                    <a:gd name="connsiteX0" fmla="*/ 0 w 10000"/>
                    <a:gd name="connsiteY0" fmla="*/ 5000 h 10000"/>
                    <a:gd name="connsiteX1" fmla="*/ 1667 w 10000"/>
                    <a:gd name="connsiteY1" fmla="*/ 0 h 10000"/>
                    <a:gd name="connsiteX2" fmla="*/ 10000 w 10000"/>
                    <a:gd name="connsiteY2" fmla="*/ 5000 h 10000"/>
                    <a:gd name="connsiteX3" fmla="*/ 1667 w 10000"/>
                    <a:gd name="connsiteY3" fmla="*/ 10000 h 10000"/>
                    <a:gd name="connsiteX4" fmla="*/ 0 w 10000"/>
                    <a:gd name="connsiteY4" fmla="*/ 5000 h 10000"/>
                    <a:gd name="connsiteX0" fmla="*/ 0 w 4736"/>
                    <a:gd name="connsiteY0" fmla="*/ 5000 h 10000"/>
                    <a:gd name="connsiteX1" fmla="*/ 1667 w 4736"/>
                    <a:gd name="connsiteY1" fmla="*/ 0 h 10000"/>
                    <a:gd name="connsiteX2" fmla="*/ 4736 w 4736"/>
                    <a:gd name="connsiteY2" fmla="*/ 5000 h 10000"/>
                    <a:gd name="connsiteX3" fmla="*/ 1667 w 4736"/>
                    <a:gd name="connsiteY3" fmla="*/ 10000 h 10000"/>
                    <a:gd name="connsiteX4" fmla="*/ 0 w 4736"/>
                    <a:gd name="connsiteY4" fmla="*/ 5000 h 10000"/>
                    <a:gd name="connsiteX0" fmla="*/ 0 w 10000"/>
                    <a:gd name="connsiteY0" fmla="*/ 5000 h 10000"/>
                    <a:gd name="connsiteX1" fmla="*/ 3520 w 10000"/>
                    <a:gd name="connsiteY1" fmla="*/ 0 h 10000"/>
                    <a:gd name="connsiteX2" fmla="*/ 10000 w 10000"/>
                    <a:gd name="connsiteY2" fmla="*/ 5000 h 10000"/>
                    <a:gd name="connsiteX3" fmla="*/ 3520 w 10000"/>
                    <a:gd name="connsiteY3" fmla="*/ 10000 h 10000"/>
                    <a:gd name="connsiteX4" fmla="*/ 0 w 10000"/>
                    <a:gd name="connsiteY4" fmla="*/ 5000 h 10000"/>
                    <a:gd name="connsiteX0" fmla="*/ 0 w 10000"/>
                    <a:gd name="connsiteY0" fmla="*/ 5000 h 10000"/>
                    <a:gd name="connsiteX1" fmla="*/ 3520 w 10000"/>
                    <a:gd name="connsiteY1" fmla="*/ 0 h 10000"/>
                    <a:gd name="connsiteX2" fmla="*/ 10000 w 10000"/>
                    <a:gd name="connsiteY2" fmla="*/ 5000 h 10000"/>
                    <a:gd name="connsiteX3" fmla="*/ 3520 w 10000"/>
                    <a:gd name="connsiteY3" fmla="*/ 10000 h 10000"/>
                    <a:gd name="connsiteX4" fmla="*/ 0 w 10000"/>
                    <a:gd name="connsiteY4" fmla="*/ 5000 h 10000"/>
                    <a:gd name="connsiteX0" fmla="*/ 0 w 10000"/>
                    <a:gd name="connsiteY0" fmla="*/ 5000 h 10000"/>
                    <a:gd name="connsiteX1" fmla="*/ 3520 w 10000"/>
                    <a:gd name="connsiteY1" fmla="*/ 0 h 10000"/>
                    <a:gd name="connsiteX2" fmla="*/ 10000 w 10000"/>
                    <a:gd name="connsiteY2" fmla="*/ 5000 h 10000"/>
                    <a:gd name="connsiteX3" fmla="*/ 3520 w 10000"/>
                    <a:gd name="connsiteY3" fmla="*/ 10000 h 10000"/>
                    <a:gd name="connsiteX4" fmla="*/ 0 w 10000"/>
                    <a:gd name="connsiteY4" fmla="*/ 5000 h 10000"/>
                    <a:gd name="connsiteX0" fmla="*/ 0 w 10000"/>
                    <a:gd name="connsiteY0" fmla="*/ 5000 h 10000"/>
                    <a:gd name="connsiteX1" fmla="*/ 3520 w 10000"/>
                    <a:gd name="connsiteY1" fmla="*/ 0 h 10000"/>
                    <a:gd name="connsiteX2" fmla="*/ 10000 w 10000"/>
                    <a:gd name="connsiteY2" fmla="*/ 5000 h 10000"/>
                    <a:gd name="connsiteX3" fmla="*/ 3520 w 10000"/>
                    <a:gd name="connsiteY3" fmla="*/ 10000 h 10000"/>
                    <a:gd name="connsiteX4" fmla="*/ 0 w 10000"/>
                    <a:gd name="connsiteY4" fmla="*/ 5000 h 10000"/>
                    <a:gd name="connsiteX0" fmla="*/ 0 w 10000"/>
                    <a:gd name="connsiteY0" fmla="*/ 5000 h 10000"/>
                    <a:gd name="connsiteX1" fmla="*/ 3520 w 10000"/>
                    <a:gd name="connsiteY1" fmla="*/ 0 h 10000"/>
                    <a:gd name="connsiteX2" fmla="*/ 10000 w 10000"/>
                    <a:gd name="connsiteY2" fmla="*/ 5000 h 10000"/>
                    <a:gd name="connsiteX3" fmla="*/ 3520 w 10000"/>
                    <a:gd name="connsiteY3" fmla="*/ 10000 h 10000"/>
                    <a:gd name="connsiteX4" fmla="*/ 0 w 10000"/>
                    <a:gd name="connsiteY4" fmla="*/ 5000 h 10000"/>
                    <a:gd name="connsiteX0" fmla="*/ 0 w 10000"/>
                    <a:gd name="connsiteY0" fmla="*/ 5000 h 10000"/>
                    <a:gd name="connsiteX1" fmla="*/ 3520 w 10000"/>
                    <a:gd name="connsiteY1" fmla="*/ 0 h 10000"/>
                    <a:gd name="connsiteX2" fmla="*/ 10000 w 10000"/>
                    <a:gd name="connsiteY2" fmla="*/ 5000 h 10000"/>
                    <a:gd name="connsiteX3" fmla="*/ 3520 w 10000"/>
                    <a:gd name="connsiteY3" fmla="*/ 10000 h 10000"/>
                    <a:gd name="connsiteX4" fmla="*/ 0 w 10000"/>
                    <a:gd name="connsiteY4" fmla="*/ 5000 h 10000"/>
                    <a:gd name="connsiteX0" fmla="*/ 0 w 10801"/>
                    <a:gd name="connsiteY0" fmla="*/ 5057 h 10000"/>
                    <a:gd name="connsiteX1" fmla="*/ 4321 w 10801"/>
                    <a:gd name="connsiteY1" fmla="*/ 0 h 10000"/>
                    <a:gd name="connsiteX2" fmla="*/ 10801 w 10801"/>
                    <a:gd name="connsiteY2" fmla="*/ 5000 h 10000"/>
                    <a:gd name="connsiteX3" fmla="*/ 4321 w 10801"/>
                    <a:gd name="connsiteY3" fmla="*/ 10000 h 10000"/>
                    <a:gd name="connsiteX4" fmla="*/ 0 w 10801"/>
                    <a:gd name="connsiteY4" fmla="*/ 5057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01" h="10000">
                      <a:moveTo>
                        <a:pt x="0" y="5057"/>
                      </a:moveTo>
                      <a:lnTo>
                        <a:pt x="4321" y="0"/>
                      </a:lnTo>
                      <a:cubicBezTo>
                        <a:pt x="6880" y="58"/>
                        <a:pt x="10781" y="574"/>
                        <a:pt x="10801" y="5000"/>
                      </a:cubicBezTo>
                      <a:cubicBezTo>
                        <a:pt x="10821" y="9426"/>
                        <a:pt x="7375" y="10000"/>
                        <a:pt x="4321" y="10000"/>
                      </a:cubicBezTo>
                      <a:lnTo>
                        <a:pt x="0" y="5057"/>
                      </a:lnTo>
                      <a:close/>
                    </a:path>
                  </a:pathLst>
                </a:custGeom>
                <a:solidFill>
                  <a:srgbClr val="FFFFFF">
                    <a:alpha val="60000"/>
                  </a:srgb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" name="ZoneTexte 23"/>
                <p:cNvSpPr txBox="1"/>
                <p:nvPr/>
              </p:nvSpPr>
              <p:spPr>
                <a:xfrm>
                  <a:off x="1000630" y="1475778"/>
                  <a:ext cx="77895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BE" dirty="0" smtClean="0"/>
                    <a:t>water</a:t>
                  </a:r>
                  <a:endParaRPr lang="fr-BE" dirty="0"/>
                </a:p>
              </p:txBody>
            </p:sp>
          </p:grpSp>
        </p:grpSp>
        <p:sp>
          <p:nvSpPr>
            <p:cNvPr id="25" name="Organigramme : Délai 24"/>
            <p:cNvSpPr>
              <a:spLocks noChangeAspect="1"/>
            </p:cNvSpPr>
            <p:nvPr/>
          </p:nvSpPr>
          <p:spPr>
            <a:xfrm>
              <a:off x="4019702" y="1293113"/>
              <a:ext cx="1498677" cy="1032724"/>
            </a:xfrm>
            <a:prstGeom prst="flowChartDelay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BE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26" name="Groupe 25"/>
            <p:cNvGrpSpPr>
              <a:grpSpLocks noChangeAspect="1"/>
            </p:cNvGrpSpPr>
            <p:nvPr/>
          </p:nvGrpSpPr>
          <p:grpSpPr>
            <a:xfrm>
              <a:off x="4212198" y="1335854"/>
              <a:ext cx="1138106" cy="927175"/>
              <a:chOff x="923278" y="1216194"/>
              <a:chExt cx="948422" cy="772646"/>
            </a:xfrm>
            <a:solidFill>
              <a:schemeClr val="bg1">
                <a:alpha val="60000"/>
              </a:schemeClr>
            </a:solidFill>
          </p:grpSpPr>
          <p:sp>
            <p:nvSpPr>
              <p:cNvPr id="27" name="Organigramme : Affichage 3"/>
              <p:cNvSpPr/>
              <p:nvPr/>
            </p:nvSpPr>
            <p:spPr>
              <a:xfrm rot="5400000">
                <a:off x="1011166" y="1128306"/>
                <a:ext cx="772646" cy="948422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667 w 10000"/>
                  <a:gd name="connsiteY1" fmla="*/ 0 h 10000"/>
                  <a:gd name="connsiteX2" fmla="*/ 8333 w 10000"/>
                  <a:gd name="connsiteY2" fmla="*/ 0 h 10000"/>
                  <a:gd name="connsiteX3" fmla="*/ 10000 w 10000"/>
                  <a:gd name="connsiteY3" fmla="*/ 5000 h 10000"/>
                  <a:gd name="connsiteX4" fmla="*/ 8333 w 10000"/>
                  <a:gd name="connsiteY4" fmla="*/ 10000 h 10000"/>
                  <a:gd name="connsiteX5" fmla="*/ 1667 w 10000"/>
                  <a:gd name="connsiteY5" fmla="*/ 10000 h 10000"/>
                  <a:gd name="connsiteX6" fmla="*/ 0 w 10000"/>
                  <a:gd name="connsiteY6" fmla="*/ 5000 h 10000"/>
                  <a:gd name="connsiteX0" fmla="*/ 0 w 10000"/>
                  <a:gd name="connsiteY0" fmla="*/ 5000 h 10000"/>
                  <a:gd name="connsiteX1" fmla="*/ 1667 w 10000"/>
                  <a:gd name="connsiteY1" fmla="*/ 0 h 10000"/>
                  <a:gd name="connsiteX2" fmla="*/ 10000 w 10000"/>
                  <a:gd name="connsiteY2" fmla="*/ 5000 h 10000"/>
                  <a:gd name="connsiteX3" fmla="*/ 8333 w 10000"/>
                  <a:gd name="connsiteY3" fmla="*/ 10000 h 10000"/>
                  <a:gd name="connsiteX4" fmla="*/ 1667 w 10000"/>
                  <a:gd name="connsiteY4" fmla="*/ 10000 h 10000"/>
                  <a:gd name="connsiteX5" fmla="*/ 0 w 10000"/>
                  <a:gd name="connsiteY5" fmla="*/ 5000 h 10000"/>
                  <a:gd name="connsiteX0" fmla="*/ 0 w 10000"/>
                  <a:gd name="connsiteY0" fmla="*/ 5000 h 10000"/>
                  <a:gd name="connsiteX1" fmla="*/ 1667 w 10000"/>
                  <a:gd name="connsiteY1" fmla="*/ 0 h 10000"/>
                  <a:gd name="connsiteX2" fmla="*/ 10000 w 10000"/>
                  <a:gd name="connsiteY2" fmla="*/ 5000 h 10000"/>
                  <a:gd name="connsiteX3" fmla="*/ 1667 w 10000"/>
                  <a:gd name="connsiteY3" fmla="*/ 10000 h 10000"/>
                  <a:gd name="connsiteX4" fmla="*/ 0 w 10000"/>
                  <a:gd name="connsiteY4" fmla="*/ 5000 h 10000"/>
                  <a:gd name="connsiteX0" fmla="*/ 0 w 4736"/>
                  <a:gd name="connsiteY0" fmla="*/ 5000 h 10000"/>
                  <a:gd name="connsiteX1" fmla="*/ 1667 w 4736"/>
                  <a:gd name="connsiteY1" fmla="*/ 0 h 10000"/>
                  <a:gd name="connsiteX2" fmla="*/ 4736 w 4736"/>
                  <a:gd name="connsiteY2" fmla="*/ 5000 h 10000"/>
                  <a:gd name="connsiteX3" fmla="*/ 1667 w 4736"/>
                  <a:gd name="connsiteY3" fmla="*/ 10000 h 10000"/>
                  <a:gd name="connsiteX4" fmla="*/ 0 w 4736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801"/>
                  <a:gd name="connsiteY0" fmla="*/ 5057 h 10000"/>
                  <a:gd name="connsiteX1" fmla="*/ 4321 w 10801"/>
                  <a:gd name="connsiteY1" fmla="*/ 0 h 10000"/>
                  <a:gd name="connsiteX2" fmla="*/ 10801 w 10801"/>
                  <a:gd name="connsiteY2" fmla="*/ 5000 h 10000"/>
                  <a:gd name="connsiteX3" fmla="*/ 4321 w 10801"/>
                  <a:gd name="connsiteY3" fmla="*/ 10000 h 10000"/>
                  <a:gd name="connsiteX4" fmla="*/ 0 w 10801"/>
                  <a:gd name="connsiteY4" fmla="*/ 5057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01" h="10000">
                    <a:moveTo>
                      <a:pt x="0" y="5057"/>
                    </a:moveTo>
                    <a:lnTo>
                      <a:pt x="4321" y="0"/>
                    </a:lnTo>
                    <a:cubicBezTo>
                      <a:pt x="6880" y="58"/>
                      <a:pt x="10781" y="574"/>
                      <a:pt x="10801" y="5000"/>
                    </a:cubicBezTo>
                    <a:cubicBezTo>
                      <a:pt x="10821" y="9426"/>
                      <a:pt x="7375" y="10000"/>
                      <a:pt x="4321" y="10000"/>
                    </a:cubicBezTo>
                    <a:lnTo>
                      <a:pt x="0" y="5057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ZoneTexte 27"/>
              <p:cNvSpPr txBox="1"/>
              <p:nvPr/>
            </p:nvSpPr>
            <p:spPr>
              <a:xfrm>
                <a:off x="926559" y="1475778"/>
                <a:ext cx="94514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dirty="0" err="1" smtClean="0"/>
                  <a:t>epiphytes</a:t>
                </a:r>
                <a:endParaRPr lang="fr-BE" dirty="0"/>
              </a:p>
            </p:txBody>
          </p:sp>
        </p:grpSp>
        <p:grpSp>
          <p:nvGrpSpPr>
            <p:cNvPr id="30" name="Groupe 29"/>
            <p:cNvGrpSpPr>
              <a:grpSpLocks noChangeAspect="1"/>
            </p:cNvGrpSpPr>
            <p:nvPr/>
          </p:nvGrpSpPr>
          <p:grpSpPr>
            <a:xfrm>
              <a:off x="1034912" y="5301209"/>
              <a:ext cx="1138107" cy="927173"/>
              <a:chOff x="923278" y="1135652"/>
              <a:chExt cx="948423" cy="772646"/>
            </a:xfrm>
          </p:grpSpPr>
          <p:sp>
            <p:nvSpPr>
              <p:cNvPr id="31" name="Organigramme : Affichage 3"/>
              <p:cNvSpPr/>
              <p:nvPr/>
            </p:nvSpPr>
            <p:spPr>
              <a:xfrm rot="5400000">
                <a:off x="1011166" y="1047764"/>
                <a:ext cx="772646" cy="948422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667 w 10000"/>
                  <a:gd name="connsiteY1" fmla="*/ 0 h 10000"/>
                  <a:gd name="connsiteX2" fmla="*/ 8333 w 10000"/>
                  <a:gd name="connsiteY2" fmla="*/ 0 h 10000"/>
                  <a:gd name="connsiteX3" fmla="*/ 10000 w 10000"/>
                  <a:gd name="connsiteY3" fmla="*/ 5000 h 10000"/>
                  <a:gd name="connsiteX4" fmla="*/ 8333 w 10000"/>
                  <a:gd name="connsiteY4" fmla="*/ 10000 h 10000"/>
                  <a:gd name="connsiteX5" fmla="*/ 1667 w 10000"/>
                  <a:gd name="connsiteY5" fmla="*/ 10000 h 10000"/>
                  <a:gd name="connsiteX6" fmla="*/ 0 w 10000"/>
                  <a:gd name="connsiteY6" fmla="*/ 5000 h 10000"/>
                  <a:gd name="connsiteX0" fmla="*/ 0 w 10000"/>
                  <a:gd name="connsiteY0" fmla="*/ 5000 h 10000"/>
                  <a:gd name="connsiteX1" fmla="*/ 1667 w 10000"/>
                  <a:gd name="connsiteY1" fmla="*/ 0 h 10000"/>
                  <a:gd name="connsiteX2" fmla="*/ 10000 w 10000"/>
                  <a:gd name="connsiteY2" fmla="*/ 5000 h 10000"/>
                  <a:gd name="connsiteX3" fmla="*/ 8333 w 10000"/>
                  <a:gd name="connsiteY3" fmla="*/ 10000 h 10000"/>
                  <a:gd name="connsiteX4" fmla="*/ 1667 w 10000"/>
                  <a:gd name="connsiteY4" fmla="*/ 10000 h 10000"/>
                  <a:gd name="connsiteX5" fmla="*/ 0 w 10000"/>
                  <a:gd name="connsiteY5" fmla="*/ 5000 h 10000"/>
                  <a:gd name="connsiteX0" fmla="*/ 0 w 10000"/>
                  <a:gd name="connsiteY0" fmla="*/ 5000 h 10000"/>
                  <a:gd name="connsiteX1" fmla="*/ 1667 w 10000"/>
                  <a:gd name="connsiteY1" fmla="*/ 0 h 10000"/>
                  <a:gd name="connsiteX2" fmla="*/ 10000 w 10000"/>
                  <a:gd name="connsiteY2" fmla="*/ 5000 h 10000"/>
                  <a:gd name="connsiteX3" fmla="*/ 1667 w 10000"/>
                  <a:gd name="connsiteY3" fmla="*/ 10000 h 10000"/>
                  <a:gd name="connsiteX4" fmla="*/ 0 w 10000"/>
                  <a:gd name="connsiteY4" fmla="*/ 5000 h 10000"/>
                  <a:gd name="connsiteX0" fmla="*/ 0 w 4736"/>
                  <a:gd name="connsiteY0" fmla="*/ 5000 h 10000"/>
                  <a:gd name="connsiteX1" fmla="*/ 1667 w 4736"/>
                  <a:gd name="connsiteY1" fmla="*/ 0 h 10000"/>
                  <a:gd name="connsiteX2" fmla="*/ 4736 w 4736"/>
                  <a:gd name="connsiteY2" fmla="*/ 5000 h 10000"/>
                  <a:gd name="connsiteX3" fmla="*/ 1667 w 4736"/>
                  <a:gd name="connsiteY3" fmla="*/ 10000 h 10000"/>
                  <a:gd name="connsiteX4" fmla="*/ 0 w 4736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801"/>
                  <a:gd name="connsiteY0" fmla="*/ 5057 h 10000"/>
                  <a:gd name="connsiteX1" fmla="*/ 4321 w 10801"/>
                  <a:gd name="connsiteY1" fmla="*/ 0 h 10000"/>
                  <a:gd name="connsiteX2" fmla="*/ 10801 w 10801"/>
                  <a:gd name="connsiteY2" fmla="*/ 5000 h 10000"/>
                  <a:gd name="connsiteX3" fmla="*/ 4321 w 10801"/>
                  <a:gd name="connsiteY3" fmla="*/ 10000 h 10000"/>
                  <a:gd name="connsiteX4" fmla="*/ 0 w 10801"/>
                  <a:gd name="connsiteY4" fmla="*/ 5057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01" h="10000">
                    <a:moveTo>
                      <a:pt x="0" y="5057"/>
                    </a:moveTo>
                    <a:lnTo>
                      <a:pt x="4321" y="0"/>
                    </a:lnTo>
                    <a:cubicBezTo>
                      <a:pt x="6880" y="58"/>
                      <a:pt x="10781" y="574"/>
                      <a:pt x="10801" y="5000"/>
                    </a:cubicBezTo>
                    <a:cubicBezTo>
                      <a:pt x="10821" y="9426"/>
                      <a:pt x="7375" y="10000"/>
                      <a:pt x="4321" y="10000"/>
                    </a:cubicBezTo>
                    <a:lnTo>
                      <a:pt x="0" y="5057"/>
                    </a:lnTo>
                    <a:close/>
                  </a:path>
                </a:pathLst>
              </a:custGeom>
              <a:solidFill>
                <a:schemeClr val="bg1">
                  <a:alpha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ZoneTexte 31"/>
              <p:cNvSpPr txBox="1"/>
              <p:nvPr/>
            </p:nvSpPr>
            <p:spPr>
              <a:xfrm>
                <a:off x="923326" y="1443819"/>
                <a:ext cx="94837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dirty="0" err="1" smtClean="0"/>
                  <a:t>sediment</a:t>
                </a:r>
                <a:endParaRPr lang="fr-BE" dirty="0"/>
              </a:p>
            </p:txBody>
          </p:sp>
        </p:grpSp>
        <p:sp>
          <p:nvSpPr>
            <p:cNvPr id="34" name="Organigramme : Délai 33"/>
            <p:cNvSpPr>
              <a:spLocks noChangeAspect="1"/>
            </p:cNvSpPr>
            <p:nvPr/>
          </p:nvSpPr>
          <p:spPr>
            <a:xfrm>
              <a:off x="4307487" y="5304636"/>
              <a:ext cx="1498677" cy="1032724"/>
            </a:xfrm>
            <a:prstGeom prst="flowChartDelay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BE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35" name="Groupe 34"/>
            <p:cNvGrpSpPr>
              <a:grpSpLocks noChangeAspect="1"/>
            </p:cNvGrpSpPr>
            <p:nvPr/>
          </p:nvGrpSpPr>
          <p:grpSpPr>
            <a:xfrm>
              <a:off x="4499983" y="5347377"/>
              <a:ext cx="1138106" cy="927175"/>
              <a:chOff x="923278" y="1216194"/>
              <a:chExt cx="948422" cy="772646"/>
            </a:xfrm>
          </p:grpSpPr>
          <p:sp>
            <p:nvSpPr>
              <p:cNvPr id="36" name="Organigramme : Affichage 3"/>
              <p:cNvSpPr/>
              <p:nvPr/>
            </p:nvSpPr>
            <p:spPr>
              <a:xfrm rot="5400000">
                <a:off x="1011166" y="1128306"/>
                <a:ext cx="772646" cy="948422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667 w 10000"/>
                  <a:gd name="connsiteY1" fmla="*/ 0 h 10000"/>
                  <a:gd name="connsiteX2" fmla="*/ 8333 w 10000"/>
                  <a:gd name="connsiteY2" fmla="*/ 0 h 10000"/>
                  <a:gd name="connsiteX3" fmla="*/ 10000 w 10000"/>
                  <a:gd name="connsiteY3" fmla="*/ 5000 h 10000"/>
                  <a:gd name="connsiteX4" fmla="*/ 8333 w 10000"/>
                  <a:gd name="connsiteY4" fmla="*/ 10000 h 10000"/>
                  <a:gd name="connsiteX5" fmla="*/ 1667 w 10000"/>
                  <a:gd name="connsiteY5" fmla="*/ 10000 h 10000"/>
                  <a:gd name="connsiteX6" fmla="*/ 0 w 10000"/>
                  <a:gd name="connsiteY6" fmla="*/ 5000 h 10000"/>
                  <a:gd name="connsiteX0" fmla="*/ 0 w 10000"/>
                  <a:gd name="connsiteY0" fmla="*/ 5000 h 10000"/>
                  <a:gd name="connsiteX1" fmla="*/ 1667 w 10000"/>
                  <a:gd name="connsiteY1" fmla="*/ 0 h 10000"/>
                  <a:gd name="connsiteX2" fmla="*/ 10000 w 10000"/>
                  <a:gd name="connsiteY2" fmla="*/ 5000 h 10000"/>
                  <a:gd name="connsiteX3" fmla="*/ 8333 w 10000"/>
                  <a:gd name="connsiteY3" fmla="*/ 10000 h 10000"/>
                  <a:gd name="connsiteX4" fmla="*/ 1667 w 10000"/>
                  <a:gd name="connsiteY4" fmla="*/ 10000 h 10000"/>
                  <a:gd name="connsiteX5" fmla="*/ 0 w 10000"/>
                  <a:gd name="connsiteY5" fmla="*/ 5000 h 10000"/>
                  <a:gd name="connsiteX0" fmla="*/ 0 w 10000"/>
                  <a:gd name="connsiteY0" fmla="*/ 5000 h 10000"/>
                  <a:gd name="connsiteX1" fmla="*/ 1667 w 10000"/>
                  <a:gd name="connsiteY1" fmla="*/ 0 h 10000"/>
                  <a:gd name="connsiteX2" fmla="*/ 10000 w 10000"/>
                  <a:gd name="connsiteY2" fmla="*/ 5000 h 10000"/>
                  <a:gd name="connsiteX3" fmla="*/ 1667 w 10000"/>
                  <a:gd name="connsiteY3" fmla="*/ 10000 h 10000"/>
                  <a:gd name="connsiteX4" fmla="*/ 0 w 10000"/>
                  <a:gd name="connsiteY4" fmla="*/ 5000 h 10000"/>
                  <a:gd name="connsiteX0" fmla="*/ 0 w 4736"/>
                  <a:gd name="connsiteY0" fmla="*/ 5000 h 10000"/>
                  <a:gd name="connsiteX1" fmla="*/ 1667 w 4736"/>
                  <a:gd name="connsiteY1" fmla="*/ 0 h 10000"/>
                  <a:gd name="connsiteX2" fmla="*/ 4736 w 4736"/>
                  <a:gd name="connsiteY2" fmla="*/ 5000 h 10000"/>
                  <a:gd name="connsiteX3" fmla="*/ 1667 w 4736"/>
                  <a:gd name="connsiteY3" fmla="*/ 10000 h 10000"/>
                  <a:gd name="connsiteX4" fmla="*/ 0 w 4736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801"/>
                  <a:gd name="connsiteY0" fmla="*/ 5057 h 10000"/>
                  <a:gd name="connsiteX1" fmla="*/ 4321 w 10801"/>
                  <a:gd name="connsiteY1" fmla="*/ 0 h 10000"/>
                  <a:gd name="connsiteX2" fmla="*/ 10801 w 10801"/>
                  <a:gd name="connsiteY2" fmla="*/ 5000 h 10000"/>
                  <a:gd name="connsiteX3" fmla="*/ 4321 w 10801"/>
                  <a:gd name="connsiteY3" fmla="*/ 10000 h 10000"/>
                  <a:gd name="connsiteX4" fmla="*/ 0 w 10801"/>
                  <a:gd name="connsiteY4" fmla="*/ 5057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01" h="10000">
                    <a:moveTo>
                      <a:pt x="0" y="5057"/>
                    </a:moveTo>
                    <a:lnTo>
                      <a:pt x="4321" y="0"/>
                    </a:lnTo>
                    <a:cubicBezTo>
                      <a:pt x="6880" y="58"/>
                      <a:pt x="10781" y="574"/>
                      <a:pt x="10801" y="5000"/>
                    </a:cubicBezTo>
                    <a:cubicBezTo>
                      <a:pt x="10821" y="9426"/>
                      <a:pt x="7375" y="10000"/>
                      <a:pt x="4321" y="10000"/>
                    </a:cubicBezTo>
                    <a:lnTo>
                      <a:pt x="0" y="5057"/>
                    </a:lnTo>
                    <a:close/>
                  </a:path>
                </a:pathLst>
              </a:custGeom>
              <a:solidFill>
                <a:schemeClr val="bg1">
                  <a:alpha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ZoneTexte 36"/>
              <p:cNvSpPr txBox="1"/>
              <p:nvPr/>
            </p:nvSpPr>
            <p:spPr>
              <a:xfrm>
                <a:off x="926559" y="1475778"/>
                <a:ext cx="94514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dirty="0" err="1" smtClean="0"/>
                  <a:t>algae</a:t>
                </a:r>
                <a:endParaRPr lang="fr-BE" dirty="0"/>
              </a:p>
            </p:txBody>
          </p:sp>
        </p:grpSp>
        <p:pic>
          <p:nvPicPr>
            <p:cNvPr id="40" name="Picture 2" descr="C:\Documents and Settings\DMA80\Desktop\Thèse\Images\photos thèse\novembre 2010\IMG_2676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93" t="15162" b="14282"/>
            <a:stretch/>
          </p:blipFill>
          <p:spPr bwMode="auto">
            <a:xfrm>
              <a:off x="7034294" y="4318832"/>
              <a:ext cx="1138106" cy="925024"/>
            </a:xfrm>
            <a:prstGeom prst="rect">
              <a:avLst/>
            </a:prstGeom>
            <a:ln>
              <a:noFill/>
            </a:ln>
            <a:effectLst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1" name="Groupe 40"/>
            <p:cNvGrpSpPr>
              <a:grpSpLocks noChangeAspect="1"/>
            </p:cNvGrpSpPr>
            <p:nvPr/>
          </p:nvGrpSpPr>
          <p:grpSpPr>
            <a:xfrm>
              <a:off x="7034294" y="4318832"/>
              <a:ext cx="1138106" cy="927175"/>
              <a:chOff x="923278" y="1216194"/>
              <a:chExt cx="948422" cy="772646"/>
            </a:xfrm>
          </p:grpSpPr>
          <p:sp>
            <p:nvSpPr>
              <p:cNvPr id="42" name="Organigramme : Affichage 3"/>
              <p:cNvSpPr/>
              <p:nvPr/>
            </p:nvSpPr>
            <p:spPr>
              <a:xfrm rot="5400000">
                <a:off x="1011166" y="1128306"/>
                <a:ext cx="772646" cy="948422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667 w 10000"/>
                  <a:gd name="connsiteY1" fmla="*/ 0 h 10000"/>
                  <a:gd name="connsiteX2" fmla="*/ 8333 w 10000"/>
                  <a:gd name="connsiteY2" fmla="*/ 0 h 10000"/>
                  <a:gd name="connsiteX3" fmla="*/ 10000 w 10000"/>
                  <a:gd name="connsiteY3" fmla="*/ 5000 h 10000"/>
                  <a:gd name="connsiteX4" fmla="*/ 8333 w 10000"/>
                  <a:gd name="connsiteY4" fmla="*/ 10000 h 10000"/>
                  <a:gd name="connsiteX5" fmla="*/ 1667 w 10000"/>
                  <a:gd name="connsiteY5" fmla="*/ 10000 h 10000"/>
                  <a:gd name="connsiteX6" fmla="*/ 0 w 10000"/>
                  <a:gd name="connsiteY6" fmla="*/ 5000 h 10000"/>
                  <a:gd name="connsiteX0" fmla="*/ 0 w 10000"/>
                  <a:gd name="connsiteY0" fmla="*/ 5000 h 10000"/>
                  <a:gd name="connsiteX1" fmla="*/ 1667 w 10000"/>
                  <a:gd name="connsiteY1" fmla="*/ 0 h 10000"/>
                  <a:gd name="connsiteX2" fmla="*/ 10000 w 10000"/>
                  <a:gd name="connsiteY2" fmla="*/ 5000 h 10000"/>
                  <a:gd name="connsiteX3" fmla="*/ 8333 w 10000"/>
                  <a:gd name="connsiteY3" fmla="*/ 10000 h 10000"/>
                  <a:gd name="connsiteX4" fmla="*/ 1667 w 10000"/>
                  <a:gd name="connsiteY4" fmla="*/ 10000 h 10000"/>
                  <a:gd name="connsiteX5" fmla="*/ 0 w 10000"/>
                  <a:gd name="connsiteY5" fmla="*/ 5000 h 10000"/>
                  <a:gd name="connsiteX0" fmla="*/ 0 w 10000"/>
                  <a:gd name="connsiteY0" fmla="*/ 5000 h 10000"/>
                  <a:gd name="connsiteX1" fmla="*/ 1667 w 10000"/>
                  <a:gd name="connsiteY1" fmla="*/ 0 h 10000"/>
                  <a:gd name="connsiteX2" fmla="*/ 10000 w 10000"/>
                  <a:gd name="connsiteY2" fmla="*/ 5000 h 10000"/>
                  <a:gd name="connsiteX3" fmla="*/ 1667 w 10000"/>
                  <a:gd name="connsiteY3" fmla="*/ 10000 h 10000"/>
                  <a:gd name="connsiteX4" fmla="*/ 0 w 10000"/>
                  <a:gd name="connsiteY4" fmla="*/ 5000 h 10000"/>
                  <a:gd name="connsiteX0" fmla="*/ 0 w 4736"/>
                  <a:gd name="connsiteY0" fmla="*/ 5000 h 10000"/>
                  <a:gd name="connsiteX1" fmla="*/ 1667 w 4736"/>
                  <a:gd name="connsiteY1" fmla="*/ 0 h 10000"/>
                  <a:gd name="connsiteX2" fmla="*/ 4736 w 4736"/>
                  <a:gd name="connsiteY2" fmla="*/ 5000 h 10000"/>
                  <a:gd name="connsiteX3" fmla="*/ 1667 w 4736"/>
                  <a:gd name="connsiteY3" fmla="*/ 10000 h 10000"/>
                  <a:gd name="connsiteX4" fmla="*/ 0 w 4736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3520 w 10000"/>
                  <a:gd name="connsiteY1" fmla="*/ 0 h 10000"/>
                  <a:gd name="connsiteX2" fmla="*/ 10000 w 10000"/>
                  <a:gd name="connsiteY2" fmla="*/ 5000 h 10000"/>
                  <a:gd name="connsiteX3" fmla="*/ 3520 w 10000"/>
                  <a:gd name="connsiteY3" fmla="*/ 10000 h 10000"/>
                  <a:gd name="connsiteX4" fmla="*/ 0 w 10000"/>
                  <a:gd name="connsiteY4" fmla="*/ 5000 h 10000"/>
                  <a:gd name="connsiteX0" fmla="*/ 0 w 10801"/>
                  <a:gd name="connsiteY0" fmla="*/ 5057 h 10000"/>
                  <a:gd name="connsiteX1" fmla="*/ 4321 w 10801"/>
                  <a:gd name="connsiteY1" fmla="*/ 0 h 10000"/>
                  <a:gd name="connsiteX2" fmla="*/ 10801 w 10801"/>
                  <a:gd name="connsiteY2" fmla="*/ 5000 h 10000"/>
                  <a:gd name="connsiteX3" fmla="*/ 4321 w 10801"/>
                  <a:gd name="connsiteY3" fmla="*/ 10000 h 10000"/>
                  <a:gd name="connsiteX4" fmla="*/ 0 w 10801"/>
                  <a:gd name="connsiteY4" fmla="*/ 5057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01" h="10000">
                    <a:moveTo>
                      <a:pt x="0" y="5057"/>
                    </a:moveTo>
                    <a:lnTo>
                      <a:pt x="4321" y="0"/>
                    </a:lnTo>
                    <a:cubicBezTo>
                      <a:pt x="6880" y="58"/>
                      <a:pt x="10781" y="574"/>
                      <a:pt x="10801" y="5000"/>
                    </a:cubicBezTo>
                    <a:cubicBezTo>
                      <a:pt x="10821" y="9426"/>
                      <a:pt x="7375" y="10000"/>
                      <a:pt x="4321" y="10000"/>
                    </a:cubicBezTo>
                    <a:lnTo>
                      <a:pt x="0" y="5057"/>
                    </a:lnTo>
                    <a:close/>
                  </a:path>
                </a:pathLst>
              </a:custGeom>
              <a:solidFill>
                <a:schemeClr val="bg1">
                  <a:alpha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ZoneTexte 42"/>
              <p:cNvSpPr txBox="1"/>
              <p:nvPr/>
            </p:nvSpPr>
            <p:spPr>
              <a:xfrm>
                <a:off x="1000630" y="1475778"/>
                <a:ext cx="7789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dirty="0" err="1" smtClean="0"/>
                  <a:t>detritus</a:t>
                </a:r>
                <a:endParaRPr lang="fr-BE" dirty="0"/>
              </a:p>
            </p:txBody>
          </p:sp>
        </p:grpSp>
        <p:grpSp>
          <p:nvGrpSpPr>
            <p:cNvPr id="63" name="Groupe 62"/>
            <p:cNvGrpSpPr/>
            <p:nvPr/>
          </p:nvGrpSpPr>
          <p:grpSpPr>
            <a:xfrm>
              <a:off x="7105869" y="2354523"/>
              <a:ext cx="970595" cy="1028698"/>
              <a:chOff x="7105869" y="2354523"/>
              <a:chExt cx="970595" cy="1028698"/>
            </a:xfrm>
          </p:grpSpPr>
          <p:grpSp>
            <p:nvGrpSpPr>
              <p:cNvPr id="62" name="Groupe 61"/>
              <p:cNvGrpSpPr/>
              <p:nvPr/>
            </p:nvGrpSpPr>
            <p:grpSpPr>
              <a:xfrm>
                <a:off x="7105869" y="2354523"/>
                <a:ext cx="970595" cy="1028698"/>
                <a:chOff x="7105869" y="2354523"/>
                <a:chExt cx="970595" cy="1028698"/>
              </a:xfrm>
            </p:grpSpPr>
            <p:sp>
              <p:nvSpPr>
                <p:cNvPr id="49" name="Pentagone 48"/>
                <p:cNvSpPr/>
                <p:nvPr/>
              </p:nvSpPr>
              <p:spPr>
                <a:xfrm rot="5400000">
                  <a:off x="7335847" y="2642874"/>
                  <a:ext cx="510369" cy="970326"/>
                </a:xfrm>
                <a:prstGeom prst="homePlate">
                  <a:avLst/>
                </a:prstGeom>
                <a:solidFill>
                  <a:schemeClr val="bg1">
                    <a:alpha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Pentagone 47"/>
                <p:cNvSpPr/>
                <p:nvPr/>
              </p:nvSpPr>
              <p:spPr>
                <a:xfrm rot="16200000">
                  <a:off x="7332368" y="2128293"/>
                  <a:ext cx="517865" cy="970326"/>
                </a:xfrm>
                <a:prstGeom prst="homePlate">
                  <a:avLst/>
                </a:prstGeom>
                <a:solidFill>
                  <a:schemeClr val="bg1">
                    <a:alpha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55" name="Connecteur droit 54"/>
                <p:cNvCxnSpPr/>
                <p:nvPr/>
              </p:nvCxnSpPr>
              <p:spPr>
                <a:xfrm flipV="1">
                  <a:off x="7118777" y="2869407"/>
                  <a:ext cx="943200" cy="602"/>
                </a:xfrm>
                <a:prstGeom prst="line">
                  <a:avLst/>
                </a:prstGeom>
                <a:ln w="317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Rectangle 46"/>
              <p:cNvSpPr/>
              <p:nvPr/>
            </p:nvSpPr>
            <p:spPr>
              <a:xfrm>
                <a:off x="7121159" y="2769787"/>
                <a:ext cx="942242" cy="159919"/>
              </a:xfrm>
              <a:prstGeom prst="rect">
                <a:avLst/>
              </a:prstGeom>
              <a:noFill/>
              <a:ln w="31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fr-BE" dirty="0" err="1" smtClean="0">
                    <a:solidFill>
                      <a:schemeClr val="tx1"/>
                    </a:solidFill>
                  </a:rPr>
                  <a:t>animals</a:t>
                </a:r>
                <a:endParaRPr lang="fr-BE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1" name="Groupe 120"/>
            <p:cNvGrpSpPr/>
            <p:nvPr/>
          </p:nvGrpSpPr>
          <p:grpSpPr>
            <a:xfrm>
              <a:off x="1089245" y="918815"/>
              <a:ext cx="7000781" cy="5760070"/>
              <a:chOff x="1089245" y="918815"/>
              <a:chExt cx="7000781" cy="5760070"/>
            </a:xfrm>
          </p:grpSpPr>
          <p:grpSp>
            <p:nvGrpSpPr>
              <p:cNvPr id="64" name="Groupe 63"/>
              <p:cNvGrpSpPr/>
              <p:nvPr/>
            </p:nvGrpSpPr>
            <p:grpSpPr>
              <a:xfrm>
                <a:off x="1089245" y="918815"/>
                <a:ext cx="7000781" cy="5760070"/>
                <a:chOff x="881861" y="918815"/>
                <a:chExt cx="7000781" cy="5760070"/>
              </a:xfrm>
            </p:grpSpPr>
            <p:cxnSp>
              <p:nvCxnSpPr>
                <p:cNvPr id="65" name="Connecteur droit avec flèche 64"/>
                <p:cNvCxnSpPr/>
                <p:nvPr/>
              </p:nvCxnSpPr>
              <p:spPr>
                <a:xfrm>
                  <a:off x="1970835" y="1565707"/>
                  <a:ext cx="2033979" cy="14466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Connecteur droit avec flèche 65"/>
                <p:cNvCxnSpPr/>
                <p:nvPr/>
              </p:nvCxnSpPr>
              <p:spPr>
                <a:xfrm>
                  <a:off x="1853063" y="1976988"/>
                  <a:ext cx="906806" cy="1071012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necteur droit avec flèche 66"/>
                <p:cNvCxnSpPr/>
                <p:nvPr/>
              </p:nvCxnSpPr>
              <p:spPr>
                <a:xfrm>
                  <a:off x="1390650" y="2128838"/>
                  <a:ext cx="0" cy="316388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Connecteur droit avec flèche 67"/>
                <p:cNvCxnSpPr/>
                <p:nvPr/>
              </p:nvCxnSpPr>
              <p:spPr>
                <a:xfrm>
                  <a:off x="3084017" y="3765230"/>
                  <a:ext cx="0" cy="37437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cteur droit avec flèche 68"/>
                <p:cNvCxnSpPr/>
                <p:nvPr/>
              </p:nvCxnSpPr>
              <p:spPr>
                <a:xfrm flipH="1">
                  <a:off x="3260345" y="2130475"/>
                  <a:ext cx="868742" cy="781819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necteur droit avec flèche 69"/>
                <p:cNvCxnSpPr/>
                <p:nvPr/>
              </p:nvCxnSpPr>
              <p:spPr>
                <a:xfrm flipH="1">
                  <a:off x="3693319" y="3000375"/>
                  <a:ext cx="3198020" cy="20955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Connecteur droit avec flèche 70"/>
                <p:cNvCxnSpPr/>
                <p:nvPr/>
              </p:nvCxnSpPr>
              <p:spPr>
                <a:xfrm flipH="1" flipV="1">
                  <a:off x="5142920" y="1832021"/>
                  <a:ext cx="1746036" cy="77783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necteur droit avec flèche 71"/>
                <p:cNvCxnSpPr/>
                <p:nvPr/>
              </p:nvCxnSpPr>
              <p:spPr>
                <a:xfrm flipH="1" flipV="1">
                  <a:off x="7372064" y="3383471"/>
                  <a:ext cx="7828" cy="91848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necteur droit avec flèche 73"/>
                <p:cNvCxnSpPr/>
                <p:nvPr/>
              </p:nvCxnSpPr>
              <p:spPr>
                <a:xfrm flipH="1">
                  <a:off x="5364089" y="4991100"/>
                  <a:ext cx="1503436" cy="67911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Connecteur droit avec flèche 74"/>
                <p:cNvCxnSpPr/>
                <p:nvPr/>
              </p:nvCxnSpPr>
              <p:spPr>
                <a:xfrm flipH="1">
                  <a:off x="5220072" y="3133725"/>
                  <a:ext cx="1666503" cy="245551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necteur droit avec flèche 75"/>
                <p:cNvCxnSpPr/>
                <p:nvPr/>
              </p:nvCxnSpPr>
              <p:spPr>
                <a:xfrm flipH="1">
                  <a:off x="1974850" y="5057775"/>
                  <a:ext cx="877889" cy="61277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necteur droit avec flèche 76"/>
                <p:cNvCxnSpPr/>
                <p:nvPr/>
              </p:nvCxnSpPr>
              <p:spPr>
                <a:xfrm flipH="1" flipV="1">
                  <a:off x="5084384" y="2007259"/>
                  <a:ext cx="2223920" cy="235784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Connecteur droit avec flèche 77"/>
                <p:cNvCxnSpPr/>
                <p:nvPr/>
              </p:nvCxnSpPr>
              <p:spPr>
                <a:xfrm flipH="1" flipV="1">
                  <a:off x="3658511" y="3355799"/>
                  <a:ext cx="3161389" cy="1330501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ZoneTexte 78"/>
                <p:cNvSpPr txBox="1"/>
                <p:nvPr/>
              </p:nvSpPr>
              <p:spPr>
                <a:xfrm>
                  <a:off x="1965492" y="2534424"/>
                  <a:ext cx="51488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600" dirty="0" smtClean="0"/>
                    <a:t>UF1</a:t>
                  </a:r>
                </a:p>
              </p:txBody>
            </p:sp>
            <p:sp>
              <p:nvSpPr>
                <p:cNvPr id="80" name="ZoneTexte 79"/>
                <p:cNvSpPr txBox="1"/>
                <p:nvPr/>
              </p:nvSpPr>
              <p:spPr>
                <a:xfrm>
                  <a:off x="1899130" y="1790512"/>
                  <a:ext cx="4700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600" dirty="0" smtClean="0"/>
                    <a:t>LF1</a:t>
                  </a:r>
                </a:p>
              </p:txBody>
            </p:sp>
            <p:sp>
              <p:nvSpPr>
                <p:cNvPr id="81" name="ZoneTexte 80"/>
                <p:cNvSpPr txBox="1"/>
                <p:nvPr/>
              </p:nvSpPr>
              <p:spPr>
                <a:xfrm>
                  <a:off x="3059832" y="3693222"/>
                  <a:ext cx="48282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600" dirty="0" smtClean="0"/>
                    <a:t>TF1</a:t>
                  </a:r>
                </a:p>
              </p:txBody>
            </p:sp>
            <p:sp>
              <p:nvSpPr>
                <p:cNvPr id="82" name="ZoneTexte 81"/>
                <p:cNvSpPr txBox="1"/>
                <p:nvPr/>
              </p:nvSpPr>
              <p:spPr>
                <a:xfrm>
                  <a:off x="3059832" y="3906447"/>
                  <a:ext cx="48282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600" dirty="0" smtClean="0"/>
                    <a:t>TF2</a:t>
                  </a:r>
                </a:p>
              </p:txBody>
            </p:sp>
            <p:sp>
              <p:nvSpPr>
                <p:cNvPr id="83" name="ZoneTexte 82"/>
                <p:cNvSpPr txBox="1"/>
                <p:nvPr/>
              </p:nvSpPr>
              <p:spPr>
                <a:xfrm>
                  <a:off x="2970176" y="2538616"/>
                  <a:ext cx="48282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600" dirty="0" smtClean="0"/>
                    <a:t>TF3</a:t>
                  </a:r>
                </a:p>
              </p:txBody>
            </p:sp>
            <p:sp>
              <p:nvSpPr>
                <p:cNvPr id="84" name="ZoneTexte 83"/>
                <p:cNvSpPr txBox="1"/>
                <p:nvPr/>
              </p:nvSpPr>
              <p:spPr>
                <a:xfrm>
                  <a:off x="3333644" y="2060848"/>
                  <a:ext cx="48282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600" dirty="0" smtClean="0"/>
                    <a:t>TF4</a:t>
                  </a:r>
                </a:p>
              </p:txBody>
            </p:sp>
            <p:sp>
              <p:nvSpPr>
                <p:cNvPr id="85" name="ZoneTexte 84"/>
                <p:cNvSpPr txBox="1"/>
                <p:nvPr/>
              </p:nvSpPr>
              <p:spPr>
                <a:xfrm>
                  <a:off x="1920412" y="5593858"/>
                  <a:ext cx="4700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600" dirty="0" smtClean="0"/>
                    <a:t>LF6</a:t>
                  </a:r>
                </a:p>
              </p:txBody>
            </p:sp>
            <p:sp>
              <p:nvSpPr>
                <p:cNvPr id="86" name="ZoneTexte 85"/>
                <p:cNvSpPr txBox="1"/>
                <p:nvPr/>
              </p:nvSpPr>
              <p:spPr>
                <a:xfrm>
                  <a:off x="3756643" y="1323646"/>
                  <a:ext cx="51488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600" dirty="0" smtClean="0"/>
                    <a:t>UF2</a:t>
                  </a:r>
                </a:p>
              </p:txBody>
            </p:sp>
            <p:sp>
              <p:nvSpPr>
                <p:cNvPr id="87" name="ZoneTexte 86"/>
                <p:cNvSpPr txBox="1"/>
                <p:nvPr/>
              </p:nvSpPr>
              <p:spPr>
                <a:xfrm>
                  <a:off x="1892014" y="1239845"/>
                  <a:ext cx="4700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600" dirty="0" smtClean="0"/>
                    <a:t>LF2</a:t>
                  </a:r>
                </a:p>
              </p:txBody>
            </p:sp>
            <p:sp>
              <p:nvSpPr>
                <p:cNvPr id="88" name="ZoneTexte 87"/>
                <p:cNvSpPr txBox="1"/>
                <p:nvPr/>
              </p:nvSpPr>
              <p:spPr>
                <a:xfrm>
                  <a:off x="4235474" y="4945279"/>
                  <a:ext cx="5549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dirty="0" smtClean="0"/>
                    <a:t>UF3</a:t>
                  </a:r>
                </a:p>
              </p:txBody>
            </p:sp>
            <p:sp>
              <p:nvSpPr>
                <p:cNvPr id="89" name="ZoneTexte 88"/>
                <p:cNvSpPr txBox="1"/>
                <p:nvPr/>
              </p:nvSpPr>
              <p:spPr>
                <a:xfrm>
                  <a:off x="1506449" y="2203715"/>
                  <a:ext cx="4700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600" dirty="0" smtClean="0"/>
                    <a:t>LF3</a:t>
                  </a:r>
                </a:p>
              </p:txBody>
            </p:sp>
            <p:sp>
              <p:nvSpPr>
                <p:cNvPr id="90" name="ZoneTexte 89"/>
                <p:cNvSpPr txBox="1"/>
                <p:nvPr/>
              </p:nvSpPr>
              <p:spPr>
                <a:xfrm>
                  <a:off x="918796" y="2090939"/>
                  <a:ext cx="4700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600" dirty="0" smtClean="0"/>
                    <a:t>LF8</a:t>
                  </a:r>
                </a:p>
              </p:txBody>
            </p:sp>
            <p:sp>
              <p:nvSpPr>
                <p:cNvPr id="91" name="ZoneTexte 90"/>
                <p:cNvSpPr txBox="1"/>
                <p:nvPr/>
              </p:nvSpPr>
              <p:spPr>
                <a:xfrm>
                  <a:off x="881861" y="5025027"/>
                  <a:ext cx="51488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600" dirty="0" smtClean="0"/>
                    <a:t>UF8</a:t>
                  </a:r>
                </a:p>
              </p:txBody>
            </p:sp>
            <p:sp>
              <p:nvSpPr>
                <p:cNvPr id="92" name="ZoneTexte 91"/>
                <p:cNvSpPr txBox="1"/>
                <p:nvPr/>
              </p:nvSpPr>
              <p:spPr>
                <a:xfrm>
                  <a:off x="938613" y="918815"/>
                  <a:ext cx="4700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600" dirty="0" smtClean="0"/>
                    <a:t>LF4</a:t>
                  </a:r>
                </a:p>
              </p:txBody>
            </p:sp>
            <p:sp>
              <p:nvSpPr>
                <p:cNvPr id="93" name="ZoneTexte 92"/>
                <p:cNvSpPr txBox="1"/>
                <p:nvPr/>
              </p:nvSpPr>
              <p:spPr>
                <a:xfrm>
                  <a:off x="6589244" y="4054212"/>
                  <a:ext cx="51488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600" dirty="0" smtClean="0"/>
                    <a:t>UF5</a:t>
                  </a:r>
                </a:p>
              </p:txBody>
            </p:sp>
            <p:sp>
              <p:nvSpPr>
                <p:cNvPr id="94" name="ZoneTexte 93"/>
                <p:cNvSpPr txBox="1"/>
                <p:nvPr/>
              </p:nvSpPr>
              <p:spPr>
                <a:xfrm>
                  <a:off x="2163586" y="1560261"/>
                  <a:ext cx="4700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600" dirty="0" smtClean="0"/>
                    <a:t>LF5</a:t>
                  </a:r>
                </a:p>
              </p:txBody>
            </p:sp>
            <p:sp>
              <p:nvSpPr>
                <p:cNvPr id="95" name="ZoneTexte 94"/>
                <p:cNvSpPr txBox="1"/>
                <p:nvPr/>
              </p:nvSpPr>
              <p:spPr>
                <a:xfrm>
                  <a:off x="7367757" y="2075695"/>
                  <a:ext cx="51488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600" dirty="0" smtClean="0"/>
                    <a:t>UF4</a:t>
                  </a:r>
                </a:p>
              </p:txBody>
            </p:sp>
            <p:sp>
              <p:nvSpPr>
                <p:cNvPr id="96" name="ZoneTexte 95"/>
                <p:cNvSpPr txBox="1"/>
                <p:nvPr/>
              </p:nvSpPr>
              <p:spPr>
                <a:xfrm>
                  <a:off x="6446717" y="2699396"/>
                  <a:ext cx="47801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600" dirty="0" smtClean="0"/>
                    <a:t>FF1</a:t>
                  </a:r>
                </a:p>
              </p:txBody>
            </p:sp>
            <p:sp>
              <p:nvSpPr>
                <p:cNvPr id="97" name="ZoneTexte 96"/>
                <p:cNvSpPr txBox="1"/>
                <p:nvPr/>
              </p:nvSpPr>
              <p:spPr>
                <a:xfrm>
                  <a:off x="6448408" y="2170956"/>
                  <a:ext cx="47801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600" dirty="0" smtClean="0"/>
                    <a:t>FF2</a:t>
                  </a:r>
                </a:p>
              </p:txBody>
            </p:sp>
            <p:sp>
              <p:nvSpPr>
                <p:cNvPr id="98" name="ZoneTexte 97"/>
                <p:cNvSpPr txBox="1"/>
                <p:nvPr/>
              </p:nvSpPr>
              <p:spPr>
                <a:xfrm>
                  <a:off x="6357980" y="3053720"/>
                  <a:ext cx="47801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600" dirty="0" smtClean="0"/>
                    <a:t>FF3</a:t>
                  </a:r>
                </a:p>
              </p:txBody>
            </p:sp>
            <p:sp>
              <p:nvSpPr>
                <p:cNvPr id="99" name="ZoneTexte 98"/>
                <p:cNvSpPr txBox="1"/>
                <p:nvPr/>
              </p:nvSpPr>
              <p:spPr>
                <a:xfrm>
                  <a:off x="7370760" y="3320605"/>
                  <a:ext cx="47801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600" dirty="0" smtClean="0"/>
                    <a:t>FF4</a:t>
                  </a:r>
                </a:p>
              </p:txBody>
            </p:sp>
            <p:sp>
              <p:nvSpPr>
                <p:cNvPr id="100" name="ZoneTexte 99"/>
                <p:cNvSpPr txBox="1"/>
                <p:nvPr/>
              </p:nvSpPr>
              <p:spPr>
                <a:xfrm>
                  <a:off x="7363400" y="4037139"/>
                  <a:ext cx="49244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600" dirty="0" smtClean="0"/>
                    <a:t>CF4</a:t>
                  </a:r>
                </a:p>
              </p:txBody>
            </p:sp>
            <p:sp>
              <p:nvSpPr>
                <p:cNvPr id="101" name="ZoneTexte 100"/>
                <p:cNvSpPr txBox="1"/>
                <p:nvPr/>
              </p:nvSpPr>
              <p:spPr>
                <a:xfrm>
                  <a:off x="6927052" y="3789040"/>
                  <a:ext cx="49244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600" dirty="0" smtClean="0"/>
                    <a:t>CF2</a:t>
                  </a:r>
                </a:p>
              </p:txBody>
            </p:sp>
            <p:sp>
              <p:nvSpPr>
                <p:cNvPr id="102" name="ZoneTexte 101"/>
                <p:cNvSpPr txBox="1"/>
                <p:nvPr/>
              </p:nvSpPr>
              <p:spPr>
                <a:xfrm>
                  <a:off x="6407859" y="5097631"/>
                  <a:ext cx="49244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600" dirty="0" smtClean="0"/>
                    <a:t>CF3</a:t>
                  </a:r>
                </a:p>
              </p:txBody>
            </p:sp>
            <p:sp>
              <p:nvSpPr>
                <p:cNvPr id="103" name="ZoneTexte 102"/>
                <p:cNvSpPr txBox="1"/>
                <p:nvPr/>
              </p:nvSpPr>
              <p:spPr>
                <a:xfrm>
                  <a:off x="6375238" y="4652197"/>
                  <a:ext cx="49244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600" dirty="0" smtClean="0"/>
                    <a:t>CF1</a:t>
                  </a:r>
                </a:p>
              </p:txBody>
            </p:sp>
            <p:sp>
              <p:nvSpPr>
                <p:cNvPr id="104" name="ZoneTexte 103"/>
                <p:cNvSpPr txBox="1"/>
                <p:nvPr/>
              </p:nvSpPr>
              <p:spPr>
                <a:xfrm>
                  <a:off x="900239" y="6212869"/>
                  <a:ext cx="55816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600" dirty="0" smtClean="0"/>
                    <a:t>MF1</a:t>
                  </a:r>
                </a:p>
              </p:txBody>
            </p:sp>
            <p:cxnSp>
              <p:nvCxnSpPr>
                <p:cNvPr id="105" name="Connecteur droit avec flèche 104"/>
                <p:cNvCxnSpPr/>
                <p:nvPr/>
              </p:nvCxnSpPr>
              <p:spPr>
                <a:xfrm flipV="1">
                  <a:off x="1882775" y="6012656"/>
                  <a:ext cx="2451100" cy="1555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Connecteur en angle 105"/>
                <p:cNvCxnSpPr/>
                <p:nvPr/>
              </p:nvCxnSpPr>
              <p:spPr>
                <a:xfrm rot="16200000" flipH="1">
                  <a:off x="1117995" y="2549127"/>
                  <a:ext cx="3598866" cy="2742405"/>
                </a:xfrm>
                <a:prstGeom prst="bentConnector3">
                  <a:avLst>
                    <a:gd name="adj1" fmla="val 10584"/>
                  </a:avLst>
                </a:prstGeom>
                <a:ln w="28575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Connecteur droit avec flèche 106"/>
                <p:cNvCxnSpPr/>
                <p:nvPr/>
              </p:nvCxnSpPr>
              <p:spPr>
                <a:xfrm>
                  <a:off x="1969523" y="1672432"/>
                  <a:ext cx="5059365" cy="288212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Connecteur droit 107"/>
                <p:cNvCxnSpPr/>
                <p:nvPr/>
              </p:nvCxnSpPr>
              <p:spPr>
                <a:xfrm flipH="1">
                  <a:off x="1398887" y="6238875"/>
                  <a:ext cx="1288" cy="44001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Connecteur droit 108"/>
                <p:cNvCxnSpPr/>
                <p:nvPr/>
              </p:nvCxnSpPr>
              <p:spPr>
                <a:xfrm>
                  <a:off x="1386964" y="6664597"/>
                  <a:ext cx="6028249" cy="52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Connecteur droit 109"/>
                <p:cNvCxnSpPr/>
                <p:nvPr/>
              </p:nvCxnSpPr>
              <p:spPr>
                <a:xfrm>
                  <a:off x="7390232" y="5261341"/>
                  <a:ext cx="8540" cy="140801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1" name="ZoneTexte 110"/>
                <p:cNvSpPr txBox="1"/>
                <p:nvPr/>
              </p:nvSpPr>
              <p:spPr>
                <a:xfrm>
                  <a:off x="2752815" y="5053213"/>
                  <a:ext cx="51488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600" dirty="0" smtClean="0"/>
                    <a:t>UF6</a:t>
                  </a:r>
                </a:p>
              </p:txBody>
            </p:sp>
            <p:sp>
              <p:nvSpPr>
                <p:cNvPr id="112" name="ZoneTexte 111"/>
                <p:cNvSpPr txBox="1"/>
                <p:nvPr/>
              </p:nvSpPr>
              <p:spPr>
                <a:xfrm>
                  <a:off x="1912300" y="6008331"/>
                  <a:ext cx="4700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600" dirty="0" smtClean="0"/>
                    <a:t>LF7</a:t>
                  </a:r>
                </a:p>
              </p:txBody>
            </p:sp>
            <p:sp>
              <p:nvSpPr>
                <p:cNvPr id="113" name="ZoneTexte 112"/>
                <p:cNvSpPr txBox="1"/>
                <p:nvPr/>
              </p:nvSpPr>
              <p:spPr>
                <a:xfrm>
                  <a:off x="3580030" y="5983760"/>
                  <a:ext cx="51488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600" dirty="0" smtClean="0"/>
                    <a:t>UF7</a:t>
                  </a:r>
                </a:p>
              </p:txBody>
            </p:sp>
          </p:grpSp>
          <p:grpSp>
            <p:nvGrpSpPr>
              <p:cNvPr id="117" name="Groupe 116"/>
              <p:cNvGrpSpPr/>
              <p:nvPr/>
            </p:nvGrpSpPr>
            <p:grpSpPr>
              <a:xfrm>
                <a:off x="1594365" y="949295"/>
                <a:ext cx="5996801" cy="1395382"/>
                <a:chOff x="1398886" y="404664"/>
                <a:chExt cx="5996801" cy="1944216"/>
              </a:xfrm>
            </p:grpSpPr>
            <p:cxnSp>
              <p:nvCxnSpPr>
                <p:cNvPr id="118" name="Connecteur droit 117"/>
                <p:cNvCxnSpPr/>
                <p:nvPr/>
              </p:nvCxnSpPr>
              <p:spPr>
                <a:xfrm flipV="1">
                  <a:off x="1407200" y="406636"/>
                  <a:ext cx="4880" cy="34007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Connecteur droit 118"/>
                <p:cNvCxnSpPr/>
                <p:nvPr/>
              </p:nvCxnSpPr>
              <p:spPr>
                <a:xfrm>
                  <a:off x="1398886" y="418391"/>
                  <a:ext cx="5996666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Connecteur droit avec flèche 119"/>
                <p:cNvCxnSpPr/>
                <p:nvPr/>
              </p:nvCxnSpPr>
              <p:spPr>
                <a:xfrm>
                  <a:off x="7395687" y="404664"/>
                  <a:ext cx="0" cy="1944216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14" name="Text Box 43"/>
          <p:cNvSpPr txBox="1">
            <a:spLocks noChangeArrowheads="1"/>
          </p:cNvSpPr>
          <p:nvPr/>
        </p:nvSpPr>
        <p:spPr bwMode="auto">
          <a:xfrm>
            <a:off x="836611" y="400050"/>
            <a:ext cx="6284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Diagram</a:t>
            </a:r>
            <a:r>
              <a:rPr lang="fr-BE" sz="2400" dirty="0" smtClean="0">
                <a:latin typeface="Arial" charset="0"/>
                <a:cs typeface="Arial" charset="0"/>
              </a:rPr>
              <a:t> in </a:t>
            </a:r>
            <a:r>
              <a:rPr lang="fr-BE" sz="2400" dirty="0" err="1" smtClean="0">
                <a:latin typeface="Arial" charset="0"/>
                <a:cs typeface="Arial" charset="0"/>
              </a:rPr>
              <a:t>energy</a:t>
            </a:r>
            <a:r>
              <a:rPr lang="fr-BE" sz="2400" dirty="0" smtClean="0">
                <a:latin typeface="Arial" charset="0"/>
                <a:cs typeface="Arial" charset="0"/>
              </a:rPr>
              <a:t> circuit </a:t>
            </a:r>
            <a:r>
              <a:rPr lang="fr-BE" sz="2400" dirty="0" err="1" smtClean="0">
                <a:latin typeface="Arial" charset="0"/>
                <a:cs typeface="Arial" charset="0"/>
              </a:rPr>
              <a:t>language</a:t>
            </a:r>
            <a:endParaRPr lang="fr-BE" sz="2400" dirty="0">
              <a:latin typeface="Arial" charset="0"/>
              <a:cs typeface="Arial" charset="0"/>
            </a:endParaRPr>
          </a:p>
        </p:txBody>
      </p:sp>
      <p:pic>
        <p:nvPicPr>
          <p:cNvPr id="123" name="Image 51" descr="Imagex.bmp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75683"/>
            <a:ext cx="3202295" cy="8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6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822"/>
            <a:ext cx="9144000" cy="642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1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6399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Flows</a:t>
            </a:r>
            <a:r>
              <a:rPr lang="fr-BE" sz="2400" dirty="0" smtClean="0">
                <a:latin typeface="Arial" charset="0"/>
                <a:cs typeface="Arial" charset="0"/>
              </a:rPr>
              <a:t> : </a:t>
            </a:r>
            <a:r>
              <a:rPr lang="fr-BE" sz="2400" dirty="0" err="1" smtClean="0">
                <a:latin typeface="Arial" charset="0"/>
                <a:cs typeface="Arial" charset="0"/>
              </a:rPr>
              <a:t>experimental</a:t>
            </a:r>
            <a:r>
              <a:rPr lang="fr-BE" sz="2400" dirty="0" smtClean="0">
                <a:latin typeface="Arial" charset="0"/>
                <a:cs typeface="Arial" charset="0"/>
              </a:rPr>
              <a:t> design</a:t>
            </a:r>
            <a:endParaRPr lang="fr-BE" sz="2400" dirty="0">
              <a:latin typeface="Arial" charset="0"/>
              <a:cs typeface="Arial" charset="0"/>
            </a:endParaRPr>
          </a:p>
        </p:txBody>
      </p:sp>
      <p:pic>
        <p:nvPicPr>
          <p:cNvPr id="12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043608" y="1151895"/>
            <a:ext cx="7287917" cy="24776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exposure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00100" lvl="1" indent="-342900">
              <a:buClr>
                <a:srgbClr val="009900"/>
              </a:buClr>
              <a:buSzPct val="150000"/>
              <a:buFont typeface="Arial" panose="020B0604020202020204" pitchFamily="34" charset="0"/>
              <a:buChar char="•"/>
            </a:pP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aquaria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800100" lvl="1" indent="-342900">
              <a:spcAft>
                <a:spcPts val="1800"/>
              </a:spcAft>
              <a:buClr>
                <a:srgbClr val="009900"/>
              </a:buClr>
              <a:buSzPct val="150000"/>
              <a:buFont typeface="Arial" panose="020B0604020202020204" pitchFamily="34" charset="0"/>
              <a:buChar char="•"/>
            </a:pPr>
            <a:r>
              <a:rPr lang="fr-BE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 situ.</a:t>
            </a:r>
          </a:p>
          <a:p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Trace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00100" lvl="1" indent="-342900">
              <a:buClr>
                <a:srgbClr val="009900"/>
              </a:buClr>
              <a:buSzPct val="150000"/>
              <a:buFont typeface="Arial" panose="020B0604020202020204" pitchFamily="34" charset="0"/>
              <a:buChar char="•"/>
            </a:pP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Contamination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radionuclides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800100" lvl="1" indent="-342900">
              <a:buClr>
                <a:srgbClr val="009900"/>
              </a:buClr>
              <a:buSzPct val="150000"/>
              <a:buFont typeface="Arial" panose="020B0604020202020204" pitchFamily="34" charset="0"/>
              <a:buChar char="•"/>
            </a:pP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Enrichment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abundant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stable isotopes;</a:t>
            </a:r>
          </a:p>
          <a:p>
            <a:pPr marL="800100" lvl="1" indent="-342900">
              <a:buClr>
                <a:srgbClr val="009900"/>
              </a:buClr>
              <a:buSzPct val="150000"/>
              <a:buFont typeface="Arial" panose="020B0604020202020204" pitchFamily="34" charset="0"/>
              <a:buChar char="•"/>
            </a:pP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relevant concentrations in </a:t>
            </a:r>
            <a:r>
              <a:rPr lang="fr-BE" sz="2000" dirty="0" err="1">
                <a:latin typeface="Arial" panose="020B0604020202020204" pitchFamily="34" charset="0"/>
                <a:cs typeface="Arial" panose="020B0604020202020204" pitchFamily="34" charset="0"/>
              </a:rPr>
              <a:t>pristine</a:t>
            </a:r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conditions.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94" y="3774587"/>
            <a:ext cx="2782126" cy="3012529"/>
          </a:xfrm>
          <a:prstGeom prst="rect">
            <a:avLst/>
          </a:prstGeom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"/>
          <a:stretch>
            <a:fillRect/>
          </a:stretch>
        </p:blipFill>
        <p:spPr bwMode="auto">
          <a:xfrm>
            <a:off x="4691197" y="3861048"/>
            <a:ext cx="4149839" cy="2926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8" r="20046"/>
          <a:stretch/>
        </p:blipFill>
        <p:spPr>
          <a:xfrm>
            <a:off x="6012159" y="76200"/>
            <a:ext cx="3130253" cy="265288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0822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4" name="Rectangle 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123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6399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Flows</a:t>
            </a:r>
            <a:r>
              <a:rPr lang="fr-BE" sz="2400" dirty="0">
                <a:latin typeface="Arial" charset="0"/>
                <a:cs typeface="Arial" charset="0"/>
              </a:rPr>
              <a:t> </a:t>
            </a:r>
            <a:r>
              <a:rPr lang="fr-BE" sz="2400" dirty="0" smtClean="0">
                <a:latin typeface="Arial" charset="0"/>
                <a:cs typeface="Arial" charset="0"/>
              </a:rPr>
              <a:t>: </a:t>
            </a:r>
            <a:r>
              <a:rPr lang="fr-BE" sz="2400" dirty="0" err="1" smtClean="0">
                <a:latin typeface="Arial" charset="0"/>
                <a:cs typeface="Arial" charset="0"/>
              </a:rPr>
              <a:t>uptake</a:t>
            </a:r>
            <a:r>
              <a:rPr lang="fr-BE" sz="2400" dirty="0" smtClean="0">
                <a:latin typeface="Arial" charset="0"/>
                <a:cs typeface="Arial" charset="0"/>
              </a:rPr>
              <a:t> and </a:t>
            </a:r>
            <a:r>
              <a:rPr lang="fr-BE" sz="2400" dirty="0" smtClean="0">
                <a:latin typeface="Arial" charset="0"/>
                <a:cs typeface="Arial" charset="0"/>
              </a:rPr>
              <a:t>translocation</a:t>
            </a:r>
            <a:endParaRPr lang="fr-BE" sz="2400" dirty="0">
              <a:latin typeface="Arial" charset="0"/>
              <a:cs typeface="Arial" charset="0"/>
            </a:endParaRP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052736"/>
            <a:ext cx="5256584" cy="280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6"/>
          <a:stretch/>
        </p:blipFill>
        <p:spPr bwMode="auto">
          <a:xfrm>
            <a:off x="1011919" y="3960539"/>
            <a:ext cx="4760976" cy="2756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4391980" y="1098649"/>
            <a:ext cx="1836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water and </a:t>
            </a:r>
            <a:r>
              <a:rPr lang="fr-BE" sz="14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leaves</a:t>
            </a:r>
            <a:endParaRPr lang="fr-BE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1704443" y="4005242"/>
            <a:ext cx="1836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rhizomes</a:t>
            </a:r>
            <a:endParaRPr lang="fr-BE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307" y="3991728"/>
            <a:ext cx="2849364" cy="2708919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55" y="1193325"/>
            <a:ext cx="2292138" cy="25237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75683"/>
            <a:ext cx="3202295" cy="8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1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651654"/>
            <a:chOff x="0" y="0"/>
            <a:chExt cx="9144000" cy="6651654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651654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46714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TEs</a:t>
            </a:r>
            <a:r>
              <a:rPr lang="fr-BE" sz="2400" dirty="0" smtClean="0">
                <a:latin typeface="Arial" charset="0"/>
                <a:cs typeface="Arial" charset="0"/>
              </a:rPr>
              <a:t> in </a:t>
            </a:r>
            <a:r>
              <a:rPr lang="fr-BE" sz="2400" dirty="0" err="1" smtClean="0">
                <a:latin typeface="Arial" charset="0"/>
                <a:cs typeface="Arial" charset="0"/>
              </a:rPr>
              <a:t>seagrass</a:t>
            </a:r>
            <a:r>
              <a:rPr lang="fr-BE" sz="2400" dirty="0" smtClean="0">
                <a:latin typeface="Arial" charset="0"/>
                <a:cs typeface="Arial" charset="0"/>
              </a:rPr>
              <a:t> </a:t>
            </a:r>
            <a:r>
              <a:rPr lang="fr-BE" sz="2400" dirty="0" err="1" smtClean="0">
                <a:latin typeface="Arial" charset="0"/>
                <a:cs typeface="Arial" charset="0"/>
              </a:rPr>
              <a:t>meadows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51048" y="1268760"/>
            <a:ext cx="72373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Clr>
                <a:srgbClr val="009900"/>
              </a:buClr>
              <a:buSzPct val="150000"/>
              <a:buFont typeface="Wingdings" panose="05000000000000000000" pitchFamily="2" charset="2"/>
              <a:buChar char="Ø"/>
            </a:pP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Data compilation for the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components of the model;</a:t>
            </a:r>
          </a:p>
          <a:p>
            <a:pPr marL="342900" indent="-342900" algn="just">
              <a:spcAft>
                <a:spcPts val="600"/>
              </a:spcAft>
              <a:buClr>
                <a:srgbClr val="009900"/>
              </a:buClr>
              <a:buSzPct val="150000"/>
              <a:buFont typeface="Wingdings" panose="05000000000000000000" pitchFamily="2" charset="2"/>
              <a:buChar char="Ø"/>
            </a:pP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Mass balance analyses;</a:t>
            </a:r>
          </a:p>
          <a:p>
            <a:pPr marL="342900" indent="-342900" algn="just">
              <a:spcAft>
                <a:spcPts val="600"/>
              </a:spcAft>
              <a:buClr>
                <a:srgbClr val="009900"/>
              </a:buClr>
              <a:buSzPct val="150000"/>
              <a:buFont typeface="Wingdings" panose="05000000000000000000" pitchFamily="2" charset="2"/>
              <a:buChar char="Ø"/>
            </a:pP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>
            <a:off x="1292967" y="2872555"/>
            <a:ext cx="504056" cy="216024"/>
          </a:xfrm>
          <a:prstGeom prst="rightArrow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1797023" y="2780928"/>
            <a:ext cx="69446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9900"/>
              </a:buClr>
              <a:buSzPct val="150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quantification of the role played by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meadows in the coastal biogeochemistry of TEs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 their function of biological filter.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tombant posidonia ocean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150" y="4077748"/>
            <a:ext cx="1930429" cy="257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484" y="4079754"/>
            <a:ext cx="3203978" cy="2571900"/>
          </a:xfrm>
          <a:prstGeom prst="rect">
            <a:avLst/>
          </a:prstGeom>
        </p:spPr>
      </p:pic>
      <p:pic>
        <p:nvPicPr>
          <p:cNvPr id="23" name="Image 22" descr="Copy of DSC04668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695" y="4077072"/>
            <a:ext cx="3432777" cy="257458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75683"/>
            <a:ext cx="3202295" cy="8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5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://envlit.ifremer.fr/var/envlit/storage/images/media/envlit/actualites/2005/20050318rinbiobmifr29/153194-2-fre-FR/20050318rinbiobmifr29_image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2588" y="1268760"/>
            <a:ext cx="7892767" cy="5256584"/>
          </a:xfrm>
          <a:prstGeom prst="rect">
            <a:avLst/>
          </a:prstGeom>
          <a:noFill/>
        </p:spPr>
      </p:pic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6255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300" i="1" dirty="0" smtClean="0">
                <a:latin typeface="Arial" charset="0"/>
                <a:cs typeface="Arial" charset="0"/>
              </a:rPr>
              <a:t>M. </a:t>
            </a:r>
            <a:r>
              <a:rPr lang="fr-BE" sz="2300" i="1" dirty="0" err="1" smtClean="0">
                <a:latin typeface="Arial" charset="0"/>
                <a:cs typeface="Arial" charset="0"/>
              </a:rPr>
              <a:t>galloprovincialis</a:t>
            </a:r>
            <a:r>
              <a:rPr lang="fr-BE" sz="2300" dirty="0" smtClean="0">
                <a:latin typeface="Arial" charset="0"/>
                <a:cs typeface="Arial" charset="0"/>
              </a:rPr>
              <a:t> monitoring </a:t>
            </a:r>
            <a:r>
              <a:rPr lang="fr-BE" sz="2300" dirty="0" smtClean="0">
                <a:latin typeface="Arial" charset="0"/>
                <a:cs typeface="Arial" charset="0"/>
              </a:rPr>
              <a:t>station</a:t>
            </a:r>
            <a:endParaRPr lang="fr-BE" sz="2300" dirty="0">
              <a:latin typeface="Arial" charset="0"/>
              <a:cs typeface="Arial" charset="0"/>
            </a:endParaRPr>
          </a:p>
        </p:txBody>
      </p:sp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1086280" y="6248345"/>
            <a:ext cx="778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smtClean="0"/>
              <a:t>©Ifremer</a:t>
            </a:r>
            <a:endParaRPr lang="fr-BE" sz="12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75683"/>
            <a:ext cx="3202295" cy="8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0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27651" name="Groupe 29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27658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9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2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2798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BE" sz="2400"/>
              <a:t>Applications</a:t>
            </a:r>
          </a:p>
        </p:txBody>
      </p:sp>
      <p:sp>
        <p:nvSpPr>
          <p:cNvPr id="27653" name="ZoneTexte 45"/>
          <p:cNvSpPr txBox="1">
            <a:spLocks noChangeArrowheads="1"/>
          </p:cNvSpPr>
          <p:nvPr/>
        </p:nvSpPr>
        <p:spPr bwMode="auto">
          <a:xfrm>
            <a:off x="0" y="1793875"/>
            <a:ext cx="4318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BE" sz="2200" b="1"/>
              <a:t>APPLICATIONS</a:t>
            </a:r>
          </a:p>
        </p:txBody>
      </p:sp>
      <p:pic>
        <p:nvPicPr>
          <p:cNvPr id="27654" name="Image 1" descr="IMG_135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" b="1449"/>
          <a:stretch/>
        </p:blipFill>
        <p:spPr>
          <a:xfrm>
            <a:off x="-4763" y="3284984"/>
            <a:ext cx="2077854" cy="357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4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8413" y="31182"/>
            <a:ext cx="420992" cy="369093"/>
            <a:chOff x="8413" y="21430"/>
            <a:chExt cx="420992" cy="369093"/>
          </a:xfrm>
        </p:grpSpPr>
        <p:pic>
          <p:nvPicPr>
            <p:cNvPr id="8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85" y="0"/>
            <a:ext cx="7674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7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4" name="Rectangle 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936445" y="145660"/>
            <a:ext cx="6578775" cy="3390347"/>
            <a:chOff x="936445" y="145660"/>
            <a:chExt cx="6578775" cy="3390347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93" r="-1108"/>
            <a:stretch/>
          </p:blipFill>
          <p:spPr bwMode="auto">
            <a:xfrm>
              <a:off x="936445" y="145660"/>
              <a:ext cx="6578775" cy="28469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1941665" y="1729836"/>
              <a:ext cx="791547" cy="216024"/>
            </a:xfrm>
            <a:prstGeom prst="rect">
              <a:avLst/>
            </a:prstGeom>
            <a:solidFill>
              <a:srgbClr val="009900">
                <a:alpha val="40000"/>
              </a:srgbClr>
            </a:solidFill>
            <a:ln w="127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085872" y="1729836"/>
              <a:ext cx="364976" cy="216024"/>
            </a:xfrm>
            <a:prstGeom prst="rect">
              <a:avLst/>
            </a:prstGeom>
            <a:solidFill>
              <a:srgbClr val="009900">
                <a:alpha val="40000"/>
              </a:srgbClr>
            </a:solidFill>
            <a:ln w="127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31352" y="1945860"/>
              <a:ext cx="2960360" cy="216024"/>
            </a:xfrm>
            <a:prstGeom prst="rect">
              <a:avLst/>
            </a:prstGeom>
            <a:solidFill>
              <a:srgbClr val="009900">
                <a:alpha val="40000"/>
              </a:srgbClr>
            </a:solidFill>
            <a:ln w="127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51560" y="2951232"/>
              <a:ext cx="6377940" cy="584775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algn="just"/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en-US" sz="1600" b="1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Department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of Environment and Land Action of the 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Basque </a:t>
              </a:r>
              <a:r>
                <a:rPr lang="en-US" sz="1600" b="1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Government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(Littoral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Water Quality Monitoring and Control 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Network)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2483768" y="3673490"/>
            <a:ext cx="6576637" cy="3108844"/>
            <a:chOff x="2483768" y="3673490"/>
            <a:chExt cx="6576637" cy="3108844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35" r="-1134"/>
            <a:stretch/>
          </p:blipFill>
          <p:spPr bwMode="auto">
            <a:xfrm>
              <a:off x="2483768" y="3673490"/>
              <a:ext cx="6576637" cy="2566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6089141" y="5452818"/>
              <a:ext cx="1778124" cy="216024"/>
            </a:xfrm>
            <a:prstGeom prst="rect">
              <a:avLst/>
            </a:prstGeom>
            <a:solidFill>
              <a:srgbClr val="009900">
                <a:alpha val="40000"/>
              </a:srgbClr>
            </a:solidFill>
            <a:ln w="127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587909" y="6197559"/>
              <a:ext cx="6372387" cy="584775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algn="just"/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en-US" sz="1600" b="1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corporative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Marine Spatial </a:t>
              </a:r>
              <a:r>
                <a:rPr lang="en-US" sz="16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Infrastructure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, developed in the Marine 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Research Division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of AZTI-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Tecnalia</a:t>
              </a:r>
              <a:endParaRPr lang="fr-BE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6707" r="49999"/>
          <a:stretch/>
        </p:blipFill>
        <p:spPr bwMode="auto">
          <a:xfrm>
            <a:off x="-8764" y="3594"/>
            <a:ext cx="440012" cy="40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718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4" name="Rectangle 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849313" y="404813"/>
            <a:ext cx="39693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United Kingdom data bases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Environment Agenc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23" y="1027461"/>
            <a:ext cx="3663901" cy="101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039416" y="2162448"/>
            <a:ext cx="78530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en-US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://www.geostore.com/environment-agency/</a:t>
            </a:r>
            <a:endParaRPr lang="fr-BE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“Making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environmental information available is key to informing decisions, influencing actions and delivering sustained environmental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improvements.”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4" name="Picture 4" descr="British Oceanographic Data Cent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5720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bodc.ac.uk/images/themes/ilfracombe/banne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19" b="14303"/>
          <a:stretch/>
        </p:blipFill>
        <p:spPr bwMode="auto">
          <a:xfrm>
            <a:off x="935028" y="3470567"/>
            <a:ext cx="8208972" cy="117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034083" y="4763244"/>
            <a:ext cx="79928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BE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http://www.bodc.ac.uk/projects/uk/merman/</a:t>
            </a:r>
          </a:p>
          <a:p>
            <a:pPr algn="just"/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Marine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Monitoring and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National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database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(MERMAN) →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national database which holds and provides access to data collected under the Clean Safe Seas Environmental Monitoring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(CSEMP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6707" r="49999"/>
          <a:stretch/>
        </p:blipFill>
        <p:spPr bwMode="auto">
          <a:xfrm>
            <a:off x="-8764" y="3594"/>
            <a:ext cx="440012" cy="40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75683"/>
            <a:ext cx="3202295" cy="8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6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6739" r="50000"/>
          <a:stretch/>
        </p:blipFill>
        <p:spPr bwMode="auto">
          <a:xfrm>
            <a:off x="808275" y="0"/>
            <a:ext cx="7508142" cy="686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5323144" y="2829408"/>
            <a:ext cx="1083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PORTSMOUTH</a:t>
            </a:r>
            <a:endParaRPr lang="fr-BE" sz="12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338886" y="1236689"/>
            <a:ext cx="1173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SOUTHAMPTON</a:t>
            </a:r>
            <a:endParaRPr lang="fr-BE" sz="12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12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6707" r="49999"/>
          <a:stretch/>
        </p:blipFill>
        <p:spPr bwMode="auto">
          <a:xfrm>
            <a:off x="827077" y="0"/>
            <a:ext cx="75041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66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78265"/>
            <a:ext cx="8100392" cy="5626333"/>
          </a:xfrm>
          <a:prstGeom prst="rect">
            <a:avLst/>
          </a:prstGeom>
        </p:spPr>
      </p:pic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2798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Trace </a:t>
            </a:r>
            <a:r>
              <a:rPr lang="fr-BE" sz="2400" dirty="0" err="1" smtClean="0">
                <a:latin typeface="Arial" charset="0"/>
                <a:cs typeface="Arial" charset="0"/>
              </a:rPr>
              <a:t>elements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20873" y="6431203"/>
            <a:ext cx="22387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 smtClean="0">
                <a:latin typeface="Arial" pitchFamily="34" charset="0"/>
                <a:cs typeface="Arial" pitchFamily="34" charset="0"/>
              </a:rPr>
              <a:t>(after </a:t>
            </a:r>
            <a:r>
              <a:rPr lang="en-GB" sz="1600" dirty="0" err="1" smtClean="0">
                <a:latin typeface="Arial" pitchFamily="34" charset="0"/>
                <a:cs typeface="Arial" pitchFamily="34" charset="0"/>
              </a:rPr>
              <a:t>Amiard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, 2011)</a:t>
            </a:r>
            <a:endParaRPr lang="fr-BE" sz="1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63165" y="92014"/>
            <a:ext cx="3129715" cy="803337"/>
            <a:chOff x="6014285" y="92014"/>
            <a:chExt cx="3129715" cy="803337"/>
          </a:xfrm>
          <a:solidFill>
            <a:schemeClr val="bg1"/>
          </a:solidFill>
        </p:grpSpPr>
        <p:pic>
          <p:nvPicPr>
            <p:cNvPr id="37" name="Picture 19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8542374" y="378879"/>
              <a:ext cx="601626" cy="516472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92014"/>
              <a:ext cx="925899" cy="24064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228110" y="367200"/>
              <a:ext cx="277034" cy="52766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 descr="logo Ocean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0136" y="99216"/>
              <a:ext cx="540256" cy="400050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1" descr="Logo Capmed 2.pdf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6188" y="456918"/>
              <a:ext cx="554634" cy="416552"/>
            </a:xfrm>
            <a:prstGeom prst="rect">
              <a:avLst/>
            </a:prstGeom>
            <a:grpFill/>
          </p:spPr>
        </p:pic>
        <p:pic>
          <p:nvPicPr>
            <p:cNvPr id="16" name="Image 27" descr="LOGO_STARESO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32839" y="517616"/>
              <a:ext cx="676195" cy="348721"/>
            </a:xfrm>
            <a:prstGeom prst="rect">
              <a:avLst/>
            </a:prstGeom>
            <a:grpFill/>
          </p:spPr>
        </p:pic>
        <p:pic>
          <p:nvPicPr>
            <p:cNvPr id="17" name="Picture 2" descr="P:\Pictures\3C logo 2.jpg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285" y="404664"/>
              <a:ext cx="922877" cy="461438"/>
            </a:xfrm>
            <a:prstGeom prst="rect">
              <a:avLst/>
            </a:prstGeom>
            <a:grpFill/>
            <a:ln w="9525">
              <a:noFill/>
            </a:ln>
            <a:extLst/>
          </p:spPr>
        </p:pic>
        <p:pic>
          <p:nvPicPr>
            <p:cNvPr id="18" name="Picture 36" descr="Image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505" y="116632"/>
              <a:ext cx="1489890" cy="26435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75683"/>
            <a:ext cx="3202295" cy="8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3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130" y="1282874"/>
            <a:ext cx="3470275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130" y="3603969"/>
            <a:ext cx="3470275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565" y="1281241"/>
            <a:ext cx="3470275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143" y="3603969"/>
            <a:ext cx="3470275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5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849313" y="404813"/>
            <a:ext cx="45512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Solent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as a case study: oil refinery</a:t>
            </a:r>
            <a:endParaRPr lang="fr-BE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36222" y="5949280"/>
            <a:ext cx="79366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500" dirty="0" smtClean="0"/>
              <a:t>Baseline TE levels (BL) (Rainbow et al., 2011);</a:t>
            </a:r>
          </a:p>
          <a:p>
            <a:pPr algn="just"/>
            <a:r>
              <a:rPr lang="en-US" sz="1500" dirty="0"/>
              <a:t>Canadian Sediment Quality Guidelines for the Protection of Aquatic </a:t>
            </a:r>
            <a:r>
              <a:rPr lang="en-US" sz="1500" dirty="0" smtClean="0"/>
              <a:t>Life: Threshold </a:t>
            </a:r>
            <a:r>
              <a:rPr lang="en-US" sz="1500" dirty="0"/>
              <a:t>Effect Level (TEL) and Probable Effect Level (PEL</a:t>
            </a:r>
            <a:r>
              <a:rPr lang="en-US" sz="1500" dirty="0" smtClean="0"/>
              <a:t>) (</a:t>
            </a:r>
            <a:r>
              <a:rPr lang="en-US" sz="1500" dirty="0" err="1"/>
              <a:t>Hübner</a:t>
            </a:r>
            <a:r>
              <a:rPr lang="en-US" sz="1500" dirty="0"/>
              <a:t> et al., 2009</a:t>
            </a:r>
            <a:r>
              <a:rPr lang="en-US" sz="1500" dirty="0" smtClean="0"/>
              <a:t>).</a:t>
            </a:r>
            <a:endParaRPr lang="fr-BE" sz="1500" dirty="0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6707" r="49999"/>
          <a:stretch/>
        </p:blipFill>
        <p:spPr bwMode="auto">
          <a:xfrm>
            <a:off x="-8764" y="3594"/>
            <a:ext cx="440012" cy="40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75683"/>
            <a:ext cx="3202295" cy="8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1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0"/>
          <a:stretch/>
        </p:blipFill>
        <p:spPr>
          <a:xfrm>
            <a:off x="428278" y="895351"/>
            <a:ext cx="8604448" cy="420739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9"/>
          <a:stretch/>
        </p:blipFill>
        <p:spPr>
          <a:xfrm>
            <a:off x="5004048" y="4293097"/>
            <a:ext cx="3633957" cy="252028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50"/>
          <a:stretch/>
        </p:blipFill>
        <p:spPr>
          <a:xfrm>
            <a:off x="1691680" y="4283571"/>
            <a:ext cx="3602221" cy="252980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6707" r="49999"/>
          <a:stretch/>
        </p:blipFill>
        <p:spPr bwMode="auto">
          <a:xfrm>
            <a:off x="-8764" y="3594"/>
            <a:ext cx="440012" cy="40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60396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300" dirty="0" smtClean="0"/>
              <a:t>Sediments = environmental archives</a:t>
            </a:r>
            <a:endParaRPr lang="en-GB" sz="23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75683"/>
            <a:ext cx="3202295" cy="8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0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585" y="2425080"/>
            <a:ext cx="7043443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849313" y="404813"/>
            <a:ext cx="2172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Pollution scale</a:t>
            </a:r>
            <a:endParaRPr lang="fr-BE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79" y="1357049"/>
            <a:ext cx="1437929" cy="28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10916"/>
            <a:ext cx="2392714" cy="32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97585" y="4866382"/>
            <a:ext cx="7043443" cy="123110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Enrichment Factor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(EF) of 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TE = the ratio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between its concentration in the sediment and its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natural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background concentration (Tomlinson et al., 1980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algn="just">
              <a:spcAft>
                <a:spcPts val="1200"/>
              </a:spcAft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Depending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upon 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Geoaccumulation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Index values (</a:t>
            </a:r>
            <a:r>
              <a:rPr lang="en-US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), sediments can be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classified into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7 classes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according to their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level of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pollution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Müller, 1979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Tableau 20"/>
          <p:cNvGraphicFramePr>
            <a:graphicFrameLocks noGrp="1"/>
          </p:cNvGraphicFramePr>
          <p:nvPr>
            <p:extLst/>
          </p:nvPr>
        </p:nvGraphicFramePr>
        <p:xfrm>
          <a:off x="7273555" y="2894211"/>
          <a:ext cx="1218985" cy="1656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7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7941">
                <a:tc>
                  <a:txBody>
                    <a:bodyPr/>
                    <a:lstStyle/>
                    <a:p>
                      <a:r>
                        <a:rPr lang="fr-BE" sz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1.5</a:t>
                      </a:r>
                      <a:endParaRPr lang="fr-BE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59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fr-BE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941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1.5 - 3</a:t>
                      </a:r>
                      <a:endParaRPr lang="fr-BE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87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941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3 - 6</a:t>
                      </a:r>
                      <a:endParaRPr lang="fr-BE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87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941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6 - 12</a:t>
                      </a:r>
                      <a:endParaRPr lang="fr-BE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787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7941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12 - 24</a:t>
                      </a:r>
                      <a:endParaRPr lang="fr-BE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787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7941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24- 48</a:t>
                      </a:r>
                      <a:endParaRPr lang="fr-BE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787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7941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48</a:t>
                      </a:r>
                      <a:endParaRPr lang="fr-BE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6707" r="49999"/>
          <a:stretch/>
        </p:blipFill>
        <p:spPr bwMode="auto">
          <a:xfrm>
            <a:off x="-8764" y="3594"/>
            <a:ext cx="440012" cy="40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75683"/>
            <a:ext cx="3202295" cy="8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5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1331640" y="390226"/>
            <a:ext cx="7451023" cy="6463310"/>
            <a:chOff x="1403646" y="397910"/>
            <a:chExt cx="7451023" cy="6476131"/>
          </a:xfrm>
        </p:grpSpPr>
        <p:pic>
          <p:nvPicPr>
            <p:cNvPr id="1050" name="Picture 26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6" t="16247" r="593" b="4183"/>
            <a:stretch/>
          </p:blipFill>
          <p:spPr bwMode="auto">
            <a:xfrm>
              <a:off x="1403646" y="397910"/>
              <a:ext cx="7451023" cy="6476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1051" name="Picture 27" descr="pollution sca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120" y="402920"/>
              <a:ext cx="2193654" cy="1193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1052" name="Picture 2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3523" y="455712"/>
              <a:ext cx="1540893" cy="11408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6707" r="49999"/>
          <a:stretch/>
        </p:blipFill>
        <p:spPr bwMode="auto">
          <a:xfrm>
            <a:off x="-8764" y="3594"/>
            <a:ext cx="440012" cy="40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7052356" y="437763"/>
            <a:ext cx="16562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Solent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: </a:t>
            </a:r>
          </a:p>
          <a:p>
            <a:pPr algn="r"/>
            <a:r>
              <a:rPr lang="en-US" sz="2400" dirty="0" smtClean="0">
                <a:latin typeface="Arial" pitchFamily="34" charset="0"/>
                <a:cs typeface="Arial" pitchFamily="34" charset="0"/>
              </a:rPr>
              <a:t>case study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26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4" name="Rectangle 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849313" y="404813"/>
            <a:ext cx="502413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dirty="0" smtClean="0">
                <a:latin typeface="Arial" pitchFamily="34" charset="0"/>
                <a:cs typeface="Arial" pitchFamily="34" charset="0"/>
              </a:rPr>
              <a:t>Data mining - Decision tools - Monitoring</a:t>
            </a:r>
            <a:endParaRPr lang="fr-BE" sz="2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71600" y="1425476"/>
            <a:ext cx="496855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Long-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sediment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pollution data:</a:t>
            </a:r>
          </a:p>
          <a:p>
            <a:pPr algn="just"/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chemical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WFD;</a:t>
            </a:r>
          </a:p>
          <a:p>
            <a:pPr algn="just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Knowledge transfer from scientists to environmental managers: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practical environmental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 tools;</a:t>
            </a:r>
          </a:p>
          <a:p>
            <a:pPr algn="just"/>
            <a:endParaRPr lang="fr-B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B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Complementary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monitoring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compartment</a:t>
            </a:r>
            <a:r>
              <a:rPr lang="fr-BE" sz="20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fr-B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BE" sz="20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BE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vs.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biota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414" y="2956528"/>
            <a:ext cx="3040056" cy="1912632"/>
          </a:xfrm>
          <a:prstGeom prst="rect">
            <a:avLst/>
          </a:prstGeom>
        </p:spPr>
      </p:pic>
      <p:grpSp>
        <p:nvGrpSpPr>
          <p:cNvPr id="33" name="Groupe 32"/>
          <p:cNvGrpSpPr/>
          <p:nvPr/>
        </p:nvGrpSpPr>
        <p:grpSpPr>
          <a:xfrm>
            <a:off x="6159216" y="4797151"/>
            <a:ext cx="1513172" cy="1905682"/>
            <a:chOff x="6159216" y="4797151"/>
            <a:chExt cx="1513172" cy="1905682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74" t="14650" r="13082" b="56397"/>
            <a:stretch/>
          </p:blipFill>
          <p:spPr>
            <a:xfrm>
              <a:off x="6159216" y="5719929"/>
              <a:ext cx="1513172" cy="982904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36" t="14650" r="47678" b="56397"/>
            <a:stretch/>
          </p:blipFill>
          <p:spPr>
            <a:xfrm>
              <a:off x="6160145" y="4797151"/>
              <a:ext cx="1485129" cy="906593"/>
            </a:xfrm>
            <a:prstGeom prst="rect">
              <a:avLst/>
            </a:prstGeom>
          </p:spPr>
        </p:pic>
      </p:grp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6707" r="49999"/>
          <a:stretch/>
        </p:blipFill>
        <p:spPr bwMode="auto">
          <a:xfrm>
            <a:off x="6834375" y="1285652"/>
            <a:ext cx="1759025" cy="160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6707" r="49999"/>
          <a:stretch/>
        </p:blipFill>
        <p:spPr bwMode="auto">
          <a:xfrm>
            <a:off x="-8764" y="3594"/>
            <a:ext cx="440012" cy="40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75683"/>
            <a:ext cx="3202295" cy="8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4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4" name="Groupe 3"/>
          <p:cNvGrpSpPr>
            <a:grpSpLocks noChangeAspect="1"/>
          </p:cNvGrpSpPr>
          <p:nvPr/>
        </p:nvGrpSpPr>
        <p:grpSpPr>
          <a:xfrm>
            <a:off x="1115616" y="2020592"/>
            <a:ext cx="7823524" cy="4576760"/>
            <a:chOff x="923511" y="1471902"/>
            <a:chExt cx="8146000" cy="4765410"/>
          </a:xfrm>
        </p:grpSpPr>
        <p:pic>
          <p:nvPicPr>
            <p:cNvPr id="8194" name="Picture 2" descr="http://www.naturalnews.com/cartoons/heavy_metals_c_60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511" y="1471902"/>
              <a:ext cx="8146000" cy="4765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2483768" y="2101903"/>
              <a:ext cx="504056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849313" y="404813"/>
            <a:ext cx="54508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2987824" y="1208365"/>
            <a:ext cx="570053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… Thank you for your attention …</a:t>
            </a:r>
            <a:endParaRPr lang="en-US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75683"/>
            <a:ext cx="3202295" cy="8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7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66877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Bioindicator</a:t>
            </a:r>
            <a:r>
              <a:rPr lang="fr-BE" sz="2400" dirty="0" smtClean="0">
                <a:latin typeface="Arial" charset="0"/>
                <a:cs typeface="Arial" charset="0"/>
              </a:rPr>
              <a:t> </a:t>
            </a:r>
            <a:r>
              <a:rPr lang="fr-BE" sz="2400" dirty="0" smtClean="0">
                <a:latin typeface="Arial" charset="0"/>
                <a:cs typeface="Arial" charset="0"/>
              </a:rPr>
              <a:t>: </a:t>
            </a:r>
            <a:r>
              <a:rPr lang="fr-BE" sz="2400" i="1" dirty="0" err="1" smtClean="0">
                <a:latin typeface="Arial" charset="0"/>
                <a:cs typeface="Arial" charset="0"/>
              </a:rPr>
              <a:t>Posidonia</a:t>
            </a:r>
            <a:r>
              <a:rPr lang="fr-BE" sz="2400" i="1" dirty="0" smtClean="0">
                <a:latin typeface="Arial" charset="0"/>
                <a:cs typeface="Arial" charset="0"/>
              </a:rPr>
              <a:t> </a:t>
            </a:r>
            <a:r>
              <a:rPr lang="fr-BE" sz="2400" i="1" dirty="0" err="1" smtClean="0">
                <a:latin typeface="Arial" charset="0"/>
                <a:cs typeface="Arial" charset="0"/>
              </a:rPr>
              <a:t>oceanica</a:t>
            </a:r>
            <a:endParaRPr lang="fr-BE" sz="2400" i="1" dirty="0" smtClean="0">
              <a:latin typeface="Arial" charset="0"/>
              <a:cs typeface="Arial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352"/>
            <a:ext cx="9143771" cy="5962648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278" y="4797152"/>
            <a:ext cx="4258788" cy="206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050709" y="6662320"/>
            <a:ext cx="76976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800" dirty="0">
                <a:latin typeface="Arial" panose="020B0604020202020204" pitchFamily="34" charset="0"/>
                <a:cs typeface="Arial" panose="020B0604020202020204" pitchFamily="34" charset="0"/>
              </a:rPr>
              <a:t>Michel, 2012</a:t>
            </a:r>
            <a:endParaRPr lang="fr-BE" sz="800" dirty="0"/>
          </a:p>
        </p:txBody>
      </p:sp>
      <p:pic>
        <p:nvPicPr>
          <p:cNvPr id="14" name="Image 51" descr="Imagex.bmp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90873" y="-1"/>
            <a:ext cx="258055" cy="38574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75683"/>
            <a:ext cx="3202295" cy="8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9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98668"/>
            <a:ext cx="2519499" cy="335933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5"/>
          <a:stretch/>
        </p:blipFill>
        <p:spPr>
          <a:xfrm>
            <a:off x="5242560" y="1082"/>
            <a:ext cx="3901439" cy="491920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4255107"/>
            <a:ext cx="3904342" cy="260289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99" y="2773778"/>
            <a:ext cx="2720158" cy="408422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"/>
            <a:ext cx="5242560" cy="349503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1597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8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>
                <a:solidFill>
                  <a:prstClr val="white"/>
                </a:solidFill>
              </a:endParaRPr>
            </a:p>
          </p:txBody>
        </p:sp>
      </p:grpSp>
      <p:sp>
        <p:nvSpPr>
          <p:cNvPr id="99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6399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Scale</a:t>
            </a:r>
            <a:r>
              <a:rPr lang="fr-BE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? </a:t>
            </a:r>
            <a:r>
              <a:rPr lang="fr-BE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Sampling</a:t>
            </a:r>
            <a:r>
              <a:rPr lang="fr-BE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effort ?</a:t>
            </a:r>
            <a:endParaRPr lang="fr-BE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0" y="901923"/>
            <a:ext cx="9082323" cy="59560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31260" y="978277"/>
            <a:ext cx="3388340" cy="646331"/>
          </a:xfrm>
          <a:prstGeom prst="rect">
            <a:avLst/>
          </a:prstGeom>
          <a:solidFill>
            <a:srgbClr val="FF6600">
              <a:alpha val="25000"/>
            </a:srgbClr>
          </a:solidFill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 accumulation in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studied at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different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scales :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67943" y="6335446"/>
            <a:ext cx="3316967" cy="369332"/>
          </a:xfrm>
          <a:prstGeom prst="rect">
            <a:avLst/>
          </a:prstGeom>
          <a:solidFill>
            <a:srgbClr val="92D050">
              <a:alpha val="25000"/>
            </a:srgbClr>
          </a:solidFill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1. Along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radial (100 m scale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3533" y="1259468"/>
            <a:ext cx="2582758" cy="369332"/>
          </a:xfrm>
          <a:prstGeom prst="rect">
            <a:avLst/>
          </a:prstGeom>
          <a:solidFill>
            <a:srgbClr val="92D050">
              <a:alpha val="25000"/>
            </a:srgbClr>
          </a:solidFill>
          <a:ln>
            <a:solidFill>
              <a:srgbClr val="008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2. In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bay (1 km scale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88548" y="4221088"/>
            <a:ext cx="1673001" cy="1477328"/>
          </a:xfrm>
          <a:prstGeom prst="rect">
            <a:avLst/>
          </a:prstGeom>
          <a:solidFill>
            <a:srgbClr val="92D050">
              <a:alpha val="25000"/>
            </a:srgbClr>
          </a:solidFill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3. Along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French Mediterranean littoral (10-100 km scale) 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51" descr="Imagex.bmp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90873" y="-1"/>
            <a:ext cx="258055" cy="38574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75683"/>
            <a:ext cx="3202295" cy="8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6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8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>
                <a:solidFill>
                  <a:prstClr val="white"/>
                </a:solidFill>
              </a:endParaRPr>
            </a:p>
          </p:txBody>
        </p:sp>
      </p:grpSp>
      <p:sp>
        <p:nvSpPr>
          <p:cNvPr id="99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6399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Scale</a:t>
            </a:r>
            <a:r>
              <a:rPr lang="fr-BE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? </a:t>
            </a:r>
            <a:r>
              <a:rPr lang="fr-BE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Sampling</a:t>
            </a:r>
            <a:r>
              <a:rPr lang="fr-BE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effort ?</a:t>
            </a:r>
            <a:endParaRPr lang="fr-BE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05" b="-3412"/>
          <a:stretch/>
        </p:blipFill>
        <p:spPr>
          <a:xfrm>
            <a:off x="0" y="1648556"/>
            <a:ext cx="9143771" cy="423236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Rectangle 17"/>
          <p:cNvSpPr/>
          <p:nvPr/>
        </p:nvSpPr>
        <p:spPr>
          <a:xfrm>
            <a:off x="1589987" y="5877272"/>
            <a:ext cx="6726429" cy="369332"/>
          </a:xfrm>
          <a:prstGeom prst="rect">
            <a:avLst/>
          </a:prstGeom>
          <a:solidFill>
            <a:srgbClr val="92D050">
              <a:alpha val="25000"/>
            </a:srgbClr>
          </a:solidFill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4. Along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whole Mediterranean coastline (100-1000 km scale)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31260" y="978277"/>
            <a:ext cx="3388340" cy="646331"/>
          </a:xfrm>
          <a:prstGeom prst="rect">
            <a:avLst/>
          </a:prstGeom>
          <a:solidFill>
            <a:srgbClr val="FF6600">
              <a:alpha val="25000"/>
            </a:srgbClr>
          </a:solidFill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 accumulation in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studied at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different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scales :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 51" descr="Imagex.bmp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90873" y="-1"/>
            <a:ext cx="258055" cy="38574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75683"/>
            <a:ext cx="3202295" cy="8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4" name="Rectangle 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11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90873" y="-1"/>
            <a:ext cx="258055" cy="38574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6399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Scale</a:t>
            </a:r>
            <a:r>
              <a:rPr lang="fr-BE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? </a:t>
            </a:r>
            <a:r>
              <a:rPr lang="fr-BE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Sampling</a:t>
            </a:r>
            <a:r>
              <a:rPr lang="fr-BE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effort ?</a:t>
            </a:r>
            <a:endParaRPr lang="fr-BE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59"/>
          <a:stretch/>
        </p:blipFill>
        <p:spPr>
          <a:xfrm>
            <a:off x="0" y="895351"/>
            <a:ext cx="9144000" cy="59900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Rectangle 23"/>
          <p:cNvSpPr/>
          <p:nvPr/>
        </p:nvSpPr>
        <p:spPr>
          <a:xfrm>
            <a:off x="924469" y="971436"/>
            <a:ext cx="2740903" cy="369332"/>
          </a:xfrm>
          <a:prstGeom prst="rect">
            <a:avLst/>
          </a:prstGeom>
          <a:solidFill>
            <a:srgbClr val="92D050">
              <a:alpha val="25000"/>
            </a:srgbClr>
          </a:solidFill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1. Along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radial (100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m) 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39701" y="3777325"/>
            <a:ext cx="1980029" cy="369332"/>
          </a:xfrm>
          <a:prstGeom prst="rect">
            <a:avLst/>
          </a:prstGeom>
          <a:solidFill>
            <a:srgbClr val="92D050">
              <a:alpha val="25000"/>
            </a:srgbClr>
          </a:solidFill>
          <a:ln>
            <a:solidFill>
              <a:srgbClr val="008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2. In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bay (1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km)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88024" y="971436"/>
            <a:ext cx="4248473" cy="369332"/>
          </a:xfrm>
          <a:prstGeom prst="rect">
            <a:avLst/>
          </a:prstGeom>
          <a:solidFill>
            <a:srgbClr val="92D050">
              <a:alpha val="25000"/>
            </a:srgbClr>
          </a:solidFill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3. Along the French littoral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(10-100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km) 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481248" y="3785425"/>
            <a:ext cx="5544615" cy="369332"/>
          </a:xfrm>
          <a:prstGeom prst="rect">
            <a:avLst/>
          </a:prstGeom>
          <a:solidFill>
            <a:srgbClr val="92D050">
              <a:alpha val="25000"/>
            </a:srgbClr>
          </a:solidFill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4. Along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Mediterranean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coastline (100-1000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km)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75683"/>
            <a:ext cx="3202295" cy="8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3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772816"/>
            <a:ext cx="2771800" cy="3312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chemeClr val="tx1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0" y="14468"/>
            <a:ext cx="9144000" cy="6829063"/>
            <a:chOff x="0" y="14468"/>
            <a:chExt cx="9144000" cy="6829063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468"/>
              <a:ext cx="9144000" cy="6829063"/>
            </a:xfrm>
            <a:prstGeom prst="rect">
              <a:avLst/>
            </a:prstGeom>
          </p:spPr>
        </p:pic>
        <p:pic>
          <p:nvPicPr>
            <p:cNvPr id="5" name="Picture 2" descr="http://www.bcpv.eu/opacwebaloes/Images/Paragraphes/Pages%20permanentes/Informations%20pratiques/Prolongations/point_d_interrogation-150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4" r="6811"/>
            <a:stretch/>
          </p:blipFill>
          <p:spPr bwMode="auto">
            <a:xfrm>
              <a:off x="107503" y="1916833"/>
              <a:ext cx="2736305" cy="316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591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7887</TotalTime>
  <Words>1235</Words>
  <Application>Microsoft Office PowerPoint</Application>
  <PresentationFormat>On-screen Show (4:3)</PresentationFormat>
  <Paragraphs>214</Paragraphs>
  <Slides>35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Arial Narrow</vt:lpstr>
      <vt:lpstr>Calibri</vt:lpstr>
      <vt:lpstr>Times</vt:lpstr>
      <vt:lpstr>Wingdings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jonathan</dc:creator>
  <cp:lastModifiedBy>Jojo</cp:lastModifiedBy>
  <cp:revision>236</cp:revision>
  <cp:lastPrinted>2014-02-18T12:01:13Z</cp:lastPrinted>
  <dcterms:created xsi:type="dcterms:W3CDTF">2014-02-14T13:52:17Z</dcterms:created>
  <dcterms:modified xsi:type="dcterms:W3CDTF">2016-12-01T09:11:44Z</dcterms:modified>
</cp:coreProperties>
</file>