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6" r:id="rId12"/>
    <p:sldId id="271" r:id="rId13"/>
    <p:sldId id="269" r:id="rId1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CD21BACC-1100-FB4F-85C2-5EF49B89A5F9}" type="datetimeFigureOut">
              <a:rPr lang="fr-FR" smtClean="0"/>
              <a:t>16/05/16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BA91D4EC-4127-B947-8A76-681EEEEC2FC5}" type="slidenum">
              <a:rPr lang="fr-FR" smtClean="0"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Boris.krywicki@ulg.ac.b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amekult.com/actu/virgile-mais-correct-episode-3-dispo-A157861.html" TargetMode="Externa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200" dirty="0" smtClean="0">
                <a:latin typeface="Arial"/>
                <a:cs typeface="Arial"/>
              </a:rPr>
              <a:t>Les médias </a:t>
            </a:r>
            <a:r>
              <a:rPr lang="fr-FR" sz="3200" dirty="0" err="1" smtClean="0">
                <a:latin typeface="Arial"/>
                <a:cs typeface="Arial"/>
              </a:rPr>
              <a:t>vidéoludiques</a:t>
            </a:r>
            <a:r>
              <a:rPr lang="fr-FR" sz="3200" dirty="0" smtClean="0">
                <a:latin typeface="Arial"/>
                <a:cs typeface="Arial"/>
              </a:rPr>
              <a:t> numériques</a:t>
            </a:r>
            <a:br>
              <a:rPr lang="fr-FR" sz="3200" dirty="0" smtClean="0">
                <a:latin typeface="Arial"/>
                <a:cs typeface="Arial"/>
              </a:rPr>
            </a:br>
            <a:r>
              <a:rPr lang="fr-FR" sz="3200" dirty="0" smtClean="0">
                <a:latin typeface="Arial"/>
                <a:cs typeface="Arial"/>
              </a:rPr>
              <a:t>Étude de cas : le site </a:t>
            </a:r>
            <a:r>
              <a:rPr lang="fr-FR" sz="3200" i="1" dirty="0" err="1" smtClean="0">
                <a:latin typeface="Arial"/>
                <a:cs typeface="Arial"/>
              </a:rPr>
              <a:t>Gamekult</a:t>
            </a:r>
            <a:endParaRPr lang="fr-FR" sz="3200" b="1" dirty="0">
              <a:latin typeface="Arial"/>
              <a:cs typeface="Arial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rgbClr val="333333"/>
                </a:solidFill>
              </a:rPr>
              <a:t>Boris </a:t>
            </a:r>
            <a:r>
              <a:rPr lang="fr-FR" b="1" dirty="0" smtClean="0">
                <a:solidFill>
                  <a:srgbClr val="333333"/>
                </a:solidFill>
              </a:rPr>
              <a:t>Krywicki </a:t>
            </a:r>
            <a:r>
              <a:rPr lang="fr-FR" dirty="0" smtClean="0">
                <a:solidFill>
                  <a:srgbClr val="333333"/>
                </a:solidFill>
              </a:rPr>
              <a:t>(</a:t>
            </a:r>
            <a:r>
              <a:rPr lang="fr-FR" dirty="0"/>
              <a:t>@</a:t>
            </a:r>
            <a:r>
              <a:rPr lang="fr-FR" dirty="0" err="1" smtClean="0"/>
              <a:t>Bkrywicki</a:t>
            </a:r>
            <a:r>
              <a:rPr lang="fr-FR" dirty="0" smtClean="0"/>
              <a:t>)</a:t>
            </a:r>
            <a:endParaRPr lang="fr-FR" b="1" dirty="0">
              <a:solidFill>
                <a:srgbClr val="333333"/>
              </a:solidFill>
            </a:endParaRPr>
          </a:p>
          <a:p>
            <a:r>
              <a:rPr lang="fr-FR" dirty="0">
                <a:solidFill>
                  <a:srgbClr val="1C1C10"/>
                </a:solidFill>
              </a:rPr>
              <a:t>Assistant à l’Université de Liège en Journalisme </a:t>
            </a:r>
            <a:br>
              <a:rPr lang="fr-FR" dirty="0">
                <a:solidFill>
                  <a:srgbClr val="1C1C10"/>
                </a:solidFill>
              </a:rPr>
            </a:br>
            <a:r>
              <a:rPr lang="fr-FR" dirty="0">
                <a:solidFill>
                  <a:srgbClr val="1C1C10"/>
                </a:solidFill>
              </a:rPr>
              <a:t>d’investigation et Déontologie de l’information</a:t>
            </a:r>
          </a:p>
          <a:p>
            <a:r>
              <a:rPr lang="fr-FR" dirty="0">
                <a:solidFill>
                  <a:srgbClr val="1C1C10"/>
                </a:solidFill>
              </a:rPr>
              <a:t>Membre du Laboratoire d’étude sur les médias</a:t>
            </a:r>
            <a:br>
              <a:rPr lang="fr-FR" dirty="0">
                <a:solidFill>
                  <a:srgbClr val="1C1C10"/>
                </a:solidFill>
              </a:rPr>
            </a:br>
            <a:r>
              <a:rPr lang="fr-FR" dirty="0">
                <a:solidFill>
                  <a:srgbClr val="1C1C10"/>
                </a:solidFill>
              </a:rPr>
              <a:t> et la médiation (LEMME) et du </a:t>
            </a:r>
            <a:r>
              <a:rPr lang="fr-FR" i="1" dirty="0">
                <a:solidFill>
                  <a:srgbClr val="1C1C10"/>
                </a:solidFill>
              </a:rPr>
              <a:t>Liège Game </a:t>
            </a:r>
            <a:r>
              <a:rPr lang="fr-FR" i="1" dirty="0" err="1">
                <a:solidFill>
                  <a:srgbClr val="1C1C10"/>
                </a:solidFill>
              </a:rPr>
              <a:t>Lab</a:t>
            </a:r>
            <a:r>
              <a:rPr lang="fr-FR" i="1" dirty="0">
                <a:solidFill>
                  <a:srgbClr val="1C1C10"/>
                </a:solidFill>
              </a:rPr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1719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>
                <a:latin typeface="Camrbia"/>
                <a:cs typeface="Camrbia"/>
              </a:rPr>
              <a:t>La ru</a:t>
            </a:r>
            <a:r>
              <a:rPr lang="fr-FR" sz="2800" dirty="0" smtClean="0">
                <a:latin typeface="Camrbia"/>
                <a:cs typeface="Camrbia"/>
              </a:rPr>
              <a:t>pture entre les attentes </a:t>
            </a:r>
            <a:r>
              <a:rPr lang="fr-FR" sz="2800" b="1" dirty="0" smtClean="0">
                <a:latin typeface="Camrbia"/>
                <a:cs typeface="Camrbia"/>
              </a:rPr>
              <a:t>présupposées </a:t>
            </a:r>
            <a:r>
              <a:rPr lang="fr-FR" sz="2800" dirty="0" smtClean="0">
                <a:latin typeface="Camrbia"/>
                <a:cs typeface="Camrbia"/>
              </a:rPr>
              <a:t>des lecteurs et leurs attentes </a:t>
            </a:r>
            <a:r>
              <a:rPr lang="fr-FR" sz="2800" b="1" dirty="0" smtClean="0">
                <a:latin typeface="Camrbia"/>
                <a:cs typeface="Camrbia"/>
              </a:rPr>
              <a:t>réelles</a:t>
            </a:r>
            <a:endParaRPr lang="fr-FR" sz="2800" b="1" dirty="0">
              <a:latin typeface="Camrbia"/>
              <a:cs typeface="Camrbia"/>
            </a:endParaRPr>
          </a:p>
        </p:txBody>
      </p:sp>
      <p:pic>
        <p:nvPicPr>
          <p:cNvPr id="5" name="Espace réservé du contenu 4" descr="Capture d’écran 2016-05-16 à 16.55.4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3209" b="-623209"/>
          <a:stretch>
            <a:fillRect/>
          </a:stretch>
        </p:blipFill>
        <p:spPr>
          <a:xfrm>
            <a:off x="0" y="119197"/>
            <a:ext cx="9144000" cy="5181664"/>
          </a:xfrm>
        </p:spPr>
      </p:pic>
      <p:pic>
        <p:nvPicPr>
          <p:cNvPr id="4" name="Image 3" descr="Capture d’écran 2016-05-16 à 16.53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277"/>
            <a:ext cx="9144000" cy="1204834"/>
          </a:xfrm>
          <a:prstGeom prst="rect">
            <a:avLst/>
          </a:prstGeom>
        </p:spPr>
      </p:pic>
      <p:pic>
        <p:nvPicPr>
          <p:cNvPr id="6" name="Image 5" descr="Capture d’écran 2016-05-16 à 16.57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6799"/>
            <a:ext cx="9144000" cy="439838"/>
          </a:xfrm>
          <a:prstGeom prst="rect">
            <a:avLst/>
          </a:prstGeom>
        </p:spPr>
      </p:pic>
      <p:pic>
        <p:nvPicPr>
          <p:cNvPr id="8" name="Image 7" descr="Capture d’écran 2016-05-16 à 17.00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9375"/>
            <a:ext cx="9144000" cy="306588"/>
          </a:xfrm>
          <a:prstGeom prst="rect">
            <a:avLst/>
          </a:prstGeom>
        </p:spPr>
      </p:pic>
      <p:pic>
        <p:nvPicPr>
          <p:cNvPr id="9" name="Image 8" descr="Capture d’écran 2016-05-16 à 17.01.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912"/>
            <a:ext cx="9144000" cy="303734"/>
          </a:xfrm>
          <a:prstGeom prst="rect">
            <a:avLst/>
          </a:prstGeom>
        </p:spPr>
      </p:pic>
      <p:pic>
        <p:nvPicPr>
          <p:cNvPr id="10" name="Image 9" descr="Capture d’écran 2016-05-16 à 17.02.1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1125"/>
            <a:ext cx="9144000" cy="384202"/>
          </a:xfrm>
          <a:prstGeom prst="rect">
            <a:avLst/>
          </a:prstGeom>
        </p:spPr>
      </p:pic>
      <p:pic>
        <p:nvPicPr>
          <p:cNvPr id="11" name="Image 10" descr="Capture d’écran 2016-05-16 à 17.02.3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1230"/>
            <a:ext cx="9144000" cy="770431"/>
          </a:xfrm>
          <a:prstGeom prst="rect">
            <a:avLst/>
          </a:prstGeom>
        </p:spPr>
      </p:pic>
      <p:pic>
        <p:nvPicPr>
          <p:cNvPr id="12" name="Image 11" descr="Capture d’écran 2016-05-16 à 17.04.0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779"/>
            <a:ext cx="9144000" cy="375781"/>
          </a:xfrm>
          <a:prstGeom prst="rect">
            <a:avLst/>
          </a:prstGeom>
        </p:spPr>
      </p:pic>
      <p:pic>
        <p:nvPicPr>
          <p:cNvPr id="13" name="Image 12" descr="Capture d’écran 2016-05-16 à 17.06.1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9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597" y="62753"/>
            <a:ext cx="8798138" cy="1283167"/>
          </a:xfrm>
        </p:spPr>
        <p:txBody>
          <a:bodyPr/>
          <a:lstStyle/>
          <a:p>
            <a:r>
              <a:rPr lang="fr-FR" sz="3000" dirty="0" smtClean="0">
                <a:latin typeface="Cambria"/>
                <a:cs typeface="Cambria"/>
              </a:rPr>
              <a:t/>
            </a:r>
            <a:br>
              <a:rPr lang="fr-FR" sz="3000" dirty="0" smtClean="0">
                <a:latin typeface="Cambria"/>
                <a:cs typeface="Cambria"/>
              </a:rPr>
            </a:br>
            <a:r>
              <a:rPr lang="fr-FR" sz="3000" dirty="0" smtClean="0">
                <a:latin typeface="Cambria"/>
                <a:cs typeface="Cambria"/>
              </a:rPr>
              <a:t>Les contenus vidéos qui renforcent </a:t>
            </a:r>
            <a:r>
              <a:rPr lang="fr-FR" sz="3000" b="1" dirty="0" smtClean="0">
                <a:latin typeface="Cambria"/>
                <a:cs typeface="Cambria"/>
              </a:rPr>
              <a:t>l’attachement</a:t>
            </a:r>
            <a:r>
              <a:rPr lang="fr-FR" sz="3000" dirty="0" smtClean="0">
                <a:latin typeface="Cambria"/>
                <a:cs typeface="Cambria"/>
              </a:rPr>
              <a:t/>
            </a:r>
            <a:br>
              <a:rPr lang="fr-FR" sz="3000" dirty="0" smtClean="0">
                <a:latin typeface="Cambria"/>
                <a:cs typeface="Cambria"/>
              </a:rPr>
            </a:br>
            <a:r>
              <a:rPr lang="fr-FR" sz="3000" dirty="0" smtClean="0">
                <a:latin typeface="Cambria"/>
                <a:cs typeface="Cambria"/>
              </a:rPr>
              <a:t>Les micro-obsessions pour plus </a:t>
            </a:r>
            <a:r>
              <a:rPr lang="fr-FR" sz="3000" b="1" dirty="0" smtClean="0">
                <a:latin typeface="Cambria"/>
                <a:cs typeface="Cambria"/>
              </a:rPr>
              <a:t>d’authenticité</a:t>
            </a:r>
            <a:br>
              <a:rPr lang="fr-FR" sz="3000" b="1" dirty="0" smtClean="0">
                <a:latin typeface="Cambria"/>
                <a:cs typeface="Cambria"/>
              </a:rPr>
            </a:br>
            <a:endParaRPr lang="fr-FR" sz="3000" b="1" dirty="0">
              <a:latin typeface="Cambria"/>
              <a:cs typeface="Cambri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2597" y="1600806"/>
            <a:ext cx="8955498" cy="5146394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Espace réservé du contenu 3" descr="Capture d’écran 2016-01-17 à 14.18.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" r="8944"/>
          <a:stretch/>
        </p:blipFill>
        <p:spPr>
          <a:xfrm>
            <a:off x="92597" y="1600806"/>
            <a:ext cx="4725778" cy="26779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597" y="4266616"/>
            <a:ext cx="240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chemeClr val="tx2">
                    <a:lumMod val="10000"/>
                  </a:schemeClr>
                </a:solidFill>
              </a:rPr>
              <a:t>Gaijin</a:t>
            </a:r>
            <a:r>
              <a:rPr lang="fr-FR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tx2">
                    <a:lumMod val="10000"/>
                  </a:schemeClr>
                </a:solidFill>
              </a:rPr>
              <a:t>Dash</a:t>
            </a:r>
            <a:r>
              <a:rPr lang="fr-FR" i="1" dirty="0">
                <a:solidFill>
                  <a:schemeClr val="tx2">
                    <a:lumMod val="10000"/>
                  </a:schemeClr>
                </a:solidFill>
              </a:rPr>
              <a:t> - </a:t>
            </a:r>
            <a:r>
              <a:rPr lang="fr-FR" i="1" dirty="0" err="1">
                <a:solidFill>
                  <a:schemeClr val="tx2">
                    <a:lumMod val="10000"/>
                  </a:schemeClr>
                </a:solidFill>
              </a:rPr>
              <a:t>Gamekult</a:t>
            </a:r>
            <a:endParaRPr lang="fr-FR" i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6" name="Image 5" descr="Capture d’écran 2016-01-26 à 11.38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4" y="4777355"/>
            <a:ext cx="5400301" cy="1379929"/>
          </a:xfrm>
          <a:prstGeom prst="rect">
            <a:avLst/>
          </a:prstGeom>
        </p:spPr>
      </p:pic>
      <p:pic>
        <p:nvPicPr>
          <p:cNvPr id="7" name="Image 6" descr="Capture d’écran 2016-01-26 à 11.40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95" y="2110266"/>
            <a:ext cx="4325625" cy="134719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61864" y="3457459"/>
            <a:ext cx="3628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1C1C10"/>
                </a:solidFill>
              </a:rPr>
              <a:t>Test d’</a:t>
            </a:r>
            <a:r>
              <a:rPr lang="fr-FR" dirty="0" err="1" smtClean="0">
                <a:solidFill>
                  <a:srgbClr val="1C1C10"/>
                </a:solidFill>
              </a:rPr>
              <a:t>Undertale</a:t>
            </a:r>
            <a:r>
              <a:rPr lang="fr-FR" dirty="0" smtClean="0">
                <a:solidFill>
                  <a:srgbClr val="1C1C10"/>
                </a:solidFill>
              </a:rPr>
              <a:t> par </a:t>
            </a:r>
            <a:r>
              <a:rPr lang="fr-FR" i="1" dirty="0" err="1" smtClean="0">
                <a:solidFill>
                  <a:srgbClr val="1C1C10"/>
                </a:solidFill>
              </a:rPr>
              <a:t>Gamekult</a:t>
            </a:r>
            <a:endParaRPr lang="fr-FR" dirty="0">
              <a:solidFill>
                <a:srgbClr val="1C1C10"/>
              </a:solidFill>
            </a:endParaRPr>
          </a:p>
        </p:txBody>
      </p:sp>
      <p:pic>
        <p:nvPicPr>
          <p:cNvPr id="9" name="Image 8" descr="Capture d’écran 2016-01-26 à 11.41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44" y="3977804"/>
            <a:ext cx="3486655" cy="25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000" dirty="0" smtClean="0">
                <a:latin typeface="Cambria"/>
                <a:cs typeface="Cambria"/>
              </a:rPr>
              <a:t>S’illustrer en combattants, en militants</a:t>
            </a:r>
            <a:endParaRPr lang="fr-FR" sz="3000" dirty="0">
              <a:latin typeface="Cambria"/>
              <a:cs typeface="Cambria"/>
            </a:endParaRPr>
          </a:p>
        </p:txBody>
      </p:sp>
      <p:pic>
        <p:nvPicPr>
          <p:cNvPr id="5" name="Espace réservé du contenu 4" descr="Capture d’écran 2016-04-22 à 09.19.3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0" b="4666"/>
          <a:stretch/>
        </p:blipFill>
        <p:spPr>
          <a:xfrm>
            <a:off x="396407" y="1888493"/>
            <a:ext cx="8388944" cy="4623553"/>
          </a:xfrm>
        </p:spPr>
      </p:pic>
    </p:spTree>
    <p:extLst>
      <p:ext uri="{BB962C8B-B14F-4D97-AF65-F5344CB8AC3E}">
        <p14:creationId xmlns:p14="http://schemas.microsoft.com/office/powerpoint/2010/main" val="99495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>
                <a:latin typeface="Cambria"/>
                <a:cs typeface="Cambria"/>
              </a:rPr>
              <a:t>Récapitulons…</a:t>
            </a:r>
            <a:endParaRPr lang="fr-FR" sz="3600" dirty="0">
              <a:latin typeface="Cambria"/>
              <a:cs typeface="Cambri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556" y="1509890"/>
            <a:ext cx="8748888" cy="5108221"/>
          </a:xfrm>
        </p:spPr>
        <p:txBody>
          <a:bodyPr>
            <a:normAutofit lnSpcReduction="10000"/>
          </a:bodyPr>
          <a:lstStyle/>
          <a:p>
            <a:r>
              <a:rPr lang="fr-FR" sz="2200" dirty="0" smtClean="0"/>
              <a:t>Pour conscientiser le lecteur, </a:t>
            </a:r>
            <a:r>
              <a:rPr lang="fr-FR" sz="2200" i="1" dirty="0" err="1" smtClean="0"/>
              <a:t>Gamekult</a:t>
            </a:r>
            <a:r>
              <a:rPr lang="fr-FR" sz="2200" i="1" dirty="0" smtClean="0"/>
              <a:t> </a:t>
            </a:r>
            <a:r>
              <a:rPr lang="fr-FR" sz="2200" dirty="0" smtClean="0"/>
              <a:t>pointe du doigt la concurrence</a:t>
            </a:r>
          </a:p>
          <a:p>
            <a:r>
              <a:rPr lang="fr-FR" sz="2200" dirty="0" smtClean="0"/>
              <a:t>L’enjeu du modèle payant sous-tend les contenus qu’il propose</a:t>
            </a:r>
          </a:p>
          <a:p>
            <a:r>
              <a:rPr lang="fr-FR" sz="2200" dirty="0" smtClean="0"/>
              <a:t>Une partie des lecteurs reprend les valeurs que véhicule </a:t>
            </a:r>
            <a:r>
              <a:rPr lang="fr-FR" sz="2200" i="1" dirty="0" err="1" smtClean="0"/>
              <a:t>Gamekult</a:t>
            </a:r>
            <a:r>
              <a:rPr lang="fr-FR" sz="2200" dirty="0" smtClean="0"/>
              <a:t> pour se définir en tant qu’informé averti, sensible à la déontologie</a:t>
            </a:r>
          </a:p>
          <a:p>
            <a:r>
              <a:rPr lang="fr-FR" sz="2200" dirty="0" smtClean="0"/>
              <a:t>Pour les lecteurs-payeurs, l’acte d’abonnement revient à soutenir l’équipe d’employés de </a:t>
            </a:r>
            <a:r>
              <a:rPr lang="fr-FR" sz="2200" i="1" dirty="0" err="1" smtClean="0"/>
              <a:t>Gamekult</a:t>
            </a:r>
            <a:r>
              <a:rPr lang="fr-FR" sz="2200" i="1" dirty="0" smtClean="0"/>
              <a:t> </a:t>
            </a:r>
            <a:r>
              <a:rPr lang="fr-FR" sz="2200" dirty="0" smtClean="0"/>
              <a:t>(les CDI)</a:t>
            </a:r>
          </a:p>
          <a:p>
            <a:r>
              <a:rPr lang="fr-FR" sz="2200" dirty="0" smtClean="0"/>
              <a:t>Pour </a:t>
            </a:r>
            <a:r>
              <a:rPr lang="fr-FR" sz="2200" i="1" dirty="0" err="1" smtClean="0"/>
              <a:t>Gamekult</a:t>
            </a:r>
            <a:r>
              <a:rPr lang="fr-FR" sz="2200" dirty="0" smtClean="0"/>
              <a:t>, apporter la </a:t>
            </a:r>
            <a:r>
              <a:rPr lang="fr-FR" sz="2200" i="1" dirty="0" smtClean="0"/>
              <a:t>plus value </a:t>
            </a:r>
            <a:r>
              <a:rPr lang="fr-FR" sz="2200" dirty="0" smtClean="0"/>
              <a:t>de l’abonnement réside dans des contenus façonnés par des prestataires externes</a:t>
            </a:r>
          </a:p>
          <a:p>
            <a:r>
              <a:rPr lang="fr-FR" sz="2200" dirty="0" smtClean="0"/>
              <a:t>Cette rupture nous dit beaucoup de choses du modèle payant, </a:t>
            </a:r>
            <a:br>
              <a:rPr lang="fr-FR" sz="2200" dirty="0" smtClean="0"/>
            </a:br>
            <a:r>
              <a:rPr lang="fr-FR" sz="2200" dirty="0" smtClean="0"/>
              <a:t>destiné à devenir de plus en plus présent dans les années à venir</a:t>
            </a:r>
          </a:p>
          <a:p>
            <a:pPr marL="0" indent="0" algn="ctr">
              <a:buNone/>
            </a:pPr>
            <a:r>
              <a:rPr lang="fr-FR" sz="2200" dirty="0" smtClean="0">
                <a:hlinkClick r:id="rId2"/>
              </a:rPr>
              <a:t>Boris.krywicki@ulg.ac.be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030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err="1" smtClean="0">
                <a:latin typeface="Cambria"/>
                <a:cs typeface="Cambria"/>
              </a:rPr>
              <a:t>Gamekult</a:t>
            </a:r>
            <a:r>
              <a:rPr lang="fr-FR" sz="3600" dirty="0" smtClean="0">
                <a:latin typeface="Cambria"/>
                <a:cs typeface="Cambria"/>
              </a:rPr>
              <a:t> </a:t>
            </a:r>
            <a:r>
              <a:rPr lang="fr-FR" sz="3600" i="1" dirty="0" smtClean="0">
                <a:latin typeface="Cambria"/>
                <a:cs typeface="Cambria"/>
              </a:rPr>
              <a:t>premium </a:t>
            </a:r>
            <a:r>
              <a:rPr lang="fr-FR" sz="3600" dirty="0" smtClean="0">
                <a:latin typeface="Cambria"/>
                <a:cs typeface="Cambria"/>
              </a:rPr>
              <a:t>: </a:t>
            </a:r>
            <a:br>
              <a:rPr lang="fr-FR" sz="3600" dirty="0" smtClean="0">
                <a:latin typeface="Cambria"/>
                <a:cs typeface="Cambria"/>
              </a:rPr>
            </a:br>
            <a:r>
              <a:rPr lang="fr-FR" sz="3600" dirty="0" smtClean="0">
                <a:latin typeface="Cambria"/>
                <a:cs typeface="Cambria"/>
              </a:rPr>
              <a:t>un modèle payant</a:t>
            </a:r>
            <a:endParaRPr lang="fr-FR" sz="3600" dirty="0">
              <a:latin typeface="Cambria"/>
              <a:cs typeface="Cambria"/>
            </a:endParaRPr>
          </a:p>
        </p:txBody>
      </p:sp>
      <p:pic>
        <p:nvPicPr>
          <p:cNvPr id="4" name="Espace réservé du contenu 3" descr="Capture d’écran 2016-05-13 à 15.37.0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15" r="-10015"/>
          <a:stretch>
            <a:fillRect/>
          </a:stretch>
        </p:blipFill>
        <p:spPr>
          <a:xfrm>
            <a:off x="-339188" y="1345920"/>
            <a:ext cx="9843775" cy="5578208"/>
          </a:xfrm>
        </p:spPr>
      </p:pic>
    </p:spTree>
    <p:extLst>
      <p:ext uri="{BB962C8B-B14F-4D97-AF65-F5344CB8AC3E}">
        <p14:creationId xmlns:p14="http://schemas.microsoft.com/office/powerpoint/2010/main" val="84485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>
                <a:latin typeface="Cambria"/>
                <a:cs typeface="Cambria"/>
              </a:rPr>
              <a:t>… En place depuis l’été 2015</a:t>
            </a:r>
            <a:endParaRPr lang="fr-FR" sz="3600" dirty="0"/>
          </a:p>
        </p:txBody>
      </p:sp>
      <p:pic>
        <p:nvPicPr>
          <p:cNvPr id="4" name="Espace réservé du contenu 3" descr="Capture d’écran 2016-05-13 à 15.38.5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11" r="-16511"/>
          <a:stretch>
            <a:fillRect/>
          </a:stretch>
        </p:blipFill>
        <p:spPr>
          <a:xfrm>
            <a:off x="-47034" y="1578327"/>
            <a:ext cx="9316955" cy="5279673"/>
          </a:xfrm>
        </p:spPr>
      </p:pic>
    </p:spTree>
    <p:extLst>
      <p:ext uri="{BB962C8B-B14F-4D97-AF65-F5344CB8AC3E}">
        <p14:creationId xmlns:p14="http://schemas.microsoft.com/office/powerpoint/2010/main" val="139842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000" dirty="0" smtClean="0">
                <a:latin typeface="Cambria"/>
                <a:cs typeface="Cambria"/>
              </a:rPr>
              <a:t>« Pourquoi c’est important de </a:t>
            </a:r>
            <a:br>
              <a:rPr lang="fr-FR" sz="3000" dirty="0" smtClean="0">
                <a:latin typeface="Cambria"/>
                <a:cs typeface="Cambria"/>
              </a:rPr>
            </a:br>
            <a:r>
              <a:rPr lang="fr-FR" sz="3000" dirty="0" smtClean="0">
                <a:latin typeface="Cambria"/>
                <a:cs typeface="Cambria"/>
              </a:rPr>
              <a:t>souscrire à GK Premium » : </a:t>
            </a:r>
            <a:br>
              <a:rPr lang="fr-FR" sz="3000" dirty="0" smtClean="0">
                <a:latin typeface="Cambria"/>
                <a:cs typeface="Cambria"/>
              </a:rPr>
            </a:br>
            <a:r>
              <a:rPr lang="fr-FR" sz="3000" b="1" dirty="0" smtClean="0">
                <a:latin typeface="Cambria"/>
                <a:cs typeface="Cambria"/>
              </a:rPr>
              <a:t>un ton solennel</a:t>
            </a:r>
            <a:endParaRPr lang="fr-FR" sz="3000" b="1" dirty="0">
              <a:latin typeface="Cambria"/>
              <a:cs typeface="Cambria"/>
            </a:endParaRPr>
          </a:p>
        </p:txBody>
      </p:sp>
      <p:pic>
        <p:nvPicPr>
          <p:cNvPr id="4" name="Pourquoi est-ce important de souscrire à Gamekult Premium - Jeux vidéo par Gamekul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463" y="1844675"/>
            <a:ext cx="7583487" cy="4265613"/>
          </a:xfrm>
        </p:spPr>
      </p:pic>
    </p:spTree>
    <p:extLst>
      <p:ext uri="{BB962C8B-B14F-4D97-AF65-F5344CB8AC3E}">
        <p14:creationId xmlns:p14="http://schemas.microsoft.com/office/powerpoint/2010/main" val="57463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>
                <a:latin typeface="Cambria"/>
                <a:cs typeface="Cambria"/>
              </a:rPr>
              <a:t>La </a:t>
            </a:r>
            <a:r>
              <a:rPr lang="fr-FR" sz="3600" b="1" dirty="0" smtClean="0">
                <a:latin typeface="Cambria"/>
                <a:cs typeface="Cambria"/>
              </a:rPr>
              <a:t>justification </a:t>
            </a:r>
            <a:r>
              <a:rPr lang="fr-FR" sz="3600" dirty="0" smtClean="0">
                <a:latin typeface="Cambria"/>
                <a:cs typeface="Cambria"/>
              </a:rPr>
              <a:t>du modèle payant</a:t>
            </a:r>
            <a:endParaRPr lang="fr-FR" sz="3600" b="1" dirty="0">
              <a:latin typeface="Cambria"/>
              <a:cs typeface="Cambri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6882" y="1828800"/>
            <a:ext cx="8281357" cy="4297363"/>
          </a:xfrm>
        </p:spPr>
        <p:txBody>
          <a:bodyPr/>
          <a:lstStyle/>
          <a:p>
            <a:r>
              <a:rPr lang="fr-FR" dirty="0" smtClean="0"/>
              <a:t>On explique au lecteur ses droits, que </a:t>
            </a:r>
            <a:r>
              <a:rPr lang="fr-FR" i="1" dirty="0" err="1" smtClean="0"/>
              <a:t>Gamekult</a:t>
            </a:r>
            <a:r>
              <a:rPr lang="fr-FR" i="1" dirty="0" smtClean="0"/>
              <a:t> </a:t>
            </a:r>
            <a:r>
              <a:rPr lang="fr-FR" dirty="0" smtClean="0"/>
              <a:t>aurait pour devoir d’honorer</a:t>
            </a:r>
          </a:p>
          <a:p>
            <a:r>
              <a:rPr lang="fr-FR" dirty="0" smtClean="0"/>
              <a:t>Le lectorat est façonné comme exigeant…</a:t>
            </a:r>
          </a:p>
          <a:p>
            <a:r>
              <a:rPr lang="fr-FR" dirty="0" smtClean="0"/>
              <a:t>… Mais le site est à sa hauteur</a:t>
            </a:r>
          </a:p>
          <a:p>
            <a:r>
              <a:rPr lang="fr-FR" dirty="0" smtClean="0"/>
              <a:t>Exposés didactiques sur l’économie du gratuit sur le web</a:t>
            </a:r>
          </a:p>
          <a:p>
            <a:r>
              <a:rPr lang="fr-FR" dirty="0" smtClean="0"/>
              <a:t>La « marque » </a:t>
            </a:r>
            <a:r>
              <a:rPr lang="fr-FR" i="1" dirty="0" err="1" smtClean="0"/>
              <a:t>Gamekult</a:t>
            </a:r>
            <a:endParaRPr lang="fr-FR" dirty="0" smtClean="0"/>
          </a:p>
          <a:p>
            <a:r>
              <a:rPr lang="fr-FR" dirty="0" smtClean="0"/>
              <a:t>Définir le site par opposition aux autres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178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i="1" dirty="0" smtClean="0">
                <a:latin typeface="Cambria"/>
                <a:cs typeface="Cambria"/>
              </a:rPr>
              <a:t>Virgile mais correct</a:t>
            </a:r>
            <a:endParaRPr lang="fr-FR" sz="3600" i="1" dirty="0">
              <a:latin typeface="Cambria"/>
              <a:cs typeface="Cambri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6045" y="1345920"/>
            <a:ext cx="8474590" cy="478024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Un contenu éditorial </a:t>
            </a:r>
            <a:r>
              <a:rPr lang="fr-FR" i="1" dirty="0" smtClean="0"/>
              <a:t>premium</a:t>
            </a:r>
            <a:r>
              <a:rPr lang="fr-FR" dirty="0" smtClean="0"/>
              <a:t> qui contribue, par la dénonciation, à justifier le modèle dans lequel </a:t>
            </a:r>
            <a:r>
              <a:rPr lang="fr-FR" dirty="0"/>
              <a:t>il s’inscrit.</a:t>
            </a:r>
            <a:br>
              <a:rPr lang="fr-FR" dirty="0"/>
            </a:br>
            <a:r>
              <a:rPr lang="fr-FR" sz="1800" dirty="0">
                <a:hlinkClick r:id="rId2"/>
              </a:rPr>
              <a:t>http://www.gamekult.com/actu/virgile-mais-correct-episode-3-dispo-A157861.</a:t>
            </a:r>
            <a:r>
              <a:rPr lang="fr-FR" sz="1800" dirty="0" smtClean="0">
                <a:hlinkClick r:id="rId2"/>
              </a:rPr>
              <a:t>html</a:t>
            </a:r>
            <a:r>
              <a:rPr lang="fr-FR" sz="1800" dirty="0" smtClean="0"/>
              <a:t> </a:t>
            </a:r>
            <a:endParaRPr lang="fr-FR" sz="1800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Capture d’écran 2016-05-16 à 16.04.4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165625" y="2402199"/>
            <a:ext cx="8805847" cy="44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7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>
                <a:latin typeface="Cambria"/>
                <a:cs typeface="Cambria"/>
              </a:rPr>
              <a:t>« C’est pas nous, </a:t>
            </a:r>
            <a:r>
              <a:rPr lang="fr-FR" sz="3600" b="1" dirty="0" smtClean="0">
                <a:latin typeface="Cambria"/>
                <a:cs typeface="Cambria"/>
              </a:rPr>
              <a:t>c’est eux</a:t>
            </a:r>
            <a:r>
              <a:rPr lang="fr-FR" sz="3600" dirty="0" smtClean="0">
                <a:latin typeface="Cambria"/>
                <a:cs typeface="Cambria"/>
              </a:rPr>
              <a:t> »</a:t>
            </a:r>
            <a:endParaRPr lang="fr-FR" sz="3600" dirty="0">
              <a:latin typeface="Cambria"/>
              <a:cs typeface="Cambri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8858" y="1828800"/>
            <a:ext cx="8336567" cy="4297363"/>
          </a:xfrm>
        </p:spPr>
        <p:txBody>
          <a:bodyPr/>
          <a:lstStyle/>
          <a:p>
            <a:r>
              <a:rPr lang="fr-FR" dirty="0" smtClean="0"/>
              <a:t>Critique des confrères intégrée au sein des contenus du site</a:t>
            </a:r>
            <a:br>
              <a:rPr lang="fr-FR" dirty="0" smtClean="0"/>
            </a:br>
            <a:endParaRPr lang="fr-FR" dirty="0" smtClean="0"/>
          </a:p>
          <a:p>
            <a:r>
              <a:rPr lang="fr-FR" dirty="0" smtClean="0"/>
              <a:t>Donner au lecteur un outillage clé-en-main pour se définir</a:t>
            </a:r>
            <a:br>
              <a:rPr lang="fr-FR" dirty="0" smtClean="0"/>
            </a:br>
            <a:endParaRPr lang="fr-FR" dirty="0" smtClean="0"/>
          </a:p>
          <a:p>
            <a:r>
              <a:rPr lang="fr-FR" dirty="0" smtClean="0"/>
              <a:t>L’accumulation de brèves allusions</a:t>
            </a:r>
            <a:br>
              <a:rPr lang="fr-FR" dirty="0" smtClean="0"/>
            </a:br>
            <a:endParaRPr lang="fr-FR" dirty="0" smtClean="0"/>
          </a:p>
          <a:p>
            <a:r>
              <a:rPr lang="fr-FR" dirty="0" smtClean="0"/>
              <a:t>Dans un documentaire narrant la vie de la rédaction (produit par </a:t>
            </a:r>
            <a:r>
              <a:rPr lang="fr-FR" i="1" dirty="0" err="1" smtClean="0"/>
              <a:t>Gamekult</a:t>
            </a:r>
            <a:r>
              <a:rPr lang="fr-FR" dirty="0" smtClean="0"/>
              <a:t>), le rédac’ chef fait mine de privilégier l’audience à la qualité, comme le feraient d’autres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4159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>
                <a:latin typeface="Cambria"/>
                <a:cs typeface="Cambria"/>
              </a:rPr>
              <a:t>Être t</a:t>
            </a:r>
            <a:r>
              <a:rPr lang="fr-FR" sz="3600" dirty="0" smtClean="0">
                <a:latin typeface="Cambria"/>
                <a:cs typeface="Cambria"/>
              </a:rPr>
              <a:t>esteur de jeu vidéo, </a:t>
            </a:r>
            <a:br>
              <a:rPr lang="fr-FR" sz="3600" dirty="0" smtClean="0">
                <a:latin typeface="Cambria"/>
                <a:cs typeface="Cambria"/>
              </a:rPr>
            </a:br>
            <a:r>
              <a:rPr lang="fr-FR" sz="3600" b="1" dirty="0" smtClean="0">
                <a:latin typeface="Cambria"/>
                <a:cs typeface="Cambria"/>
              </a:rPr>
              <a:t>ce n’est pas un jeu</a:t>
            </a:r>
            <a:endParaRPr lang="fr-FR" sz="3600" dirty="0">
              <a:latin typeface="Cambria"/>
              <a:cs typeface="Cambri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1254" y="1828800"/>
            <a:ext cx="8391777" cy="4604674"/>
          </a:xfrm>
        </p:spPr>
        <p:txBody>
          <a:bodyPr>
            <a:normAutofit/>
          </a:bodyPr>
          <a:lstStyle/>
          <a:p>
            <a:r>
              <a:rPr lang="fr-FR" dirty="0" smtClean="0"/>
              <a:t>Dans les années 90, la presse jeu vidéo était lieu de détente, de blagues potaches, de célébration décomplexée du jeu vidéo</a:t>
            </a:r>
          </a:p>
          <a:p>
            <a:r>
              <a:rPr lang="fr-FR" dirty="0" smtClean="0"/>
              <a:t>Aujourd’hui, </a:t>
            </a:r>
            <a:r>
              <a:rPr lang="fr-FR" i="1" dirty="0" err="1" smtClean="0"/>
              <a:t>Gamekult</a:t>
            </a:r>
            <a:r>
              <a:rPr lang="fr-FR" dirty="0" smtClean="0"/>
              <a:t> parle de leurs « journées bien chargées », d’année « difficile », de « combat »…</a:t>
            </a:r>
          </a:p>
          <a:p>
            <a:r>
              <a:rPr lang="fr-FR" dirty="0" smtClean="0"/>
              <a:t>Une scène de son documentaire met en évidence la fausse clémence du rédac’ chef : « allez, profite de ton jour férié »</a:t>
            </a:r>
          </a:p>
          <a:p>
            <a:r>
              <a:rPr lang="fr-FR" dirty="0" smtClean="0"/>
              <a:t>« On ne doit pas céder à la facilité »</a:t>
            </a:r>
          </a:p>
          <a:p>
            <a:r>
              <a:rPr lang="fr-FR" dirty="0" smtClean="0"/>
              <a:t>Inviter les lecteurs à devenir journaliste jeu vidéo d’un jour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026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>
                <a:latin typeface="Cambria"/>
                <a:cs typeface="Cambria"/>
              </a:rPr>
              <a:t>Définir son </a:t>
            </a:r>
            <a:r>
              <a:rPr lang="fr-FR" sz="3600" b="1" dirty="0" smtClean="0">
                <a:latin typeface="Cambria"/>
                <a:cs typeface="Cambria"/>
              </a:rPr>
              <a:t>identité</a:t>
            </a:r>
            <a:r>
              <a:rPr lang="fr-FR" sz="3600" dirty="0" smtClean="0">
                <a:latin typeface="Cambria"/>
                <a:cs typeface="Cambria"/>
              </a:rPr>
              <a:t> de lecteur </a:t>
            </a:r>
            <a:br>
              <a:rPr lang="fr-FR" sz="3600" dirty="0" smtClean="0">
                <a:latin typeface="Cambria"/>
                <a:cs typeface="Cambria"/>
              </a:rPr>
            </a:br>
            <a:r>
              <a:rPr lang="fr-FR" sz="3600" dirty="0" smtClean="0">
                <a:latin typeface="Cambria"/>
                <a:cs typeface="Cambria"/>
              </a:rPr>
              <a:t>en critiquant la concurrence</a:t>
            </a:r>
            <a:endParaRPr lang="fr-FR" sz="3600" dirty="0">
              <a:latin typeface="Cambria"/>
              <a:cs typeface="Cambri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1254" y="1828800"/>
            <a:ext cx="8446986" cy="4297363"/>
          </a:xfrm>
        </p:spPr>
        <p:txBody>
          <a:bodyPr>
            <a:normAutofit/>
          </a:bodyPr>
          <a:lstStyle/>
          <a:p>
            <a:r>
              <a:rPr lang="fr-FR" sz="2200" dirty="0" smtClean="0"/>
              <a:t>Héritage de la « Guerre des consoles » : le milieu du jeu vidéo contient une forte dimension communautaire. On se définit comme partisan d’un camp par opposition à un autre</a:t>
            </a:r>
          </a:p>
          <a:p>
            <a:r>
              <a:rPr lang="fr-FR" sz="2200" dirty="0" smtClean="0"/>
              <a:t>Un m</a:t>
            </a:r>
            <a:r>
              <a:rPr lang="fr-FR" sz="2200" dirty="0" smtClean="0"/>
              <a:t>ême jeu reçoit </a:t>
            </a:r>
            <a:r>
              <a:rPr lang="fr-FR" sz="2200" dirty="0" smtClean="0"/>
              <a:t>6/10 sur </a:t>
            </a:r>
            <a:r>
              <a:rPr lang="fr-FR" sz="2200" i="1" dirty="0" err="1" smtClean="0"/>
              <a:t>Gamekult</a:t>
            </a:r>
            <a:r>
              <a:rPr lang="fr-FR" sz="2200" i="1" dirty="0"/>
              <a:t> </a:t>
            </a:r>
            <a:r>
              <a:rPr lang="fr-FR" sz="2200" dirty="0" smtClean="0"/>
              <a:t>et</a:t>
            </a:r>
            <a:r>
              <a:rPr lang="fr-FR" sz="2200" i="1" dirty="0" smtClean="0"/>
              <a:t> </a:t>
            </a:r>
            <a:r>
              <a:rPr lang="fr-FR" sz="2200" dirty="0" smtClean="0"/>
              <a:t>19/20 sur </a:t>
            </a:r>
            <a:r>
              <a:rPr lang="fr-FR" sz="2200" i="1" dirty="0" err="1" smtClean="0"/>
              <a:t>Jeuxvideo.com</a:t>
            </a:r>
            <a:r>
              <a:rPr lang="fr-FR" sz="2200" i="1" dirty="0" smtClean="0"/>
              <a:t> </a:t>
            </a:r>
            <a:r>
              <a:rPr lang="fr-FR" sz="2200" dirty="0" smtClean="0"/>
              <a:t>:</a:t>
            </a:r>
            <a:br>
              <a:rPr lang="fr-FR" sz="2200" dirty="0" smtClean="0"/>
            </a:br>
            <a:r>
              <a:rPr lang="fr-FR" sz="2200" dirty="0" smtClean="0"/>
              <a:t>« Je doute fort de l’objectivité du test de </a:t>
            </a:r>
            <a:r>
              <a:rPr lang="fr-FR" sz="2200" i="1" dirty="0" err="1" smtClean="0"/>
              <a:t>Jeuxvideo.com</a:t>
            </a:r>
            <a:r>
              <a:rPr lang="fr-FR" sz="2200" dirty="0" smtClean="0"/>
              <a:t> »</a:t>
            </a:r>
            <a:br>
              <a:rPr lang="fr-FR" sz="2200" dirty="0" smtClean="0"/>
            </a:br>
            <a:r>
              <a:rPr lang="fr-FR" sz="2200" dirty="0" smtClean="0"/>
              <a:t> </a:t>
            </a:r>
            <a:endParaRPr lang="fr-FR" sz="2200" dirty="0"/>
          </a:p>
        </p:txBody>
      </p:sp>
      <p:pic>
        <p:nvPicPr>
          <p:cNvPr id="4" name="Image 3" descr="Capture d’écran 2016-05-16 à 16.4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4" y="3886635"/>
            <a:ext cx="6845923" cy="288669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177177" y="4555893"/>
            <a:ext cx="1580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3333"/>
                </a:solidFill>
              </a:rPr>
              <a:t>Réaction d’un internaute au test d’</a:t>
            </a:r>
            <a:r>
              <a:rPr lang="fr-FR" i="1" dirty="0" err="1" smtClean="0">
                <a:solidFill>
                  <a:srgbClr val="333333"/>
                </a:solidFill>
              </a:rPr>
              <a:t>Unravel</a:t>
            </a:r>
            <a:r>
              <a:rPr lang="fr-FR" i="1" dirty="0" smtClean="0">
                <a:solidFill>
                  <a:srgbClr val="333333"/>
                </a:solidFill>
              </a:rPr>
              <a:t> </a:t>
            </a:r>
            <a:r>
              <a:rPr lang="fr-FR" dirty="0" smtClean="0">
                <a:solidFill>
                  <a:srgbClr val="333333"/>
                </a:solidFill>
              </a:rPr>
              <a:t>de </a:t>
            </a:r>
            <a:r>
              <a:rPr lang="fr-FR" i="1" dirty="0" err="1" smtClean="0">
                <a:solidFill>
                  <a:srgbClr val="333333"/>
                </a:solidFill>
              </a:rPr>
              <a:t>Gamekult</a:t>
            </a:r>
            <a:endParaRPr lang="fr-FR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5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récédent">
  <a:themeElements>
    <a:clrScheme name="Précé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écé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écé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Précédent.thmx</Template>
  <TotalTime>143</TotalTime>
  <Words>279</Words>
  <Application>Microsoft Macintosh PowerPoint</Application>
  <PresentationFormat>Présentation à l'écran (4:3)</PresentationFormat>
  <Paragraphs>49</Paragraphs>
  <Slides>13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Précédent</vt:lpstr>
      <vt:lpstr>Les médias vidéoludiques numériques Étude de cas : le site Gamekult</vt:lpstr>
      <vt:lpstr>Gamekult premium :  un modèle payant</vt:lpstr>
      <vt:lpstr>… En place depuis l’été 2015</vt:lpstr>
      <vt:lpstr>« Pourquoi c’est important de  souscrire à GK Premium » :  un ton solennel</vt:lpstr>
      <vt:lpstr>La justification du modèle payant</vt:lpstr>
      <vt:lpstr>Virgile mais correct</vt:lpstr>
      <vt:lpstr>« C’est pas nous, c’est eux »</vt:lpstr>
      <vt:lpstr>Être testeur de jeu vidéo,  ce n’est pas un jeu</vt:lpstr>
      <vt:lpstr>Définir son identité de lecteur  en critiquant la concurrence</vt:lpstr>
      <vt:lpstr>La rupture entre les attentes présupposées des lecteurs et leurs attentes réelles</vt:lpstr>
      <vt:lpstr> Les contenus vidéos qui renforcent l’attachement Les micro-obsessions pour plus d’authenticité </vt:lpstr>
      <vt:lpstr>S’illustrer en combattants, en militants</vt:lpstr>
      <vt:lpstr>Récapitulons…</vt:lpstr>
    </vt:vector>
  </TitlesOfParts>
  <Company>ULg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médias vidéoludiques numériques Étude de cas : le site Gamekult</dc:title>
  <dc:creator>Boris Krywicki</dc:creator>
  <cp:lastModifiedBy>Boris Krywicki</cp:lastModifiedBy>
  <cp:revision>23</cp:revision>
  <dcterms:created xsi:type="dcterms:W3CDTF">2016-05-13T13:32:48Z</dcterms:created>
  <dcterms:modified xsi:type="dcterms:W3CDTF">2016-05-16T15:27:34Z</dcterms:modified>
</cp:coreProperties>
</file>