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6"/>
  </p:notesMasterIdLst>
  <p:sldIdLst>
    <p:sldId id="394" r:id="rId2"/>
    <p:sldId id="395" r:id="rId3"/>
    <p:sldId id="396" r:id="rId4"/>
    <p:sldId id="448" r:id="rId5"/>
    <p:sldId id="405" r:id="rId6"/>
    <p:sldId id="404" r:id="rId7"/>
    <p:sldId id="430" r:id="rId8"/>
    <p:sldId id="428" r:id="rId9"/>
    <p:sldId id="406" r:id="rId10"/>
    <p:sldId id="407" r:id="rId11"/>
    <p:sldId id="408" r:id="rId12"/>
    <p:sldId id="409" r:id="rId13"/>
    <p:sldId id="403" r:id="rId14"/>
    <p:sldId id="397" r:id="rId15"/>
    <p:sldId id="398" r:id="rId16"/>
    <p:sldId id="399" r:id="rId17"/>
    <p:sldId id="400" r:id="rId18"/>
    <p:sldId id="401" r:id="rId19"/>
    <p:sldId id="431" r:id="rId20"/>
    <p:sldId id="435" r:id="rId21"/>
    <p:sldId id="434" r:id="rId22"/>
    <p:sldId id="432" r:id="rId23"/>
    <p:sldId id="451" r:id="rId24"/>
    <p:sldId id="452" r:id="rId25"/>
    <p:sldId id="453" r:id="rId26"/>
    <p:sldId id="454" r:id="rId27"/>
    <p:sldId id="412" r:id="rId28"/>
    <p:sldId id="413" r:id="rId29"/>
    <p:sldId id="433" r:id="rId30"/>
    <p:sldId id="455" r:id="rId31"/>
    <p:sldId id="415" r:id="rId32"/>
    <p:sldId id="416" r:id="rId33"/>
    <p:sldId id="417" r:id="rId34"/>
    <p:sldId id="418" r:id="rId35"/>
    <p:sldId id="419" r:id="rId36"/>
    <p:sldId id="456" r:id="rId37"/>
    <p:sldId id="457" r:id="rId38"/>
    <p:sldId id="458" r:id="rId39"/>
    <p:sldId id="459" r:id="rId40"/>
    <p:sldId id="460" r:id="rId41"/>
    <p:sldId id="411" r:id="rId42"/>
    <p:sldId id="436" r:id="rId43"/>
    <p:sldId id="437" r:id="rId44"/>
    <p:sldId id="438" r:id="rId45"/>
    <p:sldId id="439" r:id="rId46"/>
    <p:sldId id="440" r:id="rId47"/>
    <p:sldId id="441" r:id="rId48"/>
    <p:sldId id="442" r:id="rId49"/>
    <p:sldId id="450" r:id="rId50"/>
    <p:sldId id="420" r:id="rId51"/>
    <p:sldId id="443" r:id="rId52"/>
    <p:sldId id="444" r:id="rId53"/>
    <p:sldId id="445" r:id="rId54"/>
    <p:sldId id="446" r:id="rId55"/>
    <p:sldId id="447" r:id="rId56"/>
    <p:sldId id="421" r:id="rId57"/>
    <p:sldId id="422" r:id="rId58"/>
    <p:sldId id="429" r:id="rId59"/>
    <p:sldId id="423" r:id="rId60"/>
    <p:sldId id="424" r:id="rId61"/>
    <p:sldId id="425" r:id="rId62"/>
    <p:sldId id="426" r:id="rId63"/>
    <p:sldId id="427" r:id="rId64"/>
    <p:sldId id="461" r:id="rId6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6428B"/>
    <a:srgbClr val="8A7862"/>
    <a:srgbClr val="BFD237"/>
    <a:srgbClr val="7F202A"/>
    <a:srgbClr val="0AE1FF"/>
    <a:srgbClr val="57D833"/>
    <a:srgbClr val="FF2404"/>
    <a:srgbClr val="EAEA00"/>
    <a:srgbClr val="D32397"/>
    <a:srgbClr val="A461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7129" autoAdjust="0"/>
    <p:restoredTop sz="98653" autoAdjust="0"/>
  </p:normalViewPr>
  <p:slideViewPr>
    <p:cSldViewPr snapToGrid="0" snapToObjects="1">
      <p:cViewPr>
        <p:scale>
          <a:sx n="100" d="100"/>
          <a:sy n="100" d="100"/>
        </p:scale>
        <p:origin x="-143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9A24-8E54-3E48-AAF1-AC09B8956905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2C5F-1A77-7E4E-90AA-38E664748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9A09-6B3F-2646-B692-1DF5547920A3}" type="datetimeFigureOut">
              <a:rPr lang="fr-FR" smtClean="0"/>
              <a:pPr/>
              <a:t>22/05/18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Neuropathies périphériques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Clinique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aigüe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aggravation &lt; 4 semaines</a:t>
            </a:r>
            <a:br>
              <a:rPr lang="fr-FR" sz="2400" dirty="0" smtClean="0"/>
            </a:br>
            <a:r>
              <a:rPr lang="fr-FR" sz="2400" dirty="0" smtClean="0"/>
              <a:t>	-	très symptomatique</a:t>
            </a:r>
            <a:br>
              <a:rPr lang="fr-FR" sz="2400" dirty="0" smtClean="0"/>
            </a:br>
            <a:r>
              <a:rPr lang="fr-FR" sz="2400" dirty="0" smtClean="0"/>
              <a:t>	-	ENMG parfois peu perturbé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chronique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aggravation &gt; 12 semaines</a:t>
            </a:r>
            <a:br>
              <a:rPr lang="fr-FR" sz="2400" dirty="0" smtClean="0"/>
            </a:br>
            <a:r>
              <a:rPr lang="fr-FR" sz="2400" dirty="0" smtClean="0"/>
              <a:t>	-	parfois peu symptomatique (voire </a:t>
            </a:r>
            <a:r>
              <a:rPr lang="fr-FR" sz="2400" dirty="0" err="1" smtClean="0"/>
              <a:t>infraclinique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 ENMG toujours parlant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subaigüe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aggravation entre 4 et 12 semaines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Clinique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Signes moteurs</a:t>
            </a:r>
            <a:br>
              <a:rPr lang="fr-FR" sz="2400" dirty="0" smtClean="0"/>
            </a:br>
            <a:r>
              <a:rPr lang="fr-FR" sz="2400" dirty="0" smtClean="0"/>
              <a:t>Signes sensitifs</a:t>
            </a:r>
            <a:br>
              <a:rPr lang="fr-FR" sz="2400" dirty="0" smtClean="0"/>
            </a:br>
            <a:r>
              <a:rPr lang="fr-FR" sz="2400" dirty="0" smtClean="0"/>
              <a:t>Signes neurovégétatifs</a:t>
            </a:r>
            <a:br>
              <a:rPr lang="fr-FR" sz="2400" dirty="0" smtClean="0"/>
            </a:br>
            <a:r>
              <a:rPr lang="fr-FR" sz="2400" dirty="0" smtClean="0"/>
              <a:t>ATCD médicaux : médicaments, alcool</a:t>
            </a:r>
            <a:br>
              <a:rPr lang="fr-FR" sz="2400" dirty="0" smtClean="0"/>
            </a:br>
            <a:r>
              <a:rPr lang="fr-FR" sz="2400" dirty="0" smtClean="0"/>
              <a:t>ATCD familiaux : formes héréditaires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433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Classification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err="1" smtClean="0">
                <a:solidFill>
                  <a:srgbClr val="FF6600"/>
                </a:solidFill>
              </a:rPr>
              <a:t>électro-clinique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u="sng" dirty="0" smtClean="0"/>
              <a:t>Atteintes focales</a:t>
            </a:r>
            <a:r>
              <a:rPr lang="fr-FR" sz="2400" dirty="0" smtClean="0"/>
              <a:t> (</a:t>
            </a: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simples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radiculaire : </a:t>
            </a:r>
            <a:r>
              <a:rPr lang="fr-FR" sz="2400" dirty="0" smtClean="0">
                <a:solidFill>
                  <a:srgbClr val="0000FF"/>
                </a:solidFill>
              </a:rPr>
              <a:t>sciatique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err="1" smtClean="0"/>
              <a:t>plexuelle</a:t>
            </a:r>
            <a:r>
              <a:rPr lang="fr-FR" sz="2400" dirty="0" smtClean="0"/>
              <a:t> : </a:t>
            </a:r>
            <a:r>
              <a:rPr lang="fr-FR" sz="2400" dirty="0" err="1" smtClean="0">
                <a:solidFill>
                  <a:srgbClr val="0000FF"/>
                </a:solidFill>
              </a:rPr>
              <a:t>Parsonage</a:t>
            </a:r>
            <a:r>
              <a:rPr lang="fr-FR" sz="2400" dirty="0" smtClean="0">
                <a:solidFill>
                  <a:srgbClr val="0000FF"/>
                </a:solidFill>
              </a:rPr>
              <a:t> et Turner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tronculaire : </a:t>
            </a:r>
            <a:r>
              <a:rPr lang="fr-FR" sz="2400" dirty="0" smtClean="0">
                <a:solidFill>
                  <a:srgbClr val="0000FF"/>
                </a:solidFill>
              </a:rPr>
              <a:t>canal carpien (</a:t>
            </a:r>
            <a:r>
              <a:rPr lang="fr-FR" sz="2400" b="1" dirty="0" smtClean="0">
                <a:solidFill>
                  <a:srgbClr val="FF0000"/>
                </a:solidFill>
              </a:rPr>
              <a:t>23%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HNPP</a:t>
            </a:r>
            <a:r>
              <a:rPr lang="fr-FR" sz="2400" dirty="0" smtClean="0"/>
              <a:t> (épisode aigu) </a:t>
            </a:r>
            <a:br>
              <a:rPr lang="fr-FR" sz="2400" dirty="0" smtClean="0"/>
            </a:br>
            <a:r>
              <a:rPr lang="fr-FR" sz="2400" u="sng" dirty="0" smtClean="0"/>
              <a:t>Atteintes multifocales</a:t>
            </a:r>
            <a:r>
              <a:rPr lang="fr-FR" sz="2400" dirty="0" smtClean="0"/>
              <a:t> (</a:t>
            </a: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multiples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aigües/subaigües : 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r>
              <a:rPr lang="fr-FR" sz="2400" dirty="0" smtClean="0">
                <a:solidFill>
                  <a:srgbClr val="0000FF"/>
                </a:solidFill>
              </a:rPr>
              <a:t> (</a:t>
            </a:r>
            <a:r>
              <a:rPr lang="fr-FR" sz="2400" b="1" dirty="0" smtClean="0">
                <a:solidFill>
                  <a:srgbClr val="FF0000"/>
                </a:solidFill>
              </a:rPr>
              <a:t>2%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subaigües/chroniques : </a:t>
            </a:r>
            <a:r>
              <a:rPr lang="fr-FR" sz="2400" dirty="0" smtClean="0">
                <a:solidFill>
                  <a:srgbClr val="000000"/>
                </a:solidFill>
              </a:rPr>
              <a:t>lèpre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u="sng" dirty="0" smtClean="0"/>
              <a:t>Atteintes généralisées</a:t>
            </a:r>
            <a:r>
              <a:rPr lang="fr-FR" sz="2400" dirty="0" smtClean="0"/>
              <a:t> (</a:t>
            </a:r>
            <a:r>
              <a:rPr lang="fr-FR" sz="2400" dirty="0" err="1" smtClean="0">
                <a:solidFill>
                  <a:srgbClr val="FF6600"/>
                </a:solidFill>
              </a:rPr>
              <a:t>Poly-NP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aigües/subaigües : </a:t>
            </a:r>
            <a:r>
              <a:rPr lang="fr-FR" sz="2400" dirty="0" smtClean="0">
                <a:solidFill>
                  <a:srgbClr val="0000FF"/>
                </a:solidFill>
              </a:rPr>
              <a:t>SGB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Lyme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subaigües/chroniques : démyélinisant (</a:t>
            </a:r>
            <a:r>
              <a:rPr lang="fr-FR" sz="2400" dirty="0" smtClean="0">
                <a:solidFill>
                  <a:srgbClr val="0000FF"/>
                </a:solidFill>
              </a:rPr>
              <a:t>PRNC</a:t>
            </a:r>
            <a:r>
              <a:rPr lang="fr-FR" sz="2400" dirty="0" smtClean="0"/>
              <a:t>), axonal 					(</a:t>
            </a:r>
            <a:r>
              <a:rPr lang="fr-FR" sz="2400" dirty="0" smtClean="0">
                <a:solidFill>
                  <a:srgbClr val="0000FF"/>
                </a:solidFill>
              </a:rPr>
              <a:t>toxiques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alcool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chroniques : acquises (</a:t>
            </a:r>
            <a:r>
              <a:rPr lang="fr-FR" sz="2400" dirty="0" smtClean="0">
                <a:solidFill>
                  <a:srgbClr val="0000FF"/>
                </a:solidFill>
              </a:rPr>
              <a:t>diabète</a:t>
            </a:r>
            <a:r>
              <a:rPr lang="fr-FR" sz="2400" dirty="0" smtClean="0"/>
              <a:t>), héréditaires (</a:t>
            </a:r>
            <a:r>
              <a:rPr lang="fr-FR" sz="2400" dirty="0" smtClean="0">
                <a:solidFill>
                  <a:srgbClr val="0000FF"/>
                </a:solidFill>
              </a:rPr>
              <a:t>CMT</a:t>
            </a:r>
            <a:r>
              <a:rPr lang="fr-FR" sz="2400" dirty="0" smtClean="0"/>
              <a:t>)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-2317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22600" y="1238250"/>
            <a:ext cx="59944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612900" algn="l"/>
                <a:tab pos="2692400" algn="l"/>
                <a:tab pos="4749800" algn="l"/>
              </a:tabLst>
            </a:pPr>
            <a:r>
              <a:rPr lang="fr-FR" dirty="0" smtClean="0"/>
              <a:t>	Plaintes  Sémiologie clinique 	ENMG </a:t>
            </a:r>
            <a:br>
              <a:rPr lang="fr-FR" dirty="0" smtClean="0"/>
            </a:br>
            <a:r>
              <a:rPr lang="fr-FR" dirty="0" smtClean="0"/>
              <a:t>PNP aiguë	  +++ 	       ++ 		+</a:t>
            </a:r>
            <a:br>
              <a:rPr lang="fr-FR" dirty="0" smtClean="0"/>
            </a:br>
            <a:r>
              <a:rPr lang="fr-FR" dirty="0" smtClean="0"/>
              <a:t>PNP chronique 	    + 	       ++ 	    +++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Polyneuropathies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err="1" smtClean="0">
                <a:solidFill>
                  <a:srgbClr val="FF6600"/>
                </a:solidFill>
              </a:rPr>
              <a:t>longueur-dépendante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Elles résultent d’une atteinte diffuse et symétrique intéressant les 	extrémités distales des fibres </a:t>
            </a:r>
            <a:r>
              <a:rPr lang="fr-FR" sz="2400" dirty="0" err="1" smtClean="0"/>
              <a:t>nerveuses -</a:t>
            </a:r>
            <a:r>
              <a:rPr lang="fr-FR" sz="2400" dirty="0" smtClean="0"/>
              <a:t>	Cette </a:t>
            </a:r>
            <a:r>
              <a:rPr lang="fr-FR" sz="2400" dirty="0" err="1" smtClean="0"/>
              <a:t>poly-NP</a:t>
            </a:r>
            <a:r>
              <a:rPr lang="fr-FR" sz="2400" dirty="0" smtClean="0"/>
              <a:t> débute donc au pied </a:t>
            </a:r>
            <a:br>
              <a:rPr lang="fr-FR" sz="2400" dirty="0" smtClean="0"/>
            </a:br>
            <a:r>
              <a:rPr lang="fr-FR" sz="2400" dirty="0" smtClean="0"/>
              <a:t>-	Lorsqu’elle atteint le genou, les </a:t>
            </a:r>
            <a:br>
              <a:rPr lang="fr-FR" sz="2400" dirty="0" smtClean="0"/>
            </a:br>
            <a:r>
              <a:rPr lang="fr-FR" sz="2400" dirty="0" smtClean="0"/>
              <a:t>	manifestations touchent alors les mains</a:t>
            </a:r>
            <a:br>
              <a:rPr lang="fr-FR" sz="2400" dirty="0" smtClean="0"/>
            </a:br>
            <a:r>
              <a:rPr lang="fr-FR" sz="2400" dirty="0" smtClean="0"/>
              <a:t>-	Lorsqu’elle atteint le coude, les fibres </a:t>
            </a:r>
            <a:br>
              <a:rPr lang="fr-FR" sz="2400" dirty="0" smtClean="0"/>
            </a:br>
            <a:r>
              <a:rPr lang="fr-FR" sz="2400" dirty="0" smtClean="0"/>
              <a:t>	de l’abdomen (plastron) et du scalp sont </a:t>
            </a:r>
            <a:br>
              <a:rPr lang="fr-FR" sz="2400" dirty="0" smtClean="0"/>
            </a:br>
            <a:r>
              <a:rPr lang="fr-FR" sz="2400" dirty="0" smtClean="0"/>
              <a:t>	touchées à leur tour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1. Troubles sensitifs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Souvent </a:t>
            </a:r>
            <a:r>
              <a:rPr lang="fr-FR" sz="2400" dirty="0" smtClean="0">
                <a:solidFill>
                  <a:srgbClr val="FF6600"/>
                </a:solidFill>
              </a:rPr>
              <a:t>initiaux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touchant les </a:t>
            </a:r>
            <a:r>
              <a:rPr lang="fr-FR" sz="2400" dirty="0" smtClean="0">
                <a:solidFill>
                  <a:srgbClr val="FF6600"/>
                </a:solidFill>
              </a:rPr>
              <a:t>extrémités </a:t>
            </a:r>
            <a:r>
              <a:rPr lang="fr-FR" sz="2400" dirty="0" smtClean="0"/>
              <a:t>des </a:t>
            </a:r>
            <a:r>
              <a:rPr lang="fr-FR" sz="2400" dirty="0" smtClean="0">
                <a:solidFill>
                  <a:srgbClr val="FF6600"/>
                </a:solidFill>
              </a:rPr>
              <a:t>MI </a:t>
            </a:r>
            <a:r>
              <a:rPr lang="fr-FR" sz="2400" dirty="0" smtClean="0"/>
              <a:t>(paresthésies permanentes, dysesthésies, brûlures). </a:t>
            </a:r>
            <a:br>
              <a:rPr lang="fr-FR" sz="2400" dirty="0" smtClean="0"/>
            </a:br>
            <a:r>
              <a:rPr lang="fr-FR" sz="2400" dirty="0" smtClean="0"/>
              <a:t>L’atteinte des grosses fibres myélinisées </a:t>
            </a:r>
            <a:br>
              <a:rPr lang="fr-FR" sz="2400" dirty="0" smtClean="0"/>
            </a:br>
            <a:r>
              <a:rPr lang="fr-FR" sz="2400" dirty="0" smtClean="0"/>
              <a:t>se traduit par des troubles de la sensibilité </a:t>
            </a:r>
            <a:br>
              <a:rPr lang="fr-FR" sz="2400" dirty="0" smtClean="0"/>
            </a:br>
            <a:r>
              <a:rPr lang="fr-FR" sz="2400" dirty="0" smtClean="0"/>
              <a:t>profonde (</a:t>
            </a:r>
            <a:r>
              <a:rPr lang="fr-FR" sz="2400" dirty="0" smtClean="0">
                <a:solidFill>
                  <a:srgbClr val="FF6600"/>
                </a:solidFill>
              </a:rPr>
              <a:t>ataxie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dirty="0" smtClean="0"/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2. Troubles moteurs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Difficultés à la marche et fatigabilité anormale au début</a:t>
            </a:r>
            <a:br>
              <a:rPr lang="fr-FR" sz="2400" dirty="0" smtClean="0"/>
            </a:br>
            <a:r>
              <a:rPr lang="fr-FR" sz="2400" dirty="0" smtClean="0"/>
              <a:t>-	Puis s’installe un </a:t>
            </a:r>
            <a:r>
              <a:rPr lang="fr-FR" sz="2400" dirty="0" smtClean="0">
                <a:solidFill>
                  <a:srgbClr val="FF6600"/>
                </a:solidFill>
              </a:rPr>
              <a:t>steppage </a:t>
            </a:r>
            <a:r>
              <a:rPr lang="fr-FR" sz="2400" dirty="0" smtClean="0"/>
              <a:t>(déficit des releveurs du pied)</a:t>
            </a:r>
            <a:br>
              <a:rPr lang="fr-FR" sz="2400" dirty="0" smtClean="0"/>
            </a:br>
            <a:r>
              <a:rPr lang="fr-FR" sz="2400" dirty="0" smtClean="0"/>
              <a:t>-	L’atteinte épargne les muscles respiratoires </a:t>
            </a:r>
            <a:br>
              <a:rPr lang="fr-FR" sz="2400" dirty="0" smtClean="0"/>
            </a:br>
            <a:r>
              <a:rPr lang="fr-FR" sz="2400" dirty="0" smtClean="0"/>
              <a:t>	et les nerfs crâniens</a:t>
            </a:r>
            <a:br>
              <a:rPr lang="fr-FR" sz="2400" dirty="0" smtClean="0"/>
            </a:br>
            <a:r>
              <a:rPr lang="fr-FR" sz="2400" dirty="0" smtClean="0"/>
              <a:t>-	Il existe parfois des </a:t>
            </a:r>
            <a:r>
              <a:rPr lang="fr-FR" sz="2400" dirty="0" smtClean="0">
                <a:solidFill>
                  <a:srgbClr val="FF6600"/>
                </a:solidFill>
              </a:rPr>
              <a:t>crampes </a:t>
            </a:r>
            <a:r>
              <a:rPr lang="fr-FR" sz="2400" dirty="0" smtClean="0"/>
              <a:t>(mollets, </a:t>
            </a:r>
            <a:br>
              <a:rPr lang="fr-FR" sz="2400" dirty="0" smtClean="0"/>
            </a:br>
            <a:r>
              <a:rPr lang="fr-FR" sz="2400" dirty="0" smtClean="0"/>
              <a:t>	plante des pieds).</a:t>
            </a:r>
            <a:br>
              <a:rPr lang="fr-FR" sz="2400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dirty="0" smtClean="0"/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8227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8227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3. Troubles végétatifs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Ils sont liés à une atteinte des fibres amyéliniques : 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hypotension </a:t>
            </a:r>
            <a:r>
              <a:rPr lang="fr-FR" sz="2400" dirty="0" smtClean="0"/>
              <a:t>artérielle orthostatique</a:t>
            </a:r>
            <a:br>
              <a:rPr lang="fr-FR" sz="2400" dirty="0" smtClean="0"/>
            </a:br>
            <a:r>
              <a:rPr lang="fr-FR" sz="2400" dirty="0" smtClean="0"/>
              <a:t>-	troubles </a:t>
            </a:r>
            <a:r>
              <a:rPr lang="fr-FR" sz="2400" dirty="0" err="1" smtClean="0"/>
              <a:t>vésico-sphinctériens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troubles sexuels (</a:t>
            </a:r>
            <a:r>
              <a:rPr lang="fr-FR" sz="2400" dirty="0" smtClean="0">
                <a:solidFill>
                  <a:srgbClr val="FF6600"/>
                </a:solidFill>
              </a:rPr>
              <a:t>impuissance</a:t>
            </a:r>
            <a:r>
              <a:rPr lang="fr-FR" sz="2400" dirty="0" smtClean="0"/>
              <a:t>) </a:t>
            </a:r>
            <a:br>
              <a:rPr lang="fr-FR" sz="2400" dirty="0" smtClean="0"/>
            </a:br>
            <a:r>
              <a:rPr lang="fr-FR" sz="2400" dirty="0" smtClean="0"/>
              <a:t>-	troubles digestifs (</a:t>
            </a:r>
            <a:r>
              <a:rPr lang="fr-FR" sz="2400" dirty="0" smtClean="0">
                <a:solidFill>
                  <a:srgbClr val="FF6600"/>
                </a:solidFill>
              </a:rPr>
              <a:t>diarrhée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constipation</a:t>
            </a:r>
            <a:r>
              <a:rPr lang="fr-FR" sz="2400" dirty="0" smtClean="0"/>
              <a:t>)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4. Examen clinique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Il confirme l’atteinte </a:t>
            </a:r>
            <a:r>
              <a:rPr lang="fr-FR" sz="2400" b="1" dirty="0" smtClean="0">
                <a:solidFill>
                  <a:srgbClr val="3366FF"/>
                </a:solidFill>
              </a:rPr>
              <a:t>symétrique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3366FF"/>
                </a:solidFill>
              </a:rPr>
              <a:t>synchrone</a:t>
            </a:r>
            <a:r>
              <a:rPr lang="fr-FR" sz="2400" dirty="0" smtClean="0"/>
              <a:t>, à prédominance </a:t>
            </a:r>
            <a:r>
              <a:rPr lang="fr-FR" sz="2400" b="1" dirty="0" smtClean="0">
                <a:solidFill>
                  <a:srgbClr val="3366FF"/>
                </a:solidFill>
              </a:rPr>
              <a:t>distale</a:t>
            </a:r>
            <a:r>
              <a:rPr lang="fr-FR" sz="2400" dirty="0" smtClean="0"/>
              <a:t>, des MI: 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abolition des réflexes achilléens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déficit moteur </a:t>
            </a:r>
            <a:r>
              <a:rPr lang="fr-FR" sz="2400" dirty="0" smtClean="0"/>
              <a:t>affectant les </a:t>
            </a:r>
            <a:r>
              <a:rPr lang="fr-FR" sz="2400" dirty="0" smtClean="0">
                <a:solidFill>
                  <a:srgbClr val="FF6600"/>
                </a:solidFill>
              </a:rPr>
              <a:t>releveurs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du pied, amyotrophie 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déficit sensitif distal </a:t>
            </a:r>
            <a:r>
              <a:rPr lang="fr-FR" sz="2400" dirty="0" smtClean="0"/>
              <a:t>qui peut être discret </a:t>
            </a:r>
            <a:br>
              <a:rPr lang="fr-FR" sz="2400" dirty="0" smtClean="0"/>
            </a:br>
            <a:r>
              <a:rPr lang="fr-FR" sz="2400" dirty="0" smtClean="0"/>
              <a:t>	-	(examen particulièrement attentif), 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atteinte végétative </a:t>
            </a:r>
            <a:r>
              <a:rPr lang="fr-FR" sz="2400" dirty="0" smtClean="0"/>
              <a:t>(peau et phanères, </a:t>
            </a:r>
            <a:br>
              <a:rPr lang="fr-FR" sz="2400" dirty="0" smtClean="0"/>
            </a:br>
            <a:r>
              <a:rPr lang="fr-FR" sz="2400" dirty="0" smtClean="0"/>
              <a:t>		hypotension)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5. Démarche étiologique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Elle dépend de nombreux facteurs :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âge</a:t>
            </a:r>
            <a:r>
              <a:rPr lang="fr-FR" sz="2400" dirty="0" smtClean="0"/>
              <a:t> : 	enfant (rare et héréditaire), </a:t>
            </a:r>
            <a:br>
              <a:rPr lang="fr-FR" sz="2400" dirty="0" smtClean="0"/>
            </a:br>
            <a:r>
              <a:rPr lang="fr-FR" sz="2400" dirty="0" smtClean="0"/>
              <a:t>		adulte (près de 200 causes), </a:t>
            </a:r>
            <a:br>
              <a:rPr lang="fr-FR" sz="2400" dirty="0" smtClean="0"/>
            </a:br>
            <a:r>
              <a:rPr lang="fr-FR" sz="2400" dirty="0" smtClean="0"/>
              <a:t>		vieillard (recherche </a:t>
            </a:r>
            <a:r>
              <a:rPr lang="fr-FR" sz="2400" dirty="0" err="1" smtClean="0"/>
              <a:t>svt</a:t>
            </a:r>
            <a:r>
              <a:rPr lang="fr-FR" sz="2400" dirty="0" smtClean="0"/>
              <a:t> infructueuse)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origine, ethnie </a:t>
            </a:r>
            <a:r>
              <a:rPr lang="fr-FR" sz="2400" dirty="0" smtClean="0"/>
              <a:t>: lèpre (NP la plus fréquente </a:t>
            </a:r>
            <a:br>
              <a:rPr lang="fr-FR" sz="2400" dirty="0" smtClean="0"/>
            </a:br>
            <a:r>
              <a:rPr lang="fr-FR" sz="2400" dirty="0" smtClean="0"/>
              <a:t>dans le monde) ; </a:t>
            </a:r>
            <a:r>
              <a:rPr lang="fr-FR" sz="2400" b="1" dirty="0" smtClean="0">
                <a:solidFill>
                  <a:srgbClr val="3366FF"/>
                </a:solidFill>
              </a:rPr>
              <a:t>amylose </a:t>
            </a:r>
            <a:r>
              <a:rPr lang="fr-FR" sz="2400" dirty="0" smtClean="0"/>
              <a:t>portugaise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circonstances</a:t>
            </a:r>
            <a:r>
              <a:rPr lang="fr-FR" sz="2400" dirty="0" smtClean="0"/>
              <a:t> : maladie générale (</a:t>
            </a:r>
            <a:r>
              <a:rPr lang="fr-FR" sz="2400" b="1" dirty="0" smtClean="0">
                <a:solidFill>
                  <a:srgbClr val="3366FF"/>
                </a:solidFill>
              </a:rPr>
              <a:t>diabète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IR</a:t>
            </a:r>
            <a:r>
              <a:rPr lang="fr-FR" sz="2400" dirty="0" smtClean="0"/>
              <a:t>), médicaments, piqûres d’insectes, origine </a:t>
            </a:r>
            <a:r>
              <a:rPr lang="fr-FR" sz="2400" dirty="0" smtClean="0">
                <a:solidFill>
                  <a:srgbClr val="7F7F7F"/>
                </a:solidFill>
              </a:rPr>
              <a:t>toxique 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b="1" dirty="0" smtClean="0">
                <a:solidFill>
                  <a:srgbClr val="3366FF"/>
                </a:solidFill>
              </a:rPr>
              <a:t>médicaments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alcool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mode d’installation </a:t>
            </a:r>
            <a:r>
              <a:rPr lang="fr-FR" sz="2400" dirty="0" smtClean="0"/>
              <a:t>: aigu, subaigu, chronique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axonale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>ENMG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451100"/>
            <a:ext cx="864981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Réduction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de l’amplitude des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réponses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sensitives et/ou motrices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évoquées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Tracés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EMG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neurogènes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dans les formes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sensitivo-motrices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Anomalies LD 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Conduction nerveuse peu ralentie </a:t>
            </a:r>
          </a:p>
          <a:p>
            <a:pPr marL="457200" indent="-457200">
              <a:buFont typeface="Arial"/>
              <a:buChar char="•"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Anomalies +++ dans un territoire asymptomatique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=&gt; PNP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très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chronique =&gt; </a:t>
            </a:r>
            <a:r>
              <a:rPr lang="fr-FR" sz="2400" dirty="0" smtClean="0">
                <a:solidFill>
                  <a:srgbClr val="3366FF"/>
                </a:solidFill>
              </a:rPr>
              <a:t>CMT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fr-FR" sz="2400" dirty="0" smtClean="0">
                <a:solidFill>
                  <a:srgbClr val="0000FF"/>
                </a:solidFill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4%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Signes d’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évolutivité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(fibrillations, amplitudes/2 en 6 mois) =&gt; </a:t>
            </a:r>
            <a:r>
              <a:rPr lang="fr-FR" sz="2400" dirty="0" err="1" smtClean="0">
                <a:solidFill>
                  <a:srgbClr val="3366FF"/>
                </a:solidFill>
              </a:rPr>
              <a:t>ParaN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rgbClr val="3366FF"/>
                </a:solidFill>
              </a:rPr>
              <a:t>vascularite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2%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smtClean="0">
                <a:solidFill>
                  <a:srgbClr val="3366FF"/>
                </a:solidFill>
              </a:rPr>
              <a:t>amylose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smtClean="0">
                <a:solidFill>
                  <a:srgbClr val="3366FF"/>
                </a:solidFill>
              </a:rPr>
              <a:t>lymphome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smtClean="0">
                <a:solidFill>
                  <a:srgbClr val="3366FF"/>
                </a:solidFill>
              </a:rPr>
              <a:t>toxique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rgbClr val="3366FF"/>
                </a:solidFill>
              </a:rPr>
              <a:t>Lyme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smtClean="0">
                <a:solidFill>
                  <a:srgbClr val="3366FF"/>
                </a:solidFill>
              </a:rPr>
              <a:t>HIV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…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952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Neuropathies périphériques</a:t>
            </a:r>
            <a:endParaRPr lang="fr-FR" dirty="0"/>
          </a:p>
        </p:txBody>
      </p:sp>
      <p:pic>
        <p:nvPicPr>
          <p:cNvPr id="6" name="Image 5" descr="chap15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2297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axonale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fr-FR" sz="2400" dirty="0" smtClean="0">
                <a:solidFill>
                  <a:srgbClr val="FF6600"/>
                </a:solidFill>
              </a:rPr>
              <a:t> CLE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1866900"/>
            <a:ext cx="86498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axonale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 	anomalies sensitives diffuses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symétriques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LD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(plantaire interne &gt; sural &gt; fibulaire superficiel &gt;&gt;&gt; radial)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 	neurographie motrice :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réduction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de l’amplitude des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réponses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M 	diffuses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symétriques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LD ; allongement des LDM et des ondes F + 	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réduction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des VCM proportionnels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la perte axonale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 	EMG :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tracés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neurogènes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diffus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symétrique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LD (CEO &gt; tibial 	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antérieur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&gt; quadriceps)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CLE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 	sensitives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svt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normales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F &gt; VCM et LDM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 	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asymétrie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: G/Dr,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proximo-distale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axonale sensitive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(symétrique, synchrone, distale, chronique) 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Anomalies des réponses H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Réduction d’amplitude des potentiels sensitifs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LD : anomalies et les symptômes prédominent au niveau des 	fibres les plus longues (MI &gt; MS)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VCS le plus souvent normales ; mais segments étudiés courts 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(8, 12, 14 cm)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 =&gt; caractère axonal peut ne pas être certain 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	=&gt; </a:t>
            </a:r>
            <a:r>
              <a:rPr lang="fr-FR" sz="2400" dirty="0" smtClean="0">
                <a:solidFill>
                  <a:srgbClr val="FF6600"/>
                </a:solidFill>
              </a:rPr>
              <a:t>PES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Neurographie motrice et EMG normales 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	=&gt; évolutivité difficile à préciser sur un seul examen 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	=&gt; contrôle ENMG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Exemple : </a:t>
            </a:r>
            <a:r>
              <a:rPr lang="fr-FR" sz="2400" dirty="0" smtClean="0">
                <a:solidFill>
                  <a:srgbClr val="3366FF"/>
                </a:solidFill>
              </a:rPr>
              <a:t>PNP diabétique </a:t>
            </a:r>
            <a:r>
              <a:rPr lang="fr-FR" sz="2400" dirty="0" smtClean="0">
                <a:solidFill>
                  <a:srgbClr val="0000FF"/>
                </a:solidFill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20%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NP sensitive atypique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Plaintes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simultanées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aux mains et aux pieds ou aux mains puis 	aux pieds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Plaintes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asymétriques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Neurographie sensitive plus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altérée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MS &gt; MI ou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asymétrique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forme sensitive de </a:t>
            </a:r>
            <a:r>
              <a:rPr lang="fr-FR" sz="2400" dirty="0" smtClean="0">
                <a:solidFill>
                  <a:srgbClr val="3366FF"/>
                </a:solidFill>
              </a:rPr>
              <a:t>PRNC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=&gt; PES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400" dirty="0" err="1" smtClean="0">
                <a:solidFill>
                  <a:srgbClr val="3366FF"/>
                </a:solidFill>
              </a:rPr>
              <a:t>ganglionopathie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paraN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Sjögren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idiopathique)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400" dirty="0" err="1" smtClean="0">
                <a:solidFill>
                  <a:srgbClr val="3366FF"/>
                </a:solidFill>
              </a:rPr>
              <a:t>multinévrite</a:t>
            </a:r>
            <a:r>
              <a:rPr lang="fr-FR" sz="2400" dirty="0" smtClean="0">
                <a:solidFill>
                  <a:srgbClr val="3366FF"/>
                </a:solidFill>
              </a:rPr>
              <a:t> sensitive </a:t>
            </a:r>
            <a:endParaRPr lang="fr-FR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1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plaintes modérées, surtout motrices +</a:t>
            </a:r>
          </a:p>
          <a:p>
            <a:pPr indent="355600">
              <a:buFont typeface="Arial"/>
              <a:buChar char="•"/>
              <a:tabLst>
                <a:tab pos="355600" algn="l"/>
                <a:tab pos="723900" algn="l"/>
                <a:tab pos="5029200" algn="l"/>
                <a:tab pos="5473700" algn="l"/>
              </a:tabLst>
            </a:pPr>
            <a:r>
              <a:rPr lang="fr-FR" sz="2400" dirty="0" smtClean="0"/>
              <a:t>ENMG très perturbé +++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</a:t>
            </a:r>
            <a:r>
              <a:rPr lang="fr-FR" sz="2400" dirty="0" smtClean="0">
                <a:solidFill>
                  <a:srgbClr val="0000FF"/>
                </a:solidFill>
              </a:rPr>
              <a:t>. 	CMT tardif </a:t>
            </a:r>
            <a:br>
              <a:rPr lang="fr-FR" sz="2400" dirty="0" smtClean="0">
                <a:solidFill>
                  <a:srgbClr val="0000FF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		</a:t>
            </a:r>
            <a:r>
              <a:rPr lang="fr-FR" sz="2400" dirty="0" smtClean="0"/>
              <a:t>- pieds creux</a:t>
            </a:r>
            <a:br>
              <a:rPr lang="fr-FR" sz="2400" dirty="0" smtClean="0"/>
            </a:br>
            <a:r>
              <a:rPr lang="fr-FR" sz="2400" dirty="0" smtClean="0"/>
              <a:t>		- ATCD crampes ou entorses à répétition plus jeune, </a:t>
            </a:r>
            <a:br>
              <a:rPr lang="fr-FR" sz="2400" dirty="0" smtClean="0"/>
            </a:br>
            <a:r>
              <a:rPr lang="fr-FR" sz="2400" dirty="0" smtClean="0"/>
              <a:t>		- notion familiale…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2. Dégénératif </a:t>
            </a:r>
            <a:r>
              <a:rPr lang="fr-FR" sz="2400" dirty="0" smtClean="0">
                <a:solidFill>
                  <a:srgbClr val="0000FF"/>
                </a:solidFill>
              </a:rPr>
              <a:t>« CMT </a:t>
            </a:r>
            <a:r>
              <a:rPr lang="fr-FR" sz="2400" dirty="0" err="1" smtClean="0">
                <a:solidFill>
                  <a:srgbClr val="0000FF"/>
                </a:solidFill>
              </a:rPr>
              <a:t>like</a:t>
            </a:r>
            <a:r>
              <a:rPr lang="fr-FR" sz="2400" dirty="0" smtClean="0">
                <a:solidFill>
                  <a:srgbClr val="0000FF"/>
                </a:solidFill>
              </a:rPr>
              <a:t> » </a:t>
            </a:r>
            <a:br>
              <a:rPr lang="fr-FR" sz="2400" dirty="0" smtClean="0">
                <a:solidFill>
                  <a:srgbClr val="0000FF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		- </a:t>
            </a:r>
            <a:r>
              <a:rPr lang="fr-FR" sz="2400" dirty="0" smtClean="0"/>
              <a:t>début &gt; 60 ans</a:t>
            </a:r>
            <a:br>
              <a:rPr lang="fr-FR" sz="2400" dirty="0" smtClean="0"/>
            </a:br>
            <a:r>
              <a:rPr lang="fr-FR" sz="2400" dirty="0" smtClean="0"/>
              <a:t>		- pas de notion familiale…</a:t>
            </a:r>
            <a:endParaRPr lang="fr-FR" sz="2400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2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plaintes nettes, surtout sensitives ++/+++</a:t>
            </a:r>
          </a:p>
          <a:p>
            <a:pPr indent="355600">
              <a:buFont typeface="Arial"/>
              <a:buChar char="•"/>
              <a:tabLst>
                <a:tab pos="355600" algn="l"/>
                <a:tab pos="622300" algn="l"/>
                <a:tab pos="5029200" algn="l"/>
                <a:tab pos="5473700" algn="l"/>
              </a:tabLst>
            </a:pPr>
            <a:r>
              <a:rPr lang="fr-FR" sz="2400" dirty="0" smtClean="0"/>
              <a:t>ENMG meilleur que prévu, type </a:t>
            </a:r>
            <a:r>
              <a:rPr lang="fr-FR" sz="2400" dirty="0" err="1" smtClean="0"/>
              <a:t>séquellaire</a:t>
            </a:r>
            <a:r>
              <a:rPr lang="fr-FR" sz="2400" dirty="0" smtClean="0"/>
              <a:t> +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1.	ATCD médicaments </a:t>
            </a:r>
            <a:r>
              <a:rPr lang="fr-FR" sz="2400" dirty="0" smtClean="0">
                <a:solidFill>
                  <a:srgbClr val="0000FF"/>
                </a:solidFill>
              </a:rPr>
              <a:t>toxiques</a:t>
            </a:r>
            <a:r>
              <a:rPr lang="fr-FR" sz="2400" dirty="0" smtClean="0"/>
              <a:t>, chimiothérapie </a:t>
            </a:r>
            <a:r>
              <a:rPr lang="fr-FR" sz="2400" dirty="0" smtClean="0">
                <a:solidFill>
                  <a:srgbClr val="0000FF"/>
                </a:solidFill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4%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2.	</a:t>
            </a:r>
            <a:r>
              <a:rPr lang="fr-FR" sz="2400" dirty="0" smtClean="0">
                <a:solidFill>
                  <a:srgbClr val="0000FF"/>
                </a:solidFill>
              </a:rPr>
              <a:t>Alcool (</a:t>
            </a:r>
            <a:r>
              <a:rPr lang="fr-FR" sz="2400" b="1" dirty="0" smtClean="0">
                <a:solidFill>
                  <a:srgbClr val="FF0000"/>
                </a:solidFill>
              </a:rPr>
              <a:t>3%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3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ENMG : vitesses plus basses que ne le voudrait la perte axonale</a:t>
            </a:r>
          </a:p>
          <a:p>
            <a:pPr indent="355600">
              <a:buFont typeface="Arial"/>
              <a:buChar char="•"/>
              <a:tabLst>
                <a:tab pos="355600" algn="l"/>
                <a:tab pos="723900" algn="l"/>
                <a:tab pos="5029200" algn="l"/>
                <a:tab pos="5473700" algn="l"/>
              </a:tabLst>
            </a:pPr>
            <a:r>
              <a:rPr lang="fr-FR" sz="2400" dirty="0" smtClean="0"/>
              <a:t>PNP </a:t>
            </a:r>
            <a:r>
              <a:rPr lang="fr-FR" sz="2400" dirty="0" err="1" smtClean="0"/>
              <a:t>axono-myélinique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1. 	</a:t>
            </a:r>
            <a:r>
              <a:rPr lang="fr-FR" sz="2400" dirty="0" smtClean="0">
                <a:solidFill>
                  <a:srgbClr val="0000FF"/>
                </a:solidFill>
              </a:rPr>
              <a:t>diabète + dialyse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2. 	</a:t>
            </a:r>
            <a:r>
              <a:rPr lang="fr-FR" sz="2400" dirty="0" err="1" smtClean="0">
                <a:solidFill>
                  <a:srgbClr val="0000FF"/>
                </a:solidFill>
              </a:rPr>
              <a:t>paraN</a:t>
            </a:r>
            <a:r>
              <a:rPr lang="fr-FR" sz="2400" dirty="0" smtClean="0"/>
              <a:t> (signes centraux, LCR inflammatoire…)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3. 	</a:t>
            </a:r>
            <a:r>
              <a:rPr lang="fr-FR" sz="2400" dirty="0" smtClean="0">
                <a:solidFill>
                  <a:srgbClr val="000000"/>
                </a:solidFill>
              </a:rPr>
              <a:t>POEMS </a:t>
            </a:r>
            <a:r>
              <a:rPr lang="fr-FR" sz="2400" dirty="0" smtClean="0"/>
              <a:t>(PNP, </a:t>
            </a:r>
            <a:r>
              <a:rPr lang="fr-FR" sz="2400" dirty="0" err="1" smtClean="0"/>
              <a:t>organomégalie</a:t>
            </a:r>
            <a:r>
              <a:rPr lang="fr-FR" sz="2400" dirty="0" smtClean="0"/>
              <a:t>, </a:t>
            </a:r>
            <a:r>
              <a:rPr lang="fr-FR" sz="2400" dirty="0" err="1" smtClean="0"/>
              <a:t>endocrinopathie</a:t>
            </a:r>
            <a:r>
              <a:rPr lang="fr-FR" sz="2400" dirty="0" smtClean="0"/>
              <a:t>, </a:t>
            </a:r>
            <a:r>
              <a:rPr lang="fr-FR" sz="2400" dirty="0" err="1" smtClean="0"/>
              <a:t>gammapathie</a:t>
            </a:r>
            <a:r>
              <a:rPr lang="fr-FR" sz="2400" dirty="0" smtClean="0"/>
              <a:t>, 		signes cutanés)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4.	</a:t>
            </a:r>
            <a:r>
              <a:rPr lang="fr-FR" sz="2400" dirty="0" smtClean="0">
                <a:solidFill>
                  <a:srgbClr val="000000"/>
                </a:solidFill>
              </a:rPr>
              <a:t>Leucodystrophies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4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032000"/>
            <a:ext cx="8649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atteinte sensitive NLD (pas ou peu de composante motrice)</a:t>
            </a:r>
          </a:p>
          <a:p>
            <a:pPr indent="355600">
              <a:buFont typeface="Arial"/>
              <a:buChar char="•"/>
              <a:tabLst>
                <a:tab pos="355600" algn="l"/>
                <a:tab pos="723900" algn="l"/>
                <a:tab pos="5029200" algn="l"/>
                <a:tab pos="5473700" algn="l"/>
              </a:tabLst>
            </a:pPr>
            <a:r>
              <a:rPr lang="fr-FR" sz="2400" dirty="0" smtClean="0"/>
              <a:t>tableau type </a:t>
            </a:r>
            <a:r>
              <a:rPr lang="fr-FR" sz="2400" dirty="0" err="1" smtClean="0"/>
              <a:t>ganglionopathie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1. 	</a:t>
            </a:r>
            <a:r>
              <a:rPr lang="fr-FR" sz="2400" dirty="0" err="1" smtClean="0"/>
              <a:t>Denny-Brown</a:t>
            </a:r>
            <a:r>
              <a:rPr lang="fr-FR" sz="2400" dirty="0" smtClean="0"/>
              <a:t> : neuronopathie sensitive </a:t>
            </a:r>
            <a:r>
              <a:rPr lang="fr-FR" sz="2400" dirty="0" err="1" smtClean="0">
                <a:solidFill>
                  <a:srgbClr val="0000FF"/>
                </a:solidFill>
              </a:rPr>
              <a:t>paraN</a:t>
            </a:r>
            <a:r>
              <a:rPr lang="fr-FR" sz="2400" dirty="0" smtClean="0"/>
              <a:t> (</a:t>
            </a:r>
            <a:r>
              <a:rPr lang="fr-FR" sz="2400" dirty="0" err="1" smtClean="0"/>
              <a:t>anti-Hu</a:t>
            </a:r>
            <a:r>
              <a:rPr lang="fr-FR" sz="2400" dirty="0" smtClean="0"/>
              <a:t>, </a:t>
            </a:r>
            <a:r>
              <a:rPr lang="fr-FR" sz="2400" dirty="0" err="1" smtClean="0"/>
              <a:t>anti-</a:t>
            </a:r>
            <a:r>
              <a:rPr lang="fr-FR" sz="2400" dirty="0" smtClean="0"/>
              <a:t>			CV2, </a:t>
            </a:r>
            <a:r>
              <a:rPr lang="fr-FR" sz="2400" dirty="0" err="1" smtClean="0"/>
              <a:t>anti-amphyphysine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2. Syndrome de </a:t>
            </a:r>
            <a:r>
              <a:rPr lang="fr-FR" sz="2400" dirty="0" err="1" smtClean="0">
                <a:solidFill>
                  <a:srgbClr val="0000FF"/>
                </a:solidFill>
              </a:rPr>
              <a:t>Gougerot-Sjögren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anti-SSA</a:t>
            </a:r>
            <a:r>
              <a:rPr lang="fr-FR" sz="2400" dirty="0" smtClean="0"/>
              <a:t>, </a:t>
            </a:r>
            <a:r>
              <a:rPr lang="fr-FR" sz="2400" dirty="0" err="1" smtClean="0"/>
              <a:t>anti-SSB</a:t>
            </a:r>
            <a:r>
              <a:rPr lang="fr-FR" sz="2400" dirty="0" smtClean="0"/>
              <a:t>), maladie 			cœliaque (</a:t>
            </a:r>
            <a:r>
              <a:rPr lang="fr-FR" sz="2400" dirty="0" err="1" smtClean="0"/>
              <a:t>anti-gliadine</a:t>
            </a:r>
            <a:r>
              <a:rPr lang="fr-FR" sz="2400" dirty="0" smtClean="0"/>
              <a:t>, </a:t>
            </a:r>
            <a:r>
              <a:rPr lang="fr-FR" sz="2400" dirty="0" err="1" smtClean="0"/>
              <a:t>anti-transglutaminase</a:t>
            </a:r>
            <a:r>
              <a:rPr lang="fr-FR" sz="2400" dirty="0" smtClean="0"/>
              <a:t>), cirrhose biliaire 		primitive</a:t>
            </a:r>
            <a:br>
              <a:rPr lang="fr-FR" sz="2400" dirty="0" smtClean="0"/>
            </a:br>
            <a:r>
              <a:rPr lang="fr-FR" sz="2400" dirty="0" smtClean="0"/>
              <a:t>	3. 	</a:t>
            </a:r>
            <a:r>
              <a:rPr lang="fr-FR" sz="2400" dirty="0" err="1" smtClean="0">
                <a:solidFill>
                  <a:srgbClr val="0000FF"/>
                </a:solidFill>
              </a:rPr>
              <a:t>Cis-platine</a:t>
            </a:r>
            <a:r>
              <a:rPr lang="fr-FR" sz="2400" dirty="0" smtClean="0"/>
              <a:t>, intoxication vit B6</a:t>
            </a:r>
            <a:br>
              <a:rPr lang="fr-FR" sz="2400" dirty="0" smtClean="0"/>
            </a:br>
            <a:r>
              <a:rPr lang="fr-FR" sz="2400" dirty="0" smtClean="0"/>
              <a:t>	4.	</a:t>
            </a:r>
            <a:r>
              <a:rPr lang="fr-FR" sz="2400" dirty="0" err="1" smtClean="0">
                <a:solidFill>
                  <a:srgbClr val="0000FF"/>
                </a:solidFill>
              </a:rPr>
              <a:t>Friedreich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(AR, 9q, amplification d’un triplet GAA)</a:t>
            </a:r>
            <a:br>
              <a:rPr lang="fr-FR" sz="2400" dirty="0" smtClean="0"/>
            </a:br>
            <a:r>
              <a:rPr lang="fr-FR" sz="2400" dirty="0" smtClean="0"/>
              <a:t>	5.	</a:t>
            </a:r>
            <a:r>
              <a:rPr lang="fr-FR" sz="2400" dirty="0" err="1" smtClean="0"/>
              <a:t>cytopathie</a:t>
            </a:r>
            <a:r>
              <a:rPr lang="fr-FR" sz="2400" dirty="0" smtClean="0"/>
              <a:t> mitochondriale (NARP : NP, ataxie, névrite optique)</a:t>
            </a:r>
            <a:br>
              <a:rPr lang="fr-FR" sz="2400" dirty="0" smtClean="0"/>
            </a:br>
            <a:r>
              <a:rPr lang="fr-FR" sz="2400" dirty="0" smtClean="0"/>
              <a:t>	6.	</a:t>
            </a:r>
            <a:r>
              <a:rPr lang="fr-FR" sz="2400" dirty="0" smtClean="0">
                <a:solidFill>
                  <a:srgbClr val="000000"/>
                </a:solidFill>
              </a:rPr>
              <a:t>CANOMAD </a:t>
            </a:r>
            <a:r>
              <a:rPr lang="fr-FR" sz="2400" dirty="0" smtClean="0"/>
              <a:t>(chronique, ataxie, neuropathie, </a:t>
            </a:r>
            <a:r>
              <a:rPr lang="fr-FR" sz="2400" dirty="0" err="1" smtClean="0"/>
              <a:t>ophtalmoplégie</a:t>
            </a:r>
            <a:r>
              <a:rPr lang="fr-FR" sz="2400" dirty="0" smtClean="0"/>
              <a:t>, 		</a:t>
            </a:r>
            <a:r>
              <a:rPr lang="fr-FR" sz="2400" dirty="0" err="1" smtClean="0"/>
              <a:t>gammapathie</a:t>
            </a:r>
            <a:r>
              <a:rPr lang="fr-FR" sz="2400" dirty="0" smtClean="0"/>
              <a:t>, </a:t>
            </a:r>
            <a:r>
              <a:rPr lang="fr-FR" sz="2400" dirty="0" err="1" smtClean="0"/>
              <a:t>cryo</a:t>
            </a:r>
            <a:r>
              <a:rPr lang="fr-FR" sz="2400" dirty="0" smtClean="0"/>
              <a:t>, anticorps </a:t>
            </a:r>
            <a:r>
              <a:rPr lang="fr-FR" sz="2400" dirty="0" err="1" smtClean="0"/>
              <a:t>anti-disialosyles</a:t>
            </a:r>
            <a:r>
              <a:rPr lang="fr-FR" sz="2400" dirty="0" smtClean="0"/>
              <a:t> GD1b …)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NeuronoP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sensitive : </a:t>
            </a:r>
            <a:r>
              <a:rPr lang="fr-FR" sz="2400" b="1" dirty="0" smtClean="0">
                <a:solidFill>
                  <a:srgbClr val="57D833"/>
                </a:solidFill>
              </a:rPr>
              <a:t>neuronal </a:t>
            </a:r>
            <a:r>
              <a:rPr lang="fr-FR" sz="2400" b="1" dirty="0" smtClean="0">
                <a:solidFill>
                  <a:srgbClr val="FF6600"/>
                </a:solidFill>
              </a:rPr>
              <a:t>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	</a:t>
            </a:r>
            <a:r>
              <a:rPr lang="fr-FR" sz="2400" dirty="0" smtClean="0"/>
              <a:t>dégénérescence des neurones sensitifs </a:t>
            </a:r>
            <a:br>
              <a:rPr lang="fr-FR" sz="2400" dirty="0" smtClean="0"/>
            </a:br>
            <a:r>
              <a:rPr lang="fr-FR" sz="2400" dirty="0" smtClean="0"/>
              <a:t>- 	manifestations exclusivement sensitives</a:t>
            </a:r>
            <a:br>
              <a:rPr lang="fr-FR" sz="2400" dirty="0" smtClean="0"/>
            </a:br>
            <a:r>
              <a:rPr lang="fr-FR" sz="2400" dirty="0" smtClean="0"/>
              <a:t>- 	atteinte typiquement </a:t>
            </a:r>
            <a:r>
              <a:rPr lang="fr-FR" sz="2400" b="1" dirty="0" smtClean="0">
                <a:solidFill>
                  <a:srgbClr val="3366FF"/>
                </a:solidFill>
              </a:rPr>
              <a:t>asymétrique </a:t>
            </a:r>
            <a:r>
              <a:rPr lang="fr-FR" sz="2400" dirty="0" smtClean="0"/>
              <a:t>et non systématisée en</a:t>
            </a:r>
            <a:br>
              <a:rPr lang="fr-FR" sz="2400" dirty="0" smtClean="0"/>
            </a:br>
            <a:r>
              <a:rPr lang="fr-FR" sz="2400" dirty="0" smtClean="0"/>
              <a:t>	termes de tronc ou de racines</a:t>
            </a:r>
            <a:br>
              <a:rPr lang="fr-FR" sz="2400" dirty="0" smtClean="0"/>
            </a:br>
            <a:r>
              <a:rPr lang="fr-FR" sz="2400" dirty="0" smtClean="0"/>
              <a:t>-	concerne les </a:t>
            </a:r>
            <a:r>
              <a:rPr lang="fr-FR" sz="2400" dirty="0" smtClean="0">
                <a:solidFill>
                  <a:srgbClr val="FF6600"/>
                </a:solidFill>
              </a:rPr>
              <a:t>quatre membres </a:t>
            </a:r>
            <a:r>
              <a:rPr lang="fr-FR" sz="2400" dirty="0" smtClean="0"/>
              <a:t>voire la </a:t>
            </a:r>
            <a:r>
              <a:rPr lang="fr-FR" sz="2400" dirty="0" smtClean="0">
                <a:solidFill>
                  <a:srgbClr val="FF6600"/>
                </a:solidFill>
              </a:rPr>
              <a:t>face </a:t>
            </a:r>
            <a:r>
              <a:rPr lang="fr-FR" sz="2400" dirty="0" smtClean="0"/>
              <a:t>(25 % des cas) de</a:t>
            </a:r>
            <a:br>
              <a:rPr lang="fr-FR" sz="2400" dirty="0" smtClean="0"/>
            </a:br>
            <a:r>
              <a:rPr lang="fr-FR" sz="2400" dirty="0" smtClean="0"/>
              <a:t>	manière </a:t>
            </a:r>
            <a:r>
              <a:rPr lang="fr-FR" sz="2400" b="1" dirty="0" smtClean="0">
                <a:solidFill>
                  <a:srgbClr val="3366FF"/>
                </a:solidFill>
              </a:rPr>
              <a:t>synchrone </a:t>
            </a:r>
            <a:r>
              <a:rPr lang="fr-FR" sz="2400" dirty="0" smtClean="0"/>
              <a:t>ou </a:t>
            </a:r>
            <a:r>
              <a:rPr lang="fr-FR" sz="2400" b="1" dirty="0" smtClean="0">
                <a:solidFill>
                  <a:srgbClr val="3366FF"/>
                </a:solidFill>
              </a:rPr>
              <a:t>asynchrone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prédominent sur les grosses (</a:t>
            </a:r>
            <a:r>
              <a:rPr lang="fr-FR" sz="2400" dirty="0" smtClean="0">
                <a:solidFill>
                  <a:srgbClr val="FF6600"/>
                </a:solidFill>
              </a:rPr>
              <a:t>ataxie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aréflexie</a:t>
            </a:r>
            <a:r>
              <a:rPr lang="fr-FR" sz="2400" dirty="0" smtClean="0"/>
              <a:t>) ou les petites</a:t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 smtClean="0">
                <a:solidFill>
                  <a:srgbClr val="FF6600"/>
                </a:solidFill>
              </a:rPr>
              <a:t>douleurs </a:t>
            </a:r>
            <a:r>
              <a:rPr lang="fr-FR" sz="2400" dirty="0" err="1" smtClean="0"/>
              <a:t>neuropathiques</a:t>
            </a:r>
            <a:r>
              <a:rPr lang="fr-FR" sz="2400" dirty="0" smtClean="0"/>
              <a:t>) fibres</a:t>
            </a:r>
            <a:br>
              <a:rPr lang="fr-FR" sz="2400" dirty="0" smtClean="0"/>
            </a:br>
            <a:r>
              <a:rPr lang="fr-FR" sz="2400" dirty="0" smtClean="0"/>
              <a:t>- 	chroniques ou subaigües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mécanismes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dysimmunitaire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sz="2400" dirty="0" err="1" smtClean="0">
                <a:solidFill>
                  <a:srgbClr val="0000FF"/>
                </a:solidFill>
              </a:rPr>
              <a:t>paraN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Sjögren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ou toxique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(</a:t>
            </a:r>
            <a:r>
              <a:rPr lang="fr-FR" sz="2400" dirty="0" err="1" smtClean="0">
                <a:solidFill>
                  <a:srgbClr val="0000FF"/>
                </a:solidFill>
              </a:rPr>
              <a:t>cisplatine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NeuronoP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sensitive : </a:t>
            </a:r>
            <a:r>
              <a:rPr lang="fr-FR" sz="2400" b="1" dirty="0" smtClean="0">
                <a:solidFill>
                  <a:srgbClr val="57D833"/>
                </a:solidFill>
              </a:rPr>
              <a:t>neuronal </a:t>
            </a:r>
            <a:r>
              <a:rPr lang="fr-FR" sz="2400" b="1" dirty="0" smtClean="0">
                <a:solidFill>
                  <a:srgbClr val="FF6600"/>
                </a:solidFill>
              </a:rPr>
              <a:t>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Diagnostic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sensitive pure clinique </a:t>
            </a:r>
            <a:r>
              <a:rPr lang="fr-FR" sz="2400" dirty="0" smtClean="0"/>
              <a:t>confirmée par une 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sensitive pure à l’ENMG </a:t>
            </a:r>
            <a:r>
              <a:rPr lang="fr-FR" sz="2400" dirty="0" smtClean="0"/>
              <a:t>: </a:t>
            </a:r>
            <a:br>
              <a:rPr lang="fr-FR" sz="2400" dirty="0" smtClean="0"/>
            </a:br>
            <a:r>
              <a:rPr lang="fr-FR" sz="2400" dirty="0" smtClean="0"/>
              <a:t>	abolition diffuse des potentiels sensitifs sans anomalie des 	potentiels moteurs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LCR </a:t>
            </a:r>
            <a:r>
              <a:rPr lang="fr-FR" sz="2400" dirty="0" smtClean="0"/>
              <a:t>: 	augmentation de la </a:t>
            </a:r>
            <a:r>
              <a:rPr lang="fr-FR" sz="2400" dirty="0" err="1" smtClean="0"/>
              <a:t>protéinorachie</a:t>
            </a:r>
            <a:r>
              <a:rPr lang="fr-FR" sz="2400" dirty="0" smtClean="0"/>
              <a:t> ( &lt; 1 g/l) </a:t>
            </a:r>
            <a:br>
              <a:rPr lang="fr-FR" sz="2400" dirty="0" smtClean="0"/>
            </a:br>
            <a:r>
              <a:rPr lang="fr-FR" sz="2400" dirty="0" smtClean="0"/>
              <a:t>			augmentation du nombre de cellules évoque une origine 				paranéoplasique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Immunologie </a:t>
            </a:r>
            <a:r>
              <a:rPr lang="fr-FR" sz="2400" dirty="0" smtClean="0"/>
              <a:t>: la présence d’anticorps </a:t>
            </a:r>
            <a:r>
              <a:rPr lang="fr-FR" sz="2400" dirty="0" err="1" smtClean="0"/>
              <a:t>anti-Hu</a:t>
            </a:r>
            <a:r>
              <a:rPr lang="fr-FR" sz="2400" dirty="0" smtClean="0"/>
              <a:t> est caractéristique</a:t>
            </a:r>
            <a:br>
              <a:rPr lang="fr-FR" sz="2400" dirty="0" smtClean="0"/>
            </a:br>
            <a:r>
              <a:rPr lang="fr-FR" sz="2400" dirty="0" smtClean="0"/>
              <a:t>	d’un syndrome paranéoplasique.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Critères de </a:t>
            </a:r>
            <a:r>
              <a:rPr lang="fr-FR" sz="2400" dirty="0" err="1" smtClean="0">
                <a:solidFill>
                  <a:srgbClr val="FF6600"/>
                </a:solidFill>
              </a:rPr>
              <a:t>ganglionopathies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Camdessanché</a:t>
            </a:r>
            <a:r>
              <a:rPr lang="fr-FR" sz="2400" dirty="0" smtClean="0"/>
              <a:t> </a:t>
            </a:r>
            <a:r>
              <a:rPr lang="fr-FR" sz="2400" i="1" dirty="0" smtClean="0"/>
              <a:t>et al</a:t>
            </a:r>
            <a:r>
              <a:rPr lang="fr-FR" sz="2400" dirty="0" smtClean="0"/>
              <a:t>, </a:t>
            </a:r>
            <a:r>
              <a:rPr lang="fr-FR" sz="2400" dirty="0" err="1" smtClean="0"/>
              <a:t>Brain</a:t>
            </a:r>
            <a:r>
              <a:rPr lang="fr-FR" sz="2400" dirty="0" smtClean="0"/>
              <a:t> 2009) 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Ataxie MS ou MI 		=&gt; 3,1 points 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</a:tabLst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Asymétrie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déficit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sensitif		=&gt; 1,7 points  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</a:tabLst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Déficit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sensitif non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limité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aux MI 		=&gt; 2 points </a:t>
            </a:r>
          </a:p>
          <a:p>
            <a:pPr indent="355600">
              <a:tabLst>
                <a:tab pos="355600" algn="l"/>
                <a:tab pos="50292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  <a:tab pos="54737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 potentiel sensitif absent aux MS ou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3 dont l’amplitude est &lt;30% LIN 	=&gt; 2,8 points 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 nerf max avec des anomalies motrices 	=&gt; 3,1 points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&gt; 6,5 points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le diagnostic est possible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4" y="1733550"/>
            <a:ext cx="9176763" cy="448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5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032000"/>
            <a:ext cx="864981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Neuropathie périphérique asymétrique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Tableau de type « Multinévrite confluente »</a:t>
            </a:r>
          </a:p>
          <a:p>
            <a:pPr indent="355600">
              <a:buFont typeface="Arial"/>
              <a:buChar char="•"/>
              <a:tabLst>
                <a:tab pos="355600" algn="l"/>
                <a:tab pos="622300" algn="l"/>
                <a:tab pos="5029200" algn="l"/>
                <a:tab pos="5473700" algn="l"/>
              </a:tabLst>
            </a:pPr>
            <a:r>
              <a:rPr lang="fr-FR" sz="2400" dirty="0" smtClean="0"/>
              <a:t>Biopsie </a:t>
            </a:r>
            <a:r>
              <a:rPr lang="fr-FR" sz="2400" dirty="0" err="1" smtClean="0"/>
              <a:t>neuro-musculaire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1.	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(douleur)</a:t>
            </a:r>
            <a:br>
              <a:rPr lang="fr-FR" sz="2400" dirty="0" smtClean="0"/>
            </a:br>
            <a:r>
              <a:rPr lang="fr-FR" sz="2400" dirty="0" smtClean="0"/>
              <a:t>	2.	</a:t>
            </a:r>
            <a:r>
              <a:rPr lang="fr-FR" sz="2400" dirty="0" smtClean="0">
                <a:solidFill>
                  <a:srgbClr val="0000FF"/>
                </a:solidFill>
              </a:rPr>
              <a:t>lymphome </a:t>
            </a:r>
            <a:r>
              <a:rPr lang="fr-FR" sz="2400" dirty="0" smtClean="0"/>
              <a:t>(douleur)</a:t>
            </a:r>
            <a:br>
              <a:rPr lang="fr-FR" sz="2400" dirty="0" smtClean="0"/>
            </a:br>
            <a:r>
              <a:rPr lang="fr-FR" sz="2400" dirty="0" smtClean="0"/>
              <a:t>	3.	</a:t>
            </a:r>
            <a:r>
              <a:rPr lang="fr-FR" sz="2400" dirty="0" smtClean="0">
                <a:solidFill>
                  <a:srgbClr val="0000FF"/>
                </a:solidFill>
              </a:rPr>
              <a:t>sarcoïdose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4. </a:t>
            </a:r>
            <a:r>
              <a:rPr lang="fr-FR" sz="2400" dirty="0" smtClean="0">
                <a:solidFill>
                  <a:srgbClr val="0000FF"/>
                </a:solidFill>
              </a:rPr>
              <a:t>amylose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5. </a:t>
            </a:r>
            <a:r>
              <a:rPr lang="fr-FR" sz="2400" dirty="0" err="1" smtClean="0">
                <a:solidFill>
                  <a:srgbClr val="000000"/>
                </a:solidFill>
              </a:rPr>
              <a:t>cryo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(hépatite C)</a:t>
            </a:r>
            <a:br>
              <a:rPr lang="fr-FR" sz="2400" dirty="0" smtClean="0"/>
            </a:br>
            <a:r>
              <a:rPr lang="fr-FR" sz="2400" dirty="0" smtClean="0"/>
              <a:t>	6.	</a:t>
            </a:r>
            <a:r>
              <a:rPr lang="fr-FR" sz="2400" dirty="0" smtClean="0">
                <a:solidFill>
                  <a:srgbClr val="000000"/>
                </a:solidFill>
              </a:rPr>
              <a:t>lèpre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7.	</a:t>
            </a:r>
            <a:r>
              <a:rPr lang="fr-FR" sz="2400" dirty="0" smtClean="0">
                <a:solidFill>
                  <a:srgbClr val="0000FF"/>
                </a:solidFill>
              </a:rPr>
              <a:t>diabète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Clinique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installation </a:t>
            </a:r>
            <a:r>
              <a:rPr lang="fr-FR" sz="2400" dirty="0" smtClean="0">
                <a:solidFill>
                  <a:srgbClr val="FF6600"/>
                </a:solidFill>
              </a:rPr>
              <a:t>aiguë </a:t>
            </a:r>
            <a:r>
              <a:rPr lang="fr-FR" sz="2400" dirty="0" smtClean="0"/>
              <a:t>ou </a:t>
            </a:r>
            <a:r>
              <a:rPr lang="fr-FR" sz="2400" dirty="0" smtClean="0">
                <a:solidFill>
                  <a:srgbClr val="FF6600"/>
                </a:solidFill>
              </a:rPr>
              <a:t>subaiguë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douleurs</a:t>
            </a:r>
            <a:r>
              <a:rPr lang="fr-FR" sz="2400" dirty="0" smtClean="0"/>
              <a:t>, paresthésies pénibles, brûlures…</a:t>
            </a:r>
            <a:br>
              <a:rPr lang="fr-FR" sz="2400" dirty="0" smtClean="0"/>
            </a:br>
            <a:r>
              <a:rPr lang="fr-FR" sz="2400" dirty="0" smtClean="0"/>
              <a:t>-	déficit sensitif puis moteur, évoluant vers l’amyotrophie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err="1" smtClean="0"/>
              <a:t>SdNP</a:t>
            </a:r>
            <a:r>
              <a:rPr lang="fr-FR" sz="2400" dirty="0" smtClean="0"/>
              <a:t> </a:t>
            </a:r>
            <a:r>
              <a:rPr lang="fr-FR" sz="2400" dirty="0" err="1" smtClean="0"/>
              <a:t>plurifocal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3366FF"/>
                </a:solidFill>
              </a:rPr>
              <a:t>asymétrique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asynchrone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évolution extensive, confluente, prenant alors le masque d’une 	polyneuropathie car devenue symétrique</a:t>
            </a:r>
            <a:br>
              <a:rPr lang="fr-FR" sz="2400" dirty="0" smtClean="0"/>
            </a:br>
            <a:r>
              <a:rPr lang="fr-FR" sz="2400" dirty="0" smtClean="0"/>
              <a:t>-	atteinte prédominante des nerfs des membres </a:t>
            </a:r>
            <a:br>
              <a:rPr lang="fr-FR" sz="2400" dirty="0" smtClean="0"/>
            </a:br>
            <a:r>
              <a:rPr lang="fr-FR" sz="2400" dirty="0" smtClean="0"/>
              <a:t>-	atteinte des </a:t>
            </a:r>
            <a:r>
              <a:rPr lang="fr-FR" sz="2400" dirty="0" smtClean="0">
                <a:solidFill>
                  <a:srgbClr val="FF6600"/>
                </a:solidFill>
              </a:rPr>
              <a:t>nerfs crâniens </a:t>
            </a:r>
            <a:r>
              <a:rPr lang="fr-FR" sz="2400" dirty="0" smtClean="0"/>
              <a:t>possible (V, nerfs oculomoteurs) en 	particulier au cours du </a:t>
            </a:r>
            <a:r>
              <a:rPr lang="fr-FR" sz="2400" dirty="0" smtClean="0">
                <a:solidFill>
                  <a:srgbClr val="0000FF"/>
                </a:solidFill>
              </a:rPr>
              <a:t>diabète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contexte général de </a:t>
            </a:r>
            <a:r>
              <a:rPr lang="fr-FR" sz="2400" dirty="0" smtClean="0">
                <a:solidFill>
                  <a:srgbClr val="FF6600"/>
                </a:solidFill>
              </a:rPr>
              <a:t>maladie de système </a:t>
            </a:r>
            <a:r>
              <a:rPr lang="fr-FR" sz="2400" dirty="0" smtClean="0"/>
              <a:t>: fièvre, 	amaigrissement, 	arthralgies, myalgies et signes cutanés (livedo, purpura)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93" y="1689100"/>
            <a:ext cx="2593586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Examen neurophysiologique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atteinte </a:t>
            </a:r>
            <a:r>
              <a:rPr lang="fr-FR" sz="2400" dirty="0" err="1" smtClean="0">
                <a:solidFill>
                  <a:srgbClr val="FF6600"/>
                </a:solidFill>
              </a:rPr>
              <a:t>pluritronculaire</a:t>
            </a:r>
            <a:r>
              <a:rPr lang="fr-FR" sz="2400" dirty="0" smtClean="0">
                <a:solidFill>
                  <a:srgbClr val="FF6600"/>
                </a:solidFill>
              </a:rPr>
              <a:t> axonale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dépiste </a:t>
            </a:r>
            <a:r>
              <a:rPr lang="fr-FR" sz="2400" dirty="0" smtClean="0"/>
              <a:t>des anomalies infracliniques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guide </a:t>
            </a:r>
            <a:r>
              <a:rPr lang="fr-FR" sz="2400" dirty="0" smtClean="0"/>
              <a:t>la biopsie sur le nerf sensitif le plus atteint pour la 	recherche d’une 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endParaRPr lang="fr-FR" sz="2400" dirty="0" smtClean="0">
              <a:solidFill>
                <a:srgbClr val="0000FF"/>
              </a:solidFill>
            </a:endParaRPr>
          </a:p>
        </p:txBody>
      </p:sp>
      <p:pic>
        <p:nvPicPr>
          <p:cNvPr id="6" name="Image 5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03" y="4203700"/>
            <a:ext cx="3205976" cy="233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1379" y="42037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Biologie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À la recherche d’une cause 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NFS, VS, CRP, protéinurie des 24 heures</a:t>
            </a:r>
            <a:br>
              <a:rPr lang="fr-FR" sz="2400" dirty="0" smtClean="0"/>
            </a:br>
            <a:r>
              <a:rPr lang="fr-FR" sz="2400" dirty="0" smtClean="0"/>
              <a:t>-	sérologies hépatites B et C, </a:t>
            </a:r>
            <a:r>
              <a:rPr lang="fr-FR" sz="2400" dirty="0" smtClean="0">
                <a:solidFill>
                  <a:srgbClr val="0000FF"/>
                </a:solidFill>
              </a:rPr>
              <a:t>VIH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facteur rhumatoïde, C3, C4, CH50, </a:t>
            </a:r>
            <a:r>
              <a:rPr lang="fr-FR" sz="2400" dirty="0" err="1" smtClean="0"/>
              <a:t>cryoglobulinémie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err="1" smtClean="0"/>
              <a:t>autoanticorps</a:t>
            </a:r>
            <a:r>
              <a:rPr lang="fr-FR" sz="2400" dirty="0" smtClean="0"/>
              <a:t> </a:t>
            </a:r>
            <a:r>
              <a:rPr lang="fr-FR" sz="2400" dirty="0" err="1" smtClean="0"/>
              <a:t>anti-noyaux</a:t>
            </a:r>
            <a:r>
              <a:rPr lang="fr-FR" sz="2400" dirty="0" smtClean="0"/>
              <a:t>, anticorps </a:t>
            </a:r>
            <a:r>
              <a:rPr lang="fr-FR" sz="2400" dirty="0" err="1" smtClean="0"/>
              <a:t>anti-ADN</a:t>
            </a:r>
            <a:r>
              <a:rPr lang="fr-FR" sz="2400" dirty="0" smtClean="0"/>
              <a:t>, anticorps </a:t>
            </a:r>
            <a:r>
              <a:rPr lang="fr-FR" sz="2400" dirty="0" err="1" smtClean="0"/>
              <a:t>anti-</a:t>
            </a:r>
            <a:r>
              <a:rPr lang="fr-FR" sz="2400" dirty="0" smtClean="0"/>
              <a:t>	antigènes solubles (SSA, SSB, SM, centromères…), </a:t>
            </a:r>
            <a:r>
              <a:rPr lang="fr-FR" sz="2400" dirty="0" err="1" smtClean="0"/>
              <a:t>pANCA</a:t>
            </a:r>
            <a:r>
              <a:rPr lang="fr-FR" sz="2400" dirty="0" smtClean="0"/>
              <a:t> et 	</a:t>
            </a:r>
            <a:r>
              <a:rPr lang="fr-FR" sz="2400" dirty="0" err="1" smtClean="0"/>
              <a:t>cANCA</a:t>
            </a:r>
            <a:endParaRPr lang="fr-FR" sz="2400" dirty="0" smtClean="0"/>
          </a:p>
        </p:txBody>
      </p:sp>
      <p:pic>
        <p:nvPicPr>
          <p:cNvPr id="6" name="Image 5" descr="HIV-budding-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32" y="1790561"/>
            <a:ext cx="2963447" cy="196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Biopsie neuromusculaire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 	examen clé pour la recherche d’une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. </a:t>
            </a:r>
            <a:br>
              <a:rPr lang="fr-FR" sz="2400" dirty="0" smtClean="0"/>
            </a:br>
            <a:r>
              <a:rPr lang="fr-FR" sz="2400" dirty="0" smtClean="0"/>
              <a:t>-	réalisée sur le nerf sensitif le plus atteint, souvent le nerf 	</a:t>
            </a:r>
            <a:r>
              <a:rPr lang="fr-FR" sz="2400" dirty="0" err="1" smtClean="0"/>
              <a:t>musculocutané</a:t>
            </a:r>
            <a:r>
              <a:rPr lang="fr-FR" sz="2400" dirty="0" smtClean="0"/>
              <a:t>, branche cutanée du nerf fibulaire.</a:t>
            </a:r>
            <a:br>
              <a:rPr lang="fr-FR" sz="2400" dirty="0" smtClean="0"/>
            </a:br>
            <a:r>
              <a:rPr lang="fr-FR" sz="2400" dirty="0" smtClean="0"/>
              <a:t>-	peut montrer une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 nécrosante, avec nécrose 	</a:t>
            </a:r>
            <a:r>
              <a:rPr lang="fr-FR" sz="2400" dirty="0" err="1" smtClean="0"/>
              <a:t>fibrinoïde</a:t>
            </a:r>
            <a:r>
              <a:rPr lang="fr-FR" sz="2400" dirty="0" smtClean="0"/>
              <a:t>, infiltrat inflammatoire de la paroi des artères de 	moyen calibre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4686299"/>
            <a:ext cx="2880879" cy="1876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Causes des multinévrites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 	</a:t>
            </a:r>
            <a:r>
              <a:rPr lang="fr-FR" sz="2400" dirty="0" err="1" smtClean="0">
                <a:solidFill>
                  <a:srgbClr val="0000FF"/>
                </a:solidFill>
              </a:rPr>
              <a:t>Périartérite</a:t>
            </a:r>
            <a:r>
              <a:rPr lang="fr-FR" sz="2400" dirty="0" smtClean="0">
                <a:solidFill>
                  <a:srgbClr val="0000FF"/>
                </a:solidFill>
              </a:rPr>
              <a:t> noueuse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polyarthrite rhumatoïde </a:t>
            </a:r>
            <a:r>
              <a:rPr lang="fr-FR" sz="2400" dirty="0" smtClean="0"/>
              <a:t>(en régression), 	syndrome de </a:t>
            </a:r>
            <a:r>
              <a:rPr lang="fr-FR" sz="2400" dirty="0" err="1" smtClean="0">
                <a:solidFill>
                  <a:srgbClr val="0000FF"/>
                </a:solidFill>
              </a:rPr>
              <a:t>Churg</a:t>
            </a:r>
            <a:r>
              <a:rPr lang="fr-FR" sz="2400" dirty="0" smtClean="0">
                <a:solidFill>
                  <a:srgbClr val="0000FF"/>
                </a:solidFill>
              </a:rPr>
              <a:t> et Strauss</a:t>
            </a:r>
            <a:r>
              <a:rPr lang="fr-FR" sz="2400" dirty="0" smtClean="0"/>
              <a:t>, syndrome de </a:t>
            </a:r>
            <a:r>
              <a:rPr lang="fr-FR" sz="2400" dirty="0" err="1" smtClean="0">
                <a:solidFill>
                  <a:srgbClr val="0000FF"/>
                </a:solidFill>
              </a:rPr>
              <a:t>Gougerot-Sjögren</a:t>
            </a:r>
            <a:r>
              <a:rPr lang="fr-FR" sz="2400" dirty="0" smtClean="0"/>
              <a:t>, 	</a:t>
            </a:r>
            <a:r>
              <a:rPr lang="fr-FR" sz="2400" dirty="0" smtClean="0">
                <a:solidFill>
                  <a:srgbClr val="0000FF"/>
                </a:solidFill>
              </a:rPr>
              <a:t>lupus</a:t>
            </a:r>
            <a:r>
              <a:rPr lang="fr-FR" sz="2400" dirty="0" smtClean="0"/>
              <a:t> systémique, infection par le </a:t>
            </a:r>
            <a:r>
              <a:rPr lang="fr-FR" sz="2400" dirty="0" smtClean="0">
                <a:solidFill>
                  <a:srgbClr val="0000FF"/>
                </a:solidFill>
              </a:rPr>
              <a:t>VIH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cryoglobulinémie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	(essentielle ou en rapport avec une infection par l’</a:t>
            </a:r>
            <a:r>
              <a:rPr lang="fr-FR" sz="2400" dirty="0" smtClean="0">
                <a:solidFill>
                  <a:srgbClr val="FF6600"/>
                </a:solidFill>
              </a:rPr>
              <a:t>hépatite C</a:t>
            </a:r>
            <a:r>
              <a:rPr lang="fr-FR" sz="2400" dirty="0" smtClean="0"/>
              <a:t>), 	granulomatose de </a:t>
            </a:r>
            <a:r>
              <a:rPr lang="fr-FR" sz="2400" dirty="0" smtClean="0">
                <a:solidFill>
                  <a:srgbClr val="0000FF"/>
                </a:solidFill>
              </a:rPr>
              <a:t>Wegener</a:t>
            </a:r>
            <a:r>
              <a:rPr lang="fr-FR" sz="2400" dirty="0" smtClean="0"/>
              <a:t>,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satellite de cancer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La PAN peut toucher de façon isolée le SNP</a:t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>
                <a:solidFill>
                  <a:srgbClr val="0000FF"/>
                </a:solidFill>
              </a:rPr>
              <a:t>diabète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ne nécessite pas de biopsie neuromusculaire</a:t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>
                <a:solidFill>
                  <a:srgbClr val="0000FF"/>
                </a:solidFill>
              </a:rPr>
              <a:t>lèpre</a:t>
            </a:r>
            <a:r>
              <a:rPr lang="fr-FR" sz="2400" dirty="0" smtClean="0"/>
              <a:t>, responsable de </a:t>
            </a:r>
            <a:r>
              <a:rPr lang="fr-FR" sz="2400" dirty="0" err="1" smtClean="0"/>
              <a:t>mononeuropathies</a:t>
            </a:r>
            <a:r>
              <a:rPr lang="fr-FR" sz="2400" dirty="0" smtClean="0"/>
              <a:t> multiples à grande 	prédominance sensitive, est une grande cause de neuropathie 	dans le monde, mais rare en Europe.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535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6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-666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1638300"/>
            <a:ext cx="86498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signes de </a:t>
            </a:r>
            <a:r>
              <a:rPr lang="fr-FR" sz="2400" dirty="0" err="1" smtClean="0"/>
              <a:t>dysautonomie</a:t>
            </a:r>
            <a:endParaRPr lang="fr-FR" sz="2400" dirty="0" smtClean="0"/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PNP axonale sensitive « petites fibres »</a:t>
            </a:r>
          </a:p>
          <a:p>
            <a:pPr indent="355600">
              <a:buFont typeface="Arial"/>
              <a:buChar char="•"/>
              <a:tabLst>
                <a:tab pos="355600" algn="l"/>
                <a:tab pos="723900" algn="l"/>
                <a:tab pos="5029200" algn="l"/>
                <a:tab pos="5473700" algn="l"/>
              </a:tabLst>
            </a:pPr>
            <a:r>
              <a:rPr lang="fr-FR" sz="2400" dirty="0" smtClean="0"/>
              <a:t>ENMG peut être normal</a:t>
            </a:r>
            <a:br>
              <a:rPr lang="fr-FR" sz="2400" dirty="0" smtClean="0"/>
            </a:br>
            <a:r>
              <a:rPr lang="fr-FR" sz="2400" dirty="0" smtClean="0"/>
              <a:t>	1. 	</a:t>
            </a:r>
            <a:r>
              <a:rPr lang="fr-FR" sz="2400" dirty="0" smtClean="0">
                <a:solidFill>
                  <a:srgbClr val="0000FF"/>
                </a:solidFill>
              </a:rPr>
              <a:t>amylose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2. 	</a:t>
            </a:r>
            <a:r>
              <a:rPr lang="fr-FR" sz="2400" dirty="0" smtClean="0">
                <a:solidFill>
                  <a:srgbClr val="0000FF"/>
                </a:solidFill>
              </a:rPr>
              <a:t>diabète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3.	lèpre</a:t>
            </a:r>
            <a:br>
              <a:rPr lang="fr-FR" sz="2400" dirty="0" smtClean="0"/>
            </a:br>
            <a:r>
              <a:rPr lang="fr-FR" sz="2400" dirty="0" smtClean="0"/>
              <a:t>	4. 	</a:t>
            </a:r>
            <a:r>
              <a:rPr lang="fr-FR" sz="2400" dirty="0" smtClean="0">
                <a:solidFill>
                  <a:srgbClr val="0000FF"/>
                </a:solidFill>
              </a:rPr>
              <a:t>héréditaire </a:t>
            </a:r>
            <a:r>
              <a:rPr lang="fr-FR" sz="2400" dirty="0" smtClean="0"/>
              <a:t>: </a:t>
            </a:r>
            <a:r>
              <a:rPr lang="fr-FR" sz="2400" u="sng" dirty="0" err="1" smtClean="0">
                <a:solidFill>
                  <a:srgbClr val="000000"/>
                </a:solidFill>
              </a:rPr>
              <a:t>Thévenard</a:t>
            </a:r>
            <a:r>
              <a:rPr lang="fr-FR" sz="2400" dirty="0" smtClean="0"/>
              <a:t>, </a:t>
            </a:r>
            <a:r>
              <a:rPr lang="fr-FR" sz="2400" u="sng" dirty="0" err="1" smtClean="0">
                <a:solidFill>
                  <a:srgbClr val="000000"/>
                </a:solidFill>
              </a:rPr>
              <a:t>Tangier</a:t>
            </a:r>
            <a:r>
              <a:rPr lang="fr-FR" sz="2400" u="sng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(AR, déficit en 						</a:t>
            </a:r>
            <a:r>
              <a:rPr lang="fr-FR" sz="2400" dirty="0" err="1" smtClean="0"/>
              <a:t>apolipoprotéines</a:t>
            </a:r>
            <a:r>
              <a:rPr lang="fr-FR" sz="2400" dirty="0" smtClean="0"/>
              <a:t> A1, </a:t>
            </a:r>
            <a:r>
              <a:rPr lang="fr-FR" sz="2400" dirty="0" err="1" smtClean="0"/>
              <a:t>organomégalie</a:t>
            </a:r>
            <a:r>
              <a:rPr lang="fr-FR" sz="2400" dirty="0" smtClean="0"/>
              <a:t>, amygdales 						hypertrophiques jaunes), </a:t>
            </a:r>
            <a:r>
              <a:rPr lang="fr-FR" sz="2400" u="sng" dirty="0" smtClean="0">
                <a:solidFill>
                  <a:srgbClr val="000000"/>
                </a:solidFill>
              </a:rPr>
              <a:t>Fabry </a:t>
            </a:r>
            <a:r>
              <a:rPr lang="fr-FR" sz="2400" dirty="0" smtClean="0"/>
              <a:t>(déficit en </a:t>
            </a:r>
            <a:r>
              <a:rPr lang="fr-FR" sz="2400" dirty="0" err="1" smtClean="0"/>
              <a:t>alphagalactosidase</a:t>
            </a:r>
            <a:r>
              <a:rPr lang="fr-FR" sz="2400" dirty="0" smtClean="0"/>
              <a:t>, 		douleurs augmentées par la fièvre, la chaleur et les efforts, 			</a:t>
            </a:r>
            <a:r>
              <a:rPr lang="fr-FR" sz="2400" dirty="0" err="1" smtClean="0"/>
              <a:t>angiokératose</a:t>
            </a:r>
            <a:r>
              <a:rPr lang="fr-FR" sz="2400" dirty="0" smtClean="0"/>
              <a:t>, AVC récidivants, cardiomégalie, opacités 				cornéennes, GN, hérédité liée à </a:t>
            </a:r>
            <a:r>
              <a:rPr lang="fr-FR" sz="2400" dirty="0" err="1" smtClean="0"/>
              <a:t>l’X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5.	neuropathie </a:t>
            </a:r>
            <a:r>
              <a:rPr lang="fr-FR" sz="2400" dirty="0" smtClean="0">
                <a:solidFill>
                  <a:srgbClr val="0000FF"/>
                </a:solidFill>
              </a:rPr>
              <a:t>toxique/carentielle </a:t>
            </a:r>
            <a:r>
              <a:rPr lang="fr-FR" sz="2400" dirty="0" smtClean="0"/>
              <a:t>(</a:t>
            </a:r>
            <a:r>
              <a:rPr lang="fr-FR" sz="2400" dirty="0" err="1" smtClean="0"/>
              <a:t>Flagyl</a:t>
            </a:r>
            <a:r>
              <a:rPr lang="fr-FR" sz="2400" dirty="0" smtClean="0"/>
              <a:t>, alcool, </a:t>
            </a:r>
            <a:r>
              <a:rPr lang="fr-FR" sz="2400" dirty="0" err="1" smtClean="0"/>
              <a:t>ciguatera</a:t>
            </a:r>
            <a:r>
              <a:rPr lang="fr-FR" sz="2400" dirty="0" smtClean="0"/>
              <a:t>)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7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032000"/>
            <a:ext cx="8649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PNP axonale sévère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Subaiguë (50 % de réduction des amplitudes sensitives et/ou 	motrices en 6 mois, </a:t>
            </a:r>
            <a:r>
              <a:rPr lang="fr-FR" sz="2400" dirty="0" err="1" smtClean="0"/>
              <a:t>fibs</a:t>
            </a:r>
            <a:r>
              <a:rPr lang="fr-FR" sz="2400" dirty="0" smtClean="0"/>
              <a:t>)</a:t>
            </a:r>
          </a:p>
          <a:p>
            <a:pPr indent="355600">
              <a:buFont typeface="Arial"/>
              <a:buChar char="•"/>
              <a:tabLst>
                <a:tab pos="355600" algn="l"/>
                <a:tab pos="723900" algn="l"/>
                <a:tab pos="5029200" algn="l"/>
                <a:tab pos="5473700" algn="l"/>
              </a:tabLst>
            </a:pPr>
            <a:r>
              <a:rPr lang="fr-FR" sz="2400" dirty="0" smtClean="0"/>
              <a:t>« On doit trouver l’étiologie»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1.	</a:t>
            </a:r>
            <a:r>
              <a:rPr lang="fr-FR" sz="2400" dirty="0" smtClean="0">
                <a:solidFill>
                  <a:srgbClr val="0000FF"/>
                </a:solidFill>
              </a:rPr>
              <a:t>amylose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2.	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3.	</a:t>
            </a:r>
            <a:r>
              <a:rPr lang="fr-FR" sz="2400" dirty="0" smtClean="0">
                <a:solidFill>
                  <a:srgbClr val="0000FF"/>
                </a:solidFill>
              </a:rPr>
              <a:t>lymphome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4.	</a:t>
            </a:r>
            <a:r>
              <a:rPr lang="fr-FR" sz="2400" dirty="0" err="1" smtClean="0">
                <a:solidFill>
                  <a:srgbClr val="0000FF"/>
                </a:solidFill>
              </a:rPr>
              <a:t>paraN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5. myélome</a:t>
            </a:r>
            <a:br>
              <a:rPr lang="fr-FR" sz="2400" dirty="0" smtClean="0"/>
            </a:br>
            <a:r>
              <a:rPr lang="fr-FR" sz="2400" dirty="0" smtClean="0"/>
              <a:t>	6.	POEMS</a:t>
            </a:r>
            <a:br>
              <a:rPr lang="fr-FR" sz="2400" dirty="0" smtClean="0"/>
            </a:br>
            <a:r>
              <a:rPr lang="fr-FR" sz="2400" dirty="0" smtClean="0"/>
              <a:t>	7.	</a:t>
            </a:r>
            <a:r>
              <a:rPr lang="fr-FR" sz="2400" dirty="0" smtClean="0">
                <a:solidFill>
                  <a:srgbClr val="0000FF"/>
                </a:solidFill>
              </a:rPr>
              <a:t>toxique </a:t>
            </a:r>
            <a:r>
              <a:rPr lang="fr-FR" sz="2400" dirty="0" smtClean="0"/>
              <a:t>non médicamenteux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8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032000"/>
            <a:ext cx="8649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PNP très chronique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Non douloureuse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Sensitive &gt; motrice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Bilan négatif : </a:t>
            </a:r>
            <a:r>
              <a:rPr lang="fr-FR" sz="2400" dirty="0" err="1" smtClean="0"/>
              <a:t>Rx</a:t>
            </a:r>
            <a:r>
              <a:rPr lang="fr-FR" sz="2400" dirty="0" smtClean="0"/>
              <a:t> thorax, biologie (cytologie/FHL, ionogramme, 	glycémie à jeun et HGPO, urée, créatinine, TGO, TGP, </a:t>
            </a:r>
            <a:r>
              <a:rPr lang="fr-FR" sz="2400" dirty="0" err="1" smtClean="0"/>
              <a:t>gGT</a:t>
            </a:r>
            <a:r>
              <a:rPr lang="fr-FR" sz="2400" dirty="0" smtClean="0"/>
              <a:t>, 	bilirubine, PAL, T3, T4, TSH, électrophorèse des protéines 	sanguines et urinaires + </a:t>
            </a:r>
            <a:r>
              <a:rPr lang="fr-FR" sz="2400" dirty="0" err="1" smtClean="0"/>
              <a:t>immunofixation</a:t>
            </a:r>
            <a:r>
              <a:rPr lang="fr-FR" sz="2400" dirty="0" smtClean="0"/>
              <a:t>, Vit B12, acide folique, 	anti-CCP2, ANA, CIC, complément, HIV, </a:t>
            </a:r>
            <a:r>
              <a:rPr lang="fr-FR" sz="2400" dirty="0" err="1" smtClean="0"/>
              <a:t>Lyme</a:t>
            </a:r>
            <a:r>
              <a:rPr lang="fr-FR" sz="2400" dirty="0" smtClean="0"/>
              <a:t>, HB, HC)</a:t>
            </a:r>
          </a:p>
          <a:p>
            <a:pPr indent="355600"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00FF"/>
                </a:solidFill>
              </a:rPr>
              <a:t>idiopathique (</a:t>
            </a:r>
            <a:r>
              <a:rPr lang="fr-FR" sz="2400" b="1" dirty="0" smtClean="0">
                <a:solidFill>
                  <a:srgbClr val="FF0000"/>
                </a:solidFill>
              </a:rPr>
              <a:t>15%</a:t>
            </a:r>
            <a:r>
              <a:rPr lang="fr-FR" sz="2400" dirty="0" smtClean="0">
                <a:solidFill>
                  <a:srgbClr val="0000FF"/>
                </a:solidFill>
              </a:rPr>
              <a:t>) </a:t>
            </a:r>
            <a:r>
              <a:rPr lang="fr-FR" sz="2400" dirty="0" smtClean="0"/>
              <a:t>(rassurer le patient)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9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032000"/>
            <a:ext cx="8649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err="1" smtClean="0"/>
              <a:t>pluri-radiculaires</a:t>
            </a:r>
            <a:r>
              <a:rPr lang="fr-FR" sz="2400" dirty="0" smtClean="0"/>
              <a:t> aux MI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err="1" smtClean="0"/>
              <a:t>pluri-canalaires</a:t>
            </a:r>
            <a:r>
              <a:rPr lang="fr-FR" sz="2400" dirty="0" smtClean="0"/>
              <a:t> aux MS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bilan PNP inutile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00FF"/>
                </a:solidFill>
              </a:rPr>
              <a:t>CLE + CC + </a:t>
            </a:r>
            <a:r>
              <a:rPr lang="fr-FR" sz="2400" dirty="0" err="1" smtClean="0">
                <a:solidFill>
                  <a:srgbClr val="0000FF"/>
                </a:solidFill>
              </a:rPr>
              <a:t>uln</a:t>
            </a:r>
            <a:r>
              <a:rPr lang="fr-FR" sz="2400" dirty="0" smtClean="0">
                <a:solidFill>
                  <a:srgbClr val="0000FF"/>
                </a:solidFill>
              </a:rPr>
              <a:t> au coude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 : </a:t>
            </a:r>
            <a:r>
              <a:rPr lang="fr-FR" sz="2400" b="1" dirty="0" smtClean="0">
                <a:solidFill>
                  <a:srgbClr val="57D833"/>
                </a:solidFill>
              </a:rPr>
              <a:t>distribution « histologique » de l’atteinte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sensitive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NP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err="1" smtClean="0">
                <a:solidFill>
                  <a:srgbClr val="FF6600"/>
                </a:solidFill>
              </a:rPr>
              <a:t>sensitivo-motrice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NP avec composante autonome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grosses fibres myélinisées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petites fibres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ENMG parfois normal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RCS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	variabilité de l’espace </a:t>
            </a:r>
            <a:r>
              <a:rPr lang="fr-FR" sz="2400" dirty="0" smtClean="0">
                <a:solidFill>
                  <a:srgbClr val="FF6600"/>
                </a:solidFill>
              </a:rPr>
              <a:t>RR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PEL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Situation 10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136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axonales chroniques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032000"/>
            <a:ext cx="8649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Bilan PNP axonale négatif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Éléments en faveur d’une origine </a:t>
            </a:r>
            <a:r>
              <a:rPr lang="fr-FR" sz="2400" dirty="0" err="1" smtClean="0"/>
              <a:t>dysimmunitaire</a:t>
            </a:r>
            <a:r>
              <a:rPr lang="fr-FR" sz="2400" dirty="0" smtClean="0"/>
              <a:t> : sujets jeunes, 	évolution par poussées ou rechutes, atteinte non longueur 	dépendante, déficit moteur sans amyotrophie, ataxie, aréflexie 	généralisée, sensitives atteintes MS &gt; MI, VCS nettement 	ralenties, troubles sensitifs importants et potentiels conservés</a:t>
            </a:r>
          </a:p>
          <a:p>
            <a:pPr indent="355600">
              <a:buFont typeface="Arial"/>
              <a:buChar char="•"/>
              <a:tabLst>
                <a:tab pos="355600" algn="l"/>
                <a:tab pos="5029200" algn="l"/>
                <a:tab pos="5473700" algn="l"/>
              </a:tabLst>
            </a:pPr>
            <a:r>
              <a:rPr lang="fr-FR" sz="2400" dirty="0" smtClean="0"/>
              <a:t>Rechercher les atypies : </a:t>
            </a:r>
            <a:r>
              <a:rPr lang="fr-FR" sz="2400" dirty="0" smtClean="0">
                <a:solidFill>
                  <a:srgbClr val="FF6600"/>
                </a:solidFill>
              </a:rPr>
              <a:t>LCR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PES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biopsie NM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IRM </a:t>
            </a:r>
            <a:r>
              <a:rPr lang="fr-FR" sz="2400" dirty="0" smtClean="0"/>
              <a:t>des racines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	</a:t>
            </a:r>
            <a:r>
              <a:rPr lang="fr-FR" sz="2400" dirty="0" smtClean="0">
                <a:solidFill>
                  <a:srgbClr val="0000FF"/>
                </a:solidFill>
              </a:rPr>
              <a:t>PRNC 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017" y="6488668"/>
            <a:ext cx="22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D’après T </a:t>
            </a:r>
            <a:r>
              <a:rPr lang="fr-FR" i="1" dirty="0" err="1" smtClean="0"/>
              <a:t>Maisonobe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démyélinisante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LD: </a:t>
            </a:r>
            <a:r>
              <a:rPr lang="fr-FR" sz="2400" b="1" dirty="0" smtClean="0">
                <a:solidFill>
                  <a:srgbClr val="FF6600"/>
                </a:solidFill>
              </a:rPr>
              <a:t>NP à </a:t>
            </a:r>
            <a:r>
              <a:rPr lang="fr-FR" sz="2400" b="1" dirty="0" err="1" smtClean="0">
                <a:solidFill>
                  <a:srgbClr val="FF6600"/>
                </a:solidFill>
              </a:rPr>
              <a:t>IgM</a:t>
            </a:r>
            <a:r>
              <a:rPr lang="fr-FR" sz="2400" b="1" dirty="0" smtClean="0">
                <a:solidFill>
                  <a:srgbClr val="FF6600"/>
                </a:solidFill>
              </a:rPr>
              <a:t> monoclonale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(activité anti-MAG)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3366FF"/>
                </a:solidFill>
              </a:rPr>
              <a:t>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distale</a:t>
            </a:r>
            <a:r>
              <a:rPr lang="fr-FR" sz="2400" dirty="0" smtClean="0"/>
              <a:t>, aggravation lente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Prédominance sensitive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Ataxie</a:t>
            </a:r>
            <a:br>
              <a:rPr lang="fr-FR" sz="2400" dirty="0" smtClean="0"/>
            </a:br>
            <a:r>
              <a:rPr lang="fr-FR" sz="2400" dirty="0" smtClean="0"/>
              <a:t>Tremblement des mains</a:t>
            </a:r>
            <a:br>
              <a:rPr lang="fr-FR" sz="2400" dirty="0" smtClean="0"/>
            </a:br>
            <a:r>
              <a:rPr lang="fr-FR" sz="2400" dirty="0" smtClean="0"/>
              <a:t>ENMG typique : </a:t>
            </a:r>
            <a:r>
              <a:rPr lang="fr-FR" sz="2400" dirty="0" smtClean="0">
                <a:solidFill>
                  <a:srgbClr val="FF6600"/>
                </a:solidFill>
              </a:rPr>
              <a:t>ralentissements de la CN prédominent </a:t>
            </a:r>
            <a:r>
              <a:rPr lang="fr-FR" sz="2400" dirty="0" err="1" smtClean="0">
                <a:solidFill>
                  <a:srgbClr val="FF6600"/>
                </a:solidFill>
              </a:rPr>
              <a:t>distalement</a:t>
            </a:r>
            <a:endParaRPr lang="fr-FR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démyélinisante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LD: </a:t>
            </a:r>
            <a:r>
              <a:rPr lang="fr-FR" sz="2400" b="1" dirty="0" smtClean="0">
                <a:solidFill>
                  <a:srgbClr val="FF6600"/>
                </a:solidFill>
              </a:rPr>
              <a:t>NP génétique (CMT 1)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3366FF"/>
                </a:solidFill>
              </a:rPr>
              <a:t>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distale</a:t>
            </a:r>
            <a:r>
              <a:rPr lang="fr-FR" sz="2400" dirty="0" smtClean="0"/>
              <a:t>, très chronique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Prédominance motrice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ENMG : </a:t>
            </a:r>
            <a:r>
              <a:rPr lang="fr-FR" sz="2400" dirty="0" smtClean="0">
                <a:solidFill>
                  <a:srgbClr val="FF6600"/>
                </a:solidFill>
              </a:rPr>
              <a:t>démyélinisation homogène 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(VC médian &lt; 35 m/s)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99" y="5209800"/>
            <a:ext cx="2233179" cy="144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démyélinisante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>ENMG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514600"/>
            <a:ext cx="8649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14351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Index de latence terminale (</a:t>
            </a:r>
            <a:r>
              <a:rPr lang="fr-FR" sz="2400" dirty="0" smtClean="0">
                <a:solidFill>
                  <a:srgbClr val="FF6600"/>
                </a:solidFill>
              </a:rPr>
              <a:t>ILT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: </a:t>
            </a:r>
            <a:r>
              <a:rPr lang="fr-FR" sz="2400" b="1" dirty="0" smtClean="0">
                <a:solidFill>
                  <a:srgbClr val="3366FF"/>
                </a:solidFill>
              </a:rPr>
              <a:t>d:(VCM x LDM)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Médian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: 0,35 - 0,49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 Ulnaire : 0,39 - 0,57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 Fibulaire : 0,33 - 0,50 </a:t>
            </a:r>
          </a:p>
          <a:p>
            <a:pPr indent="355600">
              <a:tabLst>
                <a:tab pos="14351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 Tibial : 0,32 - 0,48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</a:pPr>
            <a:r>
              <a:rPr lang="fr-FR" sz="2400" dirty="0" err="1" smtClean="0">
                <a:solidFill>
                  <a:srgbClr val="FF6600"/>
                </a:solidFill>
              </a:rPr>
              <a:t>Z-score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écart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par rapport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la valeur moyenne attendue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exprimé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en nombre de DS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- normal entre -2 DS et + 2 DS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916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démyélinisante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/>
              <a:t>ENMG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59000"/>
            <a:ext cx="8649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Le ralentissement de la conduction nerveuse doit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être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	suffisamment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marqué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pour ne pas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être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explicable par la perte 	axonale (axones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conduction rapide)</a:t>
            </a:r>
          </a:p>
          <a:p>
            <a:pPr indent="355600"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Réponse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M &lt; 1 mV =&gt; pas de conclusion quant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un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éventuel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	ralentissement significatif</a:t>
            </a:r>
          </a:p>
          <a:p>
            <a:pPr indent="355600"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&lt; 38 m/s aux MS, &lt; 30 m/s aux MI ;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LDM &gt; 4 DS ; VCM &lt; 4 DS ; F &gt; 6 DS</a:t>
            </a:r>
          </a:p>
          <a:p>
            <a:pPr indent="355600"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BC en dehors des sites d’enclavement =&gt; </a:t>
            </a:r>
            <a:r>
              <a:rPr lang="fr-FR" sz="2400" dirty="0" smtClean="0">
                <a:solidFill>
                  <a:srgbClr val="0000FF"/>
                </a:solidFill>
              </a:rPr>
              <a:t>SGB (</a:t>
            </a:r>
            <a:r>
              <a:rPr lang="fr-FR" sz="2400" b="1" dirty="0" smtClean="0">
                <a:solidFill>
                  <a:srgbClr val="FF0000"/>
                </a:solidFill>
              </a:rPr>
              <a:t>2%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PRNC (</a:t>
            </a:r>
            <a:r>
              <a:rPr lang="fr-FR" sz="2400" b="1" dirty="0" smtClean="0">
                <a:solidFill>
                  <a:srgbClr val="FF0000"/>
                </a:solidFill>
              </a:rPr>
              <a:t>5%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	</a:t>
            </a:r>
            <a:r>
              <a:rPr lang="fr-FR" sz="2400" dirty="0" smtClean="0">
                <a:solidFill>
                  <a:srgbClr val="0000FF"/>
                </a:solidFill>
              </a:rPr>
              <a:t>MMN (</a:t>
            </a:r>
            <a:r>
              <a:rPr lang="fr-FR" sz="2400" b="1" dirty="0" smtClean="0">
                <a:solidFill>
                  <a:srgbClr val="FF0000"/>
                </a:solidFill>
              </a:rPr>
              <a:t>1%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smtClean="0"/>
              <a:t>MADSAM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démyélinisante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/>
              <a:t>ENMG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578100"/>
            <a:ext cx="8649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Tracés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EMG normaux : moins les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tracés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sont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neurogènes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et plus 	les ralentissements peuvent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être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attribués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une composante 	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démyélinisante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Tracés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EMG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neurogènes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LD : perte axonale motrice secondaire 	MI &gt;&gt; MS =&gt; le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caractère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démyélinisant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est souvent plus facile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	affirmer aux MS 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154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démyélinisante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>ENMG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-1428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9" y="2108200"/>
            <a:ext cx="8649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Ralentissements </a:t>
            </a:r>
            <a:r>
              <a:rPr lang="fr-FR" sz="2400" dirty="0" err="1" smtClean="0">
                <a:solidFill>
                  <a:srgbClr val="7F7F7F"/>
                </a:solidFill>
              </a:rPr>
              <a:t>stt</a:t>
            </a:r>
            <a:r>
              <a:rPr lang="fr-FR" sz="2400" dirty="0" smtClean="0">
                <a:solidFill>
                  <a:srgbClr val="7F7F7F"/>
                </a:solidFill>
              </a:rPr>
              <a:t> aux sites d’enclavement =&gt; </a:t>
            </a:r>
          </a:p>
          <a:p>
            <a:pPr indent="355600">
              <a:tabLst>
                <a:tab pos="3556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ILT -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médian</a:t>
            </a:r>
            <a:r>
              <a:rPr lang="fr-FR" sz="2400" dirty="0" smtClean="0">
                <a:solidFill>
                  <a:srgbClr val="7F7F7F"/>
                </a:solidFill>
              </a:rPr>
              <a:t>/fibulaire, </a:t>
            </a:r>
            <a:r>
              <a:rPr lang="fr-FR" sz="2400" b="1" dirty="0" smtClean="0">
                <a:solidFill>
                  <a:srgbClr val="FF6600"/>
                </a:solidFill>
              </a:rPr>
              <a:t>N</a:t>
            </a:r>
            <a:r>
              <a:rPr lang="fr-FR" sz="2400" dirty="0" smtClean="0">
                <a:solidFill>
                  <a:srgbClr val="7F7F7F"/>
                </a:solidFill>
              </a:rPr>
              <a:t> ulnaire/tibial =&gt; </a:t>
            </a:r>
            <a:r>
              <a:rPr lang="fr-FR" sz="2400" dirty="0" smtClean="0">
                <a:solidFill>
                  <a:srgbClr val="0000FF"/>
                </a:solidFill>
              </a:rPr>
              <a:t>HNPP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Ralentissements </a:t>
            </a:r>
            <a:r>
              <a:rPr lang="fr-FR" sz="2400" dirty="0" err="1" smtClean="0">
                <a:solidFill>
                  <a:srgbClr val="7F7F7F"/>
                </a:solidFill>
              </a:rPr>
              <a:t>homogènes</a:t>
            </a:r>
            <a:r>
              <a:rPr lang="fr-FR" sz="2400" dirty="0" smtClean="0">
                <a:solidFill>
                  <a:srgbClr val="7F7F7F"/>
                </a:solidFill>
              </a:rPr>
              <a:t> sans BC =&gt; </a:t>
            </a:r>
            <a:r>
              <a:rPr lang="fr-FR" sz="2400" b="1" dirty="0" smtClean="0">
                <a:solidFill>
                  <a:srgbClr val="FF6600"/>
                </a:solidFill>
              </a:rPr>
              <a:t>ILT N</a:t>
            </a:r>
            <a:r>
              <a:rPr lang="fr-FR" sz="2400" dirty="0" smtClean="0">
                <a:solidFill>
                  <a:srgbClr val="7F7F7F"/>
                </a:solidFill>
              </a:rPr>
              <a:t/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- entre axones =&gt; pas de dispersion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- entre nerfs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- entre segments distaux et proximaux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=&gt; </a:t>
            </a:r>
            <a:r>
              <a:rPr lang="fr-FR" sz="2400" dirty="0" smtClean="0">
                <a:solidFill>
                  <a:srgbClr val="0000FF"/>
                </a:solidFill>
              </a:rPr>
              <a:t>CMT </a:t>
            </a:r>
            <a:r>
              <a:rPr lang="fr-FR" sz="2400" dirty="0" smtClean="0">
                <a:solidFill>
                  <a:srgbClr val="7F7F7F"/>
                </a:solidFill>
              </a:rPr>
              <a:t>(</a:t>
            </a:r>
            <a:r>
              <a:rPr lang="fr-FR" sz="2400" dirty="0" smtClean="0">
                <a:solidFill>
                  <a:srgbClr val="0000FF"/>
                </a:solidFill>
              </a:rPr>
              <a:t>Ia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médian</a:t>
            </a:r>
            <a:r>
              <a:rPr lang="fr-FR" sz="2400" dirty="0" smtClean="0">
                <a:solidFill>
                  <a:srgbClr val="7F7F7F"/>
                </a:solidFill>
              </a:rPr>
              <a:t> &lt; 35 m/s ; </a:t>
            </a:r>
            <a:r>
              <a:rPr lang="fr-FR" sz="2400" dirty="0" smtClean="0">
                <a:solidFill>
                  <a:srgbClr val="0000FF"/>
                </a:solidFill>
              </a:rPr>
              <a:t>II</a:t>
            </a:r>
            <a:r>
              <a:rPr lang="fr-FR" sz="2400" dirty="0" smtClean="0">
                <a:solidFill>
                  <a:srgbClr val="7F7F7F"/>
                </a:solidFill>
              </a:rPr>
              <a:t> &gt; 45 m/s)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Ralentissements </a:t>
            </a:r>
            <a:r>
              <a:rPr lang="fr-FR" sz="2400" dirty="0" err="1" smtClean="0">
                <a:solidFill>
                  <a:srgbClr val="7F7F7F"/>
                </a:solidFill>
              </a:rPr>
              <a:t>stt</a:t>
            </a:r>
            <a:r>
              <a:rPr lang="fr-FR" sz="2400" dirty="0" smtClean="0">
                <a:solidFill>
                  <a:srgbClr val="7F7F7F"/>
                </a:solidFill>
              </a:rPr>
              <a:t> sur les segments nerveux les plus long (F &gt;&gt; 	VCM &gt; LDM) =&gt; </a:t>
            </a:r>
            <a:r>
              <a:rPr lang="fr-FR" sz="2400" dirty="0" err="1" smtClean="0">
                <a:solidFill>
                  <a:srgbClr val="7F7F7F"/>
                </a:solidFill>
              </a:rPr>
              <a:t>démyélinisation</a:t>
            </a:r>
            <a:r>
              <a:rPr lang="fr-FR" sz="2400" dirty="0" smtClean="0">
                <a:solidFill>
                  <a:srgbClr val="7F7F7F"/>
                </a:solidFill>
              </a:rPr>
              <a:t> segmentaire =&gt; </a:t>
            </a:r>
            <a:r>
              <a:rPr lang="fr-FR" sz="2400" b="1" dirty="0" smtClean="0">
                <a:solidFill>
                  <a:srgbClr val="FF6600"/>
                </a:solidFill>
              </a:rPr>
              <a:t>ILT N</a:t>
            </a:r>
            <a:r>
              <a:rPr lang="fr-FR" sz="2400" dirty="0" smtClean="0">
                <a:solidFill>
                  <a:srgbClr val="7F7F7F"/>
                </a:solidFill>
              </a:rPr>
              <a:t> ou </a:t>
            </a:r>
            <a:r>
              <a:rPr lang="fr-FR" sz="2400" b="1" dirty="0" smtClean="0">
                <a:solidFill>
                  <a:srgbClr val="FF6600"/>
                </a:solidFill>
              </a:rPr>
              <a:t>+</a:t>
            </a:r>
            <a:r>
              <a:rPr lang="fr-FR" sz="2400" dirty="0" smtClean="0">
                <a:solidFill>
                  <a:srgbClr val="7F7F7F"/>
                </a:solidFill>
              </a:rPr>
              <a:t> =&gt; 	</a:t>
            </a:r>
            <a:r>
              <a:rPr lang="fr-FR" sz="2400" dirty="0" smtClean="0">
                <a:solidFill>
                  <a:srgbClr val="0000FF"/>
                </a:solidFill>
              </a:rPr>
              <a:t>PRNC</a:t>
            </a:r>
            <a:r>
              <a:rPr lang="fr-FR" sz="2400" dirty="0" smtClean="0">
                <a:solidFill>
                  <a:srgbClr val="7F7F7F"/>
                </a:solidFill>
              </a:rPr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IR</a:t>
            </a:r>
            <a:r>
              <a:rPr lang="fr-FR" sz="2400" dirty="0" smtClean="0">
                <a:solidFill>
                  <a:srgbClr val="7F7F7F"/>
                </a:solidFill>
              </a:rPr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paraN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rgbClr val="7F7F7F"/>
                </a:solidFill>
              </a:rPr>
              <a:t>Ralentissements LD (LDM &gt;&gt; VCM) =&gt; </a:t>
            </a:r>
            <a:r>
              <a:rPr lang="fr-FR" sz="2400" b="1" dirty="0" smtClean="0">
                <a:solidFill>
                  <a:srgbClr val="FF6600"/>
                </a:solidFill>
              </a:rPr>
              <a:t>ILT -</a:t>
            </a:r>
            <a:r>
              <a:rPr lang="fr-FR" sz="2400" dirty="0" smtClean="0">
                <a:solidFill>
                  <a:srgbClr val="7F7F7F"/>
                </a:solidFill>
              </a:rPr>
              <a:t> =&gt; </a:t>
            </a:r>
            <a:r>
              <a:rPr lang="fr-FR" sz="2400" dirty="0" smtClean="0">
                <a:solidFill>
                  <a:srgbClr val="0000FF"/>
                </a:solidFill>
              </a:rPr>
              <a:t>PRNC </a:t>
            </a:r>
            <a:r>
              <a:rPr lang="fr-FR" sz="2400" dirty="0" smtClean="0">
                <a:solidFill>
                  <a:srgbClr val="7F7F7F"/>
                </a:solidFill>
              </a:rPr>
              <a:t>ou 	neuropathie avec </a:t>
            </a:r>
            <a:r>
              <a:rPr lang="fr-FR" sz="2400" dirty="0" smtClean="0">
                <a:solidFill>
                  <a:srgbClr val="0000FF"/>
                </a:solidFill>
              </a:rPr>
              <a:t>anti-MAG 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36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démyélinisante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-180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60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baseline="30000" dirty="0" smtClean="0"/>
              <a:t> </a:t>
            </a:r>
            <a:endParaRPr lang="en-US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482850" y="1266825"/>
            <a:ext cx="5857875" cy="5419725"/>
            <a:chOff x="648" y="630"/>
            <a:chExt cx="3690" cy="3414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648" y="630"/>
              <a:ext cx="1806" cy="3414"/>
              <a:chOff x="648" y="630"/>
              <a:chExt cx="1806" cy="3414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648" y="2364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648" y="630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8" descr="C:\Documents and Settings\François Wang\Mes documents\Medtronic\VCM CIDP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6" y="2470"/>
                <a:ext cx="1623" cy="1481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7" descr="C:\Documents and Settings\François Wang\Mes documents\Medtronic\VCM 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2" y="725"/>
                <a:ext cx="1637" cy="1491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2532" y="630"/>
              <a:ext cx="1806" cy="3414"/>
              <a:chOff x="3132" y="630"/>
              <a:chExt cx="1806" cy="3414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3132" y="2364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3132" y="630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" name="Picture 9" descr="C:\Documents and Settings\François Wang\Mes documents\Medtronic\VCM CMT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17" y="736"/>
                <a:ext cx="1630" cy="1486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10" descr="C:\Documents and Settings\François Wang\Mes documents\Medtronic\VCM MAG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19" y="2458"/>
                <a:ext cx="1628" cy="1499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1190625" y="2420938"/>
            <a:ext cx="8223250" cy="3157537"/>
            <a:chOff x="206" y="1357"/>
            <a:chExt cx="5180" cy="1989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7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Normal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CIDP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CMT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DADS</a:t>
              </a:r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4035425" y="2447925"/>
            <a:ext cx="4105275" cy="3254375"/>
            <a:chOff x="1950" y="1374"/>
            <a:chExt cx="2586" cy="2050"/>
          </a:xfrm>
        </p:grpSpPr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950" y="1374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DLAT: 3.7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MCV: 58 m/s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792" y="1374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DLAT: 10.2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MCV: 21 m/s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950" y="3078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DLAT: 3.8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MCV: 41 m/s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3792" y="3078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DLAT: 21.3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MCV: 24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238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démyélinisante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-180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495550" y="4032250"/>
            <a:ext cx="2867025" cy="2667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28" descr="C:\Documents and Settings\François Wang\Mes documents\Medtronic\F CID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563" y="4487863"/>
            <a:ext cx="2400300" cy="17272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495550" y="1279525"/>
            <a:ext cx="2867025" cy="2667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27" descr="C:\Documents and Settings\François Wang\Mes documents\Medtronic\F 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738" y="1803400"/>
            <a:ext cx="2397125" cy="177165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486400" y="4032250"/>
            <a:ext cx="2867025" cy="2667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486400" y="1279525"/>
            <a:ext cx="2867025" cy="2667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1184275" y="2433638"/>
            <a:ext cx="8223250" cy="3157537"/>
            <a:chOff x="206" y="1357"/>
            <a:chExt cx="5180" cy="1989"/>
          </a:xfrm>
        </p:grpSpPr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7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Normal</a:t>
              </a: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CIDP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CMT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99" charset="0"/>
                </a:rPr>
                <a:t>DADS</a:t>
              </a:r>
            </a:p>
          </p:txBody>
        </p:sp>
      </p:grpSp>
      <p:pic>
        <p:nvPicPr>
          <p:cNvPr id="41" name="Picture 30" descr="C:\Documents and Settings\François Wang\Mes documents\Medtronic\F CM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413" y="1827213"/>
            <a:ext cx="2422525" cy="1724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2" name="Picture 32" descr="C:\Documents and Settings\François Wang\Mes documents\Medtronic\F M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5638" y="4491038"/>
            <a:ext cx="2400300" cy="1722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3781425" y="2446338"/>
            <a:ext cx="4410075" cy="2825750"/>
            <a:chOff x="1782" y="1365"/>
            <a:chExt cx="2778" cy="1780"/>
          </a:xfrm>
        </p:grpSpPr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1860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F-LAT: 24.7 ms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1782" y="2971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F-LAT: 50.5 ms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528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F-LAT: 62.8 ms</a:t>
              </a: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3726" y="297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99" charset="0"/>
                </a:rPr>
                <a:t>F-LAT: 66.3 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PNP démyélinisante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>ENMG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8" y="2438400"/>
            <a:ext cx="88804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33400" algn="l"/>
              </a:tabLst>
            </a:pP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Paramètres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ENMG accessoires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 err="1" smtClean="0">
                <a:solidFill>
                  <a:srgbClr val="FF6600"/>
                </a:solidFill>
              </a:rPr>
              <a:t>Durée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de la phase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négative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initiale de la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réponse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M distale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&gt; 9 ms (exclure pathologie musculaire)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Persistance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des ondes F du nerf tibial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Atteinte sensitive MS &gt; MI =&gt; </a:t>
            </a:r>
            <a:r>
              <a:rPr lang="fr-FR" sz="2400" dirty="0" smtClean="0">
                <a:solidFill>
                  <a:srgbClr val="0000FF"/>
                </a:solidFill>
              </a:rPr>
              <a:t>PRNC ?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Troubles sensitifs cliniques, 	sans anomalie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à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la neurographie =&gt;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intérêt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FR" sz="2400" dirty="0" smtClean="0">
                <a:solidFill>
                  <a:srgbClr val="FF6600"/>
                </a:solidFill>
              </a:rPr>
              <a:t>PES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=&gt; </a:t>
            </a:r>
            <a:r>
              <a:rPr lang="fr-FR" sz="2400" dirty="0" smtClean="0">
                <a:solidFill>
                  <a:srgbClr val="0000FF"/>
                </a:solidFill>
              </a:rPr>
              <a:t>PRNC ?</a:t>
            </a:r>
            <a:br>
              <a:rPr lang="fr-FR" sz="2400" dirty="0" smtClean="0">
                <a:solidFill>
                  <a:srgbClr val="0000FF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Amplitudes motrices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conservées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dans un territoire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déficitaire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=&gt; 	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intérêt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FR" sz="2400" dirty="0" smtClean="0">
                <a:solidFill>
                  <a:srgbClr val="FF6600"/>
                </a:solidFill>
              </a:rPr>
              <a:t>PEM/TST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=&gt; BC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71002"/>
            <a:ext cx="8649810" cy="1843698"/>
          </a:xfrm>
        </p:spPr>
        <p:txBody>
          <a:bodyPr>
            <a:noAutofit/>
          </a:bodyPr>
          <a:lstStyle/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Impossible dans une PNP axonale</a:t>
            </a:r>
            <a:endParaRPr lang="fr-FR" sz="24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8" y="2108200"/>
            <a:ext cx="88804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  <a:tab pos="533400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Ralentissement hétérogène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d’un nerf à l’autre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	16 m/s pour le nerf médian droit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	45 m/s pour le nerf ulnaire droit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Un </a:t>
            </a:r>
            <a:r>
              <a:rPr lang="fr-FR" sz="2400" dirty="0" smtClean="0">
                <a:solidFill>
                  <a:srgbClr val="FF6600"/>
                </a:solidFill>
              </a:rPr>
              <a:t>BC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en dehors d’un site de compression anatomique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ou </a:t>
            </a:r>
            <a:r>
              <a:rPr lang="fr-FR" sz="2400" dirty="0" smtClean="0">
                <a:solidFill>
                  <a:srgbClr val="FF6600"/>
                </a:solidFill>
              </a:rPr>
              <a:t>dispersion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temporelle de la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réponse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M proximale :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- 	aux MS &gt; 15% (possible), &gt; 30% (certain)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aux MI &gt; 100% (certain)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524000" algn="l"/>
                <a:tab pos="25146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 : </a:t>
            </a:r>
            <a:r>
              <a:rPr lang="fr-FR" sz="2400" b="1" dirty="0" smtClean="0">
                <a:solidFill>
                  <a:srgbClr val="57D833"/>
                </a:solidFill>
              </a:rPr>
              <a:t>distribution topographique de l’atteinte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err="1" smtClean="0">
                <a:solidFill>
                  <a:srgbClr val="FF6600"/>
                </a:solidFill>
              </a:rPr>
              <a:t>Poly-NP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660066"/>
                </a:solidFill>
              </a:rPr>
              <a:t>LD </a:t>
            </a:r>
            <a:r>
              <a:rPr lang="fr-FR" sz="2400" dirty="0" smtClean="0"/>
              <a:t>: </a:t>
            </a:r>
            <a:r>
              <a:rPr lang="fr-FR" sz="2400" b="1" dirty="0" smtClean="0">
                <a:solidFill>
                  <a:srgbClr val="660066"/>
                </a:solidFill>
              </a:rPr>
              <a:t>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synchrone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distale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polytronculaires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PRN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fr-FR" sz="2400" b="1" dirty="0" smtClean="0">
                <a:solidFill>
                  <a:srgbClr val="660066"/>
                </a:solidFill>
              </a:rPr>
              <a:t>NLD</a:t>
            </a:r>
            <a:r>
              <a:rPr lang="fr-FR" sz="2400" dirty="0" smtClean="0">
                <a:solidFill>
                  <a:srgbClr val="660066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distal 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polytronculaires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et proximal 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polyradiculaires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simple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tronculaire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plexuelle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radiculaire</a:t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multiple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400" b="1" dirty="0" smtClean="0">
                <a:solidFill>
                  <a:srgbClr val="660066"/>
                </a:solidFill>
              </a:rPr>
              <a:t>asymétrique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asynchrone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multitronculaires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ou 												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multiradiculaires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err="1" smtClean="0">
                <a:solidFill>
                  <a:srgbClr val="FF6600"/>
                </a:solidFill>
              </a:rPr>
              <a:t>NeuronoP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: 	</a:t>
            </a:r>
            <a:r>
              <a:rPr lang="fr-FR" sz="2400" b="1" dirty="0" smtClean="0">
                <a:solidFill>
                  <a:srgbClr val="660066"/>
                </a:solidFill>
              </a:rPr>
              <a:t>NLD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(versant sensitif) : abolition des réponses sensitives 			aux 4 membres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métamérique/segmentaire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(versant moteur)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- épaule (C5+C6)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-	main (C8+D1)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démyélinisante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Causes 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 	</a:t>
            </a:r>
            <a:r>
              <a:rPr lang="fr-FR" sz="2400" dirty="0" smtClean="0">
                <a:solidFill>
                  <a:srgbClr val="0000FF"/>
                </a:solidFill>
              </a:rPr>
              <a:t>NP à bloc de conduction :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MS&gt;MI, anti-GM1, moteur pur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formes atypiques de </a:t>
            </a:r>
            <a:r>
              <a:rPr lang="fr-FR" sz="2400" dirty="0" smtClean="0">
                <a:solidFill>
                  <a:srgbClr val="0000FF"/>
                </a:solidFill>
              </a:rPr>
              <a:t>PRNC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(MADSAM ou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Lewis-Sumner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: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MS&gt;MI,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sensitivo-moteur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</a:t>
            </a:r>
            <a:r>
              <a:rPr lang="fr-FR" sz="2400" dirty="0" smtClean="0">
                <a:solidFill>
                  <a:srgbClr val="0000FF"/>
                </a:solidFill>
              </a:rPr>
              <a:t>HNPP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ralentissements prédominent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aux sites d’enclavement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68445"/>
            <a:ext cx="3731779" cy="3012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2172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Myélinopathie</a:t>
            </a:r>
            <a:r>
              <a:rPr lang="fr-FR" sz="2400" dirty="0" smtClean="0"/>
              <a:t> distale : </a:t>
            </a:r>
            <a:r>
              <a:rPr lang="fr-FR" sz="2400" dirty="0" smtClean="0">
                <a:solidFill>
                  <a:srgbClr val="0000FF"/>
                </a:solidFill>
              </a:rPr>
              <a:t>CMTX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HNPP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Myélinopathie</a:t>
            </a:r>
            <a:r>
              <a:rPr lang="fr-FR" sz="2400" dirty="0" smtClean="0"/>
              <a:t> </a:t>
            </a:r>
            <a:r>
              <a:rPr lang="fr-FR" sz="2400" dirty="0" err="1" smtClean="0"/>
              <a:t>proximo-distale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rgbClr val="0000FF"/>
                </a:solidFill>
              </a:rPr>
              <a:t>PRNC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SGB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Axonopathie</a:t>
            </a:r>
            <a:r>
              <a:rPr lang="fr-FR" sz="2400" dirty="0" smtClean="0"/>
              <a:t> </a:t>
            </a:r>
            <a:r>
              <a:rPr lang="fr-FR" sz="2400" dirty="0" err="1" smtClean="0"/>
              <a:t>sensitivo-motrice</a:t>
            </a:r>
            <a:r>
              <a:rPr lang="fr-FR" sz="2400" dirty="0" smtClean="0"/>
              <a:t> distale : 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amylose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Axonopathie</a:t>
            </a:r>
            <a:r>
              <a:rPr lang="fr-FR" sz="2400" dirty="0" smtClean="0"/>
              <a:t> sensitive distale : </a:t>
            </a:r>
            <a:r>
              <a:rPr lang="fr-FR" sz="2400" dirty="0" err="1" smtClean="0">
                <a:solidFill>
                  <a:srgbClr val="0000FF"/>
                </a:solidFill>
              </a:rPr>
              <a:t>sarcoïdose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HIV</a:t>
            </a:r>
            <a:r>
              <a:rPr lang="fr-FR" sz="2400" dirty="0" smtClean="0"/>
              <a:t>, parvovirus B19, 	</a:t>
            </a:r>
            <a:r>
              <a:rPr lang="fr-FR" sz="2400" dirty="0" err="1" smtClean="0">
                <a:solidFill>
                  <a:srgbClr val="0000FF"/>
                </a:solidFill>
              </a:rPr>
              <a:t>cryoglobuline</a:t>
            </a:r>
            <a:r>
              <a:rPr lang="fr-FR" sz="2400" dirty="0" smtClean="0"/>
              <a:t>, </a:t>
            </a:r>
            <a:r>
              <a:rPr lang="fr-FR" sz="2400" dirty="0" err="1" smtClean="0"/>
              <a:t>lèpre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Axonopathie</a:t>
            </a:r>
            <a:r>
              <a:rPr lang="fr-FR" sz="2400" dirty="0" smtClean="0"/>
              <a:t> proximale : </a:t>
            </a:r>
            <a:r>
              <a:rPr lang="fr-FR" sz="2400" dirty="0" err="1" smtClean="0"/>
              <a:t>mono-polyradiculopathie</a:t>
            </a:r>
            <a:r>
              <a:rPr lang="fr-FR" sz="2400" dirty="0" smtClean="0"/>
              <a:t> compressive, 	</a:t>
            </a:r>
            <a:r>
              <a:rPr lang="fr-FR" sz="2400" dirty="0" err="1" smtClean="0">
                <a:solidFill>
                  <a:srgbClr val="0000FF"/>
                </a:solidFill>
              </a:rPr>
              <a:t>Lyme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lymphome</a:t>
            </a:r>
            <a:r>
              <a:rPr lang="fr-FR" sz="2400" dirty="0" smtClean="0"/>
              <a:t>, AMAN, AMSAN, </a:t>
            </a:r>
            <a:r>
              <a:rPr lang="fr-FR" sz="2400" dirty="0" err="1" smtClean="0">
                <a:solidFill>
                  <a:srgbClr val="0000FF"/>
                </a:solidFill>
              </a:rPr>
              <a:t>Parsonage</a:t>
            </a:r>
            <a:r>
              <a:rPr lang="fr-FR" sz="2400" dirty="0" smtClean="0">
                <a:solidFill>
                  <a:srgbClr val="0000FF"/>
                </a:solidFill>
              </a:rPr>
              <a:t> et Turner 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969" y="1345912"/>
            <a:ext cx="29901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NP asymétriques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2172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Dysimmunes : SGB, </a:t>
            </a:r>
            <a:r>
              <a:rPr lang="fr-FR" sz="2400" dirty="0" smtClean="0">
                <a:solidFill>
                  <a:srgbClr val="0000FF"/>
                </a:solidFill>
              </a:rPr>
              <a:t>PRNC</a:t>
            </a:r>
            <a:r>
              <a:rPr lang="fr-FR" sz="2400" dirty="0" smtClean="0"/>
              <a:t>, CANOMAD, </a:t>
            </a:r>
            <a:r>
              <a:rPr lang="fr-FR" sz="2400" dirty="0" err="1" smtClean="0">
                <a:solidFill>
                  <a:srgbClr val="0000FF"/>
                </a:solidFill>
              </a:rPr>
              <a:t>vascularites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Héréditaires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rgbClr val="0000FF"/>
                </a:solidFill>
              </a:rPr>
              <a:t>HNPP</a:t>
            </a:r>
            <a:r>
              <a:rPr lang="fr-FR" sz="2400" dirty="0" smtClean="0"/>
              <a:t>, </a:t>
            </a:r>
            <a:r>
              <a:rPr lang="fr-FR" sz="2400" dirty="0" err="1" smtClean="0"/>
              <a:t>Parsonage</a:t>
            </a:r>
            <a:r>
              <a:rPr lang="fr-FR" sz="2400" dirty="0" smtClean="0"/>
              <a:t> et Turner, </a:t>
            </a:r>
            <a:r>
              <a:rPr lang="fr-FR" sz="2400" dirty="0" err="1" smtClean="0"/>
              <a:t>Refsum</a:t>
            </a:r>
            <a:r>
              <a:rPr lang="fr-FR" sz="2400" dirty="0" smtClean="0"/>
              <a:t>, porphyrie 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288969" y="1345912"/>
            <a:ext cx="2487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NP à rechutes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2172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Infectieuses : </a:t>
            </a:r>
            <a:r>
              <a:rPr lang="fr-FR" sz="2400" dirty="0" smtClean="0">
                <a:solidFill>
                  <a:srgbClr val="0000FF"/>
                </a:solidFill>
              </a:rPr>
              <a:t>HIV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Lyme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Toxiques : </a:t>
            </a:r>
            <a:r>
              <a:rPr lang="fr-FR" sz="2400" dirty="0" err="1" smtClean="0">
                <a:solidFill>
                  <a:srgbClr val="0000FF"/>
                </a:solidFill>
              </a:rPr>
              <a:t>iatrogènes</a:t>
            </a:r>
            <a:r>
              <a:rPr lang="fr-FR" sz="2400" dirty="0" smtClean="0"/>
              <a:t>, alcool, thallium, arsenic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Métaboliques</a:t>
            </a:r>
            <a:r>
              <a:rPr lang="fr-FR" sz="2400" dirty="0" smtClean="0"/>
              <a:t> : </a:t>
            </a:r>
            <a:r>
              <a:rPr lang="fr-FR" sz="2400" dirty="0" err="1" smtClean="0">
                <a:solidFill>
                  <a:srgbClr val="0000FF"/>
                </a:solidFill>
              </a:rPr>
              <a:t>diabète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(&lt; fibres)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Héréditaires</a:t>
            </a:r>
            <a:r>
              <a:rPr lang="fr-FR" sz="2400" dirty="0" smtClean="0"/>
              <a:t> : Amylose (&lt; fibres), HSAN, porphyrie, Fabry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Dysimmunes : </a:t>
            </a:r>
            <a:r>
              <a:rPr lang="fr-FR" sz="2400" dirty="0" smtClean="0">
                <a:solidFill>
                  <a:srgbClr val="0000FF"/>
                </a:solidFill>
              </a:rPr>
              <a:t>SGB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PRNC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r>
              <a:rPr lang="fr-FR" sz="2400" dirty="0" smtClean="0"/>
              <a:t>, </a:t>
            </a:r>
            <a:r>
              <a:rPr lang="fr-FR" sz="2400" dirty="0" err="1" smtClean="0"/>
              <a:t>syn</a:t>
            </a:r>
            <a:r>
              <a:rPr lang="fr-FR" sz="2400" dirty="0" smtClean="0"/>
              <a:t> de Garland (</a:t>
            </a:r>
            <a:r>
              <a:rPr lang="fr-FR" sz="2400" dirty="0" err="1" smtClean="0"/>
              <a:t>diabète</a:t>
            </a:r>
            <a:r>
              <a:rPr lang="fr-FR" sz="2400" dirty="0" smtClean="0"/>
              <a:t>), 	</a:t>
            </a:r>
            <a:r>
              <a:rPr lang="fr-FR" sz="2400" dirty="0" err="1" smtClean="0"/>
              <a:t>cryoglobuline</a:t>
            </a:r>
            <a:r>
              <a:rPr lang="fr-FR" sz="2400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Tumorales : </a:t>
            </a:r>
            <a:r>
              <a:rPr lang="fr-FR" sz="2400" dirty="0" smtClean="0">
                <a:solidFill>
                  <a:srgbClr val="0000FF"/>
                </a:solidFill>
              </a:rPr>
              <a:t>lymphomes </a:t>
            </a:r>
            <a:r>
              <a:rPr lang="fr-FR" sz="2400" dirty="0" smtClean="0"/>
              <a:t>(</a:t>
            </a:r>
            <a:r>
              <a:rPr lang="fr-FR" sz="2400" dirty="0" err="1" smtClean="0"/>
              <a:t>mécanisme</a:t>
            </a:r>
            <a:r>
              <a:rPr lang="fr-FR" sz="2400" dirty="0" smtClean="0"/>
              <a:t> </a:t>
            </a:r>
            <a:r>
              <a:rPr lang="fr-FR" sz="2400" dirty="0" err="1" smtClean="0"/>
              <a:t>infiltratif</a:t>
            </a:r>
            <a:r>
              <a:rPr lang="fr-FR" sz="2400" dirty="0" smtClean="0"/>
              <a:t>)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Idiopathiques : 	</a:t>
            </a:r>
            <a:r>
              <a:rPr lang="fr-FR" sz="2400" dirty="0" err="1" smtClean="0">
                <a:solidFill>
                  <a:srgbClr val="0000FF"/>
                </a:solidFill>
              </a:rPr>
              <a:t>Parsonage</a:t>
            </a:r>
            <a:r>
              <a:rPr lang="fr-FR" sz="2400" dirty="0" smtClean="0">
                <a:solidFill>
                  <a:srgbClr val="0000FF"/>
                </a:solidFill>
              </a:rPr>
              <a:t> et Turner 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969" y="1345912"/>
            <a:ext cx="30107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NP douloureuses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2172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Infectieuses : </a:t>
            </a:r>
            <a:r>
              <a:rPr lang="fr-FR" sz="2400" dirty="0" err="1" smtClean="0"/>
              <a:t>Tabès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Lyme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HIV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Toxiques : </a:t>
            </a:r>
            <a:r>
              <a:rPr lang="fr-FR" sz="2400" dirty="0" err="1" smtClean="0">
                <a:solidFill>
                  <a:srgbClr val="0000FF"/>
                </a:solidFill>
              </a:rPr>
              <a:t>Cisplatine</a:t>
            </a:r>
            <a:r>
              <a:rPr lang="fr-FR" sz="2400" dirty="0" smtClean="0"/>
              <a:t>, vit B6, </a:t>
            </a:r>
            <a:r>
              <a:rPr lang="fr-FR" sz="2400" dirty="0" err="1" smtClean="0"/>
              <a:t>Flagyl</a:t>
            </a:r>
            <a:endParaRPr lang="fr-FR" sz="2400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Malabsorption : </a:t>
            </a:r>
            <a:r>
              <a:rPr lang="fr-FR" sz="2400" dirty="0" err="1" smtClean="0">
                <a:solidFill>
                  <a:srgbClr val="0000FF"/>
                </a:solidFill>
              </a:rPr>
              <a:t>déficit</a:t>
            </a:r>
            <a:r>
              <a:rPr lang="fr-FR" sz="2400" dirty="0" smtClean="0">
                <a:solidFill>
                  <a:srgbClr val="0000FF"/>
                </a:solidFill>
              </a:rPr>
              <a:t> en vit B12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vit E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Héréditaires</a:t>
            </a:r>
            <a:r>
              <a:rPr lang="fr-FR" sz="2400" dirty="0" smtClean="0"/>
              <a:t> : </a:t>
            </a:r>
            <a:r>
              <a:rPr lang="fr-FR" sz="2400" dirty="0" err="1" smtClean="0">
                <a:solidFill>
                  <a:srgbClr val="0000FF"/>
                </a:solidFill>
              </a:rPr>
              <a:t>Friedreich</a:t>
            </a:r>
            <a:r>
              <a:rPr lang="fr-FR" sz="2400" dirty="0" smtClean="0"/>
              <a:t>, </a:t>
            </a:r>
            <a:r>
              <a:rPr lang="fr-FR" sz="2400" dirty="0" err="1" smtClean="0"/>
              <a:t>mitochondriopathies</a:t>
            </a:r>
            <a:r>
              <a:rPr lang="fr-FR" sz="2400" dirty="0" smtClean="0"/>
              <a:t> (NARP) 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2159000" algn="l"/>
              </a:tabLst>
            </a:pPr>
            <a:r>
              <a:rPr lang="fr-FR" sz="2400" dirty="0" smtClean="0"/>
              <a:t>Dysimmunes : - </a:t>
            </a:r>
            <a:r>
              <a:rPr lang="fr-FR" sz="2400" dirty="0" err="1" smtClean="0">
                <a:solidFill>
                  <a:srgbClr val="0000FF"/>
                </a:solidFill>
              </a:rPr>
              <a:t>Ganglionopathies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Sjögren</a:t>
            </a:r>
            <a:r>
              <a:rPr lang="fr-FR" sz="2400" dirty="0" smtClean="0"/>
              <a:t>, </a:t>
            </a:r>
            <a:r>
              <a:rPr lang="fr-FR" sz="2400" dirty="0" err="1" smtClean="0"/>
              <a:t>paraN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	- </a:t>
            </a:r>
            <a:r>
              <a:rPr lang="fr-FR" sz="2400" dirty="0" err="1" smtClean="0"/>
              <a:t>Syn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Miller-Fisher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(aigu, </a:t>
            </a:r>
            <a:r>
              <a:rPr lang="fr-FR" sz="2400" dirty="0" err="1" smtClean="0"/>
              <a:t>ophtalmoplégie</a:t>
            </a:r>
            <a:r>
              <a:rPr lang="fr-FR" sz="2400" dirty="0" smtClean="0"/>
              <a:t> + </a:t>
            </a:r>
            <a:r>
              <a:rPr lang="fr-FR" sz="2400" dirty="0" err="1" smtClean="0"/>
              <a:t>atxaxie</a:t>
            </a:r>
            <a:r>
              <a:rPr lang="fr-FR" sz="2400" dirty="0" smtClean="0"/>
              <a:t> 	+ </a:t>
            </a:r>
            <a:r>
              <a:rPr lang="fr-FR" sz="2400" dirty="0" err="1" smtClean="0"/>
              <a:t>aréflexie</a:t>
            </a:r>
            <a:r>
              <a:rPr lang="fr-FR" sz="2400" dirty="0" smtClean="0"/>
              <a:t>, anti-GQ1b,anti-campylobacter)</a:t>
            </a:r>
            <a:br>
              <a:rPr lang="fr-FR" sz="2400" dirty="0" smtClean="0"/>
            </a:br>
            <a:r>
              <a:rPr lang="fr-FR" sz="2400" dirty="0" smtClean="0"/>
              <a:t>		- neuropathie + MGUS + </a:t>
            </a:r>
            <a:r>
              <a:rPr lang="fr-FR" sz="2400" dirty="0" smtClean="0">
                <a:solidFill>
                  <a:srgbClr val="0000FF"/>
                </a:solidFill>
              </a:rPr>
              <a:t>anti-MAG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- SGB, PRNC, </a:t>
            </a:r>
            <a:r>
              <a:rPr lang="fr-FR" sz="2400" dirty="0" err="1" smtClean="0"/>
              <a:t>diphtérie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288969" y="1345912"/>
            <a:ext cx="41526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NP sensitives </a:t>
            </a:r>
            <a:r>
              <a:rPr lang="fr-FR" sz="3200" dirty="0" err="1" smtClean="0"/>
              <a:t>ataxiantes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2172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Infectieuses : </a:t>
            </a:r>
            <a:r>
              <a:rPr lang="fr-FR" sz="2400" dirty="0" smtClean="0">
                <a:solidFill>
                  <a:srgbClr val="0000FF"/>
                </a:solidFill>
              </a:rPr>
              <a:t>HIV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Lyme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Toxiques : </a:t>
            </a:r>
            <a:r>
              <a:rPr lang="fr-FR" sz="2400" dirty="0" err="1" smtClean="0">
                <a:solidFill>
                  <a:srgbClr val="0000FF"/>
                </a:solidFill>
              </a:rPr>
              <a:t>iatrogènes</a:t>
            </a:r>
            <a:r>
              <a:rPr lang="fr-FR" sz="2400" dirty="0" smtClean="0"/>
              <a:t>, environnementaux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Toxi-infectieuses : botulisme, </a:t>
            </a:r>
            <a:r>
              <a:rPr lang="fr-FR" sz="2400" dirty="0" err="1" smtClean="0"/>
              <a:t>diphtérie</a:t>
            </a:r>
            <a:r>
              <a:rPr lang="fr-FR" sz="2400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err="1" smtClean="0"/>
              <a:t>Héréditaires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rgbClr val="0000FF"/>
                </a:solidFill>
              </a:rPr>
              <a:t>Amylose</a:t>
            </a:r>
            <a:r>
              <a:rPr lang="fr-FR" sz="2400" dirty="0" smtClean="0"/>
              <a:t>, porphyrie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Dysimmunes : </a:t>
            </a:r>
            <a:r>
              <a:rPr lang="fr-FR" sz="2400" dirty="0" smtClean="0">
                <a:solidFill>
                  <a:srgbClr val="0000FF"/>
                </a:solidFill>
              </a:rPr>
              <a:t>SGB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paraN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0000FF"/>
                </a:solidFill>
              </a:rPr>
              <a:t>vascularite</a:t>
            </a:r>
            <a:r>
              <a:rPr lang="fr-FR" sz="2400" dirty="0" smtClean="0"/>
              <a:t>, </a:t>
            </a:r>
            <a:r>
              <a:rPr lang="fr-FR" sz="2400" dirty="0" err="1" smtClean="0"/>
              <a:t>syn</a:t>
            </a:r>
            <a:r>
              <a:rPr lang="fr-FR" sz="2400" dirty="0" smtClean="0"/>
              <a:t> de Garland (</a:t>
            </a:r>
            <a:r>
              <a:rPr lang="fr-FR" sz="2400" dirty="0" err="1" smtClean="0"/>
              <a:t>diabète</a:t>
            </a:r>
            <a:r>
              <a:rPr lang="fr-FR" sz="2400" dirty="0" smtClean="0"/>
              <a:t>)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sz="2400" dirty="0" smtClean="0"/>
              <a:t>Idiopathiques : </a:t>
            </a:r>
            <a:r>
              <a:rPr lang="fr-FR" sz="2400" dirty="0" err="1" smtClean="0">
                <a:solidFill>
                  <a:srgbClr val="0000FF"/>
                </a:solidFill>
              </a:rPr>
              <a:t>Parsonage</a:t>
            </a:r>
            <a:r>
              <a:rPr lang="fr-FR" sz="2400" dirty="0" smtClean="0">
                <a:solidFill>
                  <a:srgbClr val="0000FF"/>
                </a:solidFill>
              </a:rPr>
              <a:t> et Turner 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969" y="1345912"/>
            <a:ext cx="34061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NP aigües/</a:t>
            </a:r>
            <a:r>
              <a:rPr lang="fr-FR" sz="3200" dirty="0" err="1" smtClean="0"/>
              <a:t>subaigës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</a:t>
            </a:r>
            <a:r>
              <a:rPr lang="fr-FR" sz="2400" b="1" dirty="0" smtClean="0">
                <a:solidFill>
                  <a:srgbClr val="0000FF"/>
                </a:solidFill>
              </a:rPr>
              <a:t>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Épidémiologie et physiopathologie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incidence </a:t>
            </a:r>
            <a:r>
              <a:rPr lang="fr-FR" sz="2400" dirty="0" smtClean="0"/>
              <a:t>= 1 pour 100 000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antécédent infectieux </a:t>
            </a:r>
            <a:r>
              <a:rPr lang="fr-FR" sz="2400" dirty="0" smtClean="0"/>
              <a:t>respiratoire ou digestif (55 %) dans les 15 	jours précédents : CMV, EBV et diarrhées à 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</a:t>
            </a:r>
            <a:r>
              <a:rPr lang="fr-FR" sz="2400" dirty="0" err="1" smtClean="0"/>
              <a:t>jejuni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Les lésions </a:t>
            </a:r>
            <a:r>
              <a:rPr lang="fr-FR" sz="2400" dirty="0" err="1" smtClean="0"/>
              <a:t>démyélinisantes</a:t>
            </a:r>
            <a:r>
              <a:rPr lang="fr-FR" sz="2400" dirty="0" smtClean="0"/>
              <a:t> du SGB sont en rapport avec la 	production et le passage dans les espaces </a:t>
            </a:r>
            <a:r>
              <a:rPr lang="fr-FR" sz="2400" dirty="0" err="1" smtClean="0"/>
              <a:t>endoneuraux</a:t>
            </a:r>
            <a:r>
              <a:rPr lang="fr-FR" sz="2400" dirty="0" smtClean="0"/>
              <a:t> 	d’</a:t>
            </a:r>
            <a:r>
              <a:rPr lang="fr-FR" sz="2400" dirty="0" smtClean="0">
                <a:solidFill>
                  <a:srgbClr val="FF6600"/>
                </a:solidFill>
              </a:rPr>
              <a:t>anticorps</a:t>
            </a:r>
            <a:r>
              <a:rPr lang="fr-FR" sz="2400" dirty="0" smtClean="0"/>
              <a:t>, de </a:t>
            </a:r>
            <a:r>
              <a:rPr lang="fr-FR" sz="2400" dirty="0" smtClean="0">
                <a:solidFill>
                  <a:srgbClr val="FF6600"/>
                </a:solidFill>
              </a:rPr>
              <a:t>cytokines </a:t>
            </a:r>
            <a:r>
              <a:rPr lang="fr-FR" sz="2400" dirty="0" smtClean="0"/>
              <a:t>et de </a:t>
            </a:r>
            <a:r>
              <a:rPr lang="fr-FR" sz="2400" dirty="0" smtClean="0">
                <a:solidFill>
                  <a:srgbClr val="FF6600"/>
                </a:solidFill>
              </a:rPr>
              <a:t>protéinases</a:t>
            </a:r>
            <a:r>
              <a:rPr lang="fr-FR" sz="2400" dirty="0" smtClean="0"/>
              <a:t>, la démyélinisation 	étant effectuée par le macrophage</a:t>
            </a:r>
            <a:br>
              <a:rPr lang="fr-FR" sz="2400" dirty="0" smtClean="0"/>
            </a:br>
            <a:r>
              <a:rPr lang="fr-FR" sz="2400" dirty="0" smtClean="0"/>
              <a:t>-	Une réaction d’</a:t>
            </a:r>
            <a:r>
              <a:rPr lang="fr-FR" sz="2400" dirty="0" smtClean="0">
                <a:solidFill>
                  <a:srgbClr val="FF6600"/>
                </a:solidFill>
              </a:rPr>
              <a:t>immunité croisée </a:t>
            </a:r>
            <a:r>
              <a:rPr lang="fr-FR" sz="2400" dirty="0" smtClean="0"/>
              <a:t>est vraisemblable entre le 	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</a:t>
            </a:r>
            <a:r>
              <a:rPr lang="fr-FR" sz="2400" dirty="0" err="1" smtClean="0"/>
              <a:t>jejuni</a:t>
            </a:r>
            <a:r>
              <a:rPr lang="fr-FR" sz="2400" dirty="0" smtClean="0"/>
              <a:t> et des </a:t>
            </a:r>
            <a:r>
              <a:rPr lang="fr-FR" sz="2400" dirty="0" err="1" smtClean="0"/>
              <a:t>gangliosides</a:t>
            </a:r>
            <a:r>
              <a:rPr lang="fr-FR" sz="2400" dirty="0" smtClean="0"/>
              <a:t> du nerf périphérique</a:t>
            </a:r>
            <a:br>
              <a:rPr lang="fr-FR" sz="2400" dirty="0" smtClean="0"/>
            </a:br>
            <a:r>
              <a:rPr lang="fr-FR" sz="2400" dirty="0" smtClean="0"/>
              <a:t>-	Dans les formes axonales (</a:t>
            </a:r>
            <a:r>
              <a:rPr lang="fr-FR" sz="2400" dirty="0" smtClean="0">
                <a:solidFill>
                  <a:srgbClr val="FF6600"/>
                </a:solidFill>
              </a:rPr>
              <a:t>AMAN</a:t>
            </a:r>
            <a:r>
              <a:rPr lang="fr-FR" sz="2400" dirty="0" smtClean="0"/>
              <a:t>), l’atteinte est liée à des BC 	d’</a:t>
            </a:r>
            <a:r>
              <a:rPr lang="fr-FR" sz="2400" dirty="0" smtClean="0">
                <a:solidFill>
                  <a:srgbClr val="FF6600"/>
                </a:solidFill>
              </a:rPr>
              <a:t>origine humorale</a:t>
            </a:r>
            <a:r>
              <a:rPr lang="fr-FR" sz="2400" dirty="0" smtClean="0"/>
              <a:t>, à la partie distale du nerf périphérique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212850"/>
            <a:ext cx="2588779" cy="16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On différencie </a:t>
            </a:r>
            <a:r>
              <a:rPr lang="fr-FR" sz="2400" dirty="0" smtClean="0">
                <a:solidFill>
                  <a:srgbClr val="FF6600"/>
                </a:solidFill>
              </a:rPr>
              <a:t>deux types </a:t>
            </a:r>
            <a:r>
              <a:rPr lang="fr-FR" sz="2400" dirty="0" smtClean="0"/>
              <a:t>de SGB:</a:t>
            </a:r>
            <a:br>
              <a:rPr lang="fr-FR" sz="2400" dirty="0" smtClean="0"/>
            </a:br>
            <a:r>
              <a:rPr lang="fr-FR" sz="2400" dirty="0" smtClean="0"/>
              <a:t>-	le SGB </a:t>
            </a:r>
            <a:r>
              <a:rPr lang="fr-FR" sz="2400" dirty="0" smtClean="0">
                <a:solidFill>
                  <a:srgbClr val="FF6600"/>
                </a:solidFill>
              </a:rPr>
              <a:t>démyélinisant </a:t>
            </a:r>
            <a:r>
              <a:rPr lang="fr-FR" sz="2400" dirty="0" smtClean="0"/>
              <a:t>sensitivomoteur avec risque d’intubation</a:t>
            </a:r>
            <a:br>
              <a:rPr lang="fr-FR" sz="2400" dirty="0" smtClean="0"/>
            </a:br>
            <a:r>
              <a:rPr lang="fr-FR" sz="2400" dirty="0" smtClean="0"/>
              <a:t>-	les </a:t>
            </a:r>
            <a:r>
              <a:rPr lang="fr-FR" sz="2400" dirty="0" smtClean="0">
                <a:solidFill>
                  <a:srgbClr val="FF6600"/>
                </a:solidFill>
              </a:rPr>
              <a:t>neuropathies motrices axonales aiguës </a:t>
            </a:r>
            <a:r>
              <a:rPr lang="fr-FR" sz="2400" dirty="0" smtClean="0"/>
              <a:t>(ou AMAN), 	secondaires aux diarrhées à 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</a:t>
            </a:r>
            <a:r>
              <a:rPr lang="fr-FR" sz="2400" dirty="0" err="1" smtClean="0"/>
              <a:t>jejuni</a:t>
            </a:r>
            <a:r>
              <a:rPr lang="fr-FR" sz="2400" dirty="0" smtClean="0"/>
              <a:t>, à nette 	prédominance motrice, habituellement sans risque d’intubation 	mais à la récupération parfois plus lente</a:t>
            </a:r>
            <a:br>
              <a:rPr lang="fr-FR" sz="2400" dirty="0" smtClean="0"/>
            </a:br>
            <a:r>
              <a:rPr lang="fr-FR" sz="2400" dirty="0" smtClean="0"/>
              <a:t>-	Les deux types évoluent en trois phases : </a:t>
            </a:r>
            <a:r>
              <a:rPr lang="fr-FR" sz="2400" dirty="0" smtClean="0">
                <a:solidFill>
                  <a:srgbClr val="FF6600"/>
                </a:solidFill>
              </a:rPr>
              <a:t>extension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plateau</a:t>
            </a:r>
            <a:r>
              <a:rPr lang="fr-FR" sz="2400" dirty="0" smtClean="0"/>
              <a:t>, 	</a:t>
            </a:r>
            <a:r>
              <a:rPr lang="fr-FR" sz="2400" dirty="0" smtClean="0">
                <a:solidFill>
                  <a:srgbClr val="FF6600"/>
                </a:solidFill>
              </a:rPr>
              <a:t>récupération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>
                <a:solidFill>
                  <a:srgbClr val="FF6600"/>
                </a:solidFill>
              </a:rPr>
              <a:t>diagnostic clinique et ENMG</a:t>
            </a:r>
            <a:r>
              <a:rPr lang="fr-FR" sz="2400" dirty="0" smtClean="0"/>
              <a:t> (+ LCR et immunologie)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 descr="guillain-bar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63" y="1228525"/>
            <a:ext cx="3086716" cy="169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UILIAN-BARRE-S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636900"/>
            <a:ext cx="5865368" cy="519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d’extension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&lt; 4 semaines </a:t>
            </a:r>
            <a:r>
              <a:rPr lang="fr-FR" sz="2400" dirty="0" smtClean="0"/>
              <a:t>(souvent de quelques jours, parfois &lt; 1 jour) 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manifestations sensitives </a:t>
            </a:r>
            <a:r>
              <a:rPr lang="fr-FR" sz="2400" dirty="0" smtClean="0"/>
              <a:t>fréquentes et plutôt subjectives 	(paresthésies, picotements distaux des quatre membres)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parésie </a:t>
            </a:r>
            <a:r>
              <a:rPr lang="fr-FR" sz="2400" b="1" dirty="0" smtClean="0">
                <a:solidFill>
                  <a:srgbClr val="3366FF"/>
                </a:solidFill>
              </a:rPr>
              <a:t>symétrique </a:t>
            </a:r>
            <a:r>
              <a:rPr lang="fr-FR" sz="2400" dirty="0" smtClean="0"/>
              <a:t>débutant aux MI, étendue et sévère, qui 	prédomine en proximal puis touche les extrémités</a:t>
            </a:r>
            <a:br>
              <a:rPr lang="fr-FR" sz="2400" dirty="0" smtClean="0"/>
            </a:br>
            <a:r>
              <a:rPr lang="fr-FR" sz="2400" dirty="0" smtClean="0"/>
              <a:t>-	nerfs crâniens (VII, oculomoteur, IX)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douleurs </a:t>
            </a:r>
            <a:r>
              <a:rPr lang="fr-FR" sz="2400" dirty="0" smtClean="0"/>
              <a:t>(myalgies, radiculalgies des membres inférieurs 	évocatrices)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 : </a:t>
            </a:r>
            <a:r>
              <a:rPr lang="fr-FR" sz="2400" b="1" dirty="0" smtClean="0">
                <a:solidFill>
                  <a:srgbClr val="57D833"/>
                </a:solidFill>
              </a:rPr>
              <a:t>mécanisme physiopathologique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axonale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ou </a:t>
            </a:r>
            <a:r>
              <a:rPr lang="fr-FR" sz="2400" dirty="0" smtClean="0">
                <a:solidFill>
                  <a:srgbClr val="FF6600"/>
                </a:solidFill>
              </a:rPr>
              <a:t>neuronale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tracés neurogènes à l’EMG (si composante motrice)</a:t>
            </a:r>
            <a:br>
              <a:rPr lang="fr-FR" sz="2400" dirty="0" smtClean="0"/>
            </a:br>
            <a:r>
              <a:rPr lang="fr-FR" sz="2400" dirty="0" smtClean="0"/>
              <a:t>	-	VCN normales (ou modérément ralenties)</a:t>
            </a:r>
            <a:br>
              <a:rPr lang="fr-FR" sz="2400" dirty="0" smtClean="0"/>
            </a:br>
            <a:r>
              <a:rPr lang="fr-FR" sz="2400" dirty="0" smtClean="0"/>
              <a:t>	-	baisse d’amplitude du potentiel d’action de la réponse motrice </a:t>
            </a:r>
            <a:br>
              <a:rPr lang="fr-FR" sz="2400" dirty="0" smtClean="0"/>
            </a:br>
            <a:r>
              <a:rPr lang="fr-FR" sz="2400" dirty="0" smtClean="0"/>
              <a:t>	-	baisse d’amplitude du potentiel d’action de la réponse sensitive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démyélinisante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tracés EMG normaux (en l’absence d’</a:t>
            </a:r>
            <a:r>
              <a:rPr lang="fr-FR" sz="2400" dirty="0" err="1" smtClean="0"/>
              <a:t>axonopathie</a:t>
            </a:r>
            <a:r>
              <a:rPr lang="fr-FR" sz="2400" dirty="0" smtClean="0"/>
              <a:t> secondaire et 		de BC) </a:t>
            </a:r>
            <a:br>
              <a:rPr lang="fr-FR" sz="2400" dirty="0" smtClean="0"/>
            </a:br>
            <a:r>
              <a:rPr lang="fr-FR" sz="2400" dirty="0" smtClean="0"/>
              <a:t>	-	VCN ralenties (VCM, LDM, VCS, H, F)</a:t>
            </a:r>
            <a:br>
              <a:rPr lang="fr-FR" sz="2400" dirty="0" smtClean="0"/>
            </a:br>
            <a:r>
              <a:rPr lang="fr-FR" sz="2400" dirty="0" smtClean="0"/>
              <a:t>	-	dispersion et BC</a:t>
            </a:r>
            <a:br>
              <a:rPr lang="fr-FR" sz="2400" dirty="0" smtClean="0"/>
            </a:br>
            <a:endParaRPr lang="fr-FR" sz="2400" dirty="0" smtClean="0"/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/>
              <a:t>NP par </a:t>
            </a:r>
            <a:r>
              <a:rPr lang="fr-FR" sz="2400" dirty="0" err="1" smtClean="0">
                <a:solidFill>
                  <a:srgbClr val="FF6600"/>
                </a:solidFill>
              </a:rPr>
              <a:t>nodopathie</a:t>
            </a:r>
            <a:r>
              <a:rPr lang="fr-FR" sz="2400" dirty="0" smtClean="0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-2698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d’extension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respiratoire </a:t>
            </a:r>
            <a:r>
              <a:rPr lang="fr-FR" sz="2400" dirty="0" smtClean="0"/>
              <a:t>(15 à 30 % des patients seront sous 	ventilation assistée) 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>
                <a:solidFill>
                  <a:srgbClr val="FF6600"/>
                </a:solidFill>
              </a:rPr>
              <a:t>atteinte faciale bilatérale </a:t>
            </a:r>
            <a:r>
              <a:rPr lang="fr-FR" sz="2400" dirty="0" smtClean="0"/>
              <a:t>et une aggravation rapide sont 	associées à un risque plus élevé de complication respiratoire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smtClean="0"/>
              <a:t>de la musculature </a:t>
            </a:r>
            <a:r>
              <a:rPr lang="fr-FR" sz="2400" dirty="0" smtClean="0">
                <a:solidFill>
                  <a:srgbClr val="FF6600"/>
                </a:solidFill>
              </a:rPr>
              <a:t>bulbaire </a:t>
            </a:r>
            <a:r>
              <a:rPr lang="fr-FR" sz="2400" dirty="0" smtClean="0"/>
              <a:t>(troubles de déglutition ou de 	phonation)</a:t>
            </a:r>
            <a:br>
              <a:rPr lang="fr-FR" sz="2400" dirty="0" smtClean="0"/>
            </a:br>
            <a:r>
              <a:rPr lang="fr-FR" sz="2400" dirty="0" smtClean="0"/>
              <a:t>-	La phase d’extension est plus rapide au cours de l’AMAN qu’au 	cours du SGB démyélinisant</a:t>
            </a:r>
            <a:br>
              <a:rPr lang="fr-FR" sz="2400" dirty="0" smtClean="0"/>
            </a:br>
            <a:r>
              <a:rPr lang="fr-FR" sz="2400" dirty="0" smtClean="0"/>
              <a:t>-	Une durée courte de la phase d’aggravation dans les formes 	</a:t>
            </a:r>
            <a:r>
              <a:rPr lang="fr-FR" sz="2400" dirty="0" err="1" smtClean="0"/>
              <a:t>démyélinisantes</a:t>
            </a:r>
            <a:r>
              <a:rPr lang="fr-FR" sz="2400" dirty="0" smtClean="0"/>
              <a:t> est de mauvais pronostic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671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de plateau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Grossièrement :</a:t>
            </a:r>
            <a:br>
              <a:rPr lang="fr-FR" sz="2400" dirty="0" smtClean="0"/>
            </a:br>
            <a:r>
              <a:rPr lang="fr-FR" sz="2400" dirty="0" smtClean="0"/>
              <a:t>	1/3 des patients garde une capacité à marcher</a:t>
            </a:r>
            <a:br>
              <a:rPr lang="fr-FR" sz="2400" dirty="0" smtClean="0"/>
            </a:br>
            <a:r>
              <a:rPr lang="fr-FR" sz="2400" dirty="0" smtClean="0"/>
              <a:t>	1/3 est confiné au lit</a:t>
            </a:r>
            <a:br>
              <a:rPr lang="fr-FR" sz="2400" dirty="0" smtClean="0"/>
            </a:br>
            <a:r>
              <a:rPr lang="fr-FR" sz="2400" dirty="0" smtClean="0"/>
              <a:t>	1/3 nécessite une assistance respiratoire.</a:t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>
                <a:solidFill>
                  <a:srgbClr val="FF6600"/>
                </a:solidFill>
              </a:rPr>
              <a:t>déficit moteur</a:t>
            </a:r>
            <a:r>
              <a:rPr lang="fr-FR" sz="2400" dirty="0" smtClean="0"/>
              <a:t> est d’intensité variable</a:t>
            </a:r>
            <a:br>
              <a:rPr lang="fr-FR" sz="2400" dirty="0" smtClean="0"/>
            </a:br>
            <a:r>
              <a:rPr lang="fr-FR" sz="2400" dirty="0" smtClean="0"/>
              <a:t>-	L’atteinte des </a:t>
            </a:r>
            <a:r>
              <a:rPr lang="fr-FR" sz="2400" dirty="0" smtClean="0">
                <a:solidFill>
                  <a:srgbClr val="FF6600"/>
                </a:solidFill>
              </a:rPr>
              <a:t>nerfs crâniens </a:t>
            </a:r>
            <a:r>
              <a:rPr lang="fr-FR" sz="2400" dirty="0" smtClean="0"/>
              <a:t>est fréquente </a:t>
            </a:r>
            <a:br>
              <a:rPr lang="fr-FR" sz="2400" dirty="0" smtClean="0"/>
            </a:br>
            <a:r>
              <a:rPr lang="fr-FR" sz="2400" dirty="0" smtClean="0"/>
              <a:t>-	L’</a:t>
            </a:r>
            <a:r>
              <a:rPr lang="fr-FR" sz="2400" dirty="0" smtClean="0">
                <a:solidFill>
                  <a:srgbClr val="FF6600"/>
                </a:solidFill>
              </a:rPr>
              <a:t>aréflexie tendineuse </a:t>
            </a:r>
            <a:r>
              <a:rPr lang="fr-FR" sz="2400" dirty="0" smtClean="0"/>
              <a:t>dans les territoires déficitaires est la règle</a:t>
            </a:r>
            <a:br>
              <a:rPr lang="fr-FR" sz="2400" dirty="0" smtClean="0"/>
            </a:br>
            <a:r>
              <a:rPr lang="fr-FR" sz="2400" dirty="0" smtClean="0"/>
              <a:t>-	Le déficit sensitif est moins important que ne le laisserait 	supposer l’importance des paresthésies. Il prédomine sur la 	</a:t>
            </a:r>
            <a:r>
              <a:rPr lang="fr-FR" sz="2400" dirty="0" err="1" smtClean="0"/>
              <a:t>prorioception</a:t>
            </a:r>
            <a:r>
              <a:rPr lang="fr-FR" sz="2400" dirty="0" smtClean="0"/>
              <a:t> et est responsable d’une </a:t>
            </a:r>
            <a:r>
              <a:rPr lang="fr-FR" sz="2400" dirty="0" smtClean="0">
                <a:solidFill>
                  <a:srgbClr val="FF6600"/>
                </a:solidFill>
              </a:rPr>
              <a:t>ataxie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671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de récupération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La récupération se fait dans l’</a:t>
            </a:r>
            <a:r>
              <a:rPr lang="fr-FR" sz="2400" dirty="0" smtClean="0">
                <a:solidFill>
                  <a:srgbClr val="FF6600"/>
                </a:solidFill>
              </a:rPr>
              <a:t>ordre inverse de l’apparition des 	déficits	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Au cours du SGB démyélinisant, elle peut 	durer plusieurs mois</a:t>
            </a:r>
            <a:br>
              <a:rPr lang="fr-FR" sz="2400" dirty="0" smtClean="0"/>
            </a:br>
            <a:r>
              <a:rPr lang="fr-FR" sz="2400" dirty="0" smtClean="0"/>
              <a:t>-	Au cours de l’AMAN, la récupération est soit rapide par levée des 	BC sous traitement par immunoglobulines IV, soit très lente </a:t>
            </a:r>
            <a:br>
              <a:rPr lang="fr-FR" sz="2400" dirty="0" smtClean="0"/>
            </a:br>
            <a:r>
              <a:rPr lang="fr-FR" sz="2400" dirty="0" smtClean="0"/>
              <a:t>-	L’absence de récupération après 12 à 18 mois peut être 	considérée comme définitive.</a:t>
            </a:r>
            <a:br>
              <a:rPr lang="fr-FR" sz="2400" dirty="0" smtClean="0"/>
            </a:br>
            <a:r>
              <a:rPr lang="fr-FR" sz="2400" dirty="0" smtClean="0"/>
              <a:t>-	Dans les meilleures séries, il existe </a:t>
            </a:r>
            <a:r>
              <a:rPr lang="fr-FR" sz="2400" dirty="0" smtClean="0">
                <a:solidFill>
                  <a:srgbClr val="FF6600"/>
                </a:solidFill>
              </a:rPr>
              <a:t>5 % de décès </a:t>
            </a:r>
            <a:r>
              <a:rPr lang="fr-FR" sz="2400" dirty="0" smtClean="0"/>
              <a:t>; 15 % des 	patients gardent des séquelles définitives : déficit moteur, ataxie.</a:t>
            </a:r>
            <a:endParaRPr lang="fr-F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671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Pronostic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Sont de </a:t>
            </a:r>
            <a:r>
              <a:rPr lang="fr-FR" sz="2400" dirty="0" smtClean="0">
                <a:solidFill>
                  <a:srgbClr val="FF6600"/>
                </a:solidFill>
              </a:rPr>
              <a:t>mauvais pronostic 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une phase d’aggravation très rapide</a:t>
            </a:r>
            <a:br>
              <a:rPr lang="fr-FR" sz="2400" dirty="0" smtClean="0"/>
            </a:br>
            <a:r>
              <a:rPr lang="fr-FR" sz="2400" dirty="0" smtClean="0"/>
              <a:t>-	une atteinte faciale bilatérale initiale</a:t>
            </a:r>
            <a:br>
              <a:rPr lang="fr-FR" sz="2400" dirty="0" smtClean="0"/>
            </a:br>
            <a:r>
              <a:rPr lang="fr-FR" sz="2400" dirty="0" smtClean="0"/>
              <a:t>-	un âge supérieur à 60 ans</a:t>
            </a:r>
            <a:br>
              <a:rPr lang="fr-FR" sz="2400" dirty="0" smtClean="0"/>
            </a:br>
            <a:r>
              <a:rPr lang="fr-FR" sz="2400" dirty="0" smtClean="0"/>
              <a:t>-	une inexcitabilité des nerfs à l’ENMG</a:t>
            </a:r>
            <a:br>
              <a:rPr lang="fr-FR" sz="2400" dirty="0" smtClean="0"/>
            </a:br>
            <a:r>
              <a:rPr lang="fr-FR" sz="2400" dirty="0" smtClean="0"/>
              <a:t>-	une ventilation prolongée</a:t>
            </a:r>
            <a:br>
              <a:rPr lang="fr-FR" sz="2400" dirty="0" smtClean="0"/>
            </a:br>
            <a:r>
              <a:rPr lang="fr-FR" sz="2400" dirty="0" smtClean="0"/>
              <a:t>- 	une atteinte </a:t>
            </a:r>
            <a:r>
              <a:rPr lang="fr-FR" sz="2400" dirty="0" err="1" smtClean="0"/>
              <a:t>dysautonomique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Les récidives du syndrome de </a:t>
            </a:r>
            <a:r>
              <a:rPr lang="fr-FR" sz="2400" dirty="0" err="1" smtClean="0"/>
              <a:t>Guillain-Barré</a:t>
            </a:r>
            <a:r>
              <a:rPr lang="fr-FR" sz="2400" dirty="0" smtClean="0"/>
              <a:t> sont très rares.</a:t>
            </a:r>
            <a:endParaRPr lang="fr-F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http://</a:t>
            </a:r>
            <a:r>
              <a:rPr lang="fr-FR" smtClean="0"/>
              <a:t>enmgblog.blogspot.be</a:t>
            </a:r>
          </a:p>
          <a:p>
            <a:endParaRPr lang="fr-FR" dirty="0" smtClean="0"/>
          </a:p>
          <a:p>
            <a:r>
              <a:rPr lang="fr-FR" dirty="0" smtClean="0"/>
              <a:t>http://</a:t>
            </a:r>
            <a:r>
              <a:rPr lang="fr-FR" dirty="0" err="1" smtClean="0"/>
              <a:t>www.sfenmg.com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 : </a:t>
            </a:r>
            <a:r>
              <a:rPr lang="fr-FR" sz="2400" b="1" dirty="0" smtClean="0">
                <a:solidFill>
                  <a:srgbClr val="57D833"/>
                </a:solidFill>
              </a:rPr>
              <a:t>mécanisme physiopathologique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/>
              <a:t>NP par </a:t>
            </a:r>
            <a:r>
              <a:rPr lang="fr-FR" sz="2400" dirty="0" err="1" smtClean="0">
                <a:solidFill>
                  <a:srgbClr val="FF6600"/>
                </a:solidFill>
              </a:rPr>
              <a:t>nodopathie</a:t>
            </a:r>
            <a:r>
              <a:rPr lang="fr-FR" sz="2400" dirty="0" smtClean="0">
                <a:solidFill>
                  <a:srgbClr val="FF6600"/>
                </a:solidFill>
              </a:rPr>
              <a:t> 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/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AMAN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0000FF"/>
                </a:solidFill>
              </a:rPr>
              <a:t>MMN (</a:t>
            </a:r>
            <a:r>
              <a:rPr lang="fr-FR" sz="2400" b="1" dirty="0" smtClean="0">
                <a:solidFill>
                  <a:srgbClr val="FF0000"/>
                </a:solidFill>
              </a:rPr>
              <a:t>1%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0000FF"/>
                </a:solidFill>
              </a:rPr>
              <a:t>Neuropathies ischémiques (</a:t>
            </a:r>
            <a:r>
              <a:rPr lang="fr-FR" sz="2400" b="1" dirty="0" smtClean="0">
                <a:solidFill>
                  <a:srgbClr val="FF0000"/>
                </a:solidFill>
              </a:rPr>
              <a:t>2%</a:t>
            </a:r>
            <a:r>
              <a:rPr lang="fr-FR" sz="2400" dirty="0" smtClean="0">
                <a:solidFill>
                  <a:srgbClr val="0000FF"/>
                </a:solidFill>
              </a:rPr>
              <a:t>) 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0000FF"/>
                </a:solidFill>
              </a:rPr>
              <a:t>PNP de réa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Béribéri</a:t>
            </a:r>
          </a:p>
          <a:p>
            <a:pPr algn="l">
              <a:tabLst>
                <a:tab pos="355600" algn="l"/>
                <a:tab pos="533400" algn="l"/>
                <a:tab pos="1079500" algn="l"/>
              </a:tabLst>
            </a:pPr>
            <a:r>
              <a:rPr lang="fr-FR" sz="2400" dirty="0" err="1" smtClean="0">
                <a:solidFill>
                  <a:srgbClr val="000000"/>
                </a:solidFill>
              </a:rPr>
              <a:t>Tétrodotoxine</a:t>
            </a:r>
            <a:r>
              <a:rPr lang="fr-FR" sz="2400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-2698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412" y="1841500"/>
            <a:ext cx="4388188" cy="431165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COMPERE disper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81" y="1917700"/>
            <a:ext cx="5201919" cy="416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 : </a:t>
            </a:r>
            <a:r>
              <a:rPr lang="fr-FR" sz="2400" b="1" dirty="0" smtClean="0">
                <a:solidFill>
                  <a:srgbClr val="57D833"/>
                </a:solidFill>
              </a:rPr>
              <a:t>évolutivité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subaigüe/aigüe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BC</a:t>
            </a:r>
            <a:br>
              <a:rPr lang="fr-FR" sz="2400" dirty="0" smtClean="0"/>
            </a:br>
            <a:r>
              <a:rPr lang="fr-FR" sz="2400" dirty="0" smtClean="0"/>
              <a:t>	-	PUM </a:t>
            </a:r>
            <a:r>
              <a:rPr lang="fr-FR" sz="2400" dirty="0" err="1" smtClean="0"/>
              <a:t>polyphasiques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PUM de taille normale ou modérément augmentée</a:t>
            </a:r>
            <a:br>
              <a:rPr lang="fr-FR" sz="2400" dirty="0" smtClean="0"/>
            </a:br>
            <a:r>
              <a:rPr lang="fr-FR" sz="2400" dirty="0" smtClean="0"/>
              <a:t>	-	signes de dénervation active (fibrillations, pointes positives)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chronique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peu ou pas de dénervation active</a:t>
            </a:r>
            <a:br>
              <a:rPr lang="fr-FR" sz="2400" dirty="0" smtClean="0"/>
            </a:br>
            <a:r>
              <a:rPr lang="fr-FR" sz="2400" dirty="0" smtClean="0"/>
              <a:t>	-	peu ou pas de PUM </a:t>
            </a:r>
            <a:r>
              <a:rPr lang="fr-FR" sz="2400" dirty="0" err="1" smtClean="0"/>
              <a:t>polyphasiques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PUM de taille nettement augmentée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-152400" y="9525"/>
            <a:ext cx="7772400" cy="1470025"/>
          </a:xfrm>
        </p:spPr>
        <p:txBody>
          <a:bodyPr/>
          <a:lstStyle/>
          <a:p>
            <a:r>
              <a:rPr lang="fr-FR" dirty="0" smtClean="0"/>
              <a:t>NP périphériques</a:t>
            </a:r>
            <a:endParaRPr lang="fr-FR" dirty="0"/>
          </a:p>
        </p:txBody>
      </p:sp>
      <p:pic>
        <p:nvPicPr>
          <p:cNvPr id="5" name="Picture 17" descr="C:\Mes documents\TRU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504" y="46038"/>
            <a:ext cx="1730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7859371</TotalTime>
  <Words>5136</Words>
  <Application>Microsoft Macintosh PowerPoint</Application>
  <PresentationFormat>Présentation à l'écran (4:3)</PresentationFormat>
  <Paragraphs>281</Paragraphs>
  <Slides>64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Thème Office</vt:lpstr>
      <vt:lpstr>Pathologies neuromusculaires</vt:lpstr>
      <vt:lpstr>Chapitre 4 : Neuropathies périphériques</vt:lpstr>
      <vt:lpstr>Diapositive 3</vt:lpstr>
      <vt:lpstr>Diapositive 4</vt:lpstr>
      <vt:lpstr>Diapositive 5</vt:lpstr>
      <vt:lpstr>Diapositive 6</vt:lpstr>
      <vt:lpstr>Diapositive 7</vt:lpstr>
      <vt:lpstr>Diapositive 8</vt:lpstr>
      <vt:lpstr>NP périphériques</vt:lpstr>
      <vt:lpstr>Diapositive 10</vt:lpstr>
      <vt:lpstr>Diapositive 11</vt:lpstr>
      <vt:lpstr>NP périphériques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NP périphériques</vt:lpstr>
      <vt:lpstr>NP périphériques</vt:lpstr>
      <vt:lpstr>Diapositive 29</vt:lpstr>
      <vt:lpstr>Diapositive 30</vt:lpstr>
      <vt:lpstr>NP périphériques</vt:lpstr>
      <vt:lpstr>NP périphériques</vt:lpstr>
      <vt:lpstr>NP périphériques</vt:lpstr>
      <vt:lpstr>NP périphériques</vt:lpstr>
      <vt:lpstr>NP périphériques</vt:lpstr>
      <vt:lpstr>Diapositive 36</vt:lpstr>
      <vt:lpstr>Diapositive 37</vt:lpstr>
      <vt:lpstr>Diapositive 38</vt:lpstr>
      <vt:lpstr>Diapositive 39</vt:lpstr>
      <vt:lpstr>Diapositive 40</vt:lpstr>
      <vt:lpstr>NP périphériques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  <vt:lpstr>NP périphériques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Neuropathies périphériques</dc:title>
  <dc:creator>Francois Wang</dc:creator>
  <cp:lastModifiedBy>Francois Wang</cp:lastModifiedBy>
  <cp:revision>172</cp:revision>
  <dcterms:created xsi:type="dcterms:W3CDTF">2018-05-22T09:14:54Z</dcterms:created>
  <dcterms:modified xsi:type="dcterms:W3CDTF">2018-05-22T14:09:10Z</dcterms:modified>
</cp:coreProperties>
</file>