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77" r:id="rId3"/>
    <p:sldId id="257" r:id="rId4"/>
    <p:sldId id="258" r:id="rId5"/>
    <p:sldId id="265" r:id="rId6"/>
    <p:sldId id="266" r:id="rId7"/>
    <p:sldId id="274" r:id="rId8"/>
    <p:sldId id="267" r:id="rId9"/>
    <p:sldId id="264" r:id="rId10"/>
    <p:sldId id="268" r:id="rId11"/>
    <p:sldId id="260" r:id="rId12"/>
    <p:sldId id="261" r:id="rId13"/>
    <p:sldId id="269" r:id="rId14"/>
    <p:sldId id="270" r:id="rId15"/>
    <p:sldId id="271" r:id="rId16"/>
    <p:sldId id="272" r:id="rId17"/>
    <p:sldId id="273" r:id="rId18"/>
    <p:sldId id="263"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50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DFCA381-C65D-C445-9AE2-C49C9E3F9F0F}" type="datetimeFigureOut">
              <a:rPr lang="fr-FR" smtClean="0"/>
              <a:t>3/03/16</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929E1222-E4C8-E74B-B057-F2461C711C0F}"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EDFCA381-C65D-C445-9AE2-C49C9E3F9F0F}"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EDFCA381-C65D-C445-9AE2-C49C9E3F9F0F}"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EDFCA381-C65D-C445-9AE2-C49C9E3F9F0F}"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EDFCA381-C65D-C445-9AE2-C49C9E3F9F0F}"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9E1222-E4C8-E74B-B057-F2461C711C0F}"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EDFCA381-C65D-C445-9AE2-C49C9E3F9F0F}" type="datetimeFigureOut">
              <a:rPr lang="fr-FR" smtClean="0"/>
              <a:t>3/03/16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EDFCA381-C65D-C445-9AE2-C49C9E3F9F0F}" type="datetimeFigureOut">
              <a:rPr lang="fr-FR" smtClean="0"/>
              <a:t>3/03/16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EDFCA381-C65D-C445-9AE2-C49C9E3F9F0F}" type="datetimeFigureOut">
              <a:rPr lang="fr-FR" smtClean="0"/>
              <a:t>3/03/16</a:t>
            </a:fld>
            <a:endParaRPr lang="fr-CA"/>
          </a:p>
        </p:txBody>
      </p:sp>
      <p:sp>
        <p:nvSpPr>
          <p:cNvPr id="8" name="Espace réservé du numéro de diapositive 7"/>
          <p:cNvSpPr>
            <a:spLocks noGrp="1"/>
          </p:cNvSpPr>
          <p:nvPr>
            <p:ph type="sldNum" sz="quarter" idx="11"/>
          </p:nvPr>
        </p:nvSpPr>
        <p:spPr/>
        <p:txBody>
          <a:bodyPr/>
          <a:lstStyle/>
          <a:p>
            <a:fld id="{929E1222-E4C8-E74B-B057-F2461C711C0F}" type="slidenum">
              <a:rPr lang="fr-CA" smtClean="0"/>
              <a:t>‹#›</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FCA381-C65D-C445-9AE2-C49C9E3F9F0F}" type="datetimeFigureOut">
              <a:rPr lang="fr-FR" smtClean="0"/>
              <a:t>3/03/16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EDFCA381-C65D-C445-9AE2-C49C9E3F9F0F}" type="datetimeFigureOut">
              <a:rPr lang="fr-FR" smtClean="0"/>
              <a:t>3/03/16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929E1222-E4C8-E74B-B057-F2461C711C0F}"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EDFCA381-C65D-C445-9AE2-C49C9E3F9F0F}" type="datetimeFigureOut">
              <a:rPr lang="fr-FR" smtClean="0"/>
              <a:t>3/03/16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9E1222-E4C8-E74B-B057-F2461C711C0F}"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A"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DFCA381-C65D-C445-9AE2-C49C9E3F9F0F}" type="datetimeFigureOut">
              <a:rPr lang="fr-FR" smtClean="0"/>
              <a:t>3/03/16</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29E1222-E4C8-E74B-B057-F2461C711C0F}"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55847"/>
            <a:ext cx="8077200" cy="2324551"/>
          </a:xfrm>
        </p:spPr>
        <p:txBody>
          <a:bodyPr>
            <a:normAutofit/>
          </a:bodyPr>
          <a:lstStyle/>
          <a:p>
            <a:r>
              <a:rPr lang="fr-CA" sz="3600" dirty="0" smtClean="0"/>
              <a:t>Politique internationale de la culture : la Convention sur la diversité des expressions culturelles</a:t>
            </a:r>
            <a:endParaRPr lang="fr-CA" sz="3600" dirty="0"/>
          </a:p>
        </p:txBody>
      </p:sp>
      <p:sp>
        <p:nvSpPr>
          <p:cNvPr id="3" name="Sous-titre 2"/>
          <p:cNvSpPr>
            <a:spLocks noGrp="1"/>
          </p:cNvSpPr>
          <p:nvPr>
            <p:ph type="subTitle" idx="1"/>
          </p:nvPr>
        </p:nvSpPr>
        <p:spPr>
          <a:xfrm>
            <a:off x="574160" y="1640188"/>
            <a:ext cx="8077200" cy="844114"/>
          </a:xfrm>
        </p:spPr>
        <p:txBody>
          <a:bodyPr>
            <a:normAutofit fontScale="92500" lnSpcReduction="10000"/>
          </a:bodyPr>
          <a:lstStyle/>
          <a:p>
            <a:r>
              <a:rPr lang="fr-CA" dirty="0" smtClean="0"/>
              <a:t>Antonios Vlassis, Center for International Relations </a:t>
            </a:r>
            <a:r>
              <a:rPr lang="fr-CA" dirty="0" err="1" smtClean="0"/>
              <a:t>Studies</a:t>
            </a:r>
            <a:r>
              <a:rPr lang="fr-CA" dirty="0" smtClean="0"/>
              <a:t> (CEFIR)-Fonds national de la recherche scientifique (FNRS), Université de Liège </a:t>
            </a:r>
          </a:p>
          <a:p>
            <a:r>
              <a:rPr lang="fr-CA" dirty="0" err="1" smtClean="0"/>
              <a:t>antonios.vlassis@gmail.com</a:t>
            </a:r>
            <a:endParaRPr lang="fr-CA" dirty="0"/>
          </a:p>
        </p:txBody>
      </p:sp>
    </p:spTree>
    <p:extLst>
      <p:ext uri="{BB962C8B-B14F-4D97-AF65-F5344CB8AC3E}">
        <p14:creationId xmlns:p14="http://schemas.microsoft.com/office/powerpoint/2010/main" val="16121958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B. Mise en œuvre de la CDEC</a:t>
            </a:r>
            <a:endParaRPr lang="fr-CA" dirty="0"/>
          </a:p>
        </p:txBody>
      </p:sp>
      <p:sp>
        <p:nvSpPr>
          <p:cNvPr id="3" name="Espace réservé du contenu 2"/>
          <p:cNvSpPr>
            <a:spLocks noGrp="1"/>
          </p:cNvSpPr>
          <p:nvPr>
            <p:ph idx="1"/>
          </p:nvPr>
        </p:nvSpPr>
        <p:spPr>
          <a:xfrm>
            <a:off x="457199" y="2952712"/>
            <a:ext cx="7467601" cy="3173451"/>
          </a:xfrm>
        </p:spPr>
        <p:txBody>
          <a:bodyPr>
            <a:normAutofit fontScale="32500" lnSpcReduction="20000"/>
          </a:bodyPr>
          <a:lstStyle/>
          <a:p>
            <a:r>
              <a:rPr lang="fr-FR" sz="4000" b="1" dirty="0" smtClean="0"/>
              <a:t>Article 20 de la CDEC: deux paragraphes à première vue incompatibles</a:t>
            </a:r>
          </a:p>
          <a:p>
            <a:r>
              <a:rPr lang="fr-FR" sz="4000" b="1" dirty="0" smtClean="0"/>
              <a:t>Consensus délibérément ambigu</a:t>
            </a:r>
          </a:p>
          <a:p>
            <a:pPr marL="118872" indent="0">
              <a:buNone/>
            </a:pPr>
            <a:endParaRPr lang="fr-FR" sz="4000" b="1" dirty="0" smtClean="0"/>
          </a:p>
          <a:p>
            <a:pPr marL="118872" indent="0">
              <a:buNone/>
            </a:pPr>
            <a:endParaRPr lang="fr-FR" sz="4000" dirty="0"/>
          </a:p>
          <a:p>
            <a:r>
              <a:rPr lang="fr-CA" sz="4000" dirty="0"/>
              <a:t>La complémentarité ou l’incompatibilité entre les dispositions de la CDEC et le régime </a:t>
            </a:r>
            <a:r>
              <a:rPr lang="fr-CA" sz="4000" dirty="0" smtClean="0"/>
              <a:t>commercial </a:t>
            </a:r>
            <a:r>
              <a:rPr lang="fr-CA" sz="4000" dirty="0"/>
              <a:t>dépendent en grande partie de la concertation des acteurs impliqués, de la bonne volonté des </a:t>
            </a:r>
            <a:r>
              <a:rPr lang="fr-CA" sz="4000" dirty="0" smtClean="0"/>
              <a:t>États parties </a:t>
            </a:r>
            <a:r>
              <a:rPr lang="fr-CA" sz="4000" dirty="0"/>
              <a:t>et de leurs préférences respectives. </a:t>
            </a:r>
            <a:endParaRPr lang="fr-CA" sz="4000" dirty="0" smtClean="0"/>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smtClean="0"/>
              <a:t>2</a:t>
            </a:r>
            <a:r>
              <a:rPr lang="fr-CA" sz="4000" dirty="0"/>
              <a:t>.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457199" y="1324378"/>
            <a:ext cx="5046297" cy="1519779"/>
          </a:xfrm>
          <a:prstGeom prst="rect">
            <a:avLst/>
          </a:prstGeom>
        </p:spPr>
      </p:pic>
    </p:spTree>
    <p:extLst>
      <p:ext uri="{BB962C8B-B14F-4D97-AF65-F5344CB8AC3E}">
        <p14:creationId xmlns:p14="http://schemas.microsoft.com/office/powerpoint/2010/main" val="14895713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846692" y="3289235"/>
            <a:ext cx="7078108" cy="2836928"/>
          </a:xfrm>
        </p:spPr>
        <p:txBody>
          <a:bodyPr>
            <a:normAutofit fontScale="40000" lnSpcReduction="20000"/>
          </a:bodyPr>
          <a:lstStyle/>
          <a:p>
            <a:endParaRPr lang="fr-CA" dirty="0" smtClean="0"/>
          </a:p>
          <a:p>
            <a:r>
              <a:rPr lang="fr-CA" dirty="0" smtClean="0"/>
              <a:t>Fonds </a:t>
            </a:r>
            <a:r>
              <a:rPr lang="fr-CA" dirty="0" smtClean="0"/>
              <a:t>international pour la diversité culturelle</a:t>
            </a:r>
          </a:p>
          <a:p>
            <a:r>
              <a:rPr lang="fr-CA" dirty="0" smtClean="0"/>
              <a:t>Instrument 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smtClean="0"/>
          </a:p>
          <a:p>
            <a:r>
              <a:rPr lang="fr-CA" dirty="0" smtClean="0"/>
              <a:t>Ressources du FIDC: 7,74 millions USD en février 2016. </a:t>
            </a:r>
          </a:p>
          <a:p>
            <a:r>
              <a:rPr lang="fr-CA" dirty="0" smtClean="0"/>
              <a:t>78 projets dans 48 pays, la moitié de projets en Afrique. </a:t>
            </a:r>
          </a:p>
          <a:p>
            <a:r>
              <a:rPr lang="fr-CA" dirty="0" smtClean="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smtClean="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761141" y="1089989"/>
            <a:ext cx="4329865" cy="2624245"/>
          </a:xfrm>
          <a:prstGeom prst="rect">
            <a:avLst/>
          </a:prstGeom>
        </p:spPr>
      </p:pic>
    </p:spTree>
    <p:extLst>
      <p:ext uri="{BB962C8B-B14F-4D97-AF65-F5344CB8AC3E}">
        <p14:creationId xmlns:p14="http://schemas.microsoft.com/office/powerpoint/2010/main" val="38698187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p:txBody>
          <a:bodyPr>
            <a:normAutofit fontScale="55000" lnSpcReduction="20000"/>
          </a:bodyPr>
          <a:lstStyle/>
          <a:p>
            <a:pPr marL="36576" indent="0">
              <a:buNone/>
            </a:pPr>
            <a:endParaRPr lang="fr-CA" dirty="0"/>
          </a:p>
          <a:p>
            <a:r>
              <a:rPr lang="fr-CA" dirty="0" smtClean="0"/>
              <a:t>Accords bilatéraux de libre-échange des États-Unis</a:t>
            </a:r>
          </a:p>
          <a:p>
            <a:r>
              <a:rPr lang="fr-CA" dirty="0" smtClean="0"/>
              <a:t>Chili</a:t>
            </a:r>
            <a:r>
              <a:rPr lang="fr-CA" dirty="0"/>
              <a:t>, Singapour, </a:t>
            </a:r>
            <a:r>
              <a:rPr lang="fr-CA" dirty="0" smtClean="0"/>
              <a:t>Amérique </a:t>
            </a:r>
            <a:r>
              <a:rPr lang="fr-CA" dirty="0"/>
              <a:t>Centrale (Costa-Rica, El Salvador, Guatemala, Honduras, Nicaragua)</a:t>
            </a:r>
            <a:r>
              <a:rPr lang="fr-CA" dirty="0" smtClean="0"/>
              <a:t>, République </a:t>
            </a:r>
            <a:r>
              <a:rPr lang="fr-CA" dirty="0"/>
              <a:t>Dominicaine, </a:t>
            </a:r>
            <a:r>
              <a:rPr lang="fr-CA" dirty="0" smtClean="0"/>
              <a:t>Australie</a:t>
            </a:r>
            <a:r>
              <a:rPr lang="fr-CA" dirty="0"/>
              <a:t>, </a:t>
            </a:r>
            <a:r>
              <a:rPr lang="fr-CA" dirty="0" smtClean="0"/>
              <a:t>Bahreïn</a:t>
            </a:r>
            <a:r>
              <a:rPr lang="fr-CA" dirty="0"/>
              <a:t>, Oman</a:t>
            </a:r>
            <a:r>
              <a:rPr lang="fr-CA" dirty="0" smtClean="0"/>
              <a:t>, </a:t>
            </a:r>
            <a:r>
              <a:rPr lang="fr-CA" dirty="0"/>
              <a:t>Maroc, </a:t>
            </a:r>
            <a:r>
              <a:rPr lang="fr-CA" dirty="0" smtClean="0"/>
              <a:t>Pérou</a:t>
            </a:r>
            <a:r>
              <a:rPr lang="fr-CA" dirty="0"/>
              <a:t>, </a:t>
            </a:r>
            <a:r>
              <a:rPr lang="fr-CA" dirty="0" smtClean="0"/>
              <a:t>Corée </a:t>
            </a:r>
            <a:r>
              <a:rPr lang="fr-CA" dirty="0"/>
              <a:t>du Sud, </a:t>
            </a:r>
            <a:r>
              <a:rPr lang="fr-CA" dirty="0" smtClean="0"/>
              <a:t>Panama, </a:t>
            </a:r>
            <a:r>
              <a:rPr lang="fr-CA" dirty="0"/>
              <a:t>Colombie</a:t>
            </a:r>
            <a:r>
              <a:rPr lang="en-CA" dirty="0"/>
              <a:t> </a:t>
            </a:r>
          </a:p>
          <a:p>
            <a:endParaRPr lang="en-CA" dirty="0" smtClean="0"/>
          </a:p>
          <a:p>
            <a:r>
              <a:rPr lang="fr-CA" dirty="0" smtClean="0"/>
              <a:t>Approche </a:t>
            </a:r>
            <a:r>
              <a:rPr lang="fr-CA" dirty="0"/>
              <a:t>de la liste </a:t>
            </a:r>
            <a:r>
              <a:rPr lang="fr-CA" dirty="0" smtClean="0"/>
              <a:t>négative</a:t>
            </a:r>
          </a:p>
          <a:p>
            <a:r>
              <a:rPr lang="fr-CA" dirty="0" smtClean="0"/>
              <a:t>Manque de coalitions et d’alliances</a:t>
            </a:r>
          </a:p>
          <a:p>
            <a:r>
              <a:rPr lang="fr-CA" dirty="0" smtClean="0"/>
              <a:t>Groupes de professionnels de la culture peu structurés et organisés.</a:t>
            </a:r>
          </a:p>
          <a:p>
            <a:r>
              <a:rPr lang="fr-CA" dirty="0" smtClean="0"/>
              <a:t>Culture, sujet de </a:t>
            </a:r>
            <a:r>
              <a:rPr lang="fr-CA" i="1" dirty="0" err="1" smtClean="0"/>
              <a:t>low</a:t>
            </a:r>
            <a:r>
              <a:rPr lang="fr-CA" i="1" dirty="0" smtClean="0"/>
              <a:t> </a:t>
            </a:r>
            <a:r>
              <a:rPr lang="fr-CA" i="1" dirty="0" err="1" smtClean="0"/>
              <a:t>politics</a:t>
            </a:r>
            <a:r>
              <a:rPr lang="fr-CA" i="1" dirty="0" smtClean="0"/>
              <a:t> </a:t>
            </a:r>
            <a:endParaRPr lang="fr-CA" i="1" dirty="0"/>
          </a:p>
          <a:p>
            <a:pPr marL="36576" indent="0">
              <a:buNone/>
            </a:pPr>
            <a:endParaRPr lang="fr-CA" dirty="0" smtClean="0"/>
          </a:p>
          <a:p>
            <a:endParaRPr lang="fr-CA" dirty="0" smtClean="0"/>
          </a:p>
          <a:p>
            <a:r>
              <a:rPr lang="fr-CA" dirty="0" smtClean="0"/>
              <a:t>Oman, Panama, Bahreïn, Guatemala, Honduras, Nicaragua, Salvador n’ont </a:t>
            </a:r>
            <a:r>
              <a:rPr lang="fr-CA" dirty="0"/>
              <a:t>pas émis de réserves spécifiques aux accords bilatéraux concernant le domaine des services </a:t>
            </a:r>
            <a:r>
              <a:rPr lang="fr-CA" dirty="0" smtClean="0"/>
              <a:t>culturels</a:t>
            </a:r>
            <a:r>
              <a:rPr lang="en-CA" dirty="0" smtClean="0"/>
              <a:t> </a:t>
            </a:r>
            <a:endParaRPr lang="fr-CA" dirty="0" smtClean="0"/>
          </a:p>
          <a:p>
            <a:r>
              <a:rPr lang="fr-CA" dirty="0" smtClean="0"/>
              <a:t>Remise en cause des objectifs de la CDEC</a:t>
            </a:r>
          </a:p>
          <a:p>
            <a:pPr marL="118872" indent="0">
              <a:buNone/>
            </a:pPr>
            <a:r>
              <a:rPr lang="fr-CA" dirty="0" smtClean="0"/>
              <a:t> </a:t>
            </a:r>
            <a:endParaRPr lang="fr-CA" dirty="0"/>
          </a:p>
        </p:txBody>
      </p:sp>
    </p:spTree>
    <p:extLst>
      <p:ext uri="{BB962C8B-B14F-4D97-AF65-F5344CB8AC3E}">
        <p14:creationId xmlns:p14="http://schemas.microsoft.com/office/powerpoint/2010/main" val="31177975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 Perspectives de la </a:t>
            </a:r>
            <a:r>
              <a:rPr lang="fr-CA" dirty="0" smtClean="0"/>
              <a:t>CDEC </a:t>
            </a:r>
            <a:endParaRPr lang="fr-CA" dirty="0"/>
          </a:p>
        </p:txBody>
      </p:sp>
      <p:sp>
        <p:nvSpPr>
          <p:cNvPr id="3" name="Espace réservé du contenu 2"/>
          <p:cNvSpPr>
            <a:spLocks noGrp="1"/>
          </p:cNvSpPr>
          <p:nvPr>
            <p:ph idx="1"/>
          </p:nvPr>
        </p:nvSpPr>
        <p:spPr>
          <a:xfrm>
            <a:off x="542750" y="2898435"/>
            <a:ext cx="8144049" cy="3578564"/>
          </a:xfrm>
        </p:spPr>
        <p:txBody>
          <a:bodyPr>
            <a:normAutofit fontScale="40000" lnSpcReduction="20000"/>
          </a:bodyPr>
          <a:lstStyle/>
          <a:p>
            <a:endParaRPr lang="fr-CA" dirty="0" smtClean="0"/>
          </a:p>
          <a:p>
            <a:endParaRPr lang="fr-CA" dirty="0"/>
          </a:p>
          <a:p>
            <a:r>
              <a:rPr lang="fr-CA" dirty="0" smtClean="0"/>
              <a:t>Partenariat </a:t>
            </a:r>
            <a:r>
              <a:rPr lang="fr-CA" dirty="0"/>
              <a:t>transatlantique de commerce et </a:t>
            </a:r>
            <a:r>
              <a:rPr lang="fr-CA" dirty="0" smtClean="0"/>
              <a:t>d’investissement (TTIP), </a:t>
            </a:r>
            <a:r>
              <a:rPr lang="fr-CA" dirty="0"/>
              <a:t>Partenariat </a:t>
            </a:r>
            <a:r>
              <a:rPr lang="fr-CA" dirty="0" smtClean="0"/>
              <a:t>transpacifique (TPP), </a:t>
            </a:r>
            <a:r>
              <a:rPr lang="fr-CA" dirty="0"/>
              <a:t>Accord sur le commerce des </a:t>
            </a:r>
            <a:r>
              <a:rPr lang="fr-CA" dirty="0" smtClean="0"/>
              <a:t>services (</a:t>
            </a:r>
            <a:r>
              <a:rPr lang="fr-CA" dirty="0" err="1" smtClean="0"/>
              <a:t>TiSA</a:t>
            </a:r>
            <a:r>
              <a:rPr lang="fr-CA" dirty="0" smtClean="0"/>
              <a:t>). </a:t>
            </a:r>
            <a:endParaRPr lang="fr-CA" dirty="0"/>
          </a:p>
          <a:p>
            <a:pPr marL="36576" indent="0">
              <a:buNone/>
            </a:pPr>
            <a:endParaRPr lang="fr-CA" dirty="0" smtClean="0"/>
          </a:p>
          <a:p>
            <a:r>
              <a:rPr lang="fr-CA" dirty="0" smtClean="0"/>
              <a:t>TTIP: </a:t>
            </a:r>
            <a:r>
              <a:rPr lang="fr-CA" b="1" dirty="0" smtClean="0"/>
              <a:t>véritable mise à l’épreuve pour l’UE. </a:t>
            </a:r>
          </a:p>
          <a:p>
            <a:r>
              <a:rPr lang="fr-CA" dirty="0" smtClean="0"/>
              <a:t>États-Unis: empêcher toute mise en place des mécanismes régulateurs dans le secteur des services culturels numériques.  </a:t>
            </a:r>
          </a:p>
          <a:p>
            <a:pPr marL="0" indent="0">
              <a:buNone/>
            </a:pPr>
            <a:endParaRPr lang="fr-CA" dirty="0" smtClean="0"/>
          </a:p>
          <a:p>
            <a:r>
              <a:rPr lang="fr-CA" dirty="0" smtClean="0"/>
              <a:t>Le numérique, </a:t>
            </a:r>
            <a:r>
              <a:rPr lang="fr-CA" b="1" dirty="0" smtClean="0"/>
              <a:t>avenir du secteur culturel</a:t>
            </a:r>
            <a:r>
              <a:rPr lang="fr-CA" dirty="0" smtClean="0"/>
              <a:t> </a:t>
            </a:r>
          </a:p>
          <a:p>
            <a:r>
              <a:rPr lang="fr-CA" dirty="0" smtClean="0"/>
              <a:t>Le numérique, énorme </a:t>
            </a:r>
            <a:r>
              <a:rPr lang="fr-CA" b="1" dirty="0" smtClean="0"/>
              <a:t>potentiel de croissance</a:t>
            </a:r>
            <a:r>
              <a:rPr lang="fr-CA" dirty="0" smtClean="0"/>
              <a:t> </a:t>
            </a:r>
          </a:p>
          <a:p>
            <a:r>
              <a:rPr lang="fr-CA" dirty="0" smtClean="0"/>
              <a:t>Le numérique, </a:t>
            </a:r>
            <a:r>
              <a:rPr lang="fr-CA" b="1" dirty="0" smtClean="0"/>
              <a:t>instrument du soft power </a:t>
            </a:r>
            <a:r>
              <a:rPr lang="fr-CA" dirty="0" smtClean="0"/>
              <a:t>américain (Joseph Nye)</a:t>
            </a:r>
          </a:p>
          <a:p>
            <a:endParaRPr lang="fr-CA" dirty="0" smtClean="0"/>
          </a:p>
          <a:p>
            <a:r>
              <a:rPr lang="fr-CA" b="1" dirty="0" smtClean="0"/>
              <a:t>Revenus mondiaux de 2009 à 2013</a:t>
            </a:r>
            <a:r>
              <a:rPr lang="fr-CA" dirty="0" smtClean="0"/>
              <a:t> : Apple i tunes de 4 milliards USD à 16 milliards USD, Amazon (services media audiovisuels) de 7,6 milliards USD à 13 milliards USD ; YouTube de 0.5 milliards USD à 5.6 milliards USD et Netflix de 1.6 milliards USD à 4.3 milliards USD. </a:t>
            </a:r>
          </a:p>
          <a:p>
            <a:endParaRPr lang="fr-CA" dirty="0" smtClean="0"/>
          </a:p>
          <a:p>
            <a:r>
              <a:rPr lang="fr-CA" dirty="0" smtClean="0"/>
              <a:t>UE: </a:t>
            </a:r>
            <a:r>
              <a:rPr lang="fr-CA" b="1" dirty="0" smtClean="0"/>
              <a:t>composante intégrée de l’économie audiovisuelle américaine. </a:t>
            </a:r>
          </a:p>
          <a:p>
            <a:endParaRPr lang="fr-CA" b="1" dirty="0"/>
          </a:p>
          <a:p>
            <a:pPr marL="36576" indent="0">
              <a:buNone/>
            </a:pPr>
            <a:endParaRPr lang="fr-CA" b="1" dirty="0" smtClean="0"/>
          </a:p>
          <a:p>
            <a:endParaRPr lang="fr-CA"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326940" y="1335642"/>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3203522" y="1335642"/>
            <a:ext cx="2721814" cy="1649637"/>
          </a:xfrm>
          <a:prstGeom prst="rect">
            <a:avLst/>
          </a:prstGeom>
        </p:spPr>
      </p:pic>
      <p:pic>
        <p:nvPicPr>
          <p:cNvPr id="6" name="Espace réservé du contenu 16" descr="Tisa-parties.png"/>
          <p:cNvPicPr>
            <a:picLocks noChangeAspect="1"/>
          </p:cNvPicPr>
          <p:nvPr/>
        </p:nvPicPr>
        <p:blipFill>
          <a:blip r:embed="rId4">
            <a:extLst>
              <a:ext uri="{28A0092B-C50C-407E-A947-70E740481C1C}">
                <a14:useLocalDpi xmlns:a14="http://schemas.microsoft.com/office/drawing/2010/main" val="0"/>
              </a:ext>
            </a:extLst>
          </a:blip>
          <a:srcRect t="-23951" b="-23951"/>
          <a:stretch>
            <a:fillRect/>
          </a:stretch>
        </p:blipFill>
        <p:spPr>
          <a:xfrm>
            <a:off x="6242929" y="1020423"/>
            <a:ext cx="2614770" cy="2344801"/>
          </a:xfrm>
          <a:prstGeom prst="rect">
            <a:avLst/>
          </a:prstGeom>
        </p:spPr>
      </p:pic>
    </p:spTree>
    <p:extLst>
      <p:ext uri="{BB962C8B-B14F-4D97-AF65-F5344CB8AC3E}">
        <p14:creationId xmlns:p14="http://schemas.microsoft.com/office/powerpoint/2010/main" val="35203905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Exception culturelle numérique</a:t>
            </a:r>
            <a:endParaRPr lang="fr-CA" dirty="0"/>
          </a:p>
        </p:txBody>
      </p:sp>
      <p:sp>
        <p:nvSpPr>
          <p:cNvPr id="3" name="Espace réservé du contenu 2"/>
          <p:cNvSpPr>
            <a:spLocks noGrp="1"/>
          </p:cNvSpPr>
          <p:nvPr>
            <p:ph idx="1"/>
          </p:nvPr>
        </p:nvSpPr>
        <p:spPr>
          <a:xfrm>
            <a:off x="457200" y="1819265"/>
            <a:ext cx="7467600" cy="4306897"/>
          </a:xfrm>
        </p:spPr>
        <p:txBody>
          <a:bodyPr>
            <a:normAutofit fontScale="77500" lnSpcReduction="20000"/>
          </a:bodyPr>
          <a:lstStyle/>
          <a:p>
            <a:r>
              <a:rPr lang="fr-CA" dirty="0" smtClean="0"/>
              <a:t>Négociations sur le mandat : </a:t>
            </a:r>
            <a:r>
              <a:rPr lang="fr-CA" b="1" dirty="0" smtClean="0"/>
              <a:t>la CDEC n’a pas eu un effet intégrateur, visions divergentes</a:t>
            </a:r>
          </a:p>
          <a:p>
            <a:endParaRPr lang="fr-CA" dirty="0"/>
          </a:p>
          <a:p>
            <a:r>
              <a:rPr lang="fr-CA" dirty="0" smtClean="0"/>
              <a:t>Au sein du Conseil européen, une controverse politique</a:t>
            </a:r>
          </a:p>
          <a:p>
            <a:endParaRPr lang="fr-CA" dirty="0" smtClean="0"/>
          </a:p>
          <a:p>
            <a:r>
              <a:rPr lang="fr-CA" dirty="0" smtClean="0"/>
              <a:t>Clivage interne</a:t>
            </a:r>
          </a:p>
          <a:p>
            <a:pPr marL="0" indent="0">
              <a:buNone/>
            </a:pPr>
            <a:r>
              <a:rPr lang="fr-CA" b="1" dirty="0" smtClean="0"/>
              <a:t>Commission européenne </a:t>
            </a:r>
            <a:r>
              <a:rPr lang="fr-CA" dirty="0" smtClean="0"/>
              <a:t>en faveur d’une inclusion des services culturels </a:t>
            </a:r>
          </a:p>
          <a:p>
            <a:pPr marL="0" indent="0">
              <a:buNone/>
            </a:pPr>
            <a:endParaRPr lang="fr-CA" dirty="0" smtClean="0"/>
          </a:p>
          <a:p>
            <a:pPr marL="0" indent="0">
              <a:buNone/>
            </a:pPr>
            <a:r>
              <a:rPr lang="fr-CA" dirty="0" smtClean="0"/>
              <a:t>L’exclusion des services culturels, y compris ceux du numérique, ligne rouge pour le </a:t>
            </a:r>
            <a:r>
              <a:rPr lang="fr-CA" b="1" dirty="0" smtClean="0"/>
              <a:t>Parlement européen, une condition pour la future ratification de l’accord. </a:t>
            </a:r>
          </a:p>
          <a:p>
            <a:endParaRPr lang="fr-CA" dirty="0"/>
          </a:p>
          <a:p>
            <a:pPr marL="0" indent="0">
              <a:buNone/>
            </a:pPr>
            <a:endParaRPr lang="fr-CA" dirty="0"/>
          </a:p>
        </p:txBody>
      </p:sp>
    </p:spTree>
    <p:extLst>
      <p:ext uri="{BB962C8B-B14F-4D97-AF65-F5344CB8AC3E}">
        <p14:creationId xmlns:p14="http://schemas.microsoft.com/office/powerpoint/2010/main" val="603643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Parlement européen, partis politiques européens</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01398794"/>
              </p:ext>
            </p:extLst>
          </p:nvPr>
        </p:nvGraphicFramePr>
        <p:xfrm>
          <a:off x="472616" y="2998946"/>
          <a:ext cx="8229600" cy="33375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fr-CA" dirty="0"/>
                    </a:p>
                  </a:txBody>
                  <a:tcPr/>
                </a:tc>
                <a:tc>
                  <a:txBody>
                    <a:bodyPr/>
                    <a:lstStyle/>
                    <a:p>
                      <a:pPr algn="just">
                        <a:lnSpc>
                          <a:spcPct val="150000"/>
                        </a:lnSpc>
                        <a:spcAft>
                          <a:spcPts val="0"/>
                        </a:spcAft>
                      </a:pPr>
                      <a:r>
                        <a:rPr lang="en-GB" sz="1200" dirty="0" smtClean="0">
                          <a:effectLst/>
                          <a:latin typeface="Verdana"/>
                          <a:ea typeface="ＭＳ 明朝"/>
                          <a:cs typeface="Arial"/>
                        </a:rPr>
                        <a:t>Pour</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err="1" smtClean="0">
                          <a:effectLst/>
                          <a:latin typeface="Verdana"/>
                          <a:ea typeface="ＭＳ 明朝"/>
                          <a:cs typeface="Arial"/>
                        </a:rPr>
                        <a:t>Contre</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a:effectLst/>
                          <a:latin typeface="Verdana"/>
                          <a:ea typeface="ＭＳ 明朝"/>
                          <a:cs typeface="Arial"/>
                        </a:rPr>
                        <a:t>Abstentions</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smtClean="0">
                          <a:effectLst/>
                          <a:latin typeface="Verdana"/>
                          <a:ea typeface="ＭＳ 明朝"/>
                          <a:cs typeface="Arial"/>
                        </a:rPr>
                        <a:t>Cohesion (%)</a:t>
                      </a:r>
                      <a:endParaRPr lang="fr-CA" sz="12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dirty="0">
                          <a:effectLst/>
                          <a:latin typeface="Verdana"/>
                          <a:ea typeface="ＭＳ 明朝"/>
                          <a:cs typeface="Arial"/>
                        </a:rPr>
                        <a:t>ADLE</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42</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50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ECR</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93.02</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EFD</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5</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41.3</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EPP</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141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71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47.02</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Greens/EFA</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93.48</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GUE/NGL</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28</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94.83</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NI</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19</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64</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dirty="0">
                          <a:effectLst/>
                          <a:latin typeface="Verdana"/>
                          <a:ea typeface="ＭＳ 明朝"/>
                          <a:cs typeface="Arial"/>
                        </a:rPr>
                        <a:t>S&amp;D</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113</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27</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69.37</a:t>
                      </a:r>
                      <a:endParaRPr lang="fr-CA" sz="1000" dirty="0">
                        <a:effectLst/>
                        <a:latin typeface="Cambria"/>
                        <a:ea typeface="ＭＳ 明朝"/>
                        <a:cs typeface="Times New Roman"/>
                      </a:endParaRPr>
                    </a:p>
                  </a:txBody>
                  <a:tcPr marL="68580" marR="68580" marT="0" marB="0"/>
                </a:tc>
              </a:tr>
            </a:tbl>
          </a:graphicData>
        </a:graphic>
      </p:graphicFrame>
      <p:sp>
        <p:nvSpPr>
          <p:cNvPr id="6" name="ZoneTexte 5"/>
          <p:cNvSpPr txBox="1"/>
          <p:nvPr/>
        </p:nvSpPr>
        <p:spPr>
          <a:xfrm>
            <a:off x="883567" y="5263705"/>
            <a:ext cx="184666" cy="369332"/>
          </a:xfrm>
          <a:prstGeom prst="rect">
            <a:avLst/>
          </a:prstGeom>
          <a:noFill/>
        </p:spPr>
        <p:txBody>
          <a:bodyPr wrap="none" rtlCol="0">
            <a:spAutoFit/>
          </a:bodyPr>
          <a:lstStyle/>
          <a:p>
            <a:endParaRPr lang="fr-CA" dirty="0"/>
          </a:p>
        </p:txBody>
      </p:sp>
      <p:sp>
        <p:nvSpPr>
          <p:cNvPr id="8" name="ZoneTexte 7"/>
          <p:cNvSpPr txBox="1"/>
          <p:nvPr/>
        </p:nvSpPr>
        <p:spPr>
          <a:xfrm>
            <a:off x="472616" y="1524000"/>
            <a:ext cx="7810826" cy="1384995"/>
          </a:xfrm>
          <a:prstGeom prst="rect">
            <a:avLst/>
          </a:prstGeom>
          <a:noFill/>
        </p:spPr>
        <p:txBody>
          <a:bodyPr wrap="square" rtlCol="0">
            <a:spAutoFit/>
          </a:bodyPr>
          <a:lstStyle/>
          <a:p>
            <a:pPr algn="just"/>
            <a:endParaRPr lang="fr-CA" sz="1200" b="1" dirty="0" smtClean="0"/>
          </a:p>
          <a:p>
            <a:pPr algn="just"/>
            <a:r>
              <a:rPr lang="fr-CA" sz="1200" b="1" dirty="0" smtClean="0"/>
              <a:t>Résolution </a:t>
            </a:r>
            <a:r>
              <a:rPr lang="fr-CA" sz="1200" b="1" dirty="0"/>
              <a:t>de 2013, paragraphe 11: </a:t>
            </a:r>
            <a:r>
              <a:rPr lang="fr-CA" sz="1200" b="1" dirty="0" smtClean="0"/>
              <a:t>« Le </a:t>
            </a:r>
            <a:r>
              <a:rPr lang="fr-CA" sz="1200" b="1" dirty="0"/>
              <a:t>Parlement européen </a:t>
            </a:r>
            <a:r>
              <a:rPr lang="fr-CA" sz="1200" dirty="0"/>
              <a:t>estime indispensable que l'Union et ses États membres maintiennent la possibilité de préserver et de développer leurs politiques culturelles et audiovisuelles, et ce dans le cadre de leurs acquis législatifs, normatifs et conventionnels</a:t>
            </a:r>
            <a:r>
              <a:rPr lang="fr-CA" sz="1200" b="1" dirty="0"/>
              <a:t>; demande donc que l'exclusion des services de contenus culturels et audiovisuels, y compris en ligne, soit clairement stipulée </a:t>
            </a:r>
            <a:r>
              <a:rPr lang="fr-CA" sz="1200" dirty="0"/>
              <a:t>dans le mandat de </a:t>
            </a:r>
            <a:r>
              <a:rPr lang="fr-CA" sz="1200" dirty="0" smtClean="0"/>
              <a:t>négociation ». </a:t>
            </a:r>
            <a:r>
              <a:rPr lang="fr-CA" sz="1200" b="1" dirty="0"/>
              <a:t>381 pour, 191 contre, 17 abstentions. </a:t>
            </a:r>
          </a:p>
          <a:p>
            <a:pPr algn="just"/>
            <a:endParaRPr lang="fr-CA" sz="1200" dirty="0"/>
          </a:p>
        </p:txBody>
      </p:sp>
    </p:spTree>
    <p:extLst>
      <p:ext uri="{BB962C8B-B14F-4D97-AF65-F5344CB8AC3E}">
        <p14:creationId xmlns:p14="http://schemas.microsoft.com/office/powerpoint/2010/main" val="39694987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 Parlement européen, pays</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82616703"/>
              </p:ext>
            </p:extLst>
          </p:nvPr>
        </p:nvGraphicFramePr>
        <p:xfrm>
          <a:off x="349746" y="1600200"/>
          <a:ext cx="6691135" cy="3708400"/>
        </p:xfrm>
        <a:graphic>
          <a:graphicData uri="http://schemas.openxmlformats.org/drawingml/2006/table">
            <a:tbl>
              <a:tblPr firstRow="1" bandRow="1">
                <a:tableStyleId>{5C22544A-7EE6-4342-B048-85BDC9FD1C3A}</a:tableStyleId>
              </a:tblPr>
              <a:tblGrid>
                <a:gridCol w="1753375"/>
                <a:gridCol w="1645920"/>
                <a:gridCol w="1645920"/>
                <a:gridCol w="1645920"/>
              </a:tblGrid>
              <a:tr h="370840">
                <a:tc>
                  <a:txBody>
                    <a:bodyPr/>
                    <a:lstStyle/>
                    <a:p>
                      <a:pPr algn="just">
                        <a:lnSpc>
                          <a:spcPct val="150000"/>
                        </a:lnSpc>
                        <a:spcAft>
                          <a:spcPts val="0"/>
                        </a:spcAft>
                      </a:pPr>
                      <a:r>
                        <a:rPr lang="fr-CA" sz="800" noProof="0" dirty="0" smtClean="0">
                          <a:effectLst/>
                          <a:latin typeface="Verdana"/>
                          <a:ea typeface="ＭＳ 明朝"/>
                          <a:cs typeface="Arial"/>
                        </a:rPr>
                        <a:t> </a:t>
                      </a:r>
                      <a:endParaRPr lang="fr-CA" sz="12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smtClean="0">
                          <a:effectLst/>
                          <a:latin typeface="Verdana"/>
                          <a:ea typeface="ＭＳ 明朝"/>
                          <a:cs typeface="Arial"/>
                        </a:rPr>
                        <a:t>Pour</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err="1" smtClean="0">
                          <a:effectLst/>
                          <a:latin typeface="Verdana"/>
                          <a:ea typeface="ＭＳ 明朝"/>
                          <a:cs typeface="Arial"/>
                        </a:rPr>
                        <a:t>Contre</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Abstentions</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Pays-Bas</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Allemagne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36</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Royaume-Uni</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38</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smtClean="0">
                          <a:effectLst/>
                          <a:latin typeface="Verdana"/>
                          <a:ea typeface="ＭＳ 明朝"/>
                          <a:cs typeface="Arial"/>
                        </a:rPr>
                        <a:t>France</a:t>
                      </a:r>
                      <a:endParaRPr lang="fr-CA" sz="1000" noProof="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60</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Italie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35</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Espagne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27</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18</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Danemark</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République</a:t>
                      </a:r>
                      <a:r>
                        <a:rPr lang="fr-CA" sz="1000" baseline="0" noProof="0" dirty="0" smtClean="0">
                          <a:effectLst/>
                          <a:latin typeface="Verdana"/>
                          <a:ea typeface="ＭＳ 明朝"/>
                          <a:cs typeface="Arial"/>
                        </a:rPr>
                        <a:t> tchèque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6</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0</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Suède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7</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9</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0</a:t>
                      </a:r>
                      <a:endParaRPr lang="fr-CA" sz="10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1216212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 Perspectives de la CDEC</a:t>
            </a:r>
            <a:endParaRPr lang="fr-CA" dirty="0"/>
          </a:p>
        </p:txBody>
      </p:sp>
      <p:sp>
        <p:nvSpPr>
          <p:cNvPr id="3" name="Espace réservé du contenu 2"/>
          <p:cNvSpPr>
            <a:spLocks noGrp="1"/>
          </p:cNvSpPr>
          <p:nvPr>
            <p:ph idx="1"/>
          </p:nvPr>
        </p:nvSpPr>
        <p:spPr>
          <a:xfrm>
            <a:off x="618736" y="3267524"/>
            <a:ext cx="7306064" cy="2858639"/>
          </a:xfrm>
        </p:spPr>
        <p:txBody>
          <a:bodyPr>
            <a:normAutofit fontScale="55000" lnSpcReduction="20000"/>
          </a:bodyPr>
          <a:lstStyle/>
          <a:p>
            <a:r>
              <a:rPr lang="fr-CA" dirty="0" smtClean="0"/>
              <a:t>Culture </a:t>
            </a:r>
            <a:r>
              <a:rPr lang="fr-CA" dirty="0"/>
              <a:t>– patrimoine culturel et industries culturelles/créatives – dans l’agenda international pour le développement. </a:t>
            </a:r>
          </a:p>
          <a:p>
            <a:endParaRPr lang="fr-CA" dirty="0"/>
          </a:p>
          <a:p>
            <a:r>
              <a:rPr lang="fr-CA" dirty="0"/>
              <a:t>Importance de la culture pour le développement économique, social, humain et environnemental et </a:t>
            </a:r>
            <a:r>
              <a:rPr lang="fr-CA" b="1" dirty="0"/>
              <a:t>intégration de la culture dans l’agenda après 2015. </a:t>
            </a:r>
            <a:endParaRPr lang="fr-CA" b="1" dirty="0" smtClean="0"/>
          </a:p>
          <a:p>
            <a:endParaRPr lang="fr-CA" b="1" dirty="0"/>
          </a:p>
          <a:p>
            <a:r>
              <a:rPr lang="fr-CA" dirty="0"/>
              <a:t>Mobilisation internationale </a:t>
            </a:r>
            <a:r>
              <a:rPr lang="fr-CA" b="1" dirty="0" smtClean="0"/>
              <a:t> </a:t>
            </a:r>
            <a:endParaRPr lang="fr-CA" b="1" dirty="0"/>
          </a:p>
          <a:p>
            <a:endParaRPr lang="fr-CA" dirty="0"/>
          </a:p>
          <a:p>
            <a:r>
              <a:rPr lang="fr-CA" dirty="0"/>
              <a:t>Réticences de la part des pays développés (Europe-Amérique du Nord). </a:t>
            </a:r>
          </a:p>
          <a:p>
            <a:endParaRPr lang="fr-CA" dirty="0"/>
          </a:p>
        </p:txBody>
      </p:sp>
      <p:pic>
        <p:nvPicPr>
          <p:cNvPr id="4" name="Espace réservé du contenu 18" descr="DG-thematic-debate-culture-development630.jpg"/>
          <p:cNvPicPr>
            <a:picLocks noChangeAspect="1"/>
          </p:cNvPicPr>
          <p:nvPr/>
        </p:nvPicPr>
        <p:blipFill>
          <a:blip r:embed="rId2">
            <a:extLst>
              <a:ext uri="{28A0092B-C50C-407E-A947-70E740481C1C}">
                <a14:useLocalDpi xmlns:a14="http://schemas.microsoft.com/office/drawing/2010/main" val="0"/>
              </a:ext>
            </a:extLst>
          </a:blip>
          <a:srcRect t="-8238" b="-8238"/>
          <a:stretch>
            <a:fillRect/>
          </a:stretch>
        </p:blipFill>
        <p:spPr>
          <a:xfrm>
            <a:off x="457200" y="1417638"/>
            <a:ext cx="2712467" cy="1849887"/>
          </a:xfrm>
          <a:prstGeom prst="rect">
            <a:avLst/>
          </a:prstGeom>
        </p:spPr>
      </p:pic>
      <p:pic>
        <p:nvPicPr>
          <p:cNvPr id="5" name="Espace réservé du contenu 20" descr="Banner_FullText_ENG_600px.jpg"/>
          <p:cNvPicPr>
            <a:picLocks noChangeAspect="1"/>
          </p:cNvPicPr>
          <p:nvPr/>
        </p:nvPicPr>
        <p:blipFill>
          <a:blip r:embed="rId3">
            <a:extLst>
              <a:ext uri="{28A0092B-C50C-407E-A947-70E740481C1C}">
                <a14:useLocalDpi xmlns:a14="http://schemas.microsoft.com/office/drawing/2010/main" val="0"/>
              </a:ext>
            </a:extLst>
          </a:blip>
          <a:srcRect l="-11186" r="-11186"/>
          <a:stretch>
            <a:fillRect/>
          </a:stretch>
        </p:blipFill>
        <p:spPr>
          <a:xfrm>
            <a:off x="3735417" y="1259245"/>
            <a:ext cx="3960794" cy="1888868"/>
          </a:xfrm>
          <a:prstGeom prst="rect">
            <a:avLst/>
          </a:prstGeom>
        </p:spPr>
      </p:pic>
    </p:spTree>
    <p:extLst>
      <p:ext uri="{BB962C8B-B14F-4D97-AF65-F5344CB8AC3E}">
        <p14:creationId xmlns:p14="http://schemas.microsoft.com/office/powerpoint/2010/main" val="2215727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748996" y="3346174"/>
            <a:ext cx="7175803" cy="3350994"/>
          </a:xfrm>
        </p:spPr>
        <p:txBody>
          <a:bodyPr>
            <a:normAutofit fontScale="40000" lnSpcReduction="20000"/>
          </a:bodyPr>
          <a:lstStyle/>
          <a:p>
            <a:r>
              <a:rPr lang="fr-CA" dirty="0" smtClean="0"/>
              <a:t>Adaptation de la CDEC à l’ère du numérique</a:t>
            </a:r>
          </a:p>
          <a:p>
            <a:r>
              <a:rPr lang="fr-CA" dirty="0" smtClean="0"/>
              <a:t>Deux rapports : Réseau international des juristes pour la diversité des expressions culturelles (2013); Centre d’</a:t>
            </a:r>
            <a:r>
              <a:rPr lang="fr-CA" dirty="0"/>
              <a:t>é</a:t>
            </a:r>
            <a:r>
              <a:rPr lang="fr-CA" dirty="0" smtClean="0"/>
              <a:t>tudes sur l’intégration et la mondialisation ‘Pour une culture en réseau diversifiée’ (2015). </a:t>
            </a:r>
          </a:p>
          <a:p>
            <a:endParaRPr lang="fr-CA" dirty="0"/>
          </a:p>
          <a:p>
            <a:r>
              <a:rPr lang="fr-CA" dirty="0" smtClean="0"/>
              <a:t>Prouver, montrer et mesurer de façon qualitative et quantitative l’importance de la culture dans les aspects multiples du développement</a:t>
            </a:r>
          </a:p>
          <a:p>
            <a:endParaRPr lang="fr-CA" dirty="0"/>
          </a:p>
          <a:p>
            <a:r>
              <a:rPr lang="fr-CA" dirty="0" smtClean="0"/>
              <a:t>Les nouveaux accords commerciaux et l’exception culturelle numérique, assurer l’intervention publique en matière de culture et la spécificité des biens et services culturels – même dans leur nature dématérialisée.  </a:t>
            </a:r>
          </a:p>
          <a:p>
            <a:endParaRPr lang="fr-CA" dirty="0"/>
          </a:p>
          <a:p>
            <a:r>
              <a:rPr lang="fr-CA" dirty="0" smtClean="0"/>
              <a:t>Définition des nouveaux services culturels?</a:t>
            </a:r>
          </a:p>
          <a:p>
            <a:r>
              <a:rPr lang="fr-CA" dirty="0" smtClean="0"/>
              <a:t>Cour de justice européenne sur le livre numérique (mars 2015)</a:t>
            </a:r>
          </a:p>
          <a:p>
            <a:r>
              <a:rPr lang="fr-CA" dirty="0" smtClean="0"/>
              <a:t>Distinction entre services culturels traditionnels et nouveaux services culturels, Artificiel?</a:t>
            </a:r>
          </a:p>
          <a:p>
            <a:r>
              <a:rPr lang="fr-CA" dirty="0" smtClean="0"/>
              <a:t>Question du traitement unique pour les services culturels</a:t>
            </a:r>
          </a:p>
          <a:p>
            <a:pPr marL="36576" indent="0">
              <a:buNone/>
            </a:pPr>
            <a:r>
              <a:rPr lang="fr-CA" dirty="0" smtClean="0"/>
              <a:t> </a:t>
            </a:r>
          </a:p>
          <a:p>
            <a:endParaRPr lang="fr-CA" dirty="0"/>
          </a:p>
        </p:txBody>
      </p:sp>
      <p:pic>
        <p:nvPicPr>
          <p:cNvPr id="4" name="Espace réservé du contenu 22" descr="1445309217.jpg"/>
          <p:cNvPicPr>
            <a:picLocks noChangeAspect="1"/>
          </p:cNvPicPr>
          <p:nvPr/>
        </p:nvPicPr>
        <p:blipFill rotWithShape="1">
          <a:blip r:embed="rId2">
            <a:extLst>
              <a:ext uri="{28A0092B-C50C-407E-A947-70E740481C1C}">
                <a14:useLocalDpi xmlns:a14="http://schemas.microsoft.com/office/drawing/2010/main" val="0"/>
              </a:ext>
            </a:extLst>
          </a:blip>
          <a:srcRect l="1" t="-38177" r="-27661" b="-57380"/>
          <a:stretch/>
        </p:blipFill>
        <p:spPr>
          <a:xfrm>
            <a:off x="457200" y="508000"/>
            <a:ext cx="9301466" cy="3876261"/>
          </a:xfrm>
          <a:prstGeom prst="rect">
            <a:avLst/>
          </a:prstGeom>
        </p:spPr>
      </p:pic>
    </p:spTree>
    <p:extLst>
      <p:ext uri="{BB962C8B-B14F-4D97-AF65-F5344CB8AC3E}">
        <p14:creationId xmlns:p14="http://schemas.microsoft.com/office/powerpoint/2010/main" val="3448041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6977"/>
          </a:xfrm>
        </p:spPr>
        <p:txBody>
          <a:bodyPr/>
          <a:lstStyle/>
          <a:p>
            <a:r>
              <a:rPr lang="fr-FR" dirty="0" smtClean="0"/>
              <a:t>Introduction</a:t>
            </a:r>
            <a:endParaRPr lang="fr-FR" dirty="0"/>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640680" y="1074615"/>
            <a:ext cx="7565473" cy="5607539"/>
          </a:xfrm>
        </p:spPr>
      </p:pic>
    </p:spTree>
    <p:extLst>
      <p:ext uri="{BB962C8B-B14F-4D97-AF65-F5344CB8AC3E}">
        <p14:creationId xmlns:p14="http://schemas.microsoft.com/office/powerpoint/2010/main" val="24268679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p:txBody>
          <a:bodyPr>
            <a:normAutofit fontScale="85000" lnSpcReduction="20000"/>
          </a:bodyPr>
          <a:lstStyle/>
          <a:p>
            <a:r>
              <a:rPr lang="fr-CA" dirty="0" smtClean="0"/>
              <a:t>Convention sur la protection et la promotion de la diversité des expressions culturelles (CDEC)</a:t>
            </a:r>
          </a:p>
          <a:p>
            <a:r>
              <a:rPr lang="fr-CA" dirty="0" smtClean="0"/>
              <a:t>Adoption par l’UNESCO en 2005</a:t>
            </a:r>
          </a:p>
          <a:p>
            <a:r>
              <a:rPr lang="fr-CA" dirty="0" smtClean="0"/>
              <a:t>141 États et l’Union européenne</a:t>
            </a:r>
          </a:p>
          <a:p>
            <a:endParaRPr lang="fr-CA" dirty="0"/>
          </a:p>
          <a:p>
            <a:r>
              <a:rPr lang="fr-CA" dirty="0" smtClean="0"/>
              <a:t>4 objectifs</a:t>
            </a:r>
          </a:p>
          <a:p>
            <a:pPr marL="36576" indent="0">
              <a:buNone/>
            </a:pPr>
            <a:endParaRPr lang="fr-CA" dirty="0"/>
          </a:p>
          <a:p>
            <a:r>
              <a:rPr lang="fr-CA" dirty="0" smtClean="0"/>
              <a:t>Construction de la CDEC</a:t>
            </a:r>
          </a:p>
          <a:p>
            <a:r>
              <a:rPr lang="fr-CA" dirty="0" smtClean="0"/>
              <a:t>Mise en œuvre de la CDEC</a:t>
            </a:r>
          </a:p>
          <a:p>
            <a:r>
              <a:rPr lang="fr-CA" dirty="0" smtClean="0"/>
              <a:t>Perspectives de la CDEC</a:t>
            </a:r>
            <a:endParaRPr lang="fr-CA" dirty="0"/>
          </a:p>
        </p:txBody>
      </p:sp>
    </p:spTree>
    <p:extLst>
      <p:ext uri="{BB962C8B-B14F-4D97-AF65-F5344CB8AC3E}">
        <p14:creationId xmlns:p14="http://schemas.microsoft.com/office/powerpoint/2010/main" val="3774331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Exception culturelle</a:t>
            </a:r>
            <a:endParaRPr lang="fr-CA" dirty="0"/>
          </a:p>
        </p:txBody>
      </p:sp>
      <p:sp>
        <p:nvSpPr>
          <p:cNvPr id="3" name="Espace réservé du contenu 2"/>
          <p:cNvSpPr>
            <a:spLocks noGrp="1"/>
          </p:cNvSpPr>
          <p:nvPr>
            <p:ph idx="1"/>
          </p:nvPr>
        </p:nvSpPr>
        <p:spPr>
          <a:xfrm>
            <a:off x="457199" y="1600200"/>
            <a:ext cx="7623175" cy="5003800"/>
          </a:xfrm>
        </p:spPr>
        <p:txBody>
          <a:bodyPr>
            <a:noAutofit/>
          </a:bodyPr>
          <a:lstStyle/>
          <a:p>
            <a:pPr marL="36576" indent="0">
              <a:buNone/>
            </a:pPr>
            <a:endParaRPr lang="fr-CA" sz="1600" dirty="0"/>
          </a:p>
          <a:p>
            <a:r>
              <a:rPr lang="fr-CA" sz="1600" dirty="0" smtClean="0"/>
              <a:t>Exception culturelle et </a:t>
            </a:r>
            <a:r>
              <a:rPr lang="fr-CA" sz="1600" b="1" dirty="0" smtClean="0"/>
              <a:t>intégration économique internationale et régionale</a:t>
            </a:r>
          </a:p>
          <a:p>
            <a:r>
              <a:rPr lang="fr-CA" sz="1600" dirty="0" smtClean="0"/>
              <a:t>Exclusion ou inclusion des biens et services culturels dans l’agenda des négociations commerciales</a:t>
            </a:r>
          </a:p>
          <a:p>
            <a:r>
              <a:rPr lang="fr-CA" sz="1600" dirty="0" smtClean="0"/>
              <a:t>États-Unis, Japon, MPAA (…) – France, Canada, professionnels de la culture (…) </a:t>
            </a:r>
          </a:p>
          <a:p>
            <a:pPr marL="36576" indent="0">
              <a:buNone/>
            </a:pPr>
            <a:endParaRPr lang="fr-CA" sz="1600" dirty="0" smtClean="0"/>
          </a:p>
          <a:p>
            <a:r>
              <a:rPr lang="fr-CA" sz="1600" dirty="0" smtClean="0"/>
              <a:t>« Les biens et services culturels, pas de marchandises comme les autres ». </a:t>
            </a:r>
          </a:p>
          <a:p>
            <a:r>
              <a:rPr lang="fr-CA" sz="1600" dirty="0" smtClean="0"/>
              <a:t>Spécificité des biens et services culturels et légitimité de l’intervention publique en matière de culture. </a:t>
            </a:r>
          </a:p>
          <a:p>
            <a:pPr marL="36576" indent="0">
              <a:buNone/>
            </a:pPr>
            <a:endParaRPr lang="fr-CA" sz="1600" dirty="0" smtClean="0"/>
          </a:p>
          <a:p>
            <a:r>
              <a:rPr lang="fr-CA" sz="1600" dirty="0"/>
              <a:t>Les produits culturels </a:t>
            </a:r>
            <a:r>
              <a:rPr lang="fr-CA" sz="1600" dirty="0" smtClean="0"/>
              <a:t>considérés </a:t>
            </a:r>
            <a:r>
              <a:rPr lang="fr-CA" sz="1600" dirty="0"/>
              <a:t>comme des produits de divertissement (</a:t>
            </a:r>
            <a:r>
              <a:rPr lang="fr-CA" sz="1600" i="1" dirty="0"/>
              <a:t>entertainment</a:t>
            </a:r>
            <a:r>
              <a:rPr lang="fr-CA" sz="1600" dirty="0"/>
              <a:t>), semblables, d’un point de vue commercial, aux autres produits </a:t>
            </a:r>
            <a:r>
              <a:rPr lang="fr-CA" sz="1600" dirty="0" smtClean="0"/>
              <a:t>et </a:t>
            </a:r>
            <a:r>
              <a:rPr lang="fr-CA" sz="1600" dirty="0"/>
              <a:t>entièrement soumis aux règles du commerce international. </a:t>
            </a:r>
            <a:endParaRPr lang="fr-CA" sz="1600" dirty="0" smtClean="0"/>
          </a:p>
          <a:p>
            <a:pPr marL="36576" indent="0">
              <a:buNone/>
            </a:pPr>
            <a:endParaRPr lang="fr-CA" sz="1600" dirty="0" smtClean="0"/>
          </a:p>
          <a:p>
            <a:r>
              <a:rPr lang="fr-CA" sz="1600" dirty="0" smtClean="0"/>
              <a:t>Accord général sur le commerce des services (GATS en anglais)-Organisation mondiale du commerce. </a:t>
            </a:r>
          </a:p>
        </p:txBody>
      </p:sp>
    </p:spTree>
    <p:extLst>
      <p:ext uri="{BB962C8B-B14F-4D97-AF65-F5344CB8AC3E}">
        <p14:creationId xmlns:p14="http://schemas.microsoft.com/office/powerpoint/2010/main" val="2054386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553606" y="3571479"/>
            <a:ext cx="7371194" cy="2554684"/>
          </a:xfrm>
        </p:spPr>
        <p:txBody>
          <a:bodyPr>
            <a:normAutofit fontScale="47500" lnSpcReduction="20000"/>
          </a:bodyPr>
          <a:lstStyle/>
          <a:p>
            <a:r>
              <a:rPr lang="fr-FR" dirty="0" smtClean="0"/>
              <a:t>Années 1980: Développement technologique (vidéo) et fin du monopole public dans le secteur de télévision.</a:t>
            </a:r>
          </a:p>
          <a:p>
            <a:pPr marL="36576" indent="0">
              <a:buNone/>
            </a:pPr>
            <a:r>
              <a:rPr lang="fr-FR" dirty="0" smtClean="0"/>
              <a:t> </a:t>
            </a:r>
          </a:p>
          <a:p>
            <a:r>
              <a:rPr lang="fr-FR" dirty="0" smtClean="0"/>
              <a:t>Longs métrages produits dans l’Union européenne : 471 (1991), 602 (2000), 918 (2005), 1218 (2010).  </a:t>
            </a:r>
          </a:p>
          <a:p>
            <a:r>
              <a:rPr lang="fr-FR" dirty="0" smtClean="0"/>
              <a:t>Longs métrages produits en France : 222 (1975), 133 (1987), 240 (2005), 261 (2010). </a:t>
            </a:r>
          </a:p>
          <a:p>
            <a:r>
              <a:rPr lang="fr-FR" dirty="0" smtClean="0"/>
              <a:t>Longs métrages produits au Royaume-Uni: 55 (1975), 38 (1989), 164 (2005). </a:t>
            </a:r>
          </a:p>
          <a:p>
            <a:r>
              <a:rPr lang="fr-FR" dirty="0" smtClean="0"/>
              <a:t>Longs métrages en Italie: 198 (1975), 89 (1985), 99 (1996), 141 (2010). </a:t>
            </a:r>
          </a:p>
          <a:p>
            <a:r>
              <a:rPr lang="fr-FR" dirty="0" smtClean="0"/>
              <a:t>Longs métrages en Espagne: 98 (1975), 45 (1990), 142 (2005), 201 (2010).</a:t>
            </a:r>
          </a:p>
          <a:p>
            <a:r>
              <a:rPr lang="fr-FR" dirty="0" smtClean="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457200" y="1600201"/>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4048924" y="1600201"/>
            <a:ext cx="3165656" cy="1736078"/>
          </a:xfrm>
          <a:prstGeom prst="rect">
            <a:avLst/>
          </a:prstGeom>
        </p:spPr>
      </p:pic>
    </p:spTree>
    <p:extLst>
      <p:ext uri="{BB962C8B-B14F-4D97-AF65-F5344CB8AC3E}">
        <p14:creationId xmlns:p14="http://schemas.microsoft.com/office/powerpoint/2010/main" val="31156352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879256" y="3462924"/>
            <a:ext cx="7262011" cy="2985279"/>
          </a:xfrm>
        </p:spPr>
        <p:txBody>
          <a:bodyPr>
            <a:normAutofit fontScale="40000" lnSpcReduction="20000"/>
          </a:bodyPr>
          <a:lstStyle/>
          <a:p>
            <a:r>
              <a:rPr lang="fr-FR" dirty="0" smtClean="0"/>
              <a:t>France, part du film national-film américain: 53,4%-30,1% (1982), 28,3%-60,9% (1994), 41,2%-46,4% (2001), 35,7%-47,5% (2010).</a:t>
            </a:r>
          </a:p>
          <a:p>
            <a:pPr marL="118872" indent="0">
              <a:buNone/>
            </a:pPr>
            <a:endParaRPr lang="fr-FR" dirty="0" smtClean="0"/>
          </a:p>
          <a:p>
            <a:r>
              <a:rPr lang="fr-FR" dirty="0" smtClean="0"/>
              <a:t>Allemagne, part du film national-film américain: 22,7%-58,7% (1985), 6,3%-87,1% (1995), 27,4%-64,5% (2009). </a:t>
            </a:r>
          </a:p>
          <a:p>
            <a:pPr marL="118872" indent="0">
              <a:buNone/>
            </a:pPr>
            <a:endParaRPr lang="fr-FR" dirty="0" smtClean="0"/>
          </a:p>
          <a:p>
            <a:r>
              <a:rPr lang="fr-FR" dirty="0" smtClean="0"/>
              <a:t>Italie, part du film national-film américain: 31,8%-48,6% (1985), 17,3%-70% (1993), 30,4%-57,2% (2010). </a:t>
            </a:r>
          </a:p>
          <a:p>
            <a:pPr marL="118872" indent="0">
              <a:buNone/>
            </a:pPr>
            <a:endParaRPr lang="fr-FR" dirty="0" smtClean="0"/>
          </a:p>
          <a:p>
            <a:r>
              <a:rPr lang="fr-FR" dirty="0" smtClean="0"/>
              <a:t>Espagne, part du film national-film américain: 14,3%-58,4% (1987), 7,1%-72,3% (1994), 15,6%-71,6% (2009). </a:t>
            </a:r>
          </a:p>
          <a:p>
            <a:pPr marL="118872" indent="0">
              <a:buNone/>
            </a:pPr>
            <a:endParaRPr lang="fr-FR" dirty="0" smtClean="0"/>
          </a:p>
          <a:p>
            <a:r>
              <a:rPr lang="fr-FR" dirty="0" smtClean="0"/>
              <a:t>Royaume-Uni, part du film national-film américain: 14%-84% (1985), 4,7%-87% (1993), 24%-71,8% (2010). </a:t>
            </a:r>
          </a:p>
          <a:p>
            <a:pPr marL="118872" indent="0">
              <a:buNone/>
            </a:pPr>
            <a:endParaRPr lang="fr-FR" dirty="0" smtClean="0"/>
          </a:p>
          <a:p>
            <a:r>
              <a:rPr lang="fr-FR" dirty="0" smtClean="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457201" y="1579485"/>
            <a:ext cx="5295962" cy="1631052"/>
          </a:xfrm>
          <a:prstGeom prst="rect">
            <a:avLst/>
          </a:prstGeom>
        </p:spPr>
      </p:pic>
    </p:spTree>
    <p:extLst>
      <p:ext uri="{BB962C8B-B14F-4D97-AF65-F5344CB8AC3E}">
        <p14:creationId xmlns:p14="http://schemas.microsoft.com/office/powerpoint/2010/main" val="39032985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Exception culturelle</a:t>
            </a:r>
            <a:endParaRPr lang="fr-CA" dirty="0"/>
          </a:p>
        </p:txBody>
      </p:sp>
      <p:sp>
        <p:nvSpPr>
          <p:cNvPr id="3" name="Espace réservé du contenu 2"/>
          <p:cNvSpPr>
            <a:spLocks noGrp="1"/>
          </p:cNvSpPr>
          <p:nvPr>
            <p:ph idx="1"/>
          </p:nvPr>
        </p:nvSpPr>
        <p:spPr>
          <a:xfrm>
            <a:off x="564460" y="2616190"/>
            <a:ext cx="7360339" cy="3509973"/>
          </a:xfrm>
        </p:spPr>
        <p:txBody>
          <a:bodyPr>
            <a:normAutofit fontScale="77500" lnSpcReduction="20000"/>
          </a:bodyPr>
          <a:lstStyle/>
          <a:p>
            <a:endParaRPr lang="fr-CA" dirty="0" smtClean="0"/>
          </a:p>
          <a:p>
            <a:endParaRPr lang="fr-CA" dirty="0"/>
          </a:p>
          <a:p>
            <a:r>
              <a:rPr lang="fr-CA" dirty="0" smtClean="0"/>
              <a:t>Accord </a:t>
            </a:r>
            <a:r>
              <a:rPr lang="fr-CA" dirty="0"/>
              <a:t>de libre échange nord-américain (1994</a:t>
            </a:r>
            <a:r>
              <a:rPr lang="fr-CA" dirty="0" smtClean="0"/>
              <a:t>), États-Unis</a:t>
            </a:r>
            <a:r>
              <a:rPr lang="fr-CA" dirty="0"/>
              <a:t>-</a:t>
            </a:r>
            <a:r>
              <a:rPr lang="fr-CA" dirty="0" smtClean="0"/>
              <a:t>Mexique-Canada. </a:t>
            </a:r>
            <a:endParaRPr lang="fr-CA" dirty="0"/>
          </a:p>
          <a:p>
            <a:r>
              <a:rPr lang="fr-CA" dirty="0"/>
              <a:t>Négociations sur l’Accord multilatéral sur l’investissement (</a:t>
            </a:r>
            <a:r>
              <a:rPr lang="fr-CA" dirty="0" smtClean="0"/>
              <a:t>Organisation de coopération et de développement économique), 1995-1998. </a:t>
            </a:r>
          </a:p>
          <a:p>
            <a:r>
              <a:rPr lang="fr-CA" b="1" dirty="0"/>
              <a:t>L</a:t>
            </a:r>
            <a:r>
              <a:rPr lang="fr-CA" b="1" dirty="0" smtClean="0"/>
              <a:t>’ouverture </a:t>
            </a:r>
            <a:r>
              <a:rPr lang="fr-CA" b="1" dirty="0"/>
              <a:t>des économies ne correspond </a:t>
            </a:r>
            <a:r>
              <a:rPr lang="fr-CA" b="1" dirty="0" smtClean="0"/>
              <a:t>à </a:t>
            </a:r>
            <a:r>
              <a:rPr lang="fr-CA" b="1" dirty="0"/>
              <a:t>la déterritorialisation des entreprises et à la délocalisation de leur capital.</a:t>
            </a:r>
            <a:r>
              <a:rPr lang="fr-CA" dirty="0"/>
              <a:t> </a:t>
            </a:r>
            <a:endParaRPr lang="en-CA" dirty="0"/>
          </a:p>
          <a:p>
            <a:endParaRPr lang="fr-CA" dirty="0"/>
          </a:p>
          <a:p>
            <a:pPr marL="36576" indent="0">
              <a:buNone/>
            </a:pPr>
            <a:endParaRPr lang="fr-CA" dirty="0"/>
          </a:p>
        </p:txBody>
      </p:sp>
      <p:pic>
        <p:nvPicPr>
          <p:cNvPr id="4" name="Espace réservé du contenu 6" descr="1540578_6136251.jpg"/>
          <p:cNvPicPr>
            <a:picLocks noChangeAspect="1"/>
          </p:cNvPicPr>
          <p:nvPr/>
        </p:nvPicPr>
        <p:blipFill rotWithShape="1">
          <a:blip r:embed="rId2">
            <a:extLst>
              <a:ext uri="{28A0092B-C50C-407E-A947-70E740481C1C}">
                <a14:useLocalDpi xmlns:a14="http://schemas.microsoft.com/office/drawing/2010/main" val="0"/>
              </a:ext>
            </a:extLst>
          </a:blip>
          <a:srcRect l="-25296" t="-31322" r="-40961" b="-47565"/>
          <a:stretch/>
        </p:blipFill>
        <p:spPr>
          <a:xfrm>
            <a:off x="564461" y="710045"/>
            <a:ext cx="5644612" cy="3371645"/>
          </a:xfrm>
          <a:prstGeom prst="rect">
            <a:avLst/>
          </a:prstGeom>
        </p:spPr>
      </p:pic>
    </p:spTree>
    <p:extLst>
      <p:ext uri="{BB962C8B-B14F-4D97-AF65-F5344CB8AC3E}">
        <p14:creationId xmlns:p14="http://schemas.microsoft.com/office/powerpoint/2010/main" val="19631041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A</a:t>
            </a:r>
            <a:r>
              <a:rPr lang="fr-CA" dirty="0" smtClean="0"/>
              <a:t>. UNESCO-débat ‘développement et culture’</a:t>
            </a:r>
            <a:endParaRPr lang="fr-CA" dirty="0"/>
          </a:p>
        </p:txBody>
      </p:sp>
      <p:sp>
        <p:nvSpPr>
          <p:cNvPr id="3" name="Espace réservé du contenu 2"/>
          <p:cNvSpPr>
            <a:spLocks noGrp="1"/>
          </p:cNvSpPr>
          <p:nvPr>
            <p:ph sz="half" idx="1"/>
          </p:nvPr>
        </p:nvSpPr>
        <p:spPr/>
        <p:txBody>
          <a:bodyPr>
            <a:normAutofit fontScale="55000" lnSpcReduction="20000"/>
          </a:bodyPr>
          <a:lstStyle/>
          <a:p>
            <a:r>
              <a:rPr lang="fr-FR" dirty="0"/>
              <a:t>Conférence intergouvernementale sur les aspects institutionnels, administratifs et financiers des politiques culturelles (Venise, août-septembre 1970). </a:t>
            </a:r>
            <a:endParaRPr lang="fr-FR" dirty="0" smtClean="0"/>
          </a:p>
          <a:p>
            <a:pPr marL="118872" indent="0">
              <a:buNone/>
            </a:pPr>
            <a:endParaRPr lang="fr-FR" dirty="0"/>
          </a:p>
          <a:p>
            <a:r>
              <a:rPr lang="fr-CA" dirty="0"/>
              <a:t>Fonds pour la promotion de la culture (1978). </a:t>
            </a:r>
            <a:endParaRPr lang="fr-CA" dirty="0" smtClean="0"/>
          </a:p>
          <a:p>
            <a:pPr marL="118872" indent="0">
              <a:buNone/>
            </a:pPr>
            <a:endParaRPr lang="fr-CA" dirty="0" smtClean="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4267200" y="2043044"/>
            <a:ext cx="3657600" cy="4083120"/>
          </a:xfrm>
        </p:spPr>
        <p:txBody>
          <a:bodyPr>
            <a:normAutofit fontScale="55000" lnSpcReduction="20000"/>
          </a:bodyPr>
          <a:lstStyle/>
          <a:p>
            <a:r>
              <a:rPr lang="fr-FR" dirty="0"/>
              <a:t>Conférence mondiale sur les politiques culturelles (MONDIACULT) en 1982. </a:t>
            </a:r>
            <a:endParaRPr lang="fr-FR" dirty="0" smtClean="0"/>
          </a:p>
          <a:p>
            <a:endParaRPr lang="fr-FR" dirty="0" smtClean="0"/>
          </a:p>
          <a:p>
            <a:r>
              <a:rPr lang="fr-FR" dirty="0" smtClean="0"/>
              <a:t>Décennie </a:t>
            </a:r>
            <a:r>
              <a:rPr lang="fr-FR" dirty="0"/>
              <a:t>mondiale du développement culturel (1988-1997) liée à l’émergence </a:t>
            </a:r>
            <a:r>
              <a:rPr lang="fr-FR" dirty="0" smtClean="0"/>
              <a:t>des concepts </a:t>
            </a:r>
            <a:r>
              <a:rPr lang="fr-FR" dirty="0"/>
              <a:t>du développement </a:t>
            </a:r>
            <a:r>
              <a:rPr lang="fr-FR" dirty="0" smtClean="0"/>
              <a:t>humain</a:t>
            </a:r>
            <a:r>
              <a:rPr lang="fr-FR" dirty="0"/>
              <a:t> </a:t>
            </a:r>
            <a:r>
              <a:rPr lang="fr-FR" dirty="0" smtClean="0"/>
              <a:t>et du développement durable. </a:t>
            </a:r>
          </a:p>
          <a:p>
            <a:pPr marL="118872" indent="0">
              <a:buNone/>
            </a:pPr>
            <a:endParaRPr lang="fr-FR" dirty="0"/>
          </a:p>
          <a:p>
            <a:r>
              <a:rPr lang="fr-FR" dirty="0"/>
              <a:t>Commission mondiale de la culture et du </a:t>
            </a:r>
            <a:r>
              <a:rPr lang="fr-FR" dirty="0" smtClean="0"/>
              <a:t>développement </a:t>
            </a:r>
            <a:r>
              <a:rPr lang="fr-FR" dirty="0"/>
              <a:t>et Rapport mondial « Notre diversité </a:t>
            </a:r>
            <a:r>
              <a:rPr lang="fr-FR" dirty="0" smtClean="0"/>
              <a:t>créatrice</a:t>
            </a:r>
            <a:r>
              <a:rPr lang="fr-FR" dirty="0"/>
              <a:t> » (1995). </a:t>
            </a:r>
            <a:endParaRPr lang="fr-FR" dirty="0" smtClean="0"/>
          </a:p>
          <a:p>
            <a:pPr marL="118872" indent="0">
              <a:buNone/>
            </a:pPr>
            <a:endParaRPr lang="fr-FR" dirty="0"/>
          </a:p>
          <a:p>
            <a:r>
              <a:rPr lang="fr-FR" dirty="0"/>
              <a:t>Conférence intergouvernementale sur les politiques culturelles pour le développement (Stockholm – 1998).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402523" y="3014869"/>
            <a:ext cx="7509565" cy="4881217"/>
          </a:xfrm>
          <a:prstGeom prst="rect">
            <a:avLst/>
          </a:prstGeom>
        </p:spPr>
      </p:pic>
    </p:spTree>
    <p:extLst>
      <p:ext uri="{BB962C8B-B14F-4D97-AF65-F5344CB8AC3E}">
        <p14:creationId xmlns:p14="http://schemas.microsoft.com/office/powerpoint/2010/main" val="1655062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Construction de la CDEC</a:t>
            </a:r>
            <a:endParaRPr lang="fr-CA" dirty="0"/>
          </a:p>
        </p:txBody>
      </p:sp>
      <p:sp>
        <p:nvSpPr>
          <p:cNvPr id="3" name="Espace réservé du contenu 2"/>
          <p:cNvSpPr>
            <a:spLocks noGrp="1"/>
          </p:cNvSpPr>
          <p:nvPr>
            <p:ph idx="1"/>
          </p:nvPr>
        </p:nvSpPr>
        <p:spPr>
          <a:xfrm>
            <a:off x="457200" y="1600200"/>
            <a:ext cx="7467600" cy="4525963"/>
          </a:xfrm>
        </p:spPr>
        <p:txBody>
          <a:bodyPr>
            <a:normAutofit fontScale="40000" lnSpcReduction="20000"/>
          </a:bodyPr>
          <a:lstStyle/>
          <a:p>
            <a:r>
              <a:rPr lang="fr-CA" dirty="0" smtClean="0"/>
              <a:t>Fin des années </a:t>
            </a:r>
            <a:r>
              <a:rPr lang="fr-CA" dirty="0" smtClean="0"/>
              <a:t>1990 : </a:t>
            </a:r>
            <a:r>
              <a:rPr lang="fr-CA" dirty="0" smtClean="0"/>
              <a:t>croisement de deux univers</a:t>
            </a:r>
          </a:p>
          <a:p>
            <a:endParaRPr lang="fr-CA" dirty="0"/>
          </a:p>
          <a:p>
            <a:r>
              <a:rPr lang="fr-CA" dirty="0" smtClean="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smtClean="0"/>
              <a:t>Négociations internationales conflictuelles</a:t>
            </a:r>
          </a:p>
          <a:p>
            <a:r>
              <a:rPr lang="fr-CA" dirty="0" smtClean="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a:t>
            </a:r>
            <a:r>
              <a:rPr lang="fr-CA" dirty="0" smtClean="0"/>
              <a:t>CDEC </a:t>
            </a:r>
            <a:r>
              <a:rPr lang="fr-CA" dirty="0"/>
              <a:t>mais </a:t>
            </a:r>
            <a:r>
              <a:rPr lang="fr-CA" b="1" dirty="0"/>
              <a:t>ce dernier s’est aussi négocié sur la base d’un consensus délibérément </a:t>
            </a:r>
            <a:r>
              <a:rPr lang="fr-CA" b="1" dirty="0" smtClean="0"/>
              <a:t>ambigu</a:t>
            </a:r>
            <a:r>
              <a:rPr lang="fr-CA" b="1" dirty="0"/>
              <a:t> </a:t>
            </a:r>
            <a:r>
              <a:rPr lang="fr-CA" b="1" dirty="0" smtClean="0"/>
              <a:t>et un compromis politique. </a:t>
            </a:r>
            <a:endParaRPr lang="fr-CA" dirty="0"/>
          </a:p>
          <a:p>
            <a:endParaRPr lang="fr-CA" dirty="0"/>
          </a:p>
        </p:txBody>
      </p:sp>
    </p:spTree>
    <p:extLst>
      <p:ext uri="{BB962C8B-B14F-4D97-AF65-F5344CB8AC3E}">
        <p14:creationId xmlns:p14="http://schemas.microsoft.com/office/powerpoint/2010/main" val="23761815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598</TotalTime>
  <Words>1642</Words>
  <Application>Microsoft Macintosh PowerPoint</Application>
  <PresentationFormat>Présentation à l'écran (4:3)</PresentationFormat>
  <Paragraphs>249</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Technique</vt:lpstr>
      <vt:lpstr>Politique internationale de la culture : la Convention sur la diversité des expressions culturelles</vt:lpstr>
      <vt:lpstr>Introduction</vt:lpstr>
      <vt:lpstr>Introduction</vt:lpstr>
      <vt:lpstr>A. Exception culturelle</vt:lpstr>
      <vt:lpstr>A. Crise de l’industrie cinématographique</vt:lpstr>
      <vt:lpstr>A. Crise de l’industrie cinématographique</vt:lpstr>
      <vt:lpstr>Exception culturelle</vt:lpstr>
      <vt:lpstr>A. UNESCO-débat ‘développement et culture’</vt:lpstr>
      <vt:lpstr>A. Construction de la CDEC</vt:lpstr>
      <vt:lpstr>B. Mise en œuvre de la CDEC</vt:lpstr>
      <vt:lpstr>B. Mise en œuvre de la CDEC</vt:lpstr>
      <vt:lpstr>B. Mise en œuvre de la CDEC</vt:lpstr>
      <vt:lpstr>C. Perspectives de la CDEC </vt:lpstr>
      <vt:lpstr>C. Exception culturelle numérique</vt:lpstr>
      <vt:lpstr>C. Parlement européen, partis politiques européens</vt:lpstr>
      <vt:lpstr>C. Parlement européen, pays</vt:lpstr>
      <vt:lpstr>C. Perspectives de la CDEC</vt:lpstr>
      <vt:lpstr>En guise de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Convention sur la diversité des expressions culturelles: construction, mise en œuvre et perspectives</dc:title>
  <dc:creator>Antonios Vlassis</dc:creator>
  <cp:lastModifiedBy>Mariage Thibaud</cp:lastModifiedBy>
  <cp:revision>49</cp:revision>
  <dcterms:created xsi:type="dcterms:W3CDTF">2015-11-10T17:44:23Z</dcterms:created>
  <dcterms:modified xsi:type="dcterms:W3CDTF">2016-03-03T18:07:44Z</dcterms:modified>
</cp:coreProperties>
</file>