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4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CA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2007-E5EA-C24B-8CFC-560528886862}" type="datetimeFigureOut">
              <a:rPr lang="fr-FR" smtClean="0"/>
              <a:t>15-11-12</a:t>
            </a:fld>
            <a:endParaRPr lang="fr-CA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322D-D281-394B-8904-56ADA2B41C13}" type="slidenum">
              <a:rPr lang="fr-CA" smtClean="0"/>
              <a:t>‹#›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2007-E5EA-C24B-8CFC-560528886862}" type="datetimeFigureOut">
              <a:rPr lang="fr-FR" smtClean="0"/>
              <a:t>15-11-12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322D-D281-394B-8904-56ADA2B41C13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2007-E5EA-C24B-8CFC-560528886862}" type="datetimeFigureOut">
              <a:rPr lang="fr-FR" smtClean="0"/>
              <a:t>15-11-12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322D-D281-394B-8904-56ADA2B41C13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2007-E5EA-C24B-8CFC-560528886862}" type="datetimeFigureOut">
              <a:rPr lang="fr-FR" smtClean="0"/>
              <a:t>15-11-12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322D-D281-394B-8904-56ADA2B41C13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2007-E5EA-C24B-8CFC-560528886862}" type="datetimeFigureOut">
              <a:rPr lang="fr-FR" smtClean="0"/>
              <a:t>15-11-12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322D-D281-394B-8904-56ADA2B41C13}" type="slidenum">
              <a:rPr lang="fr-CA" smtClean="0"/>
              <a:t>‹#›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2007-E5EA-C24B-8CFC-560528886862}" type="datetimeFigureOut">
              <a:rPr lang="fr-FR" smtClean="0"/>
              <a:t>15-11-12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322D-D281-394B-8904-56ADA2B41C13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2007-E5EA-C24B-8CFC-560528886862}" type="datetimeFigureOut">
              <a:rPr lang="fr-FR" smtClean="0"/>
              <a:t>15-11-12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322D-D281-394B-8904-56ADA2B41C13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2007-E5EA-C24B-8CFC-560528886862}" type="datetimeFigureOut">
              <a:rPr lang="fr-FR" smtClean="0"/>
              <a:t>15-11-12</a:t>
            </a:fld>
            <a:endParaRPr lang="fr-CA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4322D-D281-394B-8904-56ADA2B41C13}" type="slidenum">
              <a:rPr lang="fr-CA" smtClean="0"/>
              <a:t>‹#›</a:t>
            </a:fld>
            <a:endParaRPr lang="fr-CA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2007-E5EA-C24B-8CFC-560528886862}" type="datetimeFigureOut">
              <a:rPr lang="fr-FR" smtClean="0"/>
              <a:t>15-11-12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322D-D281-394B-8904-56ADA2B41C13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CA" smtClean="0"/>
              <a:t>Cliquez pour modifier les styles du texte du masque</a:t>
            </a:r>
          </a:p>
          <a:p>
            <a:pPr lvl="1" eaLnBrk="1" latinLnBrk="0" hangingPunct="1"/>
            <a:r>
              <a:rPr lang="fr-CA" smtClean="0"/>
              <a:t>Deuxième niveau</a:t>
            </a:r>
          </a:p>
          <a:p>
            <a:pPr lvl="2" eaLnBrk="1" latinLnBrk="0" hangingPunct="1"/>
            <a:r>
              <a:rPr lang="fr-CA" smtClean="0"/>
              <a:t>Troisième niveau</a:t>
            </a:r>
          </a:p>
          <a:p>
            <a:pPr lvl="3" eaLnBrk="1" latinLnBrk="0" hangingPunct="1"/>
            <a:r>
              <a:rPr lang="fr-CA" smtClean="0"/>
              <a:t>Quatrième niveau</a:t>
            </a:r>
          </a:p>
          <a:p>
            <a:pPr lvl="4" eaLnBrk="1" latinLnBrk="0" hangingPunct="1"/>
            <a:r>
              <a:rPr lang="fr-CA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72007-E5EA-C24B-8CFC-560528886862}" type="datetimeFigureOut">
              <a:rPr lang="fr-FR" smtClean="0"/>
              <a:t>15-11-12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AE4322D-D281-394B-8904-56ADA2B41C13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CA" smtClean="0"/>
              <a:t>Faire glisser l'image vers l'espace réservé ou cliquer sur l'icône pour l'ajouter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2972007-E5EA-C24B-8CFC-560528886862}" type="datetimeFigureOut">
              <a:rPr lang="fr-FR" smtClean="0"/>
              <a:t>15-11-12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4322D-D281-394B-8904-56ADA2B41C13}" type="slidenum">
              <a:rPr lang="fr-CA" smtClean="0"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CA" smtClean="0"/>
              <a:t>Cliquez et modifiez le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CA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CA" smtClean="0"/>
              <a:t>Deuxième niveau</a:t>
            </a:r>
          </a:p>
          <a:p>
            <a:pPr lvl="2" eaLnBrk="1" latinLnBrk="0" hangingPunct="1"/>
            <a:r>
              <a:rPr kumimoji="0" lang="fr-CA" smtClean="0"/>
              <a:t>Troisième niveau</a:t>
            </a:r>
          </a:p>
          <a:p>
            <a:pPr lvl="3" eaLnBrk="1" latinLnBrk="0" hangingPunct="1"/>
            <a:r>
              <a:rPr kumimoji="0" lang="fr-CA" smtClean="0"/>
              <a:t>Quatrième niveau</a:t>
            </a:r>
          </a:p>
          <a:p>
            <a:pPr lvl="4" eaLnBrk="1" latinLnBrk="0" hangingPunct="1"/>
            <a:r>
              <a:rPr kumimoji="0" lang="fr-CA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2972007-E5EA-C24B-8CFC-560528886862}" type="datetimeFigureOut">
              <a:rPr lang="fr-FR" smtClean="0"/>
              <a:t>15-11-12</a:t>
            </a:fld>
            <a:endParaRPr lang="fr-CA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E4322D-D281-394B-8904-56ADA2B41C13}" type="slidenum">
              <a:rPr lang="fr-CA" smtClean="0"/>
              <a:t>‹#›</a:t>
            </a:fld>
            <a:endParaRPr lang="fr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667726"/>
          </a:xfrm>
        </p:spPr>
        <p:txBody>
          <a:bodyPr>
            <a:noAutofit/>
          </a:bodyPr>
          <a:lstStyle/>
          <a:p>
            <a:r>
              <a:rPr lang="fr-CA" sz="3200" dirty="0" smtClean="0"/>
              <a:t>Le projet du partenariat transpacifique : </a:t>
            </a:r>
            <a:br>
              <a:rPr lang="fr-CA" sz="3200" dirty="0" smtClean="0"/>
            </a:br>
            <a:r>
              <a:rPr lang="fr-CA" sz="3200" dirty="0" smtClean="0"/>
              <a:t>vers une restructuration des échelles de coopération régionale et internationale ?</a:t>
            </a:r>
            <a:endParaRPr lang="fr-CA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3050" y="2031999"/>
            <a:ext cx="6480048" cy="981530"/>
          </a:xfrm>
        </p:spPr>
        <p:txBody>
          <a:bodyPr/>
          <a:lstStyle/>
          <a:p>
            <a:r>
              <a:rPr lang="fr-CA" dirty="0" smtClean="0"/>
              <a:t>Antonios Vlassis, </a:t>
            </a:r>
            <a:r>
              <a:rPr lang="fr-CA" dirty="0" smtClean="0"/>
              <a:t>FNRS-Center </a:t>
            </a:r>
            <a:r>
              <a:rPr lang="fr-CA" dirty="0" smtClean="0"/>
              <a:t>for International Relations </a:t>
            </a:r>
            <a:r>
              <a:rPr lang="fr-CA" dirty="0" err="1" smtClean="0"/>
              <a:t>Studies</a:t>
            </a:r>
            <a:r>
              <a:rPr lang="fr-CA" dirty="0"/>
              <a:t> </a:t>
            </a:r>
            <a:r>
              <a:rPr lang="fr-CA" dirty="0" smtClean="0"/>
              <a:t>(CEFIR</a:t>
            </a:r>
            <a:r>
              <a:rPr lang="fr-CA" dirty="0" smtClean="0"/>
              <a:t>), </a:t>
            </a:r>
            <a:r>
              <a:rPr lang="fr-CA" dirty="0" smtClean="0"/>
              <a:t>Université de Liège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11930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Introduction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CA" b="1" dirty="0" smtClean="0"/>
              <a:t>Partenariat transpacifique (TPP) </a:t>
            </a:r>
            <a:r>
              <a:rPr lang="fr-CA" dirty="0" smtClean="0"/>
              <a:t>- </a:t>
            </a:r>
            <a:r>
              <a:rPr lang="fr-CA" dirty="0"/>
              <a:t>vaste projet de coopération régionale couvrant une zone géographique du Canada à la Nouvelle-</a:t>
            </a:r>
            <a:r>
              <a:rPr lang="fr-CA" dirty="0" smtClean="0"/>
              <a:t>Zélande. </a:t>
            </a:r>
          </a:p>
          <a:p>
            <a:endParaRPr lang="fr-CA" dirty="0"/>
          </a:p>
          <a:p>
            <a:r>
              <a:rPr lang="fr-CA" dirty="0" smtClean="0"/>
              <a:t>TPP signé par </a:t>
            </a:r>
            <a:r>
              <a:rPr lang="fr-CA" b="1" dirty="0" smtClean="0"/>
              <a:t>12 États </a:t>
            </a:r>
            <a:r>
              <a:rPr lang="fr-CA" dirty="0" smtClean="0"/>
              <a:t>le 5 octobre 2015: </a:t>
            </a:r>
            <a:r>
              <a:rPr lang="fr-CA" dirty="0"/>
              <a:t>Australie, Sultanat de Brunei, Canada, Chili, États-Unis, Japon, Malaisie, Mexique, Nouvelle-Zélande, Pérou, Singapour et </a:t>
            </a:r>
            <a:r>
              <a:rPr lang="fr-CA" dirty="0" smtClean="0"/>
              <a:t>Vietnam. </a:t>
            </a:r>
          </a:p>
          <a:p>
            <a:endParaRPr lang="fr-CA" dirty="0"/>
          </a:p>
          <a:p>
            <a:r>
              <a:rPr lang="fr-CA" b="1" dirty="0" smtClean="0"/>
              <a:t>5 points</a:t>
            </a:r>
            <a:endParaRPr lang="fr-CA" b="1" dirty="0"/>
          </a:p>
        </p:txBody>
      </p:sp>
    </p:spTree>
    <p:extLst>
      <p:ext uri="{BB962C8B-B14F-4D97-AF65-F5344CB8AC3E}">
        <p14:creationId xmlns:p14="http://schemas.microsoft.com/office/powerpoint/2010/main" val="4278106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1. Anatomie du TPP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CA" b="1" dirty="0"/>
              <a:t>N</a:t>
            </a:r>
            <a:r>
              <a:rPr lang="fr-CA" b="1" dirty="0" smtClean="0"/>
              <a:t>égociations </a:t>
            </a:r>
            <a:r>
              <a:rPr lang="fr-CA" b="1" dirty="0"/>
              <a:t>commerciales de grande </a:t>
            </a:r>
            <a:r>
              <a:rPr lang="fr-CA" b="1" dirty="0" smtClean="0"/>
              <a:t>envergure </a:t>
            </a:r>
            <a:endParaRPr lang="fr-CA" b="1" dirty="0" smtClean="0"/>
          </a:p>
          <a:p>
            <a:r>
              <a:rPr lang="fr-CA" dirty="0" smtClean="0"/>
              <a:t>TPP, PERG, </a:t>
            </a:r>
            <a:r>
              <a:rPr lang="fr-CA" dirty="0" smtClean="0"/>
              <a:t>TTIP</a:t>
            </a:r>
          </a:p>
          <a:p>
            <a:r>
              <a:rPr lang="fr-CA" dirty="0" smtClean="0"/>
              <a:t>TPP: </a:t>
            </a:r>
            <a:r>
              <a:rPr lang="fr-CA" dirty="0"/>
              <a:t>40 % du PIB mondial, un tiers du commerce </a:t>
            </a:r>
            <a:r>
              <a:rPr lang="fr-CA" dirty="0" smtClean="0"/>
              <a:t>mondial, plus </a:t>
            </a:r>
            <a:r>
              <a:rPr lang="fr-CA" dirty="0"/>
              <a:t>de 11 % de la population mondiale. </a:t>
            </a:r>
            <a:endParaRPr lang="fr-CA" dirty="0" smtClean="0"/>
          </a:p>
          <a:p>
            <a:endParaRPr lang="fr-CA" dirty="0"/>
          </a:p>
          <a:p>
            <a:r>
              <a:rPr lang="fr-CA" b="1" dirty="0"/>
              <a:t>D</a:t>
            </a:r>
            <a:r>
              <a:rPr lang="fr-CA" b="1" dirty="0" smtClean="0"/>
              <a:t>isparités </a:t>
            </a:r>
            <a:r>
              <a:rPr lang="fr-CA" dirty="0"/>
              <a:t>entre ses participants, révélant des économies de taille et de vitesse </a:t>
            </a:r>
            <a:r>
              <a:rPr lang="fr-CA" dirty="0" smtClean="0"/>
              <a:t>asymétrique. </a:t>
            </a:r>
          </a:p>
          <a:p>
            <a:endParaRPr lang="fr-CA" dirty="0"/>
          </a:p>
          <a:p>
            <a:r>
              <a:rPr lang="fr-CA" dirty="0"/>
              <a:t>Le TPP formalise des relations commerciales jusqu’à présent </a:t>
            </a:r>
            <a:r>
              <a:rPr lang="fr-CA" b="1" dirty="0"/>
              <a:t>polarisées et inégales</a:t>
            </a:r>
            <a:r>
              <a:rPr lang="fr-C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06669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200" dirty="0" smtClean="0"/>
              <a:t>2. </a:t>
            </a:r>
            <a:r>
              <a:rPr lang="fr-CA" sz="3200" b="1" dirty="0"/>
              <a:t>Le TPP en tant que recomposition des liens régionaux existants</a:t>
            </a:r>
            <a:r>
              <a:rPr lang="fr-CA" sz="3200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CA" dirty="0"/>
              <a:t>L</a:t>
            </a:r>
            <a:r>
              <a:rPr lang="fr-CA" dirty="0" smtClean="0"/>
              <a:t>’</a:t>
            </a:r>
            <a:r>
              <a:rPr lang="fr-CA" b="1" dirty="0" smtClean="0"/>
              <a:t>ASEAN</a:t>
            </a:r>
            <a:r>
              <a:rPr lang="fr-CA" dirty="0" smtClean="0"/>
              <a:t> </a:t>
            </a:r>
            <a:r>
              <a:rPr lang="fr-CA" dirty="0"/>
              <a:t>compte au total 10 membres, dont 4 participent au TPP : Malaisie, Singapour, Brunei, Vietnam. </a:t>
            </a:r>
            <a:endParaRPr lang="fr-CA" dirty="0" smtClean="0"/>
          </a:p>
          <a:p>
            <a:endParaRPr lang="fr-CA" dirty="0"/>
          </a:p>
          <a:p>
            <a:r>
              <a:rPr lang="fr-CA" dirty="0"/>
              <a:t>T</a:t>
            </a:r>
            <a:r>
              <a:rPr lang="fr-CA" dirty="0" smtClean="0"/>
              <a:t>ous </a:t>
            </a:r>
            <a:r>
              <a:rPr lang="fr-CA" dirty="0"/>
              <a:t>les signataires du TPP sont aussi membres de la Coopération économique pour l’Asie-Pacifique </a:t>
            </a:r>
            <a:r>
              <a:rPr lang="fr-CA" dirty="0" smtClean="0"/>
              <a:t>(</a:t>
            </a:r>
            <a:r>
              <a:rPr lang="fr-CA" b="1" dirty="0" smtClean="0"/>
              <a:t>APEC</a:t>
            </a:r>
            <a:r>
              <a:rPr lang="fr-CA" dirty="0" smtClean="0"/>
              <a:t>). </a:t>
            </a:r>
          </a:p>
          <a:p>
            <a:endParaRPr lang="fr-CA" dirty="0"/>
          </a:p>
          <a:p>
            <a:r>
              <a:rPr lang="fr-CA" b="1" dirty="0" smtClean="0"/>
              <a:t>L’ALENA</a:t>
            </a:r>
            <a:r>
              <a:rPr lang="fr-CA" dirty="0" smtClean="0"/>
              <a:t>,</a:t>
            </a:r>
            <a:r>
              <a:rPr lang="fr-CA" dirty="0"/>
              <a:t> </a:t>
            </a:r>
            <a:r>
              <a:rPr lang="fr-CA" b="1" dirty="0" smtClean="0"/>
              <a:t>aujourd’hui </a:t>
            </a:r>
            <a:r>
              <a:rPr lang="fr-CA" b="1" dirty="0"/>
              <a:t>essoufflé</a:t>
            </a:r>
            <a:r>
              <a:rPr lang="fr-CA" dirty="0"/>
              <a:t>, atteignant ses limites commerciales et </a:t>
            </a:r>
            <a:r>
              <a:rPr lang="fr-CA" dirty="0" smtClean="0"/>
              <a:t>institutionnelles. </a:t>
            </a:r>
          </a:p>
          <a:p>
            <a:endParaRPr lang="fr-CA" dirty="0"/>
          </a:p>
          <a:p>
            <a:r>
              <a:rPr lang="fr-CA" b="1" dirty="0"/>
              <a:t>L</a:t>
            </a:r>
            <a:r>
              <a:rPr lang="fr-CA" b="1" dirty="0" smtClean="0"/>
              <a:t>’Alliance </a:t>
            </a:r>
            <a:r>
              <a:rPr lang="fr-CA" b="1" dirty="0"/>
              <a:t>du Pacifique</a:t>
            </a:r>
            <a:r>
              <a:rPr lang="fr-CA" dirty="0"/>
              <a:t>, établi en 2011 par le Chili, le Pérou, le Mexique, signataires  du TPP, ainsi </a:t>
            </a:r>
            <a:r>
              <a:rPr lang="fr-CA" dirty="0" smtClean="0"/>
              <a:t>que par </a:t>
            </a:r>
            <a:r>
              <a:rPr lang="fr-CA" dirty="0"/>
              <a:t>la </a:t>
            </a:r>
            <a:r>
              <a:rPr lang="fr-CA" dirty="0" smtClean="0"/>
              <a:t>Colombie. </a:t>
            </a:r>
          </a:p>
          <a:p>
            <a:endParaRPr lang="fr-CA" dirty="0"/>
          </a:p>
          <a:p>
            <a:r>
              <a:rPr lang="fr-CA" dirty="0"/>
              <a:t>L</a:t>
            </a:r>
            <a:r>
              <a:rPr lang="fr-CA" dirty="0" smtClean="0"/>
              <a:t>es </a:t>
            </a:r>
            <a:r>
              <a:rPr lang="fr-CA" dirty="0"/>
              <a:t>participants au TPP s’unissent déjà entre eux de façon disparate via des </a:t>
            </a:r>
            <a:r>
              <a:rPr lang="fr-CA" b="1" dirty="0"/>
              <a:t>accords </a:t>
            </a:r>
            <a:r>
              <a:rPr lang="fr-CA" b="1" dirty="0" smtClean="0"/>
              <a:t>bilatéraux</a:t>
            </a:r>
            <a:r>
              <a:rPr lang="fr-CA" dirty="0" smtClean="0"/>
              <a:t>. </a:t>
            </a:r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62311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A" sz="2800" dirty="0" smtClean="0"/>
              <a:t>3. </a:t>
            </a:r>
            <a:r>
              <a:rPr lang="fr-CA" sz="2800" b="1" dirty="0"/>
              <a:t>Contexte politique du TPP : la fin des années ‘spaghetti </a:t>
            </a:r>
            <a:r>
              <a:rPr lang="fr-CA" sz="2800" b="1" dirty="0" err="1"/>
              <a:t>bowl</a:t>
            </a:r>
            <a:r>
              <a:rPr lang="fr-CA" sz="2800" b="1" dirty="0"/>
              <a:t>’ sous le </a:t>
            </a:r>
            <a:r>
              <a:rPr lang="fr-FR" sz="2800" b="1" dirty="0"/>
              <a:t>leadership américain</a:t>
            </a:r>
            <a:r>
              <a:rPr lang="fr-CA" sz="2800" b="1" dirty="0"/>
              <a:t>?</a:t>
            </a:r>
            <a:r>
              <a:rPr lang="fr-CA" sz="2800" dirty="0"/>
              <a:t/>
            </a:r>
            <a:br>
              <a:rPr lang="fr-CA" sz="2800" dirty="0"/>
            </a:br>
            <a:endParaRPr lang="fr-CA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A" dirty="0" smtClean="0"/>
              <a:t>Années 2000 et région asiatique: </a:t>
            </a:r>
            <a:r>
              <a:rPr lang="fr-CA" b="1" dirty="0" smtClean="0"/>
              <a:t>Spaghetti </a:t>
            </a:r>
            <a:r>
              <a:rPr lang="fr-CA" b="1" dirty="0" err="1" smtClean="0"/>
              <a:t>bowl</a:t>
            </a:r>
            <a:r>
              <a:rPr lang="fr-CA" b="1" dirty="0" smtClean="0"/>
              <a:t>/</a:t>
            </a:r>
            <a:r>
              <a:rPr lang="fr-CA" b="1" dirty="0" err="1" smtClean="0"/>
              <a:t>noodle</a:t>
            </a:r>
            <a:r>
              <a:rPr lang="fr-CA" b="1" dirty="0" smtClean="0"/>
              <a:t> </a:t>
            </a:r>
            <a:r>
              <a:rPr lang="fr-CA" b="1" dirty="0" err="1" smtClean="0"/>
              <a:t>bowl</a:t>
            </a:r>
            <a:endParaRPr lang="fr-CA" b="1" dirty="0" smtClean="0"/>
          </a:p>
          <a:p>
            <a:r>
              <a:rPr lang="fr-CA" dirty="0" err="1" smtClean="0"/>
              <a:t>ALEs</a:t>
            </a:r>
            <a:r>
              <a:rPr lang="fr-CA" dirty="0" smtClean="0"/>
              <a:t> sans la participation des États-Unis</a:t>
            </a:r>
          </a:p>
          <a:p>
            <a:r>
              <a:rPr lang="fr-CA" dirty="0" smtClean="0"/>
              <a:t>Échec du </a:t>
            </a:r>
            <a:r>
              <a:rPr lang="fr-CA" b="1" dirty="0" smtClean="0"/>
              <a:t>Projet des Amériques</a:t>
            </a:r>
          </a:p>
          <a:p>
            <a:endParaRPr lang="fr-CA" dirty="0" smtClean="0"/>
          </a:p>
          <a:p>
            <a:pPr marL="36576" indent="0">
              <a:buNone/>
            </a:pPr>
            <a:endParaRPr lang="fr-CA" dirty="0"/>
          </a:p>
          <a:p>
            <a:r>
              <a:rPr lang="fr-CA" dirty="0" smtClean="0"/>
              <a:t>Administration Obama: </a:t>
            </a:r>
            <a:r>
              <a:rPr lang="fr-CA" dirty="0"/>
              <a:t>renouer les rapports commerciaux des États-Unis avec les pays de l’Asie-Pacifique et </a:t>
            </a:r>
            <a:r>
              <a:rPr lang="fr-CA" b="1" dirty="0" smtClean="0"/>
              <a:t>renforcer </a:t>
            </a:r>
            <a:r>
              <a:rPr lang="fr-CA" b="1" dirty="0"/>
              <a:t>leur </a:t>
            </a:r>
            <a:r>
              <a:rPr lang="fr-CA" b="1" i="1" dirty="0"/>
              <a:t>leadership</a:t>
            </a:r>
            <a:r>
              <a:rPr lang="fr-CA" b="1" dirty="0"/>
              <a:t> </a:t>
            </a:r>
            <a:r>
              <a:rPr lang="fr-CA" b="1" dirty="0" smtClean="0"/>
              <a:t>politique</a:t>
            </a:r>
            <a:endParaRPr lang="fr-CA" b="1" dirty="0" smtClean="0"/>
          </a:p>
          <a:p>
            <a:r>
              <a:rPr lang="fr-CA" dirty="0" smtClean="0"/>
              <a:t>TPP: </a:t>
            </a:r>
            <a:r>
              <a:rPr lang="fr-CA" b="1" dirty="0" smtClean="0"/>
              <a:t>alternative concrète vis-à-vis du spaghetti </a:t>
            </a:r>
            <a:r>
              <a:rPr lang="fr-CA" b="1" dirty="0" err="1" smtClean="0"/>
              <a:t>bowl</a:t>
            </a:r>
            <a:endParaRPr lang="fr-CA" b="1" dirty="0" smtClean="0"/>
          </a:p>
          <a:p>
            <a:r>
              <a:rPr lang="fr-CA" dirty="0" smtClean="0"/>
              <a:t>TPP:</a:t>
            </a:r>
            <a:r>
              <a:rPr lang="fr-CA" b="1" dirty="0" smtClean="0"/>
              <a:t> rupture </a:t>
            </a:r>
            <a:r>
              <a:rPr lang="fr-CA" dirty="0" smtClean="0"/>
              <a:t>face à la diplomatie </a:t>
            </a:r>
            <a:r>
              <a:rPr lang="fr-CA" dirty="0" smtClean="0"/>
              <a:t>commerciale à la carte </a:t>
            </a:r>
            <a:r>
              <a:rPr lang="fr-CA" dirty="0" smtClean="0"/>
              <a:t>de l’administration W. Bush</a:t>
            </a:r>
          </a:p>
          <a:p>
            <a:endParaRPr lang="fr-CA" dirty="0"/>
          </a:p>
          <a:p>
            <a:r>
              <a:rPr lang="fr-CA" b="1" dirty="0" smtClean="0"/>
              <a:t>Vision libérale de l’intégration économique </a:t>
            </a:r>
            <a:r>
              <a:rPr lang="fr-CA" dirty="0" smtClean="0"/>
              <a:t>d’Asie-Pacifique liée à des </a:t>
            </a:r>
            <a:r>
              <a:rPr lang="fr-CA" b="1" dirty="0" smtClean="0"/>
              <a:t>considérations domestiques</a:t>
            </a:r>
            <a:r>
              <a:rPr lang="fr-CA" dirty="0" smtClean="0"/>
              <a:t>: Lettre des 34 présidents de firmes de hautes technologies (2009); mise en place de l’US Business Coalition for TPP (2010); Coalition of Services Industries.    </a:t>
            </a:r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3632882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4. TPP, construire une référence normative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CA" b="1" dirty="0" smtClean="0"/>
              <a:t>« Interconnecter » </a:t>
            </a:r>
            <a:r>
              <a:rPr lang="fr-CA" dirty="0"/>
              <a:t>des économies différentes en termes de structure institutionnelle et de </a:t>
            </a:r>
            <a:r>
              <a:rPr lang="fr-CA" dirty="0" smtClean="0"/>
              <a:t>taille</a:t>
            </a:r>
            <a:endParaRPr lang="fr-CA" dirty="0" smtClean="0"/>
          </a:p>
          <a:p>
            <a:r>
              <a:rPr lang="fr-CA" b="1" dirty="0" smtClean="0"/>
              <a:t>Mettre en place des normes communes</a:t>
            </a:r>
          </a:p>
          <a:p>
            <a:r>
              <a:rPr lang="fr-CA" dirty="0" smtClean="0"/>
              <a:t>Accord-cadre de grande portée permettant une cohérence </a:t>
            </a:r>
            <a:r>
              <a:rPr lang="fr-CA" dirty="0" smtClean="0"/>
              <a:t>réglementaire</a:t>
            </a:r>
          </a:p>
          <a:p>
            <a:pPr marL="36576" indent="0">
              <a:buNone/>
            </a:pPr>
            <a:endParaRPr lang="fr-CA" dirty="0" smtClean="0"/>
          </a:p>
          <a:p>
            <a:r>
              <a:rPr lang="fr-CA" b="1" dirty="0" smtClean="0"/>
              <a:t>Grand nombre de secteurs</a:t>
            </a:r>
            <a:r>
              <a:rPr lang="fr-CA" dirty="0" smtClean="0"/>
              <a:t>: </a:t>
            </a:r>
            <a:r>
              <a:rPr lang="fr-CA" dirty="0"/>
              <a:t>des normes environnementales et </a:t>
            </a:r>
            <a:r>
              <a:rPr lang="fr-CA" dirty="0" smtClean="0"/>
              <a:t>des </a:t>
            </a:r>
            <a:r>
              <a:rPr lang="fr-CA" dirty="0"/>
              <a:t>DPI aux Sociétés d’État et au renforcement des capacités, passant par l’agriculture et les </a:t>
            </a:r>
            <a:r>
              <a:rPr lang="fr-CA" dirty="0" smtClean="0"/>
              <a:t>investissements</a:t>
            </a:r>
            <a:endParaRPr lang="fr-CA" dirty="0" smtClean="0"/>
          </a:p>
          <a:p>
            <a:endParaRPr lang="fr-CA" dirty="0"/>
          </a:p>
          <a:p>
            <a:r>
              <a:rPr lang="fr-CA" b="1" dirty="0" smtClean="0"/>
              <a:t>Pierres d’achoppement</a:t>
            </a:r>
            <a:r>
              <a:rPr lang="fr-CA" dirty="0" smtClean="0"/>
              <a:t>: agriculture, DPI et brevets, mécanisme de règlement des différends entre États et investisseurs </a:t>
            </a:r>
            <a:r>
              <a:rPr lang="fr-CA" dirty="0"/>
              <a:t>é</a:t>
            </a:r>
            <a:r>
              <a:rPr lang="fr-CA" dirty="0" smtClean="0"/>
              <a:t>trangers, Trade promotion </a:t>
            </a:r>
            <a:r>
              <a:rPr lang="fr-CA" dirty="0" err="1" smtClean="0"/>
              <a:t>authority</a:t>
            </a:r>
            <a:r>
              <a:rPr lang="fr-CA" dirty="0" smtClean="0"/>
              <a:t>. </a:t>
            </a:r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22238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5. TPP, composante d’un processus global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A" b="1" dirty="0" smtClean="0"/>
              <a:t>Tournant </a:t>
            </a:r>
            <a:r>
              <a:rPr lang="fr-CA" dirty="0" smtClean="0"/>
              <a:t>de la diplomatie commerciale des États-Unis vers l’Asie-Pacifique</a:t>
            </a:r>
          </a:p>
          <a:p>
            <a:r>
              <a:rPr lang="fr-CA" dirty="0" smtClean="0"/>
              <a:t>États-Unis</a:t>
            </a:r>
            <a:r>
              <a:rPr lang="fr-CA" b="1" dirty="0" smtClean="0"/>
              <a:t>: acteur majeur dans l’</a:t>
            </a:r>
            <a:r>
              <a:rPr lang="fr-CA" b="1" dirty="0"/>
              <a:t>é</a:t>
            </a:r>
            <a:r>
              <a:rPr lang="fr-CA" b="1" dirty="0" smtClean="0"/>
              <a:t>volution des ordres régionaux</a:t>
            </a:r>
          </a:p>
          <a:p>
            <a:pPr marL="36576" indent="0">
              <a:buNone/>
            </a:pPr>
            <a:endParaRPr lang="fr-CA" dirty="0" smtClean="0"/>
          </a:p>
          <a:p>
            <a:r>
              <a:rPr lang="fr-CA" dirty="0" smtClean="0"/>
              <a:t>Chine et contrepoids politique: </a:t>
            </a:r>
            <a:r>
              <a:rPr lang="fr-CA" b="1" dirty="0" smtClean="0"/>
              <a:t>‘une ceinture, une route’</a:t>
            </a:r>
            <a:r>
              <a:rPr lang="fr-CA" dirty="0" smtClean="0"/>
              <a:t>, mégaprojet d’infrastructures, pas d’ambition de devenir une référence normative</a:t>
            </a:r>
          </a:p>
          <a:p>
            <a:r>
              <a:rPr lang="fr-CA" b="1" dirty="0" smtClean="0"/>
              <a:t>Pression complémentaire auprès de la Chine</a:t>
            </a:r>
          </a:p>
          <a:p>
            <a:r>
              <a:rPr lang="fr-CA" dirty="0" smtClean="0"/>
              <a:t>Assurer l’inclusion future d’autres acteurs majeurs de la région</a:t>
            </a:r>
          </a:p>
          <a:p>
            <a:pPr marL="36576" indent="0">
              <a:buNone/>
            </a:pPr>
            <a:endParaRPr lang="fr-CA" dirty="0" smtClean="0"/>
          </a:p>
          <a:p>
            <a:r>
              <a:rPr lang="fr-CA" b="1" dirty="0" smtClean="0"/>
              <a:t>Composante d’une stratégie des coalitions</a:t>
            </a:r>
          </a:p>
          <a:p>
            <a:pPr marL="36576" indent="0">
              <a:buNone/>
            </a:pPr>
            <a:endParaRPr lang="fr-CA" dirty="0" smtClean="0"/>
          </a:p>
          <a:p>
            <a:r>
              <a:rPr lang="fr-CA" dirty="0" smtClean="0"/>
              <a:t>TTP, TTIP, </a:t>
            </a:r>
            <a:r>
              <a:rPr lang="fr-CA" dirty="0" err="1" smtClean="0"/>
              <a:t>TiSA</a:t>
            </a:r>
            <a:r>
              <a:rPr lang="fr-CA" dirty="0" smtClean="0"/>
              <a:t>, Information </a:t>
            </a:r>
            <a:r>
              <a:rPr lang="fr-CA" dirty="0" err="1" smtClean="0"/>
              <a:t>Technology</a:t>
            </a:r>
            <a:r>
              <a:rPr lang="fr-CA" dirty="0" smtClean="0"/>
              <a:t> Agreement (OMC)</a:t>
            </a:r>
            <a:r>
              <a:rPr lang="fr-CA" b="1" dirty="0" smtClean="0"/>
              <a:t>: éléments déterminants d’une stratégie consistante des États-Unis</a:t>
            </a:r>
            <a:r>
              <a:rPr lang="fr-CA" dirty="0" smtClean="0"/>
              <a:t> pour reconstruire les relations </a:t>
            </a:r>
            <a:r>
              <a:rPr lang="fr-CA" dirty="0"/>
              <a:t>é</a:t>
            </a:r>
            <a:r>
              <a:rPr lang="fr-CA" dirty="0" smtClean="0"/>
              <a:t>conomiques internationales à travers le plurilatéralisme et le multilatéralisme </a:t>
            </a:r>
            <a:r>
              <a:rPr lang="fr-CA" dirty="0" smtClean="0"/>
              <a:t>institutionnel</a:t>
            </a:r>
            <a:endParaRPr lang="fr-CA" dirty="0" smtClean="0"/>
          </a:p>
          <a:p>
            <a:r>
              <a:rPr lang="fr-CA" b="1" dirty="0" smtClean="0"/>
              <a:t>Approfondir, par étapes successives, l’apprentissage des nouvelles normes prescrites largement par les États-Unis. </a:t>
            </a:r>
          </a:p>
          <a:p>
            <a:endParaRPr lang="fr-CA" dirty="0" smtClean="0"/>
          </a:p>
          <a:p>
            <a:endParaRPr lang="fr-CA" dirty="0" smtClean="0"/>
          </a:p>
          <a:p>
            <a:endParaRPr lang="fr-CA" dirty="0" smtClean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579125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chniqu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Technique.thmx</Template>
  <TotalTime>203</TotalTime>
  <Words>442</Words>
  <Application>Microsoft Macintosh PowerPoint</Application>
  <PresentationFormat>Présentation à l'écran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Technique</vt:lpstr>
      <vt:lpstr>Le projet du partenariat transpacifique :  vers une restructuration des échelles de coopération régionale et internationale ?</vt:lpstr>
      <vt:lpstr>Introduction</vt:lpstr>
      <vt:lpstr>1. Anatomie du TPP</vt:lpstr>
      <vt:lpstr>2. Le TPP en tant que recomposition des liens régionaux existants </vt:lpstr>
      <vt:lpstr>3. Contexte politique du TPP : la fin des années ‘spaghetti bowl’ sous le leadership américain? </vt:lpstr>
      <vt:lpstr>4. TPP, construire une référence normative</vt:lpstr>
      <vt:lpstr>5. TPP, composante d’un processus global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projet du partenariat transpacifique:  vers une restructuration des échelles de coopération régionale et internationale</dc:title>
  <dc:creator>Antonios Vlassis</dc:creator>
  <cp:lastModifiedBy>Antonios Vlassis</cp:lastModifiedBy>
  <cp:revision>12</cp:revision>
  <dcterms:created xsi:type="dcterms:W3CDTF">2015-11-11T10:53:27Z</dcterms:created>
  <dcterms:modified xsi:type="dcterms:W3CDTF">2015-11-12T16:47:33Z</dcterms:modified>
</cp:coreProperties>
</file>