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65" r:id="rId3"/>
    <p:sldId id="288" r:id="rId4"/>
    <p:sldId id="299" r:id="rId5"/>
    <p:sldId id="297" r:id="rId6"/>
    <p:sldId id="305" r:id="rId7"/>
    <p:sldId id="298" r:id="rId8"/>
    <p:sldId id="300" r:id="rId9"/>
    <p:sldId id="295" r:id="rId10"/>
    <p:sldId id="296" r:id="rId11"/>
    <p:sldId id="303" r:id="rId12"/>
    <p:sldId id="311" r:id="rId13"/>
    <p:sldId id="312" r:id="rId14"/>
    <p:sldId id="268" r:id="rId15"/>
    <p:sldId id="313" r:id="rId16"/>
    <p:sldId id="277" r:id="rId17"/>
    <p:sldId id="279" r:id="rId18"/>
    <p:sldId id="314" r:id="rId19"/>
    <p:sldId id="310" r:id="rId20"/>
    <p:sldId id="306" r:id="rId21"/>
    <p:sldId id="307" r:id="rId22"/>
    <p:sldId id="317" r:id="rId23"/>
    <p:sldId id="316" r:id="rId24"/>
    <p:sldId id="308" r:id="rId25"/>
    <p:sldId id="320" r:id="rId26"/>
    <p:sldId id="319" r:id="rId27"/>
    <p:sldId id="318" r:id="rId28"/>
    <p:sldId id="309" r:id="rId29"/>
    <p:sldId id="304" r:id="rId3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issensM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4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3T08:45:08.859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AA062-8F27-3A48-AFDE-86BEC4AFDF6D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B2E8C0-DD23-5E4C-ADB4-1924F2C1C62E}">
      <dgm:prSet phldrT="[Texte]"/>
      <dgm:spPr/>
      <dgm:t>
        <a:bodyPr/>
        <a:lstStyle/>
        <a:p>
          <a:r>
            <a:rPr lang="fr-FR" b="1" dirty="0" smtClean="0"/>
            <a:t>Intelligence Stratégique</a:t>
          </a:r>
          <a:endParaRPr lang="fr-FR" b="1" dirty="0"/>
        </a:p>
      </dgm:t>
    </dgm:pt>
    <dgm:pt modelId="{B4398775-7A5C-4448-9149-76222D86F696}" type="parTrans" cxnId="{994744C5-7A93-AA4B-9A52-F81484377BD0}">
      <dgm:prSet/>
      <dgm:spPr/>
      <dgm:t>
        <a:bodyPr/>
        <a:lstStyle/>
        <a:p>
          <a:endParaRPr lang="fr-FR"/>
        </a:p>
      </dgm:t>
    </dgm:pt>
    <dgm:pt modelId="{EBF4D44F-1C50-2443-BD02-5C44262DE821}" type="sibTrans" cxnId="{994744C5-7A93-AA4B-9A52-F81484377BD0}">
      <dgm:prSet/>
      <dgm:spPr/>
      <dgm:t>
        <a:bodyPr/>
        <a:lstStyle/>
        <a:p>
          <a:endParaRPr lang="fr-FR"/>
        </a:p>
      </dgm:t>
    </dgm:pt>
    <dgm:pt modelId="{117AA9E2-2D2C-6A43-9315-08E132AA534B}">
      <dgm:prSet phldrT="[Texte]"/>
      <dgm:spPr/>
      <dgm:t>
        <a:bodyPr/>
        <a:lstStyle/>
        <a:p>
          <a:r>
            <a:rPr lang="fr-FR" dirty="0" smtClean="0"/>
            <a:t>Acquisition, traitement de l’info et sa diffusion </a:t>
          </a:r>
          <a:r>
            <a:rPr lang="fr-FR" b="1" dirty="0" smtClean="0"/>
            <a:t>(veille)</a:t>
          </a:r>
          <a:endParaRPr lang="fr-FR" b="1" dirty="0"/>
        </a:p>
      </dgm:t>
    </dgm:pt>
    <dgm:pt modelId="{B7CA9662-9AC8-9148-83E0-42D431990B52}" type="parTrans" cxnId="{745F6519-6FD7-1447-A3E4-70B69E04451D}">
      <dgm:prSet/>
      <dgm:spPr/>
      <dgm:t>
        <a:bodyPr/>
        <a:lstStyle/>
        <a:p>
          <a:endParaRPr lang="fr-FR"/>
        </a:p>
      </dgm:t>
    </dgm:pt>
    <dgm:pt modelId="{854028FE-98F6-F641-B241-CF8E9C7E002B}" type="sibTrans" cxnId="{745F6519-6FD7-1447-A3E4-70B69E04451D}">
      <dgm:prSet/>
      <dgm:spPr/>
      <dgm:t>
        <a:bodyPr/>
        <a:lstStyle/>
        <a:p>
          <a:endParaRPr lang="fr-FR"/>
        </a:p>
      </dgm:t>
    </dgm:pt>
    <dgm:pt modelId="{005ACAFD-F6B2-4844-91CD-51B959F5C2EF}">
      <dgm:prSet phldrT="[Texte]"/>
      <dgm:spPr/>
      <dgm:t>
        <a:bodyPr/>
        <a:lstStyle/>
        <a:p>
          <a:r>
            <a:rPr lang="fr-FR" dirty="0" smtClean="0"/>
            <a:t>Protection de l’info </a:t>
          </a:r>
          <a:r>
            <a:rPr lang="fr-FR" b="1" dirty="0" smtClean="0"/>
            <a:t>(protection</a:t>
          </a:r>
          <a:r>
            <a:rPr lang="fr-FR" dirty="0" smtClean="0"/>
            <a:t>)</a:t>
          </a:r>
          <a:endParaRPr lang="fr-FR" dirty="0"/>
        </a:p>
      </dgm:t>
    </dgm:pt>
    <dgm:pt modelId="{55CABCBC-6B92-C04D-BABF-0FB64243A268}" type="parTrans" cxnId="{CEBE1527-6DC4-C448-A164-87603569A2E3}">
      <dgm:prSet/>
      <dgm:spPr/>
      <dgm:t>
        <a:bodyPr/>
        <a:lstStyle/>
        <a:p>
          <a:endParaRPr lang="fr-FR"/>
        </a:p>
      </dgm:t>
    </dgm:pt>
    <dgm:pt modelId="{ECCB2262-0236-D24B-B59E-A019F7AD4428}" type="sibTrans" cxnId="{CEBE1527-6DC4-C448-A164-87603569A2E3}">
      <dgm:prSet/>
      <dgm:spPr/>
      <dgm:t>
        <a:bodyPr/>
        <a:lstStyle/>
        <a:p>
          <a:endParaRPr lang="fr-FR"/>
        </a:p>
      </dgm:t>
    </dgm:pt>
    <dgm:pt modelId="{2DAA6212-D819-8F48-B475-32B055EA6B0C}">
      <dgm:prSet phldrT="[Texte]"/>
      <dgm:spPr/>
      <dgm:t>
        <a:bodyPr/>
        <a:lstStyle/>
        <a:p>
          <a:r>
            <a:rPr lang="fr-FR" dirty="0" smtClean="0"/>
            <a:t>Communication classique (interne et externe)</a:t>
          </a:r>
          <a:endParaRPr lang="fr-FR" dirty="0"/>
        </a:p>
      </dgm:t>
    </dgm:pt>
    <dgm:pt modelId="{B55753E0-F895-D140-8527-7C2A7F1011CD}" type="parTrans" cxnId="{559FB8C1-82F2-2048-B930-1062662C9677}">
      <dgm:prSet/>
      <dgm:spPr/>
      <dgm:t>
        <a:bodyPr/>
        <a:lstStyle/>
        <a:p>
          <a:endParaRPr lang="fr-FR"/>
        </a:p>
      </dgm:t>
    </dgm:pt>
    <dgm:pt modelId="{5DD7FDB8-9380-8449-BBFD-46AFD2F3E900}" type="sibTrans" cxnId="{559FB8C1-82F2-2048-B930-1062662C9677}">
      <dgm:prSet/>
      <dgm:spPr/>
      <dgm:t>
        <a:bodyPr/>
        <a:lstStyle/>
        <a:p>
          <a:endParaRPr lang="fr-FR"/>
        </a:p>
      </dgm:t>
    </dgm:pt>
    <dgm:pt modelId="{1D4A6198-5318-974A-A7EB-3CCA38BB65C7}">
      <dgm:prSet/>
      <dgm:spPr/>
      <dgm:t>
        <a:bodyPr/>
        <a:lstStyle/>
        <a:p>
          <a:r>
            <a:rPr lang="fr-FR" dirty="0" smtClean="0"/>
            <a:t>Communication active/offensive </a:t>
          </a:r>
          <a:r>
            <a:rPr lang="fr-FR" b="1" dirty="0" smtClean="0"/>
            <a:t>(influence</a:t>
          </a:r>
          <a:r>
            <a:rPr lang="fr-FR" dirty="0" smtClean="0"/>
            <a:t>)</a:t>
          </a:r>
          <a:endParaRPr lang="fr-FR" dirty="0"/>
        </a:p>
      </dgm:t>
    </dgm:pt>
    <dgm:pt modelId="{5DEA30C0-A701-0741-A119-FBCF81947007}" type="parTrans" cxnId="{0CBBEB15-A596-FB43-BD0D-079D368D0CE8}">
      <dgm:prSet/>
      <dgm:spPr/>
      <dgm:t>
        <a:bodyPr/>
        <a:lstStyle/>
        <a:p>
          <a:endParaRPr lang="fr-FR"/>
        </a:p>
      </dgm:t>
    </dgm:pt>
    <dgm:pt modelId="{32FF13C3-500A-8449-8529-B0BE89E8A6FF}" type="sibTrans" cxnId="{0CBBEB15-A596-FB43-BD0D-079D368D0CE8}">
      <dgm:prSet/>
      <dgm:spPr/>
      <dgm:t>
        <a:bodyPr/>
        <a:lstStyle/>
        <a:p>
          <a:endParaRPr lang="fr-FR"/>
        </a:p>
      </dgm:t>
    </dgm:pt>
    <dgm:pt modelId="{00130109-6D73-D04F-8314-421B8C457F71}" type="pres">
      <dgm:prSet presAssocID="{8DAAA062-8F27-3A48-AFDE-86BEC4AFDF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03ACFFA-96C3-4E45-9FDE-1E6D37F84709}" type="pres">
      <dgm:prSet presAssocID="{48B2E8C0-DD23-5E4C-ADB4-1924F2C1C62E}" presName="hierRoot1" presStyleCnt="0">
        <dgm:presLayoutVars>
          <dgm:hierBranch val="init"/>
        </dgm:presLayoutVars>
      </dgm:prSet>
      <dgm:spPr/>
    </dgm:pt>
    <dgm:pt modelId="{C67CE8DC-37B1-ED4E-B5DA-BB61A306354A}" type="pres">
      <dgm:prSet presAssocID="{48B2E8C0-DD23-5E4C-ADB4-1924F2C1C62E}" presName="rootComposite1" presStyleCnt="0"/>
      <dgm:spPr/>
    </dgm:pt>
    <dgm:pt modelId="{5E532761-D51C-1D4D-B375-0A4AF42D0AFA}" type="pres">
      <dgm:prSet presAssocID="{48B2E8C0-DD23-5E4C-ADB4-1924F2C1C62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FC8251-6E91-BE49-8947-FC95DEB6B2BE}" type="pres">
      <dgm:prSet presAssocID="{48B2E8C0-DD23-5E4C-ADB4-1924F2C1C62E}" presName="topArc1" presStyleLbl="parChTrans1D1" presStyleIdx="0" presStyleCnt="10"/>
      <dgm:spPr/>
    </dgm:pt>
    <dgm:pt modelId="{8785693C-3543-F343-A7D4-F6CF29ECB4E1}" type="pres">
      <dgm:prSet presAssocID="{48B2E8C0-DD23-5E4C-ADB4-1924F2C1C62E}" presName="bottomArc1" presStyleLbl="parChTrans1D1" presStyleIdx="1" presStyleCnt="10"/>
      <dgm:spPr/>
    </dgm:pt>
    <dgm:pt modelId="{18925D5E-D12F-AA4B-840F-6B908A5B35AA}" type="pres">
      <dgm:prSet presAssocID="{48B2E8C0-DD23-5E4C-ADB4-1924F2C1C62E}" presName="topConnNode1" presStyleLbl="node1" presStyleIdx="0" presStyleCnt="0"/>
      <dgm:spPr/>
      <dgm:t>
        <a:bodyPr/>
        <a:lstStyle/>
        <a:p>
          <a:endParaRPr lang="fr-FR"/>
        </a:p>
      </dgm:t>
    </dgm:pt>
    <dgm:pt modelId="{3845FCF9-A6F9-0340-A17E-0C3150F4A635}" type="pres">
      <dgm:prSet presAssocID="{48B2E8C0-DD23-5E4C-ADB4-1924F2C1C62E}" presName="hierChild2" presStyleCnt="0"/>
      <dgm:spPr/>
    </dgm:pt>
    <dgm:pt modelId="{436F1540-BF0F-2348-9617-25387AA628AA}" type="pres">
      <dgm:prSet presAssocID="{B7CA9662-9AC8-9148-83E0-42D431990B52}" presName="Name28" presStyleLbl="parChTrans1D2" presStyleIdx="0" presStyleCnt="3"/>
      <dgm:spPr/>
      <dgm:t>
        <a:bodyPr/>
        <a:lstStyle/>
        <a:p>
          <a:endParaRPr lang="fr-FR"/>
        </a:p>
      </dgm:t>
    </dgm:pt>
    <dgm:pt modelId="{BC90292A-745B-2F45-9542-E70D63B76D27}" type="pres">
      <dgm:prSet presAssocID="{117AA9E2-2D2C-6A43-9315-08E132AA534B}" presName="hierRoot2" presStyleCnt="0">
        <dgm:presLayoutVars>
          <dgm:hierBranch val="init"/>
        </dgm:presLayoutVars>
      </dgm:prSet>
      <dgm:spPr/>
    </dgm:pt>
    <dgm:pt modelId="{959E650E-DA87-1B40-BF3A-A48BB0E8A259}" type="pres">
      <dgm:prSet presAssocID="{117AA9E2-2D2C-6A43-9315-08E132AA534B}" presName="rootComposite2" presStyleCnt="0"/>
      <dgm:spPr/>
    </dgm:pt>
    <dgm:pt modelId="{CB86A8AD-76F0-0544-9B4E-5B2AC3B6462F}" type="pres">
      <dgm:prSet presAssocID="{117AA9E2-2D2C-6A43-9315-08E132AA53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53ED91-996E-0E43-90C7-66BDAB87F531}" type="pres">
      <dgm:prSet presAssocID="{117AA9E2-2D2C-6A43-9315-08E132AA534B}" presName="topArc2" presStyleLbl="parChTrans1D1" presStyleIdx="2" presStyleCnt="10"/>
      <dgm:spPr/>
    </dgm:pt>
    <dgm:pt modelId="{AE9D6656-3985-FA4C-97D3-C9C802F71B69}" type="pres">
      <dgm:prSet presAssocID="{117AA9E2-2D2C-6A43-9315-08E132AA534B}" presName="bottomArc2" presStyleLbl="parChTrans1D1" presStyleIdx="3" presStyleCnt="10"/>
      <dgm:spPr/>
    </dgm:pt>
    <dgm:pt modelId="{E5844A28-2984-B947-8C04-024C879524B5}" type="pres">
      <dgm:prSet presAssocID="{117AA9E2-2D2C-6A43-9315-08E132AA534B}" presName="topConnNode2" presStyleLbl="node2" presStyleIdx="0" presStyleCnt="0"/>
      <dgm:spPr/>
      <dgm:t>
        <a:bodyPr/>
        <a:lstStyle/>
        <a:p>
          <a:endParaRPr lang="fr-FR"/>
        </a:p>
      </dgm:t>
    </dgm:pt>
    <dgm:pt modelId="{70C5F32F-9C4D-2049-BFEA-78C8A16997C4}" type="pres">
      <dgm:prSet presAssocID="{117AA9E2-2D2C-6A43-9315-08E132AA534B}" presName="hierChild4" presStyleCnt="0"/>
      <dgm:spPr/>
    </dgm:pt>
    <dgm:pt modelId="{8047A78C-C6A2-E94D-A96D-6441526E8B4A}" type="pres">
      <dgm:prSet presAssocID="{117AA9E2-2D2C-6A43-9315-08E132AA534B}" presName="hierChild5" presStyleCnt="0"/>
      <dgm:spPr/>
    </dgm:pt>
    <dgm:pt modelId="{08625A8B-A5E2-3749-9F85-3D717703D966}" type="pres">
      <dgm:prSet presAssocID="{55CABCBC-6B92-C04D-BABF-0FB64243A268}" presName="Name28" presStyleLbl="parChTrans1D2" presStyleIdx="1" presStyleCnt="3"/>
      <dgm:spPr/>
      <dgm:t>
        <a:bodyPr/>
        <a:lstStyle/>
        <a:p>
          <a:endParaRPr lang="fr-FR"/>
        </a:p>
      </dgm:t>
    </dgm:pt>
    <dgm:pt modelId="{0461939E-C1AB-7245-BD67-7A5FBA5606C7}" type="pres">
      <dgm:prSet presAssocID="{005ACAFD-F6B2-4844-91CD-51B959F5C2EF}" presName="hierRoot2" presStyleCnt="0">
        <dgm:presLayoutVars>
          <dgm:hierBranch val="init"/>
        </dgm:presLayoutVars>
      </dgm:prSet>
      <dgm:spPr/>
    </dgm:pt>
    <dgm:pt modelId="{06AA524B-FEB6-C64B-BED1-68032124DD9C}" type="pres">
      <dgm:prSet presAssocID="{005ACAFD-F6B2-4844-91CD-51B959F5C2EF}" presName="rootComposite2" presStyleCnt="0"/>
      <dgm:spPr/>
    </dgm:pt>
    <dgm:pt modelId="{4ED951F4-9D66-194A-8686-99F0CE730599}" type="pres">
      <dgm:prSet presAssocID="{005ACAFD-F6B2-4844-91CD-51B959F5C2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D773C32-E016-F14E-9AE4-3611F0A6DD81}" type="pres">
      <dgm:prSet presAssocID="{005ACAFD-F6B2-4844-91CD-51B959F5C2EF}" presName="topArc2" presStyleLbl="parChTrans1D1" presStyleIdx="4" presStyleCnt="10"/>
      <dgm:spPr/>
    </dgm:pt>
    <dgm:pt modelId="{5E54F29B-48F2-3B48-970A-3BA6F2366B86}" type="pres">
      <dgm:prSet presAssocID="{005ACAFD-F6B2-4844-91CD-51B959F5C2EF}" presName="bottomArc2" presStyleLbl="parChTrans1D1" presStyleIdx="5" presStyleCnt="10"/>
      <dgm:spPr/>
    </dgm:pt>
    <dgm:pt modelId="{CFD59262-9766-0641-A4E4-3932BE489280}" type="pres">
      <dgm:prSet presAssocID="{005ACAFD-F6B2-4844-91CD-51B959F5C2EF}" presName="topConnNode2" presStyleLbl="node2" presStyleIdx="0" presStyleCnt="0"/>
      <dgm:spPr/>
      <dgm:t>
        <a:bodyPr/>
        <a:lstStyle/>
        <a:p>
          <a:endParaRPr lang="fr-FR"/>
        </a:p>
      </dgm:t>
    </dgm:pt>
    <dgm:pt modelId="{1FCF259A-9E37-2344-9436-E7C8279FFCB3}" type="pres">
      <dgm:prSet presAssocID="{005ACAFD-F6B2-4844-91CD-51B959F5C2EF}" presName="hierChild4" presStyleCnt="0"/>
      <dgm:spPr/>
    </dgm:pt>
    <dgm:pt modelId="{F47AD860-EC78-9141-9D3C-AE501D4ED52B}" type="pres">
      <dgm:prSet presAssocID="{005ACAFD-F6B2-4844-91CD-51B959F5C2EF}" presName="hierChild5" presStyleCnt="0"/>
      <dgm:spPr/>
    </dgm:pt>
    <dgm:pt modelId="{F843C16A-541B-4C45-A063-BC51250CB495}" type="pres">
      <dgm:prSet presAssocID="{B55753E0-F895-D140-8527-7C2A7F1011CD}" presName="Name28" presStyleLbl="parChTrans1D2" presStyleIdx="2" presStyleCnt="3"/>
      <dgm:spPr/>
      <dgm:t>
        <a:bodyPr/>
        <a:lstStyle/>
        <a:p>
          <a:endParaRPr lang="fr-FR"/>
        </a:p>
      </dgm:t>
    </dgm:pt>
    <dgm:pt modelId="{9FB6F3AA-74CA-2143-B333-89D342291040}" type="pres">
      <dgm:prSet presAssocID="{2DAA6212-D819-8F48-B475-32B055EA6B0C}" presName="hierRoot2" presStyleCnt="0">
        <dgm:presLayoutVars>
          <dgm:hierBranch val="init"/>
        </dgm:presLayoutVars>
      </dgm:prSet>
      <dgm:spPr/>
    </dgm:pt>
    <dgm:pt modelId="{4A2C1BCC-E7B3-8C4C-B686-83DB885630CD}" type="pres">
      <dgm:prSet presAssocID="{2DAA6212-D819-8F48-B475-32B055EA6B0C}" presName="rootComposite2" presStyleCnt="0"/>
      <dgm:spPr/>
    </dgm:pt>
    <dgm:pt modelId="{458B3C40-5F48-BC44-8F54-B00362A5A662}" type="pres">
      <dgm:prSet presAssocID="{2DAA6212-D819-8F48-B475-32B055EA6B0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33C149-72C7-FF4E-B634-B3E57067640E}" type="pres">
      <dgm:prSet presAssocID="{2DAA6212-D819-8F48-B475-32B055EA6B0C}" presName="topArc2" presStyleLbl="parChTrans1D1" presStyleIdx="6" presStyleCnt="10"/>
      <dgm:spPr/>
    </dgm:pt>
    <dgm:pt modelId="{04E16977-6E34-B94B-AFEA-2B2B1AF51354}" type="pres">
      <dgm:prSet presAssocID="{2DAA6212-D819-8F48-B475-32B055EA6B0C}" presName="bottomArc2" presStyleLbl="parChTrans1D1" presStyleIdx="7" presStyleCnt="10"/>
      <dgm:spPr/>
    </dgm:pt>
    <dgm:pt modelId="{1F9453C9-FA80-2242-ADA9-16296822EFD1}" type="pres">
      <dgm:prSet presAssocID="{2DAA6212-D819-8F48-B475-32B055EA6B0C}" presName="topConnNode2" presStyleLbl="node2" presStyleIdx="0" presStyleCnt="0"/>
      <dgm:spPr/>
      <dgm:t>
        <a:bodyPr/>
        <a:lstStyle/>
        <a:p>
          <a:endParaRPr lang="fr-FR"/>
        </a:p>
      </dgm:t>
    </dgm:pt>
    <dgm:pt modelId="{B975D5A6-90BD-0F4A-B266-92394B08689B}" type="pres">
      <dgm:prSet presAssocID="{2DAA6212-D819-8F48-B475-32B055EA6B0C}" presName="hierChild4" presStyleCnt="0"/>
      <dgm:spPr/>
    </dgm:pt>
    <dgm:pt modelId="{370AD1B1-0176-8D47-A0CC-1A3D31A236A1}" type="pres">
      <dgm:prSet presAssocID="{5DEA30C0-A701-0741-A119-FBCF81947007}" presName="Name28" presStyleLbl="parChTrans1D3" presStyleIdx="0" presStyleCnt="1"/>
      <dgm:spPr/>
      <dgm:t>
        <a:bodyPr/>
        <a:lstStyle/>
        <a:p>
          <a:endParaRPr lang="fr-FR"/>
        </a:p>
      </dgm:t>
    </dgm:pt>
    <dgm:pt modelId="{CE251FC1-F016-B54A-A44A-87650DDD3513}" type="pres">
      <dgm:prSet presAssocID="{1D4A6198-5318-974A-A7EB-3CCA38BB65C7}" presName="hierRoot2" presStyleCnt="0">
        <dgm:presLayoutVars>
          <dgm:hierBranch val="init"/>
        </dgm:presLayoutVars>
      </dgm:prSet>
      <dgm:spPr/>
    </dgm:pt>
    <dgm:pt modelId="{91FCD11D-BD41-8540-8E4C-C04323C27978}" type="pres">
      <dgm:prSet presAssocID="{1D4A6198-5318-974A-A7EB-3CCA38BB65C7}" presName="rootComposite2" presStyleCnt="0"/>
      <dgm:spPr/>
    </dgm:pt>
    <dgm:pt modelId="{241DB6C0-F89B-4E4A-8DA9-C13ACD962E74}" type="pres">
      <dgm:prSet presAssocID="{1D4A6198-5318-974A-A7EB-3CCA38BB65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6CCE26-F8BF-7E41-8411-4079ABDF00EB}" type="pres">
      <dgm:prSet presAssocID="{1D4A6198-5318-974A-A7EB-3CCA38BB65C7}" presName="topArc2" presStyleLbl="parChTrans1D1" presStyleIdx="8" presStyleCnt="10"/>
      <dgm:spPr/>
    </dgm:pt>
    <dgm:pt modelId="{B887B1C5-B691-5244-8095-9BD8D48F34CD}" type="pres">
      <dgm:prSet presAssocID="{1D4A6198-5318-974A-A7EB-3CCA38BB65C7}" presName="bottomArc2" presStyleLbl="parChTrans1D1" presStyleIdx="9" presStyleCnt="10"/>
      <dgm:spPr/>
    </dgm:pt>
    <dgm:pt modelId="{18E9CCAA-1396-BD49-8BF1-776188DAF36C}" type="pres">
      <dgm:prSet presAssocID="{1D4A6198-5318-974A-A7EB-3CCA38BB65C7}" presName="topConnNode2" presStyleLbl="node3" presStyleIdx="0" presStyleCnt="0"/>
      <dgm:spPr/>
      <dgm:t>
        <a:bodyPr/>
        <a:lstStyle/>
        <a:p>
          <a:endParaRPr lang="fr-FR"/>
        </a:p>
      </dgm:t>
    </dgm:pt>
    <dgm:pt modelId="{34A5C2A8-0195-C34A-86FB-65CE6E53D97E}" type="pres">
      <dgm:prSet presAssocID="{1D4A6198-5318-974A-A7EB-3CCA38BB65C7}" presName="hierChild4" presStyleCnt="0"/>
      <dgm:spPr/>
    </dgm:pt>
    <dgm:pt modelId="{8E1A1E3C-7326-D74C-89E7-F55AB775C725}" type="pres">
      <dgm:prSet presAssocID="{1D4A6198-5318-974A-A7EB-3CCA38BB65C7}" presName="hierChild5" presStyleCnt="0"/>
      <dgm:spPr/>
    </dgm:pt>
    <dgm:pt modelId="{105E1D08-1EFE-5E40-8733-439D2931ED5F}" type="pres">
      <dgm:prSet presAssocID="{2DAA6212-D819-8F48-B475-32B055EA6B0C}" presName="hierChild5" presStyleCnt="0"/>
      <dgm:spPr/>
    </dgm:pt>
    <dgm:pt modelId="{3A62DC74-7E81-2B4D-866F-EA44498BD172}" type="pres">
      <dgm:prSet presAssocID="{48B2E8C0-DD23-5E4C-ADB4-1924F2C1C62E}" presName="hierChild3" presStyleCnt="0"/>
      <dgm:spPr/>
    </dgm:pt>
  </dgm:ptLst>
  <dgm:cxnLst>
    <dgm:cxn modelId="{0151DE1B-0AEC-4FCC-86EF-8A46FCD744CD}" type="presOf" srcId="{1D4A6198-5318-974A-A7EB-3CCA38BB65C7}" destId="{241DB6C0-F89B-4E4A-8DA9-C13ACD962E74}" srcOrd="0" destOrd="0" presId="urn:microsoft.com/office/officeart/2008/layout/HalfCircleOrganizationChart"/>
    <dgm:cxn modelId="{01E65D17-0C85-4538-8ADD-464B436B5D13}" type="presOf" srcId="{B55753E0-F895-D140-8527-7C2A7F1011CD}" destId="{F843C16A-541B-4C45-A063-BC51250CB495}" srcOrd="0" destOrd="0" presId="urn:microsoft.com/office/officeart/2008/layout/HalfCircleOrganizationChart"/>
    <dgm:cxn modelId="{49AC9B66-7E97-43A1-BBEA-313DA46BC8CB}" type="presOf" srcId="{117AA9E2-2D2C-6A43-9315-08E132AA534B}" destId="{E5844A28-2984-B947-8C04-024C879524B5}" srcOrd="1" destOrd="0" presId="urn:microsoft.com/office/officeart/2008/layout/HalfCircleOrganizationChart"/>
    <dgm:cxn modelId="{87F651FB-15D3-4C68-BD81-68872CD71EF4}" type="presOf" srcId="{5DEA30C0-A701-0741-A119-FBCF81947007}" destId="{370AD1B1-0176-8D47-A0CC-1A3D31A236A1}" srcOrd="0" destOrd="0" presId="urn:microsoft.com/office/officeart/2008/layout/HalfCircleOrganizationChart"/>
    <dgm:cxn modelId="{745F6519-6FD7-1447-A3E4-70B69E04451D}" srcId="{48B2E8C0-DD23-5E4C-ADB4-1924F2C1C62E}" destId="{117AA9E2-2D2C-6A43-9315-08E132AA534B}" srcOrd="0" destOrd="0" parTransId="{B7CA9662-9AC8-9148-83E0-42D431990B52}" sibTransId="{854028FE-98F6-F641-B241-CF8E9C7E002B}"/>
    <dgm:cxn modelId="{559FB8C1-82F2-2048-B930-1062662C9677}" srcId="{48B2E8C0-DD23-5E4C-ADB4-1924F2C1C62E}" destId="{2DAA6212-D819-8F48-B475-32B055EA6B0C}" srcOrd="2" destOrd="0" parTransId="{B55753E0-F895-D140-8527-7C2A7F1011CD}" sibTransId="{5DD7FDB8-9380-8449-BBFD-46AFD2F3E900}"/>
    <dgm:cxn modelId="{0CBBEB15-A596-FB43-BD0D-079D368D0CE8}" srcId="{2DAA6212-D819-8F48-B475-32B055EA6B0C}" destId="{1D4A6198-5318-974A-A7EB-3CCA38BB65C7}" srcOrd="0" destOrd="0" parTransId="{5DEA30C0-A701-0741-A119-FBCF81947007}" sibTransId="{32FF13C3-500A-8449-8529-B0BE89E8A6FF}"/>
    <dgm:cxn modelId="{E65FB465-5113-4F56-872C-55F3D7D7C184}" type="presOf" srcId="{48B2E8C0-DD23-5E4C-ADB4-1924F2C1C62E}" destId="{5E532761-D51C-1D4D-B375-0A4AF42D0AFA}" srcOrd="0" destOrd="0" presId="urn:microsoft.com/office/officeart/2008/layout/HalfCircleOrganizationChart"/>
    <dgm:cxn modelId="{D6D3434A-4494-4104-9E32-9330C33C5492}" type="presOf" srcId="{55CABCBC-6B92-C04D-BABF-0FB64243A268}" destId="{08625A8B-A5E2-3749-9F85-3D717703D966}" srcOrd="0" destOrd="0" presId="urn:microsoft.com/office/officeart/2008/layout/HalfCircleOrganizationChart"/>
    <dgm:cxn modelId="{24E44577-1D44-4A55-87F6-303D19C7EACD}" type="presOf" srcId="{48B2E8C0-DD23-5E4C-ADB4-1924F2C1C62E}" destId="{18925D5E-D12F-AA4B-840F-6B908A5B35AA}" srcOrd="1" destOrd="0" presId="urn:microsoft.com/office/officeart/2008/layout/HalfCircleOrganizationChart"/>
    <dgm:cxn modelId="{CEBE1527-6DC4-C448-A164-87603569A2E3}" srcId="{48B2E8C0-DD23-5E4C-ADB4-1924F2C1C62E}" destId="{005ACAFD-F6B2-4844-91CD-51B959F5C2EF}" srcOrd="1" destOrd="0" parTransId="{55CABCBC-6B92-C04D-BABF-0FB64243A268}" sibTransId="{ECCB2262-0236-D24B-B59E-A019F7AD4428}"/>
    <dgm:cxn modelId="{732226E3-B2E5-487B-B4D1-2A3BC801DF11}" type="presOf" srcId="{1D4A6198-5318-974A-A7EB-3CCA38BB65C7}" destId="{18E9CCAA-1396-BD49-8BF1-776188DAF36C}" srcOrd="1" destOrd="0" presId="urn:microsoft.com/office/officeart/2008/layout/HalfCircleOrganizationChart"/>
    <dgm:cxn modelId="{7ED509E5-8731-45CF-B1FF-8AE7735C959F}" type="presOf" srcId="{8DAAA062-8F27-3A48-AFDE-86BEC4AFDF6D}" destId="{00130109-6D73-D04F-8314-421B8C457F71}" srcOrd="0" destOrd="0" presId="urn:microsoft.com/office/officeart/2008/layout/HalfCircleOrganizationChart"/>
    <dgm:cxn modelId="{A0E325D1-69EF-471C-BC35-EFFD43EFD693}" type="presOf" srcId="{B7CA9662-9AC8-9148-83E0-42D431990B52}" destId="{436F1540-BF0F-2348-9617-25387AA628AA}" srcOrd="0" destOrd="0" presId="urn:microsoft.com/office/officeart/2008/layout/HalfCircleOrganizationChart"/>
    <dgm:cxn modelId="{701D32BE-08CE-478C-A670-E497E849E5F0}" type="presOf" srcId="{005ACAFD-F6B2-4844-91CD-51B959F5C2EF}" destId="{4ED951F4-9D66-194A-8686-99F0CE730599}" srcOrd="0" destOrd="0" presId="urn:microsoft.com/office/officeart/2008/layout/HalfCircleOrganizationChart"/>
    <dgm:cxn modelId="{3C53DF11-7B0D-4AB3-A9CF-90D72A2BA1D9}" type="presOf" srcId="{117AA9E2-2D2C-6A43-9315-08E132AA534B}" destId="{CB86A8AD-76F0-0544-9B4E-5B2AC3B6462F}" srcOrd="0" destOrd="0" presId="urn:microsoft.com/office/officeart/2008/layout/HalfCircleOrganizationChart"/>
    <dgm:cxn modelId="{9EF51840-A35B-4F94-A537-57414726F289}" type="presOf" srcId="{2DAA6212-D819-8F48-B475-32B055EA6B0C}" destId="{458B3C40-5F48-BC44-8F54-B00362A5A662}" srcOrd="0" destOrd="0" presId="urn:microsoft.com/office/officeart/2008/layout/HalfCircleOrganizationChart"/>
    <dgm:cxn modelId="{5E6724D1-AACB-4A90-9814-682DA66587FD}" type="presOf" srcId="{2DAA6212-D819-8F48-B475-32B055EA6B0C}" destId="{1F9453C9-FA80-2242-ADA9-16296822EFD1}" srcOrd="1" destOrd="0" presId="urn:microsoft.com/office/officeart/2008/layout/HalfCircleOrganizationChart"/>
    <dgm:cxn modelId="{994744C5-7A93-AA4B-9A52-F81484377BD0}" srcId="{8DAAA062-8F27-3A48-AFDE-86BEC4AFDF6D}" destId="{48B2E8C0-DD23-5E4C-ADB4-1924F2C1C62E}" srcOrd="0" destOrd="0" parTransId="{B4398775-7A5C-4448-9149-76222D86F696}" sibTransId="{EBF4D44F-1C50-2443-BD02-5C44262DE821}"/>
    <dgm:cxn modelId="{29F1102B-CC58-496C-A6EF-B93C9820E4FB}" type="presOf" srcId="{005ACAFD-F6B2-4844-91CD-51B959F5C2EF}" destId="{CFD59262-9766-0641-A4E4-3932BE489280}" srcOrd="1" destOrd="0" presId="urn:microsoft.com/office/officeart/2008/layout/HalfCircleOrganizationChart"/>
    <dgm:cxn modelId="{D1EAA95D-D1C0-4A04-BE21-69036C181A08}" type="presParOf" srcId="{00130109-6D73-D04F-8314-421B8C457F71}" destId="{303ACFFA-96C3-4E45-9FDE-1E6D37F84709}" srcOrd="0" destOrd="0" presId="urn:microsoft.com/office/officeart/2008/layout/HalfCircleOrganizationChart"/>
    <dgm:cxn modelId="{CF4588E5-ED72-452E-9623-CCA54EA6F78C}" type="presParOf" srcId="{303ACFFA-96C3-4E45-9FDE-1E6D37F84709}" destId="{C67CE8DC-37B1-ED4E-B5DA-BB61A306354A}" srcOrd="0" destOrd="0" presId="urn:microsoft.com/office/officeart/2008/layout/HalfCircleOrganizationChart"/>
    <dgm:cxn modelId="{4F0CCC8B-F4CF-4DE8-B3E2-3800088DCE10}" type="presParOf" srcId="{C67CE8DC-37B1-ED4E-B5DA-BB61A306354A}" destId="{5E532761-D51C-1D4D-B375-0A4AF42D0AFA}" srcOrd="0" destOrd="0" presId="urn:microsoft.com/office/officeart/2008/layout/HalfCircleOrganizationChart"/>
    <dgm:cxn modelId="{8C3CE9DB-21E2-461B-B70B-64C2200A8404}" type="presParOf" srcId="{C67CE8DC-37B1-ED4E-B5DA-BB61A306354A}" destId="{F8FC8251-6E91-BE49-8947-FC95DEB6B2BE}" srcOrd="1" destOrd="0" presId="urn:microsoft.com/office/officeart/2008/layout/HalfCircleOrganizationChart"/>
    <dgm:cxn modelId="{92DC3B5E-17DC-49DF-BBAF-3FEF53F3C6A3}" type="presParOf" srcId="{C67CE8DC-37B1-ED4E-B5DA-BB61A306354A}" destId="{8785693C-3543-F343-A7D4-F6CF29ECB4E1}" srcOrd="2" destOrd="0" presId="urn:microsoft.com/office/officeart/2008/layout/HalfCircleOrganizationChart"/>
    <dgm:cxn modelId="{8BCFD132-9F42-410C-9C36-8B53DFE9632B}" type="presParOf" srcId="{C67CE8DC-37B1-ED4E-B5DA-BB61A306354A}" destId="{18925D5E-D12F-AA4B-840F-6B908A5B35AA}" srcOrd="3" destOrd="0" presId="urn:microsoft.com/office/officeart/2008/layout/HalfCircleOrganizationChart"/>
    <dgm:cxn modelId="{DC95474A-B8F0-4FE7-8AAD-69634216E10C}" type="presParOf" srcId="{303ACFFA-96C3-4E45-9FDE-1E6D37F84709}" destId="{3845FCF9-A6F9-0340-A17E-0C3150F4A635}" srcOrd="1" destOrd="0" presId="urn:microsoft.com/office/officeart/2008/layout/HalfCircleOrganizationChart"/>
    <dgm:cxn modelId="{0FF3A468-D50C-4E9C-93F2-B328DBBD0767}" type="presParOf" srcId="{3845FCF9-A6F9-0340-A17E-0C3150F4A635}" destId="{436F1540-BF0F-2348-9617-25387AA628AA}" srcOrd="0" destOrd="0" presId="urn:microsoft.com/office/officeart/2008/layout/HalfCircleOrganizationChart"/>
    <dgm:cxn modelId="{63DC39CC-87E7-4EAB-8889-6DA4D3FD8E5F}" type="presParOf" srcId="{3845FCF9-A6F9-0340-A17E-0C3150F4A635}" destId="{BC90292A-745B-2F45-9542-E70D63B76D27}" srcOrd="1" destOrd="0" presId="urn:microsoft.com/office/officeart/2008/layout/HalfCircleOrganizationChart"/>
    <dgm:cxn modelId="{2ADCDA3F-5B0B-4BEA-A271-616DF4CE57D3}" type="presParOf" srcId="{BC90292A-745B-2F45-9542-E70D63B76D27}" destId="{959E650E-DA87-1B40-BF3A-A48BB0E8A259}" srcOrd="0" destOrd="0" presId="urn:microsoft.com/office/officeart/2008/layout/HalfCircleOrganizationChart"/>
    <dgm:cxn modelId="{467116B8-BCB6-4C32-8048-D4F3CDE47A19}" type="presParOf" srcId="{959E650E-DA87-1B40-BF3A-A48BB0E8A259}" destId="{CB86A8AD-76F0-0544-9B4E-5B2AC3B6462F}" srcOrd="0" destOrd="0" presId="urn:microsoft.com/office/officeart/2008/layout/HalfCircleOrganizationChart"/>
    <dgm:cxn modelId="{4768A764-0B91-40F1-A1A5-AD6A160582A6}" type="presParOf" srcId="{959E650E-DA87-1B40-BF3A-A48BB0E8A259}" destId="{6353ED91-996E-0E43-90C7-66BDAB87F531}" srcOrd="1" destOrd="0" presId="urn:microsoft.com/office/officeart/2008/layout/HalfCircleOrganizationChart"/>
    <dgm:cxn modelId="{53A7A5E6-5F31-4934-ACD9-407F0F84ED9C}" type="presParOf" srcId="{959E650E-DA87-1B40-BF3A-A48BB0E8A259}" destId="{AE9D6656-3985-FA4C-97D3-C9C802F71B69}" srcOrd="2" destOrd="0" presId="urn:microsoft.com/office/officeart/2008/layout/HalfCircleOrganizationChart"/>
    <dgm:cxn modelId="{0CD66212-001F-41BE-90A7-77B8542E9527}" type="presParOf" srcId="{959E650E-DA87-1B40-BF3A-A48BB0E8A259}" destId="{E5844A28-2984-B947-8C04-024C879524B5}" srcOrd="3" destOrd="0" presId="urn:microsoft.com/office/officeart/2008/layout/HalfCircleOrganizationChart"/>
    <dgm:cxn modelId="{A2523D35-2FAB-4DEF-8B46-C41F5294F2DB}" type="presParOf" srcId="{BC90292A-745B-2F45-9542-E70D63B76D27}" destId="{70C5F32F-9C4D-2049-BFEA-78C8A16997C4}" srcOrd="1" destOrd="0" presId="urn:microsoft.com/office/officeart/2008/layout/HalfCircleOrganizationChart"/>
    <dgm:cxn modelId="{BFDF3CDE-E31B-4366-A787-2A83C8A1EB66}" type="presParOf" srcId="{BC90292A-745B-2F45-9542-E70D63B76D27}" destId="{8047A78C-C6A2-E94D-A96D-6441526E8B4A}" srcOrd="2" destOrd="0" presId="urn:microsoft.com/office/officeart/2008/layout/HalfCircleOrganizationChart"/>
    <dgm:cxn modelId="{86C39674-55E8-40C2-8A4B-D4BDF3AD122F}" type="presParOf" srcId="{3845FCF9-A6F9-0340-A17E-0C3150F4A635}" destId="{08625A8B-A5E2-3749-9F85-3D717703D966}" srcOrd="2" destOrd="0" presId="urn:microsoft.com/office/officeart/2008/layout/HalfCircleOrganizationChart"/>
    <dgm:cxn modelId="{8EB8B523-887B-457A-82DF-75DC0F19B130}" type="presParOf" srcId="{3845FCF9-A6F9-0340-A17E-0C3150F4A635}" destId="{0461939E-C1AB-7245-BD67-7A5FBA5606C7}" srcOrd="3" destOrd="0" presId="urn:microsoft.com/office/officeart/2008/layout/HalfCircleOrganizationChart"/>
    <dgm:cxn modelId="{1CF63005-D069-4599-88F4-41C65EE7E9F5}" type="presParOf" srcId="{0461939E-C1AB-7245-BD67-7A5FBA5606C7}" destId="{06AA524B-FEB6-C64B-BED1-68032124DD9C}" srcOrd="0" destOrd="0" presId="urn:microsoft.com/office/officeart/2008/layout/HalfCircleOrganizationChart"/>
    <dgm:cxn modelId="{D4ED35A5-96C6-42DF-BCE2-B2CD872B9079}" type="presParOf" srcId="{06AA524B-FEB6-C64B-BED1-68032124DD9C}" destId="{4ED951F4-9D66-194A-8686-99F0CE730599}" srcOrd="0" destOrd="0" presId="urn:microsoft.com/office/officeart/2008/layout/HalfCircleOrganizationChart"/>
    <dgm:cxn modelId="{4829A71D-0D31-4386-9D7C-3712E4762C7A}" type="presParOf" srcId="{06AA524B-FEB6-C64B-BED1-68032124DD9C}" destId="{9D773C32-E016-F14E-9AE4-3611F0A6DD81}" srcOrd="1" destOrd="0" presId="urn:microsoft.com/office/officeart/2008/layout/HalfCircleOrganizationChart"/>
    <dgm:cxn modelId="{1AEF438D-4F54-4CD3-87A4-F414EB19B8EC}" type="presParOf" srcId="{06AA524B-FEB6-C64B-BED1-68032124DD9C}" destId="{5E54F29B-48F2-3B48-970A-3BA6F2366B86}" srcOrd="2" destOrd="0" presId="urn:microsoft.com/office/officeart/2008/layout/HalfCircleOrganizationChart"/>
    <dgm:cxn modelId="{434AF481-ADDE-4ACB-BED9-BBC62AB7F9D1}" type="presParOf" srcId="{06AA524B-FEB6-C64B-BED1-68032124DD9C}" destId="{CFD59262-9766-0641-A4E4-3932BE489280}" srcOrd="3" destOrd="0" presId="urn:microsoft.com/office/officeart/2008/layout/HalfCircleOrganizationChart"/>
    <dgm:cxn modelId="{10115815-F7EA-4F5E-99E4-9BFD0373D7EC}" type="presParOf" srcId="{0461939E-C1AB-7245-BD67-7A5FBA5606C7}" destId="{1FCF259A-9E37-2344-9436-E7C8279FFCB3}" srcOrd="1" destOrd="0" presId="urn:microsoft.com/office/officeart/2008/layout/HalfCircleOrganizationChart"/>
    <dgm:cxn modelId="{52CE0D90-B9E6-46F1-816F-22132294AEA2}" type="presParOf" srcId="{0461939E-C1AB-7245-BD67-7A5FBA5606C7}" destId="{F47AD860-EC78-9141-9D3C-AE501D4ED52B}" srcOrd="2" destOrd="0" presId="urn:microsoft.com/office/officeart/2008/layout/HalfCircleOrganizationChart"/>
    <dgm:cxn modelId="{1BBCAD7E-E3E5-47FB-B150-1137F52D6926}" type="presParOf" srcId="{3845FCF9-A6F9-0340-A17E-0C3150F4A635}" destId="{F843C16A-541B-4C45-A063-BC51250CB495}" srcOrd="4" destOrd="0" presId="urn:microsoft.com/office/officeart/2008/layout/HalfCircleOrganizationChart"/>
    <dgm:cxn modelId="{C9FE21C1-E118-4C00-B53B-3C8378E016CC}" type="presParOf" srcId="{3845FCF9-A6F9-0340-A17E-0C3150F4A635}" destId="{9FB6F3AA-74CA-2143-B333-89D342291040}" srcOrd="5" destOrd="0" presId="urn:microsoft.com/office/officeart/2008/layout/HalfCircleOrganizationChart"/>
    <dgm:cxn modelId="{AA5DED61-F9C2-4974-8AB5-0DDAFFCA9C19}" type="presParOf" srcId="{9FB6F3AA-74CA-2143-B333-89D342291040}" destId="{4A2C1BCC-E7B3-8C4C-B686-83DB885630CD}" srcOrd="0" destOrd="0" presId="urn:microsoft.com/office/officeart/2008/layout/HalfCircleOrganizationChart"/>
    <dgm:cxn modelId="{EE70E659-5404-40A2-9F49-D8CFE5369D89}" type="presParOf" srcId="{4A2C1BCC-E7B3-8C4C-B686-83DB885630CD}" destId="{458B3C40-5F48-BC44-8F54-B00362A5A662}" srcOrd="0" destOrd="0" presId="urn:microsoft.com/office/officeart/2008/layout/HalfCircleOrganizationChart"/>
    <dgm:cxn modelId="{D168480A-65D5-4307-9262-486BCBA4480A}" type="presParOf" srcId="{4A2C1BCC-E7B3-8C4C-B686-83DB885630CD}" destId="{EC33C149-72C7-FF4E-B634-B3E57067640E}" srcOrd="1" destOrd="0" presId="urn:microsoft.com/office/officeart/2008/layout/HalfCircleOrganizationChart"/>
    <dgm:cxn modelId="{32A99061-624F-496C-AA65-16022135B054}" type="presParOf" srcId="{4A2C1BCC-E7B3-8C4C-B686-83DB885630CD}" destId="{04E16977-6E34-B94B-AFEA-2B2B1AF51354}" srcOrd="2" destOrd="0" presId="urn:microsoft.com/office/officeart/2008/layout/HalfCircleOrganizationChart"/>
    <dgm:cxn modelId="{964D0614-AA51-47FD-8E95-C4E94B2871BF}" type="presParOf" srcId="{4A2C1BCC-E7B3-8C4C-B686-83DB885630CD}" destId="{1F9453C9-FA80-2242-ADA9-16296822EFD1}" srcOrd="3" destOrd="0" presId="urn:microsoft.com/office/officeart/2008/layout/HalfCircleOrganizationChart"/>
    <dgm:cxn modelId="{26A0063F-6A75-424D-A1A4-1FE2990E5E8C}" type="presParOf" srcId="{9FB6F3AA-74CA-2143-B333-89D342291040}" destId="{B975D5A6-90BD-0F4A-B266-92394B08689B}" srcOrd="1" destOrd="0" presId="urn:microsoft.com/office/officeart/2008/layout/HalfCircleOrganizationChart"/>
    <dgm:cxn modelId="{366FB137-7C73-49FC-A312-54B64EA77B9F}" type="presParOf" srcId="{B975D5A6-90BD-0F4A-B266-92394B08689B}" destId="{370AD1B1-0176-8D47-A0CC-1A3D31A236A1}" srcOrd="0" destOrd="0" presId="urn:microsoft.com/office/officeart/2008/layout/HalfCircleOrganizationChart"/>
    <dgm:cxn modelId="{4B0EB2EF-6488-463A-A0DC-1236363135FA}" type="presParOf" srcId="{B975D5A6-90BD-0F4A-B266-92394B08689B}" destId="{CE251FC1-F016-B54A-A44A-87650DDD3513}" srcOrd="1" destOrd="0" presId="urn:microsoft.com/office/officeart/2008/layout/HalfCircleOrganizationChart"/>
    <dgm:cxn modelId="{70A09DA9-4F56-45C9-855C-12773E218F0B}" type="presParOf" srcId="{CE251FC1-F016-B54A-A44A-87650DDD3513}" destId="{91FCD11D-BD41-8540-8E4C-C04323C27978}" srcOrd="0" destOrd="0" presId="urn:microsoft.com/office/officeart/2008/layout/HalfCircleOrganizationChart"/>
    <dgm:cxn modelId="{0CF967BB-E999-468D-B139-00F51E5704CF}" type="presParOf" srcId="{91FCD11D-BD41-8540-8E4C-C04323C27978}" destId="{241DB6C0-F89B-4E4A-8DA9-C13ACD962E74}" srcOrd="0" destOrd="0" presId="urn:microsoft.com/office/officeart/2008/layout/HalfCircleOrganizationChart"/>
    <dgm:cxn modelId="{EB0DC90C-D357-4F51-99CA-EBD6EA96FB4F}" type="presParOf" srcId="{91FCD11D-BD41-8540-8E4C-C04323C27978}" destId="{4E6CCE26-F8BF-7E41-8411-4079ABDF00EB}" srcOrd="1" destOrd="0" presId="urn:microsoft.com/office/officeart/2008/layout/HalfCircleOrganizationChart"/>
    <dgm:cxn modelId="{28F46B67-7690-4D3C-88AB-13E866337CC0}" type="presParOf" srcId="{91FCD11D-BD41-8540-8E4C-C04323C27978}" destId="{B887B1C5-B691-5244-8095-9BD8D48F34CD}" srcOrd="2" destOrd="0" presId="urn:microsoft.com/office/officeart/2008/layout/HalfCircleOrganizationChart"/>
    <dgm:cxn modelId="{B474716D-0E0E-4679-B88D-AF22C084A49E}" type="presParOf" srcId="{91FCD11D-BD41-8540-8E4C-C04323C27978}" destId="{18E9CCAA-1396-BD49-8BF1-776188DAF36C}" srcOrd="3" destOrd="0" presId="urn:microsoft.com/office/officeart/2008/layout/HalfCircleOrganizationChart"/>
    <dgm:cxn modelId="{0256E870-5EC5-406C-8F31-9F7A2150CD7B}" type="presParOf" srcId="{CE251FC1-F016-B54A-A44A-87650DDD3513}" destId="{34A5C2A8-0195-C34A-86FB-65CE6E53D97E}" srcOrd="1" destOrd="0" presId="urn:microsoft.com/office/officeart/2008/layout/HalfCircleOrganizationChart"/>
    <dgm:cxn modelId="{A51C3B22-30CA-4CB1-B7B5-38B57C2EA588}" type="presParOf" srcId="{CE251FC1-F016-B54A-A44A-87650DDD3513}" destId="{8E1A1E3C-7326-D74C-89E7-F55AB775C725}" srcOrd="2" destOrd="0" presId="urn:microsoft.com/office/officeart/2008/layout/HalfCircleOrganizationChart"/>
    <dgm:cxn modelId="{097234D9-EB71-42C4-A106-9841CDD4426C}" type="presParOf" srcId="{9FB6F3AA-74CA-2143-B333-89D342291040}" destId="{105E1D08-1EFE-5E40-8733-439D2931ED5F}" srcOrd="2" destOrd="0" presId="urn:microsoft.com/office/officeart/2008/layout/HalfCircleOrganizationChart"/>
    <dgm:cxn modelId="{368D5B5C-52AA-41D9-BFBA-79762C452CC7}" type="presParOf" srcId="{303ACFFA-96C3-4E45-9FDE-1E6D37F84709}" destId="{3A62DC74-7E81-2B4D-866F-EA44498BD172}" srcOrd="2" destOrd="0" presId="urn:microsoft.com/office/officeart/2008/layout/HalfCircleOrganizationChart"/>
  </dgm:cxnLst>
  <dgm:bg>
    <a:solidFill>
      <a:schemeClr val="accent1"/>
    </a:solidFill>
  </dgm:bg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AD1B1-0176-8D47-A0CC-1A3D31A236A1}">
      <dsp:nvSpPr>
        <dsp:cNvPr id="0" name=""/>
        <dsp:cNvSpPr/>
      </dsp:nvSpPr>
      <dsp:spPr>
        <a:xfrm>
          <a:off x="2994537" y="2125638"/>
          <a:ext cx="471697" cy="30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28"/>
              </a:lnTo>
              <a:lnTo>
                <a:pt x="471697" y="30762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3C16A-541B-4C45-A063-BC51250CB495}">
      <dsp:nvSpPr>
        <dsp:cNvPr id="0" name=""/>
        <dsp:cNvSpPr/>
      </dsp:nvSpPr>
      <dsp:spPr>
        <a:xfrm>
          <a:off x="1753769" y="1397584"/>
          <a:ext cx="1240768" cy="21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69"/>
              </a:lnTo>
              <a:lnTo>
                <a:pt x="1240768" y="107669"/>
              </a:lnTo>
              <a:lnTo>
                <a:pt x="1240768" y="2153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25A8B-A5E2-3749-9F85-3D717703D966}">
      <dsp:nvSpPr>
        <dsp:cNvPr id="0" name=""/>
        <dsp:cNvSpPr/>
      </dsp:nvSpPr>
      <dsp:spPr>
        <a:xfrm>
          <a:off x="1708049" y="1397584"/>
          <a:ext cx="91440" cy="215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3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F1540-BF0F-2348-9617-25387AA628AA}">
      <dsp:nvSpPr>
        <dsp:cNvPr id="0" name=""/>
        <dsp:cNvSpPr/>
      </dsp:nvSpPr>
      <dsp:spPr>
        <a:xfrm>
          <a:off x="513000" y="1397584"/>
          <a:ext cx="1240768" cy="215339"/>
        </a:xfrm>
        <a:custGeom>
          <a:avLst/>
          <a:gdLst/>
          <a:ahLst/>
          <a:cxnLst/>
          <a:rect l="0" t="0" r="0" b="0"/>
          <a:pathLst>
            <a:path>
              <a:moveTo>
                <a:pt x="1240768" y="0"/>
              </a:moveTo>
              <a:lnTo>
                <a:pt x="1240768" y="107669"/>
              </a:lnTo>
              <a:lnTo>
                <a:pt x="0" y="107669"/>
              </a:lnTo>
              <a:lnTo>
                <a:pt x="0" y="2153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C8251-6E91-BE49-8947-FC95DEB6B2BE}">
      <dsp:nvSpPr>
        <dsp:cNvPr id="0" name=""/>
        <dsp:cNvSpPr/>
      </dsp:nvSpPr>
      <dsp:spPr>
        <a:xfrm>
          <a:off x="1497412" y="884870"/>
          <a:ext cx="512714" cy="51271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5693C-3543-F343-A7D4-F6CF29ECB4E1}">
      <dsp:nvSpPr>
        <dsp:cNvPr id="0" name=""/>
        <dsp:cNvSpPr/>
      </dsp:nvSpPr>
      <dsp:spPr>
        <a:xfrm>
          <a:off x="1497412" y="884870"/>
          <a:ext cx="512714" cy="51271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32761-D51C-1D4D-B375-0A4AF42D0AFA}">
      <dsp:nvSpPr>
        <dsp:cNvPr id="0" name=""/>
        <dsp:cNvSpPr/>
      </dsp:nvSpPr>
      <dsp:spPr>
        <a:xfrm>
          <a:off x="1241055" y="977158"/>
          <a:ext cx="1025428" cy="32813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Intelligence Stratégique</a:t>
          </a:r>
          <a:endParaRPr lang="fr-FR" sz="700" b="1" kern="1200" dirty="0"/>
        </a:p>
      </dsp:txBody>
      <dsp:txXfrm>
        <a:off x="1241055" y="977158"/>
        <a:ext cx="1025428" cy="328137"/>
      </dsp:txXfrm>
    </dsp:sp>
    <dsp:sp modelId="{6353ED91-996E-0E43-90C7-66BDAB87F531}">
      <dsp:nvSpPr>
        <dsp:cNvPr id="0" name=""/>
        <dsp:cNvSpPr/>
      </dsp:nvSpPr>
      <dsp:spPr>
        <a:xfrm>
          <a:off x="256643" y="1612924"/>
          <a:ext cx="512714" cy="51271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D6656-3985-FA4C-97D3-C9C802F71B69}">
      <dsp:nvSpPr>
        <dsp:cNvPr id="0" name=""/>
        <dsp:cNvSpPr/>
      </dsp:nvSpPr>
      <dsp:spPr>
        <a:xfrm>
          <a:off x="256643" y="1612924"/>
          <a:ext cx="512714" cy="51271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6A8AD-76F0-0544-9B4E-5B2AC3B6462F}">
      <dsp:nvSpPr>
        <dsp:cNvPr id="0" name=""/>
        <dsp:cNvSpPr/>
      </dsp:nvSpPr>
      <dsp:spPr>
        <a:xfrm>
          <a:off x="286" y="1705212"/>
          <a:ext cx="1025428" cy="32813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Acquisition, traitement de l’info et sa diffusion </a:t>
          </a:r>
          <a:r>
            <a:rPr lang="fr-FR" sz="700" b="1" kern="1200" dirty="0" smtClean="0"/>
            <a:t>(veille)</a:t>
          </a:r>
          <a:endParaRPr lang="fr-FR" sz="700" b="1" kern="1200" dirty="0"/>
        </a:p>
      </dsp:txBody>
      <dsp:txXfrm>
        <a:off x="286" y="1705212"/>
        <a:ext cx="1025428" cy="328137"/>
      </dsp:txXfrm>
    </dsp:sp>
    <dsp:sp modelId="{9D773C32-E016-F14E-9AE4-3611F0A6DD81}">
      <dsp:nvSpPr>
        <dsp:cNvPr id="0" name=""/>
        <dsp:cNvSpPr/>
      </dsp:nvSpPr>
      <dsp:spPr>
        <a:xfrm>
          <a:off x="1497412" y="1612924"/>
          <a:ext cx="512714" cy="51271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4F29B-48F2-3B48-970A-3BA6F2366B86}">
      <dsp:nvSpPr>
        <dsp:cNvPr id="0" name=""/>
        <dsp:cNvSpPr/>
      </dsp:nvSpPr>
      <dsp:spPr>
        <a:xfrm>
          <a:off x="1497412" y="1612924"/>
          <a:ext cx="512714" cy="51271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951F4-9D66-194A-8686-99F0CE730599}">
      <dsp:nvSpPr>
        <dsp:cNvPr id="0" name=""/>
        <dsp:cNvSpPr/>
      </dsp:nvSpPr>
      <dsp:spPr>
        <a:xfrm>
          <a:off x="1241055" y="1705212"/>
          <a:ext cx="1025428" cy="32813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Protection de l’info </a:t>
          </a:r>
          <a:r>
            <a:rPr lang="fr-FR" sz="700" b="1" kern="1200" dirty="0" smtClean="0"/>
            <a:t>(protection</a:t>
          </a:r>
          <a:r>
            <a:rPr lang="fr-FR" sz="700" kern="1200" dirty="0" smtClean="0"/>
            <a:t>)</a:t>
          </a:r>
          <a:endParaRPr lang="fr-FR" sz="700" kern="1200" dirty="0"/>
        </a:p>
      </dsp:txBody>
      <dsp:txXfrm>
        <a:off x="1241055" y="1705212"/>
        <a:ext cx="1025428" cy="328137"/>
      </dsp:txXfrm>
    </dsp:sp>
    <dsp:sp modelId="{EC33C149-72C7-FF4E-B634-B3E57067640E}">
      <dsp:nvSpPr>
        <dsp:cNvPr id="0" name=""/>
        <dsp:cNvSpPr/>
      </dsp:nvSpPr>
      <dsp:spPr>
        <a:xfrm>
          <a:off x="2738180" y="1612924"/>
          <a:ext cx="512714" cy="51271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6977-6E34-B94B-AFEA-2B2B1AF51354}">
      <dsp:nvSpPr>
        <dsp:cNvPr id="0" name=""/>
        <dsp:cNvSpPr/>
      </dsp:nvSpPr>
      <dsp:spPr>
        <a:xfrm>
          <a:off x="2738180" y="1612924"/>
          <a:ext cx="512714" cy="51271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B3C40-5F48-BC44-8F54-B00362A5A662}">
      <dsp:nvSpPr>
        <dsp:cNvPr id="0" name=""/>
        <dsp:cNvSpPr/>
      </dsp:nvSpPr>
      <dsp:spPr>
        <a:xfrm>
          <a:off x="2481823" y="1705212"/>
          <a:ext cx="1025428" cy="32813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Communication classique (interne et externe)</a:t>
          </a:r>
          <a:endParaRPr lang="fr-FR" sz="700" kern="1200" dirty="0"/>
        </a:p>
      </dsp:txBody>
      <dsp:txXfrm>
        <a:off x="2481823" y="1705212"/>
        <a:ext cx="1025428" cy="328137"/>
      </dsp:txXfrm>
    </dsp:sp>
    <dsp:sp modelId="{4E6CCE26-F8BF-7E41-8411-4079ABDF00EB}">
      <dsp:nvSpPr>
        <dsp:cNvPr id="0" name=""/>
        <dsp:cNvSpPr/>
      </dsp:nvSpPr>
      <dsp:spPr>
        <a:xfrm>
          <a:off x="3404709" y="2340978"/>
          <a:ext cx="512714" cy="51271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7B1C5-B691-5244-8095-9BD8D48F34CD}">
      <dsp:nvSpPr>
        <dsp:cNvPr id="0" name=""/>
        <dsp:cNvSpPr/>
      </dsp:nvSpPr>
      <dsp:spPr>
        <a:xfrm>
          <a:off x="3404709" y="2340978"/>
          <a:ext cx="512714" cy="51271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DB6C0-F89B-4E4A-8DA9-C13ACD962E74}">
      <dsp:nvSpPr>
        <dsp:cNvPr id="0" name=""/>
        <dsp:cNvSpPr/>
      </dsp:nvSpPr>
      <dsp:spPr>
        <a:xfrm>
          <a:off x="3148351" y="2433267"/>
          <a:ext cx="1025428" cy="32813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Communication active/offensive </a:t>
          </a:r>
          <a:r>
            <a:rPr lang="fr-FR" sz="700" b="1" kern="1200" dirty="0" smtClean="0"/>
            <a:t>(influence</a:t>
          </a:r>
          <a:r>
            <a:rPr lang="fr-FR" sz="700" kern="1200" dirty="0" smtClean="0"/>
            <a:t>)</a:t>
          </a:r>
          <a:endParaRPr lang="fr-FR" sz="700" kern="1200" dirty="0"/>
        </a:p>
      </dsp:txBody>
      <dsp:txXfrm>
        <a:off x="3148351" y="2433267"/>
        <a:ext cx="1025428" cy="32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9709-72A4-3441-B299-F5F7BFF480AE}" type="datetimeFigureOut">
              <a:rPr lang="fr-FR" smtClean="0"/>
              <a:pPr/>
              <a:t>16/03/16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E77DD-F1E1-734E-8498-D42EDEF429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4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3CD6-EFD7-CE40-8F1B-DA6F790FA627}" type="datetimeFigureOut">
              <a:rPr lang="fr-FR" smtClean="0"/>
              <a:pPr/>
              <a:t>16/03/16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B536-B007-DB4E-95F7-D7742CBDE97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51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Détachement de Liège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8C62C-08B3-7B4D-9680-C06A731F5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Détachement de Liège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6BE3C-7761-BC42-9501-B1DCBD9462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03136-08FD-2D45-80BD-FFECCF961A3D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D213-2308-A541-ADE3-FE5770772B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40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55E7E-A828-0A45-88DE-355365E9B0C1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30093-4CEA-8F4B-A687-D0B7F6A6F2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5CD2D-3A5E-C44A-A458-8DAC0C1F77EC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F8AF-D364-8946-AA5A-B72477936BC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4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9D6315BB-774B-D249-BC1E-AEE3625EE4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5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B64D591C-DA0C-B842-A168-74FA21028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715CECE0-2D97-1D42-9D0E-8C186948D2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450" y="2349500"/>
            <a:ext cx="43243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3243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BFF34175-02D7-EE4B-BD5C-2945F288F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86B308C7-1507-864F-9027-8071B826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7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D27D4211-775C-5544-BF2E-098609CE2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4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F4E2808D-A162-7348-BD40-5C46E0F9D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A037B1FE-27F6-474B-86AC-2060B62D4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3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5859F-2296-1943-85FA-5B188AC30A3C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8F746-35B3-3A43-BE21-15E88FF0B9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8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D3C21FBA-EC93-5846-B47E-68CF484FE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6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5CE2E55A-A6C0-9747-B125-A0931B69A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2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2275" y="1295400"/>
            <a:ext cx="2200275" cy="508635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1450" y="1295400"/>
            <a:ext cx="6448425" cy="508635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</a:t>
            </a:r>
            <a:fld id="{809BA75E-E196-A948-921D-CFDE0D78E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0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09D40-F388-F44D-A06A-1DFFE2B20802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0040E-7002-3A4E-BF37-A1634AC23A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05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8A92-48FC-B04A-8927-6FE90706DED8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AC2D-9A9E-5C44-A6A2-0C0E77A51C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7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42294-760D-4B40-A339-3DB95AD43D45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61D81-C475-834D-9CA2-84B6833E337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99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3A20D-643B-0A45-957D-8ABB604965BD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702C6-E899-2E46-827F-6B7241F4850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0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98454-4BFF-1044-9C55-A7E563B67F62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0E51-62CE-E84B-A6B2-5688F5EC89B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2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2E387-F999-6746-BA81-B63537333AD5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D4C08-58DC-4841-A864-40D0E4EDA3D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6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DA421-EA05-994A-8480-D87A2561109A}" type="datetime1">
              <a:rPr lang="fr-FR" smtClean="0"/>
              <a:pPr/>
              <a:t>16/03/16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5C3BB-C049-744D-855A-A805D9D0344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A0A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4EA312-6837-B44C-8261-FEEB70BFC6B0}" type="datetime1">
              <a:rPr lang="fr-FR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16/03/16</a:t>
            </a:fld>
            <a:endParaRPr lang="fr-FR" smtClean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  <a:latin typeface="Arial" charset="0"/>
                <a:cs typeface="Arial" charset="0"/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A0A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244FC82-C56A-0C4F-A6D4-CB29C85CC0C0}" type="slidenum">
              <a:rPr lang="fr-FR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mtClean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D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295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063"/>
            <a:ext cx="8966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7150"/>
            <a:ext cx="990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Gill Sans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</a:t>
            </a:r>
            <a:fld id="{89D104AF-48E4-3243-9C20-E9AEE1B77D7D}" type="slidenum">
              <a:rPr lang="en-US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2349500"/>
            <a:ext cx="8801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838200" indent="-838200" algn="l" rtl="0" eaLnBrk="0" fontAlgn="base" hangingPunct="0">
        <a:spcBef>
          <a:spcPct val="0"/>
        </a:spcBef>
        <a:spcAft>
          <a:spcPct val="0"/>
        </a:spcAft>
        <a:buFont typeface="Times" charset="0"/>
        <a:defRPr sz="5000">
          <a:solidFill>
            <a:srgbClr val="64002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marL="838200" indent="-838200" algn="l" rtl="0" eaLnBrk="0" fontAlgn="base" hangingPunct="0">
        <a:spcBef>
          <a:spcPct val="0"/>
        </a:spcBef>
        <a:spcAft>
          <a:spcPct val="0"/>
        </a:spcAft>
        <a:buFont typeface="Times" charset="0"/>
        <a:defRPr sz="5000">
          <a:solidFill>
            <a:srgbClr val="640025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marL="838200" indent="-838200" algn="l" rtl="0" eaLnBrk="0" fontAlgn="base" hangingPunct="0">
        <a:spcBef>
          <a:spcPct val="0"/>
        </a:spcBef>
        <a:spcAft>
          <a:spcPct val="0"/>
        </a:spcAft>
        <a:buFont typeface="Times" charset="0"/>
        <a:defRPr sz="5000">
          <a:solidFill>
            <a:srgbClr val="640025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marL="838200" indent="-838200" algn="l" rtl="0" eaLnBrk="0" fontAlgn="base" hangingPunct="0">
        <a:spcBef>
          <a:spcPct val="0"/>
        </a:spcBef>
        <a:spcAft>
          <a:spcPct val="0"/>
        </a:spcAft>
        <a:buFont typeface="Times" charset="0"/>
        <a:defRPr sz="5000">
          <a:solidFill>
            <a:srgbClr val="640025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marL="838200" indent="-838200" algn="l" rtl="0" eaLnBrk="0" fontAlgn="base" hangingPunct="0">
        <a:spcBef>
          <a:spcPct val="0"/>
        </a:spcBef>
        <a:spcAft>
          <a:spcPct val="0"/>
        </a:spcAft>
        <a:buFont typeface="Times" charset="0"/>
        <a:defRPr sz="5000">
          <a:solidFill>
            <a:srgbClr val="640025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1295400" indent="-838200" algn="l" rtl="0" fontAlgn="base">
        <a:spcBef>
          <a:spcPct val="0"/>
        </a:spcBef>
        <a:spcAft>
          <a:spcPct val="0"/>
        </a:spcAft>
        <a:buFont typeface="Times" pitchFamily="-65" charset="0"/>
        <a:defRPr sz="5000">
          <a:solidFill>
            <a:srgbClr val="640025"/>
          </a:solidFill>
          <a:latin typeface="Times New Roman" pitchFamily="-65" charset="0"/>
        </a:defRPr>
      </a:lvl6pPr>
      <a:lvl7pPr marL="1752600" indent="-838200" algn="l" rtl="0" fontAlgn="base">
        <a:spcBef>
          <a:spcPct val="0"/>
        </a:spcBef>
        <a:spcAft>
          <a:spcPct val="0"/>
        </a:spcAft>
        <a:buFont typeface="Times" pitchFamily="-65" charset="0"/>
        <a:defRPr sz="5000">
          <a:solidFill>
            <a:srgbClr val="640025"/>
          </a:solidFill>
          <a:latin typeface="Times New Roman" pitchFamily="-65" charset="0"/>
        </a:defRPr>
      </a:lvl7pPr>
      <a:lvl8pPr marL="2209800" indent="-838200" algn="l" rtl="0" fontAlgn="base">
        <a:spcBef>
          <a:spcPct val="0"/>
        </a:spcBef>
        <a:spcAft>
          <a:spcPct val="0"/>
        </a:spcAft>
        <a:buFont typeface="Times" pitchFamily="-65" charset="0"/>
        <a:defRPr sz="5000">
          <a:solidFill>
            <a:srgbClr val="640025"/>
          </a:solidFill>
          <a:latin typeface="Times New Roman" pitchFamily="-65" charset="0"/>
        </a:defRPr>
      </a:lvl8pPr>
      <a:lvl9pPr marL="2667000" indent="-838200" algn="l" rtl="0" fontAlgn="base">
        <a:spcBef>
          <a:spcPct val="0"/>
        </a:spcBef>
        <a:spcAft>
          <a:spcPct val="0"/>
        </a:spcAft>
        <a:buFont typeface="Times" pitchFamily="-65" charset="0"/>
        <a:defRPr sz="5000">
          <a:solidFill>
            <a:srgbClr val="640025"/>
          </a:solidFill>
          <a:latin typeface="Times New Roman" pitchFamily="-65" charset="0"/>
        </a:defRPr>
      </a:lvl9pPr>
    </p:titleStyle>
    <p:bodyStyle>
      <a:lvl1pPr marL="1016000" indent="-1016000" algn="l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219200" indent="-762000" algn="l" rtl="0" eaLnBrk="0" fontAlgn="base" hangingPunct="0">
        <a:spcBef>
          <a:spcPct val="20000"/>
        </a:spcBef>
        <a:spcAft>
          <a:spcPct val="0"/>
        </a:spcAft>
        <a:buFont typeface="Times" charset="0"/>
        <a:buAutoNum type="romanUcPeriod"/>
        <a:defRPr sz="3500">
          <a:solidFill>
            <a:schemeClr val="tx1"/>
          </a:solidFill>
          <a:latin typeface="+mn-lt"/>
          <a:ea typeface="ＭＳ Ｐゴシック" pitchFamily="-65" charset="-128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Font typeface="Times" charset="0"/>
        <a:buAutoNum type="arabicPeriod"/>
        <a:defRPr sz="3000">
          <a:solidFill>
            <a:srgbClr val="640025"/>
          </a:solidFill>
          <a:latin typeface="+mn-lt"/>
          <a:ea typeface="ヒラギノ角ゴ Pro W3" charset="-128"/>
          <a:cs typeface="ヒラギノ角ゴ Pro W3" charset="-128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»"/>
        <a:defRPr sz="25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Font typeface="Times" pitchFamily="-65" charset="0"/>
        <a:buChar char="»"/>
        <a:defRPr sz="2500">
          <a:solidFill>
            <a:schemeClr val="tx1"/>
          </a:solidFill>
          <a:latin typeface="+mn-lt"/>
          <a:ea typeface="ＭＳ Ｐゴシック" pitchFamily="-65" charset="-128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Font typeface="Times" pitchFamily="-65" charset="0"/>
        <a:buChar char="»"/>
        <a:defRPr sz="2500">
          <a:solidFill>
            <a:schemeClr val="tx1"/>
          </a:solidFill>
          <a:latin typeface="+mn-lt"/>
          <a:ea typeface="ＭＳ Ｐゴシック" pitchFamily="-65" charset="-128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Font typeface="Times" pitchFamily="-65" charset="0"/>
        <a:buChar char="»"/>
        <a:defRPr sz="2500">
          <a:solidFill>
            <a:schemeClr val="tx1"/>
          </a:solidFill>
          <a:latin typeface="+mn-lt"/>
          <a:ea typeface="ＭＳ Ｐゴシック" pitchFamily="-65" charset="-128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Font typeface="Times" pitchFamily="-65" charset="0"/>
        <a:buChar char="»"/>
        <a:defRPr sz="25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douard-delruelle.be/wp-content/uploads/2014/02/Un-pacte-pour-la-Wallonie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file://localhost/Users/patrickleroy/Movies/PRC%20Hotel%20Video.wmv" TargetMode="External"/><Relationship Id="rId2" Type="http://schemas.openxmlformats.org/officeDocument/2006/relationships/video" Target="file://localhost/Users/patrickleroy/Movies/PRC%20Hotel%20Video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478117" y="2003778"/>
            <a:ext cx="816634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000" dirty="0"/>
              <a:t>La sauvegarde du Potentiel Economique, Scientifique et Industriel  (PESI) comme pilier de la politique publique en Intelligence Stratégique (IS) </a:t>
            </a:r>
            <a:r>
              <a:rPr lang="fr-FR" sz="2000" dirty="0" smtClean="0"/>
              <a:t>:</a:t>
            </a:r>
          </a:p>
          <a:p>
            <a:endParaRPr lang="fr-BE" sz="2000" dirty="0"/>
          </a:p>
          <a:p>
            <a:pPr algn="ctr"/>
            <a:r>
              <a:rPr lang="fr-FR" sz="2000" dirty="0"/>
              <a:t>Quelle articulation pour </a:t>
            </a:r>
            <a:r>
              <a:rPr lang="fr-FR" sz="2000" dirty="0" smtClean="0"/>
              <a:t>la</a:t>
            </a:r>
          </a:p>
          <a:p>
            <a:pPr algn="ctr"/>
            <a:r>
              <a:rPr lang="fr-FR" sz="2000" dirty="0" smtClean="0"/>
              <a:t> </a:t>
            </a:r>
            <a:r>
              <a:rPr lang="fr-FR" sz="2000" dirty="0"/>
              <a:t>communauté du </a:t>
            </a:r>
            <a:r>
              <a:rPr lang="fr-FR" sz="2000" dirty="0" smtClean="0"/>
              <a:t>renseignement belge</a:t>
            </a:r>
            <a:r>
              <a:rPr lang="fr-FR" sz="2000" dirty="0"/>
              <a:t> ? </a:t>
            </a: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901859" y="5083262"/>
            <a:ext cx="274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Patrick LEROY</a:t>
            </a:r>
          </a:p>
          <a:p>
            <a:r>
              <a:rPr lang="fr-FR" sz="1200" dirty="0" smtClean="0"/>
              <a:t>Commissaire divisionnaire SGRS</a:t>
            </a:r>
          </a:p>
          <a:p>
            <a:r>
              <a:rPr lang="fr-FR" sz="1200" dirty="0" smtClean="0"/>
              <a:t>Doctorant </a:t>
            </a:r>
            <a:r>
              <a:rPr lang="fr-FR" sz="1200" dirty="0" err="1" smtClean="0"/>
              <a:t>ULg</a:t>
            </a:r>
            <a:endParaRPr lang="fr-FR" sz="1200" dirty="0" smtClean="0"/>
          </a:p>
          <a:p>
            <a:r>
              <a:rPr lang="fr-FR" sz="1200" dirty="0" smtClean="0"/>
              <a:t>Collaborateur scientifique ESU-</a:t>
            </a:r>
            <a:r>
              <a:rPr lang="fr-FR" sz="1200" dirty="0" err="1" smtClean="0"/>
              <a:t>ULg</a:t>
            </a:r>
            <a:endParaRPr lang="fr-FR" sz="1200" dirty="0" smtClean="0"/>
          </a:p>
          <a:p>
            <a:endParaRPr lang="fr-FR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98" y="5345627"/>
            <a:ext cx="394011" cy="45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2. Défis</a:t>
            </a:r>
          </a:p>
          <a:p>
            <a:pPr algn="ctr">
              <a:buNone/>
            </a:pPr>
            <a:endParaRPr lang="fr-FR" dirty="0" smtClean="0"/>
          </a:p>
          <a:p>
            <a:r>
              <a:rPr lang="fr-FR" sz="2000" dirty="0" smtClean="0"/>
              <a:t>Cadre légal</a:t>
            </a:r>
          </a:p>
          <a:p>
            <a:r>
              <a:rPr lang="fr-FR" sz="2000" dirty="0" smtClean="0"/>
              <a:t>Défis politico-structurels</a:t>
            </a:r>
          </a:p>
          <a:p>
            <a:pPr algn="ctr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17" y="1981199"/>
            <a:ext cx="1526887" cy="11493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8446" y="1547813"/>
            <a:ext cx="6688841" cy="4537075"/>
          </a:xfrm>
        </p:spPr>
        <p:txBody>
          <a:bodyPr>
            <a:normAutofit lnSpcReduction="10000"/>
          </a:bodyPr>
          <a:lstStyle/>
          <a:p>
            <a:pPr marL="1168400" lvl="1" indent="-711200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600" dirty="0">
              <a:latin typeface="Arial Unicode MS" charset="0"/>
              <a:cs typeface="Arial Unicode MS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r-FR" sz="1800" i="1" dirty="0">
              <a:latin typeface="Courier New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r-FR" sz="2400" dirty="0">
                <a:latin typeface="Arial Unicode MS" charset="0"/>
                <a:cs typeface="+mn-cs"/>
              </a:rPr>
              <a:t>    </a:t>
            </a:r>
            <a:r>
              <a:rPr lang="fr-FR" altLang="ja-JP" sz="1800" b="1" dirty="0">
                <a:solidFill>
                  <a:srgbClr val="FF0000"/>
                </a:solidFill>
                <a:latin typeface="Courier New" charset="0"/>
                <a:cs typeface="Arial Unicode MS" charset="0"/>
              </a:rPr>
              <a:t>Art 11 §1 1°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r-FR" altLang="ja-JP" sz="1800" b="1" dirty="0">
              <a:solidFill>
                <a:srgbClr val="FF0000"/>
              </a:solidFill>
              <a:latin typeface="Courier New" charset="0"/>
              <a:cs typeface="Arial Unicode MS" charset="0"/>
            </a:endParaRPr>
          </a:p>
          <a:p>
            <a:pPr marL="1168400" lvl="1" indent="-711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ja-JP" sz="1800" dirty="0">
                <a:latin typeface="Courier New" charset="0"/>
                <a:cs typeface="Arial Unicode MS" charset="0"/>
              </a:rPr>
              <a:t>  	</a:t>
            </a:r>
            <a:r>
              <a:rPr lang="fr-FR" altLang="ja-JP" sz="1800" dirty="0" smtClean="0">
                <a:latin typeface="Calibri"/>
                <a:cs typeface="Calibri"/>
              </a:rPr>
              <a:t>«</a:t>
            </a:r>
            <a:r>
              <a:rPr lang="fr-FR" sz="1800" i="1" dirty="0" smtClean="0">
                <a:latin typeface="Calibri"/>
                <a:cs typeface="Calibri"/>
              </a:rPr>
              <a:t>le </a:t>
            </a:r>
            <a:r>
              <a:rPr lang="fr-FR" sz="1800" i="1" dirty="0">
                <a:latin typeface="Calibri"/>
                <a:cs typeface="Calibri"/>
              </a:rPr>
              <a:t>SGRS a pour mission de rechercher, d’analyser et de traiter le renseignement relatif à toute activité qui menace ou pourrait menacer  […] </a:t>
            </a:r>
            <a:r>
              <a:rPr lang="fr-FR" sz="1800" b="1" i="1" dirty="0">
                <a:solidFill>
                  <a:srgbClr val="000090"/>
                </a:solidFill>
                <a:latin typeface="Calibri"/>
                <a:cs typeface="Calibri"/>
              </a:rPr>
              <a:t>le potentiel  scientifique et économique</a:t>
            </a:r>
            <a:r>
              <a:rPr lang="fr-FR" sz="1800" i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fr-FR" sz="1800" i="1" dirty="0">
                <a:latin typeface="Calibri"/>
                <a:cs typeface="Calibri"/>
              </a:rPr>
              <a:t>en rapport avec les acteurs, tant personnes physiques que personnes morales, qui sont actifs dans les secteurs économiques et industriels liés à la Défense et qui figurent sur une </a:t>
            </a:r>
            <a:r>
              <a:rPr lang="fr-FR" sz="1800" b="1" i="1" dirty="0">
                <a:solidFill>
                  <a:srgbClr val="000090"/>
                </a:solidFill>
                <a:latin typeface="Calibri"/>
                <a:cs typeface="Calibri"/>
              </a:rPr>
              <a:t>liste</a:t>
            </a:r>
            <a:r>
              <a:rPr lang="fr-FR" sz="1800" i="1" dirty="0">
                <a:latin typeface="Calibri"/>
                <a:cs typeface="Calibri"/>
              </a:rPr>
              <a:t> approuvée par le Comité ministériel de renseignement et de la sécurité, sur proposition du Ministre de la Justice et du Ministre de la Défense […]</a:t>
            </a:r>
            <a:r>
              <a:rPr lang="fr-FR" sz="1800" i="1" dirty="0"/>
              <a:t>”</a:t>
            </a:r>
            <a:r>
              <a:rPr lang="fr-FR" sz="1800" dirty="0"/>
              <a:t> </a:t>
            </a:r>
            <a:endParaRPr lang="fr-FR" sz="1800" dirty="0" smtClean="0"/>
          </a:p>
          <a:p>
            <a:pPr marL="1168400" lvl="1" indent="-711200" algn="just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1800" dirty="0">
              <a:latin typeface="Courier New" charset="0"/>
              <a:cs typeface="Arial Unicode MS" charset="0"/>
            </a:endParaRPr>
          </a:p>
          <a:p>
            <a:pPr marL="1168400" lvl="1" indent="-711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ja-JP" sz="1800" b="1" dirty="0">
                <a:solidFill>
                  <a:srgbClr val="FF0000"/>
                </a:solidFill>
                <a:latin typeface="Courier New" charset="0"/>
                <a:cs typeface="Arial Unicode MS" charset="0"/>
              </a:rPr>
              <a:t>Art 11 §2 2°/</a:t>
            </a:r>
            <a:r>
              <a:rPr lang="fr-FR" altLang="ja-JP" sz="1800" b="1" dirty="0" smtClean="0">
                <a:solidFill>
                  <a:srgbClr val="FF0000"/>
                </a:solidFill>
                <a:latin typeface="Courier New" charset="0"/>
                <a:cs typeface="Arial Unicode MS" charset="0"/>
              </a:rPr>
              <a:t>1</a:t>
            </a:r>
          </a:p>
          <a:p>
            <a:pPr marL="1168400" lvl="1" indent="-711200" algn="just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1800" b="1" dirty="0">
              <a:solidFill>
                <a:srgbClr val="FF0000"/>
              </a:solidFill>
              <a:latin typeface="Courier New" charset="0"/>
              <a:cs typeface="Arial Unicode MS" charset="0"/>
            </a:endParaRPr>
          </a:p>
          <a:p>
            <a:pPr marL="1168400" lvl="1" indent="-711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ja-JP" sz="1800" b="1" dirty="0">
                <a:solidFill>
                  <a:srgbClr val="FF0000"/>
                </a:solidFill>
                <a:latin typeface="Courier New" charset="0"/>
                <a:cs typeface="Arial Unicode MS" charset="0"/>
              </a:rPr>
              <a:t>	</a:t>
            </a:r>
            <a:r>
              <a:rPr lang="fr-FR" sz="1800" i="1" dirty="0" smtClean="0">
                <a:latin typeface="Calibri"/>
                <a:cs typeface="Calibri"/>
              </a:rPr>
              <a:t>“</a:t>
            </a:r>
            <a:r>
              <a:rPr lang="fr-FR" sz="1800" i="1" dirty="0">
                <a:latin typeface="Calibri"/>
                <a:cs typeface="Calibri"/>
              </a:rPr>
              <a:t>toute </a:t>
            </a:r>
            <a:r>
              <a:rPr lang="fr-FR" sz="1800" b="1" i="1" u="sng" dirty="0">
                <a:solidFill>
                  <a:srgbClr val="000090"/>
                </a:solidFill>
                <a:latin typeface="Calibri"/>
                <a:cs typeface="Calibri"/>
              </a:rPr>
              <a:t>manifestation de l’intention</a:t>
            </a:r>
            <a:r>
              <a:rPr lang="fr-FR" sz="1800" b="1" i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fr-FR" sz="1800" i="1" dirty="0">
                <a:latin typeface="Calibri"/>
                <a:cs typeface="Calibri"/>
              </a:rPr>
              <a:t>de porter atteinte aux </a:t>
            </a:r>
            <a:r>
              <a:rPr lang="fr-FR" sz="1800" b="1" i="1" dirty="0">
                <a:solidFill>
                  <a:srgbClr val="000090"/>
                </a:solidFill>
                <a:latin typeface="Calibri"/>
                <a:cs typeface="Calibri"/>
              </a:rPr>
              <a:t>éléments essentiels</a:t>
            </a:r>
            <a:r>
              <a:rPr lang="fr-FR" sz="1800" i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fr-FR" sz="1800" i="1" dirty="0">
                <a:latin typeface="Calibri"/>
                <a:cs typeface="Calibri"/>
              </a:rPr>
              <a:t>du potentiel scientifique et économique de ces acteurs”, </a:t>
            </a:r>
            <a:endParaRPr lang="fr-BE" sz="3000" dirty="0">
              <a:latin typeface="Calibri"/>
              <a:cs typeface="Calibri"/>
            </a:endParaRPr>
          </a:p>
          <a:p>
            <a:pPr marL="1168400" lvl="1" indent="-711200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1800" dirty="0">
              <a:latin typeface="Calibri"/>
              <a:cs typeface="Calibri"/>
            </a:endParaRPr>
          </a:p>
          <a:p>
            <a:pPr marL="1168400" lvl="1" indent="-711200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1200" dirty="0">
              <a:latin typeface="Times New Roman" charset="0"/>
              <a:cs typeface="ＭＳ Ｐゴシック" charset="0"/>
            </a:endParaRPr>
          </a:p>
          <a:p>
            <a:pPr marL="1168400" lvl="1" indent="-711200" eaLnBrk="1" hangingPunct="1">
              <a:lnSpc>
                <a:spcPct val="80000"/>
              </a:lnSpc>
              <a:buFontTx/>
              <a:buNone/>
              <a:defRPr/>
            </a:pPr>
            <a:endParaRPr lang="fr-FR" altLang="ja-JP" sz="40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24578" name="Flèche vers la droite 2"/>
          <p:cNvSpPr>
            <a:spLocks noChangeArrowheads="1"/>
          </p:cNvSpPr>
          <p:nvPr/>
        </p:nvSpPr>
        <p:spPr bwMode="auto">
          <a:xfrm>
            <a:off x="671248" y="2683935"/>
            <a:ext cx="1008063" cy="576262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801956" y="404566"/>
            <a:ext cx="37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loi organique du 30 </a:t>
            </a:r>
            <a:r>
              <a:rPr lang="fr-FR" dirty="0" err="1" smtClean="0"/>
              <a:t>Nov</a:t>
            </a:r>
            <a:r>
              <a:rPr lang="fr-FR" dirty="0" smtClean="0"/>
              <a:t> 1998</a:t>
            </a:r>
            <a:endParaRPr lang="fr-FR" dirty="0"/>
          </a:p>
        </p:txBody>
      </p:sp>
      <p:sp>
        <p:nvSpPr>
          <p:cNvPr id="6" name="Flèche vers la droite 2"/>
          <p:cNvSpPr>
            <a:spLocks noChangeArrowheads="1"/>
          </p:cNvSpPr>
          <p:nvPr/>
        </p:nvSpPr>
        <p:spPr bwMode="auto">
          <a:xfrm>
            <a:off x="391848" y="5008495"/>
            <a:ext cx="1008063" cy="576262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70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277813" y="1989138"/>
            <a:ext cx="2735262" cy="708025"/>
          </a:xfrm>
          <a:prstGeom prst="rect">
            <a:avLst/>
          </a:prstGeom>
          <a:solidFill>
            <a:srgbClr val="CCFFCC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altLang="ja-JP" sz="2000" dirty="0">
                <a:solidFill>
                  <a:srgbClr val="FF0000"/>
                </a:solidFill>
                <a:latin typeface="Calibri" charset="0"/>
                <a:cs typeface="Calibri" charset="0"/>
              </a:rPr>
              <a:t>… Toute manifestation de l’intention …</a:t>
            </a:r>
            <a:endParaRPr lang="fr-BE" sz="2000" dirty="0">
              <a:latin typeface="Calibri" charset="0"/>
              <a:cs typeface="Calibri" charset="0"/>
            </a:endParaRP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776133" y="1975380"/>
            <a:ext cx="1943100" cy="646113"/>
          </a:xfrm>
          <a:prstGeom prst="rect">
            <a:avLst/>
          </a:prstGeom>
          <a:solidFill>
            <a:srgbClr val="ECEDD1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altLang="ja-JP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… éléments essentiels …</a:t>
            </a:r>
            <a:endParaRPr lang="fr-BE" dirty="0">
              <a:latin typeface="Calibri" charset="0"/>
              <a:cs typeface="Calibri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167438" y="1970088"/>
            <a:ext cx="2663825" cy="646113"/>
          </a:xfrm>
          <a:prstGeom prst="rect">
            <a:avLst/>
          </a:prstGeom>
          <a:solidFill>
            <a:srgbClr val="ECEDD1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altLang="ja-JP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… potentiel économique et scientifique … </a:t>
            </a:r>
            <a:endParaRPr lang="fr-BE" dirty="0">
              <a:latin typeface="Calibri" charset="0"/>
              <a:cs typeface="Calibri" charset="0"/>
            </a:endParaRPr>
          </a:p>
        </p:txBody>
      </p:sp>
      <p:sp>
        <p:nvSpPr>
          <p:cNvPr id="5126" name="Down Arrow 7"/>
          <p:cNvSpPr>
            <a:spLocks noChangeArrowheads="1"/>
          </p:cNvSpPr>
          <p:nvPr/>
        </p:nvSpPr>
        <p:spPr bwMode="auto">
          <a:xfrm>
            <a:off x="1331913" y="3068638"/>
            <a:ext cx="647700" cy="1081087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E8B54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5127" name="Down Arrow 8"/>
          <p:cNvSpPr>
            <a:spLocks noChangeArrowheads="1"/>
          </p:cNvSpPr>
          <p:nvPr/>
        </p:nvSpPr>
        <p:spPr bwMode="auto">
          <a:xfrm>
            <a:off x="4356100" y="3135313"/>
            <a:ext cx="647700" cy="107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8B54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5128" name="Down Arrow 9"/>
          <p:cNvSpPr>
            <a:spLocks noChangeArrowheads="1"/>
          </p:cNvSpPr>
          <p:nvPr/>
        </p:nvSpPr>
        <p:spPr bwMode="auto">
          <a:xfrm>
            <a:off x="7226300" y="3068638"/>
            <a:ext cx="647700" cy="1081087"/>
          </a:xfrm>
          <a:prstGeom prst="downArrow">
            <a:avLst>
              <a:gd name="adj1" fmla="val 50000"/>
              <a:gd name="adj2" fmla="val 50074"/>
            </a:avLst>
          </a:prstGeom>
          <a:solidFill>
            <a:srgbClr val="E8B54D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3203575" y="4473575"/>
            <a:ext cx="2963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800" b="1">
                <a:latin typeface="Calibri" charset="0"/>
                <a:cs typeface="Calibri" charset="0"/>
              </a:rPr>
              <a:t>Matériel</a:t>
            </a:r>
            <a:r>
              <a:rPr lang="fr-BE" sz="1800">
                <a:latin typeface="Calibri" charset="0"/>
                <a:cs typeface="Calibri" charset="0"/>
              </a:rPr>
              <a:t> (Infra, Computers, …) </a:t>
            </a:r>
          </a:p>
          <a:p>
            <a:pPr eaLnBrk="1" hangingPunct="1"/>
            <a:r>
              <a:rPr lang="fr-BE" sz="1800" b="1">
                <a:latin typeface="Calibri" charset="0"/>
                <a:cs typeface="Calibri" charset="0"/>
              </a:rPr>
              <a:t>Immatériel</a:t>
            </a:r>
            <a:r>
              <a:rPr lang="fr-BE" sz="1800">
                <a:latin typeface="Calibri" charset="0"/>
                <a:cs typeface="Calibri" charset="0"/>
              </a:rPr>
              <a:t> (Know how, knowledge,  R&amp;D, …)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68313" y="4457700"/>
            <a:ext cx="2374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800" dirty="0">
                <a:latin typeface="Calibri" charset="0"/>
                <a:cs typeface="Calibri" charset="0"/>
              </a:rPr>
              <a:t>Actions préventives…</a:t>
            </a:r>
          </a:p>
          <a:p>
            <a:pPr eaLnBrk="1" hangingPunct="1"/>
            <a:r>
              <a:rPr lang="fr-BE" sz="1800" b="1" dirty="0">
                <a:latin typeface="Calibri" charset="0"/>
                <a:cs typeface="Calibri" charset="0"/>
              </a:rPr>
              <a:t>Art 8</a:t>
            </a:r>
          </a:p>
          <a:p>
            <a:pPr eaLnBrk="1" hangingPunct="1"/>
            <a:r>
              <a:rPr lang="fr-BE" sz="1800" b="1" dirty="0">
                <a:latin typeface="Calibri" charset="0"/>
                <a:cs typeface="Calibri" charset="0"/>
              </a:rPr>
              <a:t>Art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0813" y="4551363"/>
            <a:ext cx="20986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BE" sz="1800" dirty="0" smtClean="0">
                <a:latin typeface="Calibri"/>
                <a:ea typeface="+mn-ea"/>
                <a:cs typeface="Calibri"/>
              </a:rPr>
              <a:t>Défini par Comité R, VSSE et SGRS</a:t>
            </a:r>
            <a:endParaRPr lang="fr-BE" sz="1800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013075" y="4806156"/>
            <a:ext cx="3241675" cy="1150937"/>
          </a:xfrm>
          <a:prstGeom prst="ellipse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Flèche vers le haut 2"/>
          <p:cNvSpPr/>
          <p:nvPr/>
        </p:nvSpPr>
        <p:spPr>
          <a:xfrm rot="2903456">
            <a:off x="2866231" y="5704682"/>
            <a:ext cx="504825" cy="865188"/>
          </a:xfrm>
          <a:prstGeom prst="up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709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8593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Calibri"/>
                <a:cs typeface="Calibri"/>
              </a:rPr>
              <a:t>Definition</a:t>
            </a:r>
            <a:r>
              <a:rPr lang="fr-FR" dirty="0" smtClean="0">
                <a:latin typeface="Calibri"/>
                <a:cs typeface="Calibri"/>
              </a:rPr>
              <a:t> PESI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11594"/>
            <a:ext cx="8229600" cy="4068010"/>
          </a:xfrm>
        </p:spPr>
        <p:txBody>
          <a:bodyPr/>
          <a:lstStyle/>
          <a:p>
            <a:pPr marL="114300" indent="0" fontAlgn="t">
              <a:buNone/>
            </a:pPr>
            <a:endParaRPr lang="nl-NL" sz="20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fr-FR" sz="2000" dirty="0"/>
              <a:t>« </a:t>
            </a:r>
            <a:r>
              <a:rPr lang="fr-FR" sz="2000" i="1" dirty="0"/>
              <a:t>l’ensemble des connaissances, du savoir-faire, des structures et des moyens matériels qui permettent de générer une </a:t>
            </a:r>
            <a:r>
              <a:rPr lang="fr-FR" sz="2000" b="1" i="1" dirty="0"/>
              <a:t>prospérité économique </a:t>
            </a:r>
            <a:r>
              <a:rPr lang="fr-FR" sz="2000" i="1" dirty="0"/>
              <a:t>en maintenant de façon dynamique et à long terme une valeur ajoutée et des emplois. </a:t>
            </a:r>
            <a:r>
              <a:rPr lang="fr-FR" sz="2000" dirty="0"/>
              <a:t>»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sz="2000" dirty="0" smtClean="0"/>
          </a:p>
          <a:p>
            <a:pPr marL="0" indent="0" algn="r">
              <a:buNone/>
            </a:pPr>
            <a:r>
              <a:rPr lang="fr-BE" sz="1400" dirty="0" smtClean="0"/>
              <a:t>Comité </a:t>
            </a:r>
            <a:r>
              <a:rPr lang="fr-BE" sz="1400" dirty="0"/>
              <a:t>permanent de contrôle des services de renseignement, </a:t>
            </a:r>
            <a:endParaRPr lang="fr-BE" sz="1400" dirty="0" smtClean="0"/>
          </a:p>
          <a:p>
            <a:pPr marL="0" indent="0" algn="r">
              <a:buNone/>
            </a:pPr>
            <a:r>
              <a:rPr lang="fr-BE" sz="1400" i="1" dirty="0" smtClean="0"/>
              <a:t>Rapport d’activités  </a:t>
            </a:r>
            <a:r>
              <a:rPr lang="fr-BE" sz="1400" i="1" dirty="0"/>
              <a:t>2005</a:t>
            </a:r>
            <a:r>
              <a:rPr lang="fr-BE" sz="1400" dirty="0"/>
              <a:t>, p110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106062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ULg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719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106863"/>
          </a:xfrm>
        </p:spPr>
        <p:txBody>
          <a:bodyPr/>
          <a:lstStyle/>
          <a:p>
            <a:pPr marL="0" indent="0">
              <a:buNone/>
            </a:pPr>
            <a:endParaRPr lang="fr-FR" sz="2400" i="1" dirty="0" smtClean="0"/>
          </a:p>
          <a:p>
            <a:pPr marL="0" indent="0" algn="just">
              <a:buNone/>
            </a:pPr>
            <a:r>
              <a:rPr lang="fr-FR" sz="2000" i="1" dirty="0" smtClean="0"/>
              <a:t>« </a:t>
            </a:r>
            <a:r>
              <a:rPr lang="is-IS" sz="2000" i="1" dirty="0" smtClean="0"/>
              <a:t>…  </a:t>
            </a:r>
            <a:r>
              <a:rPr lang="fr-FR" sz="2000" i="1" dirty="0" smtClean="0"/>
              <a:t>la </a:t>
            </a:r>
            <a:r>
              <a:rPr lang="fr-FR" sz="2000" i="1" dirty="0"/>
              <a:t>sauvegarde des </a:t>
            </a:r>
            <a:r>
              <a:rPr lang="fr-FR" sz="2000" b="1" i="1" dirty="0"/>
              <a:t>éléments essentiels</a:t>
            </a:r>
            <a:r>
              <a:rPr lang="fr-FR" sz="2000" i="1" dirty="0"/>
              <a:t> qui sous-tendent la pérennité et le développement optimal du modèle socio-économique, c’est-à-dire la souveraineté économique de l’Etat, la sécurité de l’infrastructure critique, les produits de la recherche scientifique ainsi que de la recherche et de développement (R&amp;D), un environnement libre, sûr et équitable pour des acteurs économiques ».</a:t>
            </a:r>
            <a:endParaRPr lang="fr-BE" sz="2000" dirty="0"/>
          </a:p>
          <a:p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790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453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llipse 5"/>
          <p:cNvSpPr>
            <a:spLocks noChangeArrowheads="1"/>
          </p:cNvSpPr>
          <p:nvPr/>
        </p:nvSpPr>
        <p:spPr bwMode="auto">
          <a:xfrm>
            <a:off x="1124015" y="3675063"/>
            <a:ext cx="2271169" cy="22540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fr-FR" sz="2400" dirty="0" smtClean="0"/>
              <a:t>Protection</a:t>
            </a:r>
          </a:p>
          <a:p>
            <a:pPr algn="ctr"/>
            <a:r>
              <a:rPr lang="fr-FR" sz="2400" dirty="0" smtClean="0"/>
              <a:t>PESI</a:t>
            </a:r>
            <a:endParaRPr lang="fr-FR" sz="2400" dirty="0"/>
          </a:p>
        </p:txBody>
      </p:sp>
      <p:sp>
        <p:nvSpPr>
          <p:cNvPr id="30724" name="Ellipse 6"/>
          <p:cNvSpPr>
            <a:spLocks noChangeArrowheads="1"/>
          </p:cNvSpPr>
          <p:nvPr/>
        </p:nvSpPr>
        <p:spPr bwMode="auto">
          <a:xfrm>
            <a:off x="5615414" y="3675062"/>
            <a:ext cx="2333894" cy="2387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fr-FR" sz="3600" dirty="0" smtClean="0"/>
              <a:t> </a:t>
            </a:r>
            <a:r>
              <a:rPr lang="fr-FR" sz="2400" dirty="0" smtClean="0"/>
              <a:t>PP en IS</a:t>
            </a:r>
            <a:endParaRPr lang="fr-FR" sz="2400" dirty="0"/>
          </a:p>
        </p:txBody>
      </p:sp>
      <p:sp>
        <p:nvSpPr>
          <p:cNvPr id="11" name="Double flèche horizontale 10"/>
          <p:cNvSpPr/>
          <p:nvPr/>
        </p:nvSpPr>
        <p:spPr bwMode="auto">
          <a:xfrm>
            <a:off x="3804193" y="4477925"/>
            <a:ext cx="1811221" cy="390937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>
              <a:latin typeface="Arial Unicode MS" pitchFamily="34" charset="-128"/>
            </a:endParaRPr>
          </a:p>
        </p:txBody>
      </p:sp>
      <p:sp>
        <p:nvSpPr>
          <p:cNvPr id="30728" name="ZoneTexte 11"/>
          <p:cNvSpPr txBox="1">
            <a:spLocks noChangeArrowheads="1"/>
          </p:cNvSpPr>
          <p:nvPr/>
        </p:nvSpPr>
        <p:spPr bwMode="auto">
          <a:xfrm>
            <a:off x="4474105" y="3675063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40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9600" y="1815630"/>
            <a:ext cx="426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cap="all" dirty="0" smtClean="0">
                <a:solidFill>
                  <a:srgbClr val="93A299">
                    <a:lumMod val="75000"/>
                  </a:srgbClr>
                </a:solidFill>
                <a:latin typeface="Calibri"/>
                <a:ea typeface="+mj-ea"/>
                <a:cs typeface="Calibri"/>
              </a:rPr>
              <a:t>2. </a:t>
            </a:r>
            <a:r>
              <a:rPr lang="fr-FR" sz="2400" cap="all" dirty="0" err="1" smtClean="0">
                <a:solidFill>
                  <a:srgbClr val="93A299">
                    <a:lumMod val="75000"/>
                  </a:srgbClr>
                </a:solidFill>
                <a:latin typeface="Calibri"/>
                <a:ea typeface="+mj-ea"/>
                <a:cs typeface="Calibri"/>
              </a:rPr>
              <a:t>Defis</a:t>
            </a:r>
            <a:r>
              <a:rPr lang="fr-FR" sz="2400" cap="all" dirty="0" smtClean="0">
                <a:solidFill>
                  <a:srgbClr val="93A299">
                    <a:lumMod val="75000"/>
                  </a:srgbClr>
                </a:solidFill>
                <a:latin typeface="Calibri"/>
                <a:ea typeface="+mj-ea"/>
                <a:cs typeface="Calibri"/>
              </a:rPr>
              <a:t> politico-structurels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45" y="3234511"/>
            <a:ext cx="974845" cy="10625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11" y="2484499"/>
            <a:ext cx="641070" cy="5355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292" y="2484499"/>
            <a:ext cx="567016" cy="5387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34" y="3493985"/>
            <a:ext cx="1094095" cy="108207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100814" y="2415261"/>
            <a:ext cx="305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6 réformes </a:t>
            </a:r>
            <a:r>
              <a:rPr lang="fr-FR" dirty="0" smtClean="0"/>
              <a:t>de l’Etat….</a:t>
            </a:r>
            <a:endParaRPr lang="fr-FR" dirty="0"/>
          </a:p>
        </p:txBody>
      </p:sp>
      <p:sp>
        <p:nvSpPr>
          <p:cNvPr id="18" name="Espace réservé du pied de page 5"/>
          <p:cNvSpPr txBox="1">
            <a:spLocks/>
          </p:cNvSpPr>
          <p:nvPr/>
        </p:nvSpPr>
        <p:spPr>
          <a:xfrm>
            <a:off x="106062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ULg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535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9967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fr-FR" sz="1600" dirty="0" smtClean="0"/>
              <a:t>(1) 23 </a:t>
            </a:r>
            <a:r>
              <a:rPr lang="fr-FR" sz="1600" dirty="0"/>
              <a:t>FÉVRIER 2006. – </a:t>
            </a:r>
            <a:r>
              <a:rPr lang="fr-FR" sz="1600" dirty="0" err="1"/>
              <a:t>Décret-programme</a:t>
            </a:r>
            <a:r>
              <a:rPr lang="fr-FR" sz="1600" dirty="0"/>
              <a:t> relatif aux actions prioritaires pour l’avenir wallon (M.B. du 07/03/2006, p. 13611</a:t>
            </a:r>
            <a:r>
              <a:rPr lang="fr-FR" sz="1600" dirty="0" smtClean="0"/>
              <a:t>.) </a:t>
            </a:r>
          </a:p>
          <a:p>
            <a:pPr marL="114300" indent="0">
              <a:buNone/>
            </a:pPr>
            <a:endParaRPr lang="nl-NL" sz="1600" dirty="0" smtClean="0"/>
          </a:p>
          <a:p>
            <a:pPr marL="114300" indent="0">
              <a:buNone/>
            </a:pPr>
            <a:r>
              <a:rPr lang="nl-NL" sz="1600" dirty="0" smtClean="0"/>
              <a:t>(2) “</a:t>
            </a:r>
            <a:r>
              <a:rPr lang="nl-NL" sz="1600" dirty="0" err="1" smtClean="0"/>
              <a:t>Politique</a:t>
            </a:r>
            <a:r>
              <a:rPr lang="nl-NL" sz="1600" dirty="0" smtClean="0"/>
              <a:t> </a:t>
            </a:r>
            <a:r>
              <a:rPr lang="nl-NL" sz="1600" dirty="0" err="1"/>
              <a:t>d’innovation</a:t>
            </a:r>
            <a:r>
              <a:rPr lang="nl-NL" sz="1600" dirty="0"/>
              <a:t> et </a:t>
            </a:r>
            <a:r>
              <a:rPr lang="nl-NL" sz="1600" dirty="0" err="1"/>
              <a:t>compétitivité</a:t>
            </a:r>
            <a:r>
              <a:rPr lang="nl-NL" sz="1600" dirty="0"/>
              <a:t> territoriale en </a:t>
            </a:r>
            <a:r>
              <a:rPr lang="nl-NL" sz="1600" dirty="0" err="1"/>
              <a:t>Région</a:t>
            </a:r>
            <a:r>
              <a:rPr lang="nl-NL" sz="1600" dirty="0"/>
              <a:t> </a:t>
            </a:r>
            <a:r>
              <a:rPr lang="nl-NL" sz="1600" dirty="0" err="1" smtClean="0"/>
              <a:t>wallonne</a:t>
            </a:r>
            <a:r>
              <a:rPr lang="nl-NL" sz="1600" dirty="0" smtClean="0"/>
              <a:t>”</a:t>
            </a:r>
            <a:r>
              <a:rPr lang="nl-NL" sz="1600" i="1" dirty="0" smtClean="0"/>
              <a:t>, </a:t>
            </a:r>
            <a:r>
              <a:rPr lang="nl-NL" sz="1600" dirty="0" smtClean="0"/>
              <a:t>Michel</a:t>
            </a:r>
            <a:r>
              <a:rPr lang="nl-NL" sz="1600" i="1" dirty="0" smtClean="0"/>
              <a:t> </a:t>
            </a:r>
            <a:r>
              <a:rPr lang="nl-NL" sz="1600" dirty="0" smtClean="0"/>
              <a:t>QUEVIT, </a:t>
            </a:r>
            <a:r>
              <a:rPr lang="nl-NL" sz="1600" dirty="0"/>
              <a:t>2006</a:t>
            </a:r>
            <a:endParaRPr lang="fr-BE" sz="1600" dirty="0"/>
          </a:p>
          <a:p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08" y="3518430"/>
            <a:ext cx="49022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èche vers la droite 6"/>
          <p:cNvSpPr/>
          <p:nvPr/>
        </p:nvSpPr>
        <p:spPr>
          <a:xfrm>
            <a:off x="2548531" y="4619871"/>
            <a:ext cx="772502" cy="4321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96" y="4619871"/>
            <a:ext cx="1557202" cy="93432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76688" y="4042067"/>
            <a:ext cx="16741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Agence de l’Entreprise</a:t>
            </a:r>
          </a:p>
          <a:p>
            <a:r>
              <a:rPr lang="fr-FR" sz="1050" dirty="0" smtClean="0"/>
              <a:t>Et de l’Innovation - AEI</a:t>
            </a:r>
            <a:endParaRPr lang="fr-FR" sz="10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48" y="4042067"/>
            <a:ext cx="1239340" cy="12257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333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41763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i="1" dirty="0" smtClean="0"/>
              <a:t>Intelligence stratégique</a:t>
            </a:r>
          </a:p>
          <a:p>
            <a:pPr marL="0" indent="0" algn="ctr">
              <a:buNone/>
            </a:pPr>
            <a:endParaRPr lang="fr-FR" sz="2000" b="1" i="1" dirty="0" smtClean="0"/>
          </a:p>
          <a:p>
            <a:pPr marL="0" indent="0" algn="just">
              <a:buNone/>
            </a:pPr>
            <a:r>
              <a:rPr lang="fr-FR" sz="2000" i="1" dirty="0" smtClean="0"/>
              <a:t>« </a:t>
            </a:r>
            <a:r>
              <a:rPr lang="fr-FR" sz="2000" i="1" dirty="0"/>
              <a:t>une </a:t>
            </a:r>
            <a:r>
              <a:rPr lang="fr-FR" sz="2000" i="1" dirty="0" err="1"/>
              <a:t>démarche</a:t>
            </a:r>
            <a:r>
              <a:rPr lang="fr-FR" sz="2000" i="1" dirty="0"/>
              <a:t> </a:t>
            </a:r>
            <a:r>
              <a:rPr lang="fr-FR" sz="2000" i="1" dirty="0" err="1"/>
              <a:t>managériale</a:t>
            </a:r>
            <a:r>
              <a:rPr lang="fr-FR" sz="2000" i="1" dirty="0"/>
              <a:t> de </a:t>
            </a:r>
            <a:r>
              <a:rPr lang="fr-FR" sz="2000" b="1" i="1" dirty="0" err="1">
                <a:solidFill>
                  <a:srgbClr val="FF0000"/>
                </a:solidFill>
              </a:rPr>
              <a:t>maîtrise</a:t>
            </a:r>
            <a:r>
              <a:rPr lang="fr-FR" sz="2000" b="1" i="1" dirty="0">
                <a:solidFill>
                  <a:srgbClr val="FF0000"/>
                </a:solidFill>
              </a:rPr>
              <a:t> et de protection de l’information</a:t>
            </a:r>
            <a:r>
              <a:rPr lang="fr-FR" sz="2000" i="1" dirty="0"/>
              <a:t> </a:t>
            </a:r>
            <a:r>
              <a:rPr lang="fr-FR" sz="2000" i="1" dirty="0" err="1"/>
              <a:t>stratégique</a:t>
            </a:r>
            <a:r>
              <a:rPr lang="fr-FR" sz="2000" i="1" dirty="0"/>
              <a:t> pertinente, indispensable </a:t>
            </a:r>
            <a:r>
              <a:rPr lang="fr-FR" sz="2000" i="1" dirty="0" smtClean="0"/>
              <a:t>à tous les acteurs économiques soucieux </a:t>
            </a:r>
            <a:r>
              <a:rPr lang="fr-FR" sz="2000" i="1" dirty="0"/>
              <a:t>de </a:t>
            </a:r>
            <a:r>
              <a:rPr lang="fr-FR" sz="2000" i="1" dirty="0" smtClean="0"/>
              <a:t>participer au </a:t>
            </a:r>
            <a:r>
              <a:rPr lang="fr-FR" sz="2000" i="1" dirty="0" err="1" smtClean="0"/>
              <a:t>développement</a:t>
            </a:r>
            <a:r>
              <a:rPr lang="fr-FR" sz="2000" i="1" dirty="0" smtClean="0"/>
              <a:t>, à l’innovation en construisant </a:t>
            </a:r>
            <a:r>
              <a:rPr lang="fr-FR" sz="2000" i="1" dirty="0"/>
              <a:t>un avantage distinctif durable </a:t>
            </a:r>
            <a:r>
              <a:rPr lang="fr-FR" sz="2000" i="1" dirty="0" smtClean="0"/>
              <a:t>pour les entreprises qui doivent  </a:t>
            </a:r>
            <a:r>
              <a:rPr lang="fr-FR" sz="2000" i="1" dirty="0"/>
              <a:t>faire face à la globalisation et à la </a:t>
            </a:r>
            <a:r>
              <a:rPr lang="fr-FR" sz="2000" i="1" dirty="0" err="1" smtClean="0"/>
              <a:t>compétitivité</a:t>
            </a:r>
            <a:r>
              <a:rPr lang="fr-FR" sz="2000" i="1" dirty="0" smtClean="0"/>
              <a:t> </a:t>
            </a:r>
            <a:r>
              <a:rPr lang="fr-FR" sz="2000" i="1" dirty="0"/>
              <a:t>accrue</a:t>
            </a:r>
            <a:r>
              <a:rPr lang="fr-FR" sz="2000" i="1" dirty="0" smtClean="0"/>
              <a:t>.  </a:t>
            </a:r>
            <a:r>
              <a:rPr lang="fr-FR" sz="2000" i="1" dirty="0"/>
              <a:t>Elle est une approche </a:t>
            </a:r>
            <a:r>
              <a:rPr lang="fr-FR" sz="2000" i="1" dirty="0" err="1"/>
              <a:t>intégrée</a:t>
            </a:r>
            <a:r>
              <a:rPr lang="fr-FR" sz="2000" i="1" dirty="0"/>
              <a:t> qui se base sur trois piliers : la </a:t>
            </a:r>
            <a:r>
              <a:rPr lang="fr-FR" sz="2000" b="1" i="1" dirty="0">
                <a:solidFill>
                  <a:srgbClr val="FF0000"/>
                </a:solidFill>
              </a:rPr>
              <a:t>veille, l’influence et la </a:t>
            </a:r>
            <a:r>
              <a:rPr lang="fr-FR" sz="2000" b="1" i="1" dirty="0" smtClean="0">
                <a:solidFill>
                  <a:srgbClr val="FF0000"/>
                </a:solidFill>
              </a:rPr>
              <a:t>protection</a:t>
            </a:r>
            <a:r>
              <a:rPr lang="fr-FR" sz="2000" i="1" dirty="0" smtClean="0"/>
              <a:t> ».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 algn="r">
              <a:buNone/>
            </a:pPr>
            <a:r>
              <a:rPr lang="fr-FR" sz="1400" dirty="0" smtClean="0"/>
              <a:t>Colloque GRIS  du 30 septembre 2015 - </a:t>
            </a:r>
            <a:r>
              <a:rPr lang="fr-FR" sz="1400" dirty="0" err="1" smtClean="0"/>
              <a:t>ULg</a:t>
            </a: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lacehol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65" y="5244148"/>
            <a:ext cx="585470" cy="843915"/>
          </a:xfrm>
          <a:prstGeom prst="roundRect">
            <a:avLst/>
          </a:prstGeom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reflection stA="50000" endPos="25000" dir="5400000" sy="-100000" algn="bl" rotWithShape="0"/>
          </a:effectLst>
        </p:spPr>
      </p:pic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47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132856"/>
            <a:ext cx="4392488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9000"/>
                </a:schemeClr>
              </a:gs>
              <a:gs pos="80000">
                <a:schemeClr val="accent1">
                  <a:shade val="93000"/>
                  <a:satMod val="130000"/>
                  <a:alpha val="49000"/>
                </a:schemeClr>
              </a:gs>
              <a:gs pos="100000">
                <a:schemeClr val="accent1">
                  <a:shade val="94000"/>
                  <a:satMod val="135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95936" y="3068960"/>
            <a:ext cx="4032448" cy="15841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15000"/>
                </a:schemeClr>
              </a:gs>
              <a:gs pos="80000">
                <a:schemeClr val="accent1">
                  <a:shade val="93000"/>
                  <a:satMod val="130000"/>
                  <a:alpha val="15000"/>
                </a:schemeClr>
              </a:gs>
              <a:gs pos="100000">
                <a:schemeClr val="accent1">
                  <a:shade val="94000"/>
                  <a:satMod val="135000"/>
                  <a:alpha val="15000"/>
                </a:scheme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31640" y="2492896"/>
            <a:ext cx="4032448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84168" y="2204864"/>
            <a:ext cx="7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Veille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32240" y="3212976"/>
            <a:ext cx="116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Protection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2564904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Influence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995936" y="1609636"/>
            <a:ext cx="1296144" cy="42484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8000"/>
                </a:schemeClr>
              </a:gs>
              <a:gs pos="80000">
                <a:schemeClr val="accent1">
                  <a:shade val="93000"/>
                  <a:satMod val="130000"/>
                  <a:alpha val="8000"/>
                </a:schemeClr>
              </a:gs>
              <a:gs pos="100000">
                <a:schemeClr val="accent1">
                  <a:shade val="94000"/>
                  <a:satMod val="135000"/>
                  <a:alpha val="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39952" y="1518486"/>
            <a:ext cx="91683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MACRO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MESO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MICRO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79164" y="1609636"/>
            <a:ext cx="2324684" cy="523220"/>
          </a:xfrm>
          <a:prstGeom prst="rect">
            <a:avLst/>
          </a:prstGeom>
          <a:solidFill>
            <a:srgbClr val="ECED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Politique publique</a:t>
            </a:r>
          </a:p>
          <a:p>
            <a:pPr algn="ctr"/>
            <a:r>
              <a:rPr lang="fr-FR" sz="1400" dirty="0" smtClean="0"/>
              <a:t>wallonne</a:t>
            </a:r>
            <a:endParaRPr lang="fr-FR" sz="1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275856" y="1825660"/>
            <a:ext cx="72008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084168" y="5596498"/>
            <a:ext cx="2474455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Loi (fédérale)du 30 </a:t>
            </a:r>
            <a:r>
              <a:rPr lang="fr-FR" sz="1400" dirty="0" err="1" smtClean="0"/>
              <a:t>Nov</a:t>
            </a:r>
            <a:r>
              <a:rPr lang="fr-FR" sz="1400" dirty="0" smtClean="0"/>
              <a:t> 98 </a:t>
            </a:r>
          </a:p>
          <a:p>
            <a:r>
              <a:rPr lang="fr-FR" sz="1400" dirty="0" smtClean="0"/>
              <a:t>(PESI)   Art 11</a:t>
            </a:r>
          </a:p>
        </p:txBody>
      </p:sp>
      <p:sp>
        <p:nvSpPr>
          <p:cNvPr id="13" name="Flèche vers le haut 12"/>
          <p:cNvSpPr/>
          <p:nvPr/>
        </p:nvSpPr>
        <p:spPr>
          <a:xfrm>
            <a:off x="6876256" y="4221088"/>
            <a:ext cx="561748" cy="1222981"/>
          </a:xfrm>
          <a:prstGeom prst="upArrow">
            <a:avLst/>
          </a:prstGeom>
          <a:solidFill>
            <a:srgbClr val="ECE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19335" y="5446576"/>
            <a:ext cx="2956521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Loi (fédérale)du 30 </a:t>
            </a:r>
            <a:r>
              <a:rPr lang="fr-FR" sz="1400" dirty="0" err="1" smtClean="0"/>
              <a:t>Nov</a:t>
            </a:r>
            <a:r>
              <a:rPr lang="fr-FR" sz="1400" dirty="0" smtClean="0"/>
              <a:t> 98 </a:t>
            </a:r>
          </a:p>
          <a:p>
            <a:r>
              <a:rPr lang="fr-FR" sz="1400" dirty="0" smtClean="0"/>
              <a:t>(PESI)   Art 8  (contre-ingérence)</a:t>
            </a:r>
          </a:p>
        </p:txBody>
      </p:sp>
      <p:sp>
        <p:nvSpPr>
          <p:cNvPr id="15" name="Flèche vers le haut 14"/>
          <p:cNvSpPr/>
          <p:nvPr/>
        </p:nvSpPr>
        <p:spPr>
          <a:xfrm>
            <a:off x="2250931" y="4033502"/>
            <a:ext cx="561748" cy="1410567"/>
          </a:xfrm>
          <a:prstGeom prst="upArrow">
            <a:avLst/>
          </a:prstGeom>
          <a:solidFill>
            <a:srgbClr val="ECE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222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48345" y="2190887"/>
            <a:ext cx="6859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3. L’interaction du renseignement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81" y="3081645"/>
            <a:ext cx="2203377" cy="320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75863" y="5218028"/>
            <a:ext cx="4572000" cy="830997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/>
            <a:endParaRPr lang="fr-FR" baseline="30000" dirty="0" smtClean="0"/>
          </a:p>
          <a:p>
            <a:pPr algn="ctr"/>
            <a:r>
              <a:rPr lang="fr-FR" baseline="30000" dirty="0" smtClean="0"/>
              <a:t>« 40 </a:t>
            </a:r>
            <a:r>
              <a:rPr lang="fr-FR" baseline="30000" dirty="0"/>
              <a:t>à 50 % des moyens des services de renseignement américains et allemands sont mobilisés par le renseignement </a:t>
            </a:r>
            <a:r>
              <a:rPr lang="fr-FR" baseline="30000" dirty="0" smtClean="0"/>
              <a:t>économique »  p9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48345" y="3081645"/>
            <a:ext cx="41088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 smtClean="0"/>
              <a:t>Du renseignement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Méthodologie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Dispositif</a:t>
            </a:r>
          </a:p>
          <a:p>
            <a:pPr lvl="1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u="sng" dirty="0" smtClean="0"/>
              <a:t>Des services de renseignement </a:t>
            </a:r>
            <a:r>
              <a:rPr lang="fr-FR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smtClean="0"/>
              <a:t>Modélisation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793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7671" y="1713752"/>
            <a:ext cx="7049911" cy="4524766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latin typeface="Calibri"/>
                <a:cs typeface="Calibri"/>
              </a:rPr>
              <a:t>Table</a:t>
            </a:r>
          </a:p>
          <a:p>
            <a:pPr marL="514350" indent="-514350">
              <a:buAutoNum type="arabicPeriod"/>
            </a:pPr>
            <a:r>
              <a:rPr lang="fr-FR" dirty="0" err="1" smtClean="0">
                <a:latin typeface="Calibri"/>
                <a:cs typeface="Calibri"/>
              </a:rPr>
              <a:t>Realité</a:t>
            </a:r>
            <a:r>
              <a:rPr lang="fr-FR" dirty="0" smtClean="0">
                <a:latin typeface="Calibri"/>
                <a:cs typeface="Calibri"/>
              </a:rPr>
              <a:t> : </a:t>
            </a:r>
          </a:p>
          <a:p>
            <a:r>
              <a:rPr lang="fr-FR" sz="1600" dirty="0">
                <a:latin typeface="Calibri"/>
                <a:cs typeface="Calibri"/>
              </a:rPr>
              <a:t>P</a:t>
            </a:r>
            <a:r>
              <a:rPr lang="fr-FR" sz="1600" dirty="0" smtClean="0">
                <a:latin typeface="Calibri"/>
                <a:cs typeface="Calibri"/>
              </a:rPr>
              <a:t>ourquoi ?</a:t>
            </a:r>
          </a:p>
          <a:p>
            <a:r>
              <a:rPr lang="fr-FR" sz="1600" dirty="0" smtClean="0">
                <a:latin typeface="Calibri"/>
                <a:cs typeface="Calibri"/>
              </a:rPr>
              <a:t>Comment  ?</a:t>
            </a:r>
          </a:p>
          <a:p>
            <a:pPr>
              <a:buNone/>
            </a:pPr>
            <a:r>
              <a:rPr lang="fr-FR" dirty="0" smtClean="0">
                <a:latin typeface="Calibri"/>
                <a:cs typeface="Calibri"/>
              </a:rPr>
              <a:t>2. Défis :</a:t>
            </a:r>
          </a:p>
          <a:p>
            <a:r>
              <a:rPr lang="fr-FR" sz="1600" dirty="0" smtClean="0">
                <a:latin typeface="Calibri"/>
                <a:cs typeface="Calibri"/>
              </a:rPr>
              <a:t>Cadre légal</a:t>
            </a:r>
          </a:p>
          <a:p>
            <a:r>
              <a:rPr lang="fr-FR" sz="1600" dirty="0" smtClean="0">
                <a:latin typeface="Calibri"/>
                <a:cs typeface="Calibri"/>
              </a:rPr>
              <a:t>Les 6 réformes </a:t>
            </a:r>
            <a:r>
              <a:rPr lang="fr-FR" sz="1600" dirty="0" smtClean="0">
                <a:latin typeface="Calibri"/>
                <a:cs typeface="Calibri"/>
              </a:rPr>
              <a:t>de l’Etat</a:t>
            </a:r>
          </a:p>
          <a:p>
            <a:pPr>
              <a:buNone/>
            </a:pPr>
            <a:r>
              <a:rPr lang="fr-FR" dirty="0" smtClean="0">
                <a:latin typeface="Calibri"/>
                <a:cs typeface="Calibri"/>
              </a:rPr>
              <a:t>3. L’interaction du renseignement ?</a:t>
            </a:r>
          </a:p>
          <a:p>
            <a:pPr>
              <a:spcBef>
                <a:spcPts val="0"/>
              </a:spcBef>
            </a:pPr>
            <a:r>
              <a:rPr lang="fr-FR" sz="1600" dirty="0">
                <a:latin typeface="Calibri"/>
                <a:cs typeface="Calibri"/>
              </a:rPr>
              <a:t>M</a:t>
            </a:r>
            <a:r>
              <a:rPr lang="fr-FR" sz="1600" dirty="0" smtClean="0">
                <a:latin typeface="Calibri"/>
                <a:cs typeface="Calibri"/>
              </a:rPr>
              <a:t>éthodologie </a:t>
            </a:r>
            <a:r>
              <a:rPr lang="fr-FR" dirty="0" smtClean="0">
                <a:latin typeface="Calibri"/>
                <a:cs typeface="Calibri"/>
              </a:rPr>
              <a:t> </a:t>
            </a:r>
          </a:p>
          <a:p>
            <a:pPr>
              <a:spcBef>
                <a:spcPts val="0"/>
              </a:spcBef>
            </a:pPr>
            <a:r>
              <a:rPr lang="fr-FR" sz="1600" dirty="0" smtClean="0">
                <a:latin typeface="Calibri"/>
                <a:cs typeface="Calibri"/>
              </a:rPr>
              <a:t>Dispositif</a:t>
            </a:r>
          </a:p>
          <a:p>
            <a:pPr>
              <a:spcBef>
                <a:spcPts val="0"/>
              </a:spcBef>
            </a:pPr>
            <a:r>
              <a:rPr lang="fr-FR" sz="1600" dirty="0" smtClean="0">
                <a:latin typeface="Calibri"/>
                <a:cs typeface="Calibri"/>
              </a:rPr>
              <a:t>Modélisation</a:t>
            </a:r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1027671" y="63352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ULg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4456" y="2193248"/>
            <a:ext cx="5924176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aseline="30000" dirty="0" smtClean="0"/>
              <a:t>«</a:t>
            </a:r>
            <a:r>
              <a:rPr lang="is-IS" sz="2400" baseline="30000" dirty="0" smtClean="0"/>
              <a:t>….</a:t>
            </a:r>
            <a:r>
              <a:rPr lang="fr-FR" sz="2400" i="1" baseline="30000" dirty="0" smtClean="0"/>
              <a:t>nier </a:t>
            </a:r>
            <a:r>
              <a:rPr lang="fr-FR" sz="2400" i="1" baseline="30000" dirty="0">
                <a:solidFill>
                  <a:srgbClr val="FF0000"/>
                </a:solidFill>
              </a:rPr>
              <a:t>l’apport méthodologique du renseignement </a:t>
            </a:r>
            <a:r>
              <a:rPr lang="fr-FR" sz="2400" i="1" baseline="30000" dirty="0"/>
              <a:t>d’État dans la construction des méthodes en management stratégique des entreprises reviendrait à contredire l’essence même du modèle des sciences sociales basé sur le transfert de concepts et de méthodes </a:t>
            </a:r>
            <a:r>
              <a:rPr lang="fr-FR" sz="2400" baseline="30000" dirty="0"/>
              <a:t>». </a:t>
            </a:r>
            <a:endParaRPr lang="fr-FR" sz="2400" baseline="30000" dirty="0" smtClean="0"/>
          </a:p>
          <a:p>
            <a:pPr algn="just"/>
            <a:endParaRPr lang="fr-FR" sz="2400" baseline="30000" dirty="0"/>
          </a:p>
          <a:p>
            <a:pPr algn="just"/>
            <a:r>
              <a:rPr lang="fr-FR" sz="2400" baseline="30000" dirty="0" smtClean="0"/>
              <a:t>L’intelligence </a:t>
            </a:r>
            <a:r>
              <a:rPr lang="fr-FR" sz="2400" baseline="30000" dirty="0"/>
              <a:t>économique, ajoute-t-il, </a:t>
            </a:r>
            <a:r>
              <a:rPr lang="fr-FR" sz="2400" baseline="30000" dirty="0" smtClean="0"/>
              <a:t>« </a:t>
            </a:r>
            <a:r>
              <a:rPr lang="is-IS" sz="2400" baseline="30000" dirty="0" smtClean="0"/>
              <a:t>…</a:t>
            </a:r>
            <a:r>
              <a:rPr lang="fr-FR" sz="2400" baseline="30000" dirty="0" smtClean="0"/>
              <a:t> </a:t>
            </a:r>
            <a:r>
              <a:rPr lang="fr-FR" sz="2400" i="1" baseline="30000" dirty="0"/>
              <a:t>prend naissance dans plusieurs disciplines comme le paradigme de Porter, mais aussi la </a:t>
            </a:r>
            <a:r>
              <a:rPr lang="fr-FR" sz="2400" i="1" baseline="30000" dirty="0">
                <a:solidFill>
                  <a:srgbClr val="FF0000"/>
                </a:solidFill>
              </a:rPr>
              <a:t>stratégie militaire et les méthodes des services de renseignement</a:t>
            </a:r>
            <a:r>
              <a:rPr lang="fr-FR" sz="2400" i="1" baseline="30000" dirty="0"/>
              <a:t>. »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7470" y="54542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aseline="30000" dirty="0"/>
              <a:t>LEBRUMENT, Norbert, </a:t>
            </a:r>
            <a:r>
              <a:rPr lang="fr-FR" i="1" baseline="30000" dirty="0"/>
              <a:t>Intelligence économique et management stratégique</a:t>
            </a:r>
            <a:r>
              <a:rPr lang="fr-FR" baseline="30000" dirty="0"/>
              <a:t>, Editions l’Harmattan, 2012, 456p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2031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60814"/>
              </p:ext>
            </p:extLst>
          </p:nvPr>
        </p:nvGraphicFramePr>
        <p:xfrm>
          <a:off x="4326466" y="1998133"/>
          <a:ext cx="4174067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47" y="2252133"/>
            <a:ext cx="3503571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3276600" y="3910714"/>
            <a:ext cx="1339997" cy="57944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709333" y="2607733"/>
            <a:ext cx="3064934" cy="3556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477135" y="3615624"/>
            <a:ext cx="6146800" cy="100851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598333" y="3276601"/>
            <a:ext cx="889000" cy="44873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794933" y="3835400"/>
            <a:ext cx="2755602" cy="654754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17733" y="4119881"/>
            <a:ext cx="651934" cy="29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4"/>
          <p:cNvCxnSpPr/>
          <p:nvPr/>
        </p:nvCxnSpPr>
        <p:spPr>
          <a:xfrm flipV="1">
            <a:off x="6417733" y="4013200"/>
            <a:ext cx="736600" cy="4318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231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895659"/>
              </p:ext>
            </p:extLst>
          </p:nvPr>
        </p:nvGraphicFramePr>
        <p:xfrm>
          <a:off x="259393" y="1658721"/>
          <a:ext cx="8370760" cy="47276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4152"/>
                <a:gridCol w="1674152"/>
                <a:gridCol w="1674152"/>
                <a:gridCol w="1674152"/>
                <a:gridCol w="1674152"/>
              </a:tblGrid>
              <a:tr h="877037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VEILLE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INFLUENCE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PROTECTION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GLOBAL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6901"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MACRO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Observatoire des tendances (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Renseignement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Diplomatie économique</a:t>
                      </a:r>
                    </a:p>
                    <a:p>
                      <a:pPr algn="ctr"/>
                      <a:r>
                        <a:rPr lang="fr-FR" sz="1400" dirty="0" smtClean="0"/>
                        <a:t>(Fed ou Reg ?) 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Détermination</a:t>
                      </a:r>
                      <a:r>
                        <a:rPr lang="fr-FR" sz="1400" baseline="0" dirty="0" smtClean="0"/>
                        <a:t> du PESI wallon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(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PPES</a:t>
                      </a:r>
                      <a:r>
                        <a:rPr lang="fr-FR" sz="1400" baseline="0" dirty="0" smtClean="0"/>
                        <a:t>I)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Biens</a:t>
                      </a:r>
                      <a:r>
                        <a:rPr lang="fr-FR" sz="1400" baseline="0" dirty="0" smtClean="0"/>
                        <a:t> et bien-être communs</a:t>
                      </a:r>
                    </a:p>
                    <a:p>
                      <a:pPr algn="ctr"/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ROI sur l’institution</a:t>
                      </a:r>
                      <a:endParaRPr lang="fr-FR" sz="1400" dirty="0"/>
                    </a:p>
                  </a:txBody>
                  <a:tcPr>
                    <a:solidFill>
                      <a:srgbClr val="ECEDD1"/>
                    </a:solidFill>
                  </a:tcPr>
                </a:tc>
              </a:tr>
              <a:tr h="1136901"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MESO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Fiches techniques veille (intercommunales)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Networking d’affaires,</a:t>
                      </a:r>
                    </a:p>
                    <a:p>
                      <a:pPr algn="ctr"/>
                      <a:r>
                        <a:rPr lang="fr-FR" sz="1400" dirty="0" smtClean="0"/>
                        <a:t>Diplomatie d’entreprises</a:t>
                      </a:r>
                      <a:endParaRPr lang="fr-FR" sz="1400" dirty="0"/>
                    </a:p>
                  </a:txBody>
                  <a:tcPr>
                    <a:solidFill>
                      <a:srgbClr val="ECE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REL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structurelle avec le Renseignement ?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Efficience de l’organisation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ECEDD1"/>
                    </a:solidFill>
                  </a:tcPr>
                </a:tc>
              </a:tr>
              <a:tr h="1534178"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MICRO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Cellule</a:t>
                      </a:r>
                      <a:r>
                        <a:rPr lang="fr-FR" sz="1400" baseline="0" dirty="0" smtClean="0"/>
                        <a:t>s de veille dans les entreprises</a:t>
                      </a:r>
                    </a:p>
                    <a:p>
                      <a:endParaRPr lang="fr-FR" sz="1400" baseline="0" dirty="0" smtClean="0"/>
                    </a:p>
                    <a:p>
                      <a:endParaRPr lang="fr-FR" sz="1400" dirty="0"/>
                    </a:p>
                  </a:txBody>
                  <a:tcPr>
                    <a:solidFill>
                      <a:srgbClr val="ECE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Réseaux sociaux,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SOCMINT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>
                    <a:solidFill>
                      <a:srgbClr val="ECE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Plan de sécurité</a:t>
                      </a:r>
                      <a:r>
                        <a:rPr lang="fr-FR" sz="1400" baseline="0" dirty="0" smtClean="0"/>
                        <a:t> dans les entreprises ?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(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Sec industrielle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Impact sur les </a:t>
                      </a:r>
                    </a:p>
                    <a:p>
                      <a:pPr algn="ctr"/>
                      <a:r>
                        <a:rPr lang="fr-FR" sz="1400" dirty="0" smtClean="0"/>
                        <a:t>Groupes-cibles :</a:t>
                      </a:r>
                    </a:p>
                    <a:p>
                      <a:pPr algn="ctr"/>
                      <a:r>
                        <a:rPr lang="fr-FR" sz="1400" dirty="0" smtClean="0"/>
                        <a:t>Chaîne de valeurs</a:t>
                      </a:r>
                    </a:p>
                    <a:p>
                      <a:pPr algn="ctr"/>
                      <a:r>
                        <a:rPr lang="fr-FR" sz="1400" dirty="0" smtClean="0"/>
                        <a:t>Capital-confiance</a:t>
                      </a:r>
                    </a:p>
                  </a:txBody>
                  <a:tcPr>
                    <a:solidFill>
                      <a:srgbClr val="ECEDD1"/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444960" y="2372705"/>
            <a:ext cx="1462007" cy="36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7000"/>
                </a:schemeClr>
              </a:gs>
              <a:gs pos="80000">
                <a:schemeClr val="accent1">
                  <a:shade val="93000"/>
                  <a:satMod val="130000"/>
                  <a:alpha val="37000"/>
                </a:schemeClr>
              </a:gs>
              <a:gs pos="100000">
                <a:schemeClr val="accent1">
                  <a:shade val="94000"/>
                  <a:satMod val="135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115522" y="3476776"/>
            <a:ext cx="0" cy="44384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279695" y="3476776"/>
            <a:ext cx="2835827" cy="44384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919543" y="3920618"/>
            <a:ext cx="1195979" cy="11589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5116818" y="3476776"/>
            <a:ext cx="998704" cy="44384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115522" y="3920618"/>
            <a:ext cx="0" cy="11589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057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2869" y="2023455"/>
            <a:ext cx="469461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 des </a:t>
            </a:r>
            <a:r>
              <a:rPr lang="fr-FR" u="sng" dirty="0" smtClean="0"/>
              <a:t>services de renseignement publics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smtClean="0"/>
              <a:t>	- le rôle (le retour ?) de l’Etat (et/ou 		de la Région) dans l’économie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l’Etat réducteur d’incertitude, l’Etat stratège, </a:t>
            </a:r>
            <a:r>
              <a:rPr lang="is-IS" dirty="0" smtClean="0"/>
              <a:t>…</a:t>
            </a:r>
            <a:endParaRPr lang="fr-FR" dirty="0" smtClean="0"/>
          </a:p>
          <a:p>
            <a:r>
              <a:rPr lang="fr-FR" sz="1100" dirty="0" smtClean="0">
                <a:hlinkClick r:id="rId2"/>
              </a:rPr>
              <a:t>http</a:t>
            </a:r>
            <a:r>
              <a:rPr lang="fr-FR" sz="1100" dirty="0">
                <a:hlinkClick r:id="rId2"/>
              </a:rPr>
              <a:t>://edouard-delruelle.be/wp-content/uploads/2014/02/Un-pacte-pour-la-</a:t>
            </a:r>
            <a:r>
              <a:rPr lang="fr-FR" sz="1100" dirty="0" smtClean="0">
                <a:hlinkClick r:id="rId2"/>
              </a:rPr>
              <a:t>Wallonie.pdf</a:t>
            </a:r>
            <a:endParaRPr lang="fr-FR" sz="1100" dirty="0" smtClean="0"/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  <a:p>
            <a:r>
              <a:rPr lang="fr-FR" u="sng" dirty="0" smtClean="0"/>
              <a:t>Interaction des agences de renseignement privées ?</a:t>
            </a:r>
          </a:p>
          <a:p>
            <a:endParaRPr lang="fr-FR" u="sng" dirty="0" smtClean="0"/>
          </a:p>
          <a:p>
            <a:endParaRPr lang="fr-FR" sz="1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68" y="3868056"/>
            <a:ext cx="3465116" cy="234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976" y="1796651"/>
            <a:ext cx="1461430" cy="18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568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00010"/>
              </p:ext>
            </p:extLst>
          </p:nvPr>
        </p:nvGraphicFramePr>
        <p:xfrm>
          <a:off x="133350" y="1673158"/>
          <a:ext cx="8924924" cy="463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72"/>
                <a:gridCol w="2187878"/>
                <a:gridCol w="2297389"/>
                <a:gridCol w="2417485"/>
              </a:tblGrid>
              <a:tr h="48848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Modèle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Effets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avantages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/>
                        <a:t> obstacles ?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 fédéral</a:t>
                      </a:r>
                    </a:p>
                    <a:p>
                      <a:endParaRPr lang="fr-FR" sz="800" dirty="0" smtClean="0"/>
                    </a:p>
                    <a:p>
                      <a:endParaRPr lang="fr-FR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déconcentré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</a:p>
                    <a:p>
                      <a:endParaRPr lang="fr-FR" sz="800" baseline="0" dirty="0" smtClean="0"/>
                    </a:p>
                    <a:p>
                      <a:endParaRPr lang="fr-FR" sz="800" baseline="0" dirty="0" smtClean="0"/>
                    </a:p>
                    <a:p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charset="0"/>
                        <a:buNone/>
                      </a:pP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Une Agence de renseignement</a:t>
                      </a:r>
                      <a:r>
                        <a:rPr lang="fr-FR" sz="800" b="1" baseline="0" dirty="0" smtClean="0"/>
                        <a:t> au niveau régional   </a:t>
                      </a:r>
                      <a:r>
                        <a:rPr lang="fr-FR" sz="800" baseline="0" dirty="0" smtClean="0"/>
                        <a:t>(modèle allemand)</a:t>
                      </a:r>
                    </a:p>
                    <a:p>
                      <a:r>
                        <a:rPr lang="fr-FR" sz="800" b="1" baseline="0" dirty="0" smtClean="0"/>
                        <a:t>Agence de renseignement économique </a:t>
                      </a:r>
                      <a:r>
                        <a:rPr lang="fr-FR" sz="800" baseline="0" dirty="0" smtClean="0"/>
                        <a:t>?</a:t>
                      </a:r>
                    </a:p>
                    <a:p>
                      <a:endParaRPr lang="fr-FR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Coopération </a:t>
                      </a:r>
                      <a:r>
                        <a:rPr lang="fr-FR" sz="800" b="1" dirty="0" smtClean="0"/>
                        <a:t>public-privé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Agence de renseignement économique ?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endParaRPr lang="fr-FR" sz="800" b="1" dirty="0" smtClean="0"/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5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83111"/>
              </p:ext>
            </p:extLst>
          </p:nvPr>
        </p:nvGraphicFramePr>
        <p:xfrm>
          <a:off x="133350" y="1673158"/>
          <a:ext cx="8924924" cy="451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72"/>
                <a:gridCol w="2187878"/>
                <a:gridCol w="2297389"/>
                <a:gridCol w="2417485"/>
              </a:tblGrid>
              <a:tr h="48848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Modèle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Effets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avantages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/>
                        <a:t> obstacles ?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 fédéral</a:t>
                      </a:r>
                    </a:p>
                    <a:p>
                      <a:endParaRPr lang="fr-FR" sz="800" dirty="0" smtClean="0"/>
                    </a:p>
                    <a:p>
                      <a:endParaRPr lang="fr-FR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</a:t>
                      </a:r>
                      <a:r>
                        <a:rPr lang="fr-FR" sz="800" baseline="0" dirty="0" smtClean="0"/>
                        <a:t> restent des administrations purement fédérales :</a:t>
                      </a:r>
                    </a:p>
                    <a:p>
                      <a:pPr marL="285750" indent="-285750">
                        <a:buFont typeface="Symbol" charset="0"/>
                        <a:buChar char=""/>
                      </a:pPr>
                      <a:r>
                        <a:rPr lang="fr-FR" sz="800" baseline="0" dirty="0" smtClean="0"/>
                        <a:t>Organe de concertation Fed/Régions (au niveau du CNS ?, …..)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Le poids décisionnel  reste  au Fed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déconcentré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 Fed entretiennent</a:t>
                      </a:r>
                      <a:r>
                        <a:rPr lang="fr-FR" sz="800" baseline="0" dirty="0" smtClean="0"/>
                        <a:t> des relations avec les Régions et les Industries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MAIS :</a:t>
                      </a:r>
                    </a:p>
                    <a:p>
                      <a:endParaRPr lang="fr-FR" sz="800" dirty="0" smtClean="0"/>
                    </a:p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baseline="0" dirty="0" smtClean="0"/>
                        <a:t>Le poids décisionnel   reste au Fed</a:t>
                      </a:r>
                    </a:p>
                    <a:p>
                      <a:pPr marL="0" indent="0">
                        <a:buFont typeface="Symbol" charset="0"/>
                        <a:buNone/>
                      </a:pP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charset="0"/>
                        <a:buNone/>
                      </a:pP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Une Agence de renseignement</a:t>
                      </a:r>
                      <a:r>
                        <a:rPr lang="fr-FR" sz="800" b="1" baseline="0" dirty="0" smtClean="0"/>
                        <a:t> au niveau régional   </a:t>
                      </a:r>
                      <a:r>
                        <a:rPr lang="fr-FR" sz="800" baseline="0" dirty="0" smtClean="0"/>
                        <a:t>(modèle allemand)</a:t>
                      </a:r>
                    </a:p>
                    <a:p>
                      <a:r>
                        <a:rPr lang="fr-FR" sz="800" b="1" baseline="0" dirty="0" smtClean="0"/>
                        <a:t>Agence de renseignement économique </a:t>
                      </a:r>
                      <a:r>
                        <a:rPr lang="fr-FR" sz="800" baseline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L’Agence de renseignement</a:t>
                      </a:r>
                      <a:r>
                        <a:rPr lang="fr-FR" sz="800" baseline="0" dirty="0" smtClean="0"/>
                        <a:t> dépend du Min de l’Intérieur de la Région, avec un lien du niveau Fed……   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Le poids décisionnel est Régional</a:t>
                      </a:r>
                    </a:p>
                    <a:p>
                      <a:endParaRPr lang="fr-FR" sz="800" baseline="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Coopération </a:t>
                      </a:r>
                      <a:r>
                        <a:rPr lang="fr-FR" sz="800" b="1" dirty="0" smtClean="0"/>
                        <a:t>public-privé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Agence de renseignement économique ?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b="1" dirty="0" smtClean="0"/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Complémentaire au modèle 2 et 3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Outsourcing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 poids décisionnel   Reg ou Fed en </a:t>
                      </a:r>
                      <a:r>
                        <a:rPr lang="fr-FR" sz="800" b="0" u="non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fct</a:t>
                      </a:r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la complémentarité choisie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fr-FR" sz="800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5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50142"/>
              </p:ext>
            </p:extLst>
          </p:nvPr>
        </p:nvGraphicFramePr>
        <p:xfrm>
          <a:off x="133350" y="1673158"/>
          <a:ext cx="8924924" cy="451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72"/>
                <a:gridCol w="2187878"/>
                <a:gridCol w="2297389"/>
                <a:gridCol w="2417485"/>
              </a:tblGrid>
              <a:tr h="48848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Modèle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Effets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avantages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/>
                        <a:t> obstacles ?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 fédéral</a:t>
                      </a:r>
                    </a:p>
                    <a:p>
                      <a:endParaRPr lang="fr-FR" sz="800" dirty="0" smtClean="0"/>
                    </a:p>
                    <a:p>
                      <a:endParaRPr lang="fr-FR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</a:t>
                      </a:r>
                      <a:r>
                        <a:rPr lang="fr-FR" sz="800" baseline="0" dirty="0" smtClean="0"/>
                        <a:t> restent des administrations purement fédérales :</a:t>
                      </a:r>
                    </a:p>
                    <a:p>
                      <a:pPr marL="285750" indent="-285750">
                        <a:buFont typeface="Symbol" charset="0"/>
                        <a:buChar char=""/>
                      </a:pPr>
                      <a:r>
                        <a:rPr lang="fr-FR" sz="800" baseline="0" dirty="0" smtClean="0"/>
                        <a:t>Organe de concertation Fed/Régions (au niveau du CNS ?, …..)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Le poids décisionnel  reste  au Fed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Pas de changements</a:t>
                      </a:r>
                      <a:r>
                        <a:rPr lang="fr-FR" sz="800" baseline="0" dirty="0" smtClean="0"/>
                        <a:t> structurels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Apports des services (data, expérience, relations, …..)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déconcentré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 Fed entretiennent</a:t>
                      </a:r>
                      <a:r>
                        <a:rPr lang="fr-FR" sz="800" baseline="0" dirty="0" smtClean="0"/>
                        <a:t> des relations avec les Régions et les Industries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MAIS :</a:t>
                      </a:r>
                    </a:p>
                    <a:p>
                      <a:endParaRPr lang="fr-FR" sz="800" dirty="0" smtClean="0"/>
                    </a:p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baseline="0" dirty="0" smtClean="0"/>
                        <a:t>Le poids décisionnel   reste au Fed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dirty="0" smtClean="0"/>
                        <a:t>Peu de changements</a:t>
                      </a:r>
                      <a:r>
                        <a:rPr lang="fr-FR" sz="800" baseline="0" dirty="0" smtClean="0"/>
                        <a:t> structurels</a:t>
                      </a:r>
                    </a:p>
                    <a:p>
                      <a:pPr marL="0" indent="0">
                        <a:buFont typeface="Symbol" charset="0"/>
                        <a:buNone/>
                      </a:pPr>
                      <a:endParaRPr lang="fr-FR" sz="800" baseline="0" dirty="0" smtClean="0"/>
                    </a:p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baseline="0" dirty="0" smtClean="0"/>
                        <a:t>Apports des services (data, expérience, relations, …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Une Agence de renseignement</a:t>
                      </a:r>
                      <a:r>
                        <a:rPr lang="fr-FR" sz="800" b="1" baseline="0" dirty="0" smtClean="0"/>
                        <a:t> au niveau régional   </a:t>
                      </a:r>
                      <a:r>
                        <a:rPr lang="fr-FR" sz="800" baseline="0" dirty="0" smtClean="0"/>
                        <a:t>(modèle allemand)</a:t>
                      </a:r>
                    </a:p>
                    <a:p>
                      <a:r>
                        <a:rPr lang="fr-FR" sz="800" b="1" baseline="0" dirty="0" smtClean="0"/>
                        <a:t>Agence de renseignement économique </a:t>
                      </a:r>
                      <a:r>
                        <a:rPr lang="fr-FR" sz="800" baseline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L’Agence de renseignement</a:t>
                      </a:r>
                      <a:r>
                        <a:rPr lang="fr-FR" sz="800" baseline="0" dirty="0" smtClean="0"/>
                        <a:t> dépend du Min de l’Intérieur de la Région, avec un lien du niveau Fed……   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Le poids décisionnel est Régional</a:t>
                      </a:r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Proximité</a:t>
                      </a:r>
                      <a:r>
                        <a:rPr lang="fr-FR" sz="800" baseline="0" dirty="0" smtClean="0"/>
                        <a:t> du pouvoir politico-économique régional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b="1" dirty="0" smtClean="0"/>
                        <a:t>Proximité</a:t>
                      </a:r>
                      <a:r>
                        <a:rPr lang="fr-FR" sz="800" baseline="0" dirty="0" smtClean="0"/>
                        <a:t> entreprises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Intégration aisée dans la </a:t>
                      </a:r>
                      <a:r>
                        <a:rPr lang="fr-FR" sz="800" b="1" baseline="0" dirty="0" smtClean="0"/>
                        <a:t>politique publique régionale</a:t>
                      </a:r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Coopération </a:t>
                      </a:r>
                      <a:r>
                        <a:rPr lang="fr-FR" sz="800" b="1" dirty="0" smtClean="0"/>
                        <a:t>public-privé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Agence de renseignement économique ?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b="1" dirty="0" smtClean="0"/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Complémentaire au modèle 2 et 3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Outsourcing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 poids décisionnel   Reg ou Fed en </a:t>
                      </a:r>
                      <a:r>
                        <a:rPr lang="fr-FR" sz="800" b="0" u="non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fct</a:t>
                      </a:r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la complémentarité choisie</a:t>
                      </a:r>
                      <a:endParaRPr lang="fr-FR" sz="800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800" dirty="0" err="1" smtClean="0"/>
                        <a:t>Flexibilité</a:t>
                      </a:r>
                      <a:r>
                        <a:rPr lang="nl-BE" sz="800" dirty="0" smtClean="0"/>
                        <a:t>/dynamisme</a:t>
                      </a:r>
                    </a:p>
                    <a:p>
                      <a:r>
                        <a:rPr lang="nl-BE" sz="800" dirty="0" smtClean="0"/>
                        <a:t>Idées </a:t>
                      </a:r>
                      <a:r>
                        <a:rPr lang="nl-BE" sz="800" dirty="0" err="1" smtClean="0"/>
                        <a:t>nouvelles</a:t>
                      </a:r>
                      <a:r>
                        <a:rPr lang="nl-BE" sz="800" dirty="0" smtClean="0"/>
                        <a:t> (</a:t>
                      </a:r>
                      <a:r>
                        <a:rPr lang="nl-BE" sz="800" dirty="0" err="1" smtClean="0"/>
                        <a:t>complexification</a:t>
                      </a:r>
                      <a:r>
                        <a:rPr lang="nl-BE" sz="800" dirty="0" smtClean="0"/>
                        <a:t> du monde)</a:t>
                      </a:r>
                    </a:p>
                    <a:p>
                      <a:r>
                        <a:rPr lang="nl-BE" sz="800" dirty="0" err="1" smtClean="0"/>
                        <a:t>Rationalité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économique</a:t>
                      </a:r>
                      <a:r>
                        <a:rPr lang="nl-BE" sz="800" dirty="0" smtClean="0"/>
                        <a:t> (</a:t>
                      </a:r>
                      <a:r>
                        <a:rPr lang="nl-BE" sz="800" dirty="0" err="1" smtClean="0"/>
                        <a:t>diminution</a:t>
                      </a:r>
                      <a:r>
                        <a:rPr lang="nl-BE" sz="800" dirty="0" smtClean="0"/>
                        <a:t> des </a:t>
                      </a:r>
                      <a:r>
                        <a:rPr lang="nl-BE" sz="800" dirty="0" err="1" smtClean="0"/>
                        <a:t>coûts</a:t>
                      </a:r>
                      <a:r>
                        <a:rPr lang="nl-BE" sz="800" dirty="0" smtClean="0"/>
                        <a:t>)</a:t>
                      </a:r>
                    </a:p>
                    <a:p>
                      <a:r>
                        <a:rPr lang="nl-BE" sz="800" dirty="0" err="1" smtClean="0"/>
                        <a:t>Concentration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sur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le</a:t>
                      </a:r>
                      <a:r>
                        <a:rPr lang="nl-BE" sz="800" dirty="0" smtClean="0"/>
                        <a:t> “</a:t>
                      </a:r>
                      <a:r>
                        <a:rPr lang="nl-BE" sz="800" dirty="0" err="1" smtClean="0"/>
                        <a:t>core</a:t>
                      </a:r>
                      <a:r>
                        <a:rPr lang="nl-BE" sz="800" dirty="0" smtClean="0"/>
                        <a:t> business”</a:t>
                      </a:r>
                    </a:p>
                    <a:p>
                      <a:r>
                        <a:rPr lang="nl-BE" sz="800" dirty="0" smtClean="0"/>
                        <a:t>Mise en </a:t>
                      </a:r>
                      <a:r>
                        <a:rPr lang="nl-BE" sz="800" dirty="0" err="1" smtClean="0"/>
                        <a:t>concurrence</a:t>
                      </a:r>
                      <a:r>
                        <a:rPr lang="nl-BE" sz="800" dirty="0" smtClean="0"/>
                        <a:t>  (esprit </a:t>
                      </a:r>
                      <a:r>
                        <a:rPr lang="nl-BE" sz="800" dirty="0" err="1" smtClean="0"/>
                        <a:t>d’entreprise</a:t>
                      </a:r>
                      <a:r>
                        <a:rPr lang="nl-BE" sz="800" dirty="0" smtClean="0"/>
                        <a:t>)</a:t>
                      </a:r>
                    </a:p>
                    <a:p>
                      <a:endParaRPr lang="nl-BE" sz="800" dirty="0" smtClean="0"/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45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40949"/>
              </p:ext>
            </p:extLst>
          </p:nvPr>
        </p:nvGraphicFramePr>
        <p:xfrm>
          <a:off x="133350" y="1673158"/>
          <a:ext cx="8924924" cy="463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172"/>
                <a:gridCol w="2187878"/>
                <a:gridCol w="2297389"/>
                <a:gridCol w="2417485"/>
              </a:tblGrid>
              <a:tr h="48848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Modèle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Effets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avantages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aseline="0" dirty="0" smtClean="0"/>
                        <a:t> obstacles ?</a:t>
                      </a:r>
                      <a:endParaRPr lang="fr-FR" sz="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 fédéral</a:t>
                      </a:r>
                    </a:p>
                    <a:p>
                      <a:endParaRPr lang="fr-FR" sz="800" dirty="0" smtClean="0"/>
                    </a:p>
                    <a:p>
                      <a:endParaRPr lang="fr-FR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</a:t>
                      </a:r>
                      <a:r>
                        <a:rPr lang="fr-FR" sz="800" baseline="0" dirty="0" smtClean="0"/>
                        <a:t> restent des administrations purement fédérales :</a:t>
                      </a:r>
                    </a:p>
                    <a:p>
                      <a:pPr marL="285750" indent="-285750">
                        <a:buFont typeface="Symbol" charset="0"/>
                        <a:buChar char=""/>
                      </a:pPr>
                      <a:r>
                        <a:rPr lang="fr-FR" sz="800" baseline="0" dirty="0" smtClean="0"/>
                        <a:t>Organe de concertation Fed/Régions (au niveau du CNS ?, …..)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Le poids décisionnel  reste  au Fed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Pas</a:t>
                      </a:r>
                      <a:r>
                        <a:rPr lang="fr-FR" sz="800" baseline="0" dirty="0" smtClean="0"/>
                        <a:t> </a:t>
                      </a:r>
                      <a:r>
                        <a:rPr lang="fr-FR" sz="800" dirty="0" smtClean="0"/>
                        <a:t>de changements</a:t>
                      </a:r>
                      <a:r>
                        <a:rPr lang="fr-FR" sz="800" baseline="0" dirty="0" smtClean="0"/>
                        <a:t> structurels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Apports des services (data, expérience, relations, …..)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« </a:t>
                      </a:r>
                      <a:r>
                        <a:rPr lang="fr-FR" sz="800" b="1" dirty="0" smtClean="0"/>
                        <a:t>Nationalité</a:t>
                      </a:r>
                      <a:r>
                        <a:rPr lang="fr-FR" sz="800" b="1" baseline="0" dirty="0" smtClean="0"/>
                        <a:t> de l’entreprise</a:t>
                      </a:r>
                      <a:r>
                        <a:rPr lang="fr-FR" sz="800" baseline="0" dirty="0" smtClean="0"/>
                        <a:t> » (cas de la FN au Capital à 100 % Région Wallonne ?</a:t>
                      </a:r>
                    </a:p>
                    <a:p>
                      <a:endParaRPr lang="fr-FR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/>
                        <a:t>Patriotisme économique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/>
                        <a:t>« Souveraineté » économique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baseline="0" dirty="0" smtClean="0"/>
                    </a:p>
                    <a:p>
                      <a:endParaRPr lang="fr-FR" sz="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Le renseignement  est déconcentré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Les services Fed entretiennent</a:t>
                      </a:r>
                      <a:r>
                        <a:rPr lang="fr-FR" sz="800" baseline="0" dirty="0" smtClean="0"/>
                        <a:t> des relations avec les Régions et les Industries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MAIS :</a:t>
                      </a:r>
                    </a:p>
                    <a:p>
                      <a:endParaRPr lang="fr-FR" sz="800" dirty="0" smtClean="0"/>
                    </a:p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baseline="0" dirty="0" smtClean="0"/>
                        <a:t>Le poids décisionnel   reste au Fed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dirty="0" smtClean="0"/>
                        <a:t>Peu de changements</a:t>
                      </a:r>
                      <a:r>
                        <a:rPr lang="fr-FR" sz="800" baseline="0" dirty="0" smtClean="0"/>
                        <a:t> structurels</a:t>
                      </a:r>
                    </a:p>
                    <a:p>
                      <a:pPr marL="0" indent="0">
                        <a:buFont typeface="Symbol" charset="0"/>
                        <a:buNone/>
                      </a:pPr>
                      <a:endParaRPr lang="fr-FR" sz="800" baseline="0" dirty="0" smtClean="0"/>
                    </a:p>
                    <a:p>
                      <a:pPr marL="0" indent="0">
                        <a:buFont typeface="Symbol" charset="0"/>
                        <a:buNone/>
                      </a:pPr>
                      <a:r>
                        <a:rPr lang="fr-FR" sz="800" baseline="0" dirty="0" smtClean="0"/>
                        <a:t>Apports des services (data, expérience, relations, …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« </a:t>
                      </a:r>
                      <a:r>
                        <a:rPr lang="fr-FR" sz="800" b="1" dirty="0" smtClean="0"/>
                        <a:t>Nationalité</a:t>
                      </a:r>
                      <a:r>
                        <a:rPr lang="fr-FR" sz="800" b="1" baseline="0" dirty="0" smtClean="0"/>
                        <a:t> de l’entreprise</a:t>
                      </a:r>
                      <a:r>
                        <a:rPr lang="fr-FR" sz="800" baseline="0" dirty="0" smtClean="0"/>
                        <a:t> » (cas de la FN au Capital à 100 % Région Wallonne ?</a:t>
                      </a:r>
                    </a:p>
                    <a:p>
                      <a:endParaRPr lang="fr-FR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/>
                        <a:t>Patriotisme économique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baseline="0" dirty="0" smtClean="0"/>
                        <a:t>« Souveraineté » économique</a:t>
                      </a:r>
                    </a:p>
                    <a:p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Une Agence de renseignement</a:t>
                      </a:r>
                      <a:r>
                        <a:rPr lang="fr-FR" sz="800" b="1" baseline="0" dirty="0" smtClean="0"/>
                        <a:t> au niveau régional   </a:t>
                      </a:r>
                      <a:r>
                        <a:rPr lang="fr-FR" sz="800" baseline="0" dirty="0" smtClean="0"/>
                        <a:t>(modèle allemand)</a:t>
                      </a:r>
                    </a:p>
                    <a:p>
                      <a:r>
                        <a:rPr lang="fr-FR" sz="800" b="1" baseline="0" dirty="0" smtClean="0"/>
                        <a:t>Agence de renseignement économique </a:t>
                      </a:r>
                      <a:r>
                        <a:rPr lang="fr-FR" sz="800" baseline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L’Agence de renseignement</a:t>
                      </a:r>
                      <a:r>
                        <a:rPr lang="fr-FR" sz="800" baseline="0" dirty="0" smtClean="0"/>
                        <a:t> dépend du Min de l’Intérieur de la Région, avec un lien du niveau Fed……   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Le poids décisionnel est Régional</a:t>
                      </a:r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Proximité</a:t>
                      </a:r>
                      <a:r>
                        <a:rPr lang="fr-FR" sz="800" baseline="0" dirty="0" smtClean="0"/>
                        <a:t> du pouvoir politico-économique régional</a:t>
                      </a:r>
                    </a:p>
                    <a:p>
                      <a:endParaRPr lang="fr-FR" sz="800" dirty="0" smtClean="0"/>
                    </a:p>
                    <a:p>
                      <a:r>
                        <a:rPr lang="fr-FR" sz="800" b="1" dirty="0" smtClean="0"/>
                        <a:t>Proximité</a:t>
                      </a:r>
                      <a:r>
                        <a:rPr lang="fr-FR" sz="800" baseline="0" dirty="0" smtClean="0"/>
                        <a:t> entreprises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aseline="0" dirty="0" smtClean="0"/>
                        <a:t>Intégration aisée dans la </a:t>
                      </a:r>
                      <a:r>
                        <a:rPr lang="fr-FR" sz="800" b="1" baseline="0" dirty="0" smtClean="0"/>
                        <a:t>politique publique régionale</a:t>
                      </a:r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dirty="0" smtClean="0"/>
                        <a:t>Contrôle du renseignement </a:t>
                      </a:r>
                      <a:r>
                        <a:rPr lang="fr-FR" sz="800" dirty="0" smtClean="0"/>
                        <a:t>dépend du pouvoir législatif fédéral</a:t>
                      </a:r>
                    </a:p>
                    <a:p>
                      <a:r>
                        <a:rPr lang="fr-FR" sz="800" dirty="0" smtClean="0"/>
                        <a:t>(dans ce cas, lequel ?</a:t>
                      </a:r>
                      <a:r>
                        <a:rPr lang="fr-FR" sz="800" baseline="0" dirty="0" smtClean="0"/>
                        <a:t>  Parlement wallon ?) =&gt; voir en Allemagne</a:t>
                      </a:r>
                    </a:p>
                    <a:p>
                      <a:endParaRPr lang="fr-FR" sz="800" baseline="0" dirty="0" smtClean="0"/>
                    </a:p>
                    <a:p>
                      <a:r>
                        <a:rPr lang="fr-FR" sz="800" b="1" baseline="0" dirty="0" smtClean="0"/>
                        <a:t>Tout reste à créer</a:t>
                      </a:r>
                      <a:r>
                        <a:rPr lang="fr-FR" sz="800" baseline="0" dirty="0" smtClean="0"/>
                        <a:t> ( Rel </a:t>
                      </a:r>
                      <a:r>
                        <a:rPr lang="fr-FR" sz="800" baseline="0" dirty="0" err="1" smtClean="0"/>
                        <a:t>Bilat</a:t>
                      </a:r>
                      <a:r>
                        <a:rPr lang="fr-FR" sz="800" baseline="0" dirty="0" smtClean="0"/>
                        <a:t> et </a:t>
                      </a:r>
                      <a:r>
                        <a:rPr lang="fr-FR" sz="800" baseline="0" dirty="0" err="1" smtClean="0"/>
                        <a:t>Multilat</a:t>
                      </a:r>
                      <a:r>
                        <a:rPr lang="fr-FR" sz="800" baseline="0" dirty="0" smtClean="0"/>
                        <a:t> …..?</a:t>
                      </a:r>
                      <a:endParaRPr lang="fr-FR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Coopération </a:t>
                      </a:r>
                      <a:r>
                        <a:rPr lang="fr-FR" sz="800" b="1" dirty="0" smtClean="0"/>
                        <a:t>public-privé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Agence de renseignement économique ?</a:t>
                      </a:r>
                    </a:p>
                    <a:p>
                      <a:endParaRPr lang="fr-FR" sz="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Pour quelle(s) compétence(s)</a:t>
                      </a:r>
                      <a:r>
                        <a:rPr lang="fr-FR" sz="800" baseline="0" dirty="0" smtClean="0"/>
                        <a:t> ?</a:t>
                      </a:r>
                      <a:endParaRPr lang="fr-FR" sz="800" dirty="0" smtClean="0"/>
                    </a:p>
                    <a:p>
                      <a:endParaRPr lang="fr-FR" sz="800" b="1" dirty="0" smtClean="0"/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Complémentaire au modèle 2 et 3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Outsourcing</a:t>
                      </a:r>
                    </a:p>
                    <a:p>
                      <a:endParaRPr lang="fr-FR" sz="800" b="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 poids décisionnel   Reg ou Fed en </a:t>
                      </a:r>
                      <a:r>
                        <a:rPr lang="fr-FR" sz="800" b="0" u="non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fct</a:t>
                      </a:r>
                      <a:r>
                        <a:rPr lang="fr-FR" sz="800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la complémentarité choisie</a:t>
                      </a:r>
                      <a:endParaRPr lang="fr-FR" sz="800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800" dirty="0" err="1" smtClean="0"/>
                        <a:t>Flexibilité</a:t>
                      </a:r>
                      <a:r>
                        <a:rPr lang="nl-BE" sz="800" dirty="0" smtClean="0"/>
                        <a:t>/dynamisme</a:t>
                      </a:r>
                    </a:p>
                    <a:p>
                      <a:r>
                        <a:rPr lang="nl-BE" sz="800" dirty="0" smtClean="0"/>
                        <a:t>Idées </a:t>
                      </a:r>
                      <a:r>
                        <a:rPr lang="nl-BE" sz="800" dirty="0" err="1" smtClean="0"/>
                        <a:t>nouvelles</a:t>
                      </a:r>
                      <a:r>
                        <a:rPr lang="nl-BE" sz="800" dirty="0" smtClean="0"/>
                        <a:t> (</a:t>
                      </a:r>
                      <a:r>
                        <a:rPr lang="nl-BE" sz="800" dirty="0" err="1" smtClean="0"/>
                        <a:t>complexification</a:t>
                      </a:r>
                      <a:r>
                        <a:rPr lang="nl-BE" sz="800" dirty="0" smtClean="0"/>
                        <a:t> du monde)</a:t>
                      </a:r>
                    </a:p>
                    <a:p>
                      <a:r>
                        <a:rPr lang="nl-BE" sz="800" dirty="0" err="1" smtClean="0"/>
                        <a:t>Rationalité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économique</a:t>
                      </a:r>
                      <a:r>
                        <a:rPr lang="nl-BE" sz="800" dirty="0" smtClean="0"/>
                        <a:t> (</a:t>
                      </a:r>
                      <a:r>
                        <a:rPr lang="nl-BE" sz="800" dirty="0" err="1" smtClean="0"/>
                        <a:t>diminution</a:t>
                      </a:r>
                      <a:r>
                        <a:rPr lang="nl-BE" sz="800" dirty="0" smtClean="0"/>
                        <a:t> des </a:t>
                      </a:r>
                      <a:r>
                        <a:rPr lang="nl-BE" sz="800" dirty="0" err="1" smtClean="0"/>
                        <a:t>coûts</a:t>
                      </a:r>
                      <a:r>
                        <a:rPr lang="nl-BE" sz="800" dirty="0" smtClean="0"/>
                        <a:t>)</a:t>
                      </a:r>
                    </a:p>
                    <a:p>
                      <a:r>
                        <a:rPr lang="nl-BE" sz="800" dirty="0" err="1" smtClean="0"/>
                        <a:t>Concentration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sur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le</a:t>
                      </a:r>
                      <a:r>
                        <a:rPr lang="nl-BE" sz="800" dirty="0" smtClean="0"/>
                        <a:t> “</a:t>
                      </a:r>
                      <a:r>
                        <a:rPr lang="nl-BE" sz="800" dirty="0" err="1" smtClean="0"/>
                        <a:t>core</a:t>
                      </a:r>
                      <a:r>
                        <a:rPr lang="nl-BE" sz="800" dirty="0" smtClean="0"/>
                        <a:t> business”</a:t>
                      </a:r>
                    </a:p>
                    <a:p>
                      <a:r>
                        <a:rPr lang="nl-BE" sz="800" dirty="0" smtClean="0"/>
                        <a:t>Mise en </a:t>
                      </a:r>
                      <a:r>
                        <a:rPr lang="nl-BE" sz="800" dirty="0" err="1" smtClean="0"/>
                        <a:t>concurrence</a:t>
                      </a:r>
                      <a:r>
                        <a:rPr lang="nl-BE" sz="800" dirty="0" smtClean="0"/>
                        <a:t>  (esprit </a:t>
                      </a:r>
                      <a:r>
                        <a:rPr lang="nl-BE" sz="800" dirty="0" err="1" smtClean="0"/>
                        <a:t>d’entreprise</a:t>
                      </a:r>
                      <a:r>
                        <a:rPr lang="nl-BE" sz="800" dirty="0" smtClean="0"/>
                        <a:t>)</a:t>
                      </a:r>
                    </a:p>
                    <a:p>
                      <a:endParaRPr lang="fr-FR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/>
                        <a:t>Contrôle du renseignement </a:t>
                      </a:r>
                      <a:r>
                        <a:rPr lang="fr-FR" sz="800" dirty="0" smtClean="0"/>
                        <a:t> « outsourcing »  ?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Pas</a:t>
                      </a:r>
                      <a:r>
                        <a:rPr lang="fr-FR" sz="800" baseline="0" dirty="0" smtClean="0"/>
                        <a:t> de définition de la </a:t>
                      </a:r>
                      <a:r>
                        <a:rPr lang="fr-FR" sz="800" baseline="0" dirty="0" err="1" smtClean="0"/>
                        <a:t>Cté</a:t>
                      </a:r>
                      <a:r>
                        <a:rPr lang="fr-FR" sz="800" baseline="0" dirty="0" smtClean="0"/>
                        <a:t> du </a:t>
                      </a:r>
                      <a:r>
                        <a:rPr lang="fr-FR" sz="800" baseline="0" dirty="0" err="1" smtClean="0"/>
                        <a:t>Rens</a:t>
                      </a:r>
                      <a:r>
                        <a:rPr lang="fr-FR" sz="800" baseline="0" dirty="0" smtClean="0"/>
                        <a:t> </a:t>
                      </a:r>
                      <a:r>
                        <a:rPr lang="is-IS" sz="800" baseline="0" dirty="0" smtClean="0"/>
                        <a:t>…(inclure le renseignement privé ?)</a:t>
                      </a:r>
                    </a:p>
                    <a:p>
                      <a:r>
                        <a:rPr lang="nl-BE" sz="800" dirty="0" err="1" smtClean="0"/>
                        <a:t>Loi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classification</a:t>
                      </a:r>
                      <a:r>
                        <a:rPr lang="nl-BE" sz="800" dirty="0" smtClean="0"/>
                        <a:t> 11 dec 98</a:t>
                      </a:r>
                    </a:p>
                    <a:p>
                      <a:r>
                        <a:rPr lang="nl-BE" sz="800" dirty="0" err="1" smtClean="0"/>
                        <a:t>Siège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social</a:t>
                      </a:r>
                      <a:r>
                        <a:rPr lang="nl-BE" sz="800" dirty="0" smtClean="0"/>
                        <a:t> de la </a:t>
                      </a:r>
                      <a:r>
                        <a:rPr lang="nl-BE" sz="800" dirty="0" err="1" smtClean="0"/>
                        <a:t>société</a:t>
                      </a:r>
                      <a:r>
                        <a:rPr lang="nl-BE" sz="800" dirty="0" smtClean="0"/>
                        <a:t> </a:t>
                      </a:r>
                      <a:r>
                        <a:rPr lang="nl-BE" sz="800" dirty="0" err="1" smtClean="0"/>
                        <a:t>privée</a:t>
                      </a:r>
                      <a:endParaRPr lang="nl-BE" sz="800" dirty="0" smtClean="0"/>
                    </a:p>
                    <a:p>
                      <a:r>
                        <a:rPr lang="nl-BE" sz="800" dirty="0" smtClean="0"/>
                        <a:t>“clientèle” (</a:t>
                      </a:r>
                      <a:r>
                        <a:rPr lang="nl-BE" sz="800" dirty="0" err="1" smtClean="0"/>
                        <a:t>cycle</a:t>
                      </a:r>
                      <a:r>
                        <a:rPr lang="nl-BE" sz="800" dirty="0" smtClean="0"/>
                        <a:t> du renseignement)</a:t>
                      </a:r>
                    </a:p>
                    <a:p>
                      <a:r>
                        <a:rPr lang="nl-BE" sz="800" dirty="0" smtClean="0"/>
                        <a:t>Evaluation</a:t>
                      </a:r>
                    </a:p>
                    <a:p>
                      <a:r>
                        <a:rPr lang="nl-BE" sz="800" dirty="0" err="1" smtClean="0"/>
                        <a:t>Ethique</a:t>
                      </a:r>
                      <a:endParaRPr lang="nl-BE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984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0E51-62CE-E84B-A6B2-5688F5EC89B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3776" y="3140917"/>
            <a:ext cx="3965802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fr-FR" sz="1400" dirty="0" smtClean="0"/>
              <a:t>« la seule chose au monde qui coûte plus cher que l’information est l’ignorance des hommes »  -  JFK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4374994" y="4295821"/>
            <a:ext cx="4572000" cy="19441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 algn="r">
              <a:buNone/>
            </a:pPr>
            <a:r>
              <a:rPr lang="fr-FR" sz="1100" dirty="0"/>
              <a:t>BARIETY, O., (2012), « les transferts de méthodologie militaire dans le management stratégique de l’information et de l’influence », in, « Manuel d’intelligence économique », HARBULOT, C., </a:t>
            </a:r>
            <a:r>
              <a:rPr lang="fr-FR" sz="1100" dirty="0" err="1"/>
              <a:t>Dir</a:t>
            </a:r>
            <a:r>
              <a:rPr lang="fr-FR" sz="1100" dirty="0"/>
              <a:t>.</a:t>
            </a:r>
            <a:r>
              <a:rPr lang="fr-FR" sz="1100" dirty="0" smtClean="0"/>
              <a:t>,   PUF</a:t>
            </a:r>
          </a:p>
          <a:p>
            <a:pPr marL="114300" indent="0" algn="r">
              <a:buNone/>
            </a:pPr>
            <a:endParaRPr lang="fr-FR" sz="1100" dirty="0" smtClean="0"/>
          </a:p>
          <a:p>
            <a:pPr marL="114300" indent="0" algn="r">
              <a:buNone/>
            </a:pPr>
            <a:r>
              <a:rPr lang="fr-FR" sz="1100" dirty="0" smtClean="0"/>
              <a:t>BESSON, B., et POSSIN J-C., (2001) « Du renseignement à l’intelligence économique », Ed </a:t>
            </a:r>
            <a:r>
              <a:rPr lang="fr-FR" sz="1100" dirty="0" err="1" smtClean="0"/>
              <a:t>Dunod</a:t>
            </a:r>
            <a:endParaRPr lang="fr-FR" sz="1100" dirty="0" smtClean="0"/>
          </a:p>
          <a:p>
            <a:pPr marL="114300" indent="0" algn="r">
              <a:buNone/>
            </a:pPr>
            <a:endParaRPr lang="fr-FR" sz="1100" dirty="0" smtClean="0"/>
          </a:p>
          <a:p>
            <a:pPr marL="114300" algn="r"/>
            <a:r>
              <a:rPr lang="fr-FR" sz="1600" baseline="30000" dirty="0"/>
              <a:t>LEBRUMENT, Norbert, </a:t>
            </a:r>
            <a:r>
              <a:rPr lang="fr-FR" sz="1600" baseline="30000" dirty="0" smtClean="0"/>
              <a:t>« Intelligence </a:t>
            </a:r>
            <a:r>
              <a:rPr lang="fr-FR" sz="1600" baseline="30000" dirty="0"/>
              <a:t>économique et management </a:t>
            </a:r>
            <a:r>
              <a:rPr lang="fr-FR" sz="1600" baseline="30000" dirty="0" smtClean="0"/>
              <a:t>stratégique </a:t>
            </a:r>
            <a:r>
              <a:rPr lang="fr-FR" sz="1600" i="1" baseline="30000" dirty="0" smtClean="0"/>
              <a:t>»</a:t>
            </a:r>
            <a:r>
              <a:rPr lang="fr-FR" sz="1600" baseline="30000" dirty="0" smtClean="0"/>
              <a:t>, </a:t>
            </a:r>
            <a:r>
              <a:rPr lang="fr-FR" sz="1600" baseline="30000" dirty="0"/>
              <a:t>l’Harmattan, 2012,</a:t>
            </a:r>
            <a:endParaRPr lang="fr-FR" sz="1600" dirty="0" smtClean="0"/>
          </a:p>
          <a:p>
            <a:pPr marL="114300" indent="0" algn="r">
              <a:buNone/>
            </a:pPr>
            <a:endParaRPr lang="fr-FR" sz="1100" dirty="0"/>
          </a:p>
        </p:txBody>
      </p:sp>
      <p:pic>
        <p:nvPicPr>
          <p:cNvPr id="7" name="Image 6" descr="lostdoll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" y="2506190"/>
            <a:ext cx="3188896" cy="39295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81323" y="1810407"/>
            <a:ext cx="532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Merci  :   avez-vous des réponses ?</a:t>
            </a:r>
            <a:endParaRPr lang="fr-FR" sz="24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4606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1. </a:t>
            </a:r>
            <a:r>
              <a:rPr lang="fr-FR" dirty="0" err="1" smtClean="0">
                <a:latin typeface="Calibri"/>
                <a:cs typeface="Calibri"/>
              </a:rPr>
              <a:t>Realité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4" name="Image 5" descr="l-intelligence-economique-expliquee-aux-entreprises-senegalai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270988"/>
            <a:ext cx="3775516" cy="283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5"/>
          <p:cNvSpPr txBox="1">
            <a:spLocks/>
          </p:cNvSpPr>
          <p:nvPr/>
        </p:nvSpPr>
        <p:spPr>
          <a:xfrm>
            <a:off x="106062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ULg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12171"/>
            <a:ext cx="3477712" cy="26049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42200" y="1877048"/>
            <a:ext cx="4444600" cy="40622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lvl="2">
              <a:buClr>
                <a:schemeClr val="accent1"/>
              </a:buClr>
            </a:pPr>
            <a:r>
              <a:rPr lang="en-GB" sz="1800" dirty="0">
                <a:solidFill>
                  <a:schemeClr val="bg2"/>
                </a:solidFill>
                <a:latin typeface="+mj-lt"/>
              </a:rPr>
              <a:t>“60% of </a:t>
            </a:r>
            <a:r>
              <a:rPr lang="en-GB" sz="1800" dirty="0" smtClean="0">
                <a:solidFill>
                  <a:schemeClr val="bg2"/>
                </a:solidFill>
                <a:latin typeface="+mj-lt"/>
              </a:rPr>
              <a:t>espionage </a:t>
            </a:r>
            <a:r>
              <a:rPr lang="en-GB" sz="1800" dirty="0">
                <a:solidFill>
                  <a:schemeClr val="bg2"/>
                </a:solidFill>
                <a:latin typeface="+mj-lt"/>
              </a:rPr>
              <a:t>cases investigated in 2012 were related to economic &amp; industrial </a:t>
            </a:r>
            <a:r>
              <a:rPr lang="en-GB" sz="1800" dirty="0" smtClean="0">
                <a:solidFill>
                  <a:schemeClr val="bg2"/>
                </a:solidFill>
                <a:latin typeface="+mj-lt"/>
              </a:rPr>
              <a:t>espionage</a:t>
            </a:r>
            <a:r>
              <a:rPr lang="en-GB" sz="1800" dirty="0">
                <a:solidFill>
                  <a:schemeClr val="bg2"/>
                </a:solidFill>
                <a:latin typeface="+mj-lt"/>
              </a:rPr>
              <a:t>” </a:t>
            </a:r>
            <a:r>
              <a:rPr lang="en-GB" sz="1800" dirty="0" err="1">
                <a:solidFill>
                  <a:schemeClr val="bg2"/>
                </a:solidFill>
                <a:latin typeface="+mj-lt"/>
              </a:rPr>
              <a:t>BfV</a:t>
            </a:r>
            <a:r>
              <a:rPr lang="en-GB" sz="1800" dirty="0">
                <a:solidFill>
                  <a:schemeClr val="bg2"/>
                </a:solidFill>
                <a:latin typeface="+mj-lt"/>
              </a:rPr>
              <a:t> (DE</a:t>
            </a:r>
            <a:r>
              <a:rPr lang="en-GB" sz="1800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 marL="342900" lvl="2">
              <a:buClr>
                <a:schemeClr val="accent1"/>
              </a:buClr>
            </a:pPr>
            <a:endParaRPr lang="en-GB" sz="1800" dirty="0" smtClean="0">
              <a:solidFill>
                <a:schemeClr val="bg2"/>
              </a:solidFill>
              <a:latin typeface="+mj-lt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LONDON, July 5 | Tue Jul 5, 2011 9:34pm </a:t>
            </a:r>
            <a:r>
              <a:rPr lang="en-US" sz="1800" dirty="0" err="1" smtClean="0">
                <a:solidFill>
                  <a:srgbClr val="FFFFFF"/>
                </a:solidFill>
                <a:latin typeface="+mj-lt"/>
              </a:rPr>
              <a:t>BST(Reuters</a:t>
            </a: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) - Britain should not be "squeamish" about using espionage to protect its financial security, especially at times of economic crisis, a former spy chief said on Tuesday</a:t>
            </a:r>
            <a:endParaRPr lang="nl-NL" sz="1800" u="sng" dirty="0" smtClean="0">
              <a:solidFill>
                <a:srgbClr val="FFFFFF"/>
              </a:solidFill>
              <a:latin typeface="+mj-lt"/>
            </a:endParaRPr>
          </a:p>
          <a:p>
            <a:pPr marL="342900" lvl="2">
              <a:buClr>
                <a:schemeClr val="accent1"/>
              </a:buClr>
            </a:pPr>
            <a:endParaRPr lang="en-GB" sz="2000" b="1" dirty="0" smtClean="0">
              <a:solidFill>
                <a:schemeClr val="bg2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 descr="bfvwappen_126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30" y="2612171"/>
            <a:ext cx="712609" cy="712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 6" descr="reu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80" y="5217098"/>
            <a:ext cx="1076959" cy="493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2" y="1943840"/>
            <a:ext cx="4321763" cy="390306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67" y="1615608"/>
            <a:ext cx="3112911" cy="6564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600" y="2427111"/>
            <a:ext cx="4292756" cy="356258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790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476750" y="3457575"/>
            <a:ext cx="4530606" cy="1714500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67" y="3500073"/>
            <a:ext cx="4515659" cy="301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8049" y="2018128"/>
            <a:ext cx="5065759" cy="32316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6F0005"/>
                </a:solidFill>
                <a:latin typeface="Georgia"/>
              </a:rPr>
              <a:t>S</a:t>
            </a:r>
            <a:r>
              <a:rPr lang="fr-FR" dirty="0" smtClean="0">
                <a:solidFill>
                  <a:srgbClr val="1B1B1B"/>
                </a:solidFill>
                <a:latin typeface="ArialMT"/>
              </a:rPr>
              <a:t>elon </a:t>
            </a:r>
            <a:r>
              <a:rPr lang="fr-FR" dirty="0">
                <a:solidFill>
                  <a:srgbClr val="1B1B1B"/>
                </a:solidFill>
                <a:latin typeface="ArialMT"/>
              </a:rPr>
              <a:t>une source de renseignement belge, la signature du logiciel espion qui a infecté le réseau du SPF Affaires étrangères et nécessité ce lundi sa </a:t>
            </a:r>
            <a:r>
              <a:rPr lang="fr-FR" i="1" dirty="0">
                <a:solidFill>
                  <a:srgbClr val="1B1B1B"/>
                </a:solidFill>
                <a:latin typeface="ArialMT"/>
              </a:rPr>
              <a:t>« mise en quarantaine »</a:t>
            </a:r>
            <a:r>
              <a:rPr lang="fr-FR" dirty="0">
                <a:solidFill>
                  <a:srgbClr val="1B1B1B"/>
                </a:solidFill>
                <a:latin typeface="ArialMT"/>
              </a:rPr>
              <a:t> est celle du </a:t>
            </a:r>
            <a:r>
              <a:rPr lang="fr-FR" dirty="0" err="1">
                <a:solidFill>
                  <a:srgbClr val="FFFFFF"/>
                </a:solidFill>
                <a:latin typeface="ArialMT"/>
              </a:rPr>
              <a:t>maliciel</a:t>
            </a:r>
            <a:r>
              <a:rPr lang="fr-FR" dirty="0">
                <a:solidFill>
                  <a:srgbClr val="FFFFFF"/>
                </a:solidFill>
                <a:latin typeface="ArialMT"/>
              </a:rPr>
              <a:t> russe </a:t>
            </a:r>
            <a:r>
              <a:rPr lang="fr-FR" dirty="0" err="1">
                <a:solidFill>
                  <a:srgbClr val="FFFFFF"/>
                </a:solidFill>
                <a:latin typeface="ArialMT"/>
              </a:rPr>
              <a:t>Snake</a:t>
            </a:r>
            <a:r>
              <a:rPr lang="fr-FR" dirty="0">
                <a:solidFill>
                  <a:srgbClr val="1B1B1B"/>
                </a:solidFill>
                <a:latin typeface="ArialMT"/>
              </a:rPr>
              <a:t>, l’un des logiciels furtifs les plus virulents qui frappe les sites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247" y="2268833"/>
            <a:ext cx="2853778" cy="50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045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41" y="1937926"/>
            <a:ext cx="4143963" cy="366050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20" y="4929481"/>
            <a:ext cx="5117331" cy="1116014"/>
          </a:xfrm>
          <a:prstGeom prst="rect">
            <a:avLst/>
          </a:prstGeom>
        </p:spPr>
      </p:pic>
      <p:cxnSp>
        <p:nvCxnSpPr>
          <p:cNvPr id="7" name="Connecteur en arc 6"/>
          <p:cNvCxnSpPr/>
          <p:nvPr/>
        </p:nvCxnSpPr>
        <p:spPr>
          <a:xfrm>
            <a:off x="4656667" y="2634074"/>
            <a:ext cx="2191926" cy="2032000"/>
          </a:xfrm>
          <a:prstGeom prst="curvedConnector3">
            <a:avLst>
              <a:gd name="adj1" fmla="val 98498"/>
            </a:avLst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Z Editorial - Hyp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511" y="1867711"/>
            <a:ext cx="6946460" cy="445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63" y="4305073"/>
            <a:ext cx="3099587" cy="1889474"/>
          </a:xfrm>
          <a:prstGeom prst="rect">
            <a:avLst/>
          </a:prstGeom>
          <a:effectLst>
            <a:outerShdw blurRad="50800" dist="38100" dir="42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2689274" y="4435813"/>
            <a:ext cx="3173689" cy="59766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062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006666">
                    <a:tint val="75000"/>
                  </a:srgbClr>
                </a:solidFill>
              </a:rPr>
              <a:t>ULg</a:t>
            </a:r>
            <a:r>
              <a:rPr lang="fr-FR" dirty="0" smtClean="0">
                <a:solidFill>
                  <a:srgbClr val="006666">
                    <a:tint val="75000"/>
                  </a:srgbClr>
                </a:solidFill>
              </a:rPr>
              <a:t> – 17 mars 2016</a:t>
            </a:r>
            <a:endParaRPr lang="fr-FR" dirty="0">
              <a:solidFill>
                <a:srgbClr val="00666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746-35B3-3A43-BE21-15E88FF0B9C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6666">
                    <a:tint val="75000"/>
                  </a:srgbClr>
                </a:solidFill>
              </a:rPr>
              <a:t>UA - 04 mei 2015</a:t>
            </a:r>
            <a:endParaRPr lang="fr-FR">
              <a:solidFill>
                <a:srgbClr val="006666">
                  <a:tint val="75000"/>
                </a:srgbClr>
              </a:solidFill>
            </a:endParaRPr>
          </a:p>
        </p:txBody>
      </p:sp>
      <p:pic>
        <p:nvPicPr>
          <p:cNvPr id="7" name="PRC Hotel Video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852" y="498593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_ESU_couverture">
  <a:themeElements>
    <a:clrScheme name="ESU">
      <a:dk1>
        <a:srgbClr val="006666"/>
      </a:dk1>
      <a:lt1>
        <a:srgbClr val="205867"/>
      </a:lt1>
      <a:dk2>
        <a:srgbClr val="D8D8D8"/>
      </a:dk2>
      <a:lt2>
        <a:srgbClr val="FFFFFF"/>
      </a:lt2>
      <a:accent1>
        <a:srgbClr val="B7DDE8"/>
      </a:accent1>
      <a:accent2>
        <a:srgbClr val="31859B"/>
      </a:accent2>
      <a:accent3>
        <a:srgbClr val="205867"/>
      </a:accent3>
      <a:accent4>
        <a:srgbClr val="76923C"/>
      </a:accent4>
      <a:accent5>
        <a:srgbClr val="366092"/>
      </a:accent5>
      <a:accent6>
        <a:srgbClr val="C00000"/>
      </a:accent6>
      <a:hlink>
        <a:srgbClr val="C00000"/>
      </a:hlink>
      <a:folHlink>
        <a:srgbClr val="0070C0"/>
      </a:folHlink>
    </a:clrScheme>
    <a:fontScheme name="typo ESU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dèle par défaut">
  <a:themeElements>
    <a:clrScheme name="Modèle par défaut 13">
      <a:dk1>
        <a:srgbClr val="000000"/>
      </a:dk1>
      <a:lt1>
        <a:srgbClr val="FFFFFF"/>
      </a:lt1>
      <a:dk2>
        <a:srgbClr val="640025"/>
      </a:dk2>
      <a:lt2>
        <a:srgbClr val="BCB9B2"/>
      </a:lt2>
      <a:accent1>
        <a:srgbClr val="D3DED6"/>
      </a:accent1>
      <a:accent2>
        <a:srgbClr val="80A799"/>
      </a:accent2>
      <a:accent3>
        <a:srgbClr val="FFFFFF"/>
      </a:accent3>
      <a:accent4>
        <a:srgbClr val="000000"/>
      </a:accent4>
      <a:accent5>
        <a:srgbClr val="E6ECE8"/>
      </a:accent5>
      <a:accent6>
        <a:srgbClr val="73978A"/>
      </a:accent6>
      <a:hlink>
        <a:srgbClr val="032E2F"/>
      </a:hlink>
      <a:folHlink>
        <a:srgbClr val="C7332F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676400" marR="0" indent="-762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640025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676400" marR="0" indent="-762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640025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640025"/>
        </a:dk2>
        <a:lt2>
          <a:srgbClr val="BCB9B2"/>
        </a:lt2>
        <a:accent1>
          <a:srgbClr val="D3DED6"/>
        </a:accent1>
        <a:accent2>
          <a:srgbClr val="80A799"/>
        </a:accent2>
        <a:accent3>
          <a:srgbClr val="FFFFFF"/>
        </a:accent3>
        <a:accent4>
          <a:srgbClr val="000000"/>
        </a:accent4>
        <a:accent5>
          <a:srgbClr val="E6ECE8"/>
        </a:accent5>
        <a:accent6>
          <a:srgbClr val="73978A"/>
        </a:accent6>
        <a:hlink>
          <a:srgbClr val="032E2F"/>
        </a:hlink>
        <a:folHlink>
          <a:srgbClr val="C733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1661</Words>
  <Application>Microsoft Macintosh PowerPoint</Application>
  <PresentationFormat>Présentation à l'écran (4:3)</PresentationFormat>
  <Paragraphs>412</Paragraphs>
  <Slides>28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Thème_ESU_couverture</vt:lpstr>
      <vt:lpstr>3_Modèle par défaut</vt:lpstr>
      <vt:lpstr>Présentation PowerPoint</vt:lpstr>
      <vt:lpstr>Présentation PowerPoint</vt:lpstr>
      <vt:lpstr>1. Realité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Definition PESI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Michel</dc:creator>
  <cp:lastModifiedBy>patrick leroy</cp:lastModifiedBy>
  <cp:revision>84</cp:revision>
  <cp:lastPrinted>2016-03-15T07:09:19Z</cp:lastPrinted>
  <dcterms:created xsi:type="dcterms:W3CDTF">2015-05-03T06:00:14Z</dcterms:created>
  <dcterms:modified xsi:type="dcterms:W3CDTF">2016-03-16T13:19:10Z</dcterms:modified>
</cp:coreProperties>
</file>