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8" r:id="rId1"/>
  </p:sldMasterIdLst>
  <p:handoutMasterIdLst>
    <p:handoutMasterId r:id="rId31"/>
  </p:handoutMasterIdLst>
  <p:sldIdLst>
    <p:sldId id="258" r:id="rId2"/>
    <p:sldId id="259" r:id="rId3"/>
    <p:sldId id="28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85" r:id="rId21"/>
    <p:sldId id="277" r:id="rId22"/>
    <p:sldId id="286" r:id="rId23"/>
    <p:sldId id="28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677"/>
  </p:normalViewPr>
  <p:slideViewPr>
    <p:cSldViewPr snapToGrid="0" snapToObjects="1">
      <p:cViewPr varScale="1">
        <p:scale>
          <a:sx n="81" d="100"/>
          <a:sy n="81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Feuille_de_calcul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Resultaten</a:t>
            </a:r>
            <a:r>
              <a:rPr lang="fr-BE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Franstalige</a:t>
            </a:r>
            <a:r>
              <a:rPr lang="fr-BE" sz="105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05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moedertaalsprekers</a:t>
            </a:r>
            <a:endParaRPr lang="fr-BE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mettre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Feuil1!$B$1:$D$1</c15:sqref>
                  </c15:fullRef>
                </c:ext>
              </c:extLst>
              <c:f>Feuil1!$B$1</c:f>
              <c:strCache>
                <c:ptCount val="1"/>
                <c:pt idx="0">
                  <c:v>Resultaten Franstalige moedertaalsprekers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Feuil1!$B$2:$D$2</c15:sqref>
                  </c15:fullRef>
                </c:ext>
              </c:extLst>
              <c:f>Feuil1!$B$2</c:f>
              <c:numCache>
                <c:formatCode>General</c:formatCode>
                <c:ptCount val="1"/>
                <c:pt idx="0" formatCode="0.00%">
                  <c:v>0.093</c:v>
                </c:pt>
              </c:numCache>
            </c:numRef>
          </c:val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déposer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Feuil1!$B$1:$D$1</c15:sqref>
                  </c15:fullRef>
                </c:ext>
              </c:extLst>
              <c:f>Feuil1!$B$1</c:f>
              <c:strCache>
                <c:ptCount val="1"/>
                <c:pt idx="0">
                  <c:v>Resultaten Franstalige moedertaalsprekers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Feuil1!$B$3:$D$3</c15:sqref>
                  </c15:fullRef>
                </c:ext>
              </c:extLst>
              <c:f>Feuil1!$B$3</c:f>
              <c:numCache>
                <c:formatCode>General</c:formatCode>
                <c:ptCount val="1"/>
                <c:pt idx="0" formatCode="0.00%">
                  <c:v>0.357</c:v>
                </c:pt>
              </c:numCache>
            </c:numRef>
          </c:val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poser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Feuil1!$B$1:$D$1</c15:sqref>
                  </c15:fullRef>
                </c:ext>
              </c:extLst>
              <c:f>Feuil1!$B$1</c:f>
              <c:strCache>
                <c:ptCount val="1"/>
                <c:pt idx="0">
                  <c:v>Resultaten Franstalige moedertaalsprekers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Feuil1!$B$4:$D$4</c15:sqref>
                  </c15:fullRef>
                </c:ext>
              </c:extLst>
              <c:f>Feuil1!$B$4</c:f>
              <c:numCache>
                <c:formatCode>General</c:formatCode>
                <c:ptCount val="1"/>
                <c:pt idx="0" formatCode="0.00%">
                  <c:v>0.186</c:v>
                </c:pt>
              </c:numCache>
            </c:numRef>
          </c:val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specifiek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Feuil1!$B$1:$D$1</c15:sqref>
                  </c15:fullRef>
                </c:ext>
              </c:extLst>
              <c:f>Feuil1!$B$1</c:f>
              <c:strCache>
                <c:ptCount val="1"/>
                <c:pt idx="0">
                  <c:v>Resultaten Franstalige moedertaalsprekers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Feuil1!$B$5:$D$5</c15:sqref>
                  </c15:fullRef>
                </c:ext>
              </c:extLst>
              <c:f>Feuil1!$B$5</c:f>
              <c:numCache>
                <c:formatCode>General</c:formatCode>
                <c:ptCount val="1"/>
                <c:pt idx="0" formatCode="0.00%">
                  <c:v>0.128</c:v>
                </c:pt>
              </c:numCache>
            </c:numRef>
          </c:val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algemeen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Feuil1!$B$1:$D$1</c15:sqref>
                  </c15:fullRef>
                </c:ext>
              </c:extLst>
              <c:f>Feuil1!$B$1</c:f>
              <c:strCache>
                <c:ptCount val="1"/>
                <c:pt idx="0">
                  <c:v>Resultaten Franstalige moedertaalsprekers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Feuil1!$B$6:$D$6</c15:sqref>
                  </c15:fullRef>
                </c:ext>
              </c:extLst>
              <c:f>Feuil1!$B$6</c:f>
              <c:numCache>
                <c:formatCode>General</c:formatCode>
                <c:ptCount val="1"/>
                <c:pt idx="0" formatCode="0.00%">
                  <c:v>0.236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32688320"/>
        <c:axId val="2091992528"/>
      </c:barChart>
      <c:catAx>
        <c:axId val="21326883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1992528"/>
        <c:crosses val="autoZero"/>
        <c:auto val="1"/>
        <c:lblAlgn val="ctr"/>
        <c:lblOffset val="100"/>
        <c:noMultiLvlLbl val="0"/>
      </c:catAx>
      <c:valAx>
        <c:axId val="209199252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13268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Resultaten</a:t>
            </a:r>
            <a:r>
              <a:rPr lang="fr-B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Nederlandstalige</a:t>
            </a:r>
            <a:r>
              <a:rPr lang="fr-B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moedertaalsprekers</a:t>
            </a:r>
            <a:endParaRPr lang="fr-B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zetten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Feuil1!$B$1:$D$1</c15:sqref>
                  </c15:fullRef>
                </c:ext>
              </c:extLst>
              <c:f>Feuil1!$B$1</c:f>
              <c:strCache>
                <c:ptCount val="1"/>
                <c:pt idx="0">
                  <c:v>Colonne1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Feuil1!$B$2:$D$2</c15:sqref>
                  </c15:fullRef>
                </c:ext>
              </c:extLst>
              <c:f>Feuil1!$B$2</c:f>
              <c:numCache>
                <c:formatCode>General</c:formatCode>
                <c:ptCount val="1"/>
                <c:pt idx="0">
                  <c:v>66.0</c:v>
                </c:pt>
              </c:numCache>
            </c:numRef>
          </c:val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leggen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Feuil1!$B$1:$D$1</c15:sqref>
                  </c15:fullRef>
                </c:ext>
              </c:extLst>
              <c:f>Feuil1!$B$1</c:f>
              <c:strCache>
                <c:ptCount val="1"/>
                <c:pt idx="0">
                  <c:v>Colonne1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Feuil1!$B$3:$D$3</c15:sqref>
                  </c15:fullRef>
                </c:ext>
              </c:extLst>
              <c:f>Feuil1!$B$3</c:f>
              <c:numCache>
                <c:formatCode>General</c:formatCode>
                <c:ptCount val="1"/>
                <c:pt idx="0">
                  <c:v>62.0</c:v>
                </c:pt>
              </c:numCache>
            </c:numRef>
          </c:val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andere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Feuil1!$B$1:$D$1</c15:sqref>
                  </c15:fullRef>
                </c:ext>
              </c:extLst>
              <c:f>Feuil1!$B$1</c:f>
              <c:strCache>
                <c:ptCount val="1"/>
                <c:pt idx="0">
                  <c:v>Colonne1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Feuil1!$B$4:$D$4</c15:sqref>
                  </c15:fullRef>
                </c:ext>
              </c:extLst>
              <c:f>Feuil1!$B$4</c:f>
              <c:numCache>
                <c:formatCode>General</c:formatCode>
                <c:ptCount val="1"/>
                <c:pt idx="0">
                  <c:v>45.0</c:v>
                </c:pt>
              </c:numCache>
            </c:numRef>
          </c:val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alternatieven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Feuil1!$B$1:$D$1</c15:sqref>
                  </c15:fullRef>
                </c:ext>
              </c:extLst>
              <c:f>Feuil1!$B$1</c:f>
              <c:strCache>
                <c:ptCount val="1"/>
                <c:pt idx="0">
                  <c:v>Colonne1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Feuil1!$B$5:$D$5</c15:sqref>
                  </c15:fullRef>
                </c:ext>
              </c:extLst>
              <c:f>Feuil1!$B$5</c:f>
              <c:numCache>
                <c:formatCode>General</c:formatCode>
                <c:ptCount val="1"/>
                <c:pt idx="0">
                  <c:v>8.0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30152976"/>
        <c:axId val="2130156000"/>
      </c:barChart>
      <c:catAx>
        <c:axId val="21301529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30156000"/>
        <c:crosses val="autoZero"/>
        <c:auto val="1"/>
        <c:lblAlgn val="ctr"/>
        <c:lblOffset val="100"/>
        <c:noMultiLvlLbl val="0"/>
      </c:catAx>
      <c:valAx>
        <c:axId val="2130156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01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fr-B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Resultaten</a:t>
            </a:r>
            <a:r>
              <a:rPr lang="fr-B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Franstalige</a:t>
            </a:r>
            <a:r>
              <a:rPr lang="fr-B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leerders van het </a:t>
            </a:r>
            <a:r>
              <a:rPr lang="fr-B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Nederlands</a:t>
            </a:r>
            <a:endParaRPr lang="fr-B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zetten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Feuil1!$B$1:$D$1</c15:sqref>
                  </c15:fullRef>
                </c:ext>
              </c:extLst>
              <c:f>Feuil1!$B$1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Feuil1!$B$2:$D$2</c15:sqref>
                  </c15:fullRef>
                </c:ext>
              </c:extLst>
              <c:f>Feuil1!$B$2</c:f>
              <c:numCache>
                <c:formatCode>General</c:formatCode>
                <c:ptCount val="1"/>
                <c:pt idx="0">
                  <c:v>73.0</c:v>
                </c:pt>
              </c:numCache>
            </c:numRef>
          </c:val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leggen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Feuil1!$B$1:$D$1</c15:sqref>
                  </c15:fullRef>
                </c:ext>
              </c:extLst>
              <c:f>Feuil1!$B$1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Feuil1!$B$3:$D$3</c15:sqref>
                  </c15:fullRef>
                </c:ext>
              </c:extLst>
              <c:f>Feuil1!$B$3</c:f>
              <c:numCache>
                <c:formatCode>General</c:formatCode>
                <c:ptCount val="1"/>
                <c:pt idx="0">
                  <c:v>52.0</c:v>
                </c:pt>
              </c:numCache>
            </c:numRef>
          </c:val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plaatsen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Feuil1!$B$1:$D$1</c15:sqref>
                  </c15:fullRef>
                </c:ext>
              </c:extLst>
              <c:f>Feuil1!$B$1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Feuil1!$B$4:$D$4</c15:sqref>
                  </c15:fullRef>
                </c:ext>
              </c:extLst>
              <c:f>Feuil1!$B$4</c:f>
              <c:numCache>
                <c:formatCode>General</c:formatCode>
                <c:ptCount val="1"/>
                <c:pt idx="0">
                  <c:v>12.0</c:v>
                </c:pt>
              </c:numCache>
            </c:numRef>
          </c:val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overige alternatieve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Feuil1!$B$1:$D$1</c15:sqref>
                  </c15:fullRef>
                </c:ext>
              </c:extLst>
              <c:f>Feuil1!$B$1</c:f>
              <c:strCache>
                <c:ptCount val="1"/>
                <c:pt idx="0">
                  <c:v>Série 1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Feuil1!$B$5:$D$5</c15:sqref>
                  </c15:fullRef>
                </c:ext>
              </c:extLst>
              <c:f>Feuil1!$B$5</c:f>
              <c:numCache>
                <c:formatCode>General</c:formatCode>
                <c:ptCount val="1"/>
                <c:pt idx="0">
                  <c:v>22.0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96284736"/>
        <c:axId val="2096281616"/>
      </c:barChart>
      <c:catAx>
        <c:axId val="20962847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6281616"/>
        <c:crosses val="autoZero"/>
        <c:auto val="1"/>
        <c:lblAlgn val="ctr"/>
        <c:lblOffset val="100"/>
        <c:noMultiLvlLbl val="0"/>
      </c:catAx>
      <c:valAx>
        <c:axId val="2096281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9628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E1EE1-14DE-8143-BE72-1E089E2039C3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E1514-8D52-D142-B8B7-E56429742E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515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A38E-626E-6A48-B6C7-F982E1AEF45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850-E5E0-6140-90A0-FD4611486434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5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A38E-626E-6A48-B6C7-F982E1AEF45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850-E5E0-6140-90A0-FD46114864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70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A38E-626E-6A48-B6C7-F982E1AEF45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850-E5E0-6140-90A0-FD46114864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A38E-626E-6A48-B6C7-F982E1AEF45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850-E5E0-6140-90A0-FD46114864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77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A38E-626E-6A48-B6C7-F982E1AEF45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850-E5E0-6140-90A0-FD4611486434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36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A38E-626E-6A48-B6C7-F982E1AEF45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850-E5E0-6140-90A0-FD46114864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24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A38E-626E-6A48-B6C7-F982E1AEF45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850-E5E0-6140-90A0-FD46114864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6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A38E-626E-6A48-B6C7-F982E1AEF45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850-E5E0-6140-90A0-FD46114864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A38E-626E-6A48-B6C7-F982E1AEF45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850-E5E0-6140-90A0-FD46114864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3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3FA38E-626E-6A48-B6C7-F982E1AEF45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CCA850-E5E0-6140-90A0-FD46114864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90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A38E-626E-6A48-B6C7-F982E1AEF45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CA850-E5E0-6140-90A0-FD46114864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0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3FA38E-626E-6A48-B6C7-F982E1AEF45F}" type="datetimeFigureOut">
              <a:rPr lang="fr-FR" smtClean="0"/>
              <a:t>12/05/2016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CCA850-E5E0-6140-90A0-FD4611486434}" type="slidenum">
              <a:rPr lang="fr-FR" smtClean="0"/>
              <a:t>‹#›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2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856" y="554636"/>
            <a:ext cx="11752287" cy="1966495"/>
          </a:xfrm>
        </p:spPr>
        <p:txBody>
          <a:bodyPr>
            <a:noAutofit/>
          </a:bodyPr>
          <a:lstStyle/>
          <a:p>
            <a:r>
              <a:rPr lang="fr-FR" sz="4400" i="1" dirty="0" err="1" smtClean="0">
                <a:latin typeface="Book Antiqua" charset="0"/>
                <a:ea typeface="Book Antiqua" charset="0"/>
                <a:cs typeface="Book Antiqua" charset="0"/>
              </a:rPr>
              <a:t>Zetten</a:t>
            </a:r>
            <a:r>
              <a:rPr lang="fr-FR" sz="4400" dirty="0" smtClean="0">
                <a:latin typeface="Book Antiqua" charset="0"/>
                <a:ea typeface="Book Antiqua" charset="0"/>
                <a:cs typeface="Book Antiqua" charset="0"/>
              </a:rPr>
              <a:t> of </a:t>
            </a:r>
            <a:r>
              <a:rPr lang="fr-FR" sz="4400" i="1" dirty="0" err="1" smtClean="0">
                <a:latin typeface="Book Antiqua" charset="0"/>
                <a:ea typeface="Book Antiqua" charset="0"/>
                <a:cs typeface="Book Antiqua" charset="0"/>
              </a:rPr>
              <a:t>leggen</a:t>
            </a:r>
            <a:r>
              <a:rPr lang="fr-FR" sz="4400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sz="4400" dirty="0" err="1" smtClean="0">
                <a:latin typeface="Book Antiqua" charset="0"/>
                <a:ea typeface="Book Antiqua" charset="0"/>
                <a:cs typeface="Book Antiqua" charset="0"/>
              </a:rPr>
              <a:t>hoe</a:t>
            </a:r>
            <a:r>
              <a:rPr lang="fr-FR" sz="4400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sz="4400" dirty="0" err="1" smtClean="0">
                <a:latin typeface="Book Antiqua" charset="0"/>
                <a:ea typeface="Book Antiqua" charset="0"/>
                <a:cs typeface="Book Antiqua" charset="0"/>
              </a:rPr>
              <a:t>Franstalige</a:t>
            </a:r>
            <a:r>
              <a:rPr lang="fr-FR" sz="4400" dirty="0" smtClean="0">
                <a:latin typeface="Book Antiqua" charset="0"/>
                <a:ea typeface="Book Antiqua" charset="0"/>
                <a:cs typeface="Book Antiqua" charset="0"/>
              </a:rPr>
              <a:t> leerders van het </a:t>
            </a:r>
            <a:r>
              <a:rPr lang="fr-FR" sz="4400" dirty="0" err="1" smtClean="0">
                <a:latin typeface="Book Antiqua" charset="0"/>
                <a:ea typeface="Book Antiqua" charset="0"/>
                <a:cs typeface="Book Antiqua" charset="0"/>
              </a:rPr>
              <a:t>Nederlands</a:t>
            </a:r>
            <a:r>
              <a:rPr lang="fr-FR" sz="4400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sz="4400" dirty="0" err="1" smtClean="0">
                <a:latin typeface="Book Antiqua" charset="0"/>
                <a:ea typeface="Book Antiqua" charset="0"/>
                <a:cs typeface="Book Antiqua" charset="0"/>
              </a:rPr>
              <a:t>spreken</a:t>
            </a:r>
            <a:r>
              <a:rPr lang="fr-FR" sz="4400" dirty="0" smtClean="0">
                <a:latin typeface="Book Antiqua" charset="0"/>
                <a:ea typeface="Book Antiqua" charset="0"/>
                <a:cs typeface="Book Antiqua" charset="0"/>
              </a:rPr>
              <a:t> en </a:t>
            </a:r>
            <a:r>
              <a:rPr lang="fr-FR" sz="4400" dirty="0" err="1" smtClean="0">
                <a:latin typeface="Book Antiqua" charset="0"/>
                <a:ea typeface="Book Antiqua" charset="0"/>
                <a:cs typeface="Book Antiqua" charset="0"/>
              </a:rPr>
              <a:t>gebaren</a:t>
            </a:r>
            <a:r>
              <a:rPr lang="fr-FR" sz="4400" dirty="0" smtClean="0">
                <a:latin typeface="Book Antiqua" charset="0"/>
                <a:ea typeface="Book Antiqua" charset="0"/>
                <a:cs typeface="Book Antiqua" charset="0"/>
              </a:rPr>
              <a:t> over </a:t>
            </a:r>
            <a:r>
              <a:rPr lang="fr-FR" sz="4400" dirty="0" err="1" smtClean="0">
                <a:latin typeface="Book Antiqua" charset="0"/>
                <a:ea typeface="Book Antiqua" charset="0"/>
                <a:cs typeface="Book Antiqua" charset="0"/>
              </a:rPr>
              <a:t>plaatsingsverschijnselen</a:t>
            </a:r>
            <a:r>
              <a:rPr lang="fr-FR" sz="4400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endParaRPr lang="fr-FR" sz="4400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38989" y="2730136"/>
            <a:ext cx="10433153" cy="3487784"/>
          </a:xfrm>
        </p:spPr>
        <p:txBody>
          <a:bodyPr>
            <a:normAutofit fontScale="92500" lnSpcReduction="20000"/>
          </a:bodyPr>
          <a:lstStyle/>
          <a:p>
            <a:pPr algn="r"/>
            <a:endParaRPr lang="fr-FR" sz="22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algn="r"/>
            <a:r>
              <a:rPr lang="fr-FR" sz="1400" b="1" dirty="0" smtClean="0">
                <a:latin typeface="Book Antiqua" charset="0"/>
                <a:ea typeface="Book Antiqua" charset="0"/>
                <a:cs typeface="Book Antiqua" charset="0"/>
              </a:rPr>
              <a:t>Pauline Heyvaert</a:t>
            </a:r>
          </a:p>
          <a:p>
            <a:pPr algn="r"/>
            <a:r>
              <a:rPr lang="fr-FR" sz="1400" b="1" dirty="0" smtClean="0">
                <a:latin typeface="Book Antiqua" charset="0"/>
                <a:ea typeface="Book Antiqua" charset="0"/>
                <a:cs typeface="Book Antiqua" charset="0"/>
              </a:rPr>
              <a:t>Université de Liège</a:t>
            </a:r>
          </a:p>
          <a:p>
            <a:pPr algn="r"/>
            <a:r>
              <a:rPr lang="fr-FR" sz="1400" b="1" dirty="0" smtClean="0">
                <a:latin typeface="Book Antiqua" charset="0"/>
                <a:ea typeface="Book Antiqua" charset="0"/>
                <a:cs typeface="Book Antiqua" charset="0"/>
              </a:rPr>
              <a:t>Département de langue néerlandaise moderne et linguistique</a:t>
            </a:r>
          </a:p>
          <a:p>
            <a:pPr algn="r"/>
            <a:r>
              <a:rPr lang="fr-FR" sz="1400" b="1" dirty="0" smtClean="0">
                <a:latin typeface="Book Antiqua" charset="0"/>
                <a:ea typeface="Book Antiqua" charset="0"/>
                <a:cs typeface="Book Antiqua" charset="0"/>
              </a:rPr>
              <a:t> synchronique</a:t>
            </a:r>
          </a:p>
          <a:p>
            <a:pPr algn="r"/>
            <a:endParaRPr lang="fr-FR" sz="22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algn="r"/>
            <a:endParaRPr lang="fr-FR" sz="2200" dirty="0">
              <a:latin typeface="Book Antiqua" charset="0"/>
              <a:ea typeface="Book Antiqua" charset="0"/>
              <a:cs typeface="Book Antiqua" charset="0"/>
            </a:endParaRPr>
          </a:p>
          <a:p>
            <a:pPr algn="r"/>
            <a:r>
              <a:rPr lang="fr-FR" sz="1500" dirty="0" err="1" smtClean="0">
                <a:solidFill>
                  <a:schemeClr val="bg2">
                    <a:lumMod val="50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Taaldag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van de BKL/Journée linguistique du </a:t>
            </a:r>
            <a:r>
              <a:rPr lang="fr-FR" sz="1500" dirty="0" err="1" smtClean="0">
                <a:solidFill>
                  <a:schemeClr val="bg2">
                    <a:lumMod val="50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cbl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/ LSB </a:t>
            </a:r>
            <a:r>
              <a:rPr lang="fr-FR" sz="1500" dirty="0" err="1" smtClean="0">
                <a:solidFill>
                  <a:schemeClr val="bg2">
                    <a:lumMod val="50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linguists’s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sz="1500" dirty="0" err="1" smtClean="0">
                <a:solidFill>
                  <a:schemeClr val="bg2">
                    <a:lumMod val="50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day</a:t>
            </a:r>
            <a:endParaRPr lang="fr-FR" sz="1500" dirty="0" smtClean="0">
              <a:solidFill>
                <a:schemeClr val="bg2">
                  <a:lumMod val="50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algn="r"/>
            <a:r>
              <a:rPr lang="fr-FR" sz="1500" dirty="0" err="1" smtClean="0">
                <a:solidFill>
                  <a:schemeClr val="bg2">
                    <a:lumMod val="50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Vrijdag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13 </a:t>
            </a:r>
            <a:r>
              <a:rPr lang="fr-FR" sz="1500" dirty="0" err="1" smtClean="0">
                <a:solidFill>
                  <a:schemeClr val="bg2">
                    <a:lumMod val="50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mei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2016</a:t>
            </a:r>
          </a:p>
          <a:p>
            <a:pPr algn="r"/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Louvain-La-Neuve</a:t>
            </a:r>
          </a:p>
          <a:p>
            <a:endParaRPr lang="fr-FR" sz="1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2669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Resultaten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Spraakanalyse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59174"/>
            <a:ext cx="10058400" cy="4626854"/>
          </a:xfrm>
        </p:spPr>
        <p:txBody>
          <a:bodyPr/>
          <a:lstStyle/>
          <a:p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Overzicht</a:t>
            </a:r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Totaal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aantal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beschrijvingen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518,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waarvan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</a:t>
            </a:r>
          </a:p>
          <a:p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pPr lvl="1">
              <a:buFont typeface="Courier New" charset="0"/>
              <a:buChar char="o"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FR1: 140</a:t>
            </a:r>
            <a:endParaRPr lang="fr-FR" i="1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pPr lvl="1">
              <a:buFont typeface="Courier New" charset="0"/>
              <a:buChar char="o"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NL1: 180</a:t>
            </a:r>
          </a:p>
          <a:p>
            <a:pPr lvl="1">
              <a:buFont typeface="Courier New" charset="0"/>
              <a:buChar char="o"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NL2: 198</a:t>
            </a:r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8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2669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Resultaten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Spraakanalyse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59174"/>
            <a:ext cx="10058400" cy="4626854"/>
          </a:xfrm>
        </p:spPr>
        <p:txBody>
          <a:bodyPr/>
          <a:lstStyle/>
          <a:p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Franstalige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moedertaalsprekers</a:t>
            </a:r>
            <a:r>
              <a:rPr lang="fr-FR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(FR1): </a:t>
            </a:r>
          </a:p>
          <a:p>
            <a:endParaRPr lang="fr-FR" dirty="0">
              <a:sym typeface="Wingdings"/>
            </a:endParaRPr>
          </a:p>
          <a:p>
            <a:endParaRPr lang="fr-FR" dirty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480774593"/>
              </p:ext>
            </p:extLst>
          </p:nvPr>
        </p:nvGraphicFramePr>
        <p:xfrm>
          <a:off x="2818151" y="2008683"/>
          <a:ext cx="6257175" cy="387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05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2669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Resultaten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Spraakanalyse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59174"/>
            <a:ext cx="10058400" cy="4626854"/>
          </a:xfrm>
        </p:spPr>
        <p:txBody>
          <a:bodyPr/>
          <a:lstStyle/>
          <a:p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Nederlandstalige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moedertaalsprekers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(NL1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): </a:t>
            </a: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pPr>
              <a:buFont typeface="Courier New" charset="0"/>
              <a:buChar char="o"/>
            </a:pP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Totaal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aantal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beschrijvingen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180,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waarvan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</a:t>
            </a:r>
          </a:p>
          <a:p>
            <a:pPr lvl="1">
              <a:buFont typeface="Courier New" charset="0"/>
              <a:buChar char="o"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72 x </a:t>
            </a:r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zetten</a:t>
            </a:r>
            <a:endParaRPr lang="fr-FR" i="1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pPr lvl="1">
              <a:buFont typeface="Courier New" charset="0"/>
              <a:buChar char="o"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63 x </a:t>
            </a:r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leggen</a:t>
            </a:r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pPr lvl="1">
              <a:buFont typeface="Courier New" charset="0"/>
              <a:buChar char="o"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45 x ‘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overige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handelingen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’</a:t>
            </a:r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55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2669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Resultaten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Spraakanalyse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59174"/>
            <a:ext cx="10058400" cy="4626854"/>
          </a:xfrm>
        </p:spPr>
        <p:txBody>
          <a:bodyPr/>
          <a:lstStyle/>
          <a:p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Nederlandstalige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moedertaalsprekers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(NL1)</a:t>
            </a:r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>
              <a:sym typeface="Wingdings"/>
            </a:endParaRPr>
          </a:p>
          <a:p>
            <a:endParaRPr lang="fr-FR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472106335"/>
              </p:ext>
            </p:extLst>
          </p:nvPr>
        </p:nvGraphicFramePr>
        <p:xfrm>
          <a:off x="2896099" y="1978703"/>
          <a:ext cx="6460761" cy="390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12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2669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Resultaten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Spraakanalyse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59174"/>
            <a:ext cx="10058400" cy="4626854"/>
          </a:xfrm>
        </p:spPr>
        <p:txBody>
          <a:bodyPr/>
          <a:lstStyle/>
          <a:p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Franstalige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leerders van het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Nederlands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(NL2)</a:t>
            </a:r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pPr>
              <a:buFont typeface="Courier New" charset="0"/>
              <a:buChar char="o"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Totaal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aantal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beschrijvingen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200,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waarvan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</a:t>
            </a:r>
          </a:p>
          <a:p>
            <a:pPr lvl="1">
              <a:buFont typeface="Courier New" charset="0"/>
              <a:buChar char="o"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80 x </a:t>
            </a:r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zetten</a:t>
            </a:r>
            <a:endParaRPr lang="fr-FR" i="1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pPr lvl="1">
              <a:buFont typeface="Courier New" charset="0"/>
              <a:buChar char="o"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70 x </a:t>
            </a:r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leggen</a:t>
            </a:r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pPr lvl="1">
              <a:buFont typeface="Courier New" charset="0"/>
              <a:buChar char="o"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50 x ‘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overige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handelingen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’</a:t>
            </a:r>
          </a:p>
          <a:p>
            <a:pPr lvl="1">
              <a:buFont typeface="Courier New" charset="0"/>
              <a:buChar char="o"/>
            </a:pPr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pPr>
              <a:buFont typeface="Courier New" charset="0"/>
              <a:buChar char="o"/>
            </a:pPr>
            <a:r>
              <a:rPr lang="fr-FR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198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gecodeerde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handelingen</a:t>
            </a:r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19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2669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Resultaten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Spraakanalyse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59174"/>
            <a:ext cx="10058400" cy="4626854"/>
          </a:xfrm>
        </p:spPr>
        <p:txBody>
          <a:bodyPr/>
          <a:lstStyle/>
          <a:p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Franstalige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leerders van het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Nederlands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(NL2)</a:t>
            </a:r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576864680"/>
              </p:ext>
            </p:extLst>
          </p:nvPr>
        </p:nvGraphicFramePr>
        <p:xfrm>
          <a:off x="2961493" y="1751579"/>
          <a:ext cx="6317417" cy="428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19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2669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Resultaten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Spraakanalyse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59174"/>
            <a:ext cx="10058400" cy="4626854"/>
          </a:xfrm>
        </p:spPr>
        <p:txBody>
          <a:bodyPr/>
          <a:lstStyle/>
          <a:p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Franstalige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leerders van het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Nederlands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(NL2)</a:t>
            </a:r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fr-FR" b="1" dirty="0" smtClean="0">
                <a:latin typeface="Book Antiqua" charset="0"/>
                <a:ea typeface="Book Antiqua" charset="0"/>
                <a:cs typeface="Book Antiqua" charset="0"/>
              </a:rPr>
              <a:t>3 </a:t>
            </a:r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</a:rPr>
              <a:t>vaststellingen</a:t>
            </a:r>
            <a:r>
              <a:rPr lang="fr-FR" b="1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</a:p>
          <a:p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1) Overgebruik</a:t>
            </a:r>
          </a:p>
          <a:p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2)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Ondergebruik</a:t>
            </a:r>
            <a:endParaRPr lang="fr-FR" dirty="0" smtClean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3)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Verwarring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2669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Resultaten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Spraakanalyse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59174"/>
            <a:ext cx="10058400" cy="4626854"/>
          </a:xfrm>
        </p:spPr>
        <p:txBody>
          <a:bodyPr>
            <a:normAutofit lnSpcReduction="10000"/>
          </a:bodyPr>
          <a:lstStyle/>
          <a:p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Franstalige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leerders van het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Nederlands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(NL2)</a:t>
            </a: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1) </a:t>
            </a:r>
            <a:r>
              <a:rPr lang="fr-FR" b="1" u="sng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Overgebruik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gebruik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van </a:t>
            </a:r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zetten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of </a:t>
            </a:r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leggen</a:t>
            </a:r>
            <a:r>
              <a:rPr lang="fr-FR" i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waar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dit niet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moet</a:t>
            </a:r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 11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gevallen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op 50 (22%) </a:t>
            </a: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Bv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</a:t>
            </a:r>
            <a:r>
              <a:rPr lang="is-IS" i="1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” </a:t>
            </a:r>
            <a:r>
              <a:rPr lang="is-IS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…</a:t>
            </a:r>
            <a:r>
              <a:rPr lang="is-IS" i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en dat is iemand die ... 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e</a:t>
            </a:r>
            <a:r>
              <a:rPr lang="is-IS" i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uh ... 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i</a:t>
            </a:r>
            <a:r>
              <a:rPr lang="is-IS" i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ets in zijn broekzak </a:t>
            </a:r>
            <a:r>
              <a:rPr lang="is-IS" i="1" u="sng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zet</a:t>
            </a:r>
            <a:r>
              <a:rPr lang="is-IS" i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”</a:t>
            </a:r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2) </a:t>
            </a:r>
            <a:r>
              <a:rPr lang="fr-FR" b="1" u="sng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Ondergebruik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gebruik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van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alternatieven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waar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zetten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of </a:t>
            </a:r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leggen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gebruikt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moeten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worden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</a:p>
          <a:p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 34/148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handelingen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(23%) </a:t>
            </a:r>
          </a:p>
          <a:p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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Gebruik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van </a:t>
            </a:r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plaatsen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12/148 (8,1%)</a:t>
            </a:r>
          </a:p>
        </p:txBody>
      </p:sp>
    </p:spTree>
    <p:extLst>
      <p:ext uri="{BB962C8B-B14F-4D97-AF65-F5344CB8AC3E}">
        <p14:creationId xmlns:p14="http://schemas.microsoft.com/office/powerpoint/2010/main" val="146568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2669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Resultaten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Spraakanalyse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59174"/>
            <a:ext cx="10058400" cy="4626854"/>
          </a:xfrm>
        </p:spPr>
        <p:txBody>
          <a:bodyPr>
            <a:normAutofit lnSpcReduction="10000"/>
          </a:bodyPr>
          <a:lstStyle/>
          <a:p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Franstalige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leerders van het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Nederlands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(NL2)</a:t>
            </a: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3) </a:t>
            </a:r>
            <a:r>
              <a:rPr lang="fr-FR" b="1" u="sng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Verwarring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=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gebruik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van </a:t>
            </a:r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zetten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i.p.v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. </a:t>
            </a:r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leggen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en vice versa </a:t>
            </a:r>
          </a:p>
          <a:p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 41/148 (27,7%)</a:t>
            </a: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Bv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.: « </a:t>
            </a:r>
            <a:r>
              <a:rPr lang="fr-FR" i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De man </a:t>
            </a:r>
            <a:r>
              <a:rPr lang="fr-FR" i="1" u="sng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zet</a:t>
            </a:r>
            <a:r>
              <a:rPr lang="fr-FR" i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het </a:t>
            </a:r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blad</a:t>
            </a:r>
            <a:r>
              <a:rPr lang="fr-FR" i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op de </a:t>
            </a:r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tafel</a:t>
            </a:r>
            <a:r>
              <a:rPr lang="fr-FR" i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 »</a:t>
            </a:r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Zetten</a:t>
            </a:r>
            <a:r>
              <a:rPr lang="fr-FR" i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&gt; </a:t>
            </a:r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Leggen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23/41 (56,1%)</a:t>
            </a:r>
          </a:p>
          <a:p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Leggen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&gt; </a:t>
            </a:r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Zetten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18/41 (43,9%) </a:t>
            </a:r>
          </a:p>
          <a:p>
            <a:endParaRPr lang="fr-FR" i="1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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Verwarring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in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beide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richtingen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72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2669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Resultaten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Gebarenanalyse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59174"/>
            <a:ext cx="10058400" cy="4626854"/>
          </a:xfrm>
        </p:spPr>
        <p:txBody>
          <a:bodyPr>
            <a:normAutofit/>
          </a:bodyPr>
          <a:lstStyle/>
          <a:p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Overzicht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</a:t>
            </a: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Totaal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aantal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geproduceerde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gebaren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204</a:t>
            </a:r>
          </a:p>
          <a:p>
            <a:pPr>
              <a:buFont typeface="Wingdings" charset="2"/>
              <a:buChar char="Ø"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FR1: 40</a:t>
            </a:r>
          </a:p>
          <a:p>
            <a:pPr>
              <a:buFont typeface="Wingdings" charset="2"/>
              <a:buChar char="Ø"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NL1: 61</a:t>
            </a:r>
          </a:p>
          <a:p>
            <a:pPr>
              <a:buFont typeface="Wingdings" charset="2"/>
              <a:buChar char="Ø"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NL2: 103</a:t>
            </a:r>
            <a:b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</a:b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/>
            </a:r>
            <a:b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</a:b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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Variatie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tussen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groepen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, maar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ook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individuele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variatie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933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7659"/>
          </a:xfrm>
        </p:spPr>
        <p:txBody>
          <a:bodyPr>
            <a:normAutofit/>
          </a:bodyPr>
          <a:lstStyle/>
          <a:p>
            <a:pPr algn="ctr"/>
            <a:r>
              <a:rPr lang="fr-FR" sz="4400" dirty="0" err="1">
                <a:latin typeface="Book Antiqua" charset="0"/>
                <a:ea typeface="Book Antiqua" charset="0"/>
                <a:cs typeface="Book Antiqua" charset="0"/>
              </a:rPr>
              <a:t>T</a:t>
            </a:r>
            <a:r>
              <a:rPr lang="fr-FR" sz="4400" dirty="0" err="1" smtClean="0">
                <a:latin typeface="Book Antiqua" charset="0"/>
                <a:ea typeface="Book Antiqua" charset="0"/>
                <a:cs typeface="Book Antiqua" charset="0"/>
              </a:rPr>
              <a:t>heoretisch</a:t>
            </a:r>
            <a:r>
              <a:rPr lang="fr-FR" sz="4400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sz="4400" dirty="0" err="1" smtClean="0">
                <a:latin typeface="Book Antiqua" charset="0"/>
                <a:ea typeface="Book Antiqua" charset="0"/>
                <a:cs typeface="Book Antiqua" charset="0"/>
              </a:rPr>
              <a:t>kader</a:t>
            </a:r>
            <a:endParaRPr lang="fr-FR" sz="4400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379094"/>
            <a:ext cx="10058400" cy="4781863"/>
          </a:xfrm>
        </p:spPr>
        <p:txBody>
          <a:bodyPr>
            <a:normAutofit/>
          </a:bodyPr>
          <a:lstStyle/>
          <a:p>
            <a:pPr algn="ctr"/>
            <a:endParaRPr lang="fr-FR" sz="2400" b="1" u="sng" dirty="0" smtClean="0">
              <a:solidFill>
                <a:schemeClr val="accent2">
                  <a:lumMod val="7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algn="ctr"/>
            <a:r>
              <a:rPr lang="fr-FR" sz="2400" b="1" u="sng" dirty="0" err="1" smtClean="0">
                <a:solidFill>
                  <a:schemeClr val="accent2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Uitgangspunt</a:t>
            </a: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sz="2400" b="1" dirty="0" smtClean="0">
                <a:latin typeface="Book Antiqua" charset="0"/>
                <a:ea typeface="Book Antiqua" charset="0"/>
                <a:cs typeface="Book Antiqua" charset="0"/>
              </a:rPr>
              <a:t>Lemmens (2002); Lemmens &amp; </a:t>
            </a:r>
            <a:r>
              <a:rPr lang="fr-FR" sz="2400" b="1" dirty="0" err="1" smtClean="0">
                <a:latin typeface="Book Antiqua" charset="0"/>
                <a:ea typeface="Book Antiqua" charset="0"/>
                <a:cs typeface="Book Antiqua" charset="0"/>
              </a:rPr>
              <a:t>Perrez</a:t>
            </a:r>
            <a:r>
              <a:rPr lang="fr-FR" sz="2400" b="1" dirty="0" smtClean="0">
                <a:latin typeface="Book Antiqua" charset="0"/>
                <a:ea typeface="Book Antiqua" charset="0"/>
                <a:cs typeface="Book Antiqua" charset="0"/>
              </a:rPr>
              <a:t> (2010) </a:t>
            </a:r>
          </a:p>
          <a:p>
            <a:endParaRPr lang="fr-FR" sz="1800" b="1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pPr>
              <a:buFont typeface="Wingdings" charset="2"/>
              <a:buChar char="Ø"/>
            </a:pPr>
            <a:r>
              <a:rPr lang="fr-FR" sz="1800" b="1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18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Problematiek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18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Nederlandse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18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positiewerkwoorden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1800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staan</a:t>
            </a:r>
            <a:r>
              <a:rPr lang="fr-FR" sz="1800" i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, </a:t>
            </a:r>
            <a:r>
              <a:rPr lang="fr-FR" sz="1800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zitten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en </a:t>
            </a:r>
            <a:r>
              <a:rPr lang="fr-FR" sz="1800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liggen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18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bij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18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Franstalige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leerders van het </a:t>
            </a:r>
            <a:r>
              <a:rPr lang="fr-FR" sz="18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Nederlands</a:t>
            </a:r>
            <a:r>
              <a:rPr lang="fr-FR" sz="1800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/>
            </a:r>
            <a:br>
              <a:rPr lang="fr-FR" sz="1800" dirty="0">
                <a:latin typeface="Book Antiqua" charset="0"/>
                <a:ea typeface="Book Antiqua" charset="0"/>
                <a:cs typeface="Book Antiqua" charset="0"/>
                <a:sym typeface="Wingdings"/>
              </a:rPr>
            </a:b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endParaRPr lang="fr-FR" sz="1800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pPr>
              <a:buFont typeface="Wingdings" charset="2"/>
              <a:buChar char="Ø"/>
            </a:pPr>
            <a:r>
              <a:rPr lang="fr-FR" sz="18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Plaatsingswerkwoorden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= </a:t>
            </a:r>
            <a:r>
              <a:rPr lang="fr-FR" sz="18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causatieve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18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equivalenten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		</a:t>
            </a:r>
            <a:endParaRPr lang="fr-FR" sz="1800" b="1" u="sng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pPr marL="0" indent="0" algn="ctr">
              <a:buNone/>
            </a:pPr>
            <a:r>
              <a:rPr lang="fr-FR" sz="1800" b="1" u="sng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Maar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</a:t>
            </a:r>
            <a:r>
              <a:rPr lang="fr-FR" sz="18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onderzoek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18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naar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de </a:t>
            </a:r>
            <a:r>
              <a:rPr lang="fr-FR" sz="18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Nederlandse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18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plaatsingswerkwoorden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18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is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18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schaars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endParaRPr lang="fr-FR" sz="1800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pPr>
              <a:buFont typeface="Wingdings" charset="2"/>
              <a:buChar char="Ø"/>
            </a:pPr>
            <a:endParaRPr lang="fr-FR" sz="1800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pPr marL="0" indent="0" algn="ctr">
              <a:buNone/>
            </a:pPr>
            <a:r>
              <a:rPr lang="fr-FR" sz="1800" b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Problematiek</a:t>
            </a:r>
            <a:r>
              <a:rPr lang="fr-FR" sz="1800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1800" b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Nederlandse</a:t>
            </a:r>
            <a:r>
              <a:rPr lang="fr-FR" sz="1800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1800" b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positiewerkwoorden</a:t>
            </a:r>
            <a:r>
              <a:rPr lang="fr-FR" sz="1800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= </a:t>
            </a:r>
            <a:r>
              <a:rPr lang="fr-FR" sz="1800" b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problematiek</a:t>
            </a:r>
            <a:r>
              <a:rPr lang="fr-FR" sz="1800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1800" b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Nederlandse</a:t>
            </a:r>
            <a:r>
              <a:rPr lang="fr-FR" sz="1800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1800" b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plaatsingswerkwoorden</a:t>
            </a:r>
            <a:r>
              <a:rPr lang="fr-FR" sz="1800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? </a:t>
            </a:r>
            <a:endParaRPr lang="fr-FR" sz="1800" b="1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59429" y="4937760"/>
            <a:ext cx="8360228" cy="718457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dirty="0" err="1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Gebarenanalyse</a:t>
            </a:r>
            <a:r>
              <a:rPr lang="fr-FR" sz="4000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</a:br>
            <a:r>
              <a:rPr lang="fr-FR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de</a:t>
            </a:r>
            <a:r>
              <a:rPr lang="nl-BE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ïktisch 		vs.		 iconisch</a:t>
            </a:r>
            <a:endParaRPr lang="fr-FR" dirty="0">
              <a:solidFill>
                <a:schemeClr val="tx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10" t="3918" r="19881" b="28820"/>
          <a:stretch/>
        </p:blipFill>
        <p:spPr>
          <a:xfrm>
            <a:off x="1097280" y="1972928"/>
            <a:ext cx="4787312" cy="3818662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3"/>
          <a:srcRect l="19353" t="13277" r="32165" b="12758"/>
          <a:stretch/>
        </p:blipFill>
        <p:spPr>
          <a:xfrm>
            <a:off x="6729459" y="1907567"/>
            <a:ext cx="4426221" cy="379654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331029" y="2181497"/>
            <a:ext cx="1084217" cy="10972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237857" y="2256346"/>
            <a:ext cx="1084217" cy="10972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4415246" y="3426870"/>
            <a:ext cx="1449977" cy="129322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920220" y="3882259"/>
            <a:ext cx="1480457" cy="129322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9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2669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Resultaten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Gebarenanalyse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59174"/>
            <a:ext cx="10058400" cy="4626854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Comparatieve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analyse NL1 &gt;&lt; NL2</a:t>
            </a: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Stap</a:t>
            </a:r>
            <a:r>
              <a:rPr lang="fr-FR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1: type </a:t>
            </a:r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gebaren</a:t>
            </a:r>
            <a:r>
              <a:rPr lang="fr-FR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(de</a:t>
            </a:r>
            <a:r>
              <a:rPr lang="nl-BE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ïktisch vs. iconisch) </a:t>
            </a:r>
          </a:p>
          <a:p>
            <a:endParaRPr lang="nl-BE" b="1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b="1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532066"/>
              </p:ext>
            </p:extLst>
          </p:nvPr>
        </p:nvGraphicFramePr>
        <p:xfrm>
          <a:off x="863297" y="2815059"/>
          <a:ext cx="10526366" cy="2268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65768"/>
                <a:gridCol w="2089370"/>
                <a:gridCol w="2090929"/>
                <a:gridCol w="2089370"/>
                <a:gridCol w="2090929"/>
              </a:tblGrid>
              <a:tr h="567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Groep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23432" marR="12343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NL1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23432" marR="123432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NL2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23432" marR="123432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67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Type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23432" marR="1234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Deïktisch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23432" marR="1234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Iconisch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23432" marR="1234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Deïktisch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23432" marR="1234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Iconisch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23432" marR="123432" marT="0" marB="0"/>
                </a:tc>
              </a:tr>
              <a:tr h="567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Aantal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23432" marR="1234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36 (72%)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23432" marR="1234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14 (28%)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23432" marR="1234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68 (82,9%)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23432" marR="1234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14 (17,1%)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23432" marR="123432" marT="0" marB="0"/>
                </a:tc>
              </a:tr>
              <a:tr h="567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Totaal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23432" marR="12343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50 (100%)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23432" marR="123432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82 (100%)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23432" marR="123432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5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dirty="0" err="1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Gebarenanalyse</a:t>
            </a:r>
            <a:r>
              <a:rPr lang="fr-FR" sz="40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: </a:t>
            </a:r>
            <a:br>
              <a:rPr lang="fr-FR" sz="40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</a:br>
            <a:r>
              <a:rPr lang="fr-FR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 ‘</a:t>
            </a:r>
            <a:r>
              <a:rPr lang="fr-FR" b="1" u="sng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pad</a:t>
            </a:r>
            <a:r>
              <a:rPr lang="fr-FR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’</a:t>
            </a:r>
            <a:r>
              <a:rPr lang="nl-BE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nl-BE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vs. </a:t>
            </a:r>
            <a:r>
              <a:rPr lang="nl-BE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‘manier’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/>
          <a:srcRect l="17659" t="18456" r="27802" b="16234"/>
          <a:stretch/>
        </p:blipFill>
        <p:spPr>
          <a:xfrm>
            <a:off x="912611" y="2003985"/>
            <a:ext cx="5121559" cy="34481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2051" t="19851" r="25584" b="18457"/>
          <a:stretch/>
        </p:blipFill>
        <p:spPr>
          <a:xfrm>
            <a:off x="6658369" y="1979047"/>
            <a:ext cx="4242177" cy="347312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362891" y="3801291"/>
            <a:ext cx="1236618" cy="118871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/>
          <p:nvPr/>
        </p:nvSpPr>
        <p:spPr>
          <a:xfrm>
            <a:off x="8917863" y="4255869"/>
            <a:ext cx="1245040" cy="111992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1362891" y="5585482"/>
            <a:ext cx="440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Georgia" panose="02040502050405020303" pitchFamily="18" charset="0"/>
              </a:rPr>
              <a:t>« </a:t>
            </a:r>
            <a:r>
              <a:rPr lang="fr-BE" dirty="0" err="1" smtClean="0">
                <a:latin typeface="Georgia" panose="02040502050405020303" pitchFamily="18" charset="0"/>
              </a:rPr>
              <a:t>Ze</a:t>
            </a:r>
            <a:r>
              <a:rPr lang="fr-BE" dirty="0" smtClean="0">
                <a:latin typeface="Georgia" panose="02040502050405020303" pitchFamily="18" charset="0"/>
              </a:rPr>
              <a:t> </a:t>
            </a:r>
            <a:r>
              <a:rPr lang="fr-BE" dirty="0" err="1" smtClean="0">
                <a:latin typeface="Georgia" panose="02040502050405020303" pitchFamily="18" charset="0"/>
              </a:rPr>
              <a:t>verplaatst</a:t>
            </a:r>
            <a:r>
              <a:rPr lang="fr-BE" dirty="0" smtClean="0">
                <a:latin typeface="Georgia" panose="02040502050405020303" pitchFamily="18" charset="0"/>
              </a:rPr>
              <a:t> </a:t>
            </a:r>
            <a:r>
              <a:rPr lang="fr-BE" dirty="0" err="1" smtClean="0">
                <a:latin typeface="Georgia" panose="02040502050405020303" pitchFamily="18" charset="0"/>
              </a:rPr>
              <a:t>een</a:t>
            </a:r>
            <a:r>
              <a:rPr lang="fr-BE" dirty="0" smtClean="0">
                <a:latin typeface="Georgia" panose="02040502050405020303" pitchFamily="18" charset="0"/>
              </a:rPr>
              <a:t> </a:t>
            </a:r>
            <a:r>
              <a:rPr lang="fr-BE" dirty="0" err="1" smtClean="0">
                <a:latin typeface="Georgia" panose="02040502050405020303" pitchFamily="18" charset="0"/>
              </a:rPr>
              <a:t>pakje</a:t>
            </a:r>
            <a:r>
              <a:rPr lang="fr-BE" dirty="0" smtClean="0">
                <a:latin typeface="Georgia" panose="02040502050405020303" pitchFamily="18" charset="0"/>
              </a:rPr>
              <a:t> </a:t>
            </a:r>
            <a:r>
              <a:rPr lang="fr-BE" b="1" i="1" dirty="0" smtClean="0">
                <a:latin typeface="Georgia" panose="02040502050405020303" pitchFamily="18" charset="0"/>
              </a:rPr>
              <a:t>van de </a:t>
            </a:r>
            <a:r>
              <a:rPr lang="fr-BE" b="1" i="1" dirty="0" err="1" smtClean="0">
                <a:latin typeface="Georgia" panose="02040502050405020303" pitchFamily="18" charset="0"/>
              </a:rPr>
              <a:t>tafel</a:t>
            </a:r>
            <a:r>
              <a:rPr lang="fr-BE" b="1" i="1" dirty="0" smtClean="0">
                <a:latin typeface="Georgia" panose="02040502050405020303" pitchFamily="18" charset="0"/>
              </a:rPr>
              <a:t>…</a:t>
            </a:r>
            <a:endParaRPr lang="fr-BE" dirty="0">
              <a:latin typeface="Georgia" panose="020405020504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54137" y="5585482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i="1" dirty="0" smtClean="0">
                <a:latin typeface="Georgia" panose="02040502050405020303" pitchFamily="18" charset="0"/>
              </a:rPr>
              <a:t>… op de </a:t>
            </a:r>
            <a:r>
              <a:rPr lang="fr-BE" b="1" i="1" dirty="0" err="1" smtClean="0">
                <a:latin typeface="Georgia" panose="02040502050405020303" pitchFamily="18" charset="0"/>
              </a:rPr>
              <a:t>stoel</a:t>
            </a:r>
            <a:r>
              <a:rPr lang="fr-BE" b="1" i="1" dirty="0" smtClean="0">
                <a:latin typeface="Georgia" panose="02040502050405020303" pitchFamily="18" charset="0"/>
              </a:rPr>
              <a:t> »</a:t>
            </a:r>
            <a:endParaRPr lang="fr-BE" b="1" i="1" dirty="0">
              <a:latin typeface="Georgia" panose="02040502050405020303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264563" y="2237623"/>
            <a:ext cx="1163745" cy="1276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8045348" y="2319859"/>
            <a:ext cx="1042331" cy="1194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03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dirty="0" err="1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Gebarenanalyse</a:t>
            </a:r>
            <a:r>
              <a:rPr lang="fr-FR" sz="40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: </a:t>
            </a:r>
            <a:br>
              <a:rPr lang="fr-FR" sz="4000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</a:br>
            <a:r>
              <a:rPr lang="fr-FR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 ‘pad’</a:t>
            </a:r>
            <a:r>
              <a:rPr lang="nl-BE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nl-BE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vs. </a:t>
            </a:r>
            <a:r>
              <a:rPr lang="nl-BE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‘</a:t>
            </a:r>
            <a:r>
              <a:rPr lang="nl-BE" b="1" u="sng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manier</a:t>
            </a:r>
            <a:r>
              <a:rPr lang="nl-BE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’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1857829" y="3451981"/>
            <a:ext cx="725715" cy="77568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1097280" y="5516321"/>
            <a:ext cx="463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Georgia" panose="02040502050405020303" pitchFamily="18" charset="0"/>
              </a:rPr>
              <a:t>« De </a:t>
            </a:r>
            <a:r>
              <a:rPr lang="fr-BE" dirty="0" err="1" smtClean="0">
                <a:latin typeface="Georgia" panose="02040502050405020303" pitchFamily="18" charset="0"/>
              </a:rPr>
              <a:t>persoon</a:t>
            </a:r>
            <a:r>
              <a:rPr lang="fr-BE" dirty="0" smtClean="0">
                <a:latin typeface="Georgia" panose="02040502050405020303" pitchFamily="18" charset="0"/>
              </a:rPr>
              <a:t> </a:t>
            </a:r>
            <a:r>
              <a:rPr lang="fr-BE" dirty="0" err="1" smtClean="0">
                <a:latin typeface="Georgia" panose="02040502050405020303" pitchFamily="18" charset="0"/>
              </a:rPr>
              <a:t>haalt</a:t>
            </a:r>
            <a:r>
              <a:rPr lang="fr-BE" dirty="0" smtClean="0">
                <a:latin typeface="Georgia" panose="02040502050405020303" pitchFamily="18" charset="0"/>
              </a:rPr>
              <a:t> </a:t>
            </a:r>
            <a:r>
              <a:rPr lang="fr-BE" b="1" i="1" dirty="0" err="1" smtClean="0">
                <a:latin typeface="Georgia" panose="02040502050405020303" pitchFamily="18" charset="0"/>
              </a:rPr>
              <a:t>een</a:t>
            </a:r>
            <a:r>
              <a:rPr lang="fr-BE" b="1" i="1" dirty="0" smtClean="0">
                <a:latin typeface="Georgia" panose="02040502050405020303" pitchFamily="18" charset="0"/>
              </a:rPr>
              <a:t> </a:t>
            </a:r>
            <a:r>
              <a:rPr lang="fr-BE" b="1" i="1" dirty="0" err="1" smtClean="0">
                <a:latin typeface="Georgia" panose="02040502050405020303" pitchFamily="18" charset="0"/>
              </a:rPr>
              <a:t>pakje</a:t>
            </a:r>
            <a:r>
              <a:rPr lang="fr-BE" b="1" i="1" dirty="0" smtClean="0">
                <a:latin typeface="Georgia" panose="02040502050405020303" pitchFamily="18" charset="0"/>
              </a:rPr>
              <a:t> van </a:t>
            </a:r>
            <a:r>
              <a:rPr lang="fr-BE" b="1" i="1" dirty="0" err="1" smtClean="0">
                <a:latin typeface="Georgia" panose="02040502050405020303" pitchFamily="18" charset="0"/>
              </a:rPr>
              <a:t>tafel</a:t>
            </a:r>
            <a:r>
              <a:rPr lang="fr-BE" b="1" i="1" dirty="0" smtClean="0">
                <a:latin typeface="Georgia" panose="02040502050405020303" pitchFamily="18" charset="0"/>
              </a:rPr>
              <a:t>…</a:t>
            </a:r>
            <a:endParaRPr lang="fr-BE" dirty="0">
              <a:latin typeface="Georgia" panose="020405020504050203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178766" y="5498090"/>
            <a:ext cx="305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i="1" dirty="0" smtClean="0">
                <a:latin typeface="Georgia" panose="02040502050405020303" pitchFamily="18" charset="0"/>
              </a:rPr>
              <a:t>… en </a:t>
            </a:r>
            <a:r>
              <a:rPr lang="fr-BE" b="1" i="1" dirty="0" err="1" smtClean="0">
                <a:latin typeface="Georgia" panose="02040502050405020303" pitchFamily="18" charset="0"/>
              </a:rPr>
              <a:t>legt</a:t>
            </a:r>
            <a:r>
              <a:rPr lang="fr-BE" b="1" i="1" dirty="0" smtClean="0">
                <a:latin typeface="Georgia" panose="02040502050405020303" pitchFamily="18" charset="0"/>
              </a:rPr>
              <a:t> </a:t>
            </a:r>
            <a:r>
              <a:rPr lang="fr-BE" b="1" i="1" dirty="0" err="1" smtClean="0">
                <a:latin typeface="Georgia" panose="02040502050405020303" pitchFamily="18" charset="0"/>
              </a:rPr>
              <a:t>dat</a:t>
            </a:r>
            <a:r>
              <a:rPr lang="fr-BE" b="1" i="1" dirty="0" smtClean="0">
                <a:latin typeface="Georgia" panose="02040502050405020303" pitchFamily="18" charset="0"/>
              </a:rPr>
              <a:t> op de </a:t>
            </a:r>
            <a:r>
              <a:rPr lang="fr-BE" b="1" i="1" dirty="0" err="1" smtClean="0">
                <a:latin typeface="Georgia" panose="02040502050405020303" pitchFamily="18" charset="0"/>
              </a:rPr>
              <a:t>stoel</a:t>
            </a:r>
            <a:endParaRPr lang="fr-BE" b="1" i="1" dirty="0">
              <a:latin typeface="Georgia" panose="02040502050405020303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l="23339" t="3720" r="25012" b="18899"/>
          <a:stretch/>
        </p:blipFill>
        <p:spPr>
          <a:xfrm>
            <a:off x="1350325" y="1845734"/>
            <a:ext cx="4048207" cy="3543982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2838551" y="3839822"/>
            <a:ext cx="1148854" cy="119269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/>
          <a:srcRect l="30032" t="5308" r="6941" b="15526"/>
          <a:stretch/>
        </p:blipFill>
        <p:spPr>
          <a:xfrm>
            <a:off x="6137255" y="1845734"/>
            <a:ext cx="5018426" cy="354398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823269" y="3642041"/>
            <a:ext cx="1332411" cy="139047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llipse 19"/>
          <p:cNvSpPr/>
          <p:nvPr/>
        </p:nvSpPr>
        <p:spPr>
          <a:xfrm>
            <a:off x="3148826" y="2293714"/>
            <a:ext cx="967426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Ellipse 20"/>
          <p:cNvSpPr/>
          <p:nvPr/>
        </p:nvSpPr>
        <p:spPr>
          <a:xfrm>
            <a:off x="7679042" y="1969883"/>
            <a:ext cx="967426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34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2669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Resultaten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Gebarenanalyse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59174"/>
            <a:ext cx="10058400" cy="4626854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Comparatieve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analyse NL1 &gt;&lt; NL2</a:t>
            </a: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Stap</a:t>
            </a:r>
            <a:r>
              <a:rPr lang="fr-FR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2: </a:t>
            </a:r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componenten</a:t>
            </a:r>
            <a:r>
              <a:rPr lang="fr-FR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(</a:t>
            </a:r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figuur</a:t>
            </a:r>
            <a:r>
              <a:rPr lang="fr-FR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, pad, manier, </a:t>
            </a:r>
            <a:r>
              <a:rPr lang="nl-BE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grond) </a:t>
            </a:r>
          </a:p>
          <a:p>
            <a:endParaRPr lang="nl-BE" b="1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nl-BE" b="1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nl-BE" b="1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b="1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587642"/>
              </p:ext>
            </p:extLst>
          </p:nvPr>
        </p:nvGraphicFramePr>
        <p:xfrm>
          <a:off x="518430" y="2909661"/>
          <a:ext cx="7336416" cy="15087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82463"/>
                <a:gridCol w="798079"/>
                <a:gridCol w="668217"/>
                <a:gridCol w="750408"/>
                <a:gridCol w="780820"/>
                <a:gridCol w="798902"/>
                <a:gridCol w="839176"/>
                <a:gridCol w="918901"/>
                <a:gridCol w="699450"/>
              </a:tblGrid>
              <a:tr h="0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NL1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Type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Iconisch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Deiktisch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Component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Figuur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Pad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Manier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Grond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Figuur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Pad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Manier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Grond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Aantal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05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9 (18%)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05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0 (0%)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05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1 (2%)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05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4 (8%)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05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0 (0%)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05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10 (20%)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05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24 (48%)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05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2 (4%)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Totaal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50 (100%)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548256"/>
              </p:ext>
            </p:extLst>
          </p:nvPr>
        </p:nvGraphicFramePr>
        <p:xfrm>
          <a:off x="3852473" y="4657725"/>
          <a:ext cx="7745963" cy="15087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42890"/>
                <a:gridCol w="841764"/>
                <a:gridCol w="717669"/>
                <a:gridCol w="798374"/>
                <a:gridCol w="841764"/>
                <a:gridCol w="840028"/>
                <a:gridCol w="841764"/>
                <a:gridCol w="879946"/>
                <a:gridCol w="841764"/>
              </a:tblGrid>
              <a:tr h="0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NL2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Type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Iconisch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Deiktisch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Component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Figuur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Pad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Manier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Grond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Figuur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Pad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Manier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Grond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Aantal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05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4 (4,9%)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05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0 (0%)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05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0 (0%)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05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10 (12,2%)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05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2 (2,4%)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05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24 (29,3%)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05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33 (40,2%)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nl-BE" sz="105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9 (11%)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2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Totaal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82 (100%)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7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436505"/>
            <a:ext cx="10058400" cy="822669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Resultaten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Gebarenanalyse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59174"/>
            <a:ext cx="10058400" cy="4626854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Comparatieve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analyse NL1 &gt;&lt; NL2</a:t>
            </a: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Stap</a:t>
            </a:r>
            <a:r>
              <a:rPr lang="fr-FR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2: </a:t>
            </a:r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componenten</a:t>
            </a:r>
            <a:r>
              <a:rPr lang="fr-FR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(</a:t>
            </a:r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figuur</a:t>
            </a:r>
            <a:r>
              <a:rPr lang="fr-FR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, pad, manier, </a:t>
            </a:r>
            <a:r>
              <a:rPr lang="nl-BE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grond) </a:t>
            </a:r>
          </a:p>
          <a:p>
            <a:endParaRPr lang="nl-BE" b="1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nl-BE" b="1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nl-BE" b="1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nl-BE" b="1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nl-BE" b="1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b="1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130670"/>
              </p:ext>
            </p:extLst>
          </p:nvPr>
        </p:nvGraphicFramePr>
        <p:xfrm>
          <a:off x="4146122" y="2833422"/>
          <a:ext cx="3960716" cy="28803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97426"/>
                <a:gridCol w="1381645"/>
                <a:gridCol w="1381645"/>
              </a:tblGrid>
              <a:tr h="48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 </a:t>
                      </a:r>
                      <a:endParaRPr lang="fr-FR" sz="21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NL1</a:t>
                      </a:r>
                      <a:endParaRPr lang="fr-FR" sz="21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NL2</a:t>
                      </a:r>
                      <a:endParaRPr lang="fr-FR" sz="21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</a:tr>
              <a:tr h="48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Figuur</a:t>
                      </a:r>
                      <a:endParaRPr lang="fr-FR" sz="21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18 %</a:t>
                      </a:r>
                      <a:endParaRPr lang="fr-FR" sz="21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7,3%</a:t>
                      </a:r>
                      <a:endParaRPr lang="fr-FR" sz="21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</a:tr>
              <a:tr h="48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Pad</a:t>
                      </a:r>
                      <a:endParaRPr lang="fr-FR" sz="21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20%</a:t>
                      </a:r>
                      <a:endParaRPr lang="fr-FR" sz="21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29,3%</a:t>
                      </a:r>
                      <a:endParaRPr lang="fr-FR" sz="21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</a:tr>
              <a:tr h="48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Manier</a:t>
                      </a:r>
                      <a:endParaRPr lang="fr-FR" sz="21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50%</a:t>
                      </a:r>
                      <a:endParaRPr lang="fr-FR" sz="21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40,2%</a:t>
                      </a:r>
                      <a:endParaRPr lang="fr-FR" sz="21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</a:tr>
              <a:tr h="48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Grond</a:t>
                      </a:r>
                      <a:endParaRPr lang="fr-FR" sz="21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12%</a:t>
                      </a:r>
                      <a:endParaRPr lang="fr-FR" sz="21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23,2%</a:t>
                      </a:r>
                      <a:endParaRPr lang="fr-FR" sz="21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</a:tr>
              <a:tr h="48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Totaal</a:t>
                      </a:r>
                      <a:endParaRPr lang="fr-FR" sz="21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100%</a:t>
                      </a:r>
                      <a:endParaRPr lang="fr-FR" sz="210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2100" dirty="0">
                          <a:solidFill>
                            <a:schemeClr val="tx1"/>
                          </a:solidFill>
                          <a:effectLst/>
                          <a:latin typeface="Book Antiqua" charset="0"/>
                          <a:ea typeface="Book Antiqua" charset="0"/>
                          <a:cs typeface="Book Antiqua" charset="0"/>
                        </a:rPr>
                        <a:t>100%</a:t>
                      </a:r>
                      <a:endParaRPr lang="fr-FR" sz="2100" dirty="0">
                        <a:solidFill>
                          <a:schemeClr val="tx1"/>
                        </a:solidFill>
                        <a:effectLst/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marL="130893" marR="1308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2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436505"/>
            <a:ext cx="10058400" cy="822669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Resultaten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Receptieve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taak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59174"/>
            <a:ext cx="10058400" cy="4626854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Franstalige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leerders van het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Nederlands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(NL2)</a:t>
            </a: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nl-BE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!! </a:t>
            </a:r>
            <a:r>
              <a:rPr lang="nl-BE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Verrassende resultaten: </a:t>
            </a:r>
          </a:p>
          <a:p>
            <a:r>
              <a:rPr lang="nl-BE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Eerste deel: 0 fouten</a:t>
            </a:r>
          </a:p>
          <a:p>
            <a:r>
              <a:rPr lang="nl-BE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Tweede deel: </a:t>
            </a:r>
            <a:r>
              <a:rPr lang="nl-BE" b="1" u="sng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25</a:t>
            </a:r>
            <a:r>
              <a:rPr lang="nl-BE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fouten</a:t>
            </a:r>
          </a:p>
          <a:p>
            <a:endParaRPr lang="nl-BE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nl-BE" u="sng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Verklaring?</a:t>
            </a:r>
            <a:r>
              <a:rPr lang="nl-BE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endParaRPr lang="nl-BE" u="sng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nl-BE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 </a:t>
            </a:r>
            <a:r>
              <a:rPr lang="nl-BE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Productieve taak &gt; </a:t>
            </a:r>
            <a:r>
              <a:rPr lang="nl-BE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verwarring?</a:t>
            </a:r>
            <a:endParaRPr lang="nl-BE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nl-BE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 </a:t>
            </a:r>
            <a:r>
              <a:rPr lang="nl-BE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Bevestiging problematiek van Nederlandse plaatsingswerkwoorden</a:t>
            </a:r>
            <a:endParaRPr lang="nl-BE" b="1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nl-BE" b="1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nl-BE" b="1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nl-BE" b="1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b="1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506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436505"/>
            <a:ext cx="10058400" cy="822669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Conclusie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Spraak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59174"/>
            <a:ext cx="10058400" cy="4626854"/>
          </a:xfrm>
        </p:spPr>
        <p:txBody>
          <a:bodyPr/>
          <a:lstStyle/>
          <a:p>
            <a:endParaRPr lang="nl-BE" b="1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b="1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72907"/>
              </p:ext>
            </p:extLst>
          </p:nvPr>
        </p:nvGraphicFramePr>
        <p:xfrm>
          <a:off x="359764" y="1531469"/>
          <a:ext cx="11662346" cy="40966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0296"/>
                <a:gridCol w="5964451"/>
                <a:gridCol w="3657599"/>
              </a:tblGrid>
              <a:tr h="1009941">
                <a:tc>
                  <a:txBody>
                    <a:bodyPr/>
                    <a:lstStyle/>
                    <a:p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Hypothese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1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NL1 </a:t>
                      </a:r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zullen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het </a:t>
                      </a:r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vaakst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gebruik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maken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van </a:t>
                      </a:r>
                      <a:r>
                        <a:rPr lang="fr-FR" sz="1600" b="0" i="1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zetten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en </a:t>
                      </a:r>
                      <a:r>
                        <a:rPr lang="fr-FR" sz="1600" b="0" i="1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leggen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en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zullen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zelden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opteren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voor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algemene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werkwoorden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zoals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plaatsen</a:t>
                      </a:r>
                      <a:endParaRPr lang="fr-FR" sz="1600" b="0" i="1" baseline="0" dirty="0" smtClean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  <a:p>
                      <a:endParaRPr lang="fr-FR" sz="1600" b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Bevestigd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776878">
                <a:tc>
                  <a:txBody>
                    <a:bodyPr/>
                    <a:lstStyle/>
                    <a:p>
                      <a:r>
                        <a:rPr lang="fr-FR" sz="1600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Hypothese</a:t>
                      </a:r>
                      <a:r>
                        <a:rPr lang="fr-FR" sz="1600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2</a:t>
                      </a:r>
                      <a:endParaRPr lang="fr-FR" sz="1600" b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 </a:t>
                      </a:r>
                      <a:r>
                        <a:rPr lang="fr-FR" sz="16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geval</a:t>
                      </a:r>
                      <a:r>
                        <a:rPr lang="fr-FR" sz="16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van </a:t>
                      </a:r>
                      <a:r>
                        <a:rPr lang="fr-FR" sz="16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twijfel</a:t>
                      </a:r>
                      <a:r>
                        <a:rPr lang="fr-FR" sz="16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zullen</a:t>
                      </a:r>
                      <a:r>
                        <a:rPr lang="fr-FR" sz="16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leerders </a:t>
                      </a:r>
                      <a:r>
                        <a:rPr lang="fr-FR" sz="16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eerder</a:t>
                      </a:r>
                      <a:r>
                        <a:rPr lang="fr-FR" sz="16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opteren</a:t>
                      </a:r>
                      <a:r>
                        <a:rPr lang="fr-FR" sz="16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voor</a:t>
                      </a:r>
                      <a:r>
                        <a:rPr lang="fr-FR" sz="16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algemene</a:t>
                      </a:r>
                      <a:r>
                        <a:rPr lang="fr-FR" sz="16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werkwoorden</a:t>
                      </a:r>
                      <a:r>
                        <a:rPr lang="fr-FR" sz="16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en </a:t>
                      </a:r>
                      <a:r>
                        <a:rPr lang="fr-FR" sz="16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vooral</a:t>
                      </a:r>
                      <a:r>
                        <a:rPr lang="fr-FR" sz="16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voor</a:t>
                      </a:r>
                      <a:r>
                        <a:rPr lang="fr-FR" sz="16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i="1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plaatsen</a:t>
                      </a:r>
                      <a:endParaRPr lang="fr-FR" sz="1600" b="0" i="0" baseline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Slechts</a:t>
                      </a:r>
                      <a:r>
                        <a:rPr lang="fr-FR" sz="16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gedeeltelijk</a:t>
                      </a:r>
                      <a:r>
                        <a:rPr lang="fr-FR" sz="1600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bevestigd</a:t>
                      </a:r>
                      <a:endParaRPr lang="fr-FR" sz="1600" b="0" i="0" baseline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1243005">
                <a:tc>
                  <a:txBody>
                    <a:bodyPr/>
                    <a:lstStyle/>
                    <a:p>
                      <a:r>
                        <a:rPr lang="fr-FR" sz="1600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Hypothese</a:t>
                      </a:r>
                      <a:r>
                        <a:rPr lang="fr-FR" sz="1600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3</a:t>
                      </a:r>
                      <a:endParaRPr lang="fr-FR" sz="1600" b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 </a:t>
                      </a:r>
                      <a:r>
                        <a:rPr lang="fr-FR" sz="1600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geval</a:t>
                      </a:r>
                      <a:r>
                        <a:rPr lang="fr-FR" sz="1600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van </a:t>
                      </a:r>
                      <a:r>
                        <a:rPr lang="fr-FR" sz="1600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foutief</a:t>
                      </a:r>
                      <a:r>
                        <a:rPr lang="fr-FR" sz="1600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gebruik</a:t>
                      </a:r>
                      <a:r>
                        <a:rPr lang="fr-FR" sz="1600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, </a:t>
                      </a:r>
                      <a:r>
                        <a:rPr lang="fr-FR" sz="1600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zal</a:t>
                      </a:r>
                      <a:r>
                        <a:rPr lang="fr-FR" sz="1600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er </a:t>
                      </a:r>
                      <a:r>
                        <a:rPr lang="fr-FR" sz="1600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sprake</a:t>
                      </a:r>
                      <a:r>
                        <a:rPr lang="fr-FR" sz="1600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zijn</a:t>
                      </a:r>
                      <a:r>
                        <a:rPr lang="fr-FR" sz="1600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van </a:t>
                      </a:r>
                      <a:r>
                        <a:rPr lang="fr-FR" sz="1600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ondergebruik</a:t>
                      </a:r>
                      <a:r>
                        <a:rPr lang="fr-FR" sz="1600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u="sng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of</a:t>
                      </a:r>
                      <a:r>
                        <a:rPr lang="fr-FR" sz="1600" b="0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van overgebruik (Lemmens, 2002)</a:t>
                      </a:r>
                      <a:br>
                        <a:rPr lang="fr-FR" sz="1600" b="0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</a:br>
                      <a:endParaRPr lang="fr-FR" sz="1600" b="0" u="none" baseline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  <a:p>
                      <a:endParaRPr lang="fr-FR" sz="1600" b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Tegengesproken</a:t>
                      </a:r>
                      <a:endParaRPr lang="fr-FR" sz="1600" b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1009941">
                <a:tc>
                  <a:txBody>
                    <a:bodyPr/>
                    <a:lstStyle/>
                    <a:p>
                      <a:r>
                        <a:rPr lang="fr-FR" sz="1600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Hypothese</a:t>
                      </a:r>
                      <a:r>
                        <a:rPr lang="fr-FR" sz="1600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4</a:t>
                      </a:r>
                      <a:endParaRPr lang="fr-FR" sz="1600" b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FR1 </a:t>
                      </a:r>
                      <a:r>
                        <a:rPr lang="fr-FR" sz="1600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zullen</a:t>
                      </a:r>
                      <a:r>
                        <a:rPr lang="fr-FR" sz="1600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het </a:t>
                      </a:r>
                      <a:r>
                        <a:rPr lang="fr-FR" sz="1600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vaakst</a:t>
                      </a:r>
                      <a:r>
                        <a:rPr lang="fr-FR" sz="1600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gebruik</a:t>
                      </a:r>
                      <a:r>
                        <a:rPr lang="fr-FR" sz="1600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maken</a:t>
                      </a:r>
                      <a:r>
                        <a:rPr lang="fr-FR" sz="1600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van het </a:t>
                      </a:r>
                      <a:r>
                        <a:rPr lang="fr-FR" sz="1600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algemene</a:t>
                      </a:r>
                      <a:r>
                        <a:rPr lang="fr-FR" sz="1600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werkwoord</a:t>
                      </a:r>
                      <a:r>
                        <a:rPr lang="fr-FR" sz="1600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sz="1600" b="0" i="1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mettre</a:t>
                      </a:r>
                      <a:r>
                        <a:rPr lang="fr-FR" sz="1600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(</a:t>
                      </a:r>
                      <a:r>
                        <a:rPr lang="fr-FR" sz="1600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Chenu&amp;Jisa</a:t>
                      </a:r>
                      <a:r>
                        <a:rPr lang="fr-FR" sz="1600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, 2006)</a:t>
                      </a:r>
                    </a:p>
                    <a:p>
                      <a:endParaRPr lang="fr-FR" sz="1600" b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Tegengesproken</a:t>
                      </a:r>
                      <a:endParaRPr lang="fr-FR" sz="1600" b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8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436505"/>
            <a:ext cx="10058400" cy="822669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Conclusie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Gebaren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59174"/>
            <a:ext cx="10058400" cy="4626854"/>
          </a:xfrm>
        </p:spPr>
        <p:txBody>
          <a:bodyPr/>
          <a:lstStyle/>
          <a:p>
            <a:endParaRPr lang="nl-BE" b="1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b="1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57855"/>
              </p:ext>
            </p:extLst>
          </p:nvPr>
        </p:nvGraphicFramePr>
        <p:xfrm>
          <a:off x="1096963" y="1846263"/>
          <a:ext cx="10280572" cy="38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6316"/>
                <a:gridCol w="4841823"/>
                <a:gridCol w="391243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Hypothese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1</a:t>
                      </a:r>
                      <a:endParaRPr lang="fr-FR" b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NL1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zullen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in hun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gebaren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hun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aandacht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vestigen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op </a:t>
                      </a:r>
                      <a:r>
                        <a:rPr lang="fr-FR" b="0" i="1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manner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, maar 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ook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op het 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object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zelf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en dit 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a.d.h.v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. 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zogenaamde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« 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handshapes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incorporating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the 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object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 » (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Gullberg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, 2009)</a:t>
                      </a:r>
                      <a:endParaRPr lang="fr-FR" b="0" i="1" baseline="0" dirty="0" smtClean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Tegengesproken</a:t>
                      </a:r>
                      <a:endParaRPr lang="fr-FR" b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Hypothese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2</a:t>
                      </a:r>
                      <a:endParaRPr lang="fr-FR" b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FR1 </a:t>
                      </a:r>
                      <a:r>
                        <a:rPr lang="fr-FR" b="0" u="none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zullen</a:t>
                      </a:r>
                      <a:r>
                        <a:rPr lang="fr-FR" b="0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in hun </a:t>
                      </a:r>
                      <a:r>
                        <a:rPr lang="fr-FR" b="0" u="none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gebaren</a:t>
                      </a:r>
                      <a:r>
                        <a:rPr lang="fr-FR" b="0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hun </a:t>
                      </a:r>
                      <a:r>
                        <a:rPr lang="fr-FR" b="0" u="none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aandacht</a:t>
                      </a:r>
                      <a:r>
                        <a:rPr lang="fr-FR" b="0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u="none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vooral</a:t>
                      </a:r>
                      <a:r>
                        <a:rPr lang="fr-FR" b="0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op </a:t>
                      </a:r>
                      <a:r>
                        <a:rPr lang="fr-FR" b="0" i="1" u="none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path</a:t>
                      </a:r>
                      <a:r>
                        <a:rPr lang="fr-FR" b="0" i="1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i="0" u="none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vestigen</a:t>
                      </a:r>
                      <a:endParaRPr lang="fr-FR" b="0" i="0" u="none" baseline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u="none" baseline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u="none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Bevestigd</a:t>
                      </a:r>
                      <a:endParaRPr lang="fr-FR" b="0" u="none" baseline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Hypothese</a:t>
                      </a:r>
                      <a:r>
                        <a:rPr lang="fr-FR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3</a:t>
                      </a:r>
                      <a:endParaRPr lang="fr-FR" b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Twee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mogelijkheden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:</a:t>
                      </a:r>
                    </a:p>
                    <a:p>
                      <a:endParaRPr lang="fr-FR" b="0" baseline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  <a:p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1) //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moedertaalsprekers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: </a:t>
                      </a:r>
                      <a:r>
                        <a:rPr lang="fr-FR" b="0" i="1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path</a:t>
                      </a:r>
                      <a:endParaRPr lang="fr-FR" b="0" i="1" baseline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  <a:p>
                      <a:r>
                        <a:rPr lang="fr-FR" b="0" i="1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2) </a:t>
                      </a:r>
                      <a:r>
                        <a:rPr lang="fr-FR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// </a:t>
                      </a:r>
                      <a:r>
                        <a:rPr lang="fr-FR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doeltaalsprekers</a:t>
                      </a:r>
                      <a:r>
                        <a:rPr lang="fr-FR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: </a:t>
                      </a:r>
                      <a:r>
                        <a:rPr lang="fr-FR" b="0" i="1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manner</a:t>
                      </a:r>
                      <a:r>
                        <a:rPr lang="fr-FR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+ </a:t>
                      </a:r>
                      <a:r>
                        <a:rPr lang="fr-FR" b="0" i="1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object</a:t>
                      </a:r>
                      <a:endParaRPr lang="fr-FR" b="0" i="1" baseline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  <a:p>
                      <a:endParaRPr lang="fr-FR" b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Beide</a:t>
                      </a:r>
                      <a:r>
                        <a:rPr lang="fr-FR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mogelijkheden</a:t>
                      </a:r>
                      <a:r>
                        <a:rPr lang="fr-FR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= </a:t>
                      </a:r>
                      <a:r>
                        <a:rPr lang="fr-FR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aanwezig</a:t>
                      </a:r>
                      <a:endParaRPr lang="fr-FR" b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6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265459"/>
            <a:ext cx="10058400" cy="3625675"/>
          </a:xfrm>
        </p:spPr>
        <p:txBody>
          <a:bodyPr>
            <a:normAutofit/>
          </a:bodyPr>
          <a:lstStyle/>
          <a:p>
            <a:pPr algn="ctr"/>
            <a:r>
              <a:rPr lang="fr-FR" sz="4800" i="1" dirty="0" err="1" smtClean="0">
                <a:latin typeface="Book Antiqua" charset="0"/>
                <a:ea typeface="Book Antiqua" charset="0"/>
                <a:cs typeface="Book Antiqua" charset="0"/>
              </a:rPr>
              <a:t>Bedankt</a:t>
            </a:r>
            <a:r>
              <a:rPr lang="fr-FR" sz="4800" i="1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sz="4800" i="1" dirty="0" err="1" smtClean="0">
                <a:latin typeface="Book Antiqua" charset="0"/>
                <a:ea typeface="Book Antiqua" charset="0"/>
                <a:cs typeface="Book Antiqua" charset="0"/>
              </a:rPr>
              <a:t>voor</a:t>
            </a:r>
            <a:r>
              <a:rPr lang="fr-FR" sz="4800" i="1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sz="4800" i="1" dirty="0" err="1" smtClean="0">
                <a:latin typeface="Book Antiqua" charset="0"/>
                <a:ea typeface="Book Antiqua" charset="0"/>
                <a:cs typeface="Book Antiqua" charset="0"/>
              </a:rPr>
              <a:t>uw</a:t>
            </a:r>
            <a:r>
              <a:rPr lang="fr-FR" sz="4800" i="1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sz="4800" i="1" dirty="0" err="1" smtClean="0">
                <a:latin typeface="Book Antiqua" charset="0"/>
                <a:ea typeface="Book Antiqua" charset="0"/>
                <a:cs typeface="Book Antiqua" charset="0"/>
              </a:rPr>
              <a:t>aandacht</a:t>
            </a:r>
            <a:r>
              <a:rPr lang="fr-FR" sz="4800" i="1" dirty="0" smtClean="0">
                <a:latin typeface="Book Antiqua" charset="0"/>
                <a:ea typeface="Book Antiqua" charset="0"/>
                <a:cs typeface="Book Antiqua" charset="0"/>
              </a:rPr>
              <a:t>! </a:t>
            </a:r>
          </a:p>
          <a:p>
            <a:pPr algn="ctr"/>
            <a:endParaRPr lang="fr-FR" sz="5400" dirty="0">
              <a:latin typeface="Book Antiqua" charset="0"/>
              <a:ea typeface="Book Antiqua" charset="0"/>
              <a:cs typeface="Book Antiqua" charset="0"/>
            </a:endParaRPr>
          </a:p>
          <a:p>
            <a:pPr algn="r"/>
            <a:endParaRPr lang="fr-FR" sz="18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algn="r"/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</a:rPr>
              <a:t>Heyvaert Pauline</a:t>
            </a:r>
          </a:p>
          <a:p>
            <a:pPr algn="r"/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</a:rPr>
              <a:t>Université de Liège</a:t>
            </a:r>
            <a:endParaRPr lang="fr-FR" sz="1800" dirty="0"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24" y="3371134"/>
            <a:ext cx="345615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1488"/>
          </a:xfrm>
        </p:spPr>
        <p:txBody>
          <a:bodyPr/>
          <a:lstStyle/>
          <a:p>
            <a:pPr algn="ctr"/>
            <a:r>
              <a:rPr lang="fr-FR" dirty="0" err="1">
                <a:latin typeface="Book Antiqua" charset="0"/>
                <a:ea typeface="Book Antiqua" charset="0"/>
                <a:cs typeface="Book Antiqua" charset="0"/>
              </a:rPr>
              <a:t>Theoretisch</a:t>
            </a:r>
            <a:r>
              <a:rPr lang="fr-FR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err="1">
                <a:latin typeface="Book Antiqua" charset="0"/>
                <a:ea typeface="Book Antiqua" charset="0"/>
                <a:cs typeface="Book Antiqua" charset="0"/>
              </a:rPr>
              <a:t>kader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371600"/>
            <a:ext cx="10058400" cy="5486400"/>
          </a:xfrm>
        </p:spPr>
        <p:txBody>
          <a:bodyPr>
            <a:normAutofit/>
          </a:bodyPr>
          <a:lstStyle/>
          <a:p>
            <a:pPr algn="ctr"/>
            <a:r>
              <a:rPr lang="fr-FR" sz="2800" b="1" u="sng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PROBLEMATIEK</a:t>
            </a:r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fr-FR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1. </a:t>
            </a:r>
            <a:r>
              <a:rPr lang="fr-FR" u="sng" dirty="0" err="1">
                <a:latin typeface="Book Antiqua" charset="0"/>
                <a:ea typeface="Book Antiqua" charset="0"/>
                <a:cs typeface="Book Antiqua" charset="0"/>
                <a:sym typeface="Wingdings"/>
              </a:rPr>
              <a:t>Geen</a:t>
            </a:r>
            <a:r>
              <a:rPr lang="fr-FR" u="sng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u="sng" dirty="0" err="1">
                <a:latin typeface="Book Antiqua" charset="0"/>
                <a:ea typeface="Book Antiqua" charset="0"/>
                <a:cs typeface="Book Antiqua" charset="0"/>
                <a:sym typeface="Wingdings"/>
              </a:rPr>
              <a:t>Franse</a:t>
            </a:r>
            <a:r>
              <a:rPr lang="fr-FR" u="sng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u="sng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equivalenten</a:t>
            </a:r>
            <a:r>
              <a:rPr lang="fr-FR" u="sng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</a:t>
            </a:r>
          </a:p>
          <a:p>
            <a:pPr lvl="1">
              <a:buFont typeface="Wingdings" charset="2"/>
              <a:buChar char="Ø"/>
            </a:pPr>
            <a:r>
              <a:rPr lang="fr-FR" sz="2300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20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Nederlands</a:t>
            </a:r>
            <a:r>
              <a:rPr lang="fr-FR" sz="20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= </a:t>
            </a:r>
            <a:r>
              <a:rPr lang="fr-FR" sz="20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specifiek</a:t>
            </a:r>
            <a:r>
              <a:rPr lang="fr-FR" sz="20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20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systeem</a:t>
            </a:r>
            <a:r>
              <a:rPr lang="fr-FR" sz="20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&gt;&lt; Frans = </a:t>
            </a:r>
            <a:r>
              <a:rPr lang="fr-FR" sz="20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algemeen</a:t>
            </a:r>
            <a:r>
              <a:rPr lang="fr-FR" sz="20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20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systeem</a:t>
            </a:r>
            <a:r>
              <a:rPr lang="fr-FR" sz="20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/>
            </a:r>
            <a:br>
              <a:rPr lang="fr-FR" sz="20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</a:br>
            <a:endParaRPr lang="fr-FR" sz="2000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pPr lvl="3">
              <a:buFont typeface="Wingdings" charset="2"/>
              <a:buChar char="Ø"/>
            </a:pP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sz="1800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Nederlands</a:t>
            </a:r>
            <a:r>
              <a:rPr lang="fr-FR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</a:t>
            </a:r>
            <a:r>
              <a:rPr lang="fr-FR" sz="1800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zetten</a:t>
            </a:r>
            <a:r>
              <a:rPr lang="fr-FR" sz="1800" i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, </a:t>
            </a:r>
            <a:r>
              <a:rPr lang="fr-FR" sz="1800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leggen</a:t>
            </a:r>
            <a:r>
              <a:rPr lang="fr-FR" sz="1800" i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, </a:t>
            </a:r>
            <a:r>
              <a:rPr lang="fr-FR" sz="1800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stoppen</a:t>
            </a:r>
            <a:r>
              <a:rPr lang="fr-FR" sz="1800" i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, </a:t>
            </a:r>
            <a:r>
              <a:rPr lang="fr-FR" sz="1800" i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steken</a:t>
            </a:r>
            <a:r>
              <a:rPr lang="fr-FR" sz="1800" i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, </a:t>
            </a:r>
            <a:r>
              <a:rPr lang="is-IS" sz="1800" i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…</a:t>
            </a:r>
          </a:p>
          <a:p>
            <a:pPr lvl="3">
              <a:buFont typeface="Wingdings" charset="2"/>
              <a:buChar char="Ø"/>
            </a:pPr>
            <a:r>
              <a:rPr lang="is-IS" sz="1800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is-IS" sz="1800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Frans: </a:t>
            </a:r>
            <a:r>
              <a:rPr lang="is-IS" sz="1800" i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mettre</a:t>
            </a:r>
            <a:endParaRPr lang="fr-FR" sz="1800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pPr>
              <a:buFont typeface="Wingdings" charset="2"/>
              <a:buChar char="Ø"/>
            </a:pPr>
            <a:endParaRPr lang="fr-FR" dirty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r>
              <a:rPr lang="fr-FR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2. </a:t>
            </a:r>
            <a:r>
              <a:rPr lang="fr-FR" u="sng" dirty="0" err="1">
                <a:latin typeface="Book Antiqua" charset="0"/>
                <a:ea typeface="Book Antiqua" charset="0"/>
                <a:cs typeface="Book Antiqua" charset="0"/>
                <a:sym typeface="Wingdings"/>
              </a:rPr>
              <a:t>Drie</a:t>
            </a:r>
            <a:r>
              <a:rPr lang="fr-FR" u="sng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u="sng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niveaus</a:t>
            </a:r>
            <a:r>
              <a:rPr lang="fr-FR" u="sng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</a:t>
            </a:r>
          </a:p>
          <a:p>
            <a:pPr>
              <a:buFont typeface="Wingdings" charset="2"/>
              <a:buChar char="Ø"/>
            </a:pPr>
            <a:r>
              <a:rPr lang="fr-FR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Codeerverplichting</a:t>
            </a:r>
            <a:r>
              <a:rPr lang="fr-FR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: </a:t>
            </a:r>
            <a:r>
              <a:rPr lang="fr-FR" dirty="0" err="1">
                <a:latin typeface="Book Antiqua" charset="0"/>
                <a:ea typeface="Book Antiqua" charset="0"/>
                <a:cs typeface="Book Antiqua" charset="0"/>
                <a:sym typeface="Wingdings"/>
              </a:rPr>
              <a:t>verplicht</a:t>
            </a:r>
            <a:r>
              <a:rPr lang="fr-FR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>
                <a:latin typeface="Book Antiqua" charset="0"/>
                <a:ea typeface="Book Antiqua" charset="0"/>
                <a:cs typeface="Book Antiqua" charset="0"/>
                <a:sym typeface="Wingdings"/>
              </a:rPr>
              <a:t>gebruik</a:t>
            </a:r>
            <a:r>
              <a:rPr lang="fr-FR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 van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plaatsingswerkwoorden</a:t>
            </a:r>
            <a:endParaRPr lang="fr-FR" b="1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pPr>
              <a:buFont typeface="Wingdings" charset="2"/>
              <a:buChar char="Ø"/>
            </a:pPr>
            <a:r>
              <a:rPr lang="fr-FR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Codeerkeuze</a:t>
            </a:r>
            <a:r>
              <a:rPr lang="fr-FR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: </a:t>
            </a:r>
            <a:r>
              <a:rPr lang="fr-FR" dirty="0" err="1">
                <a:latin typeface="Book Antiqua" charset="0"/>
                <a:ea typeface="Book Antiqua" charset="0"/>
                <a:cs typeface="Book Antiqua" charset="0"/>
                <a:sym typeface="Wingdings"/>
              </a:rPr>
              <a:t>welk</a:t>
            </a:r>
            <a:r>
              <a:rPr lang="fr-FR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>
                <a:latin typeface="Book Antiqua" charset="0"/>
                <a:ea typeface="Book Antiqua" charset="0"/>
                <a:cs typeface="Book Antiqua" charset="0"/>
                <a:sym typeface="Wingdings"/>
              </a:rPr>
              <a:t>werkwoord</a:t>
            </a:r>
            <a:r>
              <a:rPr lang="fr-FR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 in </a:t>
            </a:r>
            <a:r>
              <a:rPr lang="fr-FR" dirty="0" err="1">
                <a:latin typeface="Book Antiqua" charset="0"/>
                <a:ea typeface="Book Antiqua" charset="0"/>
                <a:cs typeface="Book Antiqua" charset="0"/>
                <a:sym typeface="Wingdings"/>
              </a:rPr>
              <a:t>welke</a:t>
            </a:r>
            <a:r>
              <a:rPr lang="fr-FR" dirty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context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?</a:t>
            </a:r>
          </a:p>
          <a:p>
            <a:pPr>
              <a:buFont typeface="Wingdings" charset="2"/>
              <a:buChar char="Ø"/>
            </a:pPr>
            <a:r>
              <a:rPr lang="fr-FR" b="1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Codeervariatie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meerdere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werkwoorden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mogelijk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voor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één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codering</a:t>
            </a:r>
            <a:endParaRPr lang="fr-FR" dirty="0" smtClean="0">
              <a:latin typeface="Book Antiqua" charset="0"/>
              <a:ea typeface="Book Antiqua" charset="0"/>
              <a:cs typeface="Book Antiqua" charset="0"/>
              <a:sym typeface="Wingding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82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758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Methodologie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experimenteel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ontwerp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FR" sz="2800" b="1" dirty="0" err="1" smtClean="0">
                <a:solidFill>
                  <a:schemeClr val="accent2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Twee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sz="2800" b="1" dirty="0" err="1" smtClean="0">
                <a:solidFill>
                  <a:schemeClr val="accent2">
                    <a:lumMod val="75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taken</a:t>
            </a:r>
            <a:endParaRPr lang="fr-FR" sz="2800" b="1" dirty="0" smtClean="0">
              <a:solidFill>
                <a:schemeClr val="accent2">
                  <a:lumMod val="7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algn="ctr"/>
            <a:endParaRPr lang="fr-FR" b="1" dirty="0" smtClean="0">
              <a:solidFill>
                <a:schemeClr val="accent2">
                  <a:lumMod val="75000"/>
                </a:schemeClr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1. </a:t>
            </a:r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</a:rPr>
              <a:t>Productieve</a:t>
            </a:r>
            <a:r>
              <a:rPr lang="fr-FR" b="1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</a:rPr>
              <a:t>taak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</a:p>
          <a:p>
            <a:pPr>
              <a:buFont typeface="Wingdings" charset="2"/>
              <a:buChar char="Ø"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Beschrijving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van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videofragmenten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>
                <a:latin typeface="Book Antiqua" charset="0"/>
                <a:ea typeface="Book Antiqua" charset="0"/>
                <a:cs typeface="Book Antiqua" charset="0"/>
              </a:rPr>
              <a:t/>
            </a:r>
            <a:br>
              <a:rPr lang="fr-FR" dirty="0">
                <a:latin typeface="Book Antiqua" charset="0"/>
                <a:ea typeface="Book Antiqua" charset="0"/>
                <a:cs typeface="Book Antiqua" charset="0"/>
              </a:rPr>
            </a:b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5 x 4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handelingen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)</a:t>
            </a:r>
          </a:p>
          <a:p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2. </a:t>
            </a:r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</a:rPr>
              <a:t>Receptieve</a:t>
            </a:r>
            <a:r>
              <a:rPr lang="fr-FR" b="1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</a:rPr>
              <a:t>taak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</a:p>
          <a:p>
            <a:pPr>
              <a:buFont typeface="Wingdings" charset="2"/>
              <a:buChar char="Ø"/>
            </a:pP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Objecten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plaatsen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o.b.v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instructies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/>
            </a:r>
            <a:br>
              <a:rPr lang="fr-FR" dirty="0" smtClean="0">
                <a:latin typeface="Book Antiqua" charset="0"/>
                <a:ea typeface="Book Antiqua" charset="0"/>
                <a:cs typeface="Book Antiqua" charset="0"/>
              </a:rPr>
            </a:b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van 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de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onderzoeker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endParaRPr lang="fr-FR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>
              <a:buFont typeface="Wingdings" charset="2"/>
              <a:buChar char="Ø"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2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delen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: 1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deel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voor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productieve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taak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, 1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deel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  <a:sym typeface="Wingdings"/>
              </a:rPr>
              <a:t>erna</a:t>
            </a:r>
            <a:endParaRPr lang="fr-FR" dirty="0" smtClean="0"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697" y="2361717"/>
            <a:ext cx="3944983" cy="29913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lipse 4"/>
          <p:cNvSpPr/>
          <p:nvPr/>
        </p:nvSpPr>
        <p:spPr>
          <a:xfrm>
            <a:off x="8198576" y="2581682"/>
            <a:ext cx="605790" cy="618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10717530" y="3870477"/>
            <a:ext cx="876300" cy="4953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BE" sz="1200" b="1">
                <a:effectLst/>
                <a:latin typeface="Times New Roman" charset="0"/>
                <a:ea typeface="Calibri" charset="0"/>
                <a:cs typeface="Times New Roman" charset="0"/>
              </a:rPr>
              <a:t>Positie </a:t>
            </a:r>
            <a:br>
              <a:rPr lang="fr-BE" sz="1200" b="1">
                <a:effectLst/>
                <a:latin typeface="Times New Roman" charset="0"/>
                <a:ea typeface="Calibri" charset="0"/>
                <a:cs typeface="Times New Roman" charset="0"/>
              </a:rPr>
            </a:br>
            <a:r>
              <a:rPr lang="fr-BE" sz="1200" b="1">
                <a:effectLst/>
                <a:latin typeface="Times New Roman" charset="0"/>
                <a:ea typeface="Calibri" charset="0"/>
                <a:cs typeface="Times New Roman" charset="0"/>
              </a:rPr>
              <a:t>laptop</a:t>
            </a:r>
            <a:endParaRPr lang="fr-FR" sz="110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8817655" y="3025292"/>
            <a:ext cx="1899875" cy="8451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7581"/>
          </a:xfrm>
        </p:spPr>
        <p:txBody>
          <a:bodyPr>
            <a:normAutofit/>
          </a:bodyPr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Methodologie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deelnemers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fr-FR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u="sng" dirty="0" err="1" smtClean="0">
                <a:latin typeface="Book Antiqua" charset="0"/>
                <a:ea typeface="Book Antiqua" charset="0"/>
                <a:cs typeface="Book Antiqua" charset="0"/>
              </a:rPr>
              <a:t>Totaal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26 (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masterstudenten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u="sng" dirty="0" err="1" smtClean="0">
                <a:latin typeface="Book Antiqua" charset="0"/>
                <a:ea typeface="Book Antiqua" charset="0"/>
                <a:cs typeface="Book Antiqua" charset="0"/>
              </a:rPr>
              <a:t>Drie</a:t>
            </a:r>
            <a:r>
              <a:rPr lang="fr-FR" u="sng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u="sng" dirty="0" err="1" smtClean="0">
                <a:latin typeface="Book Antiqua" charset="0"/>
                <a:ea typeface="Book Antiqua" charset="0"/>
                <a:cs typeface="Book Antiqua" charset="0"/>
              </a:rPr>
              <a:t>deelnemersgroepen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br>
              <a:rPr lang="fr-FR" dirty="0" smtClean="0">
                <a:latin typeface="Book Antiqua" charset="0"/>
                <a:ea typeface="Book Antiqua" charset="0"/>
                <a:cs typeface="Book Antiqua" charset="0"/>
              </a:rPr>
            </a:br>
            <a:endParaRPr lang="fr-FR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charset="0"/>
              <a:buChar char="o"/>
            </a:pP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Nederlandstalige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moedertaalsprekers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(NL1):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controlegroep</a:t>
            </a:r>
            <a:endParaRPr lang="fr-FR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charset="0"/>
              <a:buChar char="o"/>
            </a:pP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Franstalige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leerders van het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Nederlands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(NL2):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doelgroep</a:t>
            </a:r>
            <a:endParaRPr lang="fr-FR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charset="0"/>
              <a:buChar char="o"/>
            </a:pP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Franstalige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moedertaalsprekers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(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FR1)</a:t>
            </a:r>
            <a:br>
              <a:rPr lang="fr-FR" dirty="0" smtClean="0">
                <a:latin typeface="Book Antiqua" charset="0"/>
                <a:ea typeface="Book Antiqua" charset="0"/>
                <a:cs typeface="Book Antiqua" charset="0"/>
              </a:rPr>
            </a:b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Ø"/>
            </a:pPr>
            <a:r>
              <a:rPr lang="fr-FR" u="sng" dirty="0" err="1" smtClean="0">
                <a:latin typeface="Book Antiqua" charset="0"/>
                <a:ea typeface="Book Antiqua" charset="0"/>
                <a:cs typeface="Book Antiqua" charset="0"/>
              </a:rPr>
              <a:t>Deelname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charset="0"/>
              <a:buChar char="o"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NL1 + NL2: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productieve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taak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in het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Nederlands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+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receptieve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taak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charset="0"/>
              <a:buChar char="o"/>
            </a:pP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FR1: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productieve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taak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in het Frans (</a:t>
            </a:r>
            <a:r>
              <a:rPr lang="fr-FR" strike="sngStrike" dirty="0" err="1" smtClean="0">
                <a:latin typeface="Book Antiqua" charset="0"/>
                <a:ea typeface="Book Antiqua" charset="0"/>
                <a:cs typeface="Book Antiqua" charset="0"/>
              </a:rPr>
              <a:t>receptieve</a:t>
            </a:r>
            <a:r>
              <a:rPr lang="fr-FR" strike="sngStrike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strike="sngStrike" dirty="0" err="1" smtClean="0">
                <a:latin typeface="Book Antiqua" charset="0"/>
                <a:ea typeface="Book Antiqua" charset="0"/>
                <a:cs typeface="Book Antiqua" charset="0"/>
              </a:rPr>
              <a:t>taak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53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7581"/>
          </a:xfrm>
        </p:spPr>
        <p:txBody>
          <a:bodyPr>
            <a:normAutofit/>
          </a:bodyPr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Methodologie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analyse</a:t>
            </a: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724297"/>
            <a:ext cx="10058400" cy="4144797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charset="0"/>
              <a:buNone/>
              <a:tabLst/>
              <a:defRPr/>
            </a:pPr>
            <a:r>
              <a:rPr lang="fr-FR" u="sng" dirty="0" err="1" smtClean="0">
                <a:latin typeface="Book Antiqua" charset="0"/>
                <a:ea typeface="Book Antiqua" charset="0"/>
                <a:cs typeface="Book Antiqua" charset="0"/>
              </a:rPr>
              <a:t>Kwantitatieve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en </a:t>
            </a:r>
            <a:r>
              <a:rPr lang="fr-FR" u="sng" dirty="0" err="1" smtClean="0">
                <a:latin typeface="Book Antiqua" charset="0"/>
                <a:ea typeface="Book Antiqua" charset="0"/>
                <a:cs typeface="Book Antiqua" charset="0"/>
              </a:rPr>
              <a:t>kwalitatieve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analyse op 2 </a:t>
            </a: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niveaus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charset="0"/>
              <a:buNone/>
              <a:tabLst/>
              <a:defRPr/>
            </a:pP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charset="0"/>
              <a:buAutoNum type="arabicPeriod"/>
              <a:tabLst/>
              <a:defRPr/>
            </a:pP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Spraak</a:t>
            </a:r>
            <a:endParaRPr lang="fr-FR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charset="0"/>
              <a:buAutoNum type="arabicPeriod"/>
              <a:tabLst/>
              <a:defRPr/>
            </a:pPr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Gebaren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charset="0"/>
              <a:buAutoNum type="arabicPeriod"/>
              <a:tabLst/>
              <a:defRPr/>
            </a:pPr>
            <a:endParaRPr lang="fr-FR" dirty="0">
              <a:latin typeface="Book Antiqua" charset="0"/>
              <a:ea typeface="Book Antiqua" charset="0"/>
              <a:cs typeface="Book Antiqu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b="1" u="sng" dirty="0" err="1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Waarom</a:t>
            </a:r>
            <a:r>
              <a:rPr lang="fr-FR" b="1" u="sng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b="1" u="sng" dirty="0" err="1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gebarenanalyse</a:t>
            </a:r>
            <a:r>
              <a:rPr lang="fr-FR" b="1" u="sng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fr-FR" b="1" u="sng" dirty="0">
              <a:solidFill>
                <a:schemeClr val="tx1"/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fr-FR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Representatie</a:t>
            </a:r>
            <a:r>
              <a:rPr lang="fr-FR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 van </a:t>
            </a:r>
            <a:r>
              <a:rPr lang="fr-FR" dirty="0" err="1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spreker</a:t>
            </a:r>
            <a:r>
              <a:rPr lang="fr-FR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 in </a:t>
            </a:r>
            <a:r>
              <a:rPr lang="fr-FR" dirty="0" err="1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kader</a:t>
            </a:r>
            <a:r>
              <a:rPr lang="fr-FR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 van </a:t>
            </a:r>
            <a:r>
              <a:rPr lang="fr-FR" dirty="0" err="1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tweede</a:t>
            </a:r>
            <a:r>
              <a:rPr lang="fr-FR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- of </a:t>
            </a:r>
            <a:r>
              <a:rPr lang="fr-FR" dirty="0" err="1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vreemdetaalverwerving</a:t>
            </a:r>
            <a:r>
              <a:rPr lang="fr-FR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 (</a:t>
            </a:r>
            <a:r>
              <a:rPr lang="nl-BE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Özyürek, 2002; Gullberg 2009, </a:t>
            </a:r>
            <a:r>
              <a:rPr lang="nl-BE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2011</a:t>
            </a:r>
            <a:r>
              <a:rPr lang="nl-BE" dirty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)</a:t>
            </a:r>
            <a:endParaRPr lang="nl-BE" dirty="0" smtClean="0">
              <a:solidFill>
                <a:schemeClr val="tx1"/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defRPr/>
            </a:pPr>
            <a:r>
              <a:rPr lang="nl-BE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Inzicht verschaffen over taalspecifieke </a:t>
            </a:r>
            <a:r>
              <a:rPr lang="nl-BE" dirty="0" smtClean="0">
                <a:solidFill>
                  <a:schemeClr val="tx1"/>
                </a:solidFill>
                <a:latin typeface="Book Antiqua" charset="0"/>
                <a:ea typeface="Book Antiqua" charset="0"/>
                <a:cs typeface="Book Antiqua" charset="0"/>
              </a:rPr>
              <a:t>representaties</a:t>
            </a:r>
            <a:endParaRPr lang="nl-BE" dirty="0" smtClean="0">
              <a:solidFill>
                <a:schemeClr val="tx1"/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defRPr/>
            </a:pPr>
            <a:endParaRPr lang="nl-BE" dirty="0" smtClean="0">
              <a:solidFill>
                <a:srgbClr val="FF0000"/>
              </a:solidFill>
              <a:latin typeface="Book Antiqua" charset="0"/>
              <a:ea typeface="Book Antiqua" charset="0"/>
              <a:cs typeface="Book Antiqua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fr-FR" i="1" dirty="0" smtClean="0">
                <a:latin typeface="Book Antiqua" charset="0"/>
                <a:ea typeface="Book Antiqua" charset="0"/>
                <a:cs typeface="Book Antiqua" charset="0"/>
              </a:rPr>
              <a:t>« </a:t>
            </a:r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</a:rPr>
              <a:t>complementary</a:t>
            </a:r>
            <a:r>
              <a:rPr lang="fr-FR" i="1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spatial information </a:t>
            </a:r>
            <a:r>
              <a:rPr lang="fr-FR" i="1" dirty="0" err="1">
                <a:latin typeface="Book Antiqua" charset="0"/>
                <a:ea typeface="Book Antiqua" charset="0"/>
                <a:cs typeface="Book Antiqua" charset="0"/>
              </a:rPr>
              <a:t>that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i="1" dirty="0" err="1">
                <a:latin typeface="Book Antiqua" charset="0"/>
                <a:ea typeface="Book Antiqua" charset="0"/>
                <a:cs typeface="Book Antiqua" charset="0"/>
              </a:rPr>
              <a:t>is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b="1" i="1" dirty="0">
                <a:latin typeface="Book Antiqua" charset="0"/>
                <a:ea typeface="Book Antiqua" charset="0"/>
                <a:cs typeface="Book Antiqua" charset="0"/>
              </a:rPr>
              <a:t>not </a:t>
            </a:r>
            <a:r>
              <a:rPr lang="fr-FR" b="1" i="1" dirty="0" err="1">
                <a:latin typeface="Book Antiqua" charset="0"/>
                <a:ea typeface="Book Antiqua" charset="0"/>
                <a:cs typeface="Book Antiqua" charset="0"/>
              </a:rPr>
              <a:t>easily</a:t>
            </a:r>
            <a:r>
              <a:rPr lang="fr-FR" b="1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b="1" i="1" dirty="0" err="1">
                <a:latin typeface="Book Antiqua" charset="0"/>
                <a:ea typeface="Book Antiqua" charset="0"/>
                <a:cs typeface="Book Antiqua" charset="0"/>
              </a:rPr>
              <a:t>expressible</a:t>
            </a:r>
            <a:r>
              <a:rPr lang="fr-FR" b="1" i="1" dirty="0">
                <a:latin typeface="Book Antiqua" charset="0"/>
                <a:ea typeface="Book Antiqua" charset="0"/>
                <a:cs typeface="Book Antiqua" charset="0"/>
              </a:rPr>
              <a:t> in speech </a:t>
            </a:r>
            <a:r>
              <a:rPr lang="fr-FR" i="1" dirty="0" err="1">
                <a:latin typeface="Book Antiqua" charset="0"/>
                <a:ea typeface="Book Antiqua" charset="0"/>
                <a:cs typeface="Book Antiqua" charset="0"/>
              </a:rPr>
              <a:t>may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i="1" dirty="0" err="1">
                <a:latin typeface="Book Antiqua" charset="0"/>
                <a:ea typeface="Book Antiqua" charset="0"/>
                <a:cs typeface="Book Antiqua" charset="0"/>
              </a:rPr>
              <a:t>be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b="1" i="1" dirty="0" err="1">
                <a:latin typeface="Book Antiqua" charset="0"/>
                <a:ea typeface="Book Antiqua" charset="0"/>
                <a:cs typeface="Book Antiqua" charset="0"/>
              </a:rPr>
              <a:t>revealed</a:t>
            </a:r>
            <a:r>
              <a:rPr lang="fr-FR" b="1" i="1" dirty="0">
                <a:latin typeface="Book Antiqua" charset="0"/>
                <a:ea typeface="Book Antiqua" charset="0"/>
                <a:cs typeface="Book Antiqua" charset="0"/>
              </a:rPr>
              <a:t> in </a:t>
            </a:r>
            <a:r>
              <a:rPr lang="fr-FR" b="1" i="1" dirty="0" err="1">
                <a:latin typeface="Book Antiqua" charset="0"/>
                <a:ea typeface="Book Antiqua" charset="0"/>
                <a:cs typeface="Book Antiqua" charset="0"/>
              </a:rPr>
              <a:t>gestures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. </a:t>
            </a:r>
            <a:r>
              <a:rPr lang="fr-FR" i="1" dirty="0" err="1">
                <a:latin typeface="Book Antiqua" charset="0"/>
                <a:ea typeface="Book Antiqua" charset="0"/>
                <a:cs typeface="Book Antiqua" charset="0"/>
              </a:rPr>
              <a:t>Insofar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 as speakers of </a:t>
            </a:r>
            <a:r>
              <a:rPr lang="fr-FR" b="1" i="1" dirty="0" err="1">
                <a:latin typeface="Book Antiqua" charset="0"/>
                <a:ea typeface="Book Antiqua" charset="0"/>
                <a:cs typeface="Book Antiqua" charset="0"/>
              </a:rPr>
              <a:t>different</a:t>
            </a:r>
            <a:r>
              <a:rPr lang="fr-FR" b="1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b="1" i="1" dirty="0" err="1">
                <a:latin typeface="Book Antiqua" charset="0"/>
                <a:ea typeface="Book Antiqua" charset="0"/>
                <a:cs typeface="Book Antiqua" charset="0"/>
              </a:rPr>
              <a:t>languages</a:t>
            </a:r>
            <a:r>
              <a:rPr lang="fr-FR" b="1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i="1" dirty="0" err="1">
                <a:latin typeface="Book Antiqua" charset="0"/>
                <a:ea typeface="Book Antiqua" charset="0"/>
                <a:cs typeface="Book Antiqua" charset="0"/>
              </a:rPr>
              <a:t>target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b="1" i="1" dirty="0" err="1">
                <a:latin typeface="Book Antiqua" charset="0"/>
                <a:ea typeface="Book Antiqua" charset="0"/>
                <a:cs typeface="Book Antiqua" charset="0"/>
              </a:rPr>
              <a:t>different</a:t>
            </a:r>
            <a:r>
              <a:rPr lang="fr-FR" b="1" i="1" dirty="0">
                <a:latin typeface="Book Antiqua" charset="0"/>
                <a:ea typeface="Book Antiqua" charset="0"/>
                <a:cs typeface="Book Antiqua" charset="0"/>
              </a:rPr>
              <a:t> sorts of (spatial) information 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for expression, i.e. display </a:t>
            </a:r>
            <a:r>
              <a:rPr lang="fr-FR" i="1" dirty="0" err="1">
                <a:latin typeface="Book Antiqua" charset="0"/>
                <a:ea typeface="Book Antiqua" charset="0"/>
                <a:cs typeface="Book Antiqua" charset="0"/>
              </a:rPr>
              <a:t>language-specific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i="1" dirty="0" err="1">
                <a:latin typeface="Book Antiqua" charset="0"/>
                <a:ea typeface="Book Antiqua" charset="0"/>
                <a:cs typeface="Book Antiqua" charset="0"/>
              </a:rPr>
              <a:t>event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i="1" dirty="0" err="1">
                <a:latin typeface="Book Antiqua" charset="0"/>
                <a:ea typeface="Book Antiqua" charset="0"/>
                <a:cs typeface="Book Antiqua" charset="0"/>
              </a:rPr>
              <a:t>construal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 or </a:t>
            </a:r>
            <a:r>
              <a:rPr lang="fr-FR" i="1" dirty="0" err="1">
                <a:latin typeface="Book Antiqua" charset="0"/>
                <a:ea typeface="Book Antiqua" charset="0"/>
                <a:cs typeface="Book Antiqua" charset="0"/>
              </a:rPr>
              <a:t>linguistic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i="1" dirty="0" err="1">
                <a:latin typeface="Book Antiqua" charset="0"/>
                <a:ea typeface="Book Antiqua" charset="0"/>
                <a:cs typeface="Book Antiqua" charset="0"/>
              </a:rPr>
              <a:t>conceptualizations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, </a:t>
            </a:r>
            <a:r>
              <a:rPr lang="fr-FR" i="1" dirty="0" err="1">
                <a:latin typeface="Book Antiqua" charset="0"/>
                <a:ea typeface="Book Antiqua" charset="0"/>
                <a:cs typeface="Book Antiqua" charset="0"/>
              </a:rPr>
              <a:t>this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i="1" dirty="0" err="1">
                <a:latin typeface="Book Antiqua" charset="0"/>
                <a:ea typeface="Book Antiqua" charset="0"/>
                <a:cs typeface="Book Antiqua" charset="0"/>
              </a:rPr>
              <a:t>difference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i="1" dirty="0" err="1">
                <a:latin typeface="Book Antiqua" charset="0"/>
                <a:ea typeface="Book Antiqua" charset="0"/>
                <a:cs typeface="Book Antiqua" charset="0"/>
              </a:rPr>
              <a:t>may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i="1" dirty="0" err="1">
                <a:latin typeface="Book Antiqua" charset="0"/>
                <a:ea typeface="Book Antiqua" charset="0"/>
                <a:cs typeface="Book Antiqua" charset="0"/>
              </a:rPr>
              <a:t>be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i="1" dirty="0" err="1">
                <a:latin typeface="Book Antiqua" charset="0"/>
                <a:ea typeface="Book Antiqua" charset="0"/>
                <a:cs typeface="Book Antiqua" charset="0"/>
              </a:rPr>
              <a:t>reflected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 in </a:t>
            </a:r>
            <a:r>
              <a:rPr lang="fr-FR" i="1" dirty="0" err="1">
                <a:latin typeface="Book Antiqua" charset="0"/>
                <a:ea typeface="Book Antiqua" charset="0"/>
                <a:cs typeface="Book Antiqua" charset="0"/>
              </a:rPr>
              <a:t>gestures</a:t>
            </a:r>
            <a:r>
              <a:rPr lang="fr-FR" i="1" dirty="0" smtClean="0">
                <a:latin typeface="Book Antiqua" charset="0"/>
                <a:ea typeface="Book Antiqua" charset="0"/>
                <a:cs typeface="Book Antiqua" charset="0"/>
              </a:rPr>
              <a:t>. » (</a:t>
            </a:r>
            <a:r>
              <a:rPr lang="fr-FR" i="1" dirty="0" err="1" smtClean="0">
                <a:latin typeface="Book Antiqua" charset="0"/>
                <a:ea typeface="Book Antiqua" charset="0"/>
                <a:cs typeface="Book Antiqua" charset="0"/>
              </a:rPr>
              <a:t>Gullberg</a:t>
            </a:r>
            <a:r>
              <a:rPr lang="fr-FR" i="1" dirty="0" smtClean="0">
                <a:latin typeface="Book Antiqua" charset="0"/>
                <a:ea typeface="Book Antiqua" charset="0"/>
                <a:cs typeface="Book Antiqua" charset="0"/>
              </a:rPr>
              <a:t> 2011a </a:t>
            </a:r>
            <a:r>
              <a:rPr lang="fr-FR" i="1" dirty="0">
                <a:latin typeface="Book Antiqua" charset="0"/>
                <a:ea typeface="Book Antiqua" charset="0"/>
                <a:cs typeface="Book Antiqua" charset="0"/>
              </a:rPr>
              <a:t>: 6) </a:t>
            </a:r>
            <a:endParaRPr lang="nl-BE" i="1" dirty="0" smtClean="0">
              <a:solidFill>
                <a:srgbClr val="FF0000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1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2590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Hypotheses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</a:rPr>
              <a:t>Spraak</a:t>
            </a:r>
            <a:endParaRPr lang="fr-FR" b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177279"/>
              </p:ext>
            </p:extLst>
          </p:nvPr>
        </p:nvGraphicFramePr>
        <p:xfrm>
          <a:off x="1096963" y="1846263"/>
          <a:ext cx="10058400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0454"/>
                <a:gridCol w="73279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NL1</a:t>
                      </a:r>
                      <a:endParaRPr lang="fr-FR" b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NL1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zullen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het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vaakst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gebruik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maken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van </a:t>
                      </a:r>
                      <a:r>
                        <a:rPr lang="fr-FR" b="0" i="1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zetten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en </a:t>
                      </a:r>
                      <a:r>
                        <a:rPr lang="fr-FR" b="0" i="1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leggen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en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zullen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zelden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opteren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voor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algemene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werkwoorden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zoals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i="1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plaatsen</a:t>
                      </a:r>
                      <a:endParaRPr lang="fr-FR" b="0" i="1" baseline="0" dirty="0" smtClean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NL2</a:t>
                      </a:r>
                      <a:endParaRPr lang="fr-FR" b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geval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van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twijfel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zullen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leerders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opteren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voor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algemene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werkwoorden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en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vooral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voor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i="1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plaatsen</a:t>
                      </a:r>
                      <a:endParaRPr lang="fr-FR" b="0" i="1" baseline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In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geval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van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foutief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gebruik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,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zal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er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sprake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zijn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van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ondergebruik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u="sng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of</a:t>
                      </a:r>
                      <a:r>
                        <a:rPr lang="fr-FR" b="0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van overgebruik (Lemmens, 2002)</a:t>
                      </a:r>
                      <a:br>
                        <a:rPr lang="fr-FR" b="0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</a:br>
                      <a:endParaRPr lang="fr-FR" b="0" u="none" baseline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FR1</a:t>
                      </a:r>
                      <a:endParaRPr lang="fr-FR" b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FR1 </a:t>
                      </a:r>
                      <a:r>
                        <a:rPr lang="fr-FR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zullen</a:t>
                      </a:r>
                      <a:r>
                        <a:rPr lang="fr-FR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het </a:t>
                      </a:r>
                      <a:r>
                        <a:rPr lang="fr-FR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vaakst</a:t>
                      </a:r>
                      <a:r>
                        <a:rPr lang="fr-FR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gebruik</a:t>
                      </a:r>
                      <a:r>
                        <a:rPr lang="fr-FR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maken</a:t>
                      </a:r>
                      <a:r>
                        <a:rPr lang="fr-FR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van het </a:t>
                      </a:r>
                      <a:r>
                        <a:rPr lang="fr-FR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algemene</a:t>
                      </a:r>
                      <a:r>
                        <a:rPr lang="fr-FR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werkwoord</a:t>
                      </a:r>
                      <a:r>
                        <a:rPr lang="fr-FR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i="1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mettre</a:t>
                      </a:r>
                      <a:r>
                        <a:rPr lang="fr-FR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(</a:t>
                      </a:r>
                      <a:r>
                        <a:rPr lang="fr-FR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Chenu&amp;Jisa</a:t>
                      </a:r>
                      <a:r>
                        <a:rPr lang="fr-FR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, 2006)</a:t>
                      </a:r>
                      <a:endParaRPr lang="fr-FR" b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6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2590"/>
          </a:xfrm>
        </p:spPr>
        <p:txBody>
          <a:bodyPr/>
          <a:lstStyle/>
          <a:p>
            <a:pPr algn="ctr"/>
            <a:r>
              <a:rPr lang="fr-FR" dirty="0" err="1" smtClean="0">
                <a:latin typeface="Book Antiqua" charset="0"/>
                <a:ea typeface="Book Antiqua" charset="0"/>
                <a:cs typeface="Book Antiqua" charset="0"/>
              </a:rPr>
              <a:t>Hypotheses</a:t>
            </a:r>
            <a:r>
              <a:rPr lang="fr-FR" dirty="0" smtClean="0">
                <a:latin typeface="Book Antiqua" charset="0"/>
                <a:ea typeface="Book Antiqua" charset="0"/>
                <a:cs typeface="Book Antiqua" charset="0"/>
              </a:rPr>
              <a:t>: </a:t>
            </a:r>
            <a:r>
              <a:rPr lang="fr-FR" b="1" dirty="0" err="1" smtClean="0">
                <a:latin typeface="Book Antiqua" charset="0"/>
                <a:ea typeface="Book Antiqua" charset="0"/>
                <a:cs typeface="Book Antiqua" charset="0"/>
              </a:rPr>
              <a:t>Gebaren</a:t>
            </a:r>
            <a:endParaRPr lang="fr-FR" b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774796"/>
              </p:ext>
            </p:extLst>
          </p:nvPr>
        </p:nvGraphicFramePr>
        <p:xfrm>
          <a:off x="1096963" y="1846263"/>
          <a:ext cx="10058400" cy="329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26397"/>
                <a:gridCol w="71320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NL1</a:t>
                      </a:r>
                      <a:endParaRPr lang="fr-FR" b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NL1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zullen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in hun </a:t>
                      </a:r>
                      <a:r>
                        <a:rPr lang="fr-FR" b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gebaren</a:t>
                      </a:r>
                      <a:r>
                        <a:rPr lang="fr-FR" b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hun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aandacht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vestigen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op </a:t>
                      </a:r>
                      <a:r>
                        <a:rPr lang="fr-FR" b="0" i="1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manner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, maar 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ook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op het 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object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zelf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en dit 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a.d.h.v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. 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zogenaamde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« 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handshapes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incorporating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 the 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object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 » (</a:t>
                      </a:r>
                      <a:r>
                        <a:rPr lang="fr-FR" b="0" i="0" baseline="0" dirty="0" err="1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Gullberg</a:t>
                      </a:r>
                      <a:r>
                        <a:rPr lang="fr-FR" b="0" i="0" baseline="0" dirty="0" smtClean="0">
                          <a:solidFill>
                            <a:schemeClr val="tx1"/>
                          </a:solidFill>
                          <a:latin typeface="Book Antiqua" charset="0"/>
                          <a:ea typeface="Book Antiqua" charset="0"/>
                          <a:cs typeface="Book Antiqua" charset="0"/>
                        </a:rPr>
                        <a:t>, 2009)</a:t>
                      </a:r>
                      <a:endParaRPr lang="fr-FR" b="0" i="1" baseline="0" dirty="0" smtClean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FR1</a:t>
                      </a:r>
                      <a:endParaRPr lang="fr-FR" b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FR1 </a:t>
                      </a:r>
                      <a:r>
                        <a:rPr lang="fr-FR" b="0" u="none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zullen</a:t>
                      </a:r>
                      <a:r>
                        <a:rPr lang="fr-FR" b="0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in hun </a:t>
                      </a:r>
                      <a:r>
                        <a:rPr lang="fr-FR" b="0" u="none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gebaren</a:t>
                      </a:r>
                      <a:r>
                        <a:rPr lang="fr-FR" b="0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hun </a:t>
                      </a:r>
                      <a:r>
                        <a:rPr lang="fr-FR" b="0" u="none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aandacht</a:t>
                      </a:r>
                      <a:r>
                        <a:rPr lang="fr-FR" b="0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u="none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vooral</a:t>
                      </a:r>
                      <a:r>
                        <a:rPr lang="fr-FR" b="0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op </a:t>
                      </a:r>
                      <a:r>
                        <a:rPr lang="fr-FR" b="0" i="1" u="none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path</a:t>
                      </a:r>
                      <a:r>
                        <a:rPr lang="fr-FR" b="0" i="1" u="none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i="0" u="none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vestigen</a:t>
                      </a:r>
                      <a:endParaRPr lang="fr-FR" b="0" i="0" u="none" baseline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u="none" baseline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NL2</a:t>
                      </a:r>
                      <a:endParaRPr lang="fr-FR" b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Twee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mogelijkheden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:</a:t>
                      </a:r>
                    </a:p>
                    <a:p>
                      <a:endParaRPr lang="fr-FR" b="0" baseline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  <a:p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1) // </a:t>
                      </a:r>
                      <a:r>
                        <a:rPr lang="fr-FR" b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moedertaalsprekers</a:t>
                      </a:r>
                      <a:r>
                        <a:rPr lang="fr-FR" b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: </a:t>
                      </a:r>
                      <a:r>
                        <a:rPr lang="fr-FR" b="0" i="1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path</a:t>
                      </a:r>
                      <a:endParaRPr lang="fr-FR" b="0" i="1" baseline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  <a:p>
                      <a:r>
                        <a:rPr lang="fr-FR" b="0" i="1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2) </a:t>
                      </a:r>
                      <a:r>
                        <a:rPr lang="fr-FR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// </a:t>
                      </a:r>
                      <a:r>
                        <a:rPr lang="fr-FR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doeltaalsprekers</a:t>
                      </a:r>
                      <a:r>
                        <a:rPr lang="fr-FR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: </a:t>
                      </a:r>
                      <a:r>
                        <a:rPr lang="fr-FR" b="0" i="0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ook</a:t>
                      </a:r>
                      <a:r>
                        <a:rPr lang="fr-FR" b="0" i="0" baseline="0" dirty="0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 </a:t>
                      </a:r>
                      <a:r>
                        <a:rPr lang="fr-FR" b="0" i="1" baseline="0" dirty="0" err="1" smtClean="0">
                          <a:latin typeface="Book Antiqua" charset="0"/>
                          <a:ea typeface="Book Antiqua" charset="0"/>
                          <a:cs typeface="Book Antiqua" charset="0"/>
                        </a:rPr>
                        <a:t>object</a:t>
                      </a:r>
                      <a:endParaRPr lang="fr-FR" b="0" i="1" baseline="0" dirty="0" smtClean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  <a:p>
                      <a:endParaRPr lang="fr-FR" b="0" dirty="0">
                        <a:latin typeface="Book Antiqua" charset="0"/>
                        <a:ea typeface="Book Antiqua" charset="0"/>
                        <a:cs typeface="Book Antiqu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8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87364"/>
          </a:xfrm>
        </p:spPr>
        <p:txBody>
          <a:bodyPr>
            <a:normAutofit/>
          </a:bodyPr>
          <a:lstStyle/>
          <a:p>
            <a:pPr algn="ctr"/>
            <a:r>
              <a:rPr lang="fr-FR" sz="6000" dirty="0" err="1" smtClean="0">
                <a:latin typeface="Book Antiqua" charset="0"/>
                <a:ea typeface="Book Antiqua" charset="0"/>
                <a:cs typeface="Book Antiqua" charset="0"/>
              </a:rPr>
              <a:t>Resultaten</a:t>
            </a:r>
            <a:endParaRPr lang="fr-FR" sz="6000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259174"/>
            <a:ext cx="10058400" cy="4626854"/>
          </a:xfrm>
        </p:spPr>
        <p:txBody>
          <a:bodyPr/>
          <a:lstStyle/>
          <a:p>
            <a:endParaRPr lang="fr-FR" dirty="0">
              <a:sym typeface="Wingdings"/>
            </a:endParaRPr>
          </a:p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sz="6600" dirty="0" err="1" smtClean="0">
                <a:latin typeface="Book Antiqua" charset="0"/>
                <a:ea typeface="Book Antiqua" charset="0"/>
                <a:cs typeface="Book Antiqua" charset="0"/>
              </a:rPr>
              <a:t>Productieve</a:t>
            </a:r>
            <a:r>
              <a:rPr lang="fr-FR" sz="6600" dirty="0" smtClean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fr-FR" sz="6600" dirty="0" err="1" smtClean="0">
                <a:latin typeface="Book Antiqua" charset="0"/>
                <a:ea typeface="Book Antiqua" charset="0"/>
                <a:cs typeface="Book Antiqua" charset="0"/>
              </a:rPr>
              <a:t>Taak</a:t>
            </a:r>
            <a:endParaRPr lang="fr-FR" sz="66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algn="ctr"/>
            <a:r>
              <a:rPr lang="fr-FR" sz="3600" dirty="0" smtClean="0">
                <a:latin typeface="Book Antiqua" charset="0"/>
                <a:ea typeface="Book Antiqua" charset="0"/>
                <a:cs typeface="Book Antiqua" charset="0"/>
              </a:rPr>
              <a:t>(</a:t>
            </a:r>
            <a:r>
              <a:rPr lang="fr-FR" sz="3600" dirty="0" err="1" smtClean="0">
                <a:latin typeface="Book Antiqua" charset="0"/>
                <a:ea typeface="Book Antiqua" charset="0"/>
                <a:cs typeface="Book Antiqua" charset="0"/>
              </a:rPr>
              <a:t>spraak</a:t>
            </a:r>
            <a:r>
              <a:rPr lang="fr-FR" sz="3600" dirty="0" smtClean="0">
                <a:latin typeface="Book Antiqua" charset="0"/>
                <a:ea typeface="Book Antiqua" charset="0"/>
                <a:cs typeface="Book Antiqua" charset="0"/>
              </a:rPr>
              <a:t> + </a:t>
            </a:r>
            <a:r>
              <a:rPr lang="fr-FR" sz="3600" dirty="0" err="1" smtClean="0">
                <a:latin typeface="Book Antiqua" charset="0"/>
                <a:ea typeface="Book Antiqua" charset="0"/>
                <a:cs typeface="Book Antiqua" charset="0"/>
              </a:rPr>
              <a:t>gebarenanalyse</a:t>
            </a:r>
            <a:r>
              <a:rPr lang="fr-FR" sz="3600" dirty="0" smtClean="0">
                <a:latin typeface="Book Antiqua" charset="0"/>
                <a:ea typeface="Book Antiqua" charset="0"/>
                <a:cs typeface="Book Antiqua" charset="0"/>
              </a:rPr>
              <a:t>)</a:t>
            </a:r>
            <a:endParaRPr lang="fr-FR" sz="3200" dirty="0"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étrospectio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o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933</TotalTime>
  <Words>1034</Words>
  <Application>Microsoft Macintosh PowerPoint</Application>
  <PresentationFormat>Grand écran</PresentationFormat>
  <Paragraphs>327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Book Antiqua</vt:lpstr>
      <vt:lpstr>Calibri</vt:lpstr>
      <vt:lpstr>Calibri Light</vt:lpstr>
      <vt:lpstr>Courier New</vt:lpstr>
      <vt:lpstr>Georgia</vt:lpstr>
      <vt:lpstr>Times New Roman</vt:lpstr>
      <vt:lpstr>Wingdings</vt:lpstr>
      <vt:lpstr>Rétrospection</vt:lpstr>
      <vt:lpstr>Zetten of leggen: hoe Franstalige leerders van het Nederlands spreken en gebaren over plaatsingsverschijnselen </vt:lpstr>
      <vt:lpstr>Theoretisch kader</vt:lpstr>
      <vt:lpstr>Theoretisch kader</vt:lpstr>
      <vt:lpstr>Methodologie: experimenteel ontwerp</vt:lpstr>
      <vt:lpstr>Methodologie: deelnemers</vt:lpstr>
      <vt:lpstr>Methodologie: analyse</vt:lpstr>
      <vt:lpstr>Hypotheses: Spraak</vt:lpstr>
      <vt:lpstr>Hypotheses: Gebaren</vt:lpstr>
      <vt:lpstr>Resultaten</vt:lpstr>
      <vt:lpstr>Resultaten: Spraakanalyse</vt:lpstr>
      <vt:lpstr>Resultaten: Spraakanalyse</vt:lpstr>
      <vt:lpstr>Resultaten: Spraakanalyse</vt:lpstr>
      <vt:lpstr>Resultaten: Spraakanalyse</vt:lpstr>
      <vt:lpstr>Resultaten: Spraakanalyse</vt:lpstr>
      <vt:lpstr>Resultaten: Spraakanalyse</vt:lpstr>
      <vt:lpstr>Resultaten: Spraakanalyse</vt:lpstr>
      <vt:lpstr>Resultaten: Spraakanalyse</vt:lpstr>
      <vt:lpstr>Resultaten: Spraakanalyse</vt:lpstr>
      <vt:lpstr>Resultaten: Gebarenanalyse</vt:lpstr>
      <vt:lpstr>Gebarenanalyse:  deïktisch   vs.   iconisch</vt:lpstr>
      <vt:lpstr>Resultaten: Gebarenanalyse</vt:lpstr>
      <vt:lpstr>Gebarenanalyse:   ‘pad’ vs. ‘manier’</vt:lpstr>
      <vt:lpstr>Gebarenanalyse:   ‘pad’ vs. ‘manier’</vt:lpstr>
      <vt:lpstr>Resultaten: Gebarenanalyse</vt:lpstr>
      <vt:lpstr>Resultaten: Gebarenanalyse</vt:lpstr>
      <vt:lpstr>Resultaten: Receptieve taak</vt:lpstr>
      <vt:lpstr>Conclusie: Spraak</vt:lpstr>
      <vt:lpstr>Conclusie: Gebaren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Zetten of leggen: hoe Franstalige leerders van het Nederlands spreken en gebaren over plaatingsverschijnselen </dc:title>
  <dc:creator>Pauline Heyvaert</dc:creator>
  <cp:lastModifiedBy>Pauline Heyvaert</cp:lastModifiedBy>
  <cp:revision>15</cp:revision>
  <cp:lastPrinted>2016-05-12T20:25:48Z</cp:lastPrinted>
  <dcterms:created xsi:type="dcterms:W3CDTF">2016-05-11T11:18:56Z</dcterms:created>
  <dcterms:modified xsi:type="dcterms:W3CDTF">2016-05-13T09:39:19Z</dcterms:modified>
</cp:coreProperties>
</file>