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1" autoAdjust="0"/>
    <p:restoredTop sz="95307" autoAdjust="0"/>
  </p:normalViewPr>
  <p:slideViewPr>
    <p:cSldViewPr>
      <p:cViewPr>
        <p:scale>
          <a:sx n="33" d="100"/>
          <a:sy n="33" d="100"/>
        </p:scale>
        <p:origin x="-979" y="4320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uillaumeMarlier\Documents\DOCTORAT\MARLIER_G_Doctorat\pr&#233;sentation%20projet%20&amp;%20conf&#233;rence\conf&#233;rence%202016\Copenhagen\composition%20plant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774302067303001"/>
                  <c:y val="3.424740424743745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 to 44 %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573072833108971"/>
                  <c:y val="-0.1670311884617929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 to 45 %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673673987472888E-2"/>
                  <c:y val="0.1011867081784547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 to 7 %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3869623509282938"/>
                  <c:y val="0.1746068194122578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 to 3 %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20357357739253285"/>
                  <c:y val="0.1146793675959084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0,5 to 3,5 %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26861657356727986"/>
                  <c:y val="3.754262467832675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0,1 to 3 %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0722553123482519"/>
                  <c:y val="-9.2518375322845237E-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0,2 to 3 %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457582360896169E-2"/>
                  <c:y val="-1.608092089049837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0,05 to 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4893142511285903"/>
                  <c:y val="1.731678975384272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0,1 to 0,5 %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Feuil1!$A$9:$A$17</c:f>
              <c:strCache>
                <c:ptCount val="9"/>
                <c:pt idx="0">
                  <c:v>Oxygen (O)</c:v>
                </c:pt>
                <c:pt idx="1">
                  <c:v>Carbon (C)</c:v>
                </c:pt>
                <c:pt idx="2">
                  <c:v>Hydrogen (H)</c:v>
                </c:pt>
                <c:pt idx="3">
                  <c:v>Nitrogen (N)</c:v>
                </c:pt>
                <c:pt idx="4">
                  <c:v>Calcium (Ca)</c:v>
                </c:pt>
                <c:pt idx="5">
                  <c:v>Potassium (K)</c:v>
                </c:pt>
                <c:pt idx="6">
                  <c:v>Silisium (Si)</c:v>
                </c:pt>
                <c:pt idx="7">
                  <c:v>Phosphorous (P)</c:v>
                </c:pt>
                <c:pt idx="8">
                  <c:v>Sulphur (S)</c:v>
                </c:pt>
              </c:strCache>
            </c:strRef>
          </c:cat>
          <c:val>
            <c:numRef>
              <c:f>Feuil1!$B$9:$B$17</c:f>
              <c:numCache>
                <c:formatCode>General</c:formatCode>
                <c:ptCount val="9"/>
                <c:pt idx="0">
                  <c:v>42</c:v>
                </c:pt>
                <c:pt idx="1">
                  <c:v>40</c:v>
                </c:pt>
                <c:pt idx="2">
                  <c:v>6</c:v>
                </c:pt>
                <c:pt idx="3">
                  <c:v>3</c:v>
                </c:pt>
                <c:pt idx="4">
                  <c:v>3.5</c:v>
                </c:pt>
                <c:pt idx="5">
                  <c:v>3</c:v>
                </c:pt>
                <c:pt idx="6">
                  <c:v>0.8</c:v>
                </c:pt>
                <c:pt idx="7">
                  <c:v>1</c:v>
                </c:pt>
                <c:pt idx="8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9186937344196808"/>
          <c:y val="6.72197446549581E-2"/>
          <c:w val="0.16240799607184947"/>
          <c:h val="0.50624040990909569"/>
        </c:manualLayout>
      </c:layout>
      <c:overlay val="0"/>
      <c:txPr>
        <a:bodyPr/>
        <a:lstStyle/>
        <a:p>
          <a:pPr rtl="0">
            <a:defRPr sz="1800"/>
          </a:pPr>
          <a:endParaRPr lang="fr-FR"/>
        </a:p>
      </c:txPr>
    </c:legend>
    <c:plotVisOnly val="1"/>
    <c:dispBlanksAs val="zero"/>
    <c:showDLblsOverMax val="0"/>
  </c:chart>
  <c:txPr>
    <a:bodyPr/>
    <a:lstStyle/>
    <a:p>
      <a:pPr>
        <a:defRPr sz="20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9775309" y="19026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30279975" cy="1350003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14759" y="39897549"/>
            <a:ext cx="29260549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41996" y="17599060"/>
            <a:ext cx="21195983" cy="10939956"/>
          </a:xfrm>
        </p:spPr>
        <p:txBody>
          <a:bodyPr/>
          <a:lstStyle>
            <a:lvl1pPr marL="0" indent="0" algn="ctr">
              <a:buNone/>
              <a:defRPr sz="7300" b="1" cap="all" spc="1142" baseline="0">
                <a:solidFill>
                  <a:schemeClr val="tx2"/>
                </a:solidFill>
              </a:defRPr>
            </a:lvl1pPr>
            <a:lvl2pPr marL="2088215" indent="0" algn="ctr">
              <a:buNone/>
            </a:lvl2pPr>
            <a:lvl3pPr marL="4176431" indent="0" algn="ctr">
              <a:buNone/>
            </a:lvl3pPr>
            <a:lvl4pPr marL="6264646" indent="0" algn="ctr">
              <a:buNone/>
            </a:lvl4pPr>
            <a:lvl5pPr marL="8352861" indent="0" algn="ctr">
              <a:buNone/>
            </a:lvl5pPr>
            <a:lvl6pPr marL="10441076" indent="0" algn="ctr">
              <a:buNone/>
            </a:lvl6pPr>
            <a:lvl7pPr marL="12529292" indent="0" algn="ctr">
              <a:buNone/>
            </a:lvl7pPr>
            <a:lvl8pPr marL="14617507" indent="0" algn="ctr">
              <a:buNone/>
            </a:lvl8pPr>
            <a:lvl9pPr marL="16705722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760" y="13500033"/>
            <a:ext cx="2925045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4666" y="951300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14" name="Ellipse 13"/>
          <p:cNvSpPr/>
          <p:nvPr/>
        </p:nvSpPr>
        <p:spPr>
          <a:xfrm>
            <a:off x="14611748" y="12979326"/>
            <a:ext cx="1056480" cy="1024763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70998" y="2378252"/>
            <a:ext cx="25737979" cy="10939956"/>
          </a:xfrm>
        </p:spPr>
        <p:txBody>
          <a:bodyPr anchor="b"/>
          <a:lstStyle>
            <a:lvl1pPr>
              <a:defRPr sz="19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23214647" y="0"/>
            <a:ext cx="7065328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30279975" cy="970327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84480" y="39897549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4666" y="970327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166605" y="20462475"/>
            <a:ext cx="38984297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22649421" y="18262992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22962314" y="18852798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2901754" y="18788195"/>
            <a:ext cx="1513999" cy="2754808"/>
          </a:xfrm>
        </p:spPr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09332" y="1902601"/>
            <a:ext cx="21700649" cy="36337721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4476313" y="1902610"/>
            <a:ext cx="4794329" cy="36525978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443548" y="6406750"/>
            <a:ext cx="1513999" cy="2754808"/>
          </a:xfrm>
        </p:spPr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99239" y="9532031"/>
            <a:ext cx="28160377" cy="28539017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29775309" y="118913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504666" y="14269508"/>
            <a:ext cx="29250456" cy="19026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14760" y="888580"/>
            <a:ext cx="29250456" cy="1335626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31486" y="17123413"/>
            <a:ext cx="21458826" cy="10444487"/>
          </a:xfrm>
        </p:spPr>
        <p:txBody>
          <a:bodyPr anchor="t"/>
          <a:lstStyle>
            <a:lvl1pPr marL="0" indent="0" algn="ctr">
              <a:buNone/>
              <a:defRPr sz="7300" b="1" cap="all" spc="1142" baseline="0">
                <a:solidFill>
                  <a:schemeClr val="tx2"/>
                </a:solidFill>
              </a:defRPr>
            </a:lvl1pPr>
            <a:lvl2pPr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4480" y="39897549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04666" y="951300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04666" y="15220809"/>
            <a:ext cx="2925045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4130655" y="13204052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4443548" y="13793858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382988" y="13729255"/>
            <a:ext cx="1513999" cy="2754808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3329552"/>
            <a:ext cx="25737979" cy="9513006"/>
          </a:xfrm>
        </p:spPr>
        <p:txBody>
          <a:bodyPr anchor="b"/>
          <a:lstStyle>
            <a:lvl1pPr algn="ctr">
              <a:buNone/>
              <a:defRPr sz="19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9239" y="1426951"/>
            <a:ext cx="28261310" cy="4737477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9177317" y="40011702"/>
            <a:ext cx="10083232" cy="2283121"/>
          </a:xfrm>
        </p:spPr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15110451" y="9835427"/>
            <a:ext cx="29542" cy="3008430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999239" y="8561705"/>
            <a:ext cx="13373656" cy="29223953"/>
          </a:xfrm>
        </p:spPr>
        <p:txBody>
          <a:bodyPr/>
          <a:lstStyle>
            <a:lvl1pPr>
              <a:defRPr sz="114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15896987" y="8561705"/>
            <a:ext cx="13373656" cy="29223953"/>
          </a:xfrm>
        </p:spPr>
        <p:txBody>
          <a:bodyPr/>
          <a:lstStyle>
            <a:lvl1pPr>
              <a:defRPr sz="114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15139988" y="13734402"/>
            <a:ext cx="0" cy="26141739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30279975" cy="903735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29775309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504666" y="8561705"/>
            <a:ext cx="29250456" cy="5707803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3218" y="39897545"/>
            <a:ext cx="29250456" cy="194065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99239" y="9513005"/>
            <a:ext cx="13378914" cy="457531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10000" b="1" dirty="0" smtClean="0">
                <a:solidFill>
                  <a:srgbClr val="FFFFFF"/>
                </a:solidFill>
              </a:defRPr>
            </a:lvl1pPr>
            <a:lvl2pPr>
              <a:buNone/>
              <a:defRPr sz="9100" b="1"/>
            </a:lvl2pPr>
            <a:lvl3pPr>
              <a:buNone/>
              <a:defRPr sz="8200" b="1"/>
            </a:lvl3pPr>
            <a:lvl4pPr>
              <a:buNone/>
              <a:defRPr sz="7300" b="1"/>
            </a:lvl4pPr>
            <a:lvl5pPr>
              <a:buNone/>
              <a:defRPr sz="73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5866291" y="9513005"/>
            <a:ext cx="13384170" cy="4566243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10000" b="1"/>
            </a:lvl1pPr>
            <a:lvl2pPr>
              <a:buNone/>
              <a:defRPr sz="9100" b="1"/>
            </a:lvl2pPr>
            <a:lvl3pPr>
              <a:buNone/>
              <a:defRPr sz="8200" b="1"/>
            </a:lvl3pPr>
            <a:lvl4pPr>
              <a:buNone/>
              <a:defRPr sz="7300" b="1"/>
            </a:lvl4pPr>
            <a:lvl5pPr>
              <a:buNone/>
              <a:defRPr sz="73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1009332" y="40011702"/>
            <a:ext cx="11859657" cy="2283121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504666" y="7990925"/>
            <a:ext cx="2925045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04666" y="970327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999239" y="15426693"/>
            <a:ext cx="13383749" cy="23834973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15896987" y="15426693"/>
            <a:ext cx="13373656" cy="2385861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14130655" y="5967701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14443548" y="6557507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14382988" y="6506899"/>
            <a:ext cx="1513999" cy="2754808"/>
          </a:xfrm>
        </p:spPr>
        <p:txBody>
          <a:bodyPr/>
          <a:lstStyle>
            <a:lvl1pPr algn="ctr">
              <a:defRPr/>
            </a:lvl1pPr>
          </a:lstStyle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4382988" y="6466974"/>
            <a:ext cx="1513999" cy="2754808"/>
          </a:xfrm>
        </p:spPr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30279975" cy="970327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29775309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4480" y="39897549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4666" y="989353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14130655" y="39478973"/>
            <a:ext cx="2018665" cy="275480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04666" y="951301"/>
            <a:ext cx="29250456" cy="190260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29775309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30279975" cy="74201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504666" y="3805202"/>
            <a:ext cx="9083993" cy="36625071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1666" y="5707803"/>
            <a:ext cx="7822327" cy="6183454"/>
          </a:xfrm>
        </p:spPr>
        <p:txBody>
          <a:bodyPr anchor="b">
            <a:noAutofit/>
          </a:bodyPr>
          <a:lstStyle>
            <a:lvl1pPr algn="l">
              <a:buNone/>
              <a:defRPr sz="100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261666" y="12366911"/>
            <a:ext cx="7822327" cy="25873396"/>
          </a:xfrm>
        </p:spPr>
        <p:txBody>
          <a:bodyPr/>
          <a:lstStyle>
            <a:lvl1pPr marL="0" indent="0">
              <a:spcAft>
                <a:spcPts val="4567"/>
              </a:spcAft>
              <a:buNone/>
              <a:defRPr sz="7300">
                <a:solidFill>
                  <a:srgbClr val="FFFFFF"/>
                </a:solidFill>
              </a:defRPr>
            </a:lvl1pPr>
            <a:lvl2pPr>
              <a:buNone/>
              <a:defRPr sz="5500"/>
            </a:lvl2pPr>
            <a:lvl3pPr>
              <a:buNone/>
              <a:defRPr sz="4600"/>
            </a:lvl3pPr>
            <a:lvl4pPr>
              <a:buNone/>
              <a:defRPr sz="4100"/>
            </a:lvl4pPr>
            <a:lvl5pPr>
              <a:buNone/>
              <a:defRPr sz="41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4666" y="951300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04666" y="3329552"/>
            <a:ext cx="2925045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10345658" y="4280852"/>
            <a:ext cx="18672651" cy="3377117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89663" y="1426951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602556" y="2016757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541996" y="1952154"/>
            <a:ext cx="1513999" cy="2754808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94573" y="39877131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99239" y="40017344"/>
            <a:ext cx="11203591" cy="2283121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504666" y="3329552"/>
            <a:ext cx="29250456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29775309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504666" y="951301"/>
            <a:ext cx="29250456" cy="188357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04666" y="3805202"/>
            <a:ext cx="9083993" cy="36625071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04666" y="970327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4289663" y="1426951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4602556" y="2016757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4541996" y="1952154"/>
            <a:ext cx="1513999" cy="2754808"/>
          </a:xfrm>
        </p:spPr>
        <p:txBody>
          <a:bodyPr/>
          <a:lstStyle/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35617" y="31392919"/>
            <a:ext cx="19429651" cy="7610404"/>
          </a:xfrm>
        </p:spPr>
        <p:txBody>
          <a:bodyPr anchor="t">
            <a:noAutofit/>
          </a:bodyPr>
          <a:lstStyle>
            <a:lvl1pPr algn="l">
              <a:buNone/>
              <a:defRPr sz="11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935617" y="3805202"/>
            <a:ext cx="19429651" cy="26636416"/>
          </a:xfrm>
        </p:spPr>
        <p:txBody>
          <a:bodyPr/>
          <a:lstStyle>
            <a:lvl1pPr marL="0" indent="0">
              <a:buNone/>
              <a:defRPr sz="146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61666" y="6183454"/>
            <a:ext cx="8074660" cy="32819869"/>
          </a:xfrm>
        </p:spPr>
        <p:txBody>
          <a:bodyPr/>
          <a:lstStyle>
            <a:lvl1pPr marL="0" indent="0">
              <a:spcAft>
                <a:spcPts val="4567"/>
              </a:spcAft>
              <a:buFontTx/>
              <a:buNone/>
              <a:defRPr sz="7300">
                <a:solidFill>
                  <a:srgbClr val="FFFFFF"/>
                </a:solidFill>
              </a:defRPr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94573" y="39877131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9167224" y="39980741"/>
            <a:ext cx="10083232" cy="2283121"/>
          </a:xfrm>
        </p:spPr>
        <p:txBody>
          <a:bodyPr/>
          <a:lstStyle/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99239" y="40017344"/>
            <a:ext cx="11869750" cy="2283121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41857224"/>
            <a:ext cx="30279975" cy="9513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3"/>
            <a:ext cx="30279975" cy="869760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9775309" y="0"/>
            <a:ext cx="504666" cy="428085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94573" y="39877131"/>
            <a:ext cx="29250456" cy="193233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19177317" y="39980741"/>
            <a:ext cx="10083232" cy="2283121"/>
          </a:xfrm>
          <a:prstGeom prst="rect">
            <a:avLst/>
          </a:prstGeom>
        </p:spPr>
        <p:txBody>
          <a:bodyPr vert="horz" lIns="417643" tIns="208822" rIns="417643" bIns="208822"/>
          <a:lstStyle>
            <a:lvl1pPr algn="r" eaLnBrk="1" latinLnBrk="0" hangingPunct="1">
              <a:defRPr kumimoji="0" sz="6400">
                <a:solidFill>
                  <a:srgbClr val="FFFFFF"/>
                </a:solidFill>
              </a:defRPr>
            </a:lvl1pPr>
          </a:lstStyle>
          <a:p>
            <a:fld id="{053E82E5-1B08-4A7F-AEDD-1F3653EF43A3}" type="datetimeFigureOut">
              <a:rPr lang="fr-BE" smtClean="0"/>
              <a:pPr/>
              <a:t>15/04/2016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009332" y="40017344"/>
            <a:ext cx="11859657" cy="2283121"/>
          </a:xfrm>
          <a:prstGeom prst="rect">
            <a:avLst/>
          </a:prstGeom>
        </p:spPr>
        <p:txBody>
          <a:bodyPr vert="horz" lIns="417643" tIns="208822" rIns="417643" bIns="208822"/>
          <a:lstStyle>
            <a:lvl1pPr algn="l" eaLnBrk="1" latinLnBrk="0" hangingPunct="1">
              <a:defRPr kumimoji="0" sz="55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4666" y="970327"/>
            <a:ext cx="29250456" cy="408678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504666" y="7969595"/>
            <a:ext cx="2925045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17643" tIns="208822" rIns="417643" bIns="208822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14130655" y="5967701"/>
            <a:ext cx="2018665" cy="3805202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14443548" y="6557507"/>
            <a:ext cx="1392879" cy="262559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643" tIns="208822" rIns="417643" bIns="20882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382988" y="6492904"/>
            <a:ext cx="1513999" cy="2754808"/>
          </a:xfrm>
          <a:prstGeom prst="rect">
            <a:avLst/>
          </a:prstGeom>
        </p:spPr>
        <p:txBody>
          <a:bodyPr vert="horz" lIns="208822" tIns="208822" rIns="208822" bIns="208822" anchor="ctr">
            <a:normAutofit/>
          </a:bodyPr>
          <a:lstStyle>
            <a:lvl1pPr algn="ctr" eaLnBrk="1" latinLnBrk="0" hangingPunct="1">
              <a:defRPr kumimoji="0" sz="73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6DA042-878C-4BB8-91FB-E53A1FE45751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99239" y="1426951"/>
            <a:ext cx="28261310" cy="4737477"/>
          </a:xfrm>
          <a:prstGeom prst="rect">
            <a:avLst/>
          </a:prstGeom>
        </p:spPr>
        <p:txBody>
          <a:bodyPr vert="horz" lIns="417643" tIns="208822" rIns="417643" bIns="208822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99239" y="9513005"/>
            <a:ext cx="28261310" cy="28710251"/>
          </a:xfrm>
          <a:prstGeom prst="rect">
            <a:avLst/>
          </a:prstGeom>
        </p:spPr>
        <p:txBody>
          <a:bodyPr vert="horz" lIns="417643" tIns="208822" rIns="417643" bIns="208822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151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1252929" indent="-1252929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2300" kern="1200">
          <a:solidFill>
            <a:schemeClr val="tx1"/>
          </a:solidFill>
          <a:latin typeface="+mn-lt"/>
          <a:ea typeface="+mn-ea"/>
          <a:cs typeface="+mn-cs"/>
        </a:defRPr>
      </a:lvl1pPr>
      <a:lvl2pPr marL="2505858" indent="-1252929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10000" kern="1200">
          <a:solidFill>
            <a:schemeClr val="tx2"/>
          </a:solidFill>
          <a:latin typeface="+mn-lt"/>
          <a:ea typeface="+mn-ea"/>
          <a:cs typeface="+mn-cs"/>
        </a:defRPr>
      </a:lvl2pPr>
      <a:lvl3pPr marL="3758788" indent="-104410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5011717" indent="-104410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9100" kern="1200">
          <a:solidFill>
            <a:schemeClr val="tx2"/>
          </a:solidFill>
          <a:latin typeface="+mn-lt"/>
          <a:ea typeface="+mn-ea"/>
          <a:cs typeface="+mn-cs"/>
        </a:defRPr>
      </a:lvl4pPr>
      <a:lvl5pPr marL="6264646" indent="-104410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7517575" indent="-83528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8770504" indent="-835286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7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9605790" indent="-835286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0858719" indent="-835286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6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tiff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chart" Target="../charts/chart1.xml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oneTexte 27"/>
          <p:cNvSpPr txBox="1"/>
          <p:nvPr/>
        </p:nvSpPr>
        <p:spPr>
          <a:xfrm>
            <a:off x="594370" y="31718539"/>
            <a:ext cx="14562673" cy="444736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3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Image segmentation</a:t>
            </a:r>
            <a:endParaRPr lang="en-US" sz="35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segmentation process (Fig.7) allows separating the Photosynthetically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Active Leaves (PAL)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soil based on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Bayes approach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[4].</a:t>
            </a: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Preliminary results</a:t>
            </a:r>
          </a:p>
          <a:p>
            <a:pPr algn="just"/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Results of previous study have shown that: 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Coefficient of determination of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PLS method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63,4 %</a:t>
            </a:r>
          </a:p>
          <a:p>
            <a:pPr marL="457157" indent="-457157" algn="just">
              <a:buFont typeface="Wingdings" pitchFamily="2" charset="2"/>
              <a:buChar char="è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Coefficient of determination of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 relevant filters with best subset method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= 59,8%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Coefficient determination obtained with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indice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SPAD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 52,9%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Groupe 45"/>
          <p:cNvGrpSpPr/>
          <p:nvPr/>
        </p:nvGrpSpPr>
        <p:grpSpPr>
          <a:xfrm>
            <a:off x="504898" y="39910318"/>
            <a:ext cx="29251938" cy="1944217"/>
            <a:chOff x="504898" y="39910318"/>
            <a:chExt cx="29251938" cy="1944217"/>
          </a:xfrm>
        </p:grpSpPr>
        <p:pic>
          <p:nvPicPr>
            <p:cNvPr id="30" name="Picture 2" descr="http://www.terre-net.fr/ulf/TNM_Biblio/fiche_88351/Fiches_1932013_2635_74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9144898" y="39910320"/>
              <a:ext cx="5871618" cy="1944215"/>
            </a:xfrm>
            <a:prstGeom prst="rect">
              <a:avLst/>
            </a:prstGeom>
            <a:noFill/>
          </p:spPr>
        </p:pic>
        <p:pic>
          <p:nvPicPr>
            <p:cNvPr id="29" name="Picture 2" descr="http://www.terre-net.fr/ulf/TNM_Biblio/fiche_88351/Fiches_1932013_2635_74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4898" y="39910318"/>
              <a:ext cx="8640000" cy="1944216"/>
            </a:xfrm>
            <a:prstGeom prst="rect">
              <a:avLst/>
            </a:prstGeom>
            <a:noFill/>
          </p:spPr>
        </p:pic>
        <p:pic>
          <p:nvPicPr>
            <p:cNvPr id="31" name="Picture 2" descr="http://www.terre-net.fr/ulf/TNM_Biblio/fiche_88351/Fiches_1932013_2635_74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863272" y="39910320"/>
              <a:ext cx="7929467" cy="1944215"/>
            </a:xfrm>
            <a:prstGeom prst="rect">
              <a:avLst/>
            </a:prstGeom>
            <a:noFill/>
          </p:spPr>
        </p:pic>
        <p:pic>
          <p:nvPicPr>
            <p:cNvPr id="32" name="Picture 2" descr="http://www.terre-net.fr/ulf/TNM_Biblio/fiche_88351/Fiches_1932013_2635_74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22772836" y="39910318"/>
              <a:ext cx="6984000" cy="1944215"/>
            </a:xfrm>
            <a:prstGeom prst="rect">
              <a:avLst/>
            </a:prstGeom>
            <a:noFill/>
          </p:spPr>
        </p:pic>
      </p:grpSp>
      <p:sp>
        <p:nvSpPr>
          <p:cNvPr id="45" name="Rectangle à coins arrondis 44"/>
          <p:cNvSpPr/>
          <p:nvPr/>
        </p:nvSpPr>
        <p:spPr>
          <a:xfrm>
            <a:off x="666378" y="40199230"/>
            <a:ext cx="6336705" cy="523220"/>
          </a:xfrm>
          <a:prstGeom prst="roundRect">
            <a:avLst>
              <a:gd name="adj" fmla="val 5170"/>
            </a:avLst>
          </a:prstGeom>
          <a:solidFill>
            <a:schemeClr val="bg2">
              <a:lumMod val="90000"/>
            </a:schemeClr>
          </a:solidFill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82263" y="5997515"/>
            <a:ext cx="28268253" cy="1354199"/>
          </a:xfrm>
          <a:prstGeom prst="rect">
            <a:avLst/>
          </a:prstGeom>
          <a:noFill/>
        </p:spPr>
        <p:txBody>
          <a:bodyPr wrap="square" lIns="91412" tIns="45707" rIns="91412" bIns="45707" rtlCol="0">
            <a:spAutoFit/>
          </a:bodyPr>
          <a:lstStyle/>
          <a:p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66378" y="1098006"/>
            <a:ext cx="28875209" cy="28007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Selection of wavelengths for quantification of nitrogen concentration in winter wheat by multispectral vision</a:t>
            </a:r>
          </a:p>
        </p:txBody>
      </p:sp>
      <p:sp>
        <p:nvSpPr>
          <p:cNvPr id="6" name="ZoneTexte 27"/>
          <p:cNvSpPr txBox="1">
            <a:spLocks noChangeArrowheads="1"/>
          </p:cNvSpPr>
          <p:nvPr/>
        </p:nvSpPr>
        <p:spPr bwMode="auto">
          <a:xfrm>
            <a:off x="666381" y="4410374"/>
            <a:ext cx="2887520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fr-BE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MARLIER </a:t>
            </a:r>
            <a:r>
              <a:rPr lang="fr-BE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Guillaume, </a:t>
            </a:r>
            <a:r>
              <a:rPr lang="fr-BE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LEEMANS </a:t>
            </a:r>
            <a:r>
              <a:rPr lang="fr-BE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Vincent, </a:t>
            </a:r>
            <a:r>
              <a:rPr lang="fr-BE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DESTAIN Marie-France, MERCATORIS Benoit</a:t>
            </a:r>
          </a:p>
          <a:p>
            <a:pPr algn="ctr"/>
            <a:r>
              <a:rPr lang="fr-BE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fr-F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Department </a:t>
            </a:r>
            <a:r>
              <a:rPr lang="en-US" alt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fr-F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Biosystem</a:t>
            </a:r>
            <a:r>
              <a:rPr lang="en-US" alt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 Engineering, Gembloux Agro-Bio Tech, University of Liège, 2 Passage des </a:t>
            </a:r>
            <a:r>
              <a:rPr lang="en-US" altLang="fr-F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Déportés</a:t>
            </a:r>
            <a:r>
              <a:rPr lang="en-US" alt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alt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5030 Gembloux (</a:t>
            </a:r>
            <a:r>
              <a:rPr lang="fr-BE" altLang="fr-FR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Belgium</a:t>
            </a:r>
            <a:r>
              <a:rPr lang="fr-BE" alt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7" name="Imag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78" y="3690294"/>
            <a:ext cx="5112568" cy="1373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666378" y="5922541"/>
            <a:ext cx="28875209" cy="86177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fr-BE" sz="5000" b="1" dirty="0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66378" y="6841812"/>
            <a:ext cx="28875209" cy="181587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a context of sustainable and precision agriculture, accurate measurement of nitrogen content in leaves (Fig.1) is required in order to optimize the N-fertilizer management and avoid environmental pollution (Fig.3) due to over-fertilization (Fig.2). Machine vision allows non-destructive measurements giving real-time assessment of nitrogen status of plants. However, optical devices are sensitive to environmental conditions such as soil color and light conditions.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objective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this work is to identify appropriate wavelengths for the characterization of leaves nitrogen concentration taking into account the environmental variabilities.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66381" y="13699406"/>
            <a:ext cx="9733741" cy="86177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fr-BE" sz="5000" b="1" dirty="0">
                <a:latin typeface="Arial" panose="020B0604020202020204" pitchFamily="34" charset="0"/>
                <a:cs typeface="Arial" panose="020B0604020202020204" pitchFamily="34" charset="0"/>
              </a:rPr>
              <a:t>MATERIALS AND </a:t>
            </a:r>
            <a:r>
              <a:rPr lang="fr-BE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fr-BE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66381" y="14635510"/>
            <a:ext cx="14689629" cy="1692770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3500" u="sng" dirty="0">
                <a:latin typeface="Arial" panose="020B0604020202020204" pitchFamily="34" charset="0"/>
                <a:cs typeface="Arial" panose="020B0604020202020204" pitchFamily="34" charset="0"/>
              </a:rPr>
              <a:t>Experimental approach:</a:t>
            </a: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445" indent="-571445" algn="just">
              <a:buFont typeface="Wingdings" pitchFamily="2" charset="2"/>
              <a:buChar char="è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Experiment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from April to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July at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Gembloux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(Belgium).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445" indent="-571445" algn="just">
              <a:buFont typeface="Wingdings" pitchFamily="2" charset="2"/>
              <a:buChar char="è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Winter wheat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Sown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29 October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2015 with a density of 300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grains / m².</a:t>
            </a:r>
          </a:p>
          <a:p>
            <a:pPr marL="571445" indent="-571445" algn="just">
              <a:buFont typeface="Wingdings" pitchFamily="2" charset="2"/>
              <a:buChar char="è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Five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different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 fertilizer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inputs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(Table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1).</a:t>
            </a:r>
          </a:p>
          <a:p>
            <a:pPr marL="571445" indent="-571445" algn="just">
              <a:buFont typeface="Wingdings" pitchFamily="2" charset="2"/>
              <a:buChar char="è"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en-US" sz="3500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Materials and Measurements</a:t>
            </a: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types of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vision systems are tested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on field :</a:t>
            </a: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57" indent="-457157" algn="just">
              <a:buFont typeface="Wingdings" pitchFamily="2" charset="2"/>
              <a:buChar char="è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mobile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multispectral vision system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(Fig. 4)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composed of several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544760" lvl="1" indent="-457157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monochrome camera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BCi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C-Cam Technologies, Belgium).</a:t>
            </a:r>
          </a:p>
          <a:p>
            <a:pPr marL="2544760" lvl="1" indent="-457157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Filters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wheel :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22 filters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(Fig 5) from 450 nm (blue) to 950 nm (NIR) by step of 50 nm and with 2 bandwidths.</a:t>
            </a:r>
          </a:p>
          <a:p>
            <a:pPr marL="2544760" lvl="1" indent="-457157"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programmable stepper motor for filter selection</a:t>
            </a:r>
          </a:p>
          <a:p>
            <a:pPr marL="2544760" lvl="1" indent="-457157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white reference to avoid bright outdoor fluctuation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445" indent="-571445" algn="just">
              <a:buFont typeface="Wingdings" pitchFamily="2" charset="2"/>
              <a:buChar char="è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RGB/NIR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camera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(AD-130GE, JAI Technologies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comparison between these devices will bring information about sophistication degree of camera and the number of required filter to estimate nitrogen content.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vision systems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are installed at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meter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the soil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acquired an image which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covers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crop area of 0,25 m².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this context, the nitrogen content in leaf is studied at the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canopy level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500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Reference Measurements</a:t>
            </a:r>
          </a:p>
          <a:p>
            <a:pPr algn="just"/>
            <a:endParaRPr lang="en-US" sz="1500" u="sng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157" indent="-457157" algn="just">
              <a:buFont typeface="Wingdings" pitchFamily="2" charset="2"/>
              <a:buChar char="è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Kjeldhal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Destructive and time-consuming chemical measurement of the N concentration.</a:t>
            </a:r>
          </a:p>
          <a:p>
            <a:pPr marL="457157" indent="-457157" algn="just">
              <a:buFont typeface="Wingdings" pitchFamily="2" charset="2"/>
              <a:buChar char="è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Indice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SPAD (Hydro N-tester) (fig.6). This instrument measures the transmission through leaf in red (650 nm) and NIR (920) spectral regions at leaf level to deduce the N concentration.</a:t>
            </a:r>
          </a:p>
          <a:p>
            <a:pPr marL="457157" indent="-457157" algn="just">
              <a:buFont typeface="Wingdings" pitchFamily="2" charset="2"/>
              <a:buChar char="è"/>
            </a:pP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en-US" sz="3500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Statistical approach</a:t>
            </a:r>
            <a:endParaRPr lang="en-US" sz="3500" u="sng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endParaRPr lang="en-US" sz="1500" u="sng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Two statistical methods are used to estimate nitrogen concentration by means of reflectance of leaves.</a:t>
            </a:r>
          </a:p>
          <a:p>
            <a:pPr marL="457200" indent="-457200" algn="just">
              <a:buFont typeface="Wingdings"/>
              <a:buChar char="è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 Partial Least Square regression allows determining the degree of correlation between N concentration and the set of filters</a:t>
            </a:r>
          </a:p>
          <a:p>
            <a:pPr marL="457200" indent="-457200" algn="just">
              <a:buFont typeface="Wingdings"/>
              <a:buChar char="è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 best subset regression allows determining the most relevant filters assessing the N concentration</a:t>
            </a:r>
          </a:p>
          <a:p>
            <a:pPr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706044"/>
              </p:ext>
            </p:extLst>
          </p:nvPr>
        </p:nvGraphicFramePr>
        <p:xfrm>
          <a:off x="16364123" y="15074237"/>
          <a:ext cx="9356132" cy="34891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9604"/>
                <a:gridCol w="1391425"/>
                <a:gridCol w="2459185"/>
                <a:gridCol w="3435868"/>
                <a:gridCol w="1110050"/>
              </a:tblGrid>
              <a:tr h="36934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 </a:t>
                      </a:r>
                      <a:endParaRPr lang="fr-B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noProof="0" dirty="0" smtClean="0">
                          <a:effectLst/>
                        </a:rPr>
                        <a:t>N fertilizer input [</a:t>
                      </a:r>
                      <a:r>
                        <a:rPr lang="en-US" sz="2800" u="none" strike="noStrike" noProof="0" dirty="0" err="1" smtClean="0">
                          <a:effectLst/>
                        </a:rPr>
                        <a:t>kgN</a:t>
                      </a:r>
                      <a:r>
                        <a:rPr lang="en-US" sz="2800" u="none" strike="noStrike" noProof="0" dirty="0" smtClean="0">
                          <a:effectLst/>
                        </a:rPr>
                        <a:t>/ha]</a:t>
                      </a:r>
                      <a:endParaRPr lang="en-US" sz="2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729591">
                <a:tc v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noProof="0" dirty="0" err="1" smtClean="0">
                          <a:effectLst/>
                        </a:rPr>
                        <a:t>tillering</a:t>
                      </a:r>
                      <a:endParaRPr lang="en-US" sz="2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noProof="0" dirty="0" smtClean="0">
                          <a:effectLst/>
                        </a:rPr>
                        <a:t>stem elongation</a:t>
                      </a:r>
                      <a:endParaRPr lang="en-US" sz="2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noProof="0" dirty="0" smtClean="0">
                          <a:effectLst/>
                        </a:rPr>
                        <a:t>flag leaf just visible</a:t>
                      </a:r>
                      <a:endParaRPr lang="en-US" sz="2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total</a:t>
                      </a:r>
                      <a:endParaRPr lang="fr-BE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934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1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-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-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-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934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2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180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934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3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30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90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180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934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4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30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90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180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69343"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>
                          <a:effectLst/>
                        </a:rPr>
                        <a:t>5</a:t>
                      </a:r>
                      <a:endParaRPr lang="fr-BE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90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30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60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BE" sz="2800" u="none" strike="noStrike" dirty="0">
                          <a:effectLst/>
                        </a:rPr>
                        <a:t>180</a:t>
                      </a:r>
                      <a:endParaRPr lang="fr-BE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390" marR="5390" marT="10773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6364123" y="14419486"/>
            <a:ext cx="6723260" cy="43088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Table 1 : nitrogen fertilizer input. </a:t>
            </a:r>
          </a:p>
        </p:txBody>
      </p:sp>
      <p:graphicFrame>
        <p:nvGraphicFramePr>
          <p:cNvPr id="14" name="Graphique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808700"/>
              </p:ext>
            </p:extLst>
          </p:nvPr>
        </p:nvGraphicFramePr>
        <p:xfrm>
          <a:off x="725726" y="8787856"/>
          <a:ext cx="12470045" cy="4030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8515251" y="12403262"/>
            <a:ext cx="4860540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1 : Chemical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in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leaf [2]. 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http://www.syndicat-agricole.com/reussir/photos/59/img/9PKV3FW61_web.jpg"/>
          <p:cNvPicPr>
            <a:picLocks noChangeAspect="1" noChangeArrowheads="1"/>
          </p:cNvPicPr>
          <p:nvPr/>
        </p:nvPicPr>
        <p:blipFill>
          <a:blip r:embed="rId5" cstate="print">
            <a:lum/>
          </a:blip>
          <a:srcRect/>
          <a:stretch>
            <a:fillRect/>
          </a:stretch>
        </p:blipFill>
        <p:spPr bwMode="auto">
          <a:xfrm>
            <a:off x="14923964" y="8658847"/>
            <a:ext cx="6408712" cy="4034966"/>
          </a:xfrm>
          <a:prstGeom prst="rect">
            <a:avLst/>
          </a:prstGeom>
          <a:noFill/>
        </p:spPr>
      </p:pic>
      <p:sp>
        <p:nvSpPr>
          <p:cNvPr id="17" name="ZoneTexte 16"/>
          <p:cNvSpPr txBox="1"/>
          <p:nvPr/>
        </p:nvSpPr>
        <p:spPr>
          <a:xfrm>
            <a:off x="14923961" y="12763302"/>
            <a:ext cx="6408716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2: Over-fertilization in order to increase yields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4" descr="http://www.cpepesc.org/IMG/jpg/alg_vert_138-3822_IMG_1_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96771" y="8666196"/>
            <a:ext cx="5950148" cy="4050264"/>
          </a:xfrm>
          <a:prstGeom prst="rect">
            <a:avLst/>
          </a:prstGeom>
          <a:noFill/>
        </p:spPr>
      </p:pic>
      <p:sp>
        <p:nvSpPr>
          <p:cNvPr id="19" name="ZoneTexte 18"/>
          <p:cNvSpPr txBox="1"/>
          <p:nvPr/>
        </p:nvSpPr>
        <p:spPr>
          <a:xfrm>
            <a:off x="22196771" y="12781948"/>
            <a:ext cx="5950148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3: Environmental pollution due to over-fertilization. </a:t>
            </a:r>
          </a:p>
        </p:txBody>
      </p:sp>
      <p:pic>
        <p:nvPicPr>
          <p:cNvPr id="20" name="Image 19" descr="SPAD_phot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447498" y="20958361"/>
            <a:ext cx="3550882" cy="3550882"/>
          </a:xfrm>
          <a:prstGeom prst="rect">
            <a:avLst/>
          </a:prstGeom>
        </p:spPr>
      </p:pic>
      <p:pic>
        <p:nvPicPr>
          <p:cNvPr id="21" name="Image 20" descr="DSCF5098.JP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364122" y="19100006"/>
            <a:ext cx="7488833" cy="4770365"/>
          </a:xfrm>
          <a:prstGeom prst="rect">
            <a:avLst/>
          </a:prstGeom>
        </p:spPr>
      </p:pic>
      <p:pic>
        <p:nvPicPr>
          <p:cNvPr id="22" name="Image 21" descr="Filterwheel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64123" y="24500606"/>
            <a:ext cx="7488831" cy="4239758"/>
          </a:xfrm>
          <a:prstGeom prst="rect">
            <a:avLst/>
          </a:prstGeom>
        </p:spPr>
      </p:pic>
      <p:sp>
        <p:nvSpPr>
          <p:cNvPr id="23" name="Rectangle à coins arrondis 22"/>
          <p:cNvSpPr/>
          <p:nvPr/>
        </p:nvSpPr>
        <p:spPr>
          <a:xfrm>
            <a:off x="594371" y="14563502"/>
            <a:ext cx="14761639" cy="15985776"/>
          </a:xfrm>
          <a:prstGeom prst="roundRect">
            <a:avLst>
              <a:gd name="adj" fmla="val 2191"/>
            </a:avLst>
          </a:prstGeom>
          <a:noFill/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66381" y="30861134"/>
            <a:ext cx="5560197" cy="86177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fr-BE" sz="50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725726" y="36597950"/>
            <a:ext cx="5500849" cy="86177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fr-BE" sz="50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6436130" y="23893773"/>
            <a:ext cx="7416825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4: Mobile multispectral vision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on field.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6364122" y="28749079"/>
            <a:ext cx="7488833" cy="92332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5: Representation of wheel filter and its 22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filters. The monochrome camera is in the upper part of the picture and the stepper motor in the lower part.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725726" y="37498636"/>
            <a:ext cx="14490663" cy="255453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Preliminary results selected 4 filters by the best subset statistical analysis (450, 600, 650 and 950 nm). The combination of these filters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gave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determination coefficient of 60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% which seems to be superior to commercialized device based on SPAD indices.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Multispectral machine vision could bring an efficient monitoring of crops and N fertilizer management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725726" y="37424306"/>
            <a:ext cx="14689631" cy="2341996"/>
          </a:xfrm>
          <a:prstGeom prst="roundRect">
            <a:avLst>
              <a:gd name="adj" fmla="val 5170"/>
            </a:avLst>
          </a:prstGeom>
          <a:noFill/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2" descr="C:\Users\GuillaumeMarlier\Documents\DOCTORAT\MARLIER_G_Doctorat\Expériences\Exp_fanny\Photo_fanny\2014-05-23\2305_1R1_W_0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4123" y="30477269"/>
            <a:ext cx="5942846" cy="4754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C:\Users\GuillaumeMarlier\Documents\DOCTORAT\MARLIER_G_Doctorat\Expériences\Exp_fanny\masque3classes\2305_1R1_0.tif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6425" y="30477270"/>
            <a:ext cx="5942845" cy="475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ZoneTexte 37"/>
          <p:cNvSpPr txBox="1"/>
          <p:nvPr/>
        </p:nvSpPr>
        <p:spPr>
          <a:xfrm>
            <a:off x="16364122" y="35231547"/>
            <a:ext cx="12055148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just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NIR image (800 nm) (left) and its segmented image (right). White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 segmented image represents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reference, grey represents leaves and black represents soil and black reference.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594371" y="31722908"/>
            <a:ext cx="14761639" cy="4587010"/>
          </a:xfrm>
          <a:prstGeom prst="roundRect">
            <a:avLst>
              <a:gd name="adj" fmla="val 2709"/>
            </a:avLst>
          </a:prstGeom>
          <a:noFill/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5447498" y="24693860"/>
            <a:ext cx="3550882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Figure 6: Hydro N-tester (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Yara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16493543" y="36168224"/>
            <a:ext cx="5500849" cy="52321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fr-BE" sz="28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Bibliography</a:t>
            </a:r>
            <a:endParaRPr lang="fr-BE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6472101" y="36669958"/>
            <a:ext cx="10592409" cy="341631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lvl="0" algn="just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[1]: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MUÑOZ-HUERTA R.F., GUEVARA-GONZALEZ R.G., CONTRERAS-MEDINA L.M. TORRES-PACHERCO I., PRADO-OLIVAREZ J. &amp; OCAMPO-VELAZQUEZ R.V., 2013. A Review of Methods for Sensing the Nitrogen Status in Plants: Advantages, disadvantages and Recent Advances.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 Sensors,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13, pp. 10823-10843.</a:t>
            </a:r>
            <a:endParaRPr lang="fr-B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[2]: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http://fertilisation-edu.fr/nutrition-des-plantes.html</a:t>
            </a:r>
          </a:p>
          <a:p>
            <a:pPr algn="just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[3]: UNAY D., GOSSELIN B., KLEYNEN O., LEEMANS V., DESTAIN M.F., DEBEIR O., 2010. Automatic grading of Bi-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colored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apples by multispectral machine vision.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Computers &amp; Electronics in Agriculture;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[4]: LEEMANS V., MAGEIN H. &amp; DESTAIN M.-F., 1999. Defect segmentation on ‘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Jonagold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’ apples using colour vision and a Bayesian classification method. 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Computer &amp; Electronics in Agriculture,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Vol 23, iss.1, pp. 43-53.</a:t>
            </a:r>
          </a:p>
          <a:p>
            <a:pPr algn="just"/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6436130" y="36093894"/>
            <a:ext cx="10628380" cy="3674732"/>
          </a:xfrm>
          <a:prstGeom prst="roundRect">
            <a:avLst>
              <a:gd name="adj" fmla="val 5170"/>
            </a:avLst>
          </a:prstGeom>
          <a:noFill/>
          <a:ln w="2540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741924" y="40199230"/>
            <a:ext cx="7935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 smtClean="0"/>
              <a:t>E-mail: Guillaume.Marlier@ulg.ac.be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133489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1491</TotalTime>
  <Words>932</Words>
  <Application>Microsoft Office PowerPoint</Application>
  <PresentationFormat>Personnalisé</PresentationFormat>
  <Paragraphs>104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Civil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GuillaumeMarlier</dc:creator>
  <cp:lastModifiedBy>GuillaumeMarlier</cp:lastModifiedBy>
  <cp:revision>107</cp:revision>
  <cp:lastPrinted>2016-04-15T09:37:26Z</cp:lastPrinted>
  <dcterms:created xsi:type="dcterms:W3CDTF">2016-03-24T08:07:13Z</dcterms:created>
  <dcterms:modified xsi:type="dcterms:W3CDTF">2016-04-15T10:42:11Z</dcterms:modified>
</cp:coreProperties>
</file>