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5"/>
  </p:notesMasterIdLst>
  <p:handoutMasterIdLst>
    <p:handoutMasterId r:id="rId66"/>
  </p:handoutMasterIdLst>
  <p:sldIdLst>
    <p:sldId id="256" r:id="rId2"/>
    <p:sldId id="260" r:id="rId3"/>
    <p:sldId id="263" r:id="rId4"/>
    <p:sldId id="264" r:id="rId5"/>
    <p:sldId id="265" r:id="rId6"/>
    <p:sldId id="266" r:id="rId7"/>
    <p:sldId id="261" r:id="rId8"/>
    <p:sldId id="284" r:id="rId9"/>
    <p:sldId id="504" r:id="rId10"/>
    <p:sldId id="285" r:id="rId11"/>
    <p:sldId id="286" r:id="rId12"/>
    <p:sldId id="287" r:id="rId13"/>
    <p:sldId id="288" r:id="rId14"/>
    <p:sldId id="289" r:id="rId15"/>
    <p:sldId id="292" r:id="rId16"/>
    <p:sldId id="505" r:id="rId17"/>
    <p:sldId id="506" r:id="rId18"/>
    <p:sldId id="510" r:id="rId19"/>
    <p:sldId id="507" r:id="rId20"/>
    <p:sldId id="508" r:id="rId21"/>
    <p:sldId id="509" r:id="rId22"/>
    <p:sldId id="296" r:id="rId23"/>
    <p:sldId id="297" r:id="rId24"/>
    <p:sldId id="329" r:id="rId25"/>
    <p:sldId id="330" r:id="rId26"/>
    <p:sldId id="366" r:id="rId27"/>
    <p:sldId id="511" r:id="rId28"/>
    <p:sldId id="512" r:id="rId29"/>
    <p:sldId id="513" r:id="rId30"/>
    <p:sldId id="514" r:id="rId31"/>
    <p:sldId id="515" r:id="rId32"/>
    <p:sldId id="516" r:id="rId33"/>
    <p:sldId id="517" r:id="rId34"/>
    <p:sldId id="368" r:id="rId35"/>
    <p:sldId id="369" r:id="rId36"/>
    <p:sldId id="370" r:id="rId37"/>
    <p:sldId id="373" r:id="rId38"/>
    <p:sldId id="331" r:id="rId39"/>
    <p:sldId id="333" r:id="rId40"/>
    <p:sldId id="377" r:id="rId41"/>
    <p:sldId id="435" r:id="rId42"/>
    <p:sldId id="334" r:id="rId43"/>
    <p:sldId id="336" r:id="rId44"/>
    <p:sldId id="436" r:id="rId45"/>
    <p:sldId id="337" r:id="rId46"/>
    <p:sldId id="338" r:id="rId47"/>
    <p:sldId id="398" r:id="rId48"/>
    <p:sldId id="437" r:id="rId49"/>
    <p:sldId id="342" r:id="rId50"/>
    <p:sldId id="345" r:id="rId51"/>
    <p:sldId id="347" r:id="rId52"/>
    <p:sldId id="346" r:id="rId53"/>
    <p:sldId id="355" r:id="rId54"/>
    <p:sldId id="356" r:id="rId55"/>
    <p:sldId id="357" r:id="rId56"/>
    <p:sldId id="358" r:id="rId57"/>
    <p:sldId id="359" r:id="rId58"/>
    <p:sldId id="360" r:id="rId59"/>
    <p:sldId id="361" r:id="rId60"/>
    <p:sldId id="362" r:id="rId61"/>
    <p:sldId id="363" r:id="rId62"/>
    <p:sldId id="364" r:id="rId63"/>
    <p:sldId id="365" r:id="rId64"/>
  </p:sldIdLst>
  <p:sldSz cx="13004800" cy="9753600"/>
  <p:notesSz cx="6858000" cy="9144000"/>
  <p:defaultTextStyle>
    <a:lvl1pPr marL="40639" marR="40639" algn="ctr">
      <a:defRPr sz="4200">
        <a:uFill>
          <a:solidFill/>
        </a:uFill>
        <a:latin typeface="+mn-lt"/>
        <a:ea typeface="+mn-ea"/>
        <a:cs typeface="+mn-cs"/>
        <a:sym typeface="Gill Sans"/>
      </a:defRPr>
    </a:lvl1pPr>
    <a:lvl2pPr marL="40639" marR="40639" indent="342900" algn="ctr">
      <a:defRPr sz="4200">
        <a:uFill>
          <a:solidFill/>
        </a:uFill>
        <a:latin typeface="+mn-lt"/>
        <a:ea typeface="+mn-ea"/>
        <a:cs typeface="+mn-cs"/>
        <a:sym typeface="Gill Sans"/>
      </a:defRPr>
    </a:lvl2pPr>
    <a:lvl3pPr marL="40639" marR="40639" indent="685800" algn="ctr">
      <a:defRPr sz="4200">
        <a:uFill>
          <a:solidFill/>
        </a:uFill>
        <a:latin typeface="+mn-lt"/>
        <a:ea typeface="+mn-ea"/>
        <a:cs typeface="+mn-cs"/>
        <a:sym typeface="Gill Sans"/>
      </a:defRPr>
    </a:lvl3pPr>
    <a:lvl4pPr marL="40639" marR="40639" indent="1028700" algn="ctr">
      <a:defRPr sz="4200">
        <a:uFill>
          <a:solidFill/>
        </a:uFill>
        <a:latin typeface="+mn-lt"/>
        <a:ea typeface="+mn-ea"/>
        <a:cs typeface="+mn-cs"/>
        <a:sym typeface="Gill Sans"/>
      </a:defRPr>
    </a:lvl4pPr>
    <a:lvl5pPr marL="40639" marR="40639" indent="1371600" algn="ctr">
      <a:defRPr sz="4200">
        <a:uFill>
          <a:solidFill/>
        </a:uFill>
        <a:latin typeface="+mn-lt"/>
        <a:ea typeface="+mn-ea"/>
        <a:cs typeface="+mn-cs"/>
        <a:sym typeface="Gill Sans"/>
      </a:defRPr>
    </a:lvl5pPr>
    <a:lvl6pPr marL="40639" marR="40639" indent="1714500" algn="ctr">
      <a:defRPr sz="4200">
        <a:uFill>
          <a:solidFill/>
        </a:uFill>
        <a:latin typeface="+mn-lt"/>
        <a:ea typeface="+mn-ea"/>
        <a:cs typeface="+mn-cs"/>
        <a:sym typeface="Gill Sans"/>
      </a:defRPr>
    </a:lvl6pPr>
    <a:lvl7pPr marL="40639" marR="40639" indent="2057400" algn="ctr">
      <a:defRPr sz="4200">
        <a:uFill>
          <a:solidFill/>
        </a:uFill>
        <a:latin typeface="+mn-lt"/>
        <a:ea typeface="+mn-ea"/>
        <a:cs typeface="+mn-cs"/>
        <a:sym typeface="Gill Sans"/>
      </a:defRPr>
    </a:lvl7pPr>
    <a:lvl8pPr marL="40639" marR="40639" indent="2400300" algn="ctr">
      <a:defRPr sz="4200">
        <a:uFill>
          <a:solidFill/>
        </a:uFill>
        <a:latin typeface="+mn-lt"/>
        <a:ea typeface="+mn-ea"/>
        <a:cs typeface="+mn-cs"/>
        <a:sym typeface="Gill Sans"/>
      </a:defRPr>
    </a:lvl8pPr>
    <a:lvl9pPr marL="40639" marR="40639" indent="2743200" algn="ctr">
      <a:defRPr sz="4200">
        <a:uFill>
          <a:solidFill/>
        </a:uFill>
        <a:latin typeface="+mn-lt"/>
        <a:ea typeface="+mn-ea"/>
        <a:cs typeface="+mn-cs"/>
        <a:sym typeface="Gill San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42" d="100"/>
          <a:sy n="42" d="100"/>
        </p:scale>
        <p:origin x="-1080" y="-112"/>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handoutMaster" Target="handoutMasters/handout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4395467-21C9-B644-BA3E-C331F6F37E45}" type="datetimeFigureOut">
              <a:rPr lang="fr-FR" smtClean="0"/>
              <a:t>13/11/15</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80EE50F-7922-E142-8C3A-DC807543F51F}" type="slidenum">
              <a:rPr lang="fr-FR" smtClean="0"/>
              <a:t>‹#›</a:t>
            </a:fld>
            <a:endParaRPr lang="fr-FR"/>
          </a:p>
        </p:txBody>
      </p:sp>
    </p:spTree>
    <p:extLst>
      <p:ext uri="{BB962C8B-B14F-4D97-AF65-F5344CB8AC3E}">
        <p14:creationId xmlns:p14="http://schemas.microsoft.com/office/powerpoint/2010/main" val="21809445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Shape 38"/>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9" name="Shape 39"/>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274090119"/>
      </p:ext>
    </p:extLst>
  </p:cSld>
  <p:clrMap bg1="lt1" tx1="dk1" bg2="lt2" tx2="dk2" accent1="accent1" accent2="accent2" accent3="accent3" accent4="accent4" accent5="accent5" accent6="accent6" hlink="hlink" folHlink="folHlink"/>
  <p:notesStyle>
    <a:lvl1pPr defTabSz="457200">
      <a:defRPr sz="2200">
        <a:latin typeface="Lucida Grande"/>
        <a:ea typeface="Lucida Grande"/>
        <a:cs typeface="Lucida Grande"/>
        <a:sym typeface="Lucida Grande"/>
      </a:defRPr>
    </a:lvl1pPr>
    <a:lvl2pPr indent="228600" defTabSz="457200">
      <a:defRPr sz="2200">
        <a:latin typeface="Lucida Grande"/>
        <a:ea typeface="Lucida Grande"/>
        <a:cs typeface="Lucida Grande"/>
        <a:sym typeface="Lucida Grande"/>
      </a:defRPr>
    </a:lvl2pPr>
    <a:lvl3pPr indent="457200" defTabSz="457200">
      <a:defRPr sz="2200">
        <a:latin typeface="Lucida Grande"/>
        <a:ea typeface="Lucida Grande"/>
        <a:cs typeface="Lucida Grande"/>
        <a:sym typeface="Lucida Grande"/>
      </a:defRPr>
    </a:lvl3pPr>
    <a:lvl4pPr indent="685800" defTabSz="457200">
      <a:defRPr sz="2200">
        <a:latin typeface="Lucida Grande"/>
        <a:ea typeface="Lucida Grande"/>
        <a:cs typeface="Lucida Grande"/>
        <a:sym typeface="Lucida Grande"/>
      </a:defRPr>
    </a:lvl4pPr>
    <a:lvl5pPr indent="914400" defTabSz="457200">
      <a:defRPr sz="2200">
        <a:latin typeface="Lucida Grande"/>
        <a:ea typeface="Lucida Grande"/>
        <a:cs typeface="Lucida Grande"/>
        <a:sym typeface="Lucida Grande"/>
      </a:defRPr>
    </a:lvl5pPr>
    <a:lvl6pPr indent="1143000" defTabSz="457200">
      <a:defRPr sz="2200">
        <a:latin typeface="Lucida Grande"/>
        <a:ea typeface="Lucida Grande"/>
        <a:cs typeface="Lucida Grande"/>
        <a:sym typeface="Lucida Grande"/>
      </a:defRPr>
    </a:lvl6pPr>
    <a:lvl7pPr indent="1371600" defTabSz="457200">
      <a:defRPr sz="2200">
        <a:latin typeface="Lucida Grande"/>
        <a:ea typeface="Lucida Grande"/>
        <a:cs typeface="Lucida Grande"/>
        <a:sym typeface="Lucida Grande"/>
      </a:defRPr>
    </a:lvl7pPr>
    <a:lvl8pPr indent="1600200" defTabSz="457200">
      <a:defRPr sz="2200">
        <a:latin typeface="Lucida Grande"/>
        <a:ea typeface="Lucida Grande"/>
        <a:cs typeface="Lucida Grande"/>
        <a:sym typeface="Lucida Grande"/>
      </a:defRPr>
    </a:lvl8pPr>
    <a:lvl9pPr indent="1828800" defTabSz="45720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2400" dirty="0" smtClean="0">
                <a:latin typeface="Avenir Book"/>
                <a:ea typeface="Avenir Book"/>
                <a:cs typeface="Avenir Book"/>
                <a:sym typeface="Avenir Book"/>
              </a:rPr>
              <a:t>Le terme désigne à l'origine un phénomène créé de toutes pièces par les conditions expérimentales</a:t>
            </a:r>
            <a:endParaRPr lang="fr-FR" dirty="0"/>
          </a:p>
        </p:txBody>
      </p:sp>
    </p:spTree>
    <p:extLst>
      <p:ext uri="{BB962C8B-B14F-4D97-AF65-F5344CB8AC3E}">
        <p14:creationId xmlns:p14="http://schemas.microsoft.com/office/powerpoint/2010/main" val="648594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2400" dirty="0" smtClean="0">
                <a:latin typeface="Avenir Book"/>
                <a:ea typeface="Avenir Book"/>
                <a:cs typeface="Avenir Book"/>
                <a:sym typeface="Avenir Book"/>
              </a:rPr>
              <a:t>Le terme désigne à l'origine un phénomène créé de toutes pièces par les conditions expérimentales</a:t>
            </a:r>
            <a:endParaRPr lang="fr-FR" dirty="0"/>
          </a:p>
        </p:txBody>
      </p:sp>
    </p:spTree>
    <p:extLst>
      <p:ext uri="{BB962C8B-B14F-4D97-AF65-F5344CB8AC3E}">
        <p14:creationId xmlns:p14="http://schemas.microsoft.com/office/powerpoint/2010/main" val="648594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2400" smtClean="0">
                <a:latin typeface="Avenir Book"/>
                <a:ea typeface="Avenir Book"/>
                <a:cs typeface="Avenir Book"/>
                <a:sym typeface="Avenir Book"/>
              </a:rPr>
              <a:t>Le terme désigne à l'origine un phénomène créé de toutes pièces par les conditions expérimentales</a:t>
            </a:r>
            <a:endParaRPr lang="fr-FR"/>
          </a:p>
        </p:txBody>
      </p:sp>
    </p:spTree>
    <p:extLst>
      <p:ext uri="{BB962C8B-B14F-4D97-AF65-F5344CB8AC3E}">
        <p14:creationId xmlns:p14="http://schemas.microsoft.com/office/powerpoint/2010/main" val="648594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6" name="Shape 6"/>
          <p:cNvSpPr>
            <a:spLocks noGrp="1"/>
          </p:cNvSpPr>
          <p:nvPr>
            <p:ph type="title"/>
          </p:nvPr>
        </p:nvSpPr>
        <p:spPr>
          <a:xfrm>
            <a:off x="650875" y="130810"/>
            <a:ext cx="11703050" cy="2145030"/>
          </a:xfrm>
          <a:prstGeom prst="rect">
            <a:avLst/>
          </a:prstGeom>
        </p:spPr>
        <p:txBody>
          <a:bodyPr lIns="50800" tIns="50800" rIns="50800" bIns="50800">
            <a:noAutofit/>
          </a:bodyPr>
          <a:lstStyle>
            <a:lvl1pPr marL="40639" marR="40639">
              <a:lnSpc>
                <a:spcPct val="100000"/>
              </a:lnSpc>
              <a:defRPr sz="6000">
                <a:solidFill>
                  <a:srgbClr val="005764"/>
                </a:solidFill>
                <a:uFill>
                  <a:solidFill>
                    <a:srgbClr val="005764"/>
                  </a:solidFill>
                </a:uFill>
                <a:latin typeface="+mn-lt"/>
                <a:ea typeface="+mn-ea"/>
                <a:cs typeface="+mn-cs"/>
                <a:sym typeface="Gill Sans"/>
              </a:defRPr>
            </a:lvl1pPr>
          </a:lstStyle>
          <a:p>
            <a:pPr lvl="0">
              <a:defRPr sz="1800">
                <a:solidFill>
                  <a:srgbClr val="000000"/>
                </a:solidFill>
                <a:uFillTx/>
              </a:defRPr>
            </a:pPr>
            <a:r>
              <a:rPr sz="6000">
                <a:solidFill>
                  <a:srgbClr val="005764"/>
                </a:solidFill>
                <a:uFill>
                  <a:solidFill>
                    <a:srgbClr val="005764"/>
                  </a:solidFill>
                </a:uFill>
              </a:rPr>
              <a:t>Texte du titre</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xfrm>
            <a:off x="649217" y="8885157"/>
            <a:ext cx="3026944" cy="671815"/>
          </a:xfrm>
          <a:prstGeom prst="rect">
            <a:avLst/>
          </a:prstGeom>
          <a:ln/>
        </p:spPr>
        <p:txBody>
          <a:bodyPr lIns="117967" tIns="58983" rIns="117967" bIns="58983"/>
          <a:lstStyle>
            <a:lvl1pPr>
              <a:defRPr/>
            </a:lvl1pPr>
          </a:lstStyle>
          <a:p>
            <a:pPr>
              <a:defRPr/>
            </a:pPr>
            <a:endParaRPr lang="en-GB"/>
          </a:p>
        </p:txBody>
      </p:sp>
      <p:sp>
        <p:nvSpPr>
          <p:cNvPr id="3" name="Rectangle 4"/>
          <p:cNvSpPr>
            <a:spLocks noGrp="1" noChangeArrowheads="1"/>
          </p:cNvSpPr>
          <p:nvPr>
            <p:ph type="ftr" idx="11"/>
          </p:nvPr>
        </p:nvSpPr>
        <p:spPr>
          <a:xfrm>
            <a:off x="4448256" y="8885157"/>
            <a:ext cx="4120576" cy="671815"/>
          </a:xfrm>
          <a:prstGeom prst="rect">
            <a:avLst/>
          </a:prstGeom>
          <a:ln/>
        </p:spPr>
        <p:txBody>
          <a:bodyPr lIns="117967" tIns="58983" rIns="117967" bIns="58983"/>
          <a:lstStyle>
            <a:lvl1pPr>
              <a:defRPr/>
            </a:lvl1pPr>
          </a:lstStyle>
          <a:p>
            <a:pPr>
              <a:defRPr/>
            </a:pPr>
            <a:endParaRPr lang="en-GB"/>
          </a:p>
        </p:txBody>
      </p:sp>
      <p:sp>
        <p:nvSpPr>
          <p:cNvPr id="4" name="Rectangle 5"/>
          <p:cNvSpPr>
            <a:spLocks noGrp="1" noChangeArrowheads="1"/>
          </p:cNvSpPr>
          <p:nvPr>
            <p:ph type="sldNum" idx="12"/>
          </p:nvPr>
        </p:nvSpPr>
        <p:spPr>
          <a:ln/>
        </p:spPr>
        <p:txBody>
          <a:bodyPr/>
          <a:lstStyle>
            <a:lvl1pPr>
              <a:defRPr/>
            </a:lvl1pPr>
          </a:lstStyle>
          <a:p>
            <a:fld id="{D67D5A75-1F19-1C46-A1BB-B14A8F31EC77}" type="slidenum">
              <a:rPr lang="en-GB"/>
              <a:pPr/>
              <a:t>‹#›</a:t>
            </a:fld>
            <a:endParaRPr lang="en-GB"/>
          </a:p>
        </p:txBody>
      </p:sp>
    </p:spTree>
    <p:extLst>
      <p:ext uri="{BB962C8B-B14F-4D97-AF65-F5344CB8AC3E}">
        <p14:creationId xmlns:p14="http://schemas.microsoft.com/office/powerpoint/2010/main" val="785733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re et puces">
    <p:spTree>
      <p:nvGrpSpPr>
        <p:cNvPr id="1" name=""/>
        <p:cNvGrpSpPr/>
        <p:nvPr/>
      </p:nvGrpSpPr>
      <p:grpSpPr>
        <a:xfrm>
          <a:off x="0" y="0"/>
          <a:ext cx="0" cy="0"/>
          <a:chOff x="0" y="0"/>
          <a:chExt cx="0" cy="0"/>
        </a:xfrm>
      </p:grpSpPr>
      <p:sp>
        <p:nvSpPr>
          <p:cNvPr id="8" name="Shape 8"/>
          <p:cNvSpPr/>
          <p:nvPr/>
        </p:nvSpPr>
        <p:spPr>
          <a:xfrm>
            <a:off x="669925" y="1781175"/>
            <a:ext cx="11593513" cy="6119813"/>
          </a:xfrm>
          <a:prstGeom prst="roundRect">
            <a:avLst>
              <a:gd name="adj" fmla="val 16602"/>
            </a:avLst>
          </a:prstGeom>
          <a:solidFill>
            <a:srgbClr val="FFFAC2"/>
          </a:solidFill>
          <a:ln w="25400">
            <a:round/>
          </a:ln>
          <a:effectLst>
            <a:outerShdw blurRad="508000" dist="139700" dir="5400000" rotWithShape="0">
              <a:srgbClr val="000000">
                <a:alpha val="41999"/>
              </a:srgbClr>
            </a:outerShdw>
          </a:effectLst>
        </p:spPr>
        <p:txBody>
          <a:bodyPr lIns="0" tIns="0" rIns="0" bIns="0" anchor="ctr"/>
          <a:lstStyle/>
          <a:p>
            <a:pPr lvl="0"/>
            <a:endParaRPr/>
          </a:p>
        </p:txBody>
      </p:sp>
      <p:pic>
        <p:nvPicPr>
          <p:cNvPr id="9" name="image.png"/>
          <p:cNvPicPr/>
          <p:nvPr/>
        </p:nvPicPr>
        <p:blipFill>
          <a:blip r:embed="rId2">
            <a:extLst/>
          </a:blip>
          <a:stretch>
            <a:fillRect/>
          </a:stretch>
        </p:blipFill>
        <p:spPr>
          <a:xfrm>
            <a:off x="11122025" y="300037"/>
            <a:ext cx="1501775" cy="1081088"/>
          </a:xfrm>
          <a:prstGeom prst="rect">
            <a:avLst/>
          </a:prstGeom>
          <a:ln w="12700">
            <a:miter lim="400000"/>
          </a:ln>
        </p:spPr>
      </p:pic>
      <p:sp>
        <p:nvSpPr>
          <p:cNvPr id="10" name="Shape 10"/>
          <p:cNvSpPr>
            <a:spLocks noGrp="1"/>
          </p:cNvSpPr>
          <p:nvPr>
            <p:ph type="title"/>
          </p:nvPr>
        </p:nvSpPr>
        <p:spPr>
          <a:xfrm>
            <a:off x="650875" y="130810"/>
            <a:ext cx="11703050" cy="2145030"/>
          </a:xfrm>
          <a:prstGeom prst="rect">
            <a:avLst/>
          </a:prstGeom>
        </p:spPr>
        <p:txBody>
          <a:bodyPr lIns="50800" tIns="50800" rIns="50800" bIns="50800">
            <a:noAutofit/>
          </a:bodyPr>
          <a:lstStyle>
            <a:lvl1pPr marL="40639" marR="40639">
              <a:lnSpc>
                <a:spcPct val="100000"/>
              </a:lnSpc>
              <a:defRPr sz="6000">
                <a:solidFill>
                  <a:srgbClr val="005764"/>
                </a:solidFill>
                <a:uFill>
                  <a:solidFill>
                    <a:srgbClr val="005764"/>
                  </a:solidFill>
                </a:uFill>
                <a:latin typeface="+mn-lt"/>
                <a:ea typeface="+mn-ea"/>
                <a:cs typeface="+mn-cs"/>
                <a:sym typeface="Gill Sans"/>
              </a:defRPr>
            </a:lvl1pPr>
          </a:lstStyle>
          <a:p>
            <a:pPr lvl="0">
              <a:defRPr sz="1800">
                <a:solidFill>
                  <a:srgbClr val="000000"/>
                </a:solidFill>
                <a:uFillTx/>
              </a:defRPr>
            </a:pPr>
            <a:r>
              <a:rPr sz="6000">
                <a:solidFill>
                  <a:srgbClr val="005764"/>
                </a:solidFill>
                <a:uFill>
                  <a:solidFill>
                    <a:srgbClr val="005764"/>
                  </a:solidFill>
                </a:uFill>
              </a:rPr>
              <a:t>Texte du titre</a:t>
            </a:r>
          </a:p>
        </p:txBody>
      </p:sp>
      <p:pic>
        <p:nvPicPr>
          <p:cNvPr id="11" name="pasted-image.pdf"/>
          <p:cNvPicPr/>
          <p:nvPr/>
        </p:nvPicPr>
        <p:blipFill>
          <a:blip r:embed="rId3">
            <a:extLst/>
          </a:blip>
          <a:stretch>
            <a:fillRect/>
          </a:stretch>
        </p:blipFill>
        <p:spPr>
          <a:xfrm>
            <a:off x="144517" y="488839"/>
            <a:ext cx="2262341" cy="703485"/>
          </a:xfrm>
          <a:prstGeom prst="rect">
            <a:avLst/>
          </a:prstGeom>
          <a:ln w="25400">
            <a:round/>
          </a:ln>
        </p:spPr>
      </p:pic>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_Titre et puces">
    <p:spTree>
      <p:nvGrpSpPr>
        <p:cNvPr id="1" name=""/>
        <p:cNvGrpSpPr/>
        <p:nvPr/>
      </p:nvGrpSpPr>
      <p:grpSpPr>
        <a:xfrm>
          <a:off x="0" y="0"/>
          <a:ext cx="0" cy="0"/>
          <a:chOff x="0" y="0"/>
          <a:chExt cx="0" cy="0"/>
        </a:xfrm>
      </p:grpSpPr>
      <p:sp>
        <p:nvSpPr>
          <p:cNvPr id="13" name="Shape 13"/>
          <p:cNvSpPr/>
          <p:nvPr/>
        </p:nvSpPr>
        <p:spPr>
          <a:xfrm>
            <a:off x="381000" y="390525"/>
            <a:ext cx="12242800" cy="8137525"/>
          </a:xfrm>
          <a:prstGeom prst="roundRect">
            <a:avLst>
              <a:gd name="adj" fmla="val 16543"/>
            </a:avLst>
          </a:prstGeom>
          <a:solidFill>
            <a:srgbClr val="FFFAC2"/>
          </a:solidFill>
          <a:ln w="25400">
            <a:round/>
          </a:ln>
          <a:effectLst>
            <a:outerShdw blurRad="508000" dist="139700" dir="5400000" rotWithShape="0">
              <a:srgbClr val="000000">
                <a:alpha val="41999"/>
              </a:srgbClr>
            </a:outerShdw>
          </a:effectLst>
        </p:spPr>
        <p:txBody>
          <a:bodyPr lIns="0" tIns="0" rIns="0" bIns="0" anchor="ctr"/>
          <a:lstStyle/>
          <a:p>
            <a:pPr lvl="0"/>
            <a:endParaRPr/>
          </a:p>
        </p:txBody>
      </p:sp>
      <p:sp>
        <p:nvSpPr>
          <p:cNvPr id="14" name="Shape 14"/>
          <p:cNvSpPr>
            <a:spLocks noGrp="1"/>
          </p:cNvSpPr>
          <p:nvPr>
            <p:ph type="title"/>
          </p:nvPr>
        </p:nvSpPr>
        <p:spPr>
          <a:xfrm>
            <a:off x="650875" y="0"/>
            <a:ext cx="11703050" cy="2406650"/>
          </a:xfrm>
          <a:prstGeom prst="rect">
            <a:avLst/>
          </a:prstGeom>
        </p:spPr>
        <p:txBody>
          <a:bodyPr lIns="50800" tIns="50800" rIns="50800" bIns="50800">
            <a:noAutofit/>
          </a:bodyPr>
          <a:lstStyle>
            <a:lvl1pPr marL="40639" marR="40639">
              <a:lnSpc>
                <a:spcPct val="100000"/>
              </a:lnSpc>
              <a:defRPr sz="6000">
                <a:solidFill>
                  <a:srgbClr val="005764"/>
                </a:solidFill>
                <a:uFill>
                  <a:solidFill>
                    <a:srgbClr val="005764"/>
                  </a:solidFill>
                </a:uFill>
                <a:latin typeface="+mn-lt"/>
                <a:ea typeface="+mn-ea"/>
                <a:cs typeface="+mn-cs"/>
                <a:sym typeface="Gill Sans"/>
              </a:defRPr>
            </a:lvl1pPr>
          </a:lstStyle>
          <a:p>
            <a:pPr lvl="0">
              <a:defRPr sz="1800">
                <a:solidFill>
                  <a:srgbClr val="000000"/>
                </a:solidFill>
                <a:uFillTx/>
              </a:defRPr>
            </a:pPr>
            <a:r>
              <a:rPr sz="6000">
                <a:solidFill>
                  <a:srgbClr val="005764"/>
                </a:solidFill>
                <a:uFill>
                  <a:solidFill>
                    <a:srgbClr val="005764"/>
                  </a:solidFill>
                </a:uFill>
              </a:rPr>
              <a:t>Texte du titre</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3_Titre et puces">
    <p:spTree>
      <p:nvGrpSpPr>
        <p:cNvPr id="1" name=""/>
        <p:cNvGrpSpPr/>
        <p:nvPr/>
      </p:nvGrpSpPr>
      <p:grpSpPr>
        <a:xfrm>
          <a:off x="0" y="0"/>
          <a:ext cx="0" cy="0"/>
          <a:chOff x="0" y="0"/>
          <a:chExt cx="0" cy="0"/>
        </a:xfrm>
      </p:grpSpPr>
      <p:pic>
        <p:nvPicPr>
          <p:cNvPr id="16" name="image.png"/>
          <p:cNvPicPr/>
          <p:nvPr/>
        </p:nvPicPr>
        <p:blipFill>
          <a:blip r:embed="rId2">
            <a:extLst/>
          </a:blip>
          <a:stretch>
            <a:fillRect/>
          </a:stretch>
        </p:blipFill>
        <p:spPr>
          <a:xfrm>
            <a:off x="165100" y="8980487"/>
            <a:ext cx="857250" cy="576263"/>
          </a:xfrm>
          <a:prstGeom prst="rect">
            <a:avLst/>
          </a:prstGeom>
          <a:ln w="12700">
            <a:miter lim="400000"/>
          </a:ln>
        </p:spPr>
      </p:pic>
      <p:pic>
        <p:nvPicPr>
          <p:cNvPr id="17" name="image.png"/>
          <p:cNvPicPr/>
          <p:nvPr/>
        </p:nvPicPr>
        <p:blipFill>
          <a:blip r:embed="rId3">
            <a:extLst/>
          </a:blip>
          <a:stretch>
            <a:fillRect/>
          </a:stretch>
        </p:blipFill>
        <p:spPr>
          <a:xfrm>
            <a:off x="1093787" y="9053512"/>
            <a:ext cx="728663" cy="525463"/>
          </a:xfrm>
          <a:prstGeom prst="rect">
            <a:avLst/>
          </a:prstGeom>
          <a:ln w="12700">
            <a:miter lim="400000"/>
          </a:ln>
        </p:spPr>
      </p:pic>
      <p:sp>
        <p:nvSpPr>
          <p:cNvPr id="18" name="Shape 18"/>
          <p:cNvSpPr>
            <a:spLocks noGrp="1"/>
          </p:cNvSpPr>
          <p:nvPr>
            <p:ph type="title"/>
          </p:nvPr>
        </p:nvSpPr>
        <p:spPr>
          <a:xfrm>
            <a:off x="650875" y="130810"/>
            <a:ext cx="11703050" cy="2145030"/>
          </a:xfrm>
          <a:prstGeom prst="rect">
            <a:avLst/>
          </a:prstGeom>
        </p:spPr>
        <p:txBody>
          <a:bodyPr lIns="50800" tIns="50800" rIns="50800" bIns="50800">
            <a:noAutofit/>
          </a:bodyPr>
          <a:lstStyle>
            <a:lvl1pPr marL="40639" marR="40639">
              <a:lnSpc>
                <a:spcPct val="100000"/>
              </a:lnSpc>
              <a:defRPr sz="6000">
                <a:solidFill>
                  <a:srgbClr val="005764"/>
                </a:solidFill>
                <a:uFill>
                  <a:solidFill>
                    <a:srgbClr val="005764"/>
                  </a:solidFill>
                </a:uFill>
                <a:latin typeface="+mn-lt"/>
                <a:ea typeface="+mn-ea"/>
                <a:cs typeface="+mn-cs"/>
                <a:sym typeface="Gill Sans"/>
              </a:defRPr>
            </a:lvl1pPr>
          </a:lstStyle>
          <a:p>
            <a:pPr lvl="0">
              <a:defRPr sz="1800">
                <a:solidFill>
                  <a:srgbClr val="000000"/>
                </a:solidFill>
                <a:uFillTx/>
              </a:defRPr>
            </a:pPr>
            <a:r>
              <a:rPr sz="6000">
                <a:solidFill>
                  <a:srgbClr val="005764"/>
                </a:solidFill>
                <a:uFill>
                  <a:solidFill>
                    <a:srgbClr val="005764"/>
                  </a:solidFill>
                </a:uFill>
              </a:rPr>
              <a:t>Texte du titre</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1_Titre et puces">
    <p:spTree>
      <p:nvGrpSpPr>
        <p:cNvPr id="1" name=""/>
        <p:cNvGrpSpPr/>
        <p:nvPr/>
      </p:nvGrpSpPr>
      <p:grpSpPr>
        <a:xfrm>
          <a:off x="0" y="0"/>
          <a:ext cx="0" cy="0"/>
          <a:chOff x="0" y="0"/>
          <a:chExt cx="0" cy="0"/>
        </a:xfrm>
      </p:grpSpPr>
      <p:sp>
        <p:nvSpPr>
          <p:cNvPr id="20" name="Shape 20"/>
          <p:cNvSpPr/>
          <p:nvPr/>
        </p:nvSpPr>
        <p:spPr>
          <a:xfrm>
            <a:off x="669925" y="1781175"/>
            <a:ext cx="11593513" cy="6119813"/>
          </a:xfrm>
          <a:prstGeom prst="roundRect">
            <a:avLst>
              <a:gd name="adj" fmla="val 16667"/>
            </a:avLst>
          </a:prstGeom>
          <a:solidFill>
            <a:srgbClr val="FFFAC2"/>
          </a:solidFill>
          <a:ln w="25400">
            <a:round/>
          </a:ln>
          <a:effectLst>
            <a:outerShdw blurRad="508000" dist="139700" dir="5400000" rotWithShape="0">
              <a:srgbClr val="000000">
                <a:alpha val="41999"/>
              </a:srgbClr>
            </a:outerShdw>
          </a:effectLst>
        </p:spPr>
        <p:txBody>
          <a:bodyPr lIns="0" tIns="0" rIns="0" bIns="0" anchor="ctr"/>
          <a:lstStyle/>
          <a:p>
            <a:pPr lvl="0"/>
            <a:endParaRPr/>
          </a:p>
        </p:txBody>
      </p:sp>
      <p:pic>
        <p:nvPicPr>
          <p:cNvPr id="21" name="image.png"/>
          <p:cNvPicPr/>
          <p:nvPr/>
        </p:nvPicPr>
        <p:blipFill>
          <a:blip r:embed="rId2">
            <a:extLst/>
          </a:blip>
          <a:stretch>
            <a:fillRect/>
          </a:stretch>
        </p:blipFill>
        <p:spPr>
          <a:xfrm>
            <a:off x="309562" y="268287"/>
            <a:ext cx="1655763" cy="1112838"/>
          </a:xfrm>
          <a:prstGeom prst="rect">
            <a:avLst/>
          </a:prstGeom>
          <a:ln w="12700">
            <a:miter lim="400000"/>
          </a:ln>
        </p:spPr>
      </p:pic>
      <p:pic>
        <p:nvPicPr>
          <p:cNvPr id="22" name="image.png"/>
          <p:cNvPicPr/>
          <p:nvPr/>
        </p:nvPicPr>
        <p:blipFill>
          <a:blip r:embed="rId3">
            <a:extLst/>
          </a:blip>
          <a:stretch>
            <a:fillRect/>
          </a:stretch>
        </p:blipFill>
        <p:spPr>
          <a:xfrm>
            <a:off x="11122025" y="300037"/>
            <a:ext cx="1501775" cy="1081088"/>
          </a:xfrm>
          <a:prstGeom prst="rect">
            <a:avLst/>
          </a:prstGeom>
          <a:ln w="12700">
            <a:miter lim="400000"/>
          </a:ln>
        </p:spPr>
      </p:pic>
      <p:sp>
        <p:nvSpPr>
          <p:cNvPr id="23" name="Shape 23"/>
          <p:cNvSpPr>
            <a:spLocks noGrp="1"/>
          </p:cNvSpPr>
          <p:nvPr>
            <p:ph type="title"/>
          </p:nvPr>
        </p:nvSpPr>
        <p:spPr>
          <a:xfrm>
            <a:off x="650875" y="130810"/>
            <a:ext cx="11703050" cy="2145030"/>
          </a:xfrm>
          <a:prstGeom prst="rect">
            <a:avLst/>
          </a:prstGeom>
        </p:spPr>
        <p:txBody>
          <a:bodyPr lIns="50800" tIns="50800" rIns="50800" bIns="50800">
            <a:noAutofit/>
          </a:bodyPr>
          <a:lstStyle>
            <a:lvl1pPr marL="40639" marR="40639">
              <a:lnSpc>
                <a:spcPct val="100000"/>
              </a:lnSpc>
              <a:defRPr sz="6000">
                <a:solidFill>
                  <a:srgbClr val="005764"/>
                </a:solidFill>
                <a:uFill>
                  <a:solidFill>
                    <a:srgbClr val="005764"/>
                  </a:solidFill>
                </a:uFill>
                <a:latin typeface="+mn-lt"/>
                <a:ea typeface="+mn-ea"/>
                <a:cs typeface="+mn-cs"/>
                <a:sym typeface="Gill Sans"/>
              </a:defRPr>
            </a:lvl1pPr>
          </a:lstStyle>
          <a:p>
            <a:pPr lvl="0">
              <a:defRPr sz="1800">
                <a:solidFill>
                  <a:srgbClr val="000000"/>
                </a:solidFill>
                <a:uFillTx/>
              </a:defRPr>
            </a:pPr>
            <a:r>
              <a:rPr sz="6000">
                <a:solidFill>
                  <a:srgbClr val="005764"/>
                </a:solidFill>
                <a:uFill>
                  <a:solidFill>
                    <a:srgbClr val="005764"/>
                  </a:solidFill>
                </a:uFill>
              </a:rPr>
              <a:t>Texte du titre</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2_Titre et puces">
    <p:spTree>
      <p:nvGrpSpPr>
        <p:cNvPr id="1" name=""/>
        <p:cNvGrpSpPr/>
        <p:nvPr/>
      </p:nvGrpSpPr>
      <p:grpSpPr>
        <a:xfrm>
          <a:off x="0" y="0"/>
          <a:ext cx="0" cy="0"/>
          <a:chOff x="0" y="0"/>
          <a:chExt cx="0" cy="0"/>
        </a:xfrm>
      </p:grpSpPr>
      <p:sp>
        <p:nvSpPr>
          <p:cNvPr id="25" name="Shape 25"/>
          <p:cNvSpPr/>
          <p:nvPr/>
        </p:nvSpPr>
        <p:spPr>
          <a:xfrm>
            <a:off x="381000" y="390525"/>
            <a:ext cx="12242800" cy="8137525"/>
          </a:xfrm>
          <a:prstGeom prst="roundRect">
            <a:avLst>
              <a:gd name="adj" fmla="val 16667"/>
            </a:avLst>
          </a:prstGeom>
          <a:solidFill>
            <a:srgbClr val="FFFAC2"/>
          </a:solidFill>
          <a:ln w="25400">
            <a:round/>
          </a:ln>
          <a:effectLst>
            <a:outerShdw blurRad="508000" dist="139700" dir="5400000" rotWithShape="0">
              <a:srgbClr val="000000">
                <a:alpha val="41999"/>
              </a:srgbClr>
            </a:outerShdw>
          </a:effectLst>
        </p:spPr>
        <p:txBody>
          <a:bodyPr lIns="0" tIns="0" rIns="0" bIns="0" anchor="ctr"/>
          <a:lstStyle/>
          <a:p>
            <a:pPr lvl="0"/>
            <a:endParaRPr/>
          </a:p>
        </p:txBody>
      </p:sp>
      <p:pic>
        <p:nvPicPr>
          <p:cNvPr id="26" name="image.png"/>
          <p:cNvPicPr/>
          <p:nvPr/>
        </p:nvPicPr>
        <p:blipFill>
          <a:blip r:embed="rId2">
            <a:extLst/>
          </a:blip>
          <a:stretch>
            <a:fillRect/>
          </a:stretch>
        </p:blipFill>
        <p:spPr>
          <a:xfrm>
            <a:off x="165100" y="8980487"/>
            <a:ext cx="857250" cy="576263"/>
          </a:xfrm>
          <a:prstGeom prst="rect">
            <a:avLst/>
          </a:prstGeom>
          <a:ln w="12700">
            <a:miter lim="400000"/>
          </a:ln>
        </p:spPr>
      </p:pic>
      <p:pic>
        <p:nvPicPr>
          <p:cNvPr id="27" name="image.png"/>
          <p:cNvPicPr/>
          <p:nvPr/>
        </p:nvPicPr>
        <p:blipFill>
          <a:blip r:embed="rId3">
            <a:extLst/>
          </a:blip>
          <a:stretch>
            <a:fillRect/>
          </a:stretch>
        </p:blipFill>
        <p:spPr>
          <a:xfrm>
            <a:off x="1093787" y="9053512"/>
            <a:ext cx="728663" cy="525463"/>
          </a:xfrm>
          <a:prstGeom prst="rect">
            <a:avLst/>
          </a:prstGeom>
          <a:ln w="12700">
            <a:miter lim="400000"/>
          </a:ln>
        </p:spPr>
      </p:pic>
      <p:sp>
        <p:nvSpPr>
          <p:cNvPr id="28" name="Shape 28"/>
          <p:cNvSpPr>
            <a:spLocks noGrp="1"/>
          </p:cNvSpPr>
          <p:nvPr>
            <p:ph type="title"/>
          </p:nvPr>
        </p:nvSpPr>
        <p:spPr>
          <a:xfrm>
            <a:off x="650875" y="0"/>
            <a:ext cx="11703050" cy="2406650"/>
          </a:xfrm>
          <a:prstGeom prst="rect">
            <a:avLst/>
          </a:prstGeom>
        </p:spPr>
        <p:txBody>
          <a:bodyPr lIns="50800" tIns="50800" rIns="50800" bIns="50800">
            <a:noAutofit/>
          </a:bodyPr>
          <a:lstStyle>
            <a:lvl1pPr marL="40639" marR="40639">
              <a:lnSpc>
                <a:spcPct val="100000"/>
              </a:lnSpc>
              <a:defRPr sz="6000">
                <a:solidFill>
                  <a:srgbClr val="005764"/>
                </a:solidFill>
                <a:uFill>
                  <a:solidFill>
                    <a:srgbClr val="005764"/>
                  </a:solidFill>
                </a:uFill>
                <a:latin typeface="+mn-lt"/>
                <a:ea typeface="+mn-ea"/>
                <a:cs typeface="+mn-cs"/>
                <a:sym typeface="Gill Sans"/>
              </a:defRPr>
            </a:lvl1pPr>
          </a:lstStyle>
          <a:p>
            <a:pPr lvl="0">
              <a:defRPr sz="1800">
                <a:solidFill>
                  <a:srgbClr val="000000"/>
                </a:solidFill>
                <a:uFillTx/>
              </a:defRPr>
            </a:pPr>
            <a:r>
              <a:rPr sz="6000">
                <a:solidFill>
                  <a:srgbClr val="005764"/>
                </a:solidFill>
                <a:uFill>
                  <a:solidFill>
                    <a:srgbClr val="005764"/>
                  </a:solidFill>
                </a:uFill>
              </a:rPr>
              <a:t>Texte du titre</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30" name="Shape 30"/>
          <p:cNvSpPr>
            <a:spLocks noGrp="1"/>
          </p:cNvSpPr>
          <p:nvPr>
            <p:ph type="title"/>
          </p:nvPr>
        </p:nvSpPr>
        <p:spPr>
          <a:xfrm>
            <a:off x="1270000" y="240862"/>
            <a:ext cx="10464800" cy="2464676"/>
          </a:xfrm>
          <a:prstGeom prst="rect">
            <a:avLst/>
          </a:prstGeom>
        </p:spPr>
        <p:txBody>
          <a:bodyPr/>
          <a:lstStyle>
            <a:lvl1pPr>
              <a:lnSpc>
                <a:spcPct val="100000"/>
              </a:lnSpc>
              <a:defRPr sz="8400">
                <a:latin typeface="+mn-lt"/>
                <a:ea typeface="+mn-ea"/>
                <a:cs typeface="+mn-cs"/>
                <a:sym typeface="Gill Sans"/>
              </a:defRPr>
            </a:lvl1pPr>
          </a:lstStyle>
          <a:p>
            <a:pPr lvl="0">
              <a:defRPr sz="1800">
                <a:uFillTx/>
              </a:defRPr>
            </a:pPr>
            <a:r>
              <a:rPr sz="8400">
                <a:uFill>
                  <a:solidFill/>
                </a:uFill>
              </a:rPr>
              <a:t>Texte du titre</a:t>
            </a:r>
          </a:p>
        </p:txBody>
      </p:sp>
      <p:sp>
        <p:nvSpPr>
          <p:cNvPr id="31" name="Shape 31"/>
          <p:cNvSpPr>
            <a:spLocks noGrp="1"/>
          </p:cNvSpPr>
          <p:nvPr>
            <p:ph type="body" idx="1"/>
          </p:nvPr>
        </p:nvSpPr>
        <p:spPr>
          <a:xfrm>
            <a:off x="1270000" y="2694684"/>
            <a:ext cx="10464800" cy="5862832"/>
          </a:xfrm>
          <a:prstGeom prst="rect">
            <a:avLst/>
          </a:prstGeom>
        </p:spPr>
        <p:txBody>
          <a:bodyPr anchor="ctr"/>
          <a:lstStyle>
            <a:lvl1pPr marL="838200" indent="-571500">
              <a:lnSpc>
                <a:spcPct val="100000"/>
              </a:lnSpc>
              <a:spcBef>
                <a:spcPts val="2400"/>
              </a:spcBef>
              <a:buClr>
                <a:srgbClr val="000000"/>
              </a:buClr>
              <a:buSzPct val="171000"/>
              <a:buFont typeface="Gill Sans"/>
              <a:buChar char="•"/>
              <a:defRPr sz="4200">
                <a:latin typeface="+mn-lt"/>
                <a:ea typeface="+mn-ea"/>
                <a:cs typeface="+mn-cs"/>
                <a:sym typeface="Gill Sans"/>
              </a:defRPr>
            </a:lvl1pPr>
            <a:lvl2pPr marL="1282700" indent="-571500">
              <a:lnSpc>
                <a:spcPct val="100000"/>
              </a:lnSpc>
              <a:spcBef>
                <a:spcPts val="2400"/>
              </a:spcBef>
              <a:buClr>
                <a:srgbClr val="000000"/>
              </a:buClr>
              <a:buSzPct val="171000"/>
              <a:buFont typeface="Gill Sans"/>
              <a:buChar char="•"/>
              <a:defRPr sz="4200">
                <a:latin typeface="+mn-lt"/>
                <a:ea typeface="+mn-ea"/>
                <a:cs typeface="+mn-cs"/>
                <a:sym typeface="Gill Sans"/>
              </a:defRPr>
            </a:lvl2pPr>
            <a:lvl3pPr marL="1727200" indent="-571500">
              <a:lnSpc>
                <a:spcPct val="100000"/>
              </a:lnSpc>
              <a:spcBef>
                <a:spcPts val="2400"/>
              </a:spcBef>
              <a:buClr>
                <a:srgbClr val="000000"/>
              </a:buClr>
              <a:buSzPct val="171000"/>
              <a:buFont typeface="Gill Sans"/>
              <a:buChar char="•"/>
              <a:defRPr sz="4200">
                <a:latin typeface="+mn-lt"/>
                <a:ea typeface="+mn-ea"/>
                <a:cs typeface="+mn-cs"/>
                <a:sym typeface="Gill Sans"/>
              </a:defRPr>
            </a:lvl3pPr>
            <a:lvl4pPr marL="2171700" indent="-571500">
              <a:lnSpc>
                <a:spcPct val="100000"/>
              </a:lnSpc>
              <a:spcBef>
                <a:spcPts val="2400"/>
              </a:spcBef>
              <a:buClr>
                <a:srgbClr val="000000"/>
              </a:buClr>
              <a:buSzPct val="171000"/>
              <a:buFont typeface="Gill Sans"/>
              <a:buChar char="•"/>
              <a:defRPr sz="4200">
                <a:latin typeface="+mn-lt"/>
                <a:ea typeface="+mn-ea"/>
                <a:cs typeface="+mn-cs"/>
                <a:sym typeface="Gill Sans"/>
              </a:defRPr>
            </a:lvl4pPr>
            <a:lvl5pPr marL="2616200" indent="-571500">
              <a:lnSpc>
                <a:spcPct val="100000"/>
              </a:lnSpc>
              <a:spcBef>
                <a:spcPts val="2400"/>
              </a:spcBef>
              <a:buClr>
                <a:srgbClr val="000000"/>
              </a:buClr>
              <a:buSzPct val="171000"/>
              <a:buFont typeface="Gill Sans"/>
              <a:buChar char="•"/>
              <a:defRPr sz="4200">
                <a:latin typeface="+mn-lt"/>
                <a:ea typeface="+mn-ea"/>
                <a:cs typeface="+mn-cs"/>
                <a:sym typeface="Gill Sans"/>
              </a:defRPr>
            </a:lvl5pPr>
          </a:lstStyle>
          <a:p>
            <a:pPr lvl="0">
              <a:defRPr sz="1800">
                <a:uFillTx/>
              </a:defRPr>
            </a:pPr>
            <a:r>
              <a:rPr sz="4200">
                <a:uFill>
                  <a:solidFill/>
                </a:uFill>
              </a:rPr>
              <a:t>Texte niveau 1</a:t>
            </a:r>
          </a:p>
          <a:p>
            <a:pPr lvl="1">
              <a:defRPr sz="1800">
                <a:uFillTx/>
              </a:defRPr>
            </a:pPr>
            <a:r>
              <a:rPr sz="4200">
                <a:uFill>
                  <a:solidFill/>
                </a:uFill>
              </a:rPr>
              <a:t>Texte niveau 2</a:t>
            </a:r>
          </a:p>
          <a:p>
            <a:pPr lvl="2">
              <a:defRPr sz="1800">
                <a:uFillTx/>
              </a:defRPr>
            </a:pPr>
            <a:r>
              <a:rPr sz="4200">
                <a:uFill>
                  <a:solidFill/>
                </a:uFill>
              </a:rPr>
              <a:t>Texte niveau 3</a:t>
            </a:r>
          </a:p>
          <a:p>
            <a:pPr lvl="3">
              <a:defRPr sz="1800">
                <a:uFillTx/>
              </a:defRPr>
            </a:pPr>
            <a:r>
              <a:rPr sz="4200">
                <a:uFill>
                  <a:solidFill/>
                </a:uFill>
              </a:rPr>
              <a:t>Texte niveau 4</a:t>
            </a:r>
          </a:p>
          <a:p>
            <a:pPr lvl="4">
              <a:defRPr sz="1800">
                <a:uFillTx/>
              </a:defRPr>
            </a:pPr>
            <a:r>
              <a:rPr sz="4200">
                <a:uFill>
                  <a:solidFill/>
                </a:uFill>
              </a:rPr>
              <a:t>Texte niveau 5</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re - Haut">
    <p:spTree>
      <p:nvGrpSpPr>
        <p:cNvPr id="1" name=""/>
        <p:cNvGrpSpPr/>
        <p:nvPr/>
      </p:nvGrpSpPr>
      <p:grpSpPr>
        <a:xfrm>
          <a:off x="0" y="0"/>
          <a:ext cx="0" cy="0"/>
          <a:chOff x="0" y="0"/>
          <a:chExt cx="0" cy="0"/>
        </a:xfrm>
      </p:grpSpPr>
      <p:sp>
        <p:nvSpPr>
          <p:cNvPr id="33" name="Shape 33"/>
          <p:cNvSpPr>
            <a:spLocks noGrp="1"/>
          </p:cNvSpPr>
          <p:nvPr>
            <p:ph type="title"/>
          </p:nvPr>
        </p:nvSpPr>
        <p:spPr>
          <a:xfrm>
            <a:off x="1270000" y="254000"/>
            <a:ext cx="10464800" cy="2438400"/>
          </a:xfrm>
          <a:prstGeom prst="rect">
            <a:avLst/>
          </a:prstGeom>
        </p:spPr>
        <p:txBody>
          <a:bodyPr/>
          <a:lstStyle>
            <a:lvl1pPr>
              <a:lnSpc>
                <a:spcPct val="100000"/>
              </a:lnSpc>
              <a:defRPr sz="8400">
                <a:latin typeface="+mn-lt"/>
                <a:ea typeface="+mn-ea"/>
                <a:cs typeface="+mn-cs"/>
                <a:sym typeface="Gill Sans"/>
              </a:defRPr>
            </a:lvl1pPr>
          </a:lstStyle>
          <a:p>
            <a:pPr lvl="0">
              <a:defRPr sz="1800">
                <a:uFillTx/>
              </a:defRPr>
            </a:pPr>
            <a:r>
              <a:rPr sz="8400">
                <a:uFill>
                  <a:solidFill/>
                </a:uFill>
              </a:rPr>
              <a:t>Texte du titre</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5" name="Shape 35"/>
          <p:cNvSpPr>
            <a:spLocks noGrp="1"/>
          </p:cNvSpPr>
          <p:nvPr>
            <p:ph type="title"/>
          </p:nvPr>
        </p:nvSpPr>
        <p:spPr>
          <a:prstGeom prst="rect">
            <a:avLst/>
          </a:prstGeom>
        </p:spPr>
        <p:txBody>
          <a:bodyPr/>
          <a:lstStyle/>
          <a:p>
            <a:pPr lvl="0">
              <a:defRPr sz="1800">
                <a:uFillTx/>
              </a:defRPr>
            </a:pPr>
            <a:r>
              <a:rPr sz="5600">
                <a:uFill>
                  <a:solidFill/>
                </a:uFill>
              </a:rPr>
              <a:t>Texte du titre</a:t>
            </a:r>
          </a:p>
        </p:txBody>
      </p:sp>
      <p:sp>
        <p:nvSpPr>
          <p:cNvPr id="36" name="Shape 36"/>
          <p:cNvSpPr>
            <a:spLocks noGrp="1"/>
          </p:cNvSpPr>
          <p:nvPr>
            <p:ph type="body" idx="1"/>
          </p:nvPr>
        </p:nvSpPr>
        <p:spPr>
          <a:prstGeom prst="rect">
            <a:avLst/>
          </a:prstGeom>
        </p:spPr>
        <p:txBody>
          <a:bodyPr/>
          <a:lstStyle>
            <a:lvl2pPr marL="584200">
              <a:spcBef>
                <a:spcPts val="1500"/>
              </a:spcBef>
              <a:defRPr sz="3600"/>
            </a:lvl2pPr>
            <a:lvl3pPr marL="1181100">
              <a:spcBef>
                <a:spcPts val="1100"/>
              </a:spcBef>
              <a:defRPr sz="3000"/>
            </a:lvl3pPr>
            <a:lvl4pPr marL="1765300">
              <a:spcBef>
                <a:spcPts val="700"/>
              </a:spcBef>
              <a:defRPr sz="2400"/>
            </a:lvl4pPr>
            <a:lvl5pPr marL="2362200">
              <a:spcBef>
                <a:spcPts val="400"/>
              </a:spcBef>
              <a:defRPr sz="2400"/>
            </a:lvl5pPr>
          </a:lstStyle>
          <a:p>
            <a:pPr lvl="0">
              <a:defRPr sz="1800">
                <a:uFillTx/>
              </a:defRPr>
            </a:pPr>
            <a:r>
              <a:rPr sz="4000">
                <a:uFill>
                  <a:solidFill/>
                </a:uFill>
              </a:rPr>
              <a:t>Texte niveau 1</a:t>
            </a:r>
          </a:p>
          <a:p>
            <a:pPr lvl="1">
              <a:defRPr sz="1800">
                <a:uFillTx/>
              </a:defRPr>
            </a:pPr>
            <a:r>
              <a:rPr sz="3600">
                <a:uFill>
                  <a:solidFill/>
                </a:uFill>
              </a:rPr>
              <a:t>Texte niveau 2</a:t>
            </a:r>
          </a:p>
          <a:p>
            <a:pPr lvl="2">
              <a:defRPr sz="1800">
                <a:uFillTx/>
              </a:defRPr>
            </a:pPr>
            <a:r>
              <a:rPr sz="3000">
                <a:uFill>
                  <a:solidFill/>
                </a:uFill>
              </a:rPr>
              <a:t>Texte niveau 3</a:t>
            </a:r>
          </a:p>
          <a:p>
            <a:pPr lvl="3">
              <a:defRPr sz="1800">
                <a:uFillTx/>
              </a:defRPr>
            </a:pPr>
            <a:r>
              <a:rPr sz="2400">
                <a:uFill>
                  <a:solidFill/>
                </a:uFill>
              </a:rPr>
              <a:t>Texte niveau 4</a:t>
            </a:r>
          </a:p>
          <a:p>
            <a:pPr lvl="4">
              <a:defRPr sz="1800">
                <a:uFillTx/>
              </a:defRPr>
            </a:pPr>
            <a:r>
              <a:rPr sz="2400">
                <a:uFill>
                  <a:solidFill/>
                </a:uFill>
              </a:rPr>
              <a:t>Texte niveau 5</a:t>
            </a:r>
          </a:p>
        </p:txBody>
      </p:sp>
      <p:sp>
        <p:nvSpPr>
          <p:cNvPr id="37" name="Shape 3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47700" y="122237"/>
            <a:ext cx="11701463" cy="2159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uFillTx/>
              </a:defRPr>
            </a:pPr>
            <a:r>
              <a:rPr sz="5600">
                <a:uFill>
                  <a:solidFill/>
                </a:uFill>
              </a:rPr>
              <a:t>Texte du titre</a:t>
            </a:r>
          </a:p>
        </p:txBody>
      </p:sp>
      <p:sp>
        <p:nvSpPr>
          <p:cNvPr id="3" name="Shape 3"/>
          <p:cNvSpPr>
            <a:spLocks noGrp="1"/>
          </p:cNvSpPr>
          <p:nvPr>
            <p:ph type="body" idx="1"/>
          </p:nvPr>
        </p:nvSpPr>
        <p:spPr>
          <a:xfrm>
            <a:off x="647700" y="2281237"/>
            <a:ext cx="11701463" cy="74723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lvl2pPr marL="584200">
              <a:spcBef>
                <a:spcPts val="1500"/>
              </a:spcBef>
              <a:defRPr sz="3600"/>
            </a:lvl2pPr>
            <a:lvl3pPr marL="1181100">
              <a:spcBef>
                <a:spcPts val="1100"/>
              </a:spcBef>
              <a:defRPr sz="3000"/>
            </a:lvl3pPr>
            <a:lvl4pPr marL="1765300">
              <a:spcBef>
                <a:spcPts val="700"/>
              </a:spcBef>
              <a:defRPr sz="2400"/>
            </a:lvl4pPr>
            <a:lvl5pPr marL="2362200">
              <a:spcBef>
                <a:spcPts val="400"/>
              </a:spcBef>
              <a:defRPr sz="2400"/>
            </a:lvl5pPr>
          </a:lstStyle>
          <a:p>
            <a:pPr lvl="0">
              <a:defRPr sz="1800">
                <a:uFillTx/>
              </a:defRPr>
            </a:pPr>
            <a:r>
              <a:rPr sz="4000">
                <a:uFill>
                  <a:solidFill/>
                </a:uFill>
              </a:rPr>
              <a:t>Texte niveau 1</a:t>
            </a:r>
          </a:p>
          <a:p>
            <a:pPr lvl="1">
              <a:defRPr sz="1800">
                <a:uFillTx/>
              </a:defRPr>
            </a:pPr>
            <a:r>
              <a:rPr sz="3600">
                <a:uFill>
                  <a:solidFill/>
                </a:uFill>
              </a:rPr>
              <a:t>Texte niveau 2</a:t>
            </a:r>
          </a:p>
          <a:p>
            <a:pPr lvl="2">
              <a:defRPr sz="1800">
                <a:uFillTx/>
              </a:defRPr>
            </a:pPr>
            <a:r>
              <a:rPr sz="3000">
                <a:uFill>
                  <a:solidFill/>
                </a:uFill>
              </a:rPr>
              <a:t>Texte niveau 3</a:t>
            </a:r>
          </a:p>
          <a:p>
            <a:pPr lvl="3">
              <a:defRPr sz="1800">
                <a:uFillTx/>
              </a:defRPr>
            </a:pPr>
            <a:r>
              <a:rPr sz="2400">
                <a:uFill>
                  <a:solidFill/>
                </a:uFill>
              </a:rPr>
              <a:t>Texte niveau 4</a:t>
            </a:r>
          </a:p>
          <a:p>
            <a:pPr lvl="4">
              <a:defRPr sz="1800">
                <a:uFillTx/>
              </a:defRPr>
            </a:pPr>
            <a:r>
              <a:rPr sz="2400">
                <a:uFill>
                  <a:solidFill/>
                </a:uFill>
              </a:rPr>
              <a:t>Texte niveau 5</a:t>
            </a:r>
          </a:p>
        </p:txBody>
      </p:sp>
      <p:sp>
        <p:nvSpPr>
          <p:cNvPr id="4" name="Shape 4"/>
          <p:cNvSpPr>
            <a:spLocks noGrp="1"/>
          </p:cNvSpPr>
          <p:nvPr>
            <p:ph type="sldNum" sz="quarter" idx="2"/>
          </p:nvPr>
        </p:nvSpPr>
        <p:spPr>
          <a:xfrm>
            <a:off x="10668000" y="8883650"/>
            <a:ext cx="342900" cy="358589"/>
          </a:xfrm>
          <a:prstGeom prst="rect">
            <a:avLst/>
          </a:prstGeom>
          <a:ln w="12700">
            <a:miter lim="400000"/>
          </a:ln>
        </p:spPr>
        <p:txBody>
          <a:bodyPr wrap="none" lIns="0" tIns="0" rIns="0" bIns="0">
            <a:normAutofit/>
          </a:bodyPr>
          <a:lstStyle>
            <a:lvl1pPr marL="0" marR="0" defTabSz="457200">
              <a:defRPr sz="1800">
                <a:latin typeface="Times New Roman"/>
                <a:ea typeface="Times New Roman"/>
                <a:cs typeface="Times New Roman"/>
                <a:sym typeface="Times New Roman"/>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xmlns:p14="http://schemas.microsoft.com/office/powerpoint/2010/main" spd="med"/>
  <p:txStyles>
    <p:titleStyle>
      <a:lvl1pPr algn="ctr">
        <a:lnSpc>
          <a:spcPct val="96000"/>
        </a:lnSpc>
        <a:defRPr sz="5600">
          <a:uFill>
            <a:solidFill/>
          </a:uFill>
          <a:latin typeface="Arial"/>
          <a:ea typeface="Arial"/>
          <a:cs typeface="Arial"/>
          <a:sym typeface="Arial"/>
        </a:defRPr>
      </a:lvl1pPr>
      <a:lvl2pPr indent="228600" algn="ctr">
        <a:lnSpc>
          <a:spcPct val="96000"/>
        </a:lnSpc>
        <a:defRPr sz="5600">
          <a:uFill>
            <a:solidFill/>
          </a:uFill>
          <a:latin typeface="Arial"/>
          <a:ea typeface="Arial"/>
          <a:cs typeface="Arial"/>
          <a:sym typeface="Arial"/>
        </a:defRPr>
      </a:lvl2pPr>
      <a:lvl3pPr indent="457200" algn="ctr">
        <a:lnSpc>
          <a:spcPct val="96000"/>
        </a:lnSpc>
        <a:defRPr sz="5600">
          <a:uFill>
            <a:solidFill/>
          </a:uFill>
          <a:latin typeface="Arial"/>
          <a:ea typeface="Arial"/>
          <a:cs typeface="Arial"/>
          <a:sym typeface="Arial"/>
        </a:defRPr>
      </a:lvl3pPr>
      <a:lvl4pPr indent="685800" algn="ctr">
        <a:lnSpc>
          <a:spcPct val="96000"/>
        </a:lnSpc>
        <a:defRPr sz="5600">
          <a:uFill>
            <a:solidFill/>
          </a:uFill>
          <a:latin typeface="Arial"/>
          <a:ea typeface="Arial"/>
          <a:cs typeface="Arial"/>
          <a:sym typeface="Arial"/>
        </a:defRPr>
      </a:lvl4pPr>
      <a:lvl5pPr indent="914400" algn="ctr">
        <a:lnSpc>
          <a:spcPct val="96000"/>
        </a:lnSpc>
        <a:defRPr sz="5600">
          <a:uFill>
            <a:solidFill/>
          </a:uFill>
          <a:latin typeface="Arial"/>
          <a:ea typeface="Arial"/>
          <a:cs typeface="Arial"/>
          <a:sym typeface="Arial"/>
        </a:defRPr>
      </a:lvl5pPr>
      <a:lvl6pPr indent="1143000" algn="ctr">
        <a:lnSpc>
          <a:spcPct val="96000"/>
        </a:lnSpc>
        <a:defRPr sz="5600">
          <a:uFill>
            <a:solidFill/>
          </a:uFill>
          <a:latin typeface="Arial"/>
          <a:ea typeface="Arial"/>
          <a:cs typeface="Arial"/>
          <a:sym typeface="Arial"/>
        </a:defRPr>
      </a:lvl6pPr>
      <a:lvl7pPr indent="1371600" algn="ctr">
        <a:lnSpc>
          <a:spcPct val="96000"/>
        </a:lnSpc>
        <a:defRPr sz="5600">
          <a:uFill>
            <a:solidFill/>
          </a:uFill>
          <a:latin typeface="Arial"/>
          <a:ea typeface="Arial"/>
          <a:cs typeface="Arial"/>
          <a:sym typeface="Arial"/>
        </a:defRPr>
      </a:lvl7pPr>
      <a:lvl8pPr indent="1600200" algn="ctr">
        <a:lnSpc>
          <a:spcPct val="96000"/>
        </a:lnSpc>
        <a:defRPr sz="5600">
          <a:uFill>
            <a:solidFill/>
          </a:uFill>
          <a:latin typeface="Arial"/>
          <a:ea typeface="Arial"/>
          <a:cs typeface="Arial"/>
          <a:sym typeface="Arial"/>
        </a:defRPr>
      </a:lvl8pPr>
      <a:lvl9pPr indent="1828800" algn="ctr">
        <a:lnSpc>
          <a:spcPct val="96000"/>
        </a:lnSpc>
        <a:defRPr sz="5600">
          <a:uFill>
            <a:solidFill/>
          </a:uFill>
          <a:latin typeface="Arial"/>
          <a:ea typeface="Arial"/>
          <a:cs typeface="Arial"/>
          <a:sym typeface="Arial"/>
        </a:defRPr>
      </a:lvl9pPr>
    </p:titleStyle>
    <p:bodyStyle>
      <a:lvl1pPr>
        <a:lnSpc>
          <a:spcPct val="96000"/>
        </a:lnSpc>
        <a:spcBef>
          <a:spcPts val="1800"/>
        </a:spcBef>
        <a:defRPr sz="4000">
          <a:uFill>
            <a:solidFill/>
          </a:uFill>
          <a:latin typeface="Arial"/>
          <a:ea typeface="Arial"/>
          <a:cs typeface="Arial"/>
          <a:sym typeface="Arial"/>
        </a:defRPr>
      </a:lvl1pPr>
      <a:lvl2pPr>
        <a:lnSpc>
          <a:spcPct val="96000"/>
        </a:lnSpc>
        <a:spcBef>
          <a:spcPts val="1800"/>
        </a:spcBef>
        <a:defRPr sz="4000">
          <a:uFill>
            <a:solidFill/>
          </a:uFill>
          <a:latin typeface="Arial"/>
          <a:ea typeface="Arial"/>
          <a:cs typeface="Arial"/>
          <a:sym typeface="Arial"/>
        </a:defRPr>
      </a:lvl2pPr>
      <a:lvl3pPr>
        <a:lnSpc>
          <a:spcPct val="96000"/>
        </a:lnSpc>
        <a:spcBef>
          <a:spcPts val="1800"/>
        </a:spcBef>
        <a:defRPr sz="4000">
          <a:uFill>
            <a:solidFill/>
          </a:uFill>
          <a:latin typeface="Arial"/>
          <a:ea typeface="Arial"/>
          <a:cs typeface="Arial"/>
          <a:sym typeface="Arial"/>
        </a:defRPr>
      </a:lvl3pPr>
      <a:lvl4pPr>
        <a:lnSpc>
          <a:spcPct val="96000"/>
        </a:lnSpc>
        <a:spcBef>
          <a:spcPts val="1800"/>
        </a:spcBef>
        <a:defRPr sz="4000">
          <a:uFill>
            <a:solidFill/>
          </a:uFill>
          <a:latin typeface="Arial"/>
          <a:ea typeface="Arial"/>
          <a:cs typeface="Arial"/>
          <a:sym typeface="Arial"/>
        </a:defRPr>
      </a:lvl4pPr>
      <a:lvl5pPr>
        <a:lnSpc>
          <a:spcPct val="96000"/>
        </a:lnSpc>
        <a:spcBef>
          <a:spcPts val="1800"/>
        </a:spcBef>
        <a:defRPr sz="4000">
          <a:uFill>
            <a:solidFill/>
          </a:uFill>
          <a:latin typeface="Arial"/>
          <a:ea typeface="Arial"/>
          <a:cs typeface="Arial"/>
          <a:sym typeface="Arial"/>
        </a:defRPr>
      </a:lvl5pPr>
      <a:lvl6pPr>
        <a:lnSpc>
          <a:spcPct val="96000"/>
        </a:lnSpc>
        <a:spcBef>
          <a:spcPts val="1800"/>
        </a:spcBef>
        <a:defRPr sz="4000">
          <a:uFill>
            <a:solidFill/>
          </a:uFill>
          <a:latin typeface="Arial"/>
          <a:ea typeface="Arial"/>
          <a:cs typeface="Arial"/>
          <a:sym typeface="Arial"/>
        </a:defRPr>
      </a:lvl6pPr>
      <a:lvl7pPr>
        <a:lnSpc>
          <a:spcPct val="96000"/>
        </a:lnSpc>
        <a:spcBef>
          <a:spcPts val="1800"/>
        </a:spcBef>
        <a:defRPr sz="4000">
          <a:uFill>
            <a:solidFill/>
          </a:uFill>
          <a:latin typeface="Arial"/>
          <a:ea typeface="Arial"/>
          <a:cs typeface="Arial"/>
          <a:sym typeface="Arial"/>
        </a:defRPr>
      </a:lvl7pPr>
      <a:lvl8pPr>
        <a:lnSpc>
          <a:spcPct val="96000"/>
        </a:lnSpc>
        <a:spcBef>
          <a:spcPts val="1800"/>
        </a:spcBef>
        <a:defRPr sz="4000">
          <a:uFill>
            <a:solidFill/>
          </a:uFill>
          <a:latin typeface="Arial"/>
          <a:ea typeface="Arial"/>
          <a:cs typeface="Arial"/>
          <a:sym typeface="Arial"/>
        </a:defRPr>
      </a:lvl8pPr>
      <a:lvl9pPr>
        <a:lnSpc>
          <a:spcPct val="96000"/>
        </a:lnSpc>
        <a:spcBef>
          <a:spcPts val="1800"/>
        </a:spcBef>
        <a:defRPr sz="4000">
          <a:uFill>
            <a:solidFill/>
          </a:uFill>
          <a:latin typeface="Arial"/>
          <a:ea typeface="Arial"/>
          <a:cs typeface="Arial"/>
          <a:sym typeface="Arial"/>
        </a:defRPr>
      </a:lvl9pPr>
    </p:bodyStyle>
    <p:otherStyle>
      <a:lvl1pPr algn="ctr" defTabSz="457200">
        <a:defRPr>
          <a:solidFill>
            <a:schemeClr val="tx1"/>
          </a:solidFill>
          <a:uFill>
            <a:solidFill/>
          </a:uFill>
          <a:latin typeface="+mn-lt"/>
          <a:ea typeface="+mn-ea"/>
          <a:cs typeface="+mn-cs"/>
          <a:sym typeface="Times New Roman"/>
        </a:defRPr>
      </a:lvl1pPr>
      <a:lvl2pPr indent="228600" algn="ctr" defTabSz="457200">
        <a:defRPr>
          <a:solidFill>
            <a:schemeClr val="tx1"/>
          </a:solidFill>
          <a:uFill>
            <a:solidFill/>
          </a:uFill>
          <a:latin typeface="+mn-lt"/>
          <a:ea typeface="+mn-ea"/>
          <a:cs typeface="+mn-cs"/>
          <a:sym typeface="Times New Roman"/>
        </a:defRPr>
      </a:lvl2pPr>
      <a:lvl3pPr indent="457200" algn="ctr" defTabSz="457200">
        <a:defRPr>
          <a:solidFill>
            <a:schemeClr val="tx1"/>
          </a:solidFill>
          <a:uFill>
            <a:solidFill/>
          </a:uFill>
          <a:latin typeface="+mn-lt"/>
          <a:ea typeface="+mn-ea"/>
          <a:cs typeface="+mn-cs"/>
          <a:sym typeface="Times New Roman"/>
        </a:defRPr>
      </a:lvl3pPr>
      <a:lvl4pPr indent="685800" algn="ctr" defTabSz="457200">
        <a:defRPr>
          <a:solidFill>
            <a:schemeClr val="tx1"/>
          </a:solidFill>
          <a:uFill>
            <a:solidFill/>
          </a:uFill>
          <a:latin typeface="+mn-lt"/>
          <a:ea typeface="+mn-ea"/>
          <a:cs typeface="+mn-cs"/>
          <a:sym typeface="Times New Roman"/>
        </a:defRPr>
      </a:lvl4pPr>
      <a:lvl5pPr indent="914400" algn="ctr" defTabSz="457200">
        <a:defRPr>
          <a:solidFill>
            <a:schemeClr val="tx1"/>
          </a:solidFill>
          <a:uFill>
            <a:solidFill/>
          </a:uFill>
          <a:latin typeface="+mn-lt"/>
          <a:ea typeface="+mn-ea"/>
          <a:cs typeface="+mn-cs"/>
          <a:sym typeface="Times New Roman"/>
        </a:defRPr>
      </a:lvl5pPr>
      <a:lvl6pPr indent="1143000" algn="ctr" defTabSz="457200">
        <a:defRPr>
          <a:solidFill>
            <a:schemeClr val="tx1"/>
          </a:solidFill>
          <a:uFill>
            <a:solidFill/>
          </a:uFill>
          <a:latin typeface="+mn-lt"/>
          <a:ea typeface="+mn-ea"/>
          <a:cs typeface="+mn-cs"/>
          <a:sym typeface="Times New Roman"/>
        </a:defRPr>
      </a:lvl6pPr>
      <a:lvl7pPr indent="1371600" algn="ctr" defTabSz="457200">
        <a:defRPr>
          <a:solidFill>
            <a:schemeClr val="tx1"/>
          </a:solidFill>
          <a:uFill>
            <a:solidFill/>
          </a:uFill>
          <a:latin typeface="+mn-lt"/>
          <a:ea typeface="+mn-ea"/>
          <a:cs typeface="+mn-cs"/>
          <a:sym typeface="Times New Roman"/>
        </a:defRPr>
      </a:lvl7pPr>
      <a:lvl8pPr indent="1600200" algn="ctr" defTabSz="457200">
        <a:defRPr>
          <a:solidFill>
            <a:schemeClr val="tx1"/>
          </a:solidFill>
          <a:uFill>
            <a:solidFill/>
          </a:uFill>
          <a:latin typeface="+mn-lt"/>
          <a:ea typeface="+mn-ea"/>
          <a:cs typeface="+mn-cs"/>
          <a:sym typeface="Times New Roman"/>
        </a:defRPr>
      </a:lvl8pPr>
      <a:lvl9pPr indent="1828800" algn="ctr" defTabSz="457200">
        <a:defRPr>
          <a:solidFill>
            <a:schemeClr val="tx1"/>
          </a:solidFill>
          <a:uFill>
            <a:solidFill/>
          </a:uFill>
          <a:latin typeface="+mn-lt"/>
          <a:ea typeface="+mn-ea"/>
          <a:cs typeface="+mn-cs"/>
          <a:sym typeface="Times New Roman"/>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7.png"/><Relationship Id="rId1" Type="http://schemas.microsoft.com/office/2007/relationships/media" Target="../media/media1.mov"/><Relationship Id="rId2" Type="http://schemas.openxmlformats.org/officeDocument/2006/relationships/video" Target="../media/media1.mov"/></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png"/><Relationship Id="rId5" Type="http://schemas.openxmlformats.org/officeDocument/2006/relationships/image" Target="../media/image20.jp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emf"/><Relationship Id="rId3" Type="http://schemas.openxmlformats.org/officeDocument/2006/relationships/image" Target="../media/image21.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 Target="slide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 Target="slide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pe 41"/>
          <p:cNvSpPr>
            <a:spLocks noGrp="1"/>
          </p:cNvSpPr>
          <p:nvPr>
            <p:ph type="title"/>
          </p:nvPr>
        </p:nvSpPr>
        <p:spPr>
          <a:xfrm>
            <a:off x="974725" y="1639887"/>
            <a:ext cx="11055350" cy="4389438"/>
          </a:xfrm>
          <a:prstGeom prst="rect">
            <a:avLst/>
          </a:prstGeom>
        </p:spPr>
        <p:txBody>
          <a:bodyPr/>
          <a:lstStyle/>
          <a:p>
            <a:pPr lvl="0">
              <a:defRPr sz="1800">
                <a:solidFill>
                  <a:srgbClr val="000000"/>
                </a:solidFill>
                <a:uFillTx/>
              </a:defRPr>
            </a:pPr>
            <a:endParaRPr sz="4800" dirty="0">
              <a:solidFill>
                <a:srgbClr val="005764"/>
              </a:solidFill>
              <a:uFill>
                <a:solidFill>
                  <a:srgbClr val="005764"/>
                </a:solidFill>
              </a:uFill>
              <a:latin typeface="Gill Sans SemiBold"/>
              <a:ea typeface="Gill Sans SemiBold"/>
              <a:cs typeface="Gill Sans SemiBold"/>
              <a:sym typeface="Gill Sans SemiBold"/>
            </a:endParaRPr>
          </a:p>
          <a:p>
            <a:pPr lvl="0">
              <a:defRPr sz="1800">
                <a:solidFill>
                  <a:srgbClr val="000000"/>
                </a:solidFill>
                <a:uFillTx/>
              </a:defRPr>
            </a:pPr>
            <a:endParaRPr sz="4800" dirty="0">
              <a:solidFill>
                <a:srgbClr val="005764"/>
              </a:solidFill>
              <a:uFill>
                <a:solidFill>
                  <a:srgbClr val="005764"/>
                </a:solidFill>
              </a:uFill>
              <a:latin typeface="Gill Sans SemiBold"/>
              <a:ea typeface="Gill Sans SemiBold"/>
              <a:cs typeface="Gill Sans SemiBold"/>
              <a:sym typeface="Gill Sans SemiBold"/>
            </a:endParaRPr>
          </a:p>
          <a:p>
            <a:pPr lvl="0">
              <a:defRPr sz="1800">
                <a:solidFill>
                  <a:srgbClr val="000000"/>
                </a:solidFill>
                <a:uFillTx/>
              </a:defRPr>
            </a:pPr>
            <a:endParaRPr sz="4800" dirty="0">
              <a:solidFill>
                <a:srgbClr val="005764"/>
              </a:solidFill>
              <a:uFill>
                <a:solidFill>
                  <a:srgbClr val="005764"/>
                </a:solidFill>
              </a:uFill>
              <a:latin typeface="Gill Sans SemiBold"/>
              <a:ea typeface="Gill Sans SemiBold"/>
              <a:cs typeface="Gill Sans SemiBold"/>
              <a:sym typeface="Gill Sans SemiBold"/>
            </a:endParaRPr>
          </a:p>
          <a:p>
            <a:pPr lvl="0">
              <a:defRPr sz="1800">
                <a:solidFill>
                  <a:srgbClr val="000000"/>
                </a:solidFill>
                <a:uFillTx/>
              </a:defRPr>
            </a:pPr>
            <a:r>
              <a:rPr lang="nl-BE" sz="4800" dirty="0" smtClean="0">
                <a:solidFill>
                  <a:srgbClr val="005764"/>
                </a:solidFill>
                <a:uFill>
                  <a:solidFill>
                    <a:srgbClr val="005764"/>
                  </a:solidFill>
                </a:uFill>
                <a:latin typeface="Gill Sans SemiBold"/>
                <a:ea typeface="Gill Sans SemiBold"/>
                <a:cs typeface="Gill Sans SemiBold"/>
                <a:sym typeface="Gill Sans SemiBold"/>
              </a:rPr>
              <a:t>Problématiques de l’évalution</a:t>
            </a:r>
            <a:br>
              <a:rPr lang="nl-BE" sz="4800" dirty="0" smtClean="0">
                <a:solidFill>
                  <a:srgbClr val="005764"/>
                </a:solidFill>
                <a:uFill>
                  <a:solidFill>
                    <a:srgbClr val="005764"/>
                  </a:solidFill>
                </a:uFill>
                <a:latin typeface="Gill Sans SemiBold"/>
                <a:ea typeface="Gill Sans SemiBold"/>
                <a:cs typeface="Gill Sans SemiBold"/>
                <a:sym typeface="Gill Sans SemiBold"/>
              </a:rPr>
            </a:br>
            <a:r>
              <a:rPr lang="nl-BE" sz="4800">
                <a:latin typeface="Gill Sans SemiBold"/>
                <a:ea typeface="Gill Sans SemiBold"/>
                <a:cs typeface="Gill Sans SemiBold"/>
                <a:sym typeface="Gill Sans SemiBold"/>
              </a:rPr>
              <a:t/>
            </a:r>
            <a:br>
              <a:rPr lang="nl-BE" sz="4800">
                <a:latin typeface="Gill Sans SemiBold"/>
                <a:ea typeface="Gill Sans SemiBold"/>
                <a:cs typeface="Gill Sans SemiBold"/>
                <a:sym typeface="Gill Sans SemiBold"/>
              </a:rPr>
            </a:br>
            <a:r>
              <a:rPr lang="nl-BE" sz="4800" smtClean="0">
                <a:latin typeface="Gill Sans SemiBold"/>
                <a:ea typeface="Gill Sans SemiBold"/>
                <a:cs typeface="Gill Sans SemiBold"/>
                <a:sym typeface="Gill Sans SemiBold"/>
              </a:rPr>
              <a:t>17 novembre 2015</a:t>
            </a:r>
            <a:endParaRPr sz="4800" dirty="0">
              <a:solidFill>
                <a:srgbClr val="005764"/>
              </a:solidFill>
              <a:uFill>
                <a:solidFill>
                  <a:srgbClr val="005764"/>
                </a:solidFill>
              </a:uFill>
              <a:latin typeface="Gill Sans SemiBold"/>
              <a:ea typeface="Gill Sans SemiBold"/>
              <a:cs typeface="Gill Sans SemiBold"/>
              <a:sym typeface="Gill Sans SemiBold"/>
            </a:endParaRPr>
          </a:p>
        </p:txBody>
      </p:sp>
      <p:sp>
        <p:nvSpPr>
          <p:cNvPr id="42" name="Shape 42"/>
          <p:cNvSpPr/>
          <p:nvPr/>
        </p:nvSpPr>
        <p:spPr>
          <a:xfrm>
            <a:off x="2898775" y="7124186"/>
            <a:ext cx="7289800"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3600">
                <a:solidFill>
                  <a:srgbClr val="005764"/>
                </a:solidFill>
                <a:uFill>
                  <a:solidFill>
                    <a:srgbClr val="005764"/>
                  </a:solidFill>
                </a:uFill>
              </a:defRPr>
            </a:lvl1pPr>
          </a:lstStyle>
          <a:p>
            <a:pPr lvl="0">
              <a:defRPr sz="1800">
                <a:solidFill>
                  <a:srgbClr val="000000"/>
                </a:solidFill>
                <a:uFillTx/>
              </a:defRPr>
            </a:pPr>
            <a:r>
              <a:rPr sz="3600">
                <a:solidFill>
                  <a:srgbClr val="005764"/>
                </a:solidFill>
                <a:uFill>
                  <a:solidFill>
                    <a:srgbClr val="005764"/>
                  </a:solidFill>
                </a:uFill>
              </a:rPr>
              <a:t>Pascal Detroz, IFRES-ULg</a:t>
            </a: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title"/>
          </p:nvPr>
        </p:nvSpPr>
        <p:spPr>
          <a:xfrm>
            <a:off x="1274762" y="327025"/>
            <a:ext cx="10340976" cy="1597025"/>
          </a:xfrm>
          <a:prstGeom prst="rect">
            <a:avLst/>
          </a:prstGeom>
        </p:spPr>
        <p:txBody>
          <a:bodyPr/>
          <a:lstStyle>
            <a:lvl1pPr>
              <a:defRPr sz="4800">
                <a:solidFill>
                  <a:srgbClr val="007878"/>
                </a:solidFill>
                <a:uFill>
                  <a:solidFill>
                    <a:srgbClr val="007878"/>
                  </a:solidFill>
                </a:uFill>
                <a:latin typeface="Gill Sans SemiBold"/>
                <a:ea typeface="Gill Sans SemiBold"/>
                <a:cs typeface="Gill Sans SemiBold"/>
                <a:sym typeface="Gill Sans SemiBold"/>
              </a:defRPr>
            </a:lvl1pPr>
          </a:lstStyle>
          <a:p>
            <a:pPr lvl="0">
              <a:defRPr sz="1800">
                <a:solidFill>
                  <a:srgbClr val="000000"/>
                </a:solidFill>
                <a:uFillTx/>
              </a:defRPr>
            </a:pPr>
            <a:r>
              <a:rPr sz="4800">
                <a:solidFill>
                  <a:srgbClr val="007878"/>
                </a:solidFill>
                <a:uFill>
                  <a:solidFill>
                    <a:srgbClr val="007878"/>
                  </a:solidFill>
                </a:uFill>
              </a:rPr>
              <a:t>Biais liés à nos perceptions</a:t>
            </a:r>
          </a:p>
        </p:txBody>
      </p:sp>
      <p:pic>
        <p:nvPicPr>
          <p:cNvPr id="122" name="monkey without.mov"/>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812800" y="1676400"/>
            <a:ext cx="11366500" cy="6393657"/>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55" fill="hold"/>
                                        <p:tgtEl>
                                          <p:spTgt spid="1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2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p:cNvSpPr>
          <p:nvPr>
            <p:ph type="title"/>
          </p:nvPr>
        </p:nvSpPr>
        <p:spPr>
          <a:xfrm>
            <a:off x="1274762" y="327025"/>
            <a:ext cx="10340976" cy="1597025"/>
          </a:xfrm>
          <a:prstGeom prst="rect">
            <a:avLst/>
          </a:prstGeom>
        </p:spPr>
        <p:txBody>
          <a:bodyPr/>
          <a:lstStyle>
            <a:lvl1pPr>
              <a:defRPr sz="4800">
                <a:solidFill>
                  <a:srgbClr val="007878"/>
                </a:solidFill>
                <a:uFill>
                  <a:solidFill>
                    <a:srgbClr val="007878"/>
                  </a:solidFill>
                </a:uFill>
                <a:latin typeface="Gill Sans SemiBold"/>
                <a:ea typeface="Gill Sans SemiBold"/>
                <a:cs typeface="Gill Sans SemiBold"/>
                <a:sym typeface="Gill Sans SemiBold"/>
              </a:defRPr>
            </a:lvl1pPr>
          </a:lstStyle>
          <a:p>
            <a:pPr lvl="0">
              <a:defRPr sz="1800">
                <a:solidFill>
                  <a:srgbClr val="000000"/>
                </a:solidFill>
                <a:uFillTx/>
              </a:defRPr>
            </a:pPr>
            <a:r>
              <a:rPr sz="4800">
                <a:solidFill>
                  <a:srgbClr val="007878"/>
                </a:solidFill>
                <a:uFill>
                  <a:solidFill>
                    <a:srgbClr val="007878"/>
                  </a:solidFill>
                </a:uFill>
              </a:rPr>
              <a:t>Biais liés aux interprétations</a:t>
            </a:r>
          </a:p>
        </p:txBody>
      </p:sp>
      <p:sp>
        <p:nvSpPr>
          <p:cNvPr id="125" name="Shape 125"/>
          <p:cNvSpPr>
            <a:spLocks noGrp="1"/>
          </p:cNvSpPr>
          <p:nvPr>
            <p:ph type="body" idx="4294967295"/>
          </p:nvPr>
        </p:nvSpPr>
        <p:spPr>
          <a:xfrm>
            <a:off x="669925" y="1924050"/>
            <a:ext cx="11736388" cy="7829550"/>
          </a:xfrm>
          <a:prstGeom prst="rect">
            <a:avLst/>
          </a:prstGeom>
        </p:spPr>
        <p:txBody>
          <a:bodyPr>
            <a:noAutofit/>
          </a:bodyPr>
          <a:lstStyle/>
          <a:p>
            <a:pPr marL="929639" marR="40639" lvl="0" indent="-571499">
              <a:lnSpc>
                <a:spcPct val="100000"/>
              </a:lnSpc>
              <a:spcBef>
                <a:spcPts val="2400"/>
              </a:spcBef>
              <a:buClr>
                <a:srgbClr val="007878"/>
              </a:buClr>
              <a:buSzPct val="100000"/>
              <a:buFont typeface="Wingdings"/>
              <a:buChar char=""/>
              <a:defRPr sz="1800">
                <a:uFillTx/>
              </a:defRPr>
            </a:pPr>
            <a:r>
              <a:rPr sz="4000">
                <a:solidFill>
                  <a:srgbClr val="005764"/>
                </a:solidFill>
                <a:uFill>
                  <a:solidFill>
                    <a:srgbClr val="005764"/>
                  </a:solidFill>
                </a:uFill>
                <a:latin typeface="+mn-lt"/>
                <a:ea typeface="+mn-ea"/>
                <a:cs typeface="+mn-cs"/>
                <a:sym typeface="Gill Sans"/>
              </a:rPr>
              <a:t>Mis en évidence par la psychologie sociale</a:t>
            </a:r>
          </a:p>
          <a:p>
            <a:pPr marR="40639" lvl="1">
              <a:lnSpc>
                <a:spcPct val="100000"/>
              </a:lnSpc>
              <a:spcBef>
                <a:spcPts val="2400"/>
              </a:spcBef>
              <a:buClr>
                <a:srgbClr val="000000"/>
              </a:buClr>
              <a:defRPr sz="1800">
                <a:uFillTx/>
              </a:defRPr>
            </a:pPr>
            <a:r>
              <a:rPr sz="3400">
                <a:solidFill>
                  <a:srgbClr val="005764"/>
                </a:solidFill>
                <a:uFill>
                  <a:solidFill>
                    <a:srgbClr val="005764"/>
                  </a:solidFill>
                </a:uFill>
                <a:latin typeface="+mn-lt"/>
                <a:ea typeface="+mn-ea"/>
                <a:cs typeface="+mn-cs"/>
                <a:sym typeface="Gill Sans"/>
              </a:rPr>
              <a:t>Exemple : l’égotisme implicite. Nous accordons plus d’importance et nous ressentons plus d’attraction pour les personnes, les lieux et les activités qui contiennent les lettres de notre nom et les chiffres de notre date de naissance (Koole et al., 2001; Pelhal et al., 2002 et 2011; Jones et al.s 2004). </a:t>
            </a:r>
          </a:p>
          <a:p>
            <a:pPr marR="40639" lvl="1">
              <a:lnSpc>
                <a:spcPct val="100000"/>
              </a:lnSpc>
              <a:spcBef>
                <a:spcPts val="2400"/>
              </a:spcBef>
              <a:buClr>
                <a:srgbClr val="000000"/>
              </a:buClr>
              <a:defRPr sz="1800">
                <a:uFillTx/>
              </a:defRPr>
            </a:pPr>
            <a:r>
              <a:rPr sz="3400">
                <a:solidFill>
                  <a:srgbClr val="005764"/>
                </a:solidFill>
                <a:uFill>
                  <a:solidFill>
                    <a:srgbClr val="005764"/>
                  </a:solidFill>
                </a:uFill>
                <a:latin typeface="+mn-lt"/>
                <a:ea typeface="+mn-ea"/>
                <a:cs typeface="+mn-cs"/>
                <a:sym typeface="Gill Sans"/>
              </a:rPr>
              <a:t>Exemple : The Totalitarian Ego (Greenwald, 1980). Le besoin d’un concept de soi stable est si intense qu’il agit comme un dictateur qui contrôle l’information et réécrit l’histoire à son avantage personnel. </a:t>
            </a:r>
          </a:p>
        </p:txBody>
      </p:sp>
    </p:spTree>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p:cNvSpPr>
          <p:nvPr>
            <p:ph type="title"/>
          </p:nvPr>
        </p:nvSpPr>
        <p:spPr>
          <a:xfrm>
            <a:off x="1274762" y="327025"/>
            <a:ext cx="10340976" cy="1597025"/>
          </a:xfrm>
          <a:prstGeom prst="rect">
            <a:avLst/>
          </a:prstGeom>
        </p:spPr>
        <p:txBody>
          <a:bodyPr/>
          <a:lstStyle>
            <a:lvl1pPr>
              <a:defRPr sz="4800">
                <a:solidFill>
                  <a:srgbClr val="007878"/>
                </a:solidFill>
                <a:uFill>
                  <a:solidFill>
                    <a:srgbClr val="007878"/>
                  </a:solidFill>
                </a:uFill>
                <a:latin typeface="Gill Sans SemiBold"/>
                <a:ea typeface="Gill Sans SemiBold"/>
                <a:cs typeface="Gill Sans SemiBold"/>
                <a:sym typeface="Gill Sans SemiBold"/>
              </a:defRPr>
            </a:lvl1pPr>
          </a:lstStyle>
          <a:p>
            <a:pPr lvl="0">
              <a:defRPr sz="1800">
                <a:solidFill>
                  <a:srgbClr val="000000"/>
                </a:solidFill>
                <a:uFillTx/>
              </a:defRPr>
            </a:pPr>
            <a:r>
              <a:rPr sz="4800">
                <a:solidFill>
                  <a:srgbClr val="007878"/>
                </a:solidFill>
                <a:uFill>
                  <a:solidFill>
                    <a:srgbClr val="007878"/>
                  </a:solidFill>
                </a:uFill>
              </a:rPr>
              <a:t>Biais liés à l’action</a:t>
            </a:r>
          </a:p>
        </p:txBody>
      </p:sp>
      <p:pic>
        <p:nvPicPr>
          <p:cNvPr id="128" name="paquet-de-cigarette.jpg"/>
          <p:cNvPicPr/>
          <p:nvPr/>
        </p:nvPicPr>
        <p:blipFill>
          <a:blip r:embed="rId2">
            <a:extLst/>
          </a:blip>
          <a:stretch>
            <a:fillRect/>
          </a:stretch>
        </p:blipFill>
        <p:spPr>
          <a:xfrm>
            <a:off x="2730888" y="1959621"/>
            <a:ext cx="1666421" cy="2984487"/>
          </a:xfrm>
          <a:prstGeom prst="rect">
            <a:avLst/>
          </a:prstGeom>
          <a:ln w="25400">
            <a:round/>
          </a:ln>
        </p:spPr>
      </p:pic>
      <p:pic>
        <p:nvPicPr>
          <p:cNvPr id="129" name="credibility.png"/>
          <p:cNvPicPr/>
          <p:nvPr/>
        </p:nvPicPr>
        <p:blipFill>
          <a:blip r:embed="rId3">
            <a:extLst/>
          </a:blip>
          <a:stretch>
            <a:fillRect/>
          </a:stretch>
        </p:blipFill>
        <p:spPr>
          <a:xfrm>
            <a:off x="7329783" y="2030105"/>
            <a:ext cx="2944417" cy="2832011"/>
          </a:xfrm>
          <a:prstGeom prst="rect">
            <a:avLst/>
          </a:prstGeom>
          <a:ln w="25400">
            <a:round/>
          </a:ln>
        </p:spPr>
      </p:pic>
      <p:pic>
        <p:nvPicPr>
          <p:cNvPr id="130" name="images-1.jpg"/>
          <p:cNvPicPr/>
          <p:nvPr/>
        </p:nvPicPr>
        <p:blipFill>
          <a:blip r:embed="rId4">
            <a:extLst/>
          </a:blip>
          <a:stretch>
            <a:fillRect/>
          </a:stretch>
        </p:blipFill>
        <p:spPr>
          <a:xfrm>
            <a:off x="3276102" y="6280977"/>
            <a:ext cx="3149601" cy="2088323"/>
          </a:xfrm>
          <a:prstGeom prst="rect">
            <a:avLst/>
          </a:prstGeom>
          <a:ln w="25400">
            <a:round/>
          </a:ln>
        </p:spPr>
      </p:pic>
      <p:pic>
        <p:nvPicPr>
          <p:cNvPr id="131" name="fumeurs.jpg"/>
          <p:cNvPicPr/>
          <p:nvPr/>
        </p:nvPicPr>
        <p:blipFill>
          <a:blip r:embed="rId5">
            <a:extLst/>
          </a:blip>
          <a:stretch>
            <a:fillRect/>
          </a:stretch>
        </p:blipFill>
        <p:spPr>
          <a:xfrm>
            <a:off x="6872318" y="6284685"/>
            <a:ext cx="2429935" cy="2082801"/>
          </a:xfrm>
          <a:prstGeom prst="rect">
            <a:avLst/>
          </a:prstGeom>
          <a:ln w="25400">
            <a:round/>
          </a:ln>
        </p:spPr>
      </p:pic>
      <p:pic>
        <p:nvPicPr>
          <p:cNvPr id="132" name="droppedImage.pdf"/>
          <p:cNvPicPr/>
          <p:nvPr/>
        </p:nvPicPr>
        <p:blipFill>
          <a:blip r:embed="rId6">
            <a:extLst/>
          </a:blip>
          <a:stretch>
            <a:fillRect/>
          </a:stretch>
        </p:blipFill>
        <p:spPr>
          <a:xfrm>
            <a:off x="5041402" y="3028950"/>
            <a:ext cx="2515962" cy="546100"/>
          </a:xfrm>
          <a:prstGeom prst="rect">
            <a:avLst/>
          </a:prstGeom>
          <a:ln w="25400">
            <a:round/>
          </a:ln>
        </p:spPr>
      </p:pic>
      <p:pic>
        <p:nvPicPr>
          <p:cNvPr id="133" name="droppedImage.pdf"/>
          <p:cNvPicPr/>
          <p:nvPr/>
        </p:nvPicPr>
        <p:blipFill>
          <a:blip r:embed="rId7">
            <a:extLst/>
          </a:blip>
          <a:stretch>
            <a:fillRect/>
          </a:stretch>
        </p:blipFill>
        <p:spPr>
          <a:xfrm>
            <a:off x="6075817" y="4686300"/>
            <a:ext cx="1594486" cy="1574800"/>
          </a:xfrm>
          <a:prstGeom prst="rect">
            <a:avLst/>
          </a:prstGeom>
          <a:ln w="25400">
            <a:round/>
          </a:ln>
        </p:spPr>
      </p:pic>
      <p:pic>
        <p:nvPicPr>
          <p:cNvPr id="134" name="droppedImage.pdf"/>
          <p:cNvPicPr/>
          <p:nvPr/>
        </p:nvPicPr>
        <p:blipFill>
          <a:blip r:embed="rId8">
            <a:extLst/>
          </a:blip>
          <a:stretch>
            <a:fillRect/>
          </a:stretch>
        </p:blipFill>
        <p:spPr>
          <a:xfrm>
            <a:off x="4419102" y="4631647"/>
            <a:ext cx="1625601" cy="1388153"/>
          </a:xfrm>
          <a:prstGeom prst="rect">
            <a:avLst/>
          </a:prstGeom>
          <a:ln w="25400">
            <a:round/>
          </a:ln>
        </p:spPr>
      </p:pic>
    </p:spTree>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p:cNvSpPr>
          <p:nvPr>
            <p:ph type="title"/>
          </p:nvPr>
        </p:nvSpPr>
        <p:spPr>
          <a:xfrm>
            <a:off x="1274762" y="327025"/>
            <a:ext cx="10340976" cy="1597025"/>
          </a:xfrm>
          <a:prstGeom prst="rect">
            <a:avLst/>
          </a:prstGeom>
        </p:spPr>
        <p:txBody>
          <a:bodyPr/>
          <a:lstStyle>
            <a:lvl1pPr>
              <a:defRPr sz="4800">
                <a:solidFill>
                  <a:srgbClr val="007878"/>
                </a:solidFill>
                <a:uFill>
                  <a:solidFill>
                    <a:srgbClr val="007878"/>
                  </a:solidFill>
                </a:uFill>
                <a:latin typeface="Gill Sans SemiBold"/>
                <a:ea typeface="Gill Sans SemiBold"/>
                <a:cs typeface="Gill Sans SemiBold"/>
                <a:sym typeface="Gill Sans SemiBold"/>
              </a:defRPr>
            </a:lvl1pPr>
          </a:lstStyle>
          <a:p>
            <a:pPr lvl="0">
              <a:defRPr sz="1800">
                <a:solidFill>
                  <a:srgbClr val="000000"/>
                </a:solidFill>
                <a:uFillTx/>
              </a:defRPr>
            </a:pPr>
            <a:r>
              <a:rPr sz="4800">
                <a:solidFill>
                  <a:srgbClr val="007878"/>
                </a:solidFill>
                <a:uFill>
                  <a:solidFill>
                    <a:srgbClr val="007878"/>
                  </a:solidFill>
                </a:uFill>
              </a:rPr>
              <a:t>Est-on conscient de nos lacunes</a:t>
            </a:r>
          </a:p>
        </p:txBody>
      </p:sp>
      <p:sp>
        <p:nvSpPr>
          <p:cNvPr id="137" name="Shape 137"/>
          <p:cNvSpPr>
            <a:spLocks noGrp="1"/>
          </p:cNvSpPr>
          <p:nvPr>
            <p:ph type="body" idx="4294967295"/>
          </p:nvPr>
        </p:nvSpPr>
        <p:spPr>
          <a:xfrm>
            <a:off x="669925" y="1924050"/>
            <a:ext cx="11736388" cy="7829550"/>
          </a:xfrm>
          <a:prstGeom prst="rect">
            <a:avLst/>
          </a:prstGeom>
        </p:spPr>
        <p:txBody>
          <a:bodyPr>
            <a:noAutofit/>
          </a:bodyPr>
          <a:lstStyle/>
          <a:p>
            <a:pPr marL="929639" marR="40639" lvl="0" indent="-571499">
              <a:lnSpc>
                <a:spcPct val="100000"/>
              </a:lnSpc>
              <a:spcBef>
                <a:spcPts val="2400"/>
              </a:spcBef>
              <a:buClr>
                <a:srgbClr val="007878"/>
              </a:buClr>
              <a:buSzPct val="100000"/>
              <a:buFont typeface="Wingdings"/>
              <a:buChar char=""/>
              <a:defRPr sz="1800">
                <a:uFillTx/>
              </a:defRPr>
            </a:pPr>
            <a:r>
              <a:rPr sz="4000">
                <a:solidFill>
                  <a:srgbClr val="005764"/>
                </a:solidFill>
                <a:uFill>
                  <a:solidFill>
                    <a:srgbClr val="005764"/>
                  </a:solidFill>
                </a:uFill>
                <a:latin typeface="+mn-lt"/>
                <a:ea typeface="+mn-ea"/>
                <a:cs typeface="+mn-cs"/>
                <a:sym typeface="Gill Sans"/>
              </a:rPr>
              <a:t>Nous sommes des enseignants ! </a:t>
            </a:r>
            <a:br>
              <a:rPr sz="4000">
                <a:solidFill>
                  <a:srgbClr val="005764"/>
                </a:solidFill>
                <a:uFill>
                  <a:solidFill>
                    <a:srgbClr val="005764"/>
                  </a:solidFill>
                </a:uFill>
                <a:latin typeface="+mn-lt"/>
                <a:ea typeface="+mn-ea"/>
                <a:cs typeface="+mn-cs"/>
                <a:sym typeface="Gill Sans"/>
              </a:rPr>
            </a:br>
            <a:r>
              <a:rPr sz="4000">
                <a:solidFill>
                  <a:srgbClr val="005764"/>
                </a:solidFill>
                <a:uFill>
                  <a:solidFill>
                    <a:srgbClr val="005764"/>
                  </a:solidFill>
                </a:uFill>
                <a:latin typeface="+mn-lt"/>
                <a:ea typeface="+mn-ea"/>
                <a:cs typeface="+mn-cs"/>
                <a:sym typeface="Gill Sans"/>
              </a:rPr>
              <a:t>Nous savons évaluer !</a:t>
            </a:r>
          </a:p>
        </p:txBody>
      </p:sp>
      <p:pic>
        <p:nvPicPr>
          <p:cNvPr id="138" name="droppedImage.pdf"/>
          <p:cNvPicPr/>
          <p:nvPr/>
        </p:nvPicPr>
        <p:blipFill>
          <a:blip r:embed="rId2">
            <a:extLst/>
          </a:blip>
          <a:stretch>
            <a:fillRect/>
          </a:stretch>
        </p:blipFill>
        <p:spPr>
          <a:xfrm>
            <a:off x="716952" y="3579979"/>
            <a:ext cx="5658982" cy="3499634"/>
          </a:xfrm>
          <a:prstGeom prst="rect">
            <a:avLst/>
          </a:prstGeom>
          <a:ln w="12700">
            <a:miter lim="400000"/>
          </a:ln>
        </p:spPr>
      </p:pic>
      <p:pic>
        <p:nvPicPr>
          <p:cNvPr id="139" name="droppedImage.pdf"/>
          <p:cNvPicPr/>
          <p:nvPr/>
        </p:nvPicPr>
        <p:blipFill>
          <a:blip r:embed="rId3">
            <a:extLst/>
          </a:blip>
          <a:stretch>
            <a:fillRect/>
          </a:stretch>
        </p:blipFill>
        <p:spPr>
          <a:xfrm>
            <a:off x="6737263" y="3579979"/>
            <a:ext cx="5637707" cy="349963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1" animBg="1" advAuto="0"/>
      <p:bldP spid="139" grpId="2"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p:cNvSpPr>
          <p:nvPr>
            <p:ph type="title"/>
          </p:nvPr>
        </p:nvSpPr>
        <p:spPr>
          <a:xfrm>
            <a:off x="1274762" y="327025"/>
            <a:ext cx="10340976" cy="1597025"/>
          </a:xfrm>
          <a:prstGeom prst="rect">
            <a:avLst/>
          </a:prstGeom>
        </p:spPr>
        <p:txBody>
          <a:bodyPr/>
          <a:lstStyle>
            <a:lvl1pPr>
              <a:defRPr sz="4800">
                <a:solidFill>
                  <a:srgbClr val="007878"/>
                </a:solidFill>
                <a:uFill>
                  <a:solidFill>
                    <a:srgbClr val="007878"/>
                  </a:solidFill>
                </a:uFill>
                <a:latin typeface="Gill Sans SemiBold"/>
                <a:ea typeface="Gill Sans SemiBold"/>
                <a:cs typeface="Gill Sans SemiBold"/>
                <a:sym typeface="Gill Sans SemiBold"/>
              </a:defRPr>
            </a:lvl1pPr>
          </a:lstStyle>
          <a:p>
            <a:pPr lvl="0">
              <a:defRPr sz="1800">
                <a:solidFill>
                  <a:srgbClr val="000000"/>
                </a:solidFill>
                <a:uFillTx/>
              </a:defRPr>
            </a:pPr>
            <a:r>
              <a:rPr sz="4800">
                <a:solidFill>
                  <a:srgbClr val="007878"/>
                </a:solidFill>
                <a:uFill>
                  <a:solidFill>
                    <a:srgbClr val="007878"/>
                  </a:solidFill>
                </a:uFill>
              </a:rPr>
              <a:t>Des biais dans NOS évaluations ?</a:t>
            </a:r>
          </a:p>
        </p:txBody>
      </p:sp>
      <p:sp>
        <p:nvSpPr>
          <p:cNvPr id="142" name="Shape 142"/>
          <p:cNvSpPr>
            <a:spLocks noGrp="1"/>
          </p:cNvSpPr>
          <p:nvPr>
            <p:ph type="body" idx="4294967295"/>
          </p:nvPr>
        </p:nvSpPr>
        <p:spPr>
          <a:xfrm>
            <a:off x="669925" y="1924050"/>
            <a:ext cx="11736388" cy="7829550"/>
          </a:xfrm>
          <a:prstGeom prst="rect">
            <a:avLst/>
          </a:prstGeom>
        </p:spPr>
        <p:txBody>
          <a:bodyPr>
            <a:noAutofit/>
          </a:bodyPr>
          <a:lstStyle>
            <a:lvl1pPr marL="929639" marR="40639" indent="-571499">
              <a:lnSpc>
                <a:spcPct val="100000"/>
              </a:lnSpc>
              <a:spcBef>
                <a:spcPts val="2400"/>
              </a:spcBef>
              <a:buClr>
                <a:srgbClr val="007878"/>
              </a:buClr>
              <a:buSzPct val="100000"/>
              <a:buFont typeface="Wingdings"/>
              <a:buChar char=""/>
              <a:defRPr>
                <a:solidFill>
                  <a:srgbClr val="005764"/>
                </a:solidFill>
                <a:uFill>
                  <a:solidFill>
                    <a:srgbClr val="005764"/>
                  </a:solidFill>
                </a:uFill>
                <a:latin typeface="+mn-lt"/>
                <a:ea typeface="+mn-ea"/>
                <a:cs typeface="+mn-cs"/>
                <a:sym typeface="Gill Sans"/>
              </a:defRPr>
            </a:lvl1pPr>
          </a:lstStyle>
          <a:p>
            <a:pPr lvl="0">
              <a:defRPr sz="1800">
                <a:solidFill>
                  <a:srgbClr val="000000"/>
                </a:solidFill>
                <a:uFillTx/>
              </a:defRPr>
            </a:pPr>
            <a:r>
              <a:rPr sz="4000">
                <a:solidFill>
                  <a:srgbClr val="005764"/>
                </a:solidFill>
                <a:uFill>
                  <a:solidFill>
                    <a:srgbClr val="005764"/>
                  </a:solidFill>
                </a:uFill>
              </a:rPr>
              <a:t>Nous sommes des enseignants universitaires ! Nous savons évaluer !</a:t>
            </a:r>
          </a:p>
        </p:txBody>
      </p:sp>
      <p:graphicFrame>
        <p:nvGraphicFramePr>
          <p:cNvPr id="143" name="Table 143"/>
          <p:cNvGraphicFramePr/>
          <p:nvPr/>
        </p:nvGraphicFramePr>
        <p:xfrm>
          <a:off x="720873" y="3284863"/>
          <a:ext cx="11480798" cy="4559295"/>
        </p:xfrm>
        <a:graphic>
          <a:graphicData uri="http://schemas.openxmlformats.org/drawingml/2006/table">
            <a:tbl>
              <a:tblPr firstRow="1">
                <a:tableStyleId>{8F44A2F1-9E1F-4B54-A3A2-5F16C0AD49E2}</a:tableStyleId>
              </a:tblPr>
              <a:tblGrid>
                <a:gridCol w="3398000"/>
                <a:gridCol w="2694266"/>
                <a:gridCol w="2694266"/>
                <a:gridCol w="2694266"/>
              </a:tblGrid>
              <a:tr h="1313507">
                <a:tc gridSpan="4">
                  <a:txBody>
                    <a:bodyPr/>
                    <a:lstStyle/>
                    <a:p>
                      <a:pPr marR="40639" lvl="0" algn="l" defTabSz="914400">
                        <a:tabLst>
                          <a:tab pos="914400" algn="l"/>
                        </a:tabLst>
                        <a:defRPr>
                          <a:uFillTx/>
                        </a:defRPr>
                      </a:pPr>
                      <a:r>
                        <a:rPr sz="2600">
                          <a:solidFill>
                            <a:srgbClr val="FFFFFF"/>
                          </a:solidFill>
                          <a:uFill>
                            <a:solidFill>
                              <a:srgbClr val="FFFFFF"/>
                            </a:solidFill>
                          </a:uFill>
                          <a:latin typeface="Gill Sans SemiBold"/>
                          <a:ea typeface="Gill Sans SemiBold"/>
                          <a:cs typeface="Gill Sans SemiBold"/>
                          <a:sym typeface="Gill Sans SemiBold"/>
                        </a:rPr>
                        <a:t>Agazzi (1967). Pour six domaines, si correcteurs notent une série d’examen (sur 20).  Le seuil de réussite est à 10. voici les résultats :</a:t>
                      </a:r>
                    </a:p>
                  </a:txBody>
                  <a:tcPr marL="50800" marR="50800" marT="50800" marB="50800" horzOverflow="overflow">
                    <a:lnL w="28575">
                      <a:solidFill>
                        <a:srgbClr val="000000"/>
                      </a:solidFill>
                      <a:miter lim="400000"/>
                    </a:lnL>
                    <a:lnR w="28575">
                      <a:solidFill>
                        <a:srgbClr val="000000"/>
                      </a:solidFill>
                      <a:miter lim="400000"/>
                    </a:lnR>
                    <a:solidFill>
                      <a:srgbClr val="007878"/>
                    </a:solidFill>
                  </a:tcPr>
                </a:tc>
                <a:tc hMerge="1">
                  <a:txBody>
                    <a:bodyPr/>
                    <a:lstStyle/>
                    <a:p>
                      <a:endParaRPr lang="fr-FR"/>
                    </a:p>
                  </a:txBody>
                  <a:tcPr/>
                </a:tc>
                <a:tc hMerge="1">
                  <a:txBody>
                    <a:bodyPr/>
                    <a:lstStyle/>
                    <a:p>
                      <a:endParaRPr lang="fr-FR"/>
                    </a:p>
                  </a:txBody>
                  <a:tcPr/>
                </a:tc>
                <a:tc hMerge="1">
                  <a:txBody>
                    <a:bodyPr/>
                    <a:lstStyle/>
                    <a:p>
                      <a:endParaRPr lang="fr-FR"/>
                    </a:p>
                  </a:txBody>
                  <a:tcPr/>
                </a:tc>
              </a:tr>
              <a:tr h="463684">
                <a:tc>
                  <a:txBody>
                    <a:bodyPr/>
                    <a:lstStyle/>
                    <a:p>
                      <a:pPr marR="40639" lvl="0" algn="l" defTabSz="914400">
                        <a:lnSpc>
                          <a:spcPct val="58479"/>
                        </a:lnSpc>
                        <a:spcBef>
                          <a:spcPts val="2400"/>
                        </a:spcBef>
                        <a:tabLst>
                          <a:tab pos="914400" algn="l"/>
                        </a:tabLst>
                        <a:defRPr sz="2300">
                          <a:sym typeface="Gill Sans"/>
                        </a:defRPr>
                      </a:pPr>
                      <a:endParaRPr/>
                    </a:p>
                  </a:txBody>
                  <a:tcPr marL="50800" marR="50800" marT="50800" marB="50800" anchor="ctr" horzOverflow="overflow">
                    <a:lnL w="28575">
                      <a:solidFill>
                        <a:srgbClr val="000000"/>
                      </a:solidFill>
                      <a:miter lim="400000"/>
                    </a:lnL>
                  </a:tcPr>
                </a:tc>
                <a:tc>
                  <a:txBody>
                    <a:bodyPr/>
                    <a:lstStyle/>
                    <a:p>
                      <a:pPr marR="40639" lvl="0" defTabSz="914400">
                        <a:lnSpc>
                          <a:spcPct val="58479"/>
                        </a:lnSpc>
                        <a:spcBef>
                          <a:spcPts val="2400"/>
                        </a:spcBef>
                        <a:tabLst>
                          <a:tab pos="914400" algn="l"/>
                        </a:tabLst>
                        <a:defRPr>
                          <a:uFillTx/>
                        </a:defRPr>
                      </a:pPr>
                      <a:r>
                        <a:rPr sz="2300">
                          <a:uFill>
                            <a:solidFill/>
                          </a:uFill>
                          <a:sym typeface="Gill Sans"/>
                        </a:rPr>
                        <a:t>6 notes insuffisantes</a:t>
                      </a:r>
                    </a:p>
                  </a:txBody>
                  <a:tcPr marL="50800" marR="50800" marT="50800" marB="50800" horzOverflow="overflow"/>
                </a:tc>
                <a:tc>
                  <a:txBody>
                    <a:bodyPr/>
                    <a:lstStyle/>
                    <a:p>
                      <a:pPr marR="40639" lvl="0" defTabSz="914400">
                        <a:lnSpc>
                          <a:spcPct val="58479"/>
                        </a:lnSpc>
                        <a:spcBef>
                          <a:spcPts val="2400"/>
                        </a:spcBef>
                        <a:tabLst>
                          <a:tab pos="914400" algn="l"/>
                        </a:tabLst>
                        <a:defRPr>
                          <a:uFillTx/>
                        </a:defRPr>
                      </a:pPr>
                      <a:r>
                        <a:rPr sz="2300">
                          <a:uFill>
                            <a:solidFill/>
                          </a:uFill>
                          <a:sym typeface="Gill Sans"/>
                        </a:rPr>
                        <a:t>Avis discordant</a:t>
                      </a:r>
                    </a:p>
                  </a:txBody>
                  <a:tcPr marL="50800" marR="50800" marT="50800" marB="50800" horzOverflow="overflow"/>
                </a:tc>
                <a:tc>
                  <a:txBody>
                    <a:bodyPr/>
                    <a:lstStyle/>
                    <a:p>
                      <a:pPr marR="40639" lvl="0" defTabSz="914400">
                        <a:lnSpc>
                          <a:spcPct val="58479"/>
                        </a:lnSpc>
                        <a:spcBef>
                          <a:spcPts val="2400"/>
                        </a:spcBef>
                        <a:tabLst>
                          <a:tab pos="914400" algn="l"/>
                        </a:tabLst>
                        <a:defRPr>
                          <a:uFillTx/>
                        </a:defRPr>
                      </a:pPr>
                      <a:r>
                        <a:rPr sz="2300">
                          <a:uFill>
                            <a:solidFill/>
                          </a:uFill>
                          <a:sym typeface="Gill Sans"/>
                        </a:rPr>
                        <a:t>6 notes suffisantes</a:t>
                      </a:r>
                    </a:p>
                  </a:txBody>
                  <a:tcPr marL="50800" marR="50800" marT="50800" marB="50800" horzOverflow="overflow">
                    <a:lnR w="28575">
                      <a:solidFill>
                        <a:srgbClr val="000000"/>
                      </a:solidFill>
                      <a:miter lim="400000"/>
                    </a:lnR>
                  </a:tcPr>
                </a:tc>
              </a:tr>
              <a:tr h="463684">
                <a:tc>
                  <a:txBody>
                    <a:bodyPr/>
                    <a:lstStyle/>
                    <a:p>
                      <a:pPr marR="40639" lvl="0" algn="l" defTabSz="914400">
                        <a:lnSpc>
                          <a:spcPct val="58479"/>
                        </a:lnSpc>
                        <a:spcBef>
                          <a:spcPts val="2400"/>
                        </a:spcBef>
                        <a:tabLst>
                          <a:tab pos="914400" algn="l"/>
                        </a:tabLst>
                        <a:defRPr>
                          <a:uFillTx/>
                        </a:defRPr>
                      </a:pPr>
                      <a:r>
                        <a:rPr sz="2300">
                          <a:uFill>
                            <a:solidFill/>
                          </a:uFill>
                          <a:sym typeface="Gill Sans"/>
                        </a:rPr>
                        <a:t>Version latine</a:t>
                      </a:r>
                    </a:p>
                  </a:txBody>
                  <a:tcPr marL="50800" marR="50800" marT="50800" marB="50800" anchor="ctr" horzOverflow="overflow">
                    <a:lnL w="28575">
                      <a:solidFill>
                        <a:srgbClr val="000000"/>
                      </a:solidFill>
                      <a:miter lim="400000"/>
                    </a:lnL>
                  </a:tcPr>
                </a:tc>
                <a:tc>
                  <a:txBody>
                    <a:bodyPr/>
                    <a:lstStyle/>
                    <a:p>
                      <a:pPr marR="40639" lvl="0" defTabSz="914400">
                        <a:lnSpc>
                          <a:spcPct val="58479"/>
                        </a:lnSpc>
                        <a:spcBef>
                          <a:spcPts val="2400"/>
                        </a:spcBef>
                        <a:tabLst>
                          <a:tab pos="914400" algn="l"/>
                        </a:tabLst>
                        <a:defRPr>
                          <a:uFillTx/>
                        </a:defRPr>
                      </a:pPr>
                      <a:r>
                        <a:rPr sz="2300">
                          <a:uFill>
                            <a:solidFill/>
                          </a:uFill>
                          <a:sym typeface="Gill Sans"/>
                        </a:rPr>
                        <a:t>0,4</a:t>
                      </a:r>
                    </a:p>
                  </a:txBody>
                  <a:tcPr marL="50800" marR="50800" marT="50800" marB="50800" horzOverflow="overflow"/>
                </a:tc>
                <a:tc>
                  <a:txBody>
                    <a:bodyPr/>
                    <a:lstStyle/>
                    <a:p>
                      <a:pPr marR="40639" lvl="0" defTabSz="914400">
                        <a:lnSpc>
                          <a:spcPct val="58479"/>
                        </a:lnSpc>
                        <a:spcBef>
                          <a:spcPts val="2400"/>
                        </a:spcBef>
                        <a:tabLst>
                          <a:tab pos="914400" algn="l"/>
                        </a:tabLst>
                        <a:defRPr>
                          <a:uFillTx/>
                        </a:defRPr>
                      </a:pPr>
                      <a:r>
                        <a:rPr sz="2300">
                          <a:uFill>
                            <a:solidFill/>
                          </a:uFill>
                          <a:sym typeface="Gill Sans"/>
                        </a:rPr>
                        <a:t>0,5</a:t>
                      </a:r>
                    </a:p>
                  </a:txBody>
                  <a:tcPr marL="50800" marR="50800" marT="50800" marB="50800" horzOverflow="overflow"/>
                </a:tc>
                <a:tc>
                  <a:txBody>
                    <a:bodyPr/>
                    <a:lstStyle/>
                    <a:p>
                      <a:pPr marR="40639" lvl="0" defTabSz="914400">
                        <a:lnSpc>
                          <a:spcPct val="58479"/>
                        </a:lnSpc>
                        <a:spcBef>
                          <a:spcPts val="2400"/>
                        </a:spcBef>
                        <a:tabLst>
                          <a:tab pos="914400" algn="l"/>
                        </a:tabLst>
                        <a:defRPr>
                          <a:uFillTx/>
                        </a:defRPr>
                      </a:pPr>
                      <a:r>
                        <a:rPr sz="2300">
                          <a:uFill>
                            <a:solidFill/>
                          </a:uFill>
                          <a:sym typeface="Gill Sans"/>
                        </a:rPr>
                        <a:t>0,1</a:t>
                      </a:r>
                    </a:p>
                  </a:txBody>
                  <a:tcPr marL="50800" marR="50800" marT="50800" marB="50800" horzOverflow="overflow">
                    <a:lnR w="28575">
                      <a:solidFill>
                        <a:srgbClr val="000000"/>
                      </a:solidFill>
                      <a:miter lim="400000"/>
                    </a:lnR>
                  </a:tcPr>
                </a:tc>
              </a:tr>
              <a:tr h="463684">
                <a:tc>
                  <a:txBody>
                    <a:bodyPr/>
                    <a:lstStyle/>
                    <a:p>
                      <a:pPr marR="40639" lvl="0" algn="l" defTabSz="914400">
                        <a:lnSpc>
                          <a:spcPct val="58479"/>
                        </a:lnSpc>
                        <a:spcBef>
                          <a:spcPts val="2400"/>
                        </a:spcBef>
                        <a:tabLst>
                          <a:tab pos="914400" algn="l"/>
                        </a:tabLst>
                        <a:defRPr>
                          <a:uFillTx/>
                        </a:defRPr>
                      </a:pPr>
                      <a:r>
                        <a:rPr sz="2300">
                          <a:uFill>
                            <a:solidFill/>
                          </a:uFill>
                          <a:sym typeface="Gill Sans"/>
                        </a:rPr>
                        <a:t>Composition Française</a:t>
                      </a:r>
                    </a:p>
                  </a:txBody>
                  <a:tcPr marL="50800" marR="50800" marT="50800" marB="50800" anchor="ctr" horzOverflow="overflow">
                    <a:lnL w="28575">
                      <a:solidFill>
                        <a:srgbClr val="000000"/>
                      </a:solidFill>
                      <a:miter lim="400000"/>
                    </a:lnL>
                  </a:tcPr>
                </a:tc>
                <a:tc>
                  <a:txBody>
                    <a:bodyPr/>
                    <a:lstStyle/>
                    <a:p>
                      <a:pPr marR="40639" lvl="0" defTabSz="914400">
                        <a:lnSpc>
                          <a:spcPct val="58479"/>
                        </a:lnSpc>
                        <a:spcBef>
                          <a:spcPts val="2400"/>
                        </a:spcBef>
                        <a:tabLst>
                          <a:tab pos="914400" algn="l"/>
                        </a:tabLst>
                        <a:defRPr>
                          <a:uFillTx/>
                        </a:defRPr>
                      </a:pPr>
                      <a:r>
                        <a:rPr sz="2300">
                          <a:uFill>
                            <a:solidFill/>
                          </a:uFill>
                          <a:sym typeface="Gill Sans"/>
                        </a:rPr>
                        <a:t>0,21</a:t>
                      </a:r>
                    </a:p>
                  </a:txBody>
                  <a:tcPr marL="50800" marR="50800" marT="50800" marB="50800" horzOverflow="overflow"/>
                </a:tc>
                <a:tc>
                  <a:txBody>
                    <a:bodyPr/>
                    <a:lstStyle/>
                    <a:p>
                      <a:pPr marR="40639" lvl="0" defTabSz="914400">
                        <a:lnSpc>
                          <a:spcPct val="58479"/>
                        </a:lnSpc>
                        <a:spcBef>
                          <a:spcPts val="2400"/>
                        </a:spcBef>
                        <a:tabLst>
                          <a:tab pos="914400" algn="l"/>
                        </a:tabLst>
                        <a:defRPr>
                          <a:uFillTx/>
                        </a:defRPr>
                      </a:pPr>
                      <a:r>
                        <a:rPr sz="2300">
                          <a:uFill>
                            <a:solidFill/>
                          </a:uFill>
                          <a:sym typeface="Gill Sans"/>
                        </a:rPr>
                        <a:t>0,7</a:t>
                      </a:r>
                    </a:p>
                  </a:txBody>
                  <a:tcPr marL="50800" marR="50800" marT="50800" marB="50800" horzOverflow="overflow"/>
                </a:tc>
                <a:tc>
                  <a:txBody>
                    <a:bodyPr/>
                    <a:lstStyle/>
                    <a:p>
                      <a:pPr marR="40639" lvl="0" defTabSz="914400">
                        <a:lnSpc>
                          <a:spcPct val="58479"/>
                        </a:lnSpc>
                        <a:spcBef>
                          <a:spcPts val="2400"/>
                        </a:spcBef>
                        <a:tabLst>
                          <a:tab pos="914400" algn="l"/>
                        </a:tabLst>
                        <a:defRPr>
                          <a:uFillTx/>
                        </a:defRPr>
                      </a:pPr>
                      <a:r>
                        <a:rPr sz="2300">
                          <a:uFill>
                            <a:solidFill/>
                          </a:uFill>
                          <a:sym typeface="Gill Sans"/>
                        </a:rPr>
                        <a:t>0</a:t>
                      </a:r>
                    </a:p>
                  </a:txBody>
                  <a:tcPr marL="50800" marR="50800" marT="50800" marB="50800" horzOverflow="overflow">
                    <a:lnR w="28575">
                      <a:solidFill>
                        <a:srgbClr val="000000"/>
                      </a:solidFill>
                      <a:miter lim="400000"/>
                    </a:lnR>
                  </a:tcPr>
                </a:tc>
              </a:tr>
              <a:tr h="463684">
                <a:tc>
                  <a:txBody>
                    <a:bodyPr/>
                    <a:lstStyle/>
                    <a:p>
                      <a:pPr marR="40639" lvl="0" algn="l" defTabSz="914400">
                        <a:lnSpc>
                          <a:spcPct val="58479"/>
                        </a:lnSpc>
                        <a:spcBef>
                          <a:spcPts val="2400"/>
                        </a:spcBef>
                        <a:tabLst>
                          <a:tab pos="914400" algn="l"/>
                        </a:tabLst>
                        <a:defRPr>
                          <a:uFillTx/>
                        </a:defRPr>
                      </a:pPr>
                      <a:r>
                        <a:rPr sz="2300">
                          <a:uFill>
                            <a:solidFill/>
                          </a:uFill>
                          <a:sym typeface="Gill Sans"/>
                        </a:rPr>
                        <a:t>Anglais</a:t>
                      </a:r>
                    </a:p>
                  </a:txBody>
                  <a:tcPr marL="50800" marR="50800" marT="50800" marB="50800" anchor="ctr" horzOverflow="overflow">
                    <a:lnL w="28575">
                      <a:solidFill>
                        <a:srgbClr val="000000"/>
                      </a:solidFill>
                      <a:miter lim="400000"/>
                    </a:lnL>
                  </a:tcPr>
                </a:tc>
                <a:tc>
                  <a:txBody>
                    <a:bodyPr/>
                    <a:lstStyle/>
                    <a:p>
                      <a:pPr marR="40639" lvl="0" defTabSz="914400">
                        <a:lnSpc>
                          <a:spcPct val="58479"/>
                        </a:lnSpc>
                        <a:spcBef>
                          <a:spcPts val="2400"/>
                        </a:spcBef>
                        <a:tabLst>
                          <a:tab pos="914400" algn="l"/>
                        </a:tabLst>
                        <a:defRPr>
                          <a:uFillTx/>
                        </a:defRPr>
                      </a:pPr>
                      <a:r>
                        <a:rPr sz="2300">
                          <a:uFill>
                            <a:solidFill/>
                          </a:uFill>
                          <a:sym typeface="Gill Sans"/>
                        </a:rPr>
                        <a:t>0,37</a:t>
                      </a:r>
                    </a:p>
                  </a:txBody>
                  <a:tcPr marL="50800" marR="50800" marT="50800" marB="50800" horzOverflow="overflow"/>
                </a:tc>
                <a:tc>
                  <a:txBody>
                    <a:bodyPr/>
                    <a:lstStyle/>
                    <a:p>
                      <a:pPr marR="40639" lvl="0" defTabSz="914400">
                        <a:lnSpc>
                          <a:spcPct val="58479"/>
                        </a:lnSpc>
                        <a:spcBef>
                          <a:spcPts val="2400"/>
                        </a:spcBef>
                        <a:tabLst>
                          <a:tab pos="914400" algn="l"/>
                        </a:tabLst>
                        <a:defRPr>
                          <a:uFillTx/>
                        </a:defRPr>
                      </a:pPr>
                      <a:r>
                        <a:rPr sz="2300">
                          <a:uFill>
                            <a:solidFill/>
                          </a:uFill>
                          <a:sym typeface="Gill Sans"/>
                        </a:rPr>
                        <a:t>0,47</a:t>
                      </a:r>
                    </a:p>
                  </a:txBody>
                  <a:tcPr marL="50800" marR="50800" marT="50800" marB="50800" horzOverflow="overflow"/>
                </a:tc>
                <a:tc>
                  <a:txBody>
                    <a:bodyPr/>
                    <a:lstStyle/>
                    <a:p>
                      <a:pPr marR="40639" lvl="0" defTabSz="914400">
                        <a:lnSpc>
                          <a:spcPct val="58479"/>
                        </a:lnSpc>
                        <a:spcBef>
                          <a:spcPts val="2400"/>
                        </a:spcBef>
                        <a:tabLst>
                          <a:tab pos="914400" algn="l"/>
                        </a:tabLst>
                        <a:defRPr>
                          <a:uFillTx/>
                        </a:defRPr>
                      </a:pPr>
                      <a:r>
                        <a:rPr sz="2300">
                          <a:uFill>
                            <a:solidFill/>
                          </a:uFill>
                          <a:sym typeface="Gill Sans"/>
                        </a:rPr>
                        <a:t>0,16</a:t>
                      </a:r>
                    </a:p>
                  </a:txBody>
                  <a:tcPr marL="50800" marR="50800" marT="50800" marB="50800" horzOverflow="overflow">
                    <a:lnR w="28575">
                      <a:solidFill>
                        <a:srgbClr val="000000"/>
                      </a:solidFill>
                      <a:miter lim="400000"/>
                    </a:lnR>
                  </a:tcPr>
                </a:tc>
              </a:tr>
              <a:tr h="463684">
                <a:tc>
                  <a:txBody>
                    <a:bodyPr/>
                    <a:lstStyle/>
                    <a:p>
                      <a:pPr marR="40639" lvl="0" algn="l" defTabSz="914400">
                        <a:lnSpc>
                          <a:spcPct val="58479"/>
                        </a:lnSpc>
                        <a:spcBef>
                          <a:spcPts val="2400"/>
                        </a:spcBef>
                        <a:tabLst>
                          <a:tab pos="914400" algn="l"/>
                        </a:tabLst>
                        <a:defRPr>
                          <a:uFillTx/>
                        </a:defRPr>
                      </a:pPr>
                      <a:r>
                        <a:rPr sz="2300">
                          <a:uFill>
                            <a:solidFill/>
                          </a:uFill>
                          <a:sym typeface="Gill Sans"/>
                        </a:rPr>
                        <a:t>Mathématique</a:t>
                      </a:r>
                    </a:p>
                  </a:txBody>
                  <a:tcPr marL="50800" marR="50800" marT="50800" marB="50800" anchor="ctr" horzOverflow="overflow">
                    <a:lnL w="28575">
                      <a:solidFill>
                        <a:srgbClr val="000000"/>
                      </a:solidFill>
                      <a:miter lim="400000"/>
                    </a:lnL>
                  </a:tcPr>
                </a:tc>
                <a:tc>
                  <a:txBody>
                    <a:bodyPr/>
                    <a:lstStyle/>
                    <a:p>
                      <a:pPr marR="40639" lvl="0" defTabSz="914400">
                        <a:lnSpc>
                          <a:spcPct val="58479"/>
                        </a:lnSpc>
                        <a:spcBef>
                          <a:spcPts val="2400"/>
                        </a:spcBef>
                        <a:tabLst>
                          <a:tab pos="914400" algn="l"/>
                        </a:tabLst>
                        <a:defRPr>
                          <a:uFillTx/>
                        </a:defRPr>
                      </a:pPr>
                      <a:r>
                        <a:rPr sz="2300">
                          <a:uFill>
                            <a:solidFill/>
                          </a:uFill>
                          <a:sym typeface="Gill Sans"/>
                        </a:rPr>
                        <a:t>0,44</a:t>
                      </a:r>
                    </a:p>
                  </a:txBody>
                  <a:tcPr marL="50800" marR="50800" marT="50800" marB="50800" horzOverflow="overflow"/>
                </a:tc>
                <a:tc>
                  <a:txBody>
                    <a:bodyPr/>
                    <a:lstStyle/>
                    <a:p>
                      <a:pPr marR="40639" lvl="0" defTabSz="914400">
                        <a:lnSpc>
                          <a:spcPct val="58479"/>
                        </a:lnSpc>
                        <a:spcBef>
                          <a:spcPts val="2400"/>
                        </a:spcBef>
                        <a:tabLst>
                          <a:tab pos="914400" algn="l"/>
                        </a:tabLst>
                        <a:defRPr>
                          <a:uFillTx/>
                        </a:defRPr>
                      </a:pPr>
                      <a:r>
                        <a:rPr sz="2300">
                          <a:uFill>
                            <a:solidFill/>
                          </a:uFill>
                          <a:sym typeface="Gill Sans"/>
                        </a:rPr>
                        <a:t>0,36</a:t>
                      </a:r>
                    </a:p>
                  </a:txBody>
                  <a:tcPr marL="50800" marR="50800" marT="50800" marB="50800" horzOverflow="overflow"/>
                </a:tc>
                <a:tc>
                  <a:txBody>
                    <a:bodyPr/>
                    <a:lstStyle/>
                    <a:p>
                      <a:pPr marR="40639" lvl="0" defTabSz="914400">
                        <a:lnSpc>
                          <a:spcPct val="58479"/>
                        </a:lnSpc>
                        <a:spcBef>
                          <a:spcPts val="2400"/>
                        </a:spcBef>
                        <a:tabLst>
                          <a:tab pos="914400" algn="l"/>
                        </a:tabLst>
                        <a:defRPr>
                          <a:uFillTx/>
                        </a:defRPr>
                      </a:pPr>
                      <a:r>
                        <a:rPr sz="2300">
                          <a:uFill>
                            <a:solidFill/>
                          </a:uFill>
                          <a:sym typeface="Gill Sans"/>
                        </a:rPr>
                        <a:t>0,2</a:t>
                      </a:r>
                    </a:p>
                  </a:txBody>
                  <a:tcPr marL="50800" marR="50800" marT="50800" marB="50800" horzOverflow="overflow">
                    <a:lnR w="28575">
                      <a:solidFill>
                        <a:srgbClr val="000000"/>
                      </a:solidFill>
                      <a:miter lim="400000"/>
                    </a:lnR>
                  </a:tcPr>
                </a:tc>
              </a:tr>
              <a:tr h="463684">
                <a:tc>
                  <a:txBody>
                    <a:bodyPr/>
                    <a:lstStyle/>
                    <a:p>
                      <a:pPr marR="40639" lvl="0" algn="l" defTabSz="914400">
                        <a:lnSpc>
                          <a:spcPct val="58479"/>
                        </a:lnSpc>
                        <a:spcBef>
                          <a:spcPts val="2400"/>
                        </a:spcBef>
                        <a:tabLst>
                          <a:tab pos="914400" algn="l"/>
                        </a:tabLst>
                        <a:defRPr>
                          <a:uFillTx/>
                        </a:defRPr>
                      </a:pPr>
                      <a:r>
                        <a:rPr sz="2300">
                          <a:uFill>
                            <a:solidFill/>
                          </a:uFill>
                          <a:sym typeface="Gill Sans"/>
                        </a:rPr>
                        <a:t>Philosophie</a:t>
                      </a:r>
                    </a:p>
                  </a:txBody>
                  <a:tcPr marL="50800" marR="50800" marT="50800" marB="50800" anchor="ctr" horzOverflow="overflow">
                    <a:lnL w="28575">
                      <a:solidFill>
                        <a:srgbClr val="000000"/>
                      </a:solidFill>
                      <a:miter lim="400000"/>
                    </a:lnL>
                  </a:tcPr>
                </a:tc>
                <a:tc>
                  <a:txBody>
                    <a:bodyPr/>
                    <a:lstStyle/>
                    <a:p>
                      <a:pPr marR="40639" lvl="0" defTabSz="914400">
                        <a:lnSpc>
                          <a:spcPct val="58479"/>
                        </a:lnSpc>
                        <a:spcBef>
                          <a:spcPts val="2400"/>
                        </a:spcBef>
                        <a:tabLst>
                          <a:tab pos="914400" algn="l"/>
                        </a:tabLst>
                        <a:defRPr>
                          <a:uFillTx/>
                        </a:defRPr>
                      </a:pPr>
                      <a:r>
                        <a:rPr sz="2300">
                          <a:uFill>
                            <a:solidFill/>
                          </a:uFill>
                          <a:sym typeface="Gill Sans"/>
                        </a:rPr>
                        <a:t>0,09</a:t>
                      </a:r>
                    </a:p>
                  </a:txBody>
                  <a:tcPr marL="50800" marR="50800" marT="50800" marB="50800" horzOverflow="overflow"/>
                </a:tc>
                <a:tc>
                  <a:txBody>
                    <a:bodyPr/>
                    <a:lstStyle/>
                    <a:p>
                      <a:pPr marR="40639" lvl="0" defTabSz="914400">
                        <a:lnSpc>
                          <a:spcPct val="58479"/>
                        </a:lnSpc>
                        <a:spcBef>
                          <a:spcPts val="2400"/>
                        </a:spcBef>
                        <a:tabLst>
                          <a:tab pos="914400" algn="l"/>
                        </a:tabLst>
                        <a:defRPr>
                          <a:uFillTx/>
                        </a:defRPr>
                      </a:pPr>
                      <a:r>
                        <a:rPr sz="2300">
                          <a:uFill>
                            <a:solidFill/>
                          </a:uFill>
                          <a:sym typeface="Gill Sans"/>
                        </a:rPr>
                        <a:t>0,81</a:t>
                      </a:r>
                    </a:p>
                  </a:txBody>
                  <a:tcPr marL="50800" marR="50800" marT="50800" marB="50800" horzOverflow="overflow"/>
                </a:tc>
                <a:tc>
                  <a:txBody>
                    <a:bodyPr/>
                    <a:lstStyle/>
                    <a:p>
                      <a:pPr marR="40639" lvl="0" defTabSz="914400">
                        <a:lnSpc>
                          <a:spcPct val="58479"/>
                        </a:lnSpc>
                        <a:spcBef>
                          <a:spcPts val="2400"/>
                        </a:spcBef>
                        <a:tabLst>
                          <a:tab pos="914400" algn="l"/>
                        </a:tabLst>
                        <a:defRPr>
                          <a:uFillTx/>
                        </a:defRPr>
                      </a:pPr>
                      <a:r>
                        <a:rPr sz="2300">
                          <a:uFill>
                            <a:solidFill/>
                          </a:uFill>
                          <a:sym typeface="Gill Sans"/>
                        </a:rPr>
                        <a:t>0,1</a:t>
                      </a:r>
                    </a:p>
                  </a:txBody>
                  <a:tcPr marL="50800" marR="50800" marT="50800" marB="50800" horzOverflow="overflow">
                    <a:lnR w="28575">
                      <a:solidFill>
                        <a:srgbClr val="000000"/>
                      </a:solidFill>
                      <a:miter lim="400000"/>
                    </a:lnR>
                  </a:tcPr>
                </a:tc>
              </a:tr>
              <a:tr h="463684">
                <a:tc>
                  <a:txBody>
                    <a:bodyPr/>
                    <a:lstStyle/>
                    <a:p>
                      <a:pPr marR="40639" lvl="0" algn="l" defTabSz="914400">
                        <a:lnSpc>
                          <a:spcPct val="58479"/>
                        </a:lnSpc>
                        <a:spcBef>
                          <a:spcPts val="2400"/>
                        </a:spcBef>
                        <a:tabLst>
                          <a:tab pos="914400" algn="l"/>
                        </a:tabLst>
                        <a:defRPr>
                          <a:uFillTx/>
                        </a:defRPr>
                      </a:pPr>
                      <a:r>
                        <a:rPr sz="2300">
                          <a:uFill>
                            <a:solidFill/>
                          </a:uFill>
                          <a:sym typeface="Gill Sans"/>
                        </a:rPr>
                        <a:t>Physique</a:t>
                      </a:r>
                    </a:p>
                  </a:txBody>
                  <a:tcPr marL="50800" marR="50800" marT="50800" marB="50800" anchor="ctr" horzOverflow="overflow">
                    <a:lnL w="28575">
                      <a:solidFill>
                        <a:srgbClr val="000000"/>
                      </a:solidFill>
                      <a:miter lim="400000"/>
                    </a:lnL>
                    <a:lnB w="28575">
                      <a:solidFill>
                        <a:srgbClr val="000000"/>
                      </a:solidFill>
                      <a:miter lim="400000"/>
                    </a:lnB>
                  </a:tcPr>
                </a:tc>
                <a:tc>
                  <a:txBody>
                    <a:bodyPr/>
                    <a:lstStyle/>
                    <a:p>
                      <a:pPr marR="40639" lvl="0" defTabSz="914400">
                        <a:lnSpc>
                          <a:spcPct val="58479"/>
                        </a:lnSpc>
                        <a:spcBef>
                          <a:spcPts val="2400"/>
                        </a:spcBef>
                        <a:tabLst>
                          <a:tab pos="914400" algn="l"/>
                        </a:tabLst>
                        <a:defRPr>
                          <a:uFillTx/>
                        </a:defRPr>
                      </a:pPr>
                      <a:r>
                        <a:rPr sz="2300">
                          <a:uFill>
                            <a:solidFill/>
                          </a:uFill>
                          <a:sym typeface="Gill Sans"/>
                        </a:rPr>
                        <a:t>0,37</a:t>
                      </a:r>
                    </a:p>
                  </a:txBody>
                  <a:tcPr marL="50800" marR="50800" marT="50800" marB="50800" horzOverflow="overflow">
                    <a:lnB w="28575">
                      <a:solidFill>
                        <a:srgbClr val="000000"/>
                      </a:solidFill>
                      <a:miter lim="400000"/>
                    </a:lnB>
                  </a:tcPr>
                </a:tc>
                <a:tc>
                  <a:txBody>
                    <a:bodyPr/>
                    <a:lstStyle/>
                    <a:p>
                      <a:pPr marR="40639" lvl="0" defTabSz="914400">
                        <a:lnSpc>
                          <a:spcPct val="58479"/>
                        </a:lnSpc>
                        <a:spcBef>
                          <a:spcPts val="2400"/>
                        </a:spcBef>
                        <a:tabLst>
                          <a:tab pos="914400" algn="l"/>
                        </a:tabLst>
                        <a:defRPr>
                          <a:uFillTx/>
                        </a:defRPr>
                      </a:pPr>
                      <a:r>
                        <a:rPr sz="2300">
                          <a:uFill>
                            <a:solidFill/>
                          </a:uFill>
                          <a:sym typeface="Gill Sans"/>
                        </a:rPr>
                        <a:t>0,5</a:t>
                      </a:r>
                    </a:p>
                  </a:txBody>
                  <a:tcPr marL="50800" marR="50800" marT="50800" marB="50800" horzOverflow="overflow">
                    <a:lnB w="28575">
                      <a:solidFill>
                        <a:srgbClr val="000000"/>
                      </a:solidFill>
                      <a:miter lim="400000"/>
                    </a:lnB>
                  </a:tcPr>
                </a:tc>
                <a:tc>
                  <a:txBody>
                    <a:bodyPr/>
                    <a:lstStyle/>
                    <a:p>
                      <a:pPr marR="40639" lvl="0" defTabSz="914400">
                        <a:lnSpc>
                          <a:spcPct val="58479"/>
                        </a:lnSpc>
                        <a:spcBef>
                          <a:spcPts val="2400"/>
                        </a:spcBef>
                        <a:tabLst>
                          <a:tab pos="914400" algn="l"/>
                        </a:tabLst>
                        <a:defRPr>
                          <a:uFillTx/>
                        </a:defRPr>
                      </a:pPr>
                      <a:r>
                        <a:rPr sz="2300">
                          <a:uFill>
                            <a:solidFill/>
                          </a:uFill>
                          <a:sym typeface="Gill Sans"/>
                        </a:rPr>
                        <a:t>0,13</a:t>
                      </a:r>
                    </a:p>
                  </a:txBody>
                  <a:tcPr marL="50800" marR="50800" marT="50800" marB="50800" horzOverflow="overflow">
                    <a:lnR w="28575">
                      <a:solidFill>
                        <a:srgbClr val="000000"/>
                      </a:solidFill>
                      <a:miter lim="400000"/>
                    </a:lnR>
                    <a:lnB w="28575">
                      <a:solidFill>
                        <a:srgbClr val="000000"/>
                      </a:solidFill>
                      <a:miter lim="400000"/>
                    </a:lnB>
                  </a:tcPr>
                </a:tc>
              </a:tr>
            </a:tbl>
          </a:graphicData>
        </a:graphic>
      </p:graphicFrame>
    </p:spTree>
  </p:cSld>
  <p:clrMapOvr>
    <a:masterClrMapping/>
  </p:clrMapOvr>
  <p:transition xmlns:p14="http://schemas.microsoft.com/office/powerpoint/2010/mai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p:cNvSpPr>
          <p:nvPr>
            <p:ph type="title"/>
          </p:nvPr>
        </p:nvSpPr>
        <p:spPr>
          <a:xfrm>
            <a:off x="974725" y="2681287"/>
            <a:ext cx="11055350" cy="4389438"/>
          </a:xfrm>
          <a:prstGeom prst="rect">
            <a:avLst/>
          </a:prstGeom>
        </p:spPr>
        <p:txBody>
          <a:bodyPr/>
          <a:lstStyle>
            <a:lvl1pPr>
              <a:defRPr sz="4695">
                <a:latin typeface="Gill Sans SemiBold"/>
                <a:ea typeface="Gill Sans SemiBold"/>
                <a:cs typeface="Gill Sans SemiBold"/>
                <a:sym typeface="Gill Sans SemiBold"/>
              </a:defRPr>
            </a:lvl1pPr>
          </a:lstStyle>
          <a:p>
            <a:pPr lvl="0">
              <a:defRPr sz="1800">
                <a:solidFill>
                  <a:srgbClr val="000000"/>
                </a:solidFill>
                <a:uFillTx/>
              </a:defRPr>
            </a:pPr>
            <a:r>
              <a:rPr sz="4695">
                <a:solidFill>
                  <a:srgbClr val="005764"/>
                </a:solidFill>
                <a:uFill>
                  <a:solidFill>
                    <a:srgbClr val="005764"/>
                  </a:solidFill>
                </a:uFill>
              </a:rPr>
              <a:t>4. Le problème de la mesure</a:t>
            </a:r>
          </a:p>
        </p:txBody>
      </p:sp>
    </p:spTree>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35"/>
          <p:cNvSpPr>
            <a:spLocks noGrp="1"/>
          </p:cNvSpPr>
          <p:nvPr>
            <p:ph type="title"/>
          </p:nvPr>
        </p:nvSpPr>
        <p:spPr>
          <a:prstGeom prst="rect">
            <a:avLst/>
          </a:prstGeom>
        </p:spPr>
        <p:txBody>
          <a:bodyPr>
            <a:normAutofit/>
          </a:bodyPr>
          <a:lstStyle/>
          <a:p>
            <a:pPr lvl="0">
              <a:defRPr sz="1800"/>
            </a:pPr>
            <a:r>
              <a:rPr lang="nl-BE" sz="8000" dirty="0" smtClean="0"/>
              <a:t>L’évaluator</a:t>
            </a:r>
            <a:endParaRPr sz="8000" dirty="0"/>
          </a:p>
        </p:txBody>
      </p:sp>
      <p:pic>
        <p:nvPicPr>
          <p:cNvPr id="5" name="Image 4" descr="machineAevaluer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110" y="2903699"/>
            <a:ext cx="9281721" cy="6562467"/>
          </a:xfrm>
          <a:prstGeom prst="rect">
            <a:avLst/>
          </a:prstGeom>
        </p:spPr>
      </p:pic>
    </p:spTree>
    <p:extLst>
      <p:ext uri="{BB962C8B-B14F-4D97-AF65-F5344CB8AC3E}">
        <p14:creationId xmlns:p14="http://schemas.microsoft.com/office/powerpoint/2010/main" val="32487251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pe 41"/>
          <p:cNvSpPr>
            <a:spLocks noGrp="1"/>
          </p:cNvSpPr>
          <p:nvPr>
            <p:ph type="title"/>
          </p:nvPr>
        </p:nvSpPr>
        <p:spPr>
          <a:prstGeom prst="rect">
            <a:avLst/>
          </a:prstGeom>
        </p:spPr>
        <p:txBody>
          <a:bodyPr/>
          <a:lstStyle>
            <a:lvl1pPr defTabSz="560831">
              <a:defRPr sz="7679"/>
            </a:lvl1pPr>
          </a:lstStyle>
          <a:p>
            <a:pPr lvl="0">
              <a:defRPr sz="1800"/>
            </a:pPr>
            <a:r>
              <a:rPr lang="nl-BE" sz="7679" dirty="0" smtClean="0"/>
              <a:t>Situation réelle</a:t>
            </a:r>
            <a:endParaRPr sz="7679" dirty="0"/>
          </a:p>
        </p:txBody>
      </p:sp>
      <p:pic>
        <p:nvPicPr>
          <p:cNvPr id="6" name="Image 5" descr="personneAevaluerFDnoi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598" y="3001848"/>
            <a:ext cx="2871402" cy="5945968"/>
          </a:xfrm>
          <a:prstGeom prst="rect">
            <a:avLst/>
          </a:prstGeom>
        </p:spPr>
      </p:pic>
      <p:pic>
        <p:nvPicPr>
          <p:cNvPr id="9" name="Image 8"/>
          <p:cNvPicPr>
            <a:picLocks noChangeAspect="1"/>
          </p:cNvPicPr>
          <p:nvPr/>
        </p:nvPicPr>
        <p:blipFill>
          <a:blip r:embed="rId4"/>
          <a:stretch>
            <a:fillRect/>
          </a:stretch>
        </p:blipFill>
        <p:spPr>
          <a:xfrm>
            <a:off x="9828040" y="6484016"/>
            <a:ext cx="2653323" cy="2463800"/>
          </a:xfrm>
          <a:prstGeom prst="rect">
            <a:avLst/>
          </a:prstGeom>
        </p:spPr>
      </p:pic>
      <p:cxnSp>
        <p:nvCxnSpPr>
          <p:cNvPr id="11" name="Connecteur droit avec flèche 10"/>
          <p:cNvCxnSpPr/>
          <p:nvPr/>
        </p:nvCxnSpPr>
        <p:spPr>
          <a:xfrm>
            <a:off x="3489000" y="7793259"/>
            <a:ext cx="1524870" cy="0"/>
          </a:xfrm>
          <a:prstGeom prst="straightConnector1">
            <a:avLst/>
          </a:prstGeom>
          <a:noFill/>
          <a:ln w="76200" cap="flat" cmpd="sng">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cxnSp>
        <p:nvCxnSpPr>
          <p:cNvPr id="14" name="Connecteur droit avec flèche 13"/>
          <p:cNvCxnSpPr/>
          <p:nvPr/>
        </p:nvCxnSpPr>
        <p:spPr>
          <a:xfrm>
            <a:off x="8303170" y="7850987"/>
            <a:ext cx="1524870" cy="0"/>
          </a:xfrm>
          <a:prstGeom prst="straightConnector1">
            <a:avLst/>
          </a:prstGeom>
          <a:noFill/>
          <a:ln w="76200" cap="flat" cmpd="sng">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cxnSp>
        <p:nvCxnSpPr>
          <p:cNvPr id="16" name="Connecteur droit avec flèche 15"/>
          <p:cNvCxnSpPr>
            <a:stCxn id="9" idx="0"/>
          </p:cNvCxnSpPr>
          <p:nvPr/>
        </p:nvCxnSpPr>
        <p:spPr>
          <a:xfrm rot="16200000" flipV="1">
            <a:off x="5480478" y="809791"/>
            <a:ext cx="3880516" cy="7467933"/>
          </a:xfrm>
          <a:prstGeom prst="bentConnector2">
            <a:avLst/>
          </a:prstGeom>
          <a:noFill/>
          <a:ln w="76200" cap="flat" cmpd="sng">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sp>
        <p:nvSpPr>
          <p:cNvPr id="23" name="Rectangle 22"/>
          <p:cNvSpPr/>
          <p:nvPr/>
        </p:nvSpPr>
        <p:spPr>
          <a:xfrm>
            <a:off x="4033799" y="6130073"/>
            <a:ext cx="5378399" cy="738664"/>
          </a:xfrm>
          <a:prstGeom prst="rect">
            <a:avLst/>
          </a:prstGeom>
        </p:spPr>
        <p:style>
          <a:lnRef idx="3">
            <a:schemeClr val="lt1"/>
          </a:lnRef>
          <a:fillRef idx="1">
            <a:schemeClr val="dk1"/>
          </a:fillRef>
          <a:effectRef idx="1">
            <a:schemeClr val="dk1"/>
          </a:effectRef>
          <a:fontRef idx="minor">
            <a:schemeClr val="lt1"/>
          </a:fontRef>
        </p:style>
        <p:txBody>
          <a:bodyPr wrap="square" lIns="91440" tIns="45720" rIns="91440" bIns="45720">
            <a:spAutoFit/>
          </a:bodyPr>
          <a:lstStyle/>
          <a:p>
            <a:pPr algn="ctr"/>
            <a:r>
              <a:rPr lang="nl-BE"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Artefact (examen)</a:t>
            </a:r>
            <a:endParaRPr lang="nl-BE"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5" name="Rectangle 24"/>
          <p:cNvSpPr/>
          <p:nvPr/>
        </p:nvSpPr>
        <p:spPr>
          <a:xfrm>
            <a:off x="4519349" y="7439316"/>
            <a:ext cx="4108499" cy="615553"/>
          </a:xfrm>
          <a:prstGeom prst="rect">
            <a:avLst/>
          </a:prstGeom>
        </p:spPr>
        <p:style>
          <a:lnRef idx="3">
            <a:schemeClr val="lt1"/>
          </a:lnRef>
          <a:fillRef idx="1">
            <a:schemeClr val="dk1"/>
          </a:fillRef>
          <a:effectRef idx="1">
            <a:schemeClr val="dk1"/>
          </a:effectRef>
          <a:fontRef idx="minor">
            <a:schemeClr val="lt1"/>
          </a:fontRef>
        </p:style>
        <p:txBody>
          <a:bodyPr wrap="square" lIns="91440" tIns="45720" rIns="91440" bIns="45720">
            <a:spAutoFit/>
          </a:bodyPr>
          <a:lstStyle/>
          <a:p>
            <a:pPr algn="ctr"/>
            <a:r>
              <a:rPr lang="nl-BE" sz="3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Performance(s)</a:t>
            </a:r>
            <a:endParaRPr lang="nl-BE" sz="3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cxnSp>
        <p:nvCxnSpPr>
          <p:cNvPr id="27" name="Connecteur droit avec flèche 26"/>
          <p:cNvCxnSpPr/>
          <p:nvPr/>
        </p:nvCxnSpPr>
        <p:spPr>
          <a:xfrm>
            <a:off x="6620933" y="6837959"/>
            <a:ext cx="0" cy="731241"/>
          </a:xfrm>
          <a:prstGeom prst="straightConnector1">
            <a:avLst/>
          </a:prstGeom>
          <a:noFill/>
          <a:ln w="76200" cap="flat" cmpd="sng">
            <a:solidFill>
              <a:srgbClr val="000000"/>
            </a:solidFill>
            <a:prstDash val="solid"/>
            <a:miter lim="400000"/>
            <a:headEnd type="triangle"/>
            <a:tailEnd type="triangle"/>
          </a:ln>
          <a:effectLst/>
        </p:spPr>
        <p:style>
          <a:lnRef idx="0">
            <a:scrgbClr r="0" g="0" b="0"/>
          </a:lnRef>
          <a:fillRef idx="0">
            <a:scrgbClr r="0" g="0" b="0"/>
          </a:fillRef>
          <a:effectRef idx="0">
            <a:scrgbClr r="0" g="0" b="0"/>
          </a:effectRef>
          <a:fontRef idx="none"/>
        </p:style>
      </p:cxnSp>
      <p:sp>
        <p:nvSpPr>
          <p:cNvPr id="33" name="Rectangle 32"/>
          <p:cNvSpPr/>
          <p:nvPr/>
        </p:nvSpPr>
        <p:spPr>
          <a:xfrm>
            <a:off x="397469" y="2317288"/>
            <a:ext cx="3289300" cy="646331"/>
          </a:xfrm>
          <a:prstGeom prst="rect">
            <a:avLst/>
          </a:prstGeom>
        </p:spPr>
        <p:style>
          <a:lnRef idx="3">
            <a:schemeClr val="lt1"/>
          </a:lnRef>
          <a:fillRef idx="1">
            <a:schemeClr val="dk1"/>
          </a:fillRef>
          <a:effectRef idx="1">
            <a:schemeClr val="dk1"/>
          </a:effectRef>
          <a:fontRef idx="minor">
            <a:schemeClr val="lt1"/>
          </a:fontRef>
        </p:style>
        <p:txBody>
          <a:bodyPr wrap="square" lIns="91440" tIns="45720" rIns="91440" bIns="45720">
            <a:spAutoFit/>
          </a:bodyPr>
          <a:lstStyle/>
          <a:p>
            <a:pPr algn="ctr"/>
            <a:r>
              <a:rPr lang="nl-BE"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Compétences</a:t>
            </a:r>
            <a:endParaRPr lang="nl-BE"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4" name="Rectangle 33"/>
          <p:cNvSpPr/>
          <p:nvPr/>
        </p:nvSpPr>
        <p:spPr>
          <a:xfrm>
            <a:off x="8273328" y="2632902"/>
            <a:ext cx="2652289" cy="707886"/>
          </a:xfrm>
          <a:prstGeom prst="rect">
            <a:avLst/>
          </a:prstGeom>
          <a:noFill/>
        </p:spPr>
        <p:txBody>
          <a:bodyPr wrap="none" lIns="91440" tIns="45720" rIns="91440" bIns="45720">
            <a:spAutoFit/>
          </a:bodyPr>
          <a:lstStyle/>
          <a:p>
            <a:pPr algn="ctr"/>
            <a:r>
              <a:rPr lang="nl-BE" sz="4000" b="1" cap="none" spc="0" dirty="0" smtClean="0">
                <a:ln w="12700">
                  <a:solidFill>
                    <a:schemeClr val="tx2">
                      <a:satMod val="155000"/>
                    </a:schemeClr>
                  </a:solidFill>
                  <a:prstDash val="solid"/>
                </a:ln>
                <a:solidFill>
                  <a:schemeClr val="accent5">
                    <a:lumMod val="75000"/>
                  </a:schemeClr>
                </a:solidFill>
                <a:effectLst>
                  <a:outerShdw blurRad="41275" dist="20320" dir="1800000" algn="tl" rotWithShape="0">
                    <a:srgbClr val="000000">
                      <a:alpha val="40000"/>
                    </a:srgbClr>
                  </a:outerShdw>
                </a:effectLst>
              </a:rPr>
              <a:t>Inférence</a:t>
            </a:r>
            <a:endParaRPr lang="nl-BE" sz="4000" b="1" cap="none" spc="0" dirty="0">
              <a:ln w="12700">
                <a:solidFill>
                  <a:schemeClr val="tx2">
                    <a:satMod val="155000"/>
                  </a:schemeClr>
                </a:solidFill>
                <a:prstDash val="solid"/>
              </a:ln>
              <a:solidFill>
                <a:schemeClr val="accent5">
                  <a:lumMod val="7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89691838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pe 41"/>
          <p:cNvSpPr>
            <a:spLocks noGrp="1"/>
          </p:cNvSpPr>
          <p:nvPr>
            <p:ph type="title"/>
          </p:nvPr>
        </p:nvSpPr>
        <p:spPr>
          <a:prstGeom prst="rect">
            <a:avLst/>
          </a:prstGeom>
        </p:spPr>
        <p:txBody>
          <a:bodyPr/>
          <a:lstStyle>
            <a:lvl1pPr defTabSz="560831">
              <a:defRPr sz="7679"/>
            </a:lvl1pPr>
          </a:lstStyle>
          <a:p>
            <a:pPr lvl="0">
              <a:defRPr sz="1800"/>
            </a:pPr>
            <a:r>
              <a:rPr lang="nl-BE" sz="7679" dirty="0" smtClean="0"/>
              <a:t>Quels types d’erreurs</a:t>
            </a:r>
            <a:endParaRPr sz="7679" dirty="0"/>
          </a:p>
        </p:txBody>
      </p:sp>
      <p:pic>
        <p:nvPicPr>
          <p:cNvPr id="6" name="Image 5" descr="personneAevaluerFDnoi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598" y="3001848"/>
            <a:ext cx="2871402" cy="5945968"/>
          </a:xfrm>
          <a:prstGeom prst="rect">
            <a:avLst/>
          </a:prstGeom>
        </p:spPr>
      </p:pic>
      <p:pic>
        <p:nvPicPr>
          <p:cNvPr id="9" name="Image 8"/>
          <p:cNvPicPr>
            <a:picLocks noChangeAspect="1"/>
          </p:cNvPicPr>
          <p:nvPr/>
        </p:nvPicPr>
        <p:blipFill>
          <a:blip r:embed="rId4"/>
          <a:stretch>
            <a:fillRect/>
          </a:stretch>
        </p:blipFill>
        <p:spPr>
          <a:xfrm>
            <a:off x="9732273" y="5262970"/>
            <a:ext cx="2653323" cy="2463800"/>
          </a:xfrm>
          <a:prstGeom prst="rect">
            <a:avLst/>
          </a:prstGeom>
        </p:spPr>
      </p:pic>
      <p:cxnSp>
        <p:nvCxnSpPr>
          <p:cNvPr id="11" name="Connecteur droit avec flèche 10"/>
          <p:cNvCxnSpPr/>
          <p:nvPr/>
        </p:nvCxnSpPr>
        <p:spPr>
          <a:xfrm>
            <a:off x="3489000" y="7793259"/>
            <a:ext cx="1524870" cy="0"/>
          </a:xfrm>
          <a:prstGeom prst="straightConnector1">
            <a:avLst/>
          </a:prstGeom>
          <a:noFill/>
          <a:ln w="76200" cap="flat" cmpd="sng">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cxnSp>
        <p:nvCxnSpPr>
          <p:cNvPr id="14" name="Connecteur droit avec flèche 13"/>
          <p:cNvCxnSpPr/>
          <p:nvPr/>
        </p:nvCxnSpPr>
        <p:spPr>
          <a:xfrm flipV="1">
            <a:off x="8726828" y="6484016"/>
            <a:ext cx="1101212" cy="10854"/>
          </a:xfrm>
          <a:prstGeom prst="straightConnector1">
            <a:avLst/>
          </a:prstGeom>
          <a:noFill/>
          <a:ln w="76200" cap="flat" cmpd="sng">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cxnSp>
        <p:nvCxnSpPr>
          <p:cNvPr id="16" name="Connecteur droit avec flèche 15"/>
          <p:cNvCxnSpPr>
            <a:stCxn id="9" idx="0"/>
            <a:endCxn id="33" idx="3"/>
          </p:cNvCxnSpPr>
          <p:nvPr/>
        </p:nvCxnSpPr>
        <p:spPr>
          <a:xfrm rot="16200000" flipV="1">
            <a:off x="6061594" y="265629"/>
            <a:ext cx="2622516" cy="7372166"/>
          </a:xfrm>
          <a:prstGeom prst="bentConnector2">
            <a:avLst/>
          </a:prstGeom>
          <a:noFill/>
          <a:ln w="76200" cap="flat" cmpd="sng">
            <a:solidFill>
              <a:srgbClr val="000000"/>
            </a:solidFill>
            <a:prstDash val="dash"/>
            <a:miter lim="400000"/>
            <a:tailEnd type="arrow"/>
          </a:ln>
          <a:effectLst/>
        </p:spPr>
        <p:style>
          <a:lnRef idx="0">
            <a:scrgbClr r="0" g="0" b="0"/>
          </a:lnRef>
          <a:fillRef idx="0">
            <a:scrgbClr r="0" g="0" b="0"/>
          </a:fillRef>
          <a:effectRef idx="0">
            <a:scrgbClr r="0" g="0" b="0"/>
          </a:effectRef>
          <a:fontRef idx="none"/>
        </p:style>
      </p:cxnSp>
      <p:sp>
        <p:nvSpPr>
          <p:cNvPr id="23" name="Rectangle 22"/>
          <p:cNvSpPr/>
          <p:nvPr/>
        </p:nvSpPr>
        <p:spPr>
          <a:xfrm>
            <a:off x="3928054" y="6130073"/>
            <a:ext cx="5409443" cy="738664"/>
          </a:xfrm>
          <a:prstGeom prst="rect">
            <a:avLst/>
          </a:prstGeom>
        </p:spPr>
        <p:style>
          <a:lnRef idx="3">
            <a:schemeClr val="lt1"/>
          </a:lnRef>
          <a:fillRef idx="1">
            <a:schemeClr val="dk1"/>
          </a:fillRef>
          <a:effectRef idx="1">
            <a:schemeClr val="dk1"/>
          </a:effectRef>
          <a:fontRef idx="minor">
            <a:schemeClr val="lt1"/>
          </a:fontRef>
        </p:style>
        <p:txBody>
          <a:bodyPr wrap="square" lIns="91440" tIns="45720" rIns="91440" bIns="45720">
            <a:spAutoFit/>
          </a:bodyPr>
          <a:lstStyle/>
          <a:p>
            <a:pPr algn="ctr"/>
            <a:r>
              <a:rPr lang="nl-BE"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Artefact (examen)</a:t>
            </a:r>
            <a:endParaRPr lang="nl-BE"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5" name="Rectangle 24"/>
          <p:cNvSpPr/>
          <p:nvPr/>
        </p:nvSpPr>
        <p:spPr>
          <a:xfrm>
            <a:off x="5013870" y="7439316"/>
            <a:ext cx="3712958" cy="615553"/>
          </a:xfrm>
          <a:prstGeom prst="rect">
            <a:avLst/>
          </a:prstGeom>
        </p:spPr>
        <p:style>
          <a:lnRef idx="3">
            <a:schemeClr val="lt1"/>
          </a:lnRef>
          <a:fillRef idx="1">
            <a:schemeClr val="dk1"/>
          </a:fillRef>
          <a:effectRef idx="1">
            <a:schemeClr val="dk1"/>
          </a:effectRef>
          <a:fontRef idx="minor">
            <a:schemeClr val="lt1"/>
          </a:fontRef>
        </p:style>
        <p:txBody>
          <a:bodyPr wrap="square" lIns="91440" tIns="45720" rIns="91440" bIns="45720">
            <a:spAutoFit/>
          </a:bodyPr>
          <a:lstStyle/>
          <a:p>
            <a:pPr algn="ctr"/>
            <a:r>
              <a:rPr lang="nl-BE" sz="3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Performance(s)</a:t>
            </a:r>
            <a:endParaRPr lang="nl-BE" sz="3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cxnSp>
        <p:nvCxnSpPr>
          <p:cNvPr id="27" name="Connecteur droit avec flèche 26"/>
          <p:cNvCxnSpPr/>
          <p:nvPr/>
        </p:nvCxnSpPr>
        <p:spPr>
          <a:xfrm>
            <a:off x="6620933" y="6837959"/>
            <a:ext cx="0" cy="731241"/>
          </a:xfrm>
          <a:prstGeom prst="straightConnector1">
            <a:avLst/>
          </a:prstGeom>
          <a:noFill/>
          <a:ln w="76200" cap="flat" cmpd="sng">
            <a:solidFill>
              <a:srgbClr val="000000"/>
            </a:solidFill>
            <a:prstDash val="solid"/>
            <a:miter lim="400000"/>
            <a:headEnd type="triangle"/>
            <a:tailEnd type="triangle"/>
          </a:ln>
          <a:effectLst/>
        </p:spPr>
        <p:style>
          <a:lnRef idx="0">
            <a:scrgbClr r="0" g="0" b="0"/>
          </a:lnRef>
          <a:fillRef idx="0">
            <a:scrgbClr r="0" g="0" b="0"/>
          </a:fillRef>
          <a:effectRef idx="0">
            <a:scrgbClr r="0" g="0" b="0"/>
          </a:effectRef>
          <a:fontRef idx="none"/>
        </p:style>
      </p:cxnSp>
      <p:sp>
        <p:nvSpPr>
          <p:cNvPr id="33" name="Rectangle 32"/>
          <p:cNvSpPr/>
          <p:nvPr/>
        </p:nvSpPr>
        <p:spPr>
          <a:xfrm>
            <a:off x="397469" y="2317288"/>
            <a:ext cx="3289300" cy="646331"/>
          </a:xfrm>
          <a:prstGeom prst="rect">
            <a:avLst/>
          </a:prstGeom>
        </p:spPr>
        <p:style>
          <a:lnRef idx="3">
            <a:schemeClr val="lt1"/>
          </a:lnRef>
          <a:fillRef idx="1">
            <a:schemeClr val="dk1"/>
          </a:fillRef>
          <a:effectRef idx="1">
            <a:schemeClr val="dk1"/>
          </a:effectRef>
          <a:fontRef idx="minor">
            <a:schemeClr val="lt1"/>
          </a:fontRef>
        </p:style>
        <p:txBody>
          <a:bodyPr wrap="square" lIns="91440" tIns="45720" rIns="91440" bIns="45720">
            <a:spAutoFit/>
          </a:bodyPr>
          <a:lstStyle/>
          <a:p>
            <a:pPr algn="ctr"/>
            <a:r>
              <a:rPr lang="nl-BE"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Compétences</a:t>
            </a:r>
            <a:endParaRPr lang="nl-BE"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4" name="Rectangle 33"/>
          <p:cNvSpPr/>
          <p:nvPr/>
        </p:nvSpPr>
        <p:spPr>
          <a:xfrm>
            <a:off x="8423512" y="2632902"/>
            <a:ext cx="2351921" cy="707886"/>
          </a:xfrm>
          <a:prstGeom prst="rect">
            <a:avLst/>
          </a:prstGeom>
          <a:noFill/>
        </p:spPr>
        <p:txBody>
          <a:bodyPr wrap="none" lIns="91440" tIns="45720" rIns="91440" bIns="45720">
            <a:spAutoFit/>
          </a:bodyPr>
          <a:lstStyle/>
          <a:p>
            <a:pPr algn="ctr"/>
            <a:r>
              <a:rPr lang="nl-BE"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Inférence</a:t>
            </a:r>
            <a:endParaRPr lang="nl-BE"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9" name="Image 18" descr="Fotolia_48458293_XS-©-vector_master-Fotolia.com_.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1130" y="6837959"/>
            <a:ext cx="688591" cy="601357"/>
          </a:xfrm>
          <a:prstGeom prst="rect">
            <a:avLst/>
          </a:prstGeom>
        </p:spPr>
      </p:pic>
      <p:pic>
        <p:nvPicPr>
          <p:cNvPr id="20" name="Image 19" descr="Fotolia_48458293_XS-©-vector_master-Fotolia.com_.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3930" y="6689680"/>
            <a:ext cx="688591" cy="601357"/>
          </a:xfrm>
          <a:prstGeom prst="rect">
            <a:avLst/>
          </a:prstGeom>
        </p:spPr>
      </p:pic>
      <p:pic>
        <p:nvPicPr>
          <p:cNvPr id="21" name="Image 20" descr="Fotolia_48458293_XS-©-vector_master-Fotolia.com_.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8054" y="5528716"/>
            <a:ext cx="688591" cy="601357"/>
          </a:xfrm>
          <a:prstGeom prst="rect">
            <a:avLst/>
          </a:prstGeom>
        </p:spPr>
      </p:pic>
    </p:spTree>
    <p:extLst>
      <p:ext uri="{BB962C8B-B14F-4D97-AF65-F5344CB8AC3E}">
        <p14:creationId xmlns:p14="http://schemas.microsoft.com/office/powerpoint/2010/main" val="543770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pe 41"/>
          <p:cNvSpPr>
            <a:spLocks noGrp="1"/>
          </p:cNvSpPr>
          <p:nvPr>
            <p:ph type="title"/>
          </p:nvPr>
        </p:nvSpPr>
        <p:spPr>
          <a:prstGeom prst="rect">
            <a:avLst/>
          </a:prstGeom>
        </p:spPr>
        <p:txBody>
          <a:bodyPr>
            <a:normAutofit/>
          </a:bodyPr>
          <a:lstStyle>
            <a:lvl1pPr defTabSz="560831">
              <a:defRPr sz="7679"/>
            </a:lvl1pPr>
          </a:lstStyle>
          <a:p>
            <a:pPr lvl="0">
              <a:defRPr sz="1800"/>
            </a:pPr>
            <a:r>
              <a:rPr lang="nl-BE" sz="7679" dirty="0" smtClean="0"/>
              <a:t>Score à l’examen</a:t>
            </a:r>
            <a:endParaRPr sz="7679" dirty="0"/>
          </a:p>
        </p:txBody>
      </p:sp>
      <p:pic>
        <p:nvPicPr>
          <p:cNvPr id="2" name="Image 1"/>
          <p:cNvPicPr>
            <a:picLocks noChangeAspect="1"/>
          </p:cNvPicPr>
          <p:nvPr/>
        </p:nvPicPr>
        <p:blipFill>
          <a:blip r:embed="rId3"/>
          <a:stretch>
            <a:fillRect/>
          </a:stretch>
        </p:blipFill>
        <p:spPr>
          <a:xfrm>
            <a:off x="4841591" y="2603500"/>
            <a:ext cx="3450346" cy="6172048"/>
          </a:xfrm>
          <a:prstGeom prst="rect">
            <a:avLst/>
          </a:prstGeom>
        </p:spPr>
      </p:pic>
    </p:spTree>
    <p:extLst>
      <p:ext uri="{BB962C8B-B14F-4D97-AF65-F5344CB8AC3E}">
        <p14:creationId xmlns:p14="http://schemas.microsoft.com/office/powerpoint/2010/main" val="331337197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p:cNvSpPr>
          <p:nvPr>
            <p:ph type="title"/>
          </p:nvPr>
        </p:nvSpPr>
        <p:spPr>
          <a:xfrm>
            <a:off x="1274762" y="327025"/>
            <a:ext cx="10340976" cy="1597025"/>
          </a:xfrm>
          <a:prstGeom prst="rect">
            <a:avLst/>
          </a:prstGeom>
        </p:spPr>
        <p:txBody>
          <a:bodyPr/>
          <a:lstStyle>
            <a:lvl1pPr>
              <a:defRPr sz="4800">
                <a:solidFill>
                  <a:srgbClr val="007878"/>
                </a:solidFill>
                <a:uFill>
                  <a:solidFill>
                    <a:srgbClr val="007878"/>
                  </a:solidFill>
                </a:uFill>
                <a:latin typeface="Gill Sans SemiBold"/>
                <a:ea typeface="Gill Sans SemiBold"/>
                <a:cs typeface="Gill Sans SemiBold"/>
                <a:sym typeface="Gill Sans SemiBold"/>
              </a:defRPr>
            </a:lvl1pPr>
          </a:lstStyle>
          <a:p>
            <a:pPr lvl="0">
              <a:defRPr sz="1800">
                <a:solidFill>
                  <a:srgbClr val="000000"/>
                </a:solidFill>
                <a:uFillTx/>
              </a:defRPr>
            </a:pPr>
            <a:r>
              <a:rPr sz="4800" dirty="0">
                <a:solidFill>
                  <a:srgbClr val="007878"/>
                </a:solidFill>
                <a:uFill>
                  <a:solidFill>
                    <a:srgbClr val="007878"/>
                  </a:solidFill>
                </a:uFill>
              </a:rPr>
              <a:t>Objectifs de </a:t>
            </a:r>
            <a:r>
              <a:rPr sz="4800" dirty="0" smtClean="0">
                <a:solidFill>
                  <a:srgbClr val="007878"/>
                </a:solidFill>
                <a:uFill>
                  <a:solidFill>
                    <a:srgbClr val="007878"/>
                  </a:solidFill>
                </a:uFill>
              </a:rPr>
              <a:t>ce</a:t>
            </a:r>
            <a:r>
              <a:rPr lang="nl-BE" sz="4800" dirty="0" smtClean="0">
                <a:solidFill>
                  <a:srgbClr val="007878"/>
                </a:solidFill>
                <a:uFill>
                  <a:solidFill>
                    <a:srgbClr val="007878"/>
                  </a:solidFill>
                </a:uFill>
              </a:rPr>
              <a:t>t exposé</a:t>
            </a:r>
            <a:endParaRPr sz="4800" dirty="0">
              <a:solidFill>
                <a:srgbClr val="007878"/>
              </a:solidFill>
              <a:uFill>
                <a:solidFill>
                  <a:srgbClr val="007878"/>
                </a:solidFill>
              </a:uFill>
            </a:endParaRPr>
          </a:p>
        </p:txBody>
      </p:sp>
      <p:sp>
        <p:nvSpPr>
          <p:cNvPr id="54" name="Shape 54"/>
          <p:cNvSpPr>
            <a:spLocks noGrp="1"/>
          </p:cNvSpPr>
          <p:nvPr>
            <p:ph type="body" idx="4294967295"/>
          </p:nvPr>
        </p:nvSpPr>
        <p:spPr>
          <a:xfrm>
            <a:off x="669925" y="1924050"/>
            <a:ext cx="11736388" cy="7829550"/>
          </a:xfrm>
          <a:prstGeom prst="rect">
            <a:avLst/>
          </a:prstGeom>
        </p:spPr>
        <p:txBody>
          <a:bodyPr>
            <a:noAutofit/>
          </a:bodyPr>
          <a:lstStyle/>
          <a:p>
            <a:pPr marL="929639" marR="40639" lvl="0" indent="-571499">
              <a:lnSpc>
                <a:spcPct val="100000"/>
              </a:lnSpc>
              <a:spcBef>
                <a:spcPts val="2400"/>
              </a:spcBef>
              <a:buClr>
                <a:srgbClr val="007878"/>
              </a:buClr>
              <a:buSzPct val="100000"/>
              <a:buFont typeface="Wingdings"/>
              <a:buChar char=""/>
              <a:defRPr sz="1800">
                <a:uFillTx/>
              </a:defRPr>
            </a:pPr>
            <a:r>
              <a:rPr sz="4000" dirty="0">
                <a:solidFill>
                  <a:srgbClr val="005764"/>
                </a:solidFill>
                <a:uFill>
                  <a:solidFill>
                    <a:srgbClr val="005764"/>
                  </a:solidFill>
                </a:uFill>
                <a:latin typeface="+mn-lt"/>
                <a:ea typeface="+mn-ea"/>
                <a:cs typeface="+mn-cs"/>
                <a:sym typeface="Gill Sans"/>
              </a:rPr>
              <a:t>Réfléchir aux rôles social et individuel de l’évaluateur</a:t>
            </a:r>
          </a:p>
          <a:p>
            <a:pPr marL="929639" marR="40639" lvl="0" indent="-571499">
              <a:lnSpc>
                <a:spcPct val="100000"/>
              </a:lnSpc>
              <a:spcBef>
                <a:spcPts val="2400"/>
              </a:spcBef>
              <a:buClr>
                <a:srgbClr val="007878"/>
              </a:buClr>
              <a:buSzPct val="100000"/>
              <a:buFont typeface="Wingdings"/>
              <a:buChar char=""/>
              <a:defRPr sz="1800">
                <a:uFillTx/>
              </a:defRPr>
            </a:pPr>
            <a:r>
              <a:rPr sz="4000" dirty="0">
                <a:solidFill>
                  <a:srgbClr val="005764"/>
                </a:solidFill>
                <a:uFill>
                  <a:solidFill>
                    <a:srgbClr val="005764"/>
                  </a:solidFill>
                </a:uFill>
                <a:latin typeface="+mn-lt"/>
                <a:ea typeface="+mn-ea"/>
                <a:cs typeface="+mn-cs"/>
                <a:sym typeface="Gill Sans"/>
              </a:rPr>
              <a:t>Prendre conscience des qualités et défauts de l’humain en tant qu’évaluateur</a:t>
            </a:r>
          </a:p>
          <a:p>
            <a:pPr marL="929639" marR="40639" lvl="0" indent="-571499">
              <a:lnSpc>
                <a:spcPct val="100000"/>
              </a:lnSpc>
              <a:spcBef>
                <a:spcPts val="2400"/>
              </a:spcBef>
              <a:buClr>
                <a:srgbClr val="007878"/>
              </a:buClr>
              <a:buSzPct val="100000"/>
              <a:buFont typeface="Wingdings"/>
              <a:buChar char=""/>
              <a:defRPr sz="1800">
                <a:uFillTx/>
              </a:defRPr>
            </a:pPr>
            <a:r>
              <a:rPr sz="4000" dirty="0" smtClean="0">
                <a:solidFill>
                  <a:srgbClr val="005764"/>
                </a:solidFill>
                <a:uFill>
                  <a:solidFill>
                    <a:srgbClr val="005764"/>
                  </a:solidFill>
                </a:uFill>
                <a:latin typeface="+mn-lt"/>
                <a:ea typeface="+mn-ea"/>
                <a:cs typeface="+mn-cs"/>
                <a:sym typeface="Gill Sans"/>
              </a:rPr>
              <a:t>Connaître </a:t>
            </a:r>
            <a:r>
              <a:rPr sz="4000" dirty="0">
                <a:solidFill>
                  <a:srgbClr val="005764"/>
                </a:solidFill>
                <a:uFill>
                  <a:solidFill>
                    <a:srgbClr val="005764"/>
                  </a:solidFill>
                </a:uFill>
                <a:latin typeface="+mn-lt"/>
                <a:ea typeface="+mn-ea"/>
                <a:cs typeface="+mn-cs"/>
                <a:sym typeface="Gill Sans"/>
              </a:rPr>
              <a:t>les principaux facteurs de qualité d’une </a:t>
            </a:r>
            <a:r>
              <a:rPr sz="4000" dirty="0" smtClean="0">
                <a:solidFill>
                  <a:srgbClr val="005764"/>
                </a:solidFill>
                <a:uFill>
                  <a:solidFill>
                    <a:srgbClr val="005764"/>
                  </a:solidFill>
                </a:uFill>
                <a:latin typeface="+mn-lt"/>
                <a:ea typeface="+mn-ea"/>
                <a:cs typeface="+mn-cs"/>
                <a:sym typeface="Gill Sans"/>
              </a:rPr>
              <a:t>évaluation</a:t>
            </a:r>
            <a:endParaRPr lang="nl-BE" dirty="0">
              <a:solidFill>
                <a:srgbClr val="005764"/>
              </a:solidFill>
              <a:uFill>
                <a:solidFill>
                  <a:srgbClr val="005764"/>
                </a:solidFill>
              </a:uFill>
              <a:latin typeface="+mn-lt"/>
              <a:ea typeface="+mn-ea"/>
              <a:cs typeface="+mn-cs"/>
              <a:sym typeface="Gill Sans"/>
            </a:endParaRPr>
          </a:p>
          <a:p>
            <a:pPr marL="929639" marR="40639" lvl="0" indent="-571499">
              <a:lnSpc>
                <a:spcPct val="100000"/>
              </a:lnSpc>
              <a:spcBef>
                <a:spcPts val="2400"/>
              </a:spcBef>
              <a:buClr>
                <a:srgbClr val="007878"/>
              </a:buClr>
              <a:buSzPct val="100000"/>
              <a:buFont typeface="Wingdings"/>
              <a:buChar char=""/>
              <a:defRPr sz="1800">
                <a:uFillTx/>
              </a:defRPr>
            </a:pPr>
            <a:r>
              <a:rPr lang="nl-BE" sz="4000" dirty="0" smtClean="0">
                <a:solidFill>
                  <a:srgbClr val="005764"/>
                </a:solidFill>
                <a:uFill>
                  <a:solidFill>
                    <a:srgbClr val="005764"/>
                  </a:solidFill>
                </a:uFill>
                <a:latin typeface="+mn-lt"/>
                <a:ea typeface="+mn-ea"/>
                <a:cs typeface="+mn-cs"/>
                <a:sym typeface="Gill Sans"/>
              </a:rPr>
              <a:t>Apprendre à penser en terme de cycle qualité en évaluation</a:t>
            </a:r>
          </a:p>
        </p:txBody>
      </p:sp>
    </p:spTree>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noAutofit/>
          </a:bodyPr>
          <a:lstStyle>
            <a:lvl1pPr defTabSz="578358">
              <a:defRPr sz="7919"/>
            </a:lvl1pPr>
          </a:lstStyle>
          <a:p>
            <a:pPr lvl="0">
              <a:defRPr sz="1800"/>
            </a:pPr>
            <a:r>
              <a:rPr lang="fr-FR" sz="7200" dirty="0" smtClean="0"/>
              <a:t>Conséquences</a:t>
            </a:r>
            <a:endParaRPr sz="7200" dirty="0"/>
          </a:p>
        </p:txBody>
      </p:sp>
      <p:sp>
        <p:nvSpPr>
          <p:cNvPr id="48" name="Shape 48"/>
          <p:cNvSpPr>
            <a:spLocks noGrp="1"/>
          </p:cNvSpPr>
          <p:nvPr>
            <p:ph type="body" idx="1"/>
          </p:nvPr>
        </p:nvSpPr>
        <p:spPr>
          <a:xfrm>
            <a:off x="952500" y="6493297"/>
            <a:ext cx="11099800" cy="3260303"/>
          </a:xfrm>
          <a:prstGeom prst="rect">
            <a:avLst/>
          </a:prstGeom>
        </p:spPr>
        <p:txBody>
          <a:bodyPr>
            <a:normAutofit/>
          </a:bodyPr>
          <a:lstStyle/>
          <a:p>
            <a:pPr marL="0" lvl="0" indent="0" algn="just" defTabSz="508254">
              <a:spcBef>
                <a:spcPts val="3600"/>
              </a:spcBef>
              <a:buSzTx/>
              <a:buNone/>
              <a:defRPr sz="1800"/>
            </a:pPr>
            <a:r>
              <a:rPr lang="fr-FR" sz="2800" dirty="0" smtClean="0"/>
              <a:t>Si on avait une mesure de la compétence qui nous permettait de déterminer la population des « compétents » et celle des « incompétents » (l’appareil magique), le croisement de cette mesure avec la performance observée représentée par le score à l’examen nous donnerait quatre profils : les compétents-performants, les compétents non-performants, les incompétents-performants, les incompétents-non-performants</a:t>
            </a:r>
            <a:r>
              <a:rPr lang="fr-FR" sz="1800" dirty="0" smtClean="0"/>
              <a:t>.</a:t>
            </a:r>
            <a:endParaRPr sz="3654" dirty="0"/>
          </a:p>
        </p:txBody>
      </p:sp>
      <p:pic>
        <p:nvPicPr>
          <p:cNvPr id="2" name="Image 1"/>
          <p:cNvPicPr>
            <a:picLocks noChangeAspect="1"/>
          </p:cNvPicPr>
          <p:nvPr/>
        </p:nvPicPr>
        <p:blipFill>
          <a:blip r:embed="rId2"/>
          <a:stretch>
            <a:fillRect/>
          </a:stretch>
        </p:blipFill>
        <p:spPr>
          <a:xfrm>
            <a:off x="2476500" y="2561801"/>
            <a:ext cx="8051800" cy="3572263"/>
          </a:xfrm>
          <a:prstGeom prst="rect">
            <a:avLst/>
          </a:prstGeom>
        </p:spPr>
      </p:pic>
    </p:spTree>
    <p:extLst>
      <p:ext uri="{BB962C8B-B14F-4D97-AF65-F5344CB8AC3E}">
        <p14:creationId xmlns:p14="http://schemas.microsoft.com/office/powerpoint/2010/main" val="258300125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lvl1pPr defTabSz="578358">
              <a:defRPr sz="7919"/>
            </a:lvl1pPr>
          </a:lstStyle>
          <a:p>
            <a:pPr lvl="0">
              <a:defRPr sz="1800"/>
            </a:pPr>
            <a:r>
              <a:rPr lang="nl-BE" sz="7919" dirty="0" smtClean="0"/>
              <a:t>Objectif des examens</a:t>
            </a:r>
            <a:endParaRPr sz="7919" dirty="0"/>
          </a:p>
        </p:txBody>
      </p:sp>
      <p:pic>
        <p:nvPicPr>
          <p:cNvPr id="4" name="Image 3"/>
          <p:cNvPicPr>
            <a:picLocks noChangeAspect="1"/>
          </p:cNvPicPr>
          <p:nvPr/>
        </p:nvPicPr>
        <p:blipFill>
          <a:blip r:embed="rId2"/>
          <a:stretch>
            <a:fillRect/>
          </a:stretch>
        </p:blipFill>
        <p:spPr>
          <a:xfrm>
            <a:off x="7814746" y="2603500"/>
            <a:ext cx="3450346" cy="6172048"/>
          </a:xfrm>
          <a:prstGeom prst="rect">
            <a:avLst/>
          </a:prstGeom>
        </p:spPr>
      </p:pic>
      <p:pic>
        <p:nvPicPr>
          <p:cNvPr id="6" name="Image 5"/>
          <p:cNvPicPr>
            <a:picLocks noChangeAspect="1"/>
          </p:cNvPicPr>
          <p:nvPr/>
        </p:nvPicPr>
        <p:blipFill>
          <a:blip r:embed="rId3"/>
          <a:stretch>
            <a:fillRect/>
          </a:stretch>
        </p:blipFill>
        <p:spPr>
          <a:xfrm>
            <a:off x="2259152" y="2603500"/>
            <a:ext cx="3450346" cy="6172048"/>
          </a:xfrm>
          <a:prstGeom prst="rect">
            <a:avLst/>
          </a:prstGeom>
        </p:spPr>
      </p:pic>
      <p:cxnSp>
        <p:nvCxnSpPr>
          <p:cNvPr id="3" name="Connecteur droit avec flèche 2"/>
          <p:cNvCxnSpPr>
            <a:stCxn id="6" idx="3"/>
            <a:endCxn id="4" idx="1"/>
          </p:cNvCxnSpPr>
          <p:nvPr/>
        </p:nvCxnSpPr>
        <p:spPr>
          <a:xfrm>
            <a:off x="5709498" y="5689524"/>
            <a:ext cx="2105248" cy="0"/>
          </a:xfrm>
          <a:prstGeom prst="straightConnector1">
            <a:avLst/>
          </a:prstGeom>
          <a:noFill/>
          <a:ln w="76200" cap="flat" cmpd="sng">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731151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p:cNvSpPr>
          <p:nvPr>
            <p:ph type="title"/>
          </p:nvPr>
        </p:nvSpPr>
        <p:spPr>
          <a:xfrm>
            <a:off x="974725" y="2681287"/>
            <a:ext cx="11055350" cy="4389438"/>
          </a:xfrm>
          <a:prstGeom prst="rect">
            <a:avLst/>
          </a:prstGeom>
        </p:spPr>
        <p:txBody>
          <a:bodyPr/>
          <a:lstStyle>
            <a:lvl1pPr>
              <a:defRPr sz="4695">
                <a:latin typeface="Gill Sans SemiBold"/>
                <a:ea typeface="Gill Sans SemiBold"/>
                <a:cs typeface="Gill Sans SemiBold"/>
                <a:sym typeface="Gill Sans SemiBold"/>
              </a:defRPr>
            </a:lvl1pPr>
          </a:lstStyle>
          <a:p>
            <a:pPr lvl="0">
              <a:defRPr sz="1800">
                <a:solidFill>
                  <a:srgbClr val="000000"/>
                </a:solidFill>
                <a:uFillTx/>
              </a:defRPr>
            </a:pPr>
            <a:r>
              <a:rPr sz="4695">
                <a:solidFill>
                  <a:srgbClr val="005764"/>
                </a:solidFill>
                <a:uFill>
                  <a:solidFill>
                    <a:srgbClr val="005764"/>
                  </a:solidFill>
                </a:uFill>
              </a:rPr>
              <a:t>5. La mesure de la qualité en évaluation</a:t>
            </a:r>
          </a:p>
        </p:txBody>
      </p:sp>
    </p:spTree>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p:cNvSpPr>
          <p:nvPr>
            <p:ph type="title"/>
          </p:nvPr>
        </p:nvSpPr>
        <p:spPr>
          <a:xfrm>
            <a:off x="1274762" y="327025"/>
            <a:ext cx="10340976" cy="1597025"/>
          </a:xfrm>
          <a:prstGeom prst="rect">
            <a:avLst/>
          </a:prstGeom>
        </p:spPr>
        <p:txBody>
          <a:bodyPr/>
          <a:lstStyle/>
          <a:p>
            <a:pPr lvl="0">
              <a:defRPr sz="1800">
                <a:solidFill>
                  <a:srgbClr val="000000"/>
                </a:solidFill>
                <a:uFillTx/>
              </a:defRPr>
            </a:pPr>
            <a:r>
              <a:rPr sz="4800">
                <a:solidFill>
                  <a:srgbClr val="007878"/>
                </a:solidFill>
                <a:uFill>
                  <a:solidFill>
                    <a:srgbClr val="007878"/>
                  </a:solidFill>
                </a:uFill>
                <a:latin typeface="Gill Sans SemiBold"/>
                <a:ea typeface="Gill Sans SemiBold"/>
                <a:cs typeface="Gill Sans SemiBold"/>
                <a:sym typeface="Gill Sans SemiBold"/>
              </a:rPr>
              <a:t>Le concept de validité </a:t>
            </a:r>
            <a:r>
              <a:rPr sz="2600">
                <a:solidFill>
                  <a:srgbClr val="007878"/>
                </a:solidFill>
                <a:uFill>
                  <a:solidFill>
                    <a:srgbClr val="007878"/>
                  </a:solidFill>
                </a:uFill>
                <a:latin typeface="Gill Sans SemiBold"/>
                <a:ea typeface="Gill Sans SemiBold"/>
                <a:cs typeface="Gill Sans SemiBold"/>
                <a:sym typeface="Gill Sans SemiBold"/>
              </a:rPr>
              <a:t>(AERA, APA, NCME,  1999)</a:t>
            </a:r>
          </a:p>
        </p:txBody>
      </p:sp>
      <p:sp>
        <p:nvSpPr>
          <p:cNvPr id="172" name="Shape 172"/>
          <p:cNvSpPr>
            <a:spLocks noGrp="1"/>
          </p:cNvSpPr>
          <p:nvPr>
            <p:ph type="body" idx="4294967295"/>
          </p:nvPr>
        </p:nvSpPr>
        <p:spPr>
          <a:xfrm>
            <a:off x="381000" y="1924050"/>
            <a:ext cx="11737975" cy="7829550"/>
          </a:xfrm>
          <a:prstGeom prst="rect">
            <a:avLst/>
          </a:prstGeom>
        </p:spPr>
        <p:txBody>
          <a:bodyPr>
            <a:noAutofit/>
          </a:bodyPr>
          <a:lstStyle/>
          <a:p>
            <a:pPr marL="1374139" marR="40639" lvl="1" indent="-571499" algn="just">
              <a:lnSpc>
                <a:spcPct val="100000"/>
              </a:lnSpc>
              <a:spcBef>
                <a:spcPts val="2400"/>
              </a:spcBef>
              <a:buClr>
                <a:srgbClr val="007878"/>
              </a:buClr>
              <a:buSzPct val="100000"/>
              <a:buFont typeface="Wingdings"/>
              <a:buChar char=""/>
              <a:defRPr sz="1800">
                <a:uFillTx/>
              </a:defRPr>
            </a:pPr>
            <a:r>
              <a:rPr sz="3800">
                <a:solidFill>
                  <a:srgbClr val="005764"/>
                </a:solidFill>
                <a:uFill>
                  <a:solidFill>
                    <a:srgbClr val="005764"/>
                  </a:solidFill>
                </a:uFill>
                <a:latin typeface="+mn-lt"/>
                <a:ea typeface="+mn-ea"/>
                <a:cs typeface="+mn-cs"/>
                <a:sym typeface="Gill Sans"/>
              </a:rPr>
              <a:t>Ce concept est défini comme l’adéquation et la pertinence des inférences faites à partir des résultats d’un test</a:t>
            </a:r>
          </a:p>
          <a:p>
            <a:pPr marL="1374139" marR="40639" lvl="1" indent="-571499" algn="just">
              <a:lnSpc>
                <a:spcPct val="100000"/>
              </a:lnSpc>
              <a:spcBef>
                <a:spcPts val="2400"/>
              </a:spcBef>
              <a:buClr>
                <a:srgbClr val="007878"/>
              </a:buClr>
              <a:buSzPct val="100000"/>
              <a:buFont typeface="Wingdings"/>
              <a:buChar char=""/>
              <a:defRPr sz="1800">
                <a:uFillTx/>
              </a:defRPr>
            </a:pPr>
            <a:r>
              <a:rPr sz="3800">
                <a:solidFill>
                  <a:srgbClr val="005764"/>
                </a:solidFill>
                <a:uFill>
                  <a:solidFill>
                    <a:srgbClr val="005764"/>
                  </a:solidFill>
                </a:uFill>
                <a:latin typeface="+mn-lt"/>
                <a:ea typeface="+mn-ea"/>
                <a:cs typeface="+mn-cs"/>
                <a:sym typeface="Gill Sans"/>
              </a:rPr>
              <a:t>Cinq sources de preuve doivent être prises en compte dans les études de validité (le contenu, le processus de réponse, la structure interne du test, la relation avec d’autres variables mesurées, les conséquences du test)</a:t>
            </a:r>
          </a:p>
          <a:p>
            <a:pPr marL="1374139" marR="40639" lvl="1" indent="-571499" algn="just">
              <a:lnSpc>
                <a:spcPct val="100000"/>
              </a:lnSpc>
              <a:spcBef>
                <a:spcPts val="2400"/>
              </a:spcBef>
              <a:buClr>
                <a:srgbClr val="007878"/>
              </a:buClr>
              <a:buSzPct val="100000"/>
              <a:buFont typeface="Wingdings"/>
              <a:buChar char=""/>
              <a:defRPr sz="1800">
                <a:uFillTx/>
              </a:defRPr>
            </a:pPr>
            <a:r>
              <a:rPr sz="3800">
                <a:solidFill>
                  <a:srgbClr val="005764"/>
                </a:solidFill>
                <a:uFill>
                  <a:solidFill>
                    <a:srgbClr val="005764"/>
                  </a:solidFill>
                </a:uFill>
                <a:latin typeface="+mn-lt"/>
                <a:ea typeface="+mn-ea"/>
                <a:cs typeface="+mn-cs"/>
                <a:sym typeface="Gill Sans"/>
              </a:rPr>
              <a:t>La validité n’est pas inhérente au test décontextualisé</a:t>
            </a:r>
          </a:p>
        </p:txBody>
      </p:sp>
    </p:spTree>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p:cNvSpPr>
          <p:nvPr>
            <p:ph type="title"/>
          </p:nvPr>
        </p:nvSpPr>
        <p:spPr>
          <a:xfrm>
            <a:off x="974725" y="2681287"/>
            <a:ext cx="11055350" cy="4389438"/>
          </a:xfrm>
          <a:prstGeom prst="rect">
            <a:avLst/>
          </a:prstGeom>
        </p:spPr>
        <p:txBody>
          <a:bodyPr/>
          <a:lstStyle>
            <a:lvl1pPr>
              <a:defRPr sz="4695">
                <a:latin typeface="Gill Sans SemiBold"/>
                <a:ea typeface="Gill Sans SemiBold"/>
                <a:cs typeface="Gill Sans SemiBold"/>
                <a:sym typeface="Gill Sans SemiBold"/>
              </a:defRPr>
            </a:lvl1pPr>
          </a:lstStyle>
          <a:p>
            <a:pPr lvl="0">
              <a:defRPr sz="1800">
                <a:solidFill>
                  <a:srgbClr val="000000"/>
                </a:solidFill>
                <a:uFillTx/>
              </a:defRPr>
            </a:pPr>
            <a:r>
              <a:rPr sz="4695" dirty="0">
                <a:solidFill>
                  <a:srgbClr val="005764"/>
                </a:solidFill>
                <a:uFill>
                  <a:solidFill>
                    <a:srgbClr val="005764"/>
                  </a:solidFill>
                </a:uFill>
              </a:rPr>
              <a:t>6. Vers un cycle qualité en évaluation</a:t>
            </a:r>
          </a:p>
        </p:txBody>
      </p:sp>
    </p:spTree>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p:cNvSpPr>
          <p:nvPr>
            <p:ph type="title"/>
          </p:nvPr>
        </p:nvSpPr>
        <p:spPr>
          <a:xfrm>
            <a:off x="1274762" y="327025"/>
            <a:ext cx="10340976" cy="1597025"/>
          </a:xfrm>
          <a:prstGeom prst="rect">
            <a:avLst/>
          </a:prstGeom>
        </p:spPr>
        <p:txBody>
          <a:bodyPr/>
          <a:lstStyle>
            <a:lvl1pPr>
              <a:defRPr sz="4800">
                <a:solidFill>
                  <a:srgbClr val="007878"/>
                </a:solidFill>
                <a:uFill>
                  <a:solidFill>
                    <a:srgbClr val="007878"/>
                  </a:solidFill>
                </a:uFill>
                <a:latin typeface="Gill Sans SemiBold"/>
                <a:ea typeface="Gill Sans SemiBold"/>
                <a:cs typeface="Gill Sans SemiBold"/>
                <a:sym typeface="Gill Sans SemiBold"/>
              </a:defRPr>
            </a:lvl1pPr>
          </a:lstStyle>
          <a:p>
            <a:pPr lvl="0">
              <a:defRPr sz="1800">
                <a:solidFill>
                  <a:srgbClr val="000000"/>
                </a:solidFill>
                <a:uFillTx/>
              </a:defRPr>
            </a:pPr>
            <a:r>
              <a:rPr sz="4800">
                <a:solidFill>
                  <a:srgbClr val="007878"/>
                </a:solidFill>
                <a:uFill>
                  <a:solidFill>
                    <a:srgbClr val="007878"/>
                  </a:solidFill>
                </a:uFill>
              </a:rPr>
              <a:t>Le cycle qualité</a:t>
            </a:r>
          </a:p>
        </p:txBody>
      </p:sp>
      <p:pic>
        <p:nvPicPr>
          <p:cNvPr id="352" name="image.png"/>
          <p:cNvPicPr/>
          <p:nvPr/>
        </p:nvPicPr>
        <p:blipFill>
          <a:blip r:embed="rId2">
            <a:extLst/>
          </a:blip>
          <a:stretch>
            <a:fillRect/>
          </a:stretch>
        </p:blipFill>
        <p:spPr>
          <a:xfrm>
            <a:off x="-1" y="-80132"/>
            <a:ext cx="13004801" cy="9078839"/>
          </a:xfrm>
          <a:prstGeom prst="rect">
            <a:avLst/>
          </a:prstGeom>
          <a:ln w="12700">
            <a:miter lim="400000"/>
          </a:ln>
        </p:spPr>
      </p:pic>
    </p:spTree>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accent2">
                    <a:lumMod val="75000"/>
                  </a:schemeClr>
                </a:solidFill>
              </a:rPr>
              <a:t>Création d’une table de spécification : </a:t>
            </a:r>
          </a:p>
        </p:txBody>
      </p:sp>
      <p:sp>
        <p:nvSpPr>
          <p:cNvPr id="13" name="Espace réservé du contenu 2"/>
          <p:cNvSpPr txBox="1">
            <a:spLocks/>
          </p:cNvSpPr>
          <p:nvPr/>
        </p:nvSpPr>
        <p:spPr>
          <a:xfrm>
            <a:off x="950966" y="3211655"/>
            <a:ext cx="2432477" cy="2612957"/>
          </a:xfrm>
          <a:prstGeom prst="rect">
            <a:avLst/>
          </a:prstGeom>
        </p:spPr>
        <p:txBody>
          <a:bodyPr>
            <a:normAutofit/>
          </a:bodyPr>
          <a:lstStyle>
            <a:lvl1pPr>
              <a:lnSpc>
                <a:spcPct val="96000"/>
              </a:lnSpc>
              <a:spcBef>
                <a:spcPts val="1800"/>
              </a:spcBef>
              <a:defRPr sz="4000">
                <a:uFill>
                  <a:solidFill/>
                </a:uFill>
                <a:latin typeface="Arial"/>
                <a:ea typeface="Arial"/>
                <a:cs typeface="Arial"/>
                <a:sym typeface="Arial"/>
              </a:defRPr>
            </a:lvl1pPr>
            <a:lvl2pPr>
              <a:lnSpc>
                <a:spcPct val="96000"/>
              </a:lnSpc>
              <a:spcBef>
                <a:spcPts val="1800"/>
              </a:spcBef>
              <a:defRPr sz="4000">
                <a:uFill>
                  <a:solidFill/>
                </a:uFill>
                <a:latin typeface="Arial"/>
                <a:ea typeface="Arial"/>
                <a:cs typeface="Arial"/>
                <a:sym typeface="Arial"/>
              </a:defRPr>
            </a:lvl2pPr>
            <a:lvl3pPr>
              <a:lnSpc>
                <a:spcPct val="96000"/>
              </a:lnSpc>
              <a:spcBef>
                <a:spcPts val="1800"/>
              </a:spcBef>
              <a:defRPr sz="4000">
                <a:uFill>
                  <a:solidFill/>
                </a:uFill>
                <a:latin typeface="Arial"/>
                <a:ea typeface="Arial"/>
                <a:cs typeface="Arial"/>
                <a:sym typeface="Arial"/>
              </a:defRPr>
            </a:lvl3pPr>
            <a:lvl4pPr>
              <a:lnSpc>
                <a:spcPct val="96000"/>
              </a:lnSpc>
              <a:spcBef>
                <a:spcPts val="1800"/>
              </a:spcBef>
              <a:defRPr sz="4000">
                <a:uFill>
                  <a:solidFill/>
                </a:uFill>
                <a:latin typeface="Arial"/>
                <a:ea typeface="Arial"/>
                <a:cs typeface="Arial"/>
                <a:sym typeface="Arial"/>
              </a:defRPr>
            </a:lvl4pPr>
            <a:lvl5pPr>
              <a:lnSpc>
                <a:spcPct val="96000"/>
              </a:lnSpc>
              <a:spcBef>
                <a:spcPts val="1800"/>
              </a:spcBef>
              <a:defRPr sz="4000">
                <a:uFill>
                  <a:solidFill/>
                </a:uFill>
                <a:latin typeface="Arial"/>
                <a:ea typeface="Arial"/>
                <a:cs typeface="Arial"/>
                <a:sym typeface="Arial"/>
              </a:defRPr>
            </a:lvl5pPr>
            <a:lvl6pPr>
              <a:lnSpc>
                <a:spcPct val="96000"/>
              </a:lnSpc>
              <a:spcBef>
                <a:spcPts val="1800"/>
              </a:spcBef>
              <a:defRPr sz="4000">
                <a:uFill>
                  <a:solidFill/>
                </a:uFill>
                <a:latin typeface="Arial"/>
                <a:ea typeface="Arial"/>
                <a:cs typeface="Arial"/>
                <a:sym typeface="Arial"/>
              </a:defRPr>
            </a:lvl6pPr>
            <a:lvl7pPr>
              <a:lnSpc>
                <a:spcPct val="96000"/>
              </a:lnSpc>
              <a:spcBef>
                <a:spcPts val="1800"/>
              </a:spcBef>
              <a:defRPr sz="4000">
                <a:uFill>
                  <a:solidFill/>
                </a:uFill>
                <a:latin typeface="Arial"/>
                <a:ea typeface="Arial"/>
                <a:cs typeface="Arial"/>
                <a:sym typeface="Arial"/>
              </a:defRPr>
            </a:lvl7pPr>
            <a:lvl8pPr>
              <a:lnSpc>
                <a:spcPct val="96000"/>
              </a:lnSpc>
              <a:spcBef>
                <a:spcPts val="1800"/>
              </a:spcBef>
              <a:defRPr sz="4000">
                <a:uFill>
                  <a:solidFill/>
                </a:uFill>
                <a:latin typeface="Arial"/>
                <a:ea typeface="Arial"/>
                <a:cs typeface="Arial"/>
                <a:sym typeface="Arial"/>
              </a:defRPr>
            </a:lvl8pPr>
            <a:lvl9pPr>
              <a:lnSpc>
                <a:spcPct val="96000"/>
              </a:lnSpc>
              <a:spcBef>
                <a:spcPts val="1800"/>
              </a:spcBef>
              <a:defRPr sz="4000">
                <a:uFill>
                  <a:solidFill/>
                </a:uFill>
                <a:latin typeface="Arial"/>
                <a:ea typeface="Arial"/>
                <a:cs typeface="Arial"/>
                <a:sym typeface="Arial"/>
              </a:defRPr>
            </a:lvl9pPr>
          </a:lstStyle>
          <a:p>
            <a:r>
              <a:rPr lang="fr-FR" sz="2400" dirty="0" smtClean="0"/>
              <a:t>Pourquoi ?</a:t>
            </a:r>
            <a:endParaRPr lang="fr-FR" sz="2400" dirty="0"/>
          </a:p>
        </p:txBody>
      </p:sp>
      <p:sp>
        <p:nvSpPr>
          <p:cNvPr id="14" name="Espace réservé du contenu 2"/>
          <p:cNvSpPr txBox="1">
            <a:spLocks/>
          </p:cNvSpPr>
          <p:nvPr/>
        </p:nvSpPr>
        <p:spPr>
          <a:xfrm>
            <a:off x="3681870" y="3208834"/>
            <a:ext cx="8337283" cy="26160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spcBef>
                <a:spcPts val="0"/>
              </a:spcBef>
            </a:pPr>
            <a:r>
              <a:rPr lang="fr-FR" sz="2200" dirty="0"/>
              <a:t>Evaluer réellement les objectifs d’apprentissage visés par le cours ou le programme de formation en cas d’épreuves intégrées.</a:t>
            </a:r>
          </a:p>
          <a:p>
            <a:pPr algn="just"/>
            <a:r>
              <a:rPr lang="fr-FR" sz="2200" dirty="0"/>
              <a:t>Renforcer la validité de contenu et de </a:t>
            </a:r>
            <a:r>
              <a:rPr lang="fr-FR" sz="2200" dirty="0" err="1"/>
              <a:t>process</a:t>
            </a:r>
            <a:r>
              <a:rPr lang="fr-FR" sz="2200" dirty="0"/>
              <a:t>.</a:t>
            </a:r>
          </a:p>
        </p:txBody>
      </p:sp>
      <p:sp>
        <p:nvSpPr>
          <p:cNvPr id="15" name="Rectangle 14"/>
          <p:cNvSpPr/>
          <p:nvPr/>
        </p:nvSpPr>
        <p:spPr>
          <a:xfrm>
            <a:off x="1113659" y="2974390"/>
            <a:ext cx="10960657" cy="2236063"/>
          </a:xfrm>
          <a:prstGeom prst="rect">
            <a:avLst/>
          </a:prstGeom>
          <a:noFill/>
          <a:ln w="3175"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6" name="Connecteur droit 15"/>
          <p:cNvCxnSpPr/>
          <p:nvPr/>
        </p:nvCxnSpPr>
        <p:spPr>
          <a:xfrm>
            <a:off x="3574408" y="2939689"/>
            <a:ext cx="0" cy="2257558"/>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1260420" y="2322454"/>
            <a:ext cx="10597474" cy="461665"/>
          </a:xfrm>
          <a:prstGeom prst="rect">
            <a:avLst/>
          </a:prstGeom>
          <a:noFill/>
        </p:spPr>
        <p:txBody>
          <a:bodyPr wrap="square" rtlCol="0">
            <a:spAutoFit/>
          </a:bodyPr>
          <a:lstStyle/>
          <a:p>
            <a:r>
              <a:rPr lang="fr-FR" sz="2400" dirty="0"/>
              <a:t>Un élément central  dans la construction d’évaluations de qualité</a:t>
            </a:r>
          </a:p>
        </p:txBody>
      </p:sp>
      <p:grpSp>
        <p:nvGrpSpPr>
          <p:cNvPr id="18" name="Grouper 17"/>
          <p:cNvGrpSpPr/>
          <p:nvPr/>
        </p:nvGrpSpPr>
        <p:grpSpPr>
          <a:xfrm>
            <a:off x="1113659" y="4666657"/>
            <a:ext cx="10960657" cy="3460557"/>
            <a:chOff x="253999" y="3275535"/>
            <a:chExt cx="8607781" cy="3326517"/>
          </a:xfrm>
        </p:grpSpPr>
        <p:grpSp>
          <p:nvGrpSpPr>
            <p:cNvPr id="19" name="Grouper 18"/>
            <p:cNvGrpSpPr/>
            <p:nvPr/>
          </p:nvGrpSpPr>
          <p:grpSpPr>
            <a:xfrm>
              <a:off x="253999" y="3275535"/>
              <a:ext cx="8607781" cy="3326517"/>
              <a:chOff x="253999" y="3275535"/>
              <a:chExt cx="8607781" cy="3326517"/>
            </a:xfrm>
          </p:grpSpPr>
          <p:grpSp>
            <p:nvGrpSpPr>
              <p:cNvPr id="21" name="Grouper 20"/>
              <p:cNvGrpSpPr/>
              <p:nvPr/>
            </p:nvGrpSpPr>
            <p:grpSpPr>
              <a:xfrm>
                <a:off x="253999" y="3275535"/>
                <a:ext cx="8607781" cy="3326517"/>
                <a:chOff x="253999" y="3275535"/>
                <a:chExt cx="8607781" cy="3326517"/>
              </a:xfrm>
            </p:grpSpPr>
            <p:sp>
              <p:nvSpPr>
                <p:cNvPr id="23" name="Espace réservé du contenu 2"/>
                <p:cNvSpPr txBox="1">
                  <a:spLocks/>
                </p:cNvSpPr>
                <p:nvPr/>
              </p:nvSpPr>
              <p:spPr>
                <a:xfrm>
                  <a:off x="400756" y="3280304"/>
                  <a:ext cx="1910308" cy="236502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fr-FR" sz="2400" dirty="0" smtClean="0"/>
                    <a:t>Comment ?</a:t>
                  </a:r>
                  <a:endParaRPr lang="fr-FR" sz="2400" dirty="0"/>
                </a:p>
              </p:txBody>
            </p:sp>
            <p:sp>
              <p:nvSpPr>
                <p:cNvPr id="24" name="Espace réservé du contenu 2"/>
                <p:cNvSpPr txBox="1">
                  <a:spLocks/>
                </p:cNvSpPr>
                <p:nvPr/>
              </p:nvSpPr>
              <p:spPr>
                <a:xfrm>
                  <a:off x="2314225" y="3291594"/>
                  <a:ext cx="6547555" cy="33104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fr-FR" sz="2400" dirty="0"/>
                    <a:t>Lister les points de matière qui ont été abordés au </a:t>
                  </a:r>
                  <a:r>
                    <a:rPr lang="fr-FR" sz="2400" dirty="0" smtClean="0"/>
                    <a:t>cours.</a:t>
                  </a:r>
                </a:p>
                <a:p>
                  <a:pPr algn="just"/>
                  <a:r>
                    <a:rPr lang="fr-FR" sz="2400" dirty="0" smtClean="0"/>
                    <a:t>Mettre en évidence des points essentiels qui devront être évalués.</a:t>
                  </a:r>
                </a:p>
                <a:p>
                  <a:pPr algn="just">
                    <a:spcBef>
                      <a:spcPts val="0"/>
                    </a:spcBef>
                  </a:pPr>
                  <a:r>
                    <a:rPr lang="fr-FR" sz="2400" dirty="0"/>
                    <a:t>Lister les catégories de performances qui sont visées par </a:t>
                  </a:r>
                  <a:r>
                    <a:rPr lang="fr-FR" sz="2400" dirty="0" smtClean="0"/>
                    <a:t>l’évaluation.</a:t>
                  </a:r>
                </a:p>
                <a:p>
                  <a:pPr algn="just"/>
                  <a:r>
                    <a:rPr lang="fr-FR" sz="2400" dirty="0"/>
                    <a:t>En déduire les objectifs </a:t>
                  </a:r>
                  <a:r>
                    <a:rPr lang="fr-FR" sz="2400" dirty="0" smtClean="0"/>
                    <a:t>d’apprentissage/</a:t>
                  </a:r>
                  <a:r>
                    <a:rPr lang="fr-FR" sz="2400" dirty="0"/>
                    <a:t>d’évaluation en croisant, lorsque c’est pertinent, les points de matière et les catégories de </a:t>
                  </a:r>
                  <a:r>
                    <a:rPr lang="fr-FR" sz="2400" dirty="0" smtClean="0"/>
                    <a:t>performance.</a:t>
                  </a:r>
                </a:p>
              </p:txBody>
            </p:sp>
            <p:sp>
              <p:nvSpPr>
                <p:cNvPr id="25" name="Rectangle 24"/>
                <p:cNvSpPr/>
                <p:nvPr/>
              </p:nvSpPr>
              <p:spPr>
                <a:xfrm>
                  <a:off x="253999" y="3275535"/>
                  <a:ext cx="8607781" cy="3326517"/>
                </a:xfrm>
                <a:prstGeom prst="rect">
                  <a:avLst/>
                </a:prstGeom>
                <a:noFill/>
                <a:ln w="3175"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cxnSp>
            <p:nvCxnSpPr>
              <p:cNvPr id="22" name="Connecteur droit 21"/>
              <p:cNvCxnSpPr/>
              <p:nvPr/>
            </p:nvCxnSpPr>
            <p:spPr>
              <a:xfrm>
                <a:off x="2187222" y="3275535"/>
                <a:ext cx="0" cy="3326517"/>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grpSp>
        <p:sp>
          <p:nvSpPr>
            <p:cNvPr id="20" name="Bouton d'action : Suivant ou Précédent 19">
              <a:hlinkClick r:id="" action="ppaction://hlinkshowjump?jump=nextslide" highlightClick="1"/>
            </p:cNvPr>
            <p:cNvSpPr/>
            <p:nvPr/>
          </p:nvSpPr>
          <p:spPr>
            <a:xfrm>
              <a:off x="4713677" y="5148372"/>
              <a:ext cx="635000" cy="225778"/>
            </a:xfrm>
            <a:prstGeom prst="actionButtonForwardNext">
              <a:avLst/>
            </a:prstGeom>
            <a:solidFill>
              <a:srgbClr val="BE164B"/>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09001244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p:cNvSpPr>
          <p:nvPr>
            <p:ph type="title"/>
          </p:nvPr>
        </p:nvSpPr>
        <p:spPr>
          <a:prstGeom prst="rect">
            <a:avLst/>
          </a:prstGeom>
        </p:spPr>
        <p:txBody>
          <a:bodyPr/>
          <a:lstStyle/>
          <a:p>
            <a:pPr lvl="0"/>
            <a:endParaRPr/>
          </a:p>
        </p:txBody>
      </p:sp>
      <p:pic>
        <p:nvPicPr>
          <p:cNvPr id="246" name="pasted-image.pdf"/>
          <p:cNvPicPr/>
          <p:nvPr/>
        </p:nvPicPr>
        <p:blipFill>
          <a:blip r:embed="rId2">
            <a:extLst/>
          </a:blip>
          <a:srcRect l="2604" t="2604" r="2604" b="2604"/>
          <a:stretch>
            <a:fillRect/>
          </a:stretch>
        </p:blipFill>
        <p:spPr>
          <a:xfrm>
            <a:off x="175723" y="131867"/>
            <a:ext cx="12653254" cy="9489942"/>
          </a:xfrm>
          <a:prstGeom prst="rect">
            <a:avLst/>
          </a:prstGeom>
          <a:ln w="25400">
            <a:round/>
          </a:ln>
        </p:spPr>
      </p:pic>
    </p:spTree>
    <p:extLst>
      <p:ext uri="{BB962C8B-B14F-4D97-AF65-F5344CB8AC3E}">
        <p14:creationId xmlns:p14="http://schemas.microsoft.com/office/powerpoint/2010/main" val="3425317494"/>
      </p:ext>
    </p:extLst>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p:cNvSpPr>
          <p:nvPr>
            <p:ph type="title"/>
          </p:nvPr>
        </p:nvSpPr>
        <p:spPr>
          <a:prstGeom prst="rect">
            <a:avLst/>
          </a:prstGeom>
        </p:spPr>
        <p:txBody>
          <a:bodyPr/>
          <a:lstStyle/>
          <a:p>
            <a:pPr lvl="0"/>
            <a:endParaRPr/>
          </a:p>
        </p:txBody>
      </p:sp>
      <p:pic>
        <p:nvPicPr>
          <p:cNvPr id="249" name="pasted-image.pdf"/>
          <p:cNvPicPr/>
          <p:nvPr/>
        </p:nvPicPr>
        <p:blipFill>
          <a:blip r:embed="rId2">
            <a:extLst/>
          </a:blip>
          <a:stretch>
            <a:fillRect/>
          </a:stretch>
        </p:blipFill>
        <p:spPr>
          <a:xfrm>
            <a:off x="178395" y="133746"/>
            <a:ext cx="12647918" cy="9485939"/>
          </a:xfrm>
          <a:prstGeom prst="rect">
            <a:avLst/>
          </a:prstGeom>
          <a:ln w="25400">
            <a:round/>
          </a:ln>
        </p:spPr>
      </p:pic>
    </p:spTree>
    <p:extLst>
      <p:ext uri="{BB962C8B-B14F-4D97-AF65-F5344CB8AC3E}">
        <p14:creationId xmlns:p14="http://schemas.microsoft.com/office/powerpoint/2010/main" val="354845417"/>
      </p:ext>
    </p:extLst>
  </p:cSld>
  <p:clrMapOvr>
    <a:masterClrMapping/>
  </p:clrMapOvr>
  <p:transition xmlns:p14="http://schemas.microsoft.com/office/powerpoint/2010/mai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p:cNvSpPr>
          <p:nvPr>
            <p:ph type="title"/>
          </p:nvPr>
        </p:nvSpPr>
        <p:spPr>
          <a:prstGeom prst="rect">
            <a:avLst/>
          </a:prstGeom>
        </p:spPr>
        <p:txBody>
          <a:bodyPr/>
          <a:lstStyle/>
          <a:p>
            <a:pPr lvl="0"/>
            <a:endParaRPr/>
          </a:p>
        </p:txBody>
      </p:sp>
      <p:pic>
        <p:nvPicPr>
          <p:cNvPr id="252" name="pasted-image.pdf"/>
          <p:cNvPicPr/>
          <p:nvPr/>
        </p:nvPicPr>
        <p:blipFill>
          <a:blip r:embed="rId2">
            <a:extLst/>
          </a:blip>
          <a:stretch>
            <a:fillRect/>
          </a:stretch>
        </p:blipFill>
        <p:spPr>
          <a:xfrm>
            <a:off x="177088" y="132817"/>
            <a:ext cx="12650624" cy="9487966"/>
          </a:xfrm>
          <a:prstGeom prst="rect">
            <a:avLst/>
          </a:prstGeom>
          <a:ln w="25400">
            <a:round/>
          </a:ln>
        </p:spPr>
      </p:pic>
    </p:spTree>
    <p:extLst>
      <p:ext uri="{BB962C8B-B14F-4D97-AF65-F5344CB8AC3E}">
        <p14:creationId xmlns:p14="http://schemas.microsoft.com/office/powerpoint/2010/main" val="3064823783"/>
      </p:ext>
    </p:extLst>
  </p:cSld>
  <p:clrMapOvr>
    <a:masterClrMapping/>
  </p:clrMapOvr>
  <p:transition xmlns:p14="http://schemas.microsoft.com/office/powerpoint/2010/mai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hape 61"/>
          <p:cNvSpPr>
            <a:spLocks noGrp="1"/>
          </p:cNvSpPr>
          <p:nvPr>
            <p:ph type="title"/>
          </p:nvPr>
        </p:nvSpPr>
        <p:spPr>
          <a:xfrm>
            <a:off x="974725" y="2681287"/>
            <a:ext cx="11055350" cy="4389438"/>
          </a:xfrm>
          <a:prstGeom prst="rect">
            <a:avLst/>
          </a:prstGeom>
        </p:spPr>
        <p:txBody>
          <a:bodyPr/>
          <a:lstStyle>
            <a:lvl1pPr>
              <a:defRPr sz="4695">
                <a:latin typeface="Gill Sans SemiBold"/>
                <a:ea typeface="Gill Sans SemiBold"/>
                <a:cs typeface="Gill Sans SemiBold"/>
                <a:sym typeface="Gill Sans SemiBold"/>
              </a:defRPr>
            </a:lvl1pPr>
          </a:lstStyle>
          <a:p>
            <a:pPr lvl="0">
              <a:defRPr sz="1800">
                <a:solidFill>
                  <a:srgbClr val="000000"/>
                </a:solidFill>
                <a:uFillTx/>
              </a:defRPr>
            </a:pPr>
            <a:r>
              <a:rPr sz="4695">
                <a:solidFill>
                  <a:srgbClr val="005764"/>
                </a:solidFill>
                <a:uFill>
                  <a:solidFill>
                    <a:srgbClr val="005764"/>
                  </a:solidFill>
                </a:uFill>
              </a:rPr>
              <a:t>1. Une définition de l’évaluation</a:t>
            </a:r>
          </a:p>
        </p:txBody>
      </p:sp>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p:cNvSpPr>
          <p:nvPr>
            <p:ph type="title"/>
          </p:nvPr>
        </p:nvSpPr>
        <p:spPr>
          <a:prstGeom prst="rect">
            <a:avLst/>
          </a:prstGeom>
        </p:spPr>
        <p:txBody>
          <a:bodyPr/>
          <a:lstStyle/>
          <a:p>
            <a:pPr lvl="0"/>
            <a:endParaRPr/>
          </a:p>
        </p:txBody>
      </p:sp>
      <p:pic>
        <p:nvPicPr>
          <p:cNvPr id="255" name="pasted-image.pdf"/>
          <p:cNvPicPr/>
          <p:nvPr/>
        </p:nvPicPr>
        <p:blipFill>
          <a:blip r:embed="rId2">
            <a:extLst/>
          </a:blip>
          <a:stretch>
            <a:fillRect/>
          </a:stretch>
        </p:blipFill>
        <p:spPr>
          <a:xfrm>
            <a:off x="176144" y="132108"/>
            <a:ext cx="12652512" cy="9489384"/>
          </a:xfrm>
          <a:prstGeom prst="rect">
            <a:avLst/>
          </a:prstGeom>
          <a:ln w="25400">
            <a:round/>
          </a:ln>
        </p:spPr>
      </p:pic>
    </p:spTree>
    <p:extLst>
      <p:ext uri="{BB962C8B-B14F-4D97-AF65-F5344CB8AC3E}">
        <p14:creationId xmlns:p14="http://schemas.microsoft.com/office/powerpoint/2010/main" val="2064095843"/>
      </p:ext>
    </p:extLst>
  </p:cSld>
  <p:clrMapOvr>
    <a:masterClrMapping/>
  </p:clrMapOvr>
  <p:transition xmlns:p14="http://schemas.microsoft.com/office/powerpoint/2010/mai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p:cNvSpPr>
          <p:nvPr>
            <p:ph type="title"/>
          </p:nvPr>
        </p:nvSpPr>
        <p:spPr>
          <a:prstGeom prst="rect">
            <a:avLst/>
          </a:prstGeom>
        </p:spPr>
        <p:txBody>
          <a:bodyPr/>
          <a:lstStyle/>
          <a:p>
            <a:pPr lvl="0"/>
            <a:endParaRPr/>
          </a:p>
        </p:txBody>
      </p:sp>
      <p:pic>
        <p:nvPicPr>
          <p:cNvPr id="258" name="pasted-image.pdf"/>
          <p:cNvPicPr/>
          <p:nvPr/>
        </p:nvPicPr>
        <p:blipFill>
          <a:blip r:embed="rId2">
            <a:extLst/>
          </a:blip>
          <a:stretch>
            <a:fillRect/>
          </a:stretch>
        </p:blipFill>
        <p:spPr>
          <a:xfrm>
            <a:off x="178846" y="134134"/>
            <a:ext cx="12647108" cy="9485332"/>
          </a:xfrm>
          <a:prstGeom prst="rect">
            <a:avLst/>
          </a:prstGeom>
          <a:ln w="25400">
            <a:round/>
          </a:ln>
        </p:spPr>
      </p:pic>
    </p:spTree>
    <p:extLst>
      <p:ext uri="{BB962C8B-B14F-4D97-AF65-F5344CB8AC3E}">
        <p14:creationId xmlns:p14="http://schemas.microsoft.com/office/powerpoint/2010/main" val="2889142020"/>
      </p:ext>
    </p:extLst>
  </p:cSld>
  <p:clrMapOvr>
    <a:masterClrMapping/>
  </p:clrMapOvr>
  <p:transition xmlns:p14="http://schemas.microsoft.com/office/powerpoint/2010/mai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p:cNvSpPr>
          <p:nvPr>
            <p:ph type="title"/>
          </p:nvPr>
        </p:nvSpPr>
        <p:spPr>
          <a:prstGeom prst="rect">
            <a:avLst/>
          </a:prstGeom>
        </p:spPr>
        <p:txBody>
          <a:bodyPr/>
          <a:lstStyle/>
          <a:p>
            <a:pPr lvl="0"/>
            <a:endParaRPr/>
          </a:p>
        </p:txBody>
      </p:sp>
      <p:pic>
        <p:nvPicPr>
          <p:cNvPr id="261" name="pasted-image.pdf"/>
          <p:cNvPicPr/>
          <p:nvPr/>
        </p:nvPicPr>
        <p:blipFill>
          <a:blip r:embed="rId2">
            <a:extLst/>
          </a:blip>
          <a:stretch>
            <a:fillRect/>
          </a:stretch>
        </p:blipFill>
        <p:spPr>
          <a:xfrm>
            <a:off x="180831" y="161023"/>
            <a:ext cx="12643138" cy="9482354"/>
          </a:xfrm>
          <a:prstGeom prst="rect">
            <a:avLst/>
          </a:prstGeom>
          <a:ln w="25400">
            <a:round/>
          </a:ln>
        </p:spPr>
      </p:pic>
    </p:spTree>
    <p:extLst>
      <p:ext uri="{BB962C8B-B14F-4D97-AF65-F5344CB8AC3E}">
        <p14:creationId xmlns:p14="http://schemas.microsoft.com/office/powerpoint/2010/main" val="1049195807"/>
      </p:ext>
    </p:extLst>
  </p:cSld>
  <p:clrMapOvr>
    <a:masterClrMapping/>
  </p:clrMapOvr>
  <p:transition xmlns:p14="http://schemas.microsoft.com/office/powerpoint/2010/mai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p:cNvSpPr>
          <p:nvPr>
            <p:ph type="title"/>
          </p:nvPr>
        </p:nvSpPr>
        <p:spPr>
          <a:prstGeom prst="rect">
            <a:avLst/>
          </a:prstGeom>
        </p:spPr>
        <p:txBody>
          <a:bodyPr/>
          <a:lstStyle/>
          <a:p>
            <a:pPr lvl="0"/>
            <a:endParaRPr/>
          </a:p>
        </p:txBody>
      </p:sp>
      <p:pic>
        <p:nvPicPr>
          <p:cNvPr id="264" name="pasted-image.pdf"/>
          <p:cNvPicPr/>
          <p:nvPr/>
        </p:nvPicPr>
        <p:blipFill>
          <a:blip r:embed="rId2">
            <a:extLst/>
          </a:blip>
          <a:stretch>
            <a:fillRect/>
          </a:stretch>
        </p:blipFill>
        <p:spPr>
          <a:xfrm>
            <a:off x="175295" y="131471"/>
            <a:ext cx="12654210" cy="9490658"/>
          </a:xfrm>
          <a:prstGeom prst="rect">
            <a:avLst/>
          </a:prstGeom>
          <a:ln w="25400">
            <a:round/>
          </a:ln>
        </p:spPr>
      </p:pic>
    </p:spTree>
    <p:extLst>
      <p:ext uri="{BB962C8B-B14F-4D97-AF65-F5344CB8AC3E}">
        <p14:creationId xmlns:p14="http://schemas.microsoft.com/office/powerpoint/2010/main" val="1044372992"/>
      </p:ext>
    </p:extLst>
  </p:cSld>
  <p:clrMapOvr>
    <a:masterClrMapping/>
  </p:clrMapOvr>
  <p:transition xmlns:p14="http://schemas.microsoft.com/office/powerpoint/2010/mai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09570" name="AutoShape 2"/>
          <p:cNvSpPr>
            <a:spLocks noChangeArrowheads="1"/>
          </p:cNvSpPr>
          <p:nvPr/>
        </p:nvSpPr>
        <p:spPr bwMode="auto">
          <a:xfrm>
            <a:off x="1" y="0"/>
            <a:ext cx="13004800" cy="696393"/>
          </a:xfrm>
          <a:prstGeom prst="roundRect">
            <a:avLst>
              <a:gd name="adj" fmla="val 292"/>
            </a:avLst>
          </a:prstGeom>
          <a:solidFill>
            <a:schemeClr val="accent3">
              <a:lumMod val="60000"/>
              <a:lumOff val="40000"/>
            </a:schemeClr>
          </a:solidFill>
          <a:ln w="9525">
            <a:solidFill>
              <a:srgbClr val="000000"/>
            </a:solidFill>
            <a:round/>
            <a:headEnd/>
            <a:tailEnd/>
          </a:ln>
          <a:effectLst/>
        </p:spPr>
        <p:txBody>
          <a:bodyPr lIns="116109" tIns="58055" rIns="116109" bIns="58055" anchor="ctr" anchorCtr="1"/>
          <a:lstStyle/>
          <a:p>
            <a:pPr>
              <a:lnSpc>
                <a:spcPct val="105000"/>
              </a:lnSpc>
              <a:tabLst>
                <a:tab pos="933903" algn="l"/>
                <a:tab pos="1867807" algn="l"/>
                <a:tab pos="2801710" algn="l"/>
                <a:tab pos="3735614" algn="l"/>
                <a:tab pos="4669517" algn="l"/>
                <a:tab pos="5603420" algn="l"/>
                <a:tab pos="6537324" algn="l"/>
                <a:tab pos="7471227" algn="l"/>
                <a:tab pos="8405131" algn="l"/>
                <a:tab pos="9339034" algn="l"/>
                <a:tab pos="10272937" algn="l"/>
                <a:tab pos="11206841" algn="l"/>
                <a:tab pos="12140744" algn="l"/>
              </a:tabLst>
              <a:defRPr/>
            </a:pPr>
            <a:r>
              <a:rPr lang="en-GB" sz="2800" dirty="0">
                <a:solidFill>
                  <a:srgbClr val="800000"/>
                </a:solidFill>
              </a:rPr>
              <a:t>1. Analyse</a:t>
            </a:r>
          </a:p>
        </p:txBody>
      </p:sp>
      <p:sp>
        <p:nvSpPr>
          <p:cNvPr id="40963" name="Text Box 3"/>
          <p:cNvSpPr txBox="1">
            <a:spLocks noChangeArrowheads="1"/>
          </p:cNvSpPr>
          <p:nvPr/>
        </p:nvSpPr>
        <p:spPr bwMode="auto">
          <a:xfrm>
            <a:off x="1" y="3854741"/>
            <a:ext cx="12447744" cy="47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endParaRPr lang="fr-FR" sz="2300">
              <a:solidFill>
                <a:schemeClr val="bg1"/>
              </a:solidFill>
              <a:latin typeface="LondonBetween" charset="0"/>
            </a:endParaRPr>
          </a:p>
        </p:txBody>
      </p:sp>
      <p:graphicFrame>
        <p:nvGraphicFramePr>
          <p:cNvPr id="109572" name="Group 4"/>
          <p:cNvGraphicFramePr>
            <a:graphicFrameLocks noGrp="1"/>
          </p:cNvGraphicFramePr>
          <p:nvPr>
            <p:extLst>
              <p:ext uri="{D42A27DB-BD31-4B8C-83A1-F6EECF244321}">
                <p14:modId xmlns:p14="http://schemas.microsoft.com/office/powerpoint/2010/main" val="2325867212"/>
              </p:ext>
            </p:extLst>
          </p:nvPr>
        </p:nvGraphicFramePr>
        <p:xfrm>
          <a:off x="92161" y="788564"/>
          <a:ext cx="7618560" cy="8277300"/>
        </p:xfrm>
        <a:graphic>
          <a:graphicData uri="http://schemas.openxmlformats.org/drawingml/2006/table">
            <a:tbl>
              <a:tblPr/>
              <a:tblGrid>
                <a:gridCol w="1857535"/>
                <a:gridCol w="2881537"/>
                <a:gridCol w="2879488"/>
              </a:tblGrid>
              <a:tr h="1208447">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3100" b="1" i="0" u="none" strike="noStrike" cap="none" normalizeH="0" baseline="0" dirty="0">
                          <a:ln>
                            <a:noFill/>
                          </a:ln>
                          <a:solidFill>
                            <a:schemeClr val="tx1"/>
                          </a:solidFill>
                          <a:effectLst/>
                          <a:latin typeface="Arial" charset="0"/>
                          <a:ea typeface="ＭＳ Ｐゴシック" charset="0"/>
                          <a:cs typeface="ＭＳ Ｐゴシック" charset="0"/>
                        </a:rPr>
                        <a:t>Titres</a:t>
                      </a:r>
                      <a:endParaRPr kumimoji="0" lang="fr-FR" sz="3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3100" b="1" i="0" u="none" strike="noStrike" cap="none" normalizeH="0" baseline="0">
                          <a:ln>
                            <a:noFill/>
                          </a:ln>
                          <a:solidFill>
                            <a:schemeClr val="tx1"/>
                          </a:solidFill>
                          <a:effectLst/>
                          <a:latin typeface="Arial" charset="0"/>
                          <a:ea typeface="ＭＳ Ｐゴシック" charset="0"/>
                          <a:cs typeface="ＭＳ Ｐゴシック" charset="0"/>
                        </a:rPr>
                        <a:t>Sous-titres</a:t>
                      </a:r>
                      <a:endParaRPr kumimoji="0" lang="fr-FR" sz="3100" b="1" i="0" u="none" strike="noStrike" cap="none" normalizeH="0" baseline="0">
                        <a:ln>
                          <a:noFill/>
                        </a:ln>
                        <a:solidFill>
                          <a:schemeClr val="tx1"/>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3100" b="1" i="0" u="none" strike="noStrike" cap="none" normalizeH="0" baseline="0">
                          <a:ln>
                            <a:noFill/>
                          </a:ln>
                          <a:solidFill>
                            <a:schemeClr val="tx1"/>
                          </a:solidFill>
                          <a:effectLst/>
                          <a:latin typeface="Arial" charset="0"/>
                          <a:ea typeface="ＭＳ Ｐゴシック" charset="0"/>
                          <a:cs typeface="ＭＳ Ｐゴシック" charset="0"/>
                        </a:rPr>
                        <a:t>PE</a:t>
                      </a:r>
                      <a:endParaRPr kumimoji="0" lang="fr-FR" sz="3100" b="1" i="0" u="none" strike="noStrike" cap="none" normalizeH="0" baseline="0">
                        <a:ln>
                          <a:noFill/>
                        </a:ln>
                        <a:solidFill>
                          <a:schemeClr val="tx1"/>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6993">
                <a:tc gridSpan="3">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dirty="0">
                          <a:ln>
                            <a:noFill/>
                          </a:ln>
                          <a:solidFill>
                            <a:schemeClr val="tx1"/>
                          </a:solidFill>
                          <a:effectLst/>
                          <a:latin typeface="Arial" charset="0"/>
                          <a:ea typeface="ＭＳ Ｐゴシック" charset="0"/>
                          <a:cs typeface="ＭＳ Ｐゴシック" charset="0"/>
                        </a:rPr>
                        <a:t>Introduction</a:t>
                      </a: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tr>
              <a:tr h="464945">
                <a:tc rowSpan="4">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chemeClr val="tx1"/>
                          </a:solidFill>
                          <a:effectLst/>
                          <a:latin typeface="Arial" charset="0"/>
                          <a:ea typeface="ＭＳ Ｐゴシック" charset="0"/>
                          <a:cs typeface="ＭＳ Ｐゴシック" charset="0"/>
                        </a:rPr>
                        <a:t>Présentation</a:t>
                      </a: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r>
              <a:tr h="739717">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BE"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chemeClr val="tx1"/>
                          </a:solidFill>
                          <a:effectLst/>
                          <a:latin typeface="Arial" charset="0"/>
                          <a:ea typeface="ＭＳ Ｐゴシック" charset="0"/>
                          <a:cs typeface="ＭＳ Ｐゴシック" charset="0"/>
                        </a:rPr>
                        <a:t>L’expertise du SMART</a:t>
                      </a: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4945">
                <a:tc vMerge="1">
                  <a:txBody>
                    <a:bodyPr/>
                    <a:lstStyle/>
                    <a:p>
                      <a:endParaRPr lang="fr-FR"/>
                    </a:p>
                  </a:txBody>
                  <a:tcPr/>
                </a:tc>
                <a:tc gridSpan="2">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dirty="0">
                          <a:ln>
                            <a:noFill/>
                          </a:ln>
                          <a:solidFill>
                            <a:schemeClr val="tx1"/>
                          </a:solidFill>
                          <a:effectLst/>
                          <a:latin typeface="Arial" charset="0"/>
                          <a:ea typeface="ＭＳ Ｐゴシック" charset="0"/>
                          <a:cs typeface="ＭＳ Ｐゴシック" charset="0"/>
                        </a:rPr>
                        <a:t>Une approche qualité</a:t>
                      </a: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r>
              <a:tr h="428847">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chemeClr val="tx1"/>
                          </a:solidFill>
                          <a:effectLst/>
                          <a:latin typeface="Arial" charset="0"/>
                          <a:ea typeface="ＭＳ Ｐゴシック" charset="0"/>
                          <a:cs typeface="ＭＳ Ｐゴシック" charset="0"/>
                        </a:rPr>
                        <a:t>4 facteurs-clés</a:t>
                      </a:r>
                      <a:endParaRPr kumimoji="0" lang="fr-FR" sz="2200" b="0" i="0" u="none" strike="noStrike" cap="none" normalizeH="0" baseline="0">
                        <a:ln>
                          <a:noFill/>
                        </a:ln>
                        <a:solidFill>
                          <a:schemeClr val="tx1"/>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4222">
                <a:tc gridSpan="3">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dirty="0">
                          <a:ln>
                            <a:noFill/>
                          </a:ln>
                          <a:solidFill>
                            <a:schemeClr val="tx1"/>
                          </a:solidFill>
                          <a:effectLst/>
                          <a:latin typeface="Arial" charset="0"/>
                          <a:ea typeface="ＭＳ Ｐゴシック" charset="0"/>
                          <a:cs typeface="ＭＳ Ｐゴシック" charset="0"/>
                        </a:rPr>
                        <a:t>Le cycle de construction et de gestion de qualité</a:t>
                      </a:r>
                      <a:endParaRPr kumimoji="0" lang="fr-FR"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tr>
              <a:tr h="434222">
                <a:tc rowSpan="7">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chemeClr val="tx1"/>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dirty="0">
                          <a:ln>
                            <a:noFill/>
                          </a:ln>
                          <a:solidFill>
                            <a:schemeClr val="tx1"/>
                          </a:solidFill>
                          <a:effectLst/>
                          <a:latin typeface="Arial" charset="0"/>
                          <a:ea typeface="ＭＳ Ｐゴシック" charset="0"/>
                          <a:cs typeface="ＭＳ Ｐゴシック" charset="0"/>
                        </a:rPr>
                        <a:t>Etape 1. Analyse</a:t>
                      </a:r>
                      <a:endParaRPr kumimoji="0" lang="fr-FR"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r>
              <a:tr h="739717">
                <a:tc vMerge="1">
                  <a:txBody>
                    <a:bodyPr/>
                    <a:lstStyle/>
                    <a:p>
                      <a:endParaRPr lang="fr-FR"/>
                    </a:p>
                  </a:txBody>
                  <a:tcPr/>
                </a:tc>
                <a:tc rowSpan="6">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chemeClr val="tx1"/>
                          </a:solidFill>
                          <a:effectLst/>
                          <a:latin typeface="Arial" charset="0"/>
                          <a:ea typeface="ＭＳ Ｐゴシック" charset="0"/>
                          <a:cs typeface="ＭＳ Ｐゴシック" charset="0"/>
                        </a:rPr>
                        <a:t>Table de spécification</a:t>
                      </a:r>
                      <a:endParaRPr kumimoji="0" lang="fr-FR" sz="2200" b="0" i="0" u="none" strike="noStrike" cap="none" normalizeH="0" baseline="0">
                        <a:ln>
                          <a:noFill/>
                        </a:ln>
                        <a:solidFill>
                          <a:schemeClr val="tx1"/>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847">
                <a:tc vMerge="1">
                  <a:txBody>
                    <a:bodyPr/>
                    <a:lstStyle/>
                    <a:p>
                      <a:endParaRPr lang="fr-FR"/>
                    </a:p>
                  </a:txBody>
                  <a:tcPr/>
                </a:tc>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chemeClr val="tx1"/>
                          </a:solidFill>
                          <a:effectLst/>
                          <a:latin typeface="Arial" charset="0"/>
                          <a:ea typeface="ＭＳ Ｐゴシック" charset="0"/>
                          <a:cs typeface="ＭＳ Ｐゴシック" charset="0"/>
                        </a:rPr>
                        <a:t>Point à évaluer</a:t>
                      </a:r>
                      <a:endParaRPr kumimoji="0" lang="fr-FR" sz="2200" b="0" i="0" u="none" strike="noStrike" cap="none" normalizeH="0" baseline="0">
                        <a:ln>
                          <a:noFill/>
                        </a:ln>
                        <a:solidFill>
                          <a:schemeClr val="tx1"/>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847">
                <a:tc vMerge="1">
                  <a:txBody>
                    <a:bodyPr/>
                    <a:lstStyle/>
                    <a:p>
                      <a:endParaRPr lang="fr-FR"/>
                    </a:p>
                  </a:txBody>
                  <a:tcPr/>
                </a:tc>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chemeClr val="tx1"/>
                          </a:solidFill>
                          <a:effectLst/>
                          <a:latin typeface="Arial" charset="0"/>
                          <a:ea typeface="ＭＳ Ｐゴシック" charset="0"/>
                          <a:cs typeface="ＭＳ Ｐゴシック" charset="0"/>
                        </a:rPr>
                        <a:t>Priorités</a:t>
                      </a:r>
                      <a:endParaRPr kumimoji="0" lang="fr-FR" sz="2200" b="0" i="0" u="none" strike="noStrike" cap="none" normalizeH="0" baseline="0">
                        <a:ln>
                          <a:noFill/>
                        </a:ln>
                        <a:solidFill>
                          <a:schemeClr val="tx1"/>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9717">
                <a:tc vMerge="1">
                  <a:txBody>
                    <a:bodyPr/>
                    <a:lstStyle/>
                    <a:p>
                      <a:endParaRPr lang="fr-FR"/>
                    </a:p>
                  </a:txBody>
                  <a:tcPr/>
                </a:tc>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chemeClr val="tx1"/>
                          </a:solidFill>
                          <a:effectLst/>
                          <a:latin typeface="Arial" charset="0"/>
                          <a:ea typeface="ＭＳ Ｐゴシック" charset="0"/>
                          <a:cs typeface="ＭＳ Ｐゴシック" charset="0"/>
                        </a:rPr>
                        <a:t>Catégories de performance</a:t>
                      </a:r>
                      <a:endParaRPr kumimoji="0" lang="fr-FR" sz="2200" b="0" i="0" u="none" strike="noStrike" cap="none" normalizeH="0" baseline="0">
                        <a:ln>
                          <a:noFill/>
                        </a:ln>
                        <a:solidFill>
                          <a:schemeClr val="tx1"/>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847">
                <a:tc vMerge="1">
                  <a:txBody>
                    <a:bodyPr/>
                    <a:lstStyle/>
                    <a:p>
                      <a:endParaRPr lang="fr-FR"/>
                    </a:p>
                  </a:txBody>
                  <a:tcPr/>
                </a:tc>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chemeClr val="tx1"/>
                          </a:solidFill>
                          <a:effectLst/>
                          <a:latin typeface="Arial" charset="0"/>
                          <a:ea typeface="ＭＳ Ｐゴシック" charset="0"/>
                          <a:cs typeface="ＭＳ Ｐゴシック" charset="0"/>
                        </a:rPr>
                        <a:t>Taxonomies</a:t>
                      </a:r>
                      <a:endParaRPr kumimoji="0" lang="fr-FR" sz="2200" b="0" i="0" u="none" strike="noStrike" cap="none" normalizeH="0" baseline="0">
                        <a:ln>
                          <a:noFill/>
                        </a:ln>
                        <a:solidFill>
                          <a:schemeClr val="tx1"/>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847">
                <a:tc vMerge="1">
                  <a:txBody>
                    <a:bodyPr/>
                    <a:lstStyle/>
                    <a:p>
                      <a:endParaRPr lang="fr-FR"/>
                    </a:p>
                  </a:txBody>
                  <a:tcPr/>
                </a:tc>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dirty="0">
                          <a:ln>
                            <a:noFill/>
                          </a:ln>
                          <a:solidFill>
                            <a:schemeClr val="tx1"/>
                          </a:solidFill>
                          <a:effectLst/>
                          <a:latin typeface="Arial" charset="0"/>
                          <a:ea typeface="ＭＳ Ｐゴシック" charset="0"/>
                          <a:cs typeface="ＭＳ Ｐゴシック" charset="0"/>
                        </a:rPr>
                        <a:t>Binôme [PExCP]</a:t>
                      </a:r>
                      <a:endParaRPr kumimoji="0" lang="fr-FR"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847">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chemeClr val="tx1"/>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dirty="0">
                          <a:ln>
                            <a:noFill/>
                          </a:ln>
                          <a:solidFill>
                            <a:schemeClr val="tx1"/>
                          </a:solidFill>
                          <a:effectLst/>
                          <a:latin typeface="Arial" charset="0"/>
                          <a:ea typeface="ＭＳ Ｐゴシック" charset="0"/>
                          <a:cs typeface="ＭＳ Ｐゴシック" charset="0"/>
                        </a:rPr>
                        <a:t>Etape 2. Design</a:t>
                      </a:r>
                      <a:endParaRPr kumimoji="0" lang="fr-FR"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r>
            </a:tbl>
          </a:graphicData>
        </a:graphic>
      </p:graphicFrame>
      <p:sp>
        <p:nvSpPr>
          <p:cNvPr id="41013" name="AutoShape 53">
            <a:hlinkClick r:id="rId2" action="ppaction://hlinksldjump" highlightClick="1"/>
          </p:cNvPr>
          <p:cNvSpPr>
            <a:spLocks noChangeArrowheads="1"/>
          </p:cNvSpPr>
          <p:nvPr/>
        </p:nvSpPr>
        <p:spPr bwMode="auto">
          <a:xfrm>
            <a:off x="10682369" y="9335764"/>
            <a:ext cx="2322432" cy="417836"/>
          </a:xfrm>
          <a:prstGeom prst="actionButtonBackPrevious">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17967" tIns="58983" rIns="117967" bIns="58983" anchor="ctr"/>
          <a:lstStyle/>
          <a:p>
            <a:endParaRPr lang="fr-FR"/>
          </a:p>
        </p:txBody>
      </p:sp>
    </p:spTree>
    <p:extLst>
      <p:ext uri="{BB962C8B-B14F-4D97-AF65-F5344CB8AC3E}">
        <p14:creationId xmlns:p14="http://schemas.microsoft.com/office/powerpoint/2010/main" val="296841329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10594" name="AutoShape 2"/>
          <p:cNvSpPr>
            <a:spLocks noChangeArrowheads="1"/>
          </p:cNvSpPr>
          <p:nvPr/>
        </p:nvSpPr>
        <p:spPr bwMode="auto">
          <a:xfrm>
            <a:off x="1" y="0"/>
            <a:ext cx="13004800" cy="696393"/>
          </a:xfrm>
          <a:prstGeom prst="roundRect">
            <a:avLst>
              <a:gd name="adj" fmla="val 292"/>
            </a:avLst>
          </a:prstGeom>
          <a:solidFill>
            <a:schemeClr val="accent3">
              <a:lumMod val="40000"/>
              <a:lumOff val="60000"/>
            </a:schemeClr>
          </a:solidFill>
          <a:ln w="9525">
            <a:solidFill>
              <a:srgbClr val="000000"/>
            </a:solidFill>
            <a:round/>
            <a:headEnd/>
            <a:tailEnd/>
          </a:ln>
          <a:effectLst/>
        </p:spPr>
        <p:txBody>
          <a:bodyPr lIns="116109" tIns="58055" rIns="116109" bIns="58055" anchor="ctr" anchorCtr="1"/>
          <a:lstStyle/>
          <a:p>
            <a:pPr>
              <a:lnSpc>
                <a:spcPct val="105000"/>
              </a:lnSpc>
              <a:tabLst>
                <a:tab pos="933903" algn="l"/>
                <a:tab pos="1867807" algn="l"/>
                <a:tab pos="2801710" algn="l"/>
                <a:tab pos="3735614" algn="l"/>
                <a:tab pos="4669517" algn="l"/>
                <a:tab pos="5603420" algn="l"/>
                <a:tab pos="6537324" algn="l"/>
                <a:tab pos="7471227" algn="l"/>
                <a:tab pos="8405131" algn="l"/>
                <a:tab pos="9339034" algn="l"/>
                <a:tab pos="10272937" algn="l"/>
                <a:tab pos="11206841" algn="l"/>
                <a:tab pos="12140744" algn="l"/>
              </a:tabLst>
              <a:defRPr/>
            </a:pPr>
            <a:r>
              <a:rPr lang="en-GB" sz="2800" dirty="0">
                <a:solidFill>
                  <a:srgbClr val="800000"/>
                </a:solidFill>
              </a:rPr>
              <a:t>1. Analyse</a:t>
            </a:r>
          </a:p>
        </p:txBody>
      </p:sp>
      <p:sp>
        <p:nvSpPr>
          <p:cNvPr id="41987" name="Text Box 3"/>
          <p:cNvSpPr txBox="1">
            <a:spLocks noChangeArrowheads="1"/>
          </p:cNvSpPr>
          <p:nvPr/>
        </p:nvSpPr>
        <p:spPr bwMode="auto">
          <a:xfrm>
            <a:off x="1" y="3854741"/>
            <a:ext cx="12447744" cy="47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endParaRPr lang="fr-FR" sz="2300">
              <a:solidFill>
                <a:schemeClr val="bg1"/>
              </a:solidFill>
              <a:latin typeface="LondonBetween" charset="0"/>
            </a:endParaRPr>
          </a:p>
        </p:txBody>
      </p:sp>
      <p:graphicFrame>
        <p:nvGraphicFramePr>
          <p:cNvPr id="110596" name="Group 4"/>
          <p:cNvGraphicFramePr>
            <a:graphicFrameLocks noGrp="1"/>
          </p:cNvGraphicFramePr>
          <p:nvPr>
            <p:extLst>
              <p:ext uri="{D42A27DB-BD31-4B8C-83A1-F6EECF244321}">
                <p14:modId xmlns:p14="http://schemas.microsoft.com/office/powerpoint/2010/main" val="3622799326"/>
              </p:ext>
            </p:extLst>
          </p:nvPr>
        </p:nvGraphicFramePr>
        <p:xfrm>
          <a:off x="278528" y="882782"/>
          <a:ext cx="8267777" cy="8059258"/>
        </p:xfrm>
        <a:graphic>
          <a:graphicData uri="http://schemas.openxmlformats.org/drawingml/2006/table">
            <a:tbl>
              <a:tblPr/>
              <a:tblGrid>
                <a:gridCol w="1857537"/>
                <a:gridCol w="2881535"/>
                <a:gridCol w="2879488"/>
                <a:gridCol w="649217"/>
              </a:tblGrid>
              <a:tr h="929890">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3100" b="1" i="0" u="none" strike="noStrike" cap="none" normalizeH="0" baseline="0" dirty="0">
                          <a:ln>
                            <a:noFill/>
                          </a:ln>
                          <a:solidFill>
                            <a:srgbClr val="000000"/>
                          </a:solidFill>
                          <a:effectLst/>
                          <a:latin typeface="Arial" charset="0"/>
                          <a:ea typeface="ＭＳ Ｐゴシック" charset="0"/>
                          <a:cs typeface="ＭＳ Ｐゴシック" charset="0"/>
                        </a:rPr>
                        <a:t>Titres</a:t>
                      </a:r>
                      <a:endParaRPr kumimoji="0" lang="fr-FR" sz="31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3100" b="1" i="0" u="none" strike="noStrike" cap="none" normalizeH="0" baseline="0">
                          <a:ln>
                            <a:noFill/>
                          </a:ln>
                          <a:solidFill>
                            <a:srgbClr val="000000"/>
                          </a:solidFill>
                          <a:effectLst/>
                          <a:latin typeface="Arial" charset="0"/>
                          <a:ea typeface="ＭＳ Ｐゴシック" charset="0"/>
                          <a:cs typeface="ＭＳ Ｐゴシック" charset="0"/>
                        </a:rPr>
                        <a:t>Sous-titres</a:t>
                      </a:r>
                      <a:endParaRPr kumimoji="0" lang="fr-FR" sz="31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3100" b="1" i="0" u="none" strike="noStrike" cap="none" normalizeH="0" baseline="0">
                          <a:ln>
                            <a:noFill/>
                          </a:ln>
                          <a:solidFill>
                            <a:srgbClr val="000000"/>
                          </a:solidFill>
                          <a:effectLst/>
                          <a:latin typeface="Arial" charset="0"/>
                          <a:ea typeface="ＭＳ Ｐゴシック" charset="0"/>
                          <a:cs typeface="ＭＳ Ｐゴシック" charset="0"/>
                        </a:rPr>
                        <a:t>PE</a:t>
                      </a:r>
                      <a:endParaRPr kumimoji="0" lang="fr-FR" sz="31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3100" b="1" i="0" u="none" strike="noStrike" cap="none" normalizeH="0" baseline="0">
                          <a:ln>
                            <a:noFill/>
                          </a:ln>
                          <a:solidFill>
                            <a:srgbClr val="000000"/>
                          </a:solidFill>
                          <a:effectLst/>
                          <a:latin typeface="Arial" charset="0"/>
                          <a:ea typeface="ＭＳ Ｐゴシック" charset="0"/>
                          <a:cs typeface="ＭＳ Ｐゴシック" charset="0"/>
                        </a:rPr>
                        <a:t>P</a:t>
                      </a:r>
                      <a:endParaRPr kumimoji="0" lang="fr-FR" sz="31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6993">
                <a:tc gridSpan="3">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dirty="0">
                          <a:ln>
                            <a:noFill/>
                          </a:ln>
                          <a:solidFill>
                            <a:srgbClr val="000000"/>
                          </a:solidFill>
                          <a:effectLst/>
                          <a:latin typeface="Arial" charset="0"/>
                          <a:ea typeface="ＭＳ Ｐゴシック" charset="0"/>
                          <a:cs typeface="ＭＳ Ｐゴシック" charset="0"/>
                        </a:rPr>
                        <a:t>Introduction</a:t>
                      </a: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4945">
                <a:tc rowSpan="4">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Présentation</a:t>
                      </a: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9717">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BE" sz="2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dirty="0">
                          <a:ln>
                            <a:noFill/>
                          </a:ln>
                          <a:solidFill>
                            <a:srgbClr val="000000"/>
                          </a:solidFill>
                          <a:effectLst/>
                          <a:latin typeface="Arial" charset="0"/>
                          <a:ea typeface="ＭＳ Ｐゴシック" charset="0"/>
                          <a:cs typeface="ＭＳ Ｐゴシック" charset="0"/>
                        </a:rPr>
                        <a:t>L’expertise du SMART</a:t>
                      </a: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4945">
                <a:tc vMerge="1">
                  <a:txBody>
                    <a:bodyPr/>
                    <a:lstStyle/>
                    <a:p>
                      <a:endParaRPr lang="fr-FR"/>
                    </a:p>
                  </a:txBody>
                  <a:tcPr/>
                </a:tc>
                <a:tc gridSpan="2">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dirty="0">
                          <a:ln>
                            <a:noFill/>
                          </a:ln>
                          <a:solidFill>
                            <a:srgbClr val="000000"/>
                          </a:solidFill>
                          <a:effectLst/>
                          <a:latin typeface="Arial" charset="0"/>
                          <a:ea typeface="ＭＳ Ｐゴシック" charset="0"/>
                          <a:cs typeface="ＭＳ Ｐゴシック" charset="0"/>
                        </a:rPr>
                        <a:t>Une approche qualité</a:t>
                      </a: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7134">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4 facteurs-clés</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7134">
                <a:tc gridSpan="3">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Le cycle de construction et de gestion de qualité</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7134">
                <a:tc rowSpan="7">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Etape 1. Analyse</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9717">
                <a:tc vMerge="1">
                  <a:txBody>
                    <a:bodyPr/>
                    <a:lstStyle/>
                    <a:p>
                      <a:endParaRPr lang="fr-FR"/>
                    </a:p>
                  </a:txBody>
                  <a:tcPr/>
                </a:tc>
                <a:tc rowSpan="6">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Table de spécification</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847">
                <a:tc vMerge="1">
                  <a:txBody>
                    <a:bodyPr/>
                    <a:lstStyle/>
                    <a:p>
                      <a:endParaRPr lang="fr-FR"/>
                    </a:p>
                  </a:txBody>
                  <a:tcPr/>
                </a:tc>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dirty="0">
                          <a:ln>
                            <a:noFill/>
                          </a:ln>
                          <a:solidFill>
                            <a:srgbClr val="000000"/>
                          </a:solidFill>
                          <a:effectLst/>
                          <a:latin typeface="Arial" charset="0"/>
                          <a:ea typeface="ＭＳ Ｐゴシック" charset="0"/>
                          <a:cs typeface="ＭＳ Ｐゴシック" charset="0"/>
                        </a:rPr>
                        <a:t>Point à évaluer</a:t>
                      </a:r>
                      <a:endParaRPr kumimoji="0" lang="fr-FR" sz="2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847">
                <a:tc vMerge="1">
                  <a:txBody>
                    <a:bodyPr/>
                    <a:lstStyle/>
                    <a:p>
                      <a:endParaRPr lang="fr-FR"/>
                    </a:p>
                  </a:txBody>
                  <a:tcPr/>
                </a:tc>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Priorités</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9717">
                <a:tc vMerge="1">
                  <a:txBody>
                    <a:bodyPr/>
                    <a:lstStyle/>
                    <a:p>
                      <a:endParaRPr lang="fr-FR"/>
                    </a:p>
                  </a:txBody>
                  <a:tcPr/>
                </a:tc>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dirty="0">
                          <a:ln>
                            <a:noFill/>
                          </a:ln>
                          <a:solidFill>
                            <a:srgbClr val="000000"/>
                          </a:solidFill>
                          <a:effectLst/>
                          <a:latin typeface="Arial" charset="0"/>
                          <a:ea typeface="ＭＳ Ｐゴシック" charset="0"/>
                          <a:cs typeface="ＭＳ Ｐゴシック" charset="0"/>
                        </a:rPr>
                        <a:t>Catégories de performance</a:t>
                      </a:r>
                      <a:endParaRPr kumimoji="0" lang="fr-FR" sz="2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847">
                <a:tc vMerge="1">
                  <a:txBody>
                    <a:bodyPr/>
                    <a:lstStyle/>
                    <a:p>
                      <a:endParaRPr lang="fr-FR"/>
                    </a:p>
                  </a:txBody>
                  <a:tcPr/>
                </a:tc>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Taxonomies</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847">
                <a:tc vMerge="1">
                  <a:txBody>
                    <a:bodyPr/>
                    <a:lstStyle/>
                    <a:p>
                      <a:endParaRPr lang="fr-FR"/>
                    </a:p>
                  </a:txBody>
                  <a:tcPr/>
                </a:tc>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dirty="0">
                          <a:ln>
                            <a:noFill/>
                          </a:ln>
                          <a:solidFill>
                            <a:srgbClr val="000000"/>
                          </a:solidFill>
                          <a:effectLst/>
                          <a:latin typeface="Arial" charset="0"/>
                          <a:ea typeface="ＭＳ Ｐゴシック" charset="0"/>
                          <a:cs typeface="ＭＳ Ｐゴシック" charset="0"/>
                        </a:rPr>
                        <a:t>Binôme [PExCP]</a:t>
                      </a:r>
                      <a:endParaRPr kumimoji="0" lang="fr-FR" sz="2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7134">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dirty="0">
                          <a:ln>
                            <a:noFill/>
                          </a:ln>
                          <a:solidFill>
                            <a:srgbClr val="000000"/>
                          </a:solidFill>
                          <a:effectLst/>
                          <a:latin typeface="Arial" charset="0"/>
                          <a:ea typeface="ＭＳ Ｐゴシック" charset="0"/>
                          <a:cs typeface="ＭＳ Ｐゴシック" charset="0"/>
                        </a:rPr>
                        <a:t>Etape 2. Design</a:t>
                      </a:r>
                      <a:endParaRPr kumimoji="0" lang="fr-FR" sz="2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2053" name="AutoShape 69">
            <a:hlinkClick r:id="rId2" action="ppaction://hlinksldjump" highlightClick="1"/>
          </p:cNvPr>
          <p:cNvSpPr>
            <a:spLocks noChangeArrowheads="1"/>
          </p:cNvSpPr>
          <p:nvPr/>
        </p:nvSpPr>
        <p:spPr bwMode="auto">
          <a:xfrm>
            <a:off x="10682369" y="9335764"/>
            <a:ext cx="2322432" cy="417836"/>
          </a:xfrm>
          <a:prstGeom prst="actionButtonBackPrevious">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17967" tIns="58983" rIns="117967" bIns="58983" anchor="ctr"/>
          <a:lstStyle/>
          <a:p>
            <a:endParaRPr lang="fr-FR"/>
          </a:p>
        </p:txBody>
      </p:sp>
      <p:sp>
        <p:nvSpPr>
          <p:cNvPr id="110662" name="Text Box 70"/>
          <p:cNvSpPr txBox="1">
            <a:spLocks noChangeArrowheads="1"/>
          </p:cNvSpPr>
          <p:nvPr/>
        </p:nvSpPr>
        <p:spPr bwMode="auto">
          <a:xfrm>
            <a:off x="7989249" y="2832682"/>
            <a:ext cx="370687" cy="47306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algn="ctr" eaLnBrk="1">
              <a:spcBef>
                <a:spcPct val="50000"/>
              </a:spcBef>
            </a:pPr>
            <a:r>
              <a:rPr lang="fr-BE" sz="2300" dirty="0">
                <a:ln>
                  <a:solidFill>
                    <a:srgbClr val="000000"/>
                  </a:solidFill>
                </a:ln>
                <a:solidFill>
                  <a:srgbClr val="000000"/>
                </a:solidFill>
                <a:latin typeface="Arial" charset="0"/>
              </a:rPr>
              <a:t>1</a:t>
            </a:r>
            <a:endParaRPr lang="fr-FR" sz="2300" dirty="0">
              <a:ln>
                <a:solidFill>
                  <a:srgbClr val="000000"/>
                </a:solidFill>
              </a:ln>
              <a:solidFill>
                <a:srgbClr val="000000"/>
              </a:solidFill>
              <a:latin typeface="Arial" charset="0"/>
            </a:endParaRPr>
          </a:p>
        </p:txBody>
      </p:sp>
      <p:sp>
        <p:nvSpPr>
          <p:cNvPr id="110663" name="Text Box 71"/>
          <p:cNvSpPr txBox="1">
            <a:spLocks noChangeArrowheads="1"/>
          </p:cNvSpPr>
          <p:nvPr/>
        </p:nvSpPr>
        <p:spPr bwMode="auto">
          <a:xfrm>
            <a:off x="7989249" y="3946911"/>
            <a:ext cx="370687" cy="47306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300" dirty="0">
                <a:ln>
                  <a:solidFill>
                    <a:srgbClr val="000000"/>
                  </a:solidFill>
                </a:ln>
                <a:solidFill>
                  <a:srgbClr val="000000"/>
                </a:solidFill>
                <a:latin typeface="Arial" charset="0"/>
              </a:rPr>
              <a:t>3</a:t>
            </a:r>
            <a:endParaRPr lang="fr-FR" sz="2300" dirty="0">
              <a:ln>
                <a:solidFill>
                  <a:srgbClr val="000000"/>
                </a:solidFill>
              </a:ln>
              <a:solidFill>
                <a:srgbClr val="000000"/>
              </a:solidFill>
              <a:latin typeface="Arial" charset="0"/>
            </a:endParaRPr>
          </a:p>
        </p:txBody>
      </p:sp>
      <p:sp>
        <p:nvSpPr>
          <p:cNvPr id="110664" name="Text Box 72"/>
          <p:cNvSpPr txBox="1">
            <a:spLocks noChangeArrowheads="1"/>
          </p:cNvSpPr>
          <p:nvPr/>
        </p:nvSpPr>
        <p:spPr bwMode="auto">
          <a:xfrm>
            <a:off x="7989249" y="5433915"/>
            <a:ext cx="370687" cy="47306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300" dirty="0">
                <a:solidFill>
                  <a:srgbClr val="000000"/>
                </a:solidFill>
                <a:latin typeface="Arial" charset="0"/>
              </a:rPr>
              <a:t>3</a:t>
            </a:r>
            <a:endParaRPr lang="fr-FR" sz="2300" dirty="0">
              <a:solidFill>
                <a:srgbClr val="000000"/>
              </a:solidFill>
              <a:latin typeface="Arial" charset="0"/>
            </a:endParaRPr>
          </a:p>
        </p:txBody>
      </p:sp>
      <p:sp>
        <p:nvSpPr>
          <p:cNvPr id="110665" name="Text Box 73"/>
          <p:cNvSpPr txBox="1">
            <a:spLocks noChangeArrowheads="1"/>
          </p:cNvSpPr>
          <p:nvPr/>
        </p:nvSpPr>
        <p:spPr bwMode="auto">
          <a:xfrm>
            <a:off x="7989249" y="5991030"/>
            <a:ext cx="370687" cy="47306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300">
                <a:solidFill>
                  <a:srgbClr val="000000"/>
                </a:solidFill>
                <a:latin typeface="Arial" charset="0"/>
              </a:rPr>
              <a:t>3</a:t>
            </a:r>
            <a:endParaRPr lang="fr-FR" sz="2300">
              <a:solidFill>
                <a:srgbClr val="000000"/>
              </a:solidFill>
              <a:latin typeface="Arial" charset="0"/>
            </a:endParaRPr>
          </a:p>
        </p:txBody>
      </p:sp>
      <p:sp>
        <p:nvSpPr>
          <p:cNvPr id="110666" name="Text Box 74"/>
          <p:cNvSpPr txBox="1">
            <a:spLocks noChangeArrowheads="1"/>
          </p:cNvSpPr>
          <p:nvPr/>
        </p:nvSpPr>
        <p:spPr bwMode="auto">
          <a:xfrm>
            <a:off x="7989249" y="6455974"/>
            <a:ext cx="370687" cy="47306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300">
                <a:solidFill>
                  <a:srgbClr val="000000"/>
                </a:solidFill>
                <a:latin typeface="Arial" charset="0"/>
              </a:rPr>
              <a:t>3</a:t>
            </a:r>
            <a:endParaRPr lang="fr-FR" sz="2300">
              <a:solidFill>
                <a:srgbClr val="000000"/>
              </a:solidFill>
              <a:latin typeface="Arial" charset="0"/>
            </a:endParaRPr>
          </a:p>
        </p:txBody>
      </p:sp>
      <p:sp>
        <p:nvSpPr>
          <p:cNvPr id="110667" name="Text Box 75"/>
          <p:cNvSpPr txBox="1">
            <a:spLocks noChangeArrowheads="1"/>
          </p:cNvSpPr>
          <p:nvPr/>
        </p:nvSpPr>
        <p:spPr bwMode="auto">
          <a:xfrm>
            <a:off x="7989249" y="7013089"/>
            <a:ext cx="370687" cy="47306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300">
                <a:solidFill>
                  <a:srgbClr val="000000"/>
                </a:solidFill>
                <a:latin typeface="Arial" charset="0"/>
              </a:rPr>
              <a:t>3</a:t>
            </a:r>
            <a:endParaRPr lang="fr-FR" sz="2300">
              <a:solidFill>
                <a:srgbClr val="000000"/>
              </a:solidFill>
              <a:latin typeface="Arial" charset="0"/>
            </a:endParaRPr>
          </a:p>
        </p:txBody>
      </p:sp>
      <p:sp>
        <p:nvSpPr>
          <p:cNvPr id="110668" name="Text Box 76"/>
          <p:cNvSpPr txBox="1">
            <a:spLocks noChangeArrowheads="1"/>
          </p:cNvSpPr>
          <p:nvPr/>
        </p:nvSpPr>
        <p:spPr bwMode="auto">
          <a:xfrm>
            <a:off x="7989249" y="8035148"/>
            <a:ext cx="370687" cy="47306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300">
                <a:solidFill>
                  <a:srgbClr val="000000"/>
                </a:solidFill>
                <a:latin typeface="Arial" charset="0"/>
              </a:rPr>
              <a:t>3</a:t>
            </a:r>
            <a:endParaRPr lang="fr-FR" sz="2300">
              <a:solidFill>
                <a:srgbClr val="000000"/>
              </a:solidFill>
              <a:latin typeface="Arial" charset="0"/>
            </a:endParaRPr>
          </a:p>
        </p:txBody>
      </p:sp>
      <p:sp>
        <p:nvSpPr>
          <p:cNvPr id="110669" name="Text Box 77"/>
          <p:cNvSpPr txBox="1">
            <a:spLocks noChangeArrowheads="1"/>
          </p:cNvSpPr>
          <p:nvPr/>
        </p:nvSpPr>
        <p:spPr bwMode="auto">
          <a:xfrm>
            <a:off x="7989249" y="7570203"/>
            <a:ext cx="370687" cy="47306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300">
                <a:solidFill>
                  <a:srgbClr val="000000"/>
                </a:solidFill>
                <a:latin typeface="Arial" charset="0"/>
              </a:rPr>
              <a:t>2</a:t>
            </a:r>
            <a:endParaRPr lang="fr-FR" sz="2300">
              <a:solidFill>
                <a:srgbClr val="000000"/>
              </a:solidFill>
              <a:latin typeface="Arial" charset="0"/>
            </a:endParaRPr>
          </a:p>
        </p:txBody>
      </p:sp>
    </p:spTree>
    <p:extLst>
      <p:ext uri="{BB962C8B-B14F-4D97-AF65-F5344CB8AC3E}">
        <p14:creationId xmlns:p14="http://schemas.microsoft.com/office/powerpoint/2010/main" val="27295961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6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6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06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06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06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06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066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06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62" grpId="0"/>
      <p:bldP spid="110663" grpId="0"/>
      <p:bldP spid="110664" grpId="0"/>
      <p:bldP spid="110665" grpId="0"/>
      <p:bldP spid="110666" grpId="0"/>
      <p:bldP spid="110667" grpId="0"/>
      <p:bldP spid="110668" grpId="0"/>
      <p:bldP spid="11066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11618" name="AutoShape 2"/>
          <p:cNvSpPr>
            <a:spLocks noChangeArrowheads="1"/>
          </p:cNvSpPr>
          <p:nvPr/>
        </p:nvSpPr>
        <p:spPr bwMode="auto">
          <a:xfrm>
            <a:off x="1" y="0"/>
            <a:ext cx="13004800" cy="696393"/>
          </a:xfrm>
          <a:prstGeom prst="roundRect">
            <a:avLst>
              <a:gd name="adj" fmla="val 292"/>
            </a:avLst>
          </a:prstGeom>
          <a:solidFill>
            <a:schemeClr val="accent3">
              <a:lumMod val="40000"/>
              <a:lumOff val="60000"/>
            </a:schemeClr>
          </a:solidFill>
          <a:ln w="9525">
            <a:solidFill>
              <a:srgbClr val="000000"/>
            </a:solidFill>
            <a:round/>
            <a:headEnd/>
            <a:tailEnd/>
          </a:ln>
          <a:effectLst/>
        </p:spPr>
        <p:txBody>
          <a:bodyPr lIns="116109" tIns="58055" rIns="116109" bIns="58055" anchor="ctr" anchorCtr="1"/>
          <a:lstStyle/>
          <a:p>
            <a:pPr>
              <a:lnSpc>
                <a:spcPct val="105000"/>
              </a:lnSpc>
              <a:tabLst>
                <a:tab pos="933903" algn="l"/>
                <a:tab pos="1867807" algn="l"/>
                <a:tab pos="2801710" algn="l"/>
                <a:tab pos="3735614" algn="l"/>
                <a:tab pos="4669517" algn="l"/>
                <a:tab pos="5603420" algn="l"/>
                <a:tab pos="6537324" algn="l"/>
                <a:tab pos="7471227" algn="l"/>
                <a:tab pos="8405131" algn="l"/>
                <a:tab pos="9339034" algn="l"/>
                <a:tab pos="10272937" algn="l"/>
                <a:tab pos="11206841" algn="l"/>
                <a:tab pos="12140744" algn="l"/>
              </a:tabLst>
              <a:defRPr/>
            </a:pPr>
            <a:r>
              <a:rPr lang="en-GB" sz="2800" dirty="0">
                <a:solidFill>
                  <a:srgbClr val="800000"/>
                </a:solidFill>
              </a:rPr>
              <a:t>1. Analyse</a:t>
            </a:r>
          </a:p>
        </p:txBody>
      </p:sp>
      <p:sp>
        <p:nvSpPr>
          <p:cNvPr id="43011" name="Text Box 3"/>
          <p:cNvSpPr txBox="1">
            <a:spLocks noChangeArrowheads="1"/>
          </p:cNvSpPr>
          <p:nvPr/>
        </p:nvSpPr>
        <p:spPr bwMode="auto">
          <a:xfrm>
            <a:off x="1" y="3854741"/>
            <a:ext cx="12447744" cy="47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endParaRPr lang="fr-FR" sz="2300">
              <a:solidFill>
                <a:schemeClr val="bg1"/>
              </a:solidFill>
              <a:latin typeface="LondonBetween" charset="0"/>
            </a:endParaRPr>
          </a:p>
        </p:txBody>
      </p:sp>
      <p:graphicFrame>
        <p:nvGraphicFramePr>
          <p:cNvPr id="111620" name="Group 4"/>
          <p:cNvGraphicFramePr>
            <a:graphicFrameLocks noGrp="1"/>
          </p:cNvGraphicFramePr>
          <p:nvPr>
            <p:extLst>
              <p:ext uri="{D42A27DB-BD31-4B8C-83A1-F6EECF244321}">
                <p14:modId xmlns:p14="http://schemas.microsoft.com/office/powerpoint/2010/main" val="82909638"/>
              </p:ext>
            </p:extLst>
          </p:nvPr>
        </p:nvGraphicFramePr>
        <p:xfrm>
          <a:off x="92161" y="1067121"/>
          <a:ext cx="12820480" cy="8464023"/>
        </p:xfrm>
        <a:graphic>
          <a:graphicData uri="http://schemas.openxmlformats.org/drawingml/2006/table">
            <a:tbl>
              <a:tblPr/>
              <a:tblGrid>
                <a:gridCol w="1857535"/>
                <a:gridCol w="2881537"/>
                <a:gridCol w="2879488"/>
                <a:gridCol w="649215"/>
                <a:gridCol w="1486848"/>
                <a:gridCol w="1671168"/>
                <a:gridCol w="1394689"/>
              </a:tblGrid>
              <a:tr h="556852">
                <a:tc rowSpan="2">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3100" b="1" i="0" u="none" strike="noStrike" cap="none" normalizeH="0" baseline="0" dirty="0">
                          <a:ln>
                            <a:noFill/>
                          </a:ln>
                          <a:solidFill>
                            <a:srgbClr val="000000"/>
                          </a:solidFill>
                          <a:effectLst/>
                          <a:latin typeface="Arial" charset="0"/>
                          <a:ea typeface="ＭＳ Ｐゴシック" charset="0"/>
                          <a:cs typeface="ＭＳ Ｐゴシック" charset="0"/>
                        </a:rPr>
                        <a:t>Titres</a:t>
                      </a:r>
                      <a:endParaRPr kumimoji="0" lang="fr-FR" sz="31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3100" b="1" i="0" u="none" strike="noStrike" cap="none" normalizeH="0" baseline="0" dirty="0">
                          <a:ln>
                            <a:noFill/>
                          </a:ln>
                          <a:solidFill>
                            <a:srgbClr val="000000"/>
                          </a:solidFill>
                          <a:effectLst/>
                          <a:latin typeface="Arial" charset="0"/>
                          <a:ea typeface="ＭＳ Ｐゴシック" charset="0"/>
                          <a:cs typeface="ＭＳ Ｐゴシック" charset="0"/>
                        </a:rPr>
                        <a:t>Sous-titres</a:t>
                      </a:r>
                      <a:endParaRPr kumimoji="0" lang="fr-FR" sz="31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3100" b="1" i="0" u="none" strike="noStrike" cap="none" normalizeH="0" baseline="0">
                          <a:ln>
                            <a:noFill/>
                          </a:ln>
                          <a:solidFill>
                            <a:srgbClr val="000000"/>
                          </a:solidFill>
                          <a:effectLst/>
                          <a:latin typeface="Arial" charset="0"/>
                          <a:ea typeface="ＭＳ Ｐゴシック" charset="0"/>
                          <a:cs typeface="ＭＳ Ｐゴシック" charset="0"/>
                        </a:rPr>
                        <a:t>PE</a:t>
                      </a:r>
                      <a:endParaRPr kumimoji="0" lang="fr-FR" sz="31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3100" b="1" i="0" u="none" strike="noStrike" cap="none" normalizeH="0" baseline="0">
                          <a:ln>
                            <a:noFill/>
                          </a:ln>
                          <a:solidFill>
                            <a:srgbClr val="000000"/>
                          </a:solidFill>
                          <a:effectLst/>
                          <a:latin typeface="Arial" charset="0"/>
                          <a:ea typeface="ＭＳ Ｐゴシック" charset="0"/>
                          <a:cs typeface="ＭＳ Ｐゴシック" charset="0"/>
                        </a:rPr>
                        <a:t>P</a:t>
                      </a:r>
                      <a:endParaRPr kumimoji="0" lang="fr-FR" sz="31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3100" b="1" i="0" u="none" strike="noStrike" cap="none" normalizeH="0" baseline="0">
                          <a:ln>
                            <a:noFill/>
                          </a:ln>
                          <a:solidFill>
                            <a:srgbClr val="000000"/>
                          </a:solidFill>
                          <a:effectLst/>
                          <a:latin typeface="Arial" charset="0"/>
                          <a:ea typeface="ＭＳ Ｐゴシック" charset="0"/>
                          <a:cs typeface="ＭＳ Ｐゴシック" charset="0"/>
                        </a:rPr>
                        <a:t>CP</a:t>
                      </a:r>
                      <a:endParaRPr kumimoji="0" lang="fr-FR" sz="31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tr>
              <a:tr h="464945">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100" b="1" i="0" u="none" strike="noStrike" cap="none" normalizeH="0" baseline="0" dirty="0">
                          <a:ln>
                            <a:noFill/>
                          </a:ln>
                          <a:solidFill>
                            <a:srgbClr val="000000"/>
                          </a:solidFill>
                          <a:effectLst/>
                          <a:latin typeface="Arial" charset="0"/>
                          <a:ea typeface="ＭＳ Ｐゴシック" charset="0"/>
                          <a:cs typeface="ＭＳ Ｐゴシック" charset="0"/>
                        </a:rPr>
                        <a:t>Compr.</a:t>
                      </a:r>
                      <a:endParaRPr kumimoji="0" lang="fr-FR" sz="21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1" i="0" u="none" strike="noStrike" cap="none" normalizeH="0" baseline="0">
                          <a:ln>
                            <a:noFill/>
                          </a:ln>
                          <a:solidFill>
                            <a:srgbClr val="000000"/>
                          </a:solidFill>
                          <a:effectLst/>
                          <a:latin typeface="Arial" charset="0"/>
                          <a:ea typeface="ＭＳ Ｐゴシック" charset="0"/>
                          <a:cs typeface="ＭＳ Ｐゴシック" charset="0"/>
                        </a:rPr>
                        <a:t>Appli</a:t>
                      </a:r>
                      <a:endParaRPr kumimoji="0" lang="fr-FR" sz="22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1" i="0" u="none" strike="noStrike" cap="none" normalizeH="0" baseline="0">
                          <a:ln>
                            <a:noFill/>
                          </a:ln>
                          <a:solidFill>
                            <a:srgbClr val="000000"/>
                          </a:solidFill>
                          <a:effectLst/>
                          <a:latin typeface="Arial" charset="0"/>
                          <a:ea typeface="ＭＳ Ｐゴシック" charset="0"/>
                          <a:cs typeface="ＭＳ Ｐゴシック" charset="0"/>
                        </a:rPr>
                        <a:t>Analyse</a:t>
                      </a:r>
                      <a:endParaRPr kumimoji="0" lang="fr-FR" sz="22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6392">
                <a:tc gridSpan="3">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dirty="0">
                          <a:ln>
                            <a:noFill/>
                          </a:ln>
                          <a:solidFill>
                            <a:srgbClr val="000000"/>
                          </a:solidFill>
                          <a:effectLst/>
                          <a:latin typeface="Arial" charset="0"/>
                          <a:ea typeface="ＭＳ Ｐゴシック" charset="0"/>
                          <a:cs typeface="ＭＳ Ｐゴシック" charset="0"/>
                        </a:rPr>
                        <a:t>Introduction</a:t>
                      </a: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4945">
                <a:tc rowSpan="4">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dirty="0">
                          <a:ln>
                            <a:noFill/>
                          </a:ln>
                          <a:solidFill>
                            <a:srgbClr val="000000"/>
                          </a:solidFill>
                          <a:effectLst/>
                          <a:latin typeface="Arial" charset="0"/>
                          <a:ea typeface="ＭＳ Ｐゴシック" charset="0"/>
                          <a:cs typeface="ＭＳ Ｐゴシック" charset="0"/>
                        </a:rPr>
                        <a:t>Présentation</a:t>
                      </a: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9717">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BE"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L’expertise du SMART</a:t>
                      </a: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300" b="0" i="0" u="none" strike="noStrike" cap="none" normalizeH="0" baseline="0" dirty="0">
                          <a:ln>
                            <a:noFill/>
                          </a:ln>
                          <a:solidFill>
                            <a:srgbClr val="000000"/>
                          </a:solidFill>
                          <a:effectLst/>
                          <a:latin typeface="Arial" charset="0"/>
                          <a:ea typeface="ＭＳ Ｐゴシック" charset="0"/>
                          <a:cs typeface="ＭＳ Ｐゴシック" charset="0"/>
                        </a:rPr>
                        <a:t>1</a:t>
                      </a:r>
                      <a:endParaRPr kumimoji="0" lang="fr-FR" sz="23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3706">
                <a:tc vMerge="1">
                  <a:txBody>
                    <a:bodyPr/>
                    <a:lstStyle/>
                    <a:p>
                      <a:endParaRPr lang="fr-FR"/>
                    </a:p>
                  </a:txBody>
                  <a:tcPr/>
                </a:tc>
                <a:tc gridSpan="2">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Une approche qualité</a:t>
                      </a: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3706">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4 facteurs-clés</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300" b="0" i="0" u="none" strike="noStrike" cap="none" normalizeH="0" baseline="0">
                          <a:ln>
                            <a:noFill/>
                          </a:ln>
                          <a:solidFill>
                            <a:srgbClr val="000000"/>
                          </a:solidFill>
                          <a:effectLst/>
                          <a:latin typeface="Arial" charset="0"/>
                          <a:ea typeface="ＭＳ Ｐゴシック" charset="0"/>
                          <a:cs typeface="ＭＳ Ｐゴシック" charset="0"/>
                        </a:rPr>
                        <a:t>3</a:t>
                      </a: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3706">
                <a:tc gridSpan="3">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Le cycle de construction et de gestion de qualité</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3706">
                <a:tc rowSpan="7">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Etape 1. Analyse</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9717">
                <a:tc vMerge="1">
                  <a:txBody>
                    <a:bodyPr/>
                    <a:lstStyle/>
                    <a:p>
                      <a:endParaRPr lang="fr-FR"/>
                    </a:p>
                  </a:txBody>
                  <a:tcPr/>
                </a:tc>
                <a:tc rowSpan="6">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Table de spécification</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3</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3706">
                <a:tc vMerge="1">
                  <a:txBody>
                    <a:bodyPr/>
                    <a:lstStyle/>
                    <a:p>
                      <a:endParaRPr lang="fr-FR"/>
                    </a:p>
                  </a:txBody>
                  <a:tcPr/>
                </a:tc>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Point à évaluer</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3</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3706">
                <a:tc vMerge="1">
                  <a:txBody>
                    <a:bodyPr/>
                    <a:lstStyle/>
                    <a:p>
                      <a:endParaRPr lang="fr-FR"/>
                    </a:p>
                  </a:txBody>
                  <a:tcPr/>
                </a:tc>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Priorités</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3</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9717">
                <a:tc vMerge="1">
                  <a:txBody>
                    <a:bodyPr/>
                    <a:lstStyle/>
                    <a:p>
                      <a:endParaRPr lang="fr-FR"/>
                    </a:p>
                  </a:txBody>
                  <a:tcPr/>
                </a:tc>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Catégories de performance</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3</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847">
                <a:tc vMerge="1">
                  <a:txBody>
                    <a:bodyPr/>
                    <a:lstStyle/>
                    <a:p>
                      <a:endParaRPr lang="fr-FR"/>
                    </a:p>
                  </a:txBody>
                  <a:tcPr/>
                </a:tc>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Taxonomies</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2</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847">
                <a:tc vMerge="1">
                  <a:txBody>
                    <a:bodyPr/>
                    <a:lstStyle/>
                    <a:p>
                      <a:endParaRPr lang="fr-FR"/>
                    </a:p>
                  </a:txBody>
                  <a:tcPr/>
                </a:tc>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Binôme [PExCP]</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3</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7134">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Etape 2. Design</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3127" name="Text Box 120"/>
          <p:cNvSpPr txBox="1">
            <a:spLocks noChangeArrowheads="1"/>
          </p:cNvSpPr>
          <p:nvPr/>
        </p:nvSpPr>
        <p:spPr bwMode="auto">
          <a:xfrm>
            <a:off x="2879153" y="1624235"/>
            <a:ext cx="238238" cy="47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endParaRPr lang="fr-FR" sz="2300">
              <a:latin typeface="Arial" charset="0"/>
            </a:endParaRPr>
          </a:p>
        </p:txBody>
      </p:sp>
      <p:sp>
        <p:nvSpPr>
          <p:cNvPr id="43128" name="Text Box 121"/>
          <p:cNvSpPr txBox="1">
            <a:spLocks noChangeArrowheads="1"/>
          </p:cNvSpPr>
          <p:nvPr/>
        </p:nvSpPr>
        <p:spPr bwMode="auto">
          <a:xfrm>
            <a:off x="2414593" y="1904840"/>
            <a:ext cx="835584" cy="47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endParaRPr lang="fr-FR" sz="2300">
              <a:latin typeface="Arial" charset="0"/>
            </a:endParaRPr>
          </a:p>
        </p:txBody>
      </p:sp>
      <p:graphicFrame>
        <p:nvGraphicFramePr>
          <p:cNvPr id="111738" name="Group 122"/>
          <p:cNvGraphicFramePr>
            <a:graphicFrameLocks noGrp="1"/>
          </p:cNvGraphicFramePr>
          <p:nvPr/>
        </p:nvGraphicFramePr>
        <p:xfrm>
          <a:off x="278529" y="3111240"/>
          <a:ext cx="12447744" cy="4170167"/>
        </p:xfrm>
        <a:graphic>
          <a:graphicData uri="http://schemas.openxmlformats.org/drawingml/2006/table">
            <a:tbl>
              <a:tblPr/>
              <a:tblGrid>
                <a:gridCol w="4149248"/>
                <a:gridCol w="4149248"/>
                <a:gridCol w="4149248"/>
              </a:tblGrid>
              <a:tr h="659525">
                <a:tc gridSpan="3">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3600" b="0" i="0" u="none" strike="noStrike" cap="none" normalizeH="0" baseline="0">
                          <a:ln>
                            <a:noFill/>
                          </a:ln>
                          <a:solidFill>
                            <a:schemeClr val="bg1"/>
                          </a:solidFill>
                          <a:effectLst/>
                          <a:latin typeface="Arial" charset="0"/>
                          <a:ea typeface="ＭＳ Ｐゴシック" charset="0"/>
                          <a:cs typeface="ＭＳ Ｐゴシック" charset="0"/>
                        </a:rPr>
                        <a:t>CP</a:t>
                      </a:r>
                      <a:endParaRPr kumimoji="0" lang="fr-FR" sz="3600" b="0" i="0" u="none" strike="noStrike" cap="none" normalizeH="0" baseline="0">
                        <a:ln>
                          <a:noFill/>
                        </a:ln>
                        <a:solidFill>
                          <a:schemeClr val="bg1"/>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95959"/>
                    </a:solidFill>
                  </a:tcPr>
                </a:tc>
                <a:tc hMerge="1">
                  <a:txBody>
                    <a:bodyPr/>
                    <a:lstStyle/>
                    <a:p>
                      <a:endParaRPr lang="fr-FR"/>
                    </a:p>
                  </a:txBody>
                  <a:tcPr/>
                </a:tc>
                <a:tc hMerge="1">
                  <a:txBody>
                    <a:bodyPr/>
                    <a:lstStyle/>
                    <a:p>
                      <a:endParaRPr lang="fr-FR"/>
                    </a:p>
                  </a:txBody>
                  <a:tcPr/>
                </a:tc>
              </a:tr>
              <a:tr h="976999">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3600" b="0" i="0" u="none" strike="noStrike" cap="none" normalizeH="0" baseline="0">
                          <a:ln>
                            <a:noFill/>
                          </a:ln>
                          <a:solidFill>
                            <a:schemeClr val="bg1"/>
                          </a:solidFill>
                          <a:effectLst/>
                          <a:latin typeface="Arial" charset="0"/>
                          <a:ea typeface="ＭＳ Ｐゴシック" charset="0"/>
                          <a:cs typeface="ＭＳ Ｐゴシック" charset="0"/>
                        </a:rPr>
                        <a:t>Compréhension</a:t>
                      </a:r>
                      <a:endParaRPr kumimoji="0" lang="fr-FR" sz="3600" b="0" i="0" u="none" strike="noStrike" cap="none" normalizeH="0" baseline="0">
                        <a:ln>
                          <a:noFill/>
                        </a:ln>
                        <a:solidFill>
                          <a:schemeClr val="bg1"/>
                        </a:solidFill>
                        <a:effectLst/>
                        <a:latin typeface="Arial" charset="0"/>
                        <a:ea typeface="ＭＳ Ｐゴシック" charset="0"/>
                        <a:cs typeface="ＭＳ Ｐゴシック" charset="0"/>
                      </a:endParaRPr>
                    </a:p>
                  </a:txBody>
                  <a:tcPr marL="117965" marR="117965" marT="58989" marB="589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95959"/>
                    </a:solid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3600" b="0" i="0" u="none" strike="noStrike" cap="none" normalizeH="0" baseline="0">
                          <a:ln>
                            <a:noFill/>
                          </a:ln>
                          <a:solidFill>
                            <a:schemeClr val="bg1"/>
                          </a:solidFill>
                          <a:effectLst/>
                          <a:latin typeface="Arial" charset="0"/>
                          <a:ea typeface="ＭＳ Ｐゴシック" charset="0"/>
                          <a:cs typeface="ＭＳ Ｐゴシック" charset="0"/>
                        </a:rPr>
                        <a:t>Application</a:t>
                      </a:r>
                      <a:endParaRPr kumimoji="0" lang="fr-FR" sz="3600" b="0" i="0" u="none" strike="noStrike" cap="none" normalizeH="0" baseline="0">
                        <a:ln>
                          <a:noFill/>
                        </a:ln>
                        <a:solidFill>
                          <a:schemeClr val="bg1"/>
                        </a:solidFill>
                        <a:effectLst/>
                        <a:latin typeface="Arial" charset="0"/>
                        <a:ea typeface="ＭＳ Ｐゴシック" charset="0"/>
                        <a:cs typeface="ＭＳ Ｐゴシック" charset="0"/>
                      </a:endParaRPr>
                    </a:p>
                  </a:txBody>
                  <a:tcPr marL="117965" marR="117965" marT="58989" marB="589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95959"/>
                    </a:solid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3600" b="0" i="0" u="none" strike="noStrike" cap="none" normalizeH="0" baseline="0">
                          <a:ln>
                            <a:noFill/>
                          </a:ln>
                          <a:solidFill>
                            <a:schemeClr val="bg1"/>
                          </a:solidFill>
                          <a:effectLst/>
                          <a:latin typeface="Arial" charset="0"/>
                          <a:ea typeface="ＭＳ Ｐゴシック" charset="0"/>
                          <a:cs typeface="ＭＳ Ｐゴシック" charset="0"/>
                        </a:rPr>
                        <a:t>Analyse</a:t>
                      </a:r>
                      <a:endParaRPr kumimoji="0" lang="fr-FR" sz="3600" b="0" i="0" u="none" strike="noStrike" cap="none" normalizeH="0" baseline="0">
                        <a:ln>
                          <a:noFill/>
                        </a:ln>
                        <a:solidFill>
                          <a:schemeClr val="bg1"/>
                        </a:solidFill>
                        <a:effectLst/>
                        <a:latin typeface="Arial" charset="0"/>
                        <a:ea typeface="ＭＳ Ｐゴシック" charset="0"/>
                        <a:cs typeface="ＭＳ Ｐゴシック" charset="0"/>
                      </a:endParaRPr>
                    </a:p>
                  </a:txBody>
                  <a:tcPr marL="117965" marR="117965" marT="58989" marB="589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95959"/>
                    </a:solidFill>
                  </a:tcPr>
                </a:tc>
              </a:tr>
              <a:tr h="2533643">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800" b="0" i="0" u="none" strike="noStrike" cap="none" normalizeH="0" baseline="0">
                          <a:ln>
                            <a:noFill/>
                          </a:ln>
                          <a:solidFill>
                            <a:schemeClr val="bg1"/>
                          </a:solidFill>
                          <a:effectLst/>
                          <a:latin typeface="Arial" charset="0"/>
                          <a:ea typeface="ＭＳ Ｐゴシック" charset="0"/>
                          <a:cs typeface="ＭＳ Ｐゴシック" charset="0"/>
                        </a:rPr>
                        <a:t>Interpréter des informations. Extrapoler le sens d’un message en saisir la nature et la signification profonde</a:t>
                      </a:r>
                      <a:endParaRPr kumimoji="0" lang="fr-FR" sz="2800" b="0" i="0" u="none" strike="noStrike" cap="none" normalizeH="0" baseline="0">
                        <a:ln>
                          <a:noFill/>
                        </a:ln>
                        <a:solidFill>
                          <a:schemeClr val="bg1"/>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95959"/>
                    </a:solid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800" b="0" i="0" u="none" strike="noStrike" cap="none" normalizeH="0" baseline="0">
                          <a:ln>
                            <a:noFill/>
                          </a:ln>
                          <a:solidFill>
                            <a:schemeClr val="bg1"/>
                          </a:solidFill>
                          <a:effectLst/>
                          <a:latin typeface="Arial" charset="0"/>
                          <a:ea typeface="ＭＳ Ｐゴシック" charset="0"/>
                          <a:cs typeface="ＭＳ Ｐゴシック" charset="0"/>
                        </a:rPr>
                        <a:t>Utilisation de règles principes ou algorithme pour résoudre un problème</a:t>
                      </a:r>
                      <a:endParaRPr kumimoji="0" lang="fr-FR" sz="2800" b="0" i="0" u="none" strike="noStrike" cap="none" normalizeH="0" baseline="0">
                        <a:ln>
                          <a:noFill/>
                        </a:ln>
                        <a:solidFill>
                          <a:schemeClr val="bg1"/>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95959"/>
                    </a:solid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800" b="0" i="0" u="none" strike="noStrike" cap="none" normalizeH="0" baseline="0">
                          <a:ln>
                            <a:noFill/>
                          </a:ln>
                          <a:solidFill>
                            <a:schemeClr val="bg1"/>
                          </a:solidFill>
                          <a:effectLst/>
                          <a:latin typeface="Arial" charset="0"/>
                          <a:ea typeface="ＭＳ Ｐゴシック" charset="0"/>
                          <a:cs typeface="ＭＳ Ｐゴシック" charset="0"/>
                        </a:rPr>
                        <a:t>Découper une structure selon ses parties, distinguer les faits des hypothèses, en vue d’en expliquer le fonctionnement</a:t>
                      </a:r>
                      <a:endParaRPr kumimoji="0" lang="fr-FR" sz="2800" b="0" i="0" u="none" strike="noStrike" cap="none" normalizeH="0" baseline="0">
                        <a:ln>
                          <a:noFill/>
                        </a:ln>
                        <a:solidFill>
                          <a:schemeClr val="bg1"/>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95959"/>
                    </a:solidFill>
                  </a:tcPr>
                </a:tc>
              </a:tr>
            </a:tbl>
          </a:graphicData>
        </a:graphic>
      </p:graphicFrame>
      <p:sp>
        <p:nvSpPr>
          <p:cNvPr id="111754" name="Oval 138"/>
          <p:cNvSpPr>
            <a:spLocks noChangeArrowheads="1"/>
          </p:cNvSpPr>
          <p:nvPr/>
        </p:nvSpPr>
        <p:spPr bwMode="auto">
          <a:xfrm>
            <a:off x="8359936" y="788564"/>
            <a:ext cx="4644864" cy="1673391"/>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117967" tIns="58983" rIns="117967" bIns="58983" anchor="ctr"/>
          <a:lstStyle/>
          <a:p>
            <a:endParaRPr lang="fr-FR">
              <a:ln>
                <a:solidFill>
                  <a:srgbClr val="000000"/>
                </a:solidFill>
              </a:ln>
              <a:solidFill>
                <a:srgbClr val="000000"/>
              </a:solidFill>
            </a:endParaRPr>
          </a:p>
        </p:txBody>
      </p:sp>
    </p:spTree>
    <p:extLst>
      <p:ext uri="{BB962C8B-B14F-4D97-AF65-F5344CB8AC3E}">
        <p14:creationId xmlns:p14="http://schemas.microsoft.com/office/powerpoint/2010/main" val="20332508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7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5" presetClass="entr" presetSubtype="0" fill="hold" nodeType="clickEffect">
                                  <p:stCondLst>
                                    <p:cond delay="0"/>
                                  </p:stCondLst>
                                  <p:childTnLst>
                                    <p:set>
                                      <p:cBhvr>
                                        <p:cTn id="10" dur="1" fill="hold">
                                          <p:stCondLst>
                                            <p:cond delay="0"/>
                                          </p:stCondLst>
                                        </p:cTn>
                                        <p:tgtEl>
                                          <p:spTgt spid="111738"/>
                                        </p:tgtEl>
                                        <p:attrNameLst>
                                          <p:attrName>style.visibility</p:attrName>
                                        </p:attrNameLst>
                                      </p:cBhvr>
                                      <p:to>
                                        <p:strVal val="visible"/>
                                      </p:to>
                                    </p:set>
                                    <p:anim calcmode="lin" valueType="num">
                                      <p:cBhvr>
                                        <p:cTn id="11" dur="1000" fill="hold"/>
                                        <p:tgtEl>
                                          <p:spTgt spid="111738"/>
                                        </p:tgtEl>
                                        <p:attrNameLst>
                                          <p:attrName>ppt_w</p:attrName>
                                        </p:attrNameLst>
                                      </p:cBhvr>
                                      <p:tavLst>
                                        <p:tav tm="0">
                                          <p:val>
                                            <p:strVal val="#ppt_w*0.70"/>
                                          </p:val>
                                        </p:tav>
                                        <p:tav tm="100000">
                                          <p:val>
                                            <p:strVal val="#ppt_w"/>
                                          </p:val>
                                        </p:tav>
                                      </p:tavLst>
                                    </p:anim>
                                    <p:anim calcmode="lin" valueType="num">
                                      <p:cBhvr>
                                        <p:cTn id="12" dur="1000" fill="hold"/>
                                        <p:tgtEl>
                                          <p:spTgt spid="111738"/>
                                        </p:tgtEl>
                                        <p:attrNameLst>
                                          <p:attrName>ppt_h</p:attrName>
                                        </p:attrNameLst>
                                      </p:cBhvr>
                                      <p:tavLst>
                                        <p:tav tm="0">
                                          <p:val>
                                            <p:strVal val="#ppt_h"/>
                                          </p:val>
                                        </p:tav>
                                        <p:tav tm="100000">
                                          <p:val>
                                            <p:strVal val="#ppt_h"/>
                                          </p:val>
                                        </p:tav>
                                      </p:tavLst>
                                    </p:anim>
                                    <p:animEffect transition="in" filter="fade">
                                      <p:cBhvr>
                                        <p:cTn id="13" dur="1000"/>
                                        <p:tgtEl>
                                          <p:spTgt spid="111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5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1" y="0"/>
            <a:ext cx="13004800" cy="696393"/>
          </a:xfrm>
          <a:prstGeom prst="roundRect">
            <a:avLst>
              <a:gd name="adj" fmla="val 292"/>
            </a:avLst>
          </a:prstGeom>
          <a:solidFill>
            <a:schemeClr val="accent3">
              <a:lumMod val="40000"/>
              <a:lumOff val="60000"/>
            </a:schemeClr>
          </a:solidFill>
          <a:ln w="9525">
            <a:solidFill>
              <a:srgbClr val="000000"/>
            </a:solidFill>
            <a:round/>
            <a:headEnd/>
            <a:tailEnd/>
          </a:ln>
        </p:spPr>
        <p:txBody>
          <a:bodyPr lIns="116109" tIns="58055" rIns="116109" bIns="58055" anchor="ctr" anchorCtr="1"/>
          <a:lstStyle/>
          <a:p>
            <a:pPr>
              <a:lnSpc>
                <a:spcPct val="105000"/>
              </a:lnSpc>
              <a:tabLst>
                <a:tab pos="933903" algn="l"/>
                <a:tab pos="1867807" algn="l"/>
                <a:tab pos="2801710" algn="l"/>
                <a:tab pos="3735614" algn="l"/>
                <a:tab pos="4669517" algn="l"/>
                <a:tab pos="5603420" algn="l"/>
                <a:tab pos="6537324" algn="l"/>
                <a:tab pos="7471227" algn="l"/>
                <a:tab pos="8405131" algn="l"/>
                <a:tab pos="9339034" algn="l"/>
                <a:tab pos="10272937" algn="l"/>
                <a:tab pos="11206841" algn="l"/>
                <a:tab pos="12140744" algn="l"/>
              </a:tabLst>
            </a:pPr>
            <a:r>
              <a:rPr lang="en-GB" sz="2800">
                <a:solidFill>
                  <a:srgbClr val="800000"/>
                </a:solidFill>
                <a:latin typeface="Arial" charset="0"/>
              </a:rPr>
              <a:t>1. Analyse</a:t>
            </a:r>
          </a:p>
        </p:txBody>
      </p:sp>
      <p:sp>
        <p:nvSpPr>
          <p:cNvPr id="46083" name="Text Box 3"/>
          <p:cNvSpPr txBox="1">
            <a:spLocks noChangeArrowheads="1"/>
          </p:cNvSpPr>
          <p:nvPr/>
        </p:nvSpPr>
        <p:spPr bwMode="auto">
          <a:xfrm>
            <a:off x="1" y="3854741"/>
            <a:ext cx="12447744" cy="47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endParaRPr lang="fr-FR" sz="2300">
              <a:solidFill>
                <a:schemeClr val="bg1"/>
              </a:solidFill>
              <a:latin typeface="LondonBetween" charset="0"/>
            </a:endParaRPr>
          </a:p>
        </p:txBody>
      </p:sp>
      <p:graphicFrame>
        <p:nvGraphicFramePr>
          <p:cNvPr id="112644" name="Group 4"/>
          <p:cNvGraphicFramePr>
            <a:graphicFrameLocks noGrp="1"/>
          </p:cNvGraphicFramePr>
          <p:nvPr>
            <p:extLst>
              <p:ext uri="{D42A27DB-BD31-4B8C-83A1-F6EECF244321}">
                <p14:modId xmlns:p14="http://schemas.microsoft.com/office/powerpoint/2010/main" val="1700781054"/>
              </p:ext>
            </p:extLst>
          </p:nvPr>
        </p:nvGraphicFramePr>
        <p:xfrm>
          <a:off x="92161" y="1067121"/>
          <a:ext cx="12820480" cy="8404624"/>
        </p:xfrm>
        <a:graphic>
          <a:graphicData uri="http://schemas.openxmlformats.org/drawingml/2006/table">
            <a:tbl>
              <a:tblPr/>
              <a:tblGrid>
                <a:gridCol w="1857535"/>
                <a:gridCol w="2881537"/>
                <a:gridCol w="2879488"/>
                <a:gridCol w="649215"/>
                <a:gridCol w="1486848"/>
                <a:gridCol w="1671168"/>
                <a:gridCol w="1394689"/>
              </a:tblGrid>
              <a:tr h="556852">
                <a:tc rowSpan="2">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3100" b="1" i="0" u="none" strike="noStrike" cap="none" normalizeH="0" baseline="0" dirty="0">
                          <a:ln>
                            <a:noFill/>
                          </a:ln>
                          <a:solidFill>
                            <a:srgbClr val="000000"/>
                          </a:solidFill>
                          <a:effectLst/>
                          <a:latin typeface="Arial" charset="0"/>
                          <a:ea typeface="ＭＳ Ｐゴシック" charset="0"/>
                          <a:cs typeface="ＭＳ Ｐゴシック" charset="0"/>
                        </a:rPr>
                        <a:t>Titres</a:t>
                      </a:r>
                      <a:endParaRPr kumimoji="0" lang="fr-FR" sz="31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3100" b="1" i="0" u="none" strike="noStrike" cap="none" normalizeH="0" baseline="0" dirty="0">
                          <a:ln>
                            <a:noFill/>
                          </a:ln>
                          <a:solidFill>
                            <a:srgbClr val="000000"/>
                          </a:solidFill>
                          <a:effectLst/>
                          <a:latin typeface="Arial" charset="0"/>
                          <a:ea typeface="ＭＳ Ｐゴシック" charset="0"/>
                          <a:cs typeface="ＭＳ Ｐゴシック" charset="0"/>
                        </a:rPr>
                        <a:t>Sous-titres</a:t>
                      </a:r>
                      <a:endParaRPr kumimoji="0" lang="fr-FR" sz="31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3100" b="1" i="0" u="none" strike="noStrike" cap="none" normalizeH="0" baseline="0">
                          <a:ln>
                            <a:noFill/>
                          </a:ln>
                          <a:solidFill>
                            <a:srgbClr val="000000"/>
                          </a:solidFill>
                          <a:effectLst/>
                          <a:latin typeface="Arial" charset="0"/>
                          <a:ea typeface="ＭＳ Ｐゴシック" charset="0"/>
                          <a:cs typeface="ＭＳ Ｐゴシック" charset="0"/>
                        </a:rPr>
                        <a:t>PE</a:t>
                      </a:r>
                      <a:endParaRPr kumimoji="0" lang="fr-FR" sz="31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3100" b="1" i="0" u="none" strike="noStrike" cap="none" normalizeH="0" baseline="0">
                          <a:ln>
                            <a:noFill/>
                          </a:ln>
                          <a:solidFill>
                            <a:srgbClr val="000000"/>
                          </a:solidFill>
                          <a:effectLst/>
                          <a:latin typeface="Arial" charset="0"/>
                          <a:ea typeface="ＭＳ Ｐゴシック" charset="0"/>
                          <a:cs typeface="ＭＳ Ｐゴシック" charset="0"/>
                        </a:rPr>
                        <a:t>P</a:t>
                      </a:r>
                      <a:endParaRPr kumimoji="0" lang="fr-FR" sz="31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3100" b="1" i="0" u="none" strike="noStrike" cap="none" normalizeH="0" baseline="0">
                          <a:ln>
                            <a:noFill/>
                          </a:ln>
                          <a:solidFill>
                            <a:srgbClr val="000000"/>
                          </a:solidFill>
                          <a:effectLst/>
                          <a:latin typeface="Arial" charset="0"/>
                          <a:ea typeface="ＭＳ Ｐゴシック" charset="0"/>
                          <a:cs typeface="ＭＳ Ｐゴシック" charset="0"/>
                        </a:rPr>
                        <a:t>CP</a:t>
                      </a:r>
                      <a:endParaRPr kumimoji="0" lang="fr-FR" sz="31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tr>
              <a:tr h="464945">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100" b="1" i="0" u="none" strike="noStrike" cap="none" normalizeH="0" baseline="0">
                          <a:ln>
                            <a:noFill/>
                          </a:ln>
                          <a:solidFill>
                            <a:srgbClr val="000000"/>
                          </a:solidFill>
                          <a:effectLst/>
                          <a:latin typeface="Arial" charset="0"/>
                          <a:ea typeface="ＭＳ Ｐゴシック" charset="0"/>
                          <a:cs typeface="ＭＳ Ｐゴシック" charset="0"/>
                        </a:rPr>
                        <a:t>Compr.</a:t>
                      </a:r>
                      <a:endParaRPr kumimoji="0" lang="fr-FR" sz="21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1" i="0" u="none" strike="noStrike" cap="none" normalizeH="0" baseline="0">
                          <a:ln>
                            <a:noFill/>
                          </a:ln>
                          <a:solidFill>
                            <a:srgbClr val="000000"/>
                          </a:solidFill>
                          <a:effectLst/>
                          <a:latin typeface="Arial" charset="0"/>
                          <a:ea typeface="ＭＳ Ｐゴシック" charset="0"/>
                          <a:cs typeface="ＭＳ Ｐゴシック" charset="0"/>
                        </a:rPr>
                        <a:t>Appli</a:t>
                      </a:r>
                      <a:endParaRPr kumimoji="0" lang="fr-FR" sz="22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1" i="0" u="none" strike="noStrike" cap="none" normalizeH="0" baseline="0">
                          <a:ln>
                            <a:noFill/>
                          </a:ln>
                          <a:solidFill>
                            <a:srgbClr val="000000"/>
                          </a:solidFill>
                          <a:effectLst/>
                          <a:latin typeface="Arial" charset="0"/>
                          <a:ea typeface="ＭＳ Ｐゴシック" charset="0"/>
                          <a:cs typeface="ＭＳ Ｐゴシック" charset="0"/>
                        </a:rPr>
                        <a:t>Analyse</a:t>
                      </a:r>
                      <a:endParaRPr kumimoji="0" lang="fr-FR" sz="22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6993">
                <a:tc gridSpan="3">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dirty="0">
                          <a:ln>
                            <a:noFill/>
                          </a:ln>
                          <a:solidFill>
                            <a:srgbClr val="000000"/>
                          </a:solidFill>
                          <a:effectLst/>
                          <a:latin typeface="Arial" charset="0"/>
                          <a:ea typeface="ＭＳ Ｐゴシック" charset="0"/>
                          <a:cs typeface="ＭＳ Ｐゴシック" charset="0"/>
                        </a:rPr>
                        <a:t>Introduction</a:t>
                      </a: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4945">
                <a:tc rowSpan="4">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dirty="0">
                          <a:ln>
                            <a:noFill/>
                          </a:ln>
                          <a:solidFill>
                            <a:srgbClr val="000000"/>
                          </a:solidFill>
                          <a:effectLst/>
                          <a:latin typeface="Arial" charset="0"/>
                          <a:ea typeface="ＭＳ Ｐゴシック" charset="0"/>
                          <a:cs typeface="ＭＳ Ｐゴシック" charset="0"/>
                        </a:rPr>
                        <a:t>Présentation</a:t>
                      </a: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9717">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BE"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L’expertise du SMART</a:t>
                      </a: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300" b="0" i="0" u="none" strike="noStrike" cap="none" normalizeH="0" baseline="0">
                          <a:ln>
                            <a:noFill/>
                          </a:ln>
                          <a:solidFill>
                            <a:srgbClr val="000000"/>
                          </a:solidFill>
                          <a:effectLst/>
                          <a:latin typeface="Arial" charset="0"/>
                          <a:ea typeface="ＭＳ Ｐゴシック" charset="0"/>
                          <a:cs typeface="ＭＳ Ｐゴシック" charset="0"/>
                        </a:rPr>
                        <a:t>1</a:t>
                      </a: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3706">
                <a:tc vMerge="1">
                  <a:txBody>
                    <a:bodyPr/>
                    <a:lstStyle/>
                    <a:p>
                      <a:endParaRPr lang="fr-FR"/>
                    </a:p>
                  </a:txBody>
                  <a:tcPr/>
                </a:tc>
                <a:tc gridSpan="2">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Une approche qualité</a:t>
                      </a: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3706">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4 facteurs-clés</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300" b="0" i="0" u="none" strike="noStrike" cap="none" normalizeH="0" baseline="0">
                          <a:ln>
                            <a:noFill/>
                          </a:ln>
                          <a:solidFill>
                            <a:srgbClr val="000000"/>
                          </a:solidFill>
                          <a:effectLst/>
                          <a:latin typeface="Arial" charset="0"/>
                          <a:ea typeface="ＭＳ Ｐゴシック" charset="0"/>
                          <a:cs typeface="ＭＳ Ｐゴシック" charset="0"/>
                        </a:rPr>
                        <a:t>3</a:t>
                      </a: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3706">
                <a:tc gridSpan="3">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Le cycle de construction et de gestion de qualité</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3706">
                <a:tc rowSpan="7">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Etape 1. Analyse</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9717">
                <a:tc vMerge="1">
                  <a:txBody>
                    <a:bodyPr/>
                    <a:lstStyle/>
                    <a:p>
                      <a:endParaRPr lang="fr-FR"/>
                    </a:p>
                  </a:txBody>
                  <a:tcPr/>
                </a:tc>
                <a:tc rowSpan="6">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Table de spécification</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3</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3706">
                <a:tc vMerge="1">
                  <a:txBody>
                    <a:bodyPr/>
                    <a:lstStyle/>
                    <a:p>
                      <a:endParaRPr lang="fr-FR"/>
                    </a:p>
                  </a:txBody>
                  <a:tcPr/>
                </a:tc>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Point à évaluer</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3</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3706">
                <a:tc vMerge="1">
                  <a:txBody>
                    <a:bodyPr/>
                    <a:lstStyle/>
                    <a:p>
                      <a:endParaRPr lang="fr-FR"/>
                    </a:p>
                  </a:txBody>
                  <a:tcPr/>
                </a:tc>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Priorités</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3</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9717">
                <a:tc vMerge="1">
                  <a:txBody>
                    <a:bodyPr/>
                    <a:lstStyle/>
                    <a:p>
                      <a:endParaRPr lang="fr-FR"/>
                    </a:p>
                  </a:txBody>
                  <a:tcPr/>
                </a:tc>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Catégories de performance</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3</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847">
                <a:tc vMerge="1">
                  <a:txBody>
                    <a:bodyPr/>
                    <a:lstStyle/>
                    <a:p>
                      <a:endParaRPr lang="fr-FR"/>
                    </a:p>
                  </a:txBody>
                  <a:tcPr/>
                </a:tc>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Taxonomies</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2</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847">
                <a:tc vMerge="1">
                  <a:txBody>
                    <a:bodyPr/>
                    <a:lstStyle/>
                    <a:p>
                      <a:endParaRPr lang="fr-FR"/>
                    </a:p>
                  </a:txBody>
                  <a:tcPr/>
                </a:tc>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Binôme [PExCP]</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3</a:t>
                      </a: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7134">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dirty="0">
                          <a:ln>
                            <a:noFill/>
                          </a:ln>
                          <a:solidFill>
                            <a:srgbClr val="000000"/>
                          </a:solidFill>
                          <a:effectLst/>
                          <a:latin typeface="Arial" charset="0"/>
                          <a:ea typeface="ＭＳ Ｐゴシック" charset="0"/>
                          <a:cs typeface="ＭＳ Ｐゴシック" charset="0"/>
                        </a:rPr>
                        <a:t>Etape 2. Design</a:t>
                      </a:r>
                      <a:endParaRPr kumimoji="0" lang="fr-FR" sz="2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12759" name="Text Box 119"/>
          <p:cNvSpPr txBox="1">
            <a:spLocks noChangeArrowheads="1"/>
          </p:cNvSpPr>
          <p:nvPr/>
        </p:nvSpPr>
        <p:spPr bwMode="auto">
          <a:xfrm>
            <a:off x="8916992" y="3111240"/>
            <a:ext cx="464897" cy="55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800">
                <a:solidFill>
                  <a:srgbClr val="000000"/>
                </a:solidFill>
                <a:latin typeface="Arial" charset="0"/>
              </a:rPr>
              <a:t>X</a:t>
            </a:r>
            <a:endParaRPr lang="fr-FR" sz="2800">
              <a:solidFill>
                <a:srgbClr val="000000"/>
              </a:solidFill>
              <a:latin typeface="Arial" charset="0"/>
            </a:endParaRPr>
          </a:p>
        </p:txBody>
      </p:sp>
      <p:sp>
        <p:nvSpPr>
          <p:cNvPr id="112760" name="Text Box 120"/>
          <p:cNvSpPr txBox="1">
            <a:spLocks noChangeArrowheads="1"/>
          </p:cNvSpPr>
          <p:nvPr/>
        </p:nvSpPr>
        <p:spPr bwMode="auto">
          <a:xfrm>
            <a:off x="8916992" y="4225469"/>
            <a:ext cx="464897" cy="55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800">
                <a:solidFill>
                  <a:srgbClr val="000000"/>
                </a:solidFill>
                <a:latin typeface="Arial" charset="0"/>
              </a:rPr>
              <a:t>X</a:t>
            </a:r>
            <a:endParaRPr lang="fr-FR" sz="2800">
              <a:solidFill>
                <a:srgbClr val="000000"/>
              </a:solidFill>
              <a:latin typeface="Arial" charset="0"/>
            </a:endParaRPr>
          </a:p>
        </p:txBody>
      </p:sp>
      <p:sp>
        <p:nvSpPr>
          <p:cNvPr id="112761" name="Text Box 121"/>
          <p:cNvSpPr txBox="1">
            <a:spLocks noChangeArrowheads="1"/>
          </p:cNvSpPr>
          <p:nvPr/>
        </p:nvSpPr>
        <p:spPr bwMode="auto">
          <a:xfrm>
            <a:off x="10403840" y="5806691"/>
            <a:ext cx="464897" cy="55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800">
                <a:solidFill>
                  <a:srgbClr val="000000"/>
                </a:solidFill>
                <a:latin typeface="Arial" charset="0"/>
              </a:rPr>
              <a:t>X</a:t>
            </a:r>
            <a:endParaRPr lang="fr-FR" sz="2800">
              <a:solidFill>
                <a:srgbClr val="000000"/>
              </a:solidFill>
              <a:latin typeface="Arial" charset="0"/>
            </a:endParaRPr>
          </a:p>
        </p:txBody>
      </p:sp>
      <p:sp>
        <p:nvSpPr>
          <p:cNvPr id="112762" name="Text Box 122"/>
          <p:cNvSpPr txBox="1">
            <a:spLocks noChangeArrowheads="1"/>
          </p:cNvSpPr>
          <p:nvPr/>
        </p:nvSpPr>
        <p:spPr bwMode="auto">
          <a:xfrm>
            <a:off x="11982849" y="5806691"/>
            <a:ext cx="464895" cy="55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800">
                <a:solidFill>
                  <a:srgbClr val="000000"/>
                </a:solidFill>
                <a:latin typeface="Arial" charset="0"/>
              </a:rPr>
              <a:t>X</a:t>
            </a:r>
            <a:endParaRPr lang="fr-FR" sz="2800">
              <a:solidFill>
                <a:srgbClr val="000000"/>
              </a:solidFill>
              <a:latin typeface="Arial" charset="0"/>
            </a:endParaRPr>
          </a:p>
        </p:txBody>
      </p:sp>
      <p:sp>
        <p:nvSpPr>
          <p:cNvPr id="112763" name="Text Box 123"/>
          <p:cNvSpPr txBox="1">
            <a:spLocks noChangeArrowheads="1"/>
          </p:cNvSpPr>
          <p:nvPr/>
        </p:nvSpPr>
        <p:spPr bwMode="auto">
          <a:xfrm>
            <a:off x="8824833" y="5712473"/>
            <a:ext cx="464895" cy="55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800">
                <a:solidFill>
                  <a:srgbClr val="000000"/>
                </a:solidFill>
                <a:latin typeface="Arial" charset="0"/>
              </a:rPr>
              <a:t>X</a:t>
            </a:r>
            <a:endParaRPr lang="fr-FR" sz="2800">
              <a:solidFill>
                <a:srgbClr val="000000"/>
              </a:solidFill>
              <a:latin typeface="Arial" charset="0"/>
            </a:endParaRPr>
          </a:p>
        </p:txBody>
      </p:sp>
      <p:sp>
        <p:nvSpPr>
          <p:cNvPr id="112764" name="Text Box 124"/>
          <p:cNvSpPr txBox="1">
            <a:spLocks noChangeArrowheads="1"/>
          </p:cNvSpPr>
          <p:nvPr/>
        </p:nvSpPr>
        <p:spPr bwMode="auto">
          <a:xfrm>
            <a:off x="10403840" y="6363805"/>
            <a:ext cx="464897" cy="55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800">
                <a:solidFill>
                  <a:srgbClr val="000000"/>
                </a:solidFill>
                <a:latin typeface="Arial" charset="0"/>
              </a:rPr>
              <a:t>X</a:t>
            </a:r>
            <a:endParaRPr lang="fr-FR" sz="2800">
              <a:solidFill>
                <a:srgbClr val="000000"/>
              </a:solidFill>
              <a:latin typeface="Arial" charset="0"/>
            </a:endParaRPr>
          </a:p>
        </p:txBody>
      </p:sp>
      <p:sp>
        <p:nvSpPr>
          <p:cNvPr id="112765" name="Text Box 125"/>
          <p:cNvSpPr txBox="1">
            <a:spLocks noChangeArrowheads="1"/>
          </p:cNvSpPr>
          <p:nvPr/>
        </p:nvSpPr>
        <p:spPr bwMode="auto">
          <a:xfrm>
            <a:off x="8824833" y="6363805"/>
            <a:ext cx="464895" cy="55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800">
                <a:solidFill>
                  <a:srgbClr val="000000"/>
                </a:solidFill>
                <a:latin typeface="Arial" charset="0"/>
              </a:rPr>
              <a:t>X</a:t>
            </a:r>
            <a:endParaRPr lang="fr-FR" sz="2800">
              <a:solidFill>
                <a:srgbClr val="000000"/>
              </a:solidFill>
              <a:latin typeface="Arial" charset="0"/>
            </a:endParaRPr>
          </a:p>
        </p:txBody>
      </p:sp>
      <p:sp>
        <p:nvSpPr>
          <p:cNvPr id="112766" name="Text Box 126"/>
          <p:cNvSpPr txBox="1">
            <a:spLocks noChangeArrowheads="1"/>
          </p:cNvSpPr>
          <p:nvPr/>
        </p:nvSpPr>
        <p:spPr bwMode="auto">
          <a:xfrm>
            <a:off x="10403840" y="6920920"/>
            <a:ext cx="464897" cy="55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800">
                <a:solidFill>
                  <a:srgbClr val="000000"/>
                </a:solidFill>
                <a:latin typeface="Arial" charset="0"/>
              </a:rPr>
              <a:t>X</a:t>
            </a:r>
            <a:endParaRPr lang="fr-FR" sz="2800">
              <a:solidFill>
                <a:srgbClr val="000000"/>
              </a:solidFill>
              <a:latin typeface="Arial" charset="0"/>
            </a:endParaRPr>
          </a:p>
        </p:txBody>
      </p:sp>
      <p:sp>
        <p:nvSpPr>
          <p:cNvPr id="112767" name="Text Box 127"/>
          <p:cNvSpPr txBox="1">
            <a:spLocks noChangeArrowheads="1"/>
          </p:cNvSpPr>
          <p:nvPr/>
        </p:nvSpPr>
        <p:spPr bwMode="auto">
          <a:xfrm>
            <a:off x="8824833" y="6920920"/>
            <a:ext cx="464895" cy="55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800">
                <a:solidFill>
                  <a:srgbClr val="000000"/>
                </a:solidFill>
                <a:latin typeface="Arial" charset="0"/>
              </a:rPr>
              <a:t>X</a:t>
            </a:r>
            <a:endParaRPr lang="fr-FR" sz="2800">
              <a:solidFill>
                <a:srgbClr val="000000"/>
              </a:solidFill>
              <a:latin typeface="Arial" charset="0"/>
            </a:endParaRPr>
          </a:p>
        </p:txBody>
      </p:sp>
      <p:sp>
        <p:nvSpPr>
          <p:cNvPr id="112768" name="Text Box 128"/>
          <p:cNvSpPr txBox="1">
            <a:spLocks noChangeArrowheads="1"/>
          </p:cNvSpPr>
          <p:nvPr/>
        </p:nvSpPr>
        <p:spPr bwMode="auto">
          <a:xfrm>
            <a:off x="8824833" y="7478034"/>
            <a:ext cx="464895" cy="55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800">
                <a:solidFill>
                  <a:srgbClr val="000000"/>
                </a:solidFill>
                <a:latin typeface="Arial" charset="0"/>
              </a:rPr>
              <a:t>X</a:t>
            </a:r>
            <a:endParaRPr lang="fr-FR" sz="2800">
              <a:solidFill>
                <a:srgbClr val="000000"/>
              </a:solidFill>
              <a:latin typeface="Arial" charset="0"/>
            </a:endParaRPr>
          </a:p>
        </p:txBody>
      </p:sp>
      <p:sp>
        <p:nvSpPr>
          <p:cNvPr id="112769" name="Text Box 129"/>
          <p:cNvSpPr txBox="1">
            <a:spLocks noChangeArrowheads="1"/>
          </p:cNvSpPr>
          <p:nvPr/>
        </p:nvSpPr>
        <p:spPr bwMode="auto">
          <a:xfrm>
            <a:off x="10403840" y="7478034"/>
            <a:ext cx="464897" cy="55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800">
                <a:solidFill>
                  <a:srgbClr val="000000"/>
                </a:solidFill>
                <a:latin typeface="Arial" charset="0"/>
              </a:rPr>
              <a:t>X</a:t>
            </a:r>
            <a:endParaRPr lang="fr-FR" sz="2800">
              <a:solidFill>
                <a:srgbClr val="000000"/>
              </a:solidFill>
              <a:latin typeface="Arial" charset="0"/>
            </a:endParaRPr>
          </a:p>
        </p:txBody>
      </p:sp>
      <p:sp>
        <p:nvSpPr>
          <p:cNvPr id="112770" name="Text Box 130"/>
          <p:cNvSpPr txBox="1">
            <a:spLocks noChangeArrowheads="1"/>
          </p:cNvSpPr>
          <p:nvPr/>
        </p:nvSpPr>
        <p:spPr bwMode="auto">
          <a:xfrm>
            <a:off x="8824833" y="8129367"/>
            <a:ext cx="464895" cy="55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800">
                <a:solidFill>
                  <a:srgbClr val="000000"/>
                </a:solidFill>
                <a:latin typeface="Arial" charset="0"/>
              </a:rPr>
              <a:t>X</a:t>
            </a:r>
            <a:endParaRPr lang="fr-FR" sz="2800">
              <a:solidFill>
                <a:srgbClr val="000000"/>
              </a:solidFill>
              <a:latin typeface="Arial" charset="0"/>
            </a:endParaRPr>
          </a:p>
        </p:txBody>
      </p:sp>
      <p:sp>
        <p:nvSpPr>
          <p:cNvPr id="112771" name="Text Box 131"/>
          <p:cNvSpPr txBox="1">
            <a:spLocks noChangeArrowheads="1"/>
          </p:cNvSpPr>
          <p:nvPr/>
        </p:nvSpPr>
        <p:spPr bwMode="auto">
          <a:xfrm>
            <a:off x="8824833" y="8500093"/>
            <a:ext cx="464895" cy="55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800">
                <a:solidFill>
                  <a:srgbClr val="000000"/>
                </a:solidFill>
                <a:latin typeface="Arial" charset="0"/>
              </a:rPr>
              <a:t>X</a:t>
            </a:r>
            <a:endParaRPr lang="fr-FR" sz="2800">
              <a:solidFill>
                <a:srgbClr val="000000"/>
              </a:solidFill>
              <a:latin typeface="Arial" charset="0"/>
            </a:endParaRPr>
          </a:p>
        </p:txBody>
      </p:sp>
      <p:sp>
        <p:nvSpPr>
          <p:cNvPr id="112772" name="Text Box 132"/>
          <p:cNvSpPr txBox="1">
            <a:spLocks noChangeArrowheads="1"/>
          </p:cNvSpPr>
          <p:nvPr/>
        </p:nvSpPr>
        <p:spPr bwMode="auto">
          <a:xfrm>
            <a:off x="10403840" y="8500093"/>
            <a:ext cx="464897" cy="55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800">
                <a:solidFill>
                  <a:srgbClr val="000000"/>
                </a:solidFill>
                <a:latin typeface="Arial" charset="0"/>
              </a:rPr>
              <a:t>X</a:t>
            </a:r>
            <a:endParaRPr lang="fr-FR" sz="2800">
              <a:solidFill>
                <a:srgbClr val="000000"/>
              </a:solidFill>
              <a:latin typeface="Arial" charset="0"/>
            </a:endParaRPr>
          </a:p>
        </p:txBody>
      </p:sp>
      <p:sp>
        <p:nvSpPr>
          <p:cNvPr id="112773" name="Text Box 133"/>
          <p:cNvSpPr txBox="1">
            <a:spLocks noChangeArrowheads="1"/>
          </p:cNvSpPr>
          <p:nvPr/>
        </p:nvSpPr>
        <p:spPr bwMode="auto">
          <a:xfrm>
            <a:off x="10403840" y="8129367"/>
            <a:ext cx="464897" cy="55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800">
                <a:solidFill>
                  <a:srgbClr val="000000"/>
                </a:solidFill>
                <a:latin typeface="Arial" charset="0"/>
              </a:rPr>
              <a:t>X</a:t>
            </a:r>
            <a:endParaRPr lang="fr-FR" sz="2800">
              <a:solidFill>
                <a:srgbClr val="000000"/>
              </a:solidFill>
              <a:latin typeface="Arial" charset="0"/>
            </a:endParaRPr>
          </a:p>
        </p:txBody>
      </p:sp>
      <p:sp>
        <p:nvSpPr>
          <p:cNvPr id="112774" name="Text Box 134"/>
          <p:cNvSpPr txBox="1">
            <a:spLocks noChangeArrowheads="1"/>
          </p:cNvSpPr>
          <p:nvPr/>
        </p:nvSpPr>
        <p:spPr bwMode="auto">
          <a:xfrm>
            <a:off x="11982849" y="8500093"/>
            <a:ext cx="464895" cy="55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sz="2800">
                <a:solidFill>
                  <a:srgbClr val="000000"/>
                </a:solidFill>
                <a:latin typeface="Arial" charset="0"/>
              </a:rPr>
              <a:t>X</a:t>
            </a:r>
            <a:endParaRPr lang="fr-FR" sz="2800">
              <a:solidFill>
                <a:srgbClr val="000000"/>
              </a:solidFill>
              <a:latin typeface="Arial" charset="0"/>
            </a:endParaRPr>
          </a:p>
        </p:txBody>
      </p:sp>
    </p:spTree>
    <p:extLst>
      <p:ext uri="{BB962C8B-B14F-4D97-AF65-F5344CB8AC3E}">
        <p14:creationId xmlns:p14="http://schemas.microsoft.com/office/powerpoint/2010/main" val="34485266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7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7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27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7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276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27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27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27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27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276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27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277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277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277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277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2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9" grpId="0"/>
      <p:bldP spid="112760" grpId="0"/>
      <p:bldP spid="112761" grpId="0"/>
      <p:bldP spid="112762" grpId="0"/>
      <p:bldP spid="112763" grpId="0"/>
      <p:bldP spid="112764" grpId="0"/>
      <p:bldP spid="112765" grpId="0"/>
      <p:bldP spid="112766" grpId="0"/>
      <p:bldP spid="112767" grpId="0"/>
      <p:bldP spid="112768" grpId="0"/>
      <p:bldP spid="112769" grpId="0"/>
      <p:bldP spid="112770" grpId="0"/>
      <p:bldP spid="112771" grpId="0"/>
      <p:bldP spid="112772" grpId="0"/>
      <p:bldP spid="112773" grpId="0"/>
      <p:bldP spid="11277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a:spLocks noGrp="1"/>
          </p:cNvSpPr>
          <p:nvPr>
            <p:ph type="title"/>
          </p:nvPr>
        </p:nvSpPr>
        <p:spPr>
          <a:xfrm>
            <a:off x="1274762" y="327025"/>
            <a:ext cx="10340976" cy="1597025"/>
          </a:xfrm>
          <a:prstGeom prst="rect">
            <a:avLst/>
          </a:prstGeom>
        </p:spPr>
        <p:txBody>
          <a:bodyPr/>
          <a:lstStyle>
            <a:lvl1pPr>
              <a:defRPr sz="4800">
                <a:solidFill>
                  <a:srgbClr val="007878"/>
                </a:solidFill>
                <a:uFill>
                  <a:solidFill>
                    <a:srgbClr val="007878"/>
                  </a:solidFill>
                </a:uFill>
                <a:latin typeface="Gill Sans SemiBold"/>
                <a:ea typeface="Gill Sans SemiBold"/>
                <a:cs typeface="Gill Sans SemiBold"/>
                <a:sym typeface="Gill Sans SemiBold"/>
              </a:defRPr>
            </a:lvl1pPr>
          </a:lstStyle>
          <a:p>
            <a:pPr lvl="0">
              <a:defRPr sz="1800">
                <a:solidFill>
                  <a:srgbClr val="000000"/>
                </a:solidFill>
                <a:uFillTx/>
              </a:defRPr>
            </a:pPr>
            <a:r>
              <a:rPr sz="4800">
                <a:solidFill>
                  <a:srgbClr val="007878"/>
                </a:solidFill>
                <a:uFill>
                  <a:solidFill>
                    <a:srgbClr val="007878"/>
                  </a:solidFill>
                </a:uFill>
              </a:rPr>
              <a:t>Etape 1 : Analyse</a:t>
            </a:r>
          </a:p>
        </p:txBody>
      </p:sp>
      <p:graphicFrame>
        <p:nvGraphicFramePr>
          <p:cNvPr id="355" name="Table 355"/>
          <p:cNvGraphicFramePr/>
          <p:nvPr/>
        </p:nvGraphicFramePr>
        <p:xfrm>
          <a:off x="1168697" y="1928048"/>
          <a:ext cx="10667403" cy="6527894"/>
        </p:xfrm>
        <a:graphic>
          <a:graphicData uri="http://schemas.openxmlformats.org/drawingml/2006/table">
            <a:tbl>
              <a:tblPr>
                <a:tableStyleId>{8F44A2F1-9E1F-4B54-A3A2-5F16C0AD49E2}</a:tableStyleId>
              </a:tblPr>
              <a:tblGrid>
                <a:gridCol w="3860964"/>
                <a:gridCol w="2268813"/>
                <a:gridCol w="2268813"/>
                <a:gridCol w="2268813"/>
              </a:tblGrid>
              <a:tr h="655414">
                <a:tc>
                  <a:txBody>
                    <a:bodyPr/>
                    <a:lstStyle/>
                    <a:p>
                      <a:pPr lvl="0" algn="l" defTabSz="914400">
                        <a:tabLst>
                          <a:tab pos="914400" algn="l"/>
                        </a:tabLst>
                        <a:defRPr>
                          <a:uFillTx/>
                        </a:defRPr>
                      </a:pPr>
                      <a:r>
                        <a:rPr sz="1200" b="1">
                          <a:solidFill>
                            <a:srgbClr val="FFFFFF"/>
                          </a:solidFill>
                          <a:uFill>
                            <a:solidFill>
                              <a:srgbClr val="FFFFFF"/>
                            </a:solidFill>
                          </a:uFill>
                          <a:latin typeface="Arial"/>
                          <a:ea typeface="Arial"/>
                          <a:cs typeface="Arial"/>
                          <a:sym typeface="Arial"/>
                        </a:rPr>
                        <a:t>Content Outline</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c>
                  <a:txBody>
                    <a:bodyPr/>
                    <a:lstStyle/>
                    <a:p>
                      <a:pPr lvl="0" algn="l" defTabSz="914400">
                        <a:tabLst>
                          <a:tab pos="914400" algn="l"/>
                        </a:tabLst>
                        <a:defRPr>
                          <a:uFillTx/>
                        </a:defRPr>
                      </a:pPr>
                      <a:r>
                        <a:rPr sz="1200" b="1">
                          <a:solidFill>
                            <a:srgbClr val="FFFFFF"/>
                          </a:solidFill>
                          <a:uFill>
                            <a:solidFill>
                              <a:srgbClr val="FFFFFF"/>
                            </a:solidFill>
                          </a:uFill>
                          <a:latin typeface="Arial"/>
                          <a:ea typeface="Arial"/>
                          <a:cs typeface="Arial"/>
                          <a:sym typeface="Arial"/>
                        </a:rPr>
                        <a:t>Recalling information taught or read</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c>
                  <a:txBody>
                    <a:bodyPr/>
                    <a:lstStyle/>
                    <a:p>
                      <a:pPr lvl="0" algn="l" defTabSz="914400">
                        <a:tabLst>
                          <a:tab pos="914400" algn="l"/>
                        </a:tabLst>
                        <a:defRPr>
                          <a:uFillTx/>
                        </a:defRPr>
                      </a:pPr>
                      <a:r>
                        <a:rPr sz="1200" b="1">
                          <a:solidFill>
                            <a:srgbClr val="FFFFFF"/>
                          </a:solidFill>
                          <a:uFill>
                            <a:solidFill>
                              <a:srgbClr val="FFFFFF"/>
                            </a:solidFill>
                          </a:uFill>
                          <a:latin typeface="Arial"/>
                          <a:ea typeface="Arial"/>
                          <a:cs typeface="Arial"/>
                          <a:sym typeface="Arial"/>
                        </a:rPr>
                        <a:t>Applying knowledge in situations very similar to those taught</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c>
                  <a:txBody>
                    <a:bodyPr/>
                    <a:lstStyle/>
                    <a:p>
                      <a:pPr lvl="0" algn="l" defTabSz="914400">
                        <a:tabLst>
                          <a:tab pos="914400" algn="l"/>
                        </a:tabLst>
                        <a:defRPr>
                          <a:uFillTx/>
                        </a:defRPr>
                      </a:pPr>
                      <a:r>
                        <a:rPr sz="1200" b="1">
                          <a:solidFill>
                            <a:srgbClr val="FFFFFF"/>
                          </a:solidFill>
                          <a:uFill>
                            <a:solidFill>
                              <a:srgbClr val="FFFFFF"/>
                            </a:solidFill>
                          </a:uFill>
                          <a:latin typeface="Arial"/>
                          <a:ea typeface="Arial"/>
                          <a:cs typeface="Arial"/>
                          <a:sym typeface="Arial"/>
                        </a:rPr>
                        <a:t>Applying knowledge in a new or novel context</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r>
              <a:tr h="342900">
                <a:tc>
                  <a:txBody>
                    <a:bodyPr/>
                    <a:lstStyle/>
                    <a:p>
                      <a:pPr lvl="0" algn="l" defTabSz="914400">
                        <a:tabLst>
                          <a:tab pos="914400" algn="l"/>
                        </a:tabLst>
                        <a:defRPr>
                          <a:uFillTx/>
                        </a:defRPr>
                      </a:pPr>
                      <a:r>
                        <a:rPr sz="1200" b="1">
                          <a:uFill>
                            <a:solidFill/>
                          </a:uFill>
                          <a:latin typeface="Arial"/>
                          <a:ea typeface="Arial"/>
                          <a:cs typeface="Arial"/>
                          <a:sym typeface="Arial"/>
                        </a:rPr>
                        <a:t>I. Basic Parts of Cell</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c>
                  <a:txBody>
                    <a:bodyPr/>
                    <a:lstStyle/>
                    <a:p>
                      <a:pPr lvl="0" defTabSz="914400">
                        <a:tabLst>
                          <a:tab pos="914400" algn="l"/>
                        </a:tabLst>
                        <a:defRPr>
                          <a:uFillTx/>
                        </a:defRPr>
                      </a:pPr>
                      <a:r>
                        <a:rPr sz="1600"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c>
                  <a:txBody>
                    <a:bodyPr/>
                    <a:lstStyle/>
                    <a:p>
                      <a:pPr lvl="0" defTabSz="914400">
                        <a:tabLst>
                          <a:tab pos="914400" algn="l"/>
                        </a:tabLst>
                        <a:defRPr>
                          <a:uFillTx/>
                        </a:defRPr>
                      </a:pPr>
                      <a:r>
                        <a:rPr sz="1600"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c>
                  <a:txBody>
                    <a:bodyPr/>
                    <a:lstStyle/>
                    <a:p>
                      <a:pPr lvl="0" defTabSz="914400">
                        <a:tabLst>
                          <a:tab pos="914400" algn="l"/>
                        </a:tabLst>
                        <a:defRPr>
                          <a:uFillTx/>
                        </a:defRPr>
                      </a:pPr>
                      <a:r>
                        <a:rPr sz="1600"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r>
              <a:tr h="330320">
                <a:tc>
                  <a:txBody>
                    <a:bodyPr/>
                    <a:lstStyle/>
                    <a:p>
                      <a:pPr lvl="0" algn="l" defTabSz="914400">
                        <a:tabLst>
                          <a:tab pos="914400" algn="l"/>
                        </a:tabLst>
                        <a:defRPr>
                          <a:uFillTx/>
                        </a:defRPr>
                      </a:pPr>
                      <a:r>
                        <a:rPr sz="1200">
                          <a:uFill>
                            <a:solidFill/>
                          </a:uFill>
                          <a:latin typeface="Arial"/>
                          <a:ea typeface="Arial"/>
                          <a:cs typeface="Arial"/>
                          <a:sym typeface="Arial"/>
                        </a:rPr>
                        <a:t>A.Nucleus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r>
              <a:tr h="330320">
                <a:tc>
                  <a:txBody>
                    <a:bodyPr/>
                    <a:lstStyle/>
                    <a:p>
                      <a:pPr lvl="0" algn="l" defTabSz="914400">
                        <a:tabLst>
                          <a:tab pos="914400" algn="l"/>
                        </a:tabLst>
                        <a:defRPr>
                          <a:uFillTx/>
                        </a:defRPr>
                      </a:pPr>
                      <a:r>
                        <a:rPr sz="1200">
                          <a:uFill>
                            <a:solidFill/>
                          </a:uFill>
                          <a:latin typeface="Arial"/>
                          <a:ea typeface="Arial"/>
                          <a:cs typeface="Arial"/>
                          <a:sym typeface="Arial"/>
                        </a:rPr>
                        <a:t>B Cytoplasm</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r>
              <a:tr h="330320">
                <a:tc>
                  <a:txBody>
                    <a:bodyPr/>
                    <a:lstStyle/>
                    <a:p>
                      <a:pPr lvl="0" algn="l" defTabSz="914400">
                        <a:tabLst>
                          <a:tab pos="914400" algn="l"/>
                        </a:tabLst>
                        <a:defRPr>
                          <a:uFillTx/>
                        </a:defRPr>
                      </a:pPr>
                      <a:r>
                        <a:rPr sz="1200">
                          <a:uFill>
                            <a:solidFill/>
                          </a:uFill>
                          <a:latin typeface="Arial"/>
                          <a:ea typeface="Arial"/>
                          <a:cs typeface="Arial"/>
                          <a:sym typeface="Arial"/>
                        </a:rPr>
                        <a:t>C. Cell Membrane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r>
              <a:tr h="338185">
                <a:tc>
                  <a:txBody>
                    <a:bodyPr/>
                    <a:lstStyle/>
                    <a:p>
                      <a:pPr lvl="0" algn="l" defTabSz="914400">
                        <a:tabLst>
                          <a:tab pos="914400" algn="l"/>
                        </a:tabLst>
                        <a:defRPr>
                          <a:uFillTx/>
                        </a:defRPr>
                      </a:pPr>
                      <a:r>
                        <a:rPr sz="1200" b="1">
                          <a:uFill>
                            <a:solidFill/>
                          </a:uFill>
                          <a:latin typeface="Arial"/>
                          <a:ea typeface="Arial"/>
                          <a:cs typeface="Arial"/>
                          <a:sym typeface="Arial"/>
                        </a:rPr>
                        <a:t>II. Plant vs Animal Cells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c>
                  <a:txBody>
                    <a:bodyPr/>
                    <a:lstStyle/>
                    <a:p>
                      <a:pPr lvl="0" defTabSz="914400">
                        <a:tabLst>
                          <a:tab pos="914400" algn="l"/>
                        </a:tabLst>
                        <a:defRPr>
                          <a:uFillTx/>
                        </a:defRPr>
                      </a:pPr>
                      <a:r>
                        <a:rPr sz="1600" b="1">
                          <a:uFill>
                            <a:solidFill/>
                          </a:uFill>
                          <a:latin typeface="Arial"/>
                          <a:ea typeface="Arial"/>
                          <a:cs typeface="Arial"/>
                          <a:sym typeface="Arial"/>
                        </a:rPr>
                        <a:t>2</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c>
                  <a:txBody>
                    <a:bodyPr/>
                    <a:lstStyle/>
                    <a:p>
                      <a:pPr lvl="0" defTabSz="914400">
                        <a:tabLst>
                          <a:tab pos="914400" algn="l"/>
                        </a:tabLst>
                        <a:defRPr>
                          <a:uFillTx/>
                        </a:defRPr>
                      </a:pPr>
                      <a:r>
                        <a:rPr sz="1600"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c>
                  <a:txBody>
                    <a:bodyPr/>
                    <a:lstStyle/>
                    <a:p>
                      <a:pPr lvl="0" defTabSz="914400">
                        <a:tabLst>
                          <a:tab pos="914400" algn="l"/>
                        </a:tabLst>
                        <a:defRPr>
                          <a:uFillTx/>
                        </a:defRPr>
                      </a:pPr>
                      <a:r>
                        <a:rPr sz="1600"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r>
              <a:tr h="330320">
                <a:tc>
                  <a:txBody>
                    <a:bodyPr/>
                    <a:lstStyle/>
                    <a:p>
                      <a:pPr lvl="0" algn="l" defTabSz="914400">
                        <a:tabLst>
                          <a:tab pos="914400" algn="l"/>
                        </a:tabLst>
                        <a:defRPr>
                          <a:uFillTx/>
                        </a:defRPr>
                      </a:pPr>
                      <a:r>
                        <a:rPr sz="1200">
                          <a:uFill>
                            <a:solidFill/>
                          </a:uFill>
                          <a:latin typeface="Arial"/>
                          <a:ea typeface="Arial"/>
                          <a:cs typeface="Arial"/>
                          <a:sym typeface="Arial"/>
                        </a:rPr>
                        <a:t>A. Similarities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r>
              <a:tr h="330320">
                <a:tc>
                  <a:txBody>
                    <a:bodyPr/>
                    <a:lstStyle/>
                    <a:p>
                      <a:pPr lvl="0" algn="l" defTabSz="914400">
                        <a:tabLst>
                          <a:tab pos="914400" algn="l"/>
                        </a:tabLst>
                        <a:defRPr>
                          <a:uFillTx/>
                        </a:defRPr>
                      </a:pPr>
                      <a:r>
                        <a:rPr sz="1200">
                          <a:uFill>
                            <a:solidFill/>
                          </a:uFill>
                          <a:latin typeface="Arial"/>
                          <a:ea typeface="Arial"/>
                          <a:cs typeface="Arial"/>
                          <a:sym typeface="Arial"/>
                        </a:rPr>
                        <a:t>B. Differences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r>
              <a:tr h="330320">
                <a:tc>
                  <a:txBody>
                    <a:bodyPr/>
                    <a:lstStyle/>
                    <a:p>
                      <a:pPr lvl="0" algn="l" defTabSz="914400">
                        <a:tabLst>
                          <a:tab pos="914400" algn="l"/>
                        </a:tabLst>
                        <a:defRPr>
                          <a:uFillTx/>
                        </a:defRPr>
                      </a:pPr>
                      <a:r>
                        <a:rPr sz="1200">
                          <a:uFill>
                            <a:solidFill/>
                          </a:uFill>
                          <a:latin typeface="Arial"/>
                          <a:ea typeface="Arial"/>
                          <a:cs typeface="Arial"/>
                          <a:sym typeface="Arial"/>
                        </a:rPr>
                        <a:t>1. Cell wall vs membrane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r>
              <a:tr h="330320">
                <a:tc>
                  <a:txBody>
                    <a:bodyPr/>
                    <a:lstStyle/>
                    <a:p>
                      <a:pPr lvl="0" algn="l" defTabSz="914400">
                        <a:tabLst>
                          <a:tab pos="914400" algn="l"/>
                        </a:tabLst>
                        <a:defRPr>
                          <a:uFillTx/>
                        </a:defRPr>
                      </a:pPr>
                      <a:r>
                        <a:rPr sz="1200">
                          <a:uFill>
                            <a:solidFill/>
                          </a:uFill>
                          <a:latin typeface="Arial"/>
                          <a:ea typeface="Arial"/>
                          <a:cs typeface="Arial"/>
                          <a:sym typeface="Arial"/>
                        </a:rPr>
                        <a:t>2. food manufacture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r>
              <a:tr h="338185">
                <a:tc>
                  <a:txBody>
                    <a:bodyPr/>
                    <a:lstStyle/>
                    <a:p>
                      <a:pPr lvl="0" algn="l" defTabSz="914400">
                        <a:tabLst>
                          <a:tab pos="914400" algn="l"/>
                        </a:tabLst>
                        <a:defRPr>
                          <a:uFillTx/>
                        </a:defRPr>
                      </a:pPr>
                      <a:r>
                        <a:rPr sz="1200" b="1">
                          <a:uFill>
                            <a:solidFill/>
                          </a:uFill>
                          <a:latin typeface="Arial"/>
                          <a:ea typeface="Arial"/>
                          <a:cs typeface="Arial"/>
                          <a:sym typeface="Arial"/>
                        </a:rPr>
                        <a:t>III. Cell Membrane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sz="1600" b="1">
                          <a:uFill>
                            <a:solidFill/>
                          </a:uFill>
                          <a:latin typeface="Arial"/>
                          <a:ea typeface="Arial"/>
                          <a:cs typeface="Arial"/>
                          <a:sym typeface="Arial"/>
                        </a:rPr>
                        <a:t>2</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sz="1600" b="1">
                          <a:uFill>
                            <a:solidFill/>
                          </a:uFill>
                          <a:latin typeface="Arial"/>
                          <a:ea typeface="Arial"/>
                          <a:cs typeface="Arial"/>
                          <a:sym typeface="Arial"/>
                        </a:rPr>
                        <a:t>2</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sz="1600"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r>
              <a:tr h="330320">
                <a:tc>
                  <a:txBody>
                    <a:bodyPr/>
                    <a:lstStyle/>
                    <a:p>
                      <a:pPr lvl="0" algn="l" defTabSz="914400">
                        <a:tabLst>
                          <a:tab pos="914400" algn="l"/>
                        </a:tabLst>
                        <a:defRPr>
                          <a:uFillTx/>
                        </a:defRPr>
                      </a:pPr>
                      <a:r>
                        <a:rPr sz="1200">
                          <a:uFill>
                            <a:solidFill/>
                          </a:uFill>
                          <a:latin typeface="Arial"/>
                          <a:ea typeface="Arial"/>
                          <a:cs typeface="Arial"/>
                          <a:sym typeface="Arial"/>
                        </a:rPr>
                        <a:t>A. Living nature of</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r>
              <a:tr h="330320">
                <a:tc>
                  <a:txBody>
                    <a:bodyPr/>
                    <a:lstStyle/>
                    <a:p>
                      <a:pPr lvl="0" algn="l" defTabSz="914400">
                        <a:tabLst>
                          <a:tab pos="914400" algn="l"/>
                        </a:tabLst>
                        <a:defRPr>
                          <a:uFillTx/>
                        </a:defRPr>
                      </a:pPr>
                      <a:r>
                        <a:rPr sz="1200">
                          <a:uFill>
                            <a:solidFill/>
                          </a:uFill>
                          <a:latin typeface="Arial"/>
                          <a:ea typeface="Arial"/>
                          <a:cs typeface="Arial"/>
                          <a:sym typeface="Arial"/>
                        </a:rPr>
                        <a:t>B. Diffusion</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r>
              <a:tr h="330320">
                <a:tc>
                  <a:txBody>
                    <a:bodyPr/>
                    <a:lstStyle/>
                    <a:p>
                      <a:pPr lvl="0" algn="l" defTabSz="914400">
                        <a:tabLst>
                          <a:tab pos="914400" algn="l"/>
                        </a:tabLst>
                        <a:defRPr>
                          <a:uFillTx/>
                        </a:defRPr>
                      </a:pPr>
                      <a:r>
                        <a:rPr sz="1200">
                          <a:uFill>
                            <a:solidFill/>
                          </a:uFill>
                          <a:latin typeface="Arial"/>
                          <a:ea typeface="Arial"/>
                          <a:cs typeface="Arial"/>
                          <a:sym typeface="Arial"/>
                        </a:rPr>
                        <a:t>C. Substances diffused by cells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r>
              <a:tr h="338185">
                <a:tc>
                  <a:txBody>
                    <a:bodyPr/>
                    <a:lstStyle/>
                    <a:p>
                      <a:pPr lvl="0" algn="l" defTabSz="914400">
                        <a:tabLst>
                          <a:tab pos="914400" algn="l"/>
                        </a:tabLst>
                        <a:defRPr>
                          <a:uFillTx/>
                        </a:defRPr>
                      </a:pPr>
                      <a:r>
                        <a:rPr sz="1200" b="1">
                          <a:uFill>
                            <a:solidFill/>
                          </a:uFill>
                          <a:latin typeface="Arial"/>
                          <a:ea typeface="Arial"/>
                          <a:cs typeface="Arial"/>
                          <a:sym typeface="Arial"/>
                        </a:rPr>
                        <a:t>IV. Division of Cells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sz="1600" b="1">
                          <a:uFill>
                            <a:solidFill/>
                          </a:uFill>
                          <a:latin typeface="Arial"/>
                          <a:ea typeface="Arial"/>
                          <a:cs typeface="Arial"/>
                          <a:sym typeface="Arial"/>
                        </a:rPr>
                        <a:t>4</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sz="1600"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sz="1600"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r>
              <a:tr h="330320">
                <a:tc>
                  <a:txBody>
                    <a:bodyPr/>
                    <a:lstStyle/>
                    <a:p>
                      <a:pPr lvl="0" algn="l" defTabSz="914400">
                        <a:tabLst>
                          <a:tab pos="914400" algn="l"/>
                        </a:tabLst>
                        <a:defRPr>
                          <a:uFillTx/>
                        </a:defRPr>
                      </a:pPr>
                      <a:r>
                        <a:rPr sz="1200">
                          <a:uFill>
                            <a:solidFill/>
                          </a:uFill>
                          <a:latin typeface="Arial"/>
                          <a:ea typeface="Arial"/>
                          <a:cs typeface="Arial"/>
                          <a:sym typeface="Arial"/>
                        </a:rPr>
                        <a:t>A. Phases in Division</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r>
              <a:tr h="330320">
                <a:tc>
                  <a:txBody>
                    <a:bodyPr/>
                    <a:lstStyle/>
                    <a:p>
                      <a:pPr lvl="0" algn="l" defTabSz="914400">
                        <a:tabLst>
                          <a:tab pos="914400" algn="l"/>
                        </a:tabLst>
                        <a:defRPr>
                          <a:uFillTx/>
                        </a:defRPr>
                      </a:pPr>
                      <a:r>
                        <a:rPr sz="1200">
                          <a:uFill>
                            <a:solidFill/>
                          </a:uFill>
                          <a:latin typeface="Arial"/>
                          <a:ea typeface="Arial"/>
                          <a:cs typeface="Arial"/>
                          <a:sym typeface="Arial"/>
                        </a:rPr>
                        <a:t>B. Chromosomes and DNA</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r>
              <a:tr h="342900">
                <a:tc>
                  <a:txBody>
                    <a:bodyPr/>
                    <a:lstStyle/>
                    <a:p>
                      <a:pPr lvl="0" algn="l" defTabSz="914400">
                        <a:tabLst>
                          <a:tab pos="914400" algn="l"/>
                        </a:tabLst>
                        <a:defRPr>
                          <a:uFillTx/>
                        </a:defRPr>
                      </a:pPr>
                      <a:r>
                        <a:rPr sz="1200">
                          <a:uFill>
                            <a:solidFill/>
                          </a:uFill>
                          <a:latin typeface="Arial"/>
                          <a:ea typeface="Arial"/>
                          <a:cs typeface="Arial"/>
                          <a:sym typeface="Arial"/>
                        </a:rPr>
                        <a:t>C. Plant vs animal cell division</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c>
                  <a:txBody>
                    <a:bodyPr/>
                    <a:lstStyle/>
                    <a:p>
                      <a:pPr lvl="0" defTabSz="914400">
                        <a:tabLst>
                          <a:tab pos="914400" algn="l"/>
                        </a:tabLst>
                        <a:defRPr sz="1600" b="1">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r>
            </a:tbl>
          </a:graphicData>
        </a:graphic>
      </p:graphicFrame>
    </p:spTree>
  </p:cSld>
  <p:clrMapOvr>
    <a:masterClrMapping/>
  </p:clrMapOvr>
  <p:transition xmlns:p14="http://schemas.microsoft.com/office/powerpoint/2010/mai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 name="droppedImage.png"/>
          <p:cNvPicPr/>
          <p:nvPr/>
        </p:nvPicPr>
        <p:blipFill>
          <a:blip r:embed="rId2">
            <a:extLst/>
          </a:blip>
          <a:stretch>
            <a:fillRect/>
          </a:stretch>
        </p:blipFill>
        <p:spPr>
          <a:xfrm>
            <a:off x="901700" y="2092129"/>
            <a:ext cx="10756900" cy="7011399"/>
          </a:xfrm>
          <a:prstGeom prst="rect">
            <a:avLst/>
          </a:prstGeom>
          <a:ln w="25400">
            <a:round/>
          </a:ln>
        </p:spPr>
      </p:pic>
      <p:sp>
        <p:nvSpPr>
          <p:cNvPr id="361" name="Shape 361"/>
          <p:cNvSpPr/>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marL="0" marR="0">
              <a:buClr>
                <a:srgbClr val="000000"/>
              </a:buClr>
              <a:buFont typeface="Gill Sans"/>
              <a:defRPr sz="4800"/>
            </a:lvl1pPr>
          </a:lstStyle>
          <a:p>
            <a:pPr lvl="0">
              <a:defRPr sz="1800">
                <a:uFillTx/>
              </a:defRPr>
            </a:pPr>
            <a:r>
              <a:rPr sz="4800">
                <a:uFill>
                  <a:solidFill/>
                </a:uFill>
              </a:rPr>
              <a:t>Exemple : Table de spécification</a:t>
            </a:r>
          </a:p>
        </p:txBody>
      </p:sp>
      <p:sp>
        <p:nvSpPr>
          <p:cNvPr id="362" name="Shape 362"/>
          <p:cNvSpPr/>
          <p:nvPr/>
        </p:nvSpPr>
        <p:spPr>
          <a:xfrm>
            <a:off x="2438400" y="9017000"/>
            <a:ext cx="2079735" cy="279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defRPr sz="1200"/>
            </a:lvl1pPr>
          </a:lstStyle>
          <a:p>
            <a:pPr lvl="0">
              <a:defRPr sz="1800">
                <a:uFillTx/>
              </a:defRPr>
            </a:pPr>
            <a:r>
              <a:rPr sz="1200">
                <a:uFill>
                  <a:solidFill/>
                </a:uFill>
              </a:rPr>
              <a:t>Sophie Marsden - Service GRH</a:t>
            </a:r>
          </a:p>
        </p:txBody>
      </p:sp>
      <p:sp>
        <p:nvSpPr>
          <p:cNvPr id="363" name="Shape 363"/>
          <p:cNvSpPr/>
          <p:nvPr/>
        </p:nvSpPr>
        <p:spPr>
          <a:xfrm>
            <a:off x="127000" y="9334500"/>
            <a:ext cx="1595212" cy="292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defRPr sz="1300"/>
            </a:lvl1pPr>
          </a:lstStyle>
          <a:p>
            <a:pPr lvl="0">
              <a:defRPr sz="1800">
                <a:uFillTx/>
              </a:defRPr>
            </a:pPr>
            <a:r>
              <a:rPr sz="1300">
                <a:uFill>
                  <a:solidFill/>
                </a:uFill>
              </a:rPr>
              <a:t>(c) SMART-IFRES ULg</a:t>
            </a:r>
          </a:p>
        </p:txBody>
      </p:sp>
      <p:sp>
        <p:nvSpPr>
          <p:cNvPr id="364" name="Shape 364"/>
          <p:cNvSpPr/>
          <p:nvPr/>
        </p:nvSpPr>
        <p:spPr>
          <a:xfrm>
            <a:off x="10515600" y="9334500"/>
            <a:ext cx="2489200" cy="292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1300"/>
            </a:lvl1pPr>
          </a:lstStyle>
          <a:p>
            <a:pPr lvl="0">
              <a:defRPr sz="1800">
                <a:uFillTx/>
              </a:defRPr>
            </a:pPr>
            <a:r>
              <a:rPr sz="1300">
                <a:uFill>
                  <a:solidFill/>
                </a:uFill>
              </a:rPr>
              <a:t>Pascal Detroz et Vinciane Crahay</a:t>
            </a:r>
          </a:p>
        </p:txBody>
      </p:sp>
    </p:spTree>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a:spLocks noGrp="1"/>
          </p:cNvSpPr>
          <p:nvPr>
            <p:ph type="title"/>
          </p:nvPr>
        </p:nvSpPr>
        <p:spPr>
          <a:xfrm>
            <a:off x="1274762" y="327025"/>
            <a:ext cx="10340976" cy="1597025"/>
          </a:xfrm>
          <a:prstGeom prst="rect">
            <a:avLst/>
          </a:prstGeom>
        </p:spPr>
        <p:txBody>
          <a:bodyPr/>
          <a:lstStyle>
            <a:lvl1pPr>
              <a:defRPr sz="4800">
                <a:solidFill>
                  <a:srgbClr val="007878"/>
                </a:solidFill>
                <a:uFill>
                  <a:solidFill>
                    <a:srgbClr val="007878"/>
                  </a:solidFill>
                </a:uFill>
                <a:latin typeface="Gill Sans SemiBold"/>
                <a:ea typeface="Gill Sans SemiBold"/>
                <a:cs typeface="Gill Sans SemiBold"/>
                <a:sym typeface="Gill Sans SemiBold"/>
              </a:defRPr>
            </a:lvl1pPr>
          </a:lstStyle>
          <a:p>
            <a:pPr lvl="0">
              <a:defRPr sz="1800">
                <a:solidFill>
                  <a:srgbClr val="000000"/>
                </a:solidFill>
                <a:uFillTx/>
              </a:defRPr>
            </a:pPr>
            <a:r>
              <a:rPr sz="4800">
                <a:solidFill>
                  <a:srgbClr val="007878"/>
                </a:solidFill>
                <a:uFill>
                  <a:solidFill>
                    <a:srgbClr val="007878"/>
                  </a:solidFill>
                </a:uFill>
              </a:rPr>
              <a:t>Une définition de l’évaluation</a:t>
            </a:r>
          </a:p>
        </p:txBody>
      </p:sp>
      <p:sp>
        <p:nvSpPr>
          <p:cNvPr id="64" name="Shape 64"/>
          <p:cNvSpPr>
            <a:spLocks noGrp="1"/>
          </p:cNvSpPr>
          <p:nvPr>
            <p:ph type="body" idx="4294967295"/>
          </p:nvPr>
        </p:nvSpPr>
        <p:spPr>
          <a:xfrm>
            <a:off x="669925" y="1924050"/>
            <a:ext cx="11736388" cy="7829550"/>
          </a:xfrm>
          <a:prstGeom prst="rect">
            <a:avLst/>
          </a:prstGeom>
        </p:spPr>
        <p:txBody>
          <a:bodyPr>
            <a:noAutofit/>
          </a:bodyPr>
          <a:lstStyle/>
          <a:p>
            <a:pPr marL="929639" marR="40639" lvl="0" indent="-571499">
              <a:lnSpc>
                <a:spcPct val="100000"/>
              </a:lnSpc>
              <a:spcBef>
                <a:spcPts val="2400"/>
              </a:spcBef>
              <a:buClr>
                <a:srgbClr val="007878"/>
              </a:buClr>
              <a:buSzPct val="100000"/>
              <a:buFont typeface="Wingdings"/>
              <a:buChar char=""/>
              <a:defRPr sz="1800">
                <a:uFillTx/>
              </a:defRPr>
            </a:pPr>
            <a:r>
              <a:rPr sz="4000" dirty="0">
                <a:solidFill>
                  <a:srgbClr val="005764"/>
                </a:solidFill>
                <a:uFill>
                  <a:solidFill>
                    <a:srgbClr val="005764"/>
                  </a:solidFill>
                </a:uFill>
                <a:latin typeface="+mn-lt"/>
                <a:ea typeface="+mn-ea"/>
                <a:cs typeface="+mn-cs"/>
                <a:sym typeface="Gill Sans"/>
              </a:rPr>
              <a:t>Evaluer c’est recueillir de l’information sur laquelle sera posée un jugement afin de prendre des décisions (Stufflebeam, 1981</a:t>
            </a:r>
            <a:r>
              <a:rPr sz="4000" dirty="0" smtClean="0">
                <a:solidFill>
                  <a:srgbClr val="005764"/>
                </a:solidFill>
                <a:uFill>
                  <a:solidFill>
                    <a:srgbClr val="005764"/>
                  </a:solidFill>
                </a:uFill>
                <a:latin typeface="+mn-lt"/>
                <a:ea typeface="+mn-ea"/>
                <a:cs typeface="+mn-cs"/>
                <a:sym typeface="Gill Sans"/>
              </a:rPr>
              <a:t>)</a:t>
            </a:r>
            <a:endParaRPr sz="4000" dirty="0">
              <a:solidFill>
                <a:srgbClr val="005764"/>
              </a:solidFill>
              <a:uFill>
                <a:solidFill>
                  <a:srgbClr val="005764"/>
                </a:solidFill>
              </a:uFill>
              <a:latin typeface="+mn-lt"/>
              <a:ea typeface="+mn-ea"/>
              <a:cs typeface="+mn-cs"/>
              <a:sym typeface="Gill Sans"/>
            </a:endParaRPr>
          </a:p>
        </p:txBody>
      </p:sp>
    </p:spTree>
  </p:cSld>
  <p:clrMapOvr>
    <a:masterClrMapping/>
  </p:clrMapOvr>
  <p:transition xmlns:p14="http://schemas.microsoft.com/office/powerpoint/2010/mai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50800" y="3340100"/>
            <a:ext cx="12890500" cy="3060700"/>
          </a:xfrm>
          <a:prstGeom prst="rect">
            <a:avLst/>
          </a:prstGeom>
        </p:spPr>
      </p:pic>
    </p:spTree>
    <p:extLst>
      <p:ext uri="{BB962C8B-B14F-4D97-AF65-F5344CB8AC3E}">
        <p14:creationId xmlns:p14="http://schemas.microsoft.com/office/powerpoint/2010/main" val="3503415219"/>
      </p:ext>
    </p:extLst>
  </p:cSld>
  <p:clrMapOvr>
    <a:masterClrMapping/>
  </p:clrMapOvr>
  <p:transition xmlns:p14="http://schemas.microsoft.com/office/powerpoint/2010/mai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p:cNvSpPr>
          <p:nvPr>
            <p:ph type="title"/>
          </p:nvPr>
        </p:nvSpPr>
        <p:spPr>
          <a:xfrm>
            <a:off x="1274762" y="327025"/>
            <a:ext cx="10340976" cy="1597025"/>
          </a:xfrm>
          <a:prstGeom prst="rect">
            <a:avLst/>
          </a:prstGeom>
        </p:spPr>
        <p:txBody>
          <a:bodyPr/>
          <a:lstStyle>
            <a:lvl1pPr>
              <a:defRPr sz="4800">
                <a:solidFill>
                  <a:srgbClr val="007878"/>
                </a:solidFill>
                <a:uFill>
                  <a:solidFill>
                    <a:srgbClr val="007878"/>
                  </a:solidFill>
                </a:uFill>
                <a:latin typeface="Gill Sans SemiBold"/>
                <a:ea typeface="Gill Sans SemiBold"/>
                <a:cs typeface="Gill Sans SemiBold"/>
                <a:sym typeface="Gill Sans SemiBold"/>
              </a:defRPr>
            </a:lvl1pPr>
          </a:lstStyle>
          <a:p>
            <a:pPr lvl="0">
              <a:defRPr sz="1800">
                <a:solidFill>
                  <a:srgbClr val="000000"/>
                </a:solidFill>
                <a:uFillTx/>
              </a:defRPr>
            </a:pPr>
            <a:r>
              <a:rPr sz="4800">
                <a:solidFill>
                  <a:srgbClr val="007878"/>
                </a:solidFill>
                <a:uFill>
                  <a:solidFill>
                    <a:srgbClr val="007878"/>
                  </a:solidFill>
                </a:uFill>
              </a:rPr>
              <a:t>Le cycle qualité</a:t>
            </a:r>
          </a:p>
        </p:txBody>
      </p:sp>
      <p:pic>
        <p:nvPicPr>
          <p:cNvPr id="352" name="image.png"/>
          <p:cNvPicPr/>
          <p:nvPr/>
        </p:nvPicPr>
        <p:blipFill>
          <a:blip r:embed="rId2">
            <a:extLst/>
          </a:blip>
          <a:stretch>
            <a:fillRect/>
          </a:stretch>
        </p:blipFill>
        <p:spPr>
          <a:xfrm>
            <a:off x="-1" y="-80132"/>
            <a:ext cx="13004801" cy="9078839"/>
          </a:xfrm>
          <a:prstGeom prst="rect">
            <a:avLst/>
          </a:prstGeom>
          <a:ln w="12700">
            <a:miter lim="400000"/>
          </a:ln>
        </p:spPr>
      </p:pic>
    </p:spTree>
    <p:extLst>
      <p:ext uri="{BB962C8B-B14F-4D97-AF65-F5344CB8AC3E}">
        <p14:creationId xmlns:p14="http://schemas.microsoft.com/office/powerpoint/2010/main" val="1041182837"/>
      </p:ext>
    </p:extLst>
  </p:cSld>
  <p:clrMapOvr>
    <a:masterClrMapping/>
  </p:clrMapOvr>
  <p:transition xmlns:p14="http://schemas.microsoft.com/office/powerpoint/2010/mai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p:cNvSpPr>
          <p:nvPr>
            <p:ph type="title"/>
          </p:nvPr>
        </p:nvSpPr>
        <p:spPr>
          <a:xfrm>
            <a:off x="1274762" y="327025"/>
            <a:ext cx="10340976" cy="1597025"/>
          </a:xfrm>
          <a:prstGeom prst="rect">
            <a:avLst/>
          </a:prstGeom>
        </p:spPr>
        <p:txBody>
          <a:bodyPr/>
          <a:lstStyle>
            <a:lvl1pPr>
              <a:defRPr sz="4800">
                <a:solidFill>
                  <a:srgbClr val="007878"/>
                </a:solidFill>
                <a:uFill>
                  <a:solidFill>
                    <a:srgbClr val="007878"/>
                  </a:solidFill>
                </a:uFill>
                <a:latin typeface="Gill Sans SemiBold"/>
                <a:ea typeface="Gill Sans SemiBold"/>
                <a:cs typeface="Gill Sans SemiBold"/>
                <a:sym typeface="Gill Sans SemiBold"/>
              </a:defRPr>
            </a:lvl1pPr>
          </a:lstStyle>
          <a:p>
            <a:pPr lvl="0">
              <a:defRPr sz="1800">
                <a:solidFill>
                  <a:srgbClr val="000000"/>
                </a:solidFill>
                <a:uFillTx/>
              </a:defRPr>
            </a:pPr>
            <a:r>
              <a:rPr sz="4800">
                <a:solidFill>
                  <a:srgbClr val="007878"/>
                </a:solidFill>
                <a:uFill>
                  <a:solidFill>
                    <a:srgbClr val="007878"/>
                  </a:solidFill>
                </a:uFill>
              </a:rPr>
              <a:t>Etape 2 : Design</a:t>
            </a:r>
          </a:p>
        </p:txBody>
      </p:sp>
      <p:sp>
        <p:nvSpPr>
          <p:cNvPr id="367" name="Shape 367"/>
          <p:cNvSpPr>
            <a:spLocks noGrp="1"/>
          </p:cNvSpPr>
          <p:nvPr>
            <p:ph type="body" idx="4294967295"/>
          </p:nvPr>
        </p:nvSpPr>
        <p:spPr>
          <a:xfrm>
            <a:off x="381000" y="1924050"/>
            <a:ext cx="12015013" cy="7829550"/>
          </a:xfrm>
          <a:prstGeom prst="rect">
            <a:avLst/>
          </a:prstGeom>
        </p:spPr>
        <p:txBody>
          <a:bodyPr>
            <a:noAutofit/>
          </a:bodyPr>
          <a:lstStyle/>
          <a:p>
            <a:pPr marR="40639" lvl="1" indent="228600" algn="just">
              <a:lnSpc>
                <a:spcPct val="100000"/>
              </a:lnSpc>
              <a:spcBef>
                <a:spcPts val="2400"/>
              </a:spcBef>
              <a:defRPr sz="1800">
                <a:uFillTx/>
              </a:defRPr>
            </a:pPr>
            <a:r>
              <a:rPr sz="3800" dirty="0">
                <a:solidFill>
                  <a:srgbClr val="005764"/>
                </a:solidFill>
                <a:uFill>
                  <a:solidFill>
                    <a:srgbClr val="005764"/>
                  </a:solidFill>
                </a:uFill>
                <a:latin typeface="+mn-lt"/>
                <a:ea typeface="+mn-ea"/>
                <a:cs typeface="+mn-cs"/>
                <a:sym typeface="Gill Sans"/>
              </a:rPr>
              <a:t>Choix des modalités et options de questionnement</a:t>
            </a:r>
          </a:p>
          <a:p>
            <a:pPr marL="1313982" marR="40639" lvl="1" indent="-511342" algn="just">
              <a:lnSpc>
                <a:spcPct val="100000"/>
              </a:lnSpc>
              <a:spcBef>
                <a:spcPts val="2400"/>
              </a:spcBef>
              <a:buClr>
                <a:srgbClr val="007878"/>
              </a:buClr>
              <a:buSzPct val="100000"/>
              <a:buFont typeface="Wingdings"/>
              <a:buChar char=""/>
              <a:defRPr sz="1800">
                <a:uFillTx/>
              </a:defRPr>
            </a:pPr>
            <a:r>
              <a:rPr sz="3400" dirty="0">
                <a:solidFill>
                  <a:srgbClr val="005764"/>
                </a:solidFill>
                <a:uFill>
                  <a:solidFill>
                    <a:srgbClr val="005764"/>
                  </a:solidFill>
                </a:uFill>
                <a:latin typeface="+mn-lt"/>
                <a:ea typeface="+mn-ea"/>
                <a:cs typeface="+mn-cs"/>
                <a:sym typeface="Gill Sans"/>
              </a:rPr>
              <a:t>Choisir les modalités en s’appuyant sur les éléments de la table de spécification</a:t>
            </a:r>
          </a:p>
          <a:p>
            <a:pPr marL="1313982" marR="40639" lvl="1" indent="-511342" algn="just">
              <a:lnSpc>
                <a:spcPct val="100000"/>
              </a:lnSpc>
              <a:spcBef>
                <a:spcPts val="2400"/>
              </a:spcBef>
              <a:buClr>
                <a:srgbClr val="007878"/>
              </a:buClr>
              <a:buSzPct val="100000"/>
              <a:buFont typeface="Wingdings"/>
              <a:buChar char=""/>
              <a:defRPr sz="1800">
                <a:uFillTx/>
              </a:defRPr>
            </a:pPr>
            <a:r>
              <a:rPr sz="3400" dirty="0">
                <a:solidFill>
                  <a:srgbClr val="005764"/>
                </a:solidFill>
                <a:uFill>
                  <a:solidFill>
                    <a:srgbClr val="005764"/>
                  </a:solidFill>
                </a:uFill>
                <a:latin typeface="+mn-lt"/>
                <a:ea typeface="+mn-ea"/>
                <a:cs typeface="+mn-cs"/>
                <a:sym typeface="Gill Sans"/>
              </a:rPr>
              <a:t>Multiplier les méthodes d’évaluation</a:t>
            </a:r>
          </a:p>
          <a:p>
            <a:pPr marL="1283903" marR="40639" lvl="1" indent="-481263" algn="just">
              <a:lnSpc>
                <a:spcPct val="100000"/>
              </a:lnSpc>
              <a:spcBef>
                <a:spcPts val="2400"/>
              </a:spcBef>
              <a:buClr>
                <a:srgbClr val="007878"/>
              </a:buClr>
              <a:buSzPct val="100000"/>
              <a:buFont typeface="Wingdings"/>
              <a:buChar char=""/>
              <a:defRPr sz="1800">
                <a:uFillTx/>
              </a:defRPr>
            </a:pPr>
            <a:r>
              <a:rPr sz="3200" dirty="0">
                <a:solidFill>
                  <a:srgbClr val="005764"/>
                </a:solidFill>
                <a:uFill>
                  <a:solidFill>
                    <a:srgbClr val="005764"/>
                  </a:solidFill>
                </a:uFill>
                <a:latin typeface="+mn-lt"/>
                <a:ea typeface="+mn-ea"/>
                <a:cs typeface="+mn-cs"/>
                <a:sym typeface="Gill Sans"/>
              </a:rPr>
              <a:t>Evaluer à </a:t>
            </a:r>
            <a:r>
              <a:rPr lang="nl-BE" sz="3200" dirty="0" smtClean="0">
                <a:solidFill>
                  <a:srgbClr val="005764"/>
                </a:solidFill>
                <a:uFill>
                  <a:solidFill>
                    <a:srgbClr val="005764"/>
                  </a:solidFill>
                </a:uFill>
                <a:latin typeface="+mn-lt"/>
                <a:ea typeface="+mn-ea"/>
                <a:cs typeface="+mn-cs"/>
                <a:sym typeface="Gill Sans"/>
              </a:rPr>
              <a:t>l’aide de grilles</a:t>
            </a:r>
            <a:r>
              <a:rPr sz="3200" dirty="0" smtClean="0">
                <a:solidFill>
                  <a:srgbClr val="005764"/>
                </a:solidFill>
                <a:uFill>
                  <a:solidFill>
                    <a:srgbClr val="005764"/>
                  </a:solidFill>
                </a:uFill>
                <a:latin typeface="+mn-lt"/>
                <a:ea typeface="+mn-ea"/>
                <a:cs typeface="+mn-cs"/>
                <a:sym typeface="Gill Sans"/>
              </a:rPr>
              <a:t> </a:t>
            </a:r>
            <a:r>
              <a:rPr sz="3200" dirty="0">
                <a:solidFill>
                  <a:srgbClr val="005764"/>
                </a:solidFill>
                <a:uFill>
                  <a:solidFill>
                    <a:srgbClr val="005764"/>
                  </a:solidFill>
                </a:uFill>
                <a:latin typeface="+mn-lt"/>
                <a:ea typeface="+mn-ea"/>
                <a:cs typeface="+mn-cs"/>
                <a:sym typeface="Gill Sans"/>
              </a:rPr>
              <a:t>les performances les plus complexes</a:t>
            </a:r>
          </a:p>
          <a:p>
            <a:pPr marL="1283903" marR="40639" lvl="1" indent="-481263" algn="just">
              <a:lnSpc>
                <a:spcPct val="100000"/>
              </a:lnSpc>
              <a:spcBef>
                <a:spcPts val="2400"/>
              </a:spcBef>
              <a:buClr>
                <a:srgbClr val="007878"/>
              </a:buClr>
              <a:buSzPct val="100000"/>
              <a:buFont typeface="Wingdings"/>
              <a:buChar char=""/>
              <a:defRPr sz="1800">
                <a:uFillTx/>
              </a:defRPr>
            </a:pPr>
            <a:r>
              <a:rPr sz="3200" dirty="0">
                <a:solidFill>
                  <a:srgbClr val="005764"/>
                </a:solidFill>
                <a:uFill>
                  <a:solidFill>
                    <a:srgbClr val="005764"/>
                  </a:solidFill>
                </a:uFill>
                <a:latin typeface="+mn-lt"/>
                <a:ea typeface="+mn-ea"/>
                <a:cs typeface="+mn-cs"/>
                <a:sym typeface="Gill Sans"/>
              </a:rPr>
              <a:t>L’oral prend du temps, favorise l’erreur aléatoire, est souvent faible en terme de validité de contenu, rend difficile la traçabilité</a:t>
            </a:r>
          </a:p>
          <a:p>
            <a:pPr marL="1283903" marR="40639" lvl="1" indent="-481263" algn="just">
              <a:lnSpc>
                <a:spcPct val="100000"/>
              </a:lnSpc>
              <a:spcBef>
                <a:spcPts val="2400"/>
              </a:spcBef>
              <a:buClr>
                <a:srgbClr val="007878"/>
              </a:buClr>
              <a:buSzPct val="100000"/>
              <a:buFont typeface="Wingdings"/>
              <a:buChar char=""/>
              <a:defRPr sz="1800">
                <a:uFillTx/>
              </a:defRPr>
            </a:pPr>
            <a:r>
              <a:rPr sz="3200" dirty="0">
                <a:solidFill>
                  <a:srgbClr val="005764"/>
                </a:solidFill>
                <a:uFill>
                  <a:solidFill>
                    <a:srgbClr val="005764"/>
                  </a:solidFill>
                </a:uFill>
                <a:latin typeface="+mn-lt"/>
                <a:ea typeface="+mn-ea"/>
                <a:cs typeface="+mn-cs"/>
                <a:sym typeface="Gill Sans"/>
              </a:rPr>
              <a:t>L’oral permet l’évaluation de compétences langagières, peut être diagnostique et formatif, favorise la validité de processus de réponse</a:t>
            </a:r>
          </a:p>
        </p:txBody>
      </p:sp>
    </p:spTree>
  </p:cSld>
  <p:clrMapOvr>
    <a:masterClrMapping/>
  </p:clrMapOvr>
  <p:transition xmlns:p14="http://schemas.microsoft.com/office/powerpoint/2010/mai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74" name="Shape 374"/>
          <p:cNvSpPr/>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marL="0" marR="0">
              <a:buClr>
                <a:srgbClr val="000000"/>
              </a:buClr>
              <a:buFont typeface="Gill Sans"/>
              <a:defRPr sz="4800"/>
            </a:lvl1pPr>
          </a:lstStyle>
          <a:p>
            <a:pPr lvl="0">
              <a:defRPr sz="1800">
                <a:uFillTx/>
              </a:defRPr>
            </a:pPr>
            <a:r>
              <a:rPr sz="4800">
                <a:uFill>
                  <a:solidFill/>
                </a:uFill>
              </a:rPr>
              <a:t>Etape 2 : Le design de l’évaluation</a:t>
            </a:r>
          </a:p>
        </p:txBody>
      </p:sp>
      <p:sp>
        <p:nvSpPr>
          <p:cNvPr id="375" name="Shape 375"/>
          <p:cNvSpPr/>
          <p:nvPr/>
        </p:nvSpPr>
        <p:spPr>
          <a:xfrm>
            <a:off x="558800" y="3479800"/>
            <a:ext cx="12446000" cy="553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0" marR="0" lvl="0" algn="l">
              <a:spcBef>
                <a:spcPts val="1800"/>
              </a:spcBef>
              <a:buClr>
                <a:srgbClr val="000000"/>
              </a:buClr>
              <a:buFont typeface="Gill Sans"/>
              <a:defRPr sz="1800">
                <a:uFillTx/>
              </a:defRPr>
            </a:pPr>
            <a:r>
              <a:rPr sz="3200">
                <a:uFill>
                  <a:solidFill/>
                </a:uFill>
              </a:rPr>
              <a:t>Chaque type de question a ses avantages et ses inconvénients. Par exemple, les QCM permettent de poser de nombreuses questions en un temps limité, mais ne mesurent pas les performances les plus complexes. </a:t>
            </a:r>
          </a:p>
          <a:p>
            <a:pPr marL="0" marR="0" lvl="0" algn="l">
              <a:lnSpc>
                <a:spcPct val="90000"/>
              </a:lnSpc>
              <a:spcBef>
                <a:spcPts val="2600"/>
              </a:spcBef>
              <a:buClr>
                <a:srgbClr val="000000"/>
              </a:buClr>
              <a:buFont typeface="Gill Sans"/>
              <a:defRPr sz="1800">
                <a:uFillTx/>
              </a:defRPr>
            </a:pPr>
            <a:r>
              <a:rPr sz="3200">
                <a:uFill>
                  <a:solidFill/>
                </a:uFill>
              </a:rPr>
              <a:t>Le choix entre les modalités et options de questionnement doit tenir compte des :</a:t>
            </a:r>
          </a:p>
          <a:p>
            <a:pPr marL="1778000" marR="0" lvl="0" indent="-571500" algn="l">
              <a:lnSpc>
                <a:spcPct val="58479"/>
              </a:lnSpc>
              <a:spcBef>
                <a:spcPts val="1500"/>
              </a:spcBef>
              <a:buClr>
                <a:srgbClr val="000000"/>
              </a:buClr>
              <a:buSzPct val="171000"/>
              <a:buFont typeface="Gill Sans"/>
              <a:buChar char="•"/>
              <a:defRPr sz="1800">
                <a:uFillTx/>
              </a:defRPr>
            </a:pPr>
            <a:r>
              <a:rPr sz="2700" spc="53">
                <a:uFill>
                  <a:solidFill/>
                </a:uFill>
              </a:rPr>
              <a:t>objectifs d’apprentissages visés (et uniquement de ceux-ci);</a:t>
            </a:r>
          </a:p>
          <a:p>
            <a:pPr marL="1778000" marR="0" lvl="0" indent="-571500" algn="l">
              <a:spcBef>
                <a:spcPts val="1500"/>
              </a:spcBef>
              <a:buClr>
                <a:srgbClr val="000000"/>
              </a:buClr>
              <a:buSzPct val="171000"/>
              <a:buFont typeface="Gill Sans"/>
              <a:buChar char="•"/>
              <a:defRPr sz="1800">
                <a:uFillTx/>
              </a:defRPr>
            </a:pPr>
            <a:r>
              <a:rPr sz="2700" spc="53">
                <a:uFill>
                  <a:solidFill/>
                </a:uFill>
              </a:rPr>
              <a:t>importances relatives des objectifs d’apprentissages visés (cfr table de spécification);</a:t>
            </a:r>
          </a:p>
          <a:p>
            <a:pPr marL="1778000" marR="0" lvl="0" indent="-571500" algn="l">
              <a:lnSpc>
                <a:spcPct val="58479"/>
              </a:lnSpc>
              <a:spcBef>
                <a:spcPts val="1500"/>
              </a:spcBef>
              <a:buClr>
                <a:srgbClr val="000000"/>
              </a:buClr>
              <a:buSzPct val="171000"/>
              <a:buFont typeface="Gill Sans"/>
              <a:buChar char="•"/>
              <a:defRPr sz="1800">
                <a:uFillTx/>
              </a:defRPr>
            </a:pPr>
            <a:r>
              <a:rPr sz="2700" spc="53">
                <a:uFill>
                  <a:solidFill/>
                </a:uFill>
              </a:rPr>
              <a:t>décisions qui doivent être nourries par le processus d’évaluation;</a:t>
            </a:r>
          </a:p>
          <a:p>
            <a:pPr marL="1778000" marR="0" lvl="0" indent="-571500" algn="l">
              <a:lnSpc>
                <a:spcPct val="58479"/>
              </a:lnSpc>
              <a:spcBef>
                <a:spcPts val="1500"/>
              </a:spcBef>
              <a:buClr>
                <a:srgbClr val="000000"/>
              </a:buClr>
              <a:buSzPct val="171000"/>
              <a:buFont typeface="Gill Sans"/>
              <a:buChar char="•"/>
              <a:defRPr sz="1800">
                <a:uFillTx/>
              </a:defRPr>
            </a:pPr>
            <a:r>
              <a:rPr sz="2700" spc="53">
                <a:uFill>
                  <a:solidFill/>
                </a:uFill>
              </a:rPr>
              <a:t>principes de faisabilité et de pragmatisme.</a:t>
            </a:r>
          </a:p>
        </p:txBody>
      </p:sp>
      <p:sp>
        <p:nvSpPr>
          <p:cNvPr id="376" name="Shape 376"/>
          <p:cNvSpPr/>
          <p:nvPr/>
        </p:nvSpPr>
        <p:spPr>
          <a:xfrm>
            <a:off x="127000" y="9334500"/>
            <a:ext cx="1595212" cy="292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defRPr sz="1300"/>
            </a:lvl1pPr>
          </a:lstStyle>
          <a:p>
            <a:pPr lvl="0">
              <a:defRPr sz="1800">
                <a:uFillTx/>
              </a:defRPr>
            </a:pPr>
            <a:r>
              <a:rPr sz="1300">
                <a:uFill>
                  <a:solidFill/>
                </a:uFill>
              </a:rPr>
              <a:t>(c) SMART-IFRES ULg</a:t>
            </a:r>
          </a:p>
        </p:txBody>
      </p:sp>
      <p:sp>
        <p:nvSpPr>
          <p:cNvPr id="377" name="Shape 377"/>
          <p:cNvSpPr/>
          <p:nvPr/>
        </p:nvSpPr>
        <p:spPr>
          <a:xfrm>
            <a:off x="10515600" y="9334500"/>
            <a:ext cx="2489200" cy="292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1300"/>
            </a:lvl1pPr>
          </a:lstStyle>
          <a:p>
            <a:pPr lvl="0">
              <a:defRPr sz="1800">
                <a:uFillTx/>
              </a:defRPr>
            </a:pPr>
            <a:r>
              <a:rPr sz="1300">
                <a:uFill>
                  <a:solidFill/>
                </a:uFill>
              </a:rPr>
              <a:t>Pascal Detroz et Vinciane Crahay</a:t>
            </a:r>
          </a:p>
        </p:txBody>
      </p:sp>
    </p:spTree>
  </p:cSld>
  <p:clrMapOvr>
    <a:masterClrMapping/>
  </p:clrMapOvr>
  <p:transition xmlns:p14="http://schemas.microsoft.com/office/powerpoint/2010/mai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p:cNvSpPr>
          <p:nvPr>
            <p:ph type="title"/>
          </p:nvPr>
        </p:nvSpPr>
        <p:spPr>
          <a:xfrm>
            <a:off x="1274762" y="327025"/>
            <a:ext cx="10340976" cy="1597025"/>
          </a:xfrm>
          <a:prstGeom prst="rect">
            <a:avLst/>
          </a:prstGeom>
        </p:spPr>
        <p:txBody>
          <a:bodyPr/>
          <a:lstStyle>
            <a:lvl1pPr>
              <a:defRPr sz="4800">
                <a:solidFill>
                  <a:srgbClr val="007878"/>
                </a:solidFill>
                <a:uFill>
                  <a:solidFill>
                    <a:srgbClr val="007878"/>
                  </a:solidFill>
                </a:uFill>
                <a:latin typeface="Gill Sans SemiBold"/>
                <a:ea typeface="Gill Sans SemiBold"/>
                <a:cs typeface="Gill Sans SemiBold"/>
                <a:sym typeface="Gill Sans SemiBold"/>
              </a:defRPr>
            </a:lvl1pPr>
          </a:lstStyle>
          <a:p>
            <a:pPr lvl="0">
              <a:defRPr sz="1800">
                <a:solidFill>
                  <a:srgbClr val="000000"/>
                </a:solidFill>
                <a:uFillTx/>
              </a:defRPr>
            </a:pPr>
            <a:r>
              <a:rPr sz="4800">
                <a:solidFill>
                  <a:srgbClr val="007878"/>
                </a:solidFill>
                <a:uFill>
                  <a:solidFill>
                    <a:srgbClr val="007878"/>
                  </a:solidFill>
                </a:uFill>
              </a:rPr>
              <a:t>Le cycle qualité</a:t>
            </a:r>
          </a:p>
        </p:txBody>
      </p:sp>
      <p:pic>
        <p:nvPicPr>
          <p:cNvPr id="352" name="image.png"/>
          <p:cNvPicPr/>
          <p:nvPr/>
        </p:nvPicPr>
        <p:blipFill>
          <a:blip r:embed="rId2">
            <a:extLst/>
          </a:blip>
          <a:stretch>
            <a:fillRect/>
          </a:stretch>
        </p:blipFill>
        <p:spPr>
          <a:xfrm>
            <a:off x="-1" y="-80132"/>
            <a:ext cx="13004801" cy="9078839"/>
          </a:xfrm>
          <a:prstGeom prst="rect">
            <a:avLst/>
          </a:prstGeom>
          <a:ln w="12700">
            <a:miter lim="400000"/>
          </a:ln>
        </p:spPr>
      </p:pic>
    </p:spTree>
    <p:extLst>
      <p:ext uri="{BB962C8B-B14F-4D97-AF65-F5344CB8AC3E}">
        <p14:creationId xmlns:p14="http://schemas.microsoft.com/office/powerpoint/2010/main" val="104118283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p:cNvSpPr>
          <p:nvPr>
            <p:ph type="title"/>
          </p:nvPr>
        </p:nvSpPr>
        <p:spPr>
          <a:xfrm>
            <a:off x="1274762" y="327025"/>
            <a:ext cx="10340976" cy="1597025"/>
          </a:xfrm>
          <a:prstGeom prst="rect">
            <a:avLst/>
          </a:prstGeom>
        </p:spPr>
        <p:txBody>
          <a:bodyPr/>
          <a:lstStyle>
            <a:lvl1pPr>
              <a:defRPr sz="4800">
                <a:solidFill>
                  <a:srgbClr val="007878"/>
                </a:solidFill>
                <a:uFill>
                  <a:solidFill>
                    <a:srgbClr val="007878"/>
                  </a:solidFill>
                </a:uFill>
                <a:latin typeface="Gill Sans SemiBold"/>
                <a:ea typeface="Gill Sans SemiBold"/>
                <a:cs typeface="Gill Sans SemiBold"/>
                <a:sym typeface="Gill Sans SemiBold"/>
              </a:defRPr>
            </a:lvl1pPr>
          </a:lstStyle>
          <a:p>
            <a:pPr lvl="0">
              <a:defRPr sz="1800">
                <a:solidFill>
                  <a:srgbClr val="000000"/>
                </a:solidFill>
                <a:uFillTx/>
              </a:defRPr>
            </a:pPr>
            <a:r>
              <a:rPr sz="4800">
                <a:solidFill>
                  <a:srgbClr val="007878"/>
                </a:solidFill>
                <a:uFill>
                  <a:solidFill>
                    <a:srgbClr val="007878"/>
                  </a:solidFill>
                </a:uFill>
              </a:rPr>
              <a:t>Etape 3 : Item</a:t>
            </a:r>
          </a:p>
        </p:txBody>
      </p:sp>
      <p:sp>
        <p:nvSpPr>
          <p:cNvPr id="380" name="Shape 380"/>
          <p:cNvSpPr>
            <a:spLocks noGrp="1"/>
          </p:cNvSpPr>
          <p:nvPr>
            <p:ph type="body" idx="4294967295"/>
          </p:nvPr>
        </p:nvSpPr>
        <p:spPr>
          <a:xfrm>
            <a:off x="381000" y="1924050"/>
            <a:ext cx="11737975" cy="6577847"/>
          </a:xfrm>
          <a:prstGeom prst="rect">
            <a:avLst/>
          </a:prstGeom>
        </p:spPr>
        <p:txBody>
          <a:bodyPr>
            <a:noAutofit/>
          </a:bodyPr>
          <a:lstStyle/>
          <a:p>
            <a:pPr marR="40639" lvl="1" indent="228600" algn="just">
              <a:lnSpc>
                <a:spcPct val="100000"/>
              </a:lnSpc>
              <a:spcBef>
                <a:spcPts val="2400"/>
              </a:spcBef>
              <a:defRPr sz="1800">
                <a:uFillTx/>
              </a:defRPr>
            </a:pPr>
            <a:r>
              <a:rPr sz="3800">
                <a:solidFill>
                  <a:srgbClr val="005764"/>
                </a:solidFill>
                <a:uFill>
                  <a:solidFill>
                    <a:srgbClr val="005764"/>
                  </a:solidFill>
                </a:uFill>
                <a:latin typeface="+mn-lt"/>
                <a:ea typeface="+mn-ea"/>
                <a:cs typeface="+mn-cs"/>
                <a:sym typeface="Gill Sans"/>
              </a:rPr>
              <a:t>Etape de création du dispositif d’évaluation </a:t>
            </a:r>
          </a:p>
          <a:p>
            <a:pPr marL="1344061" marR="40639" lvl="1" indent="-541421" algn="just">
              <a:lnSpc>
                <a:spcPct val="100000"/>
              </a:lnSpc>
              <a:spcBef>
                <a:spcPts val="2400"/>
              </a:spcBef>
              <a:buClr>
                <a:srgbClr val="007878"/>
              </a:buClr>
              <a:buSzPct val="100000"/>
              <a:buFont typeface="Wingdings"/>
              <a:buChar char=""/>
              <a:defRPr sz="1800">
                <a:uFillTx/>
              </a:defRPr>
            </a:pPr>
            <a:r>
              <a:rPr sz="3600">
                <a:solidFill>
                  <a:srgbClr val="005764"/>
                </a:solidFill>
                <a:uFill>
                  <a:solidFill>
                    <a:srgbClr val="005764"/>
                  </a:solidFill>
                </a:uFill>
                <a:latin typeface="+mn-lt"/>
                <a:ea typeface="+mn-ea"/>
                <a:cs typeface="+mn-cs"/>
                <a:sym typeface="Gill Sans"/>
              </a:rPr>
              <a:t>Poser des questions en liens avec la table de spécification</a:t>
            </a:r>
          </a:p>
          <a:p>
            <a:pPr marL="1344061" marR="40639" lvl="1" indent="-541421" algn="just">
              <a:lnSpc>
                <a:spcPct val="100000"/>
              </a:lnSpc>
              <a:spcBef>
                <a:spcPts val="2400"/>
              </a:spcBef>
              <a:buClr>
                <a:srgbClr val="007878"/>
              </a:buClr>
              <a:buSzPct val="100000"/>
              <a:buFont typeface="Wingdings"/>
              <a:buChar char=""/>
              <a:defRPr sz="1800">
                <a:uFillTx/>
              </a:defRPr>
            </a:pPr>
            <a:r>
              <a:rPr sz="3600">
                <a:solidFill>
                  <a:srgbClr val="005764"/>
                </a:solidFill>
                <a:uFill>
                  <a:solidFill>
                    <a:srgbClr val="005764"/>
                  </a:solidFill>
                </a:uFill>
                <a:latin typeface="+mn-lt"/>
                <a:ea typeface="+mn-ea"/>
                <a:cs typeface="+mn-cs"/>
                <a:sym typeface="Gill Sans"/>
              </a:rPr>
              <a:t>Soigner la rédaction des questions et des attendus</a:t>
            </a:r>
          </a:p>
          <a:p>
            <a:pPr marL="1344061" marR="40639" lvl="1" indent="-541421" algn="just">
              <a:lnSpc>
                <a:spcPct val="100000"/>
              </a:lnSpc>
              <a:spcBef>
                <a:spcPts val="2400"/>
              </a:spcBef>
              <a:buClr>
                <a:srgbClr val="007878"/>
              </a:buClr>
              <a:buSzPct val="100000"/>
              <a:buFont typeface="Wingdings"/>
              <a:buChar char=""/>
              <a:defRPr sz="1800">
                <a:uFillTx/>
              </a:defRPr>
            </a:pPr>
            <a:r>
              <a:rPr sz="3600">
                <a:solidFill>
                  <a:srgbClr val="005764"/>
                </a:solidFill>
                <a:uFill>
                  <a:solidFill>
                    <a:srgbClr val="005764"/>
                  </a:solidFill>
                </a:uFill>
                <a:latin typeface="+mn-lt"/>
                <a:ea typeface="+mn-ea"/>
                <a:cs typeface="+mn-cs"/>
                <a:sym typeface="Gill Sans"/>
              </a:rPr>
              <a:t>Standardiser les méthodes d’évaluation</a:t>
            </a:r>
          </a:p>
          <a:p>
            <a:pPr marL="1344061" marR="40639" lvl="1" indent="-541421" algn="just">
              <a:lnSpc>
                <a:spcPct val="100000"/>
              </a:lnSpc>
              <a:spcBef>
                <a:spcPts val="2400"/>
              </a:spcBef>
              <a:buClr>
                <a:srgbClr val="007878"/>
              </a:buClr>
              <a:buSzPct val="100000"/>
              <a:buFont typeface="Wingdings"/>
              <a:buChar char=""/>
              <a:defRPr sz="1800">
                <a:uFillTx/>
              </a:defRPr>
            </a:pPr>
            <a:r>
              <a:rPr sz="3600">
                <a:solidFill>
                  <a:srgbClr val="005764"/>
                </a:solidFill>
                <a:uFill>
                  <a:solidFill>
                    <a:srgbClr val="005764"/>
                  </a:solidFill>
                </a:uFill>
                <a:latin typeface="+mn-lt"/>
                <a:ea typeface="+mn-ea"/>
                <a:cs typeface="+mn-cs"/>
                <a:sym typeface="Gill Sans"/>
              </a:rPr>
              <a:t>Vers un dispositif de type Ecos</a:t>
            </a:r>
          </a:p>
          <a:p>
            <a:pPr marL="1344061" marR="40639" lvl="1" indent="-541421" algn="just">
              <a:lnSpc>
                <a:spcPct val="100000"/>
              </a:lnSpc>
              <a:spcBef>
                <a:spcPts val="2400"/>
              </a:spcBef>
              <a:buClr>
                <a:srgbClr val="007878"/>
              </a:buClr>
              <a:buSzPct val="100000"/>
              <a:buFont typeface="Wingdings"/>
              <a:buChar char=""/>
              <a:defRPr sz="1800">
                <a:uFillTx/>
              </a:defRPr>
            </a:pPr>
            <a:r>
              <a:rPr sz="3600">
                <a:solidFill>
                  <a:srgbClr val="005764"/>
                </a:solidFill>
                <a:uFill>
                  <a:solidFill>
                    <a:srgbClr val="005764"/>
                  </a:solidFill>
                </a:uFill>
                <a:latin typeface="+mn-lt"/>
                <a:ea typeface="+mn-ea"/>
                <a:cs typeface="+mn-cs"/>
                <a:sym typeface="Gill Sans"/>
              </a:rPr>
              <a:t>Réfléchir à la traçabilité du dispositif</a:t>
            </a:r>
          </a:p>
        </p:txBody>
      </p:sp>
    </p:spTree>
  </p:cSld>
  <p:clrMapOvr>
    <a:masterClrMapping/>
  </p:clrMapOvr>
  <p:transition xmlns:p14="http://schemas.microsoft.com/office/powerpoint/2010/mai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hape 382"/>
          <p:cNvSpPr>
            <a:spLocks noGrp="1"/>
          </p:cNvSpPr>
          <p:nvPr>
            <p:ph type="title"/>
          </p:nvPr>
        </p:nvSpPr>
        <p:spPr>
          <a:xfrm>
            <a:off x="647700" y="122237"/>
            <a:ext cx="11703050" cy="2159001"/>
          </a:xfrm>
          <a:prstGeom prst="rect">
            <a:avLst/>
          </a:prstGeom>
        </p:spPr>
        <p:txBody>
          <a:bodyPr/>
          <a:lstStyle>
            <a:lvl1pPr>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1595100" algn="l"/>
                <a:tab pos="11887200" algn="l"/>
              </a:tabLst>
              <a:defRPr sz="4800">
                <a:latin typeface="+mn-lt"/>
                <a:ea typeface="+mn-ea"/>
                <a:cs typeface="+mn-cs"/>
                <a:sym typeface="Gill Sans"/>
              </a:defRPr>
            </a:lvl1pPr>
          </a:lstStyle>
          <a:p>
            <a:pPr lvl="0">
              <a:defRPr sz="1800">
                <a:uFillTx/>
              </a:defRPr>
            </a:pPr>
            <a:r>
              <a:rPr sz="4800">
                <a:uFill>
                  <a:solidFill/>
                </a:uFill>
              </a:rPr>
              <a:t>Etape 3 : Questions</a:t>
            </a:r>
          </a:p>
        </p:txBody>
      </p:sp>
      <p:sp>
        <p:nvSpPr>
          <p:cNvPr id="383" name="Shape 383"/>
          <p:cNvSpPr>
            <a:spLocks noGrp="1"/>
          </p:cNvSpPr>
          <p:nvPr>
            <p:ph type="body" idx="1"/>
          </p:nvPr>
        </p:nvSpPr>
        <p:spPr>
          <a:xfrm>
            <a:off x="647700" y="2281237"/>
            <a:ext cx="11703050" cy="7472363"/>
          </a:xfrm>
          <a:prstGeom prst="rect">
            <a:avLst/>
          </a:prstGeom>
        </p:spPr>
        <p:txBody>
          <a:bodyPr/>
          <a:lstStyle/>
          <a:p>
            <a:pPr marL="431800" lvl="0" indent="-323850">
              <a:buClr>
                <a:srgbClr val="000000"/>
              </a:buClr>
              <a:buSzPct val="44000"/>
              <a:buFont typeface="Wingdings"/>
              <a:buChar char=""/>
              <a:tabLst>
                <a:tab pos="939800" algn="l"/>
                <a:tab pos="939800" algn="l"/>
                <a:tab pos="939800" algn="l"/>
                <a:tab pos="939800" algn="l"/>
                <a:tab pos="1866900" algn="l"/>
                <a:tab pos="1866900" algn="l"/>
                <a:tab pos="1866900" algn="l"/>
                <a:tab pos="1866900" algn="l"/>
                <a:tab pos="2806700" algn="l"/>
                <a:tab pos="2806700" algn="l"/>
                <a:tab pos="2806700" algn="l"/>
                <a:tab pos="2806700" algn="l"/>
                <a:tab pos="3733800" algn="l"/>
                <a:tab pos="3733800" algn="l"/>
                <a:tab pos="3733800" algn="l"/>
                <a:tab pos="3733800" algn="l"/>
                <a:tab pos="4673600" algn="l"/>
                <a:tab pos="4673600" algn="l"/>
                <a:tab pos="4673600" algn="l"/>
                <a:tab pos="4673600" algn="l"/>
                <a:tab pos="5600700" algn="l"/>
                <a:tab pos="5600700" algn="l"/>
                <a:tab pos="5600700" algn="l"/>
                <a:tab pos="5600700" algn="l"/>
                <a:tab pos="6540500" algn="l"/>
                <a:tab pos="6540500" algn="l"/>
                <a:tab pos="6540500" algn="l"/>
                <a:tab pos="6540500" algn="l"/>
                <a:tab pos="7467600" algn="l"/>
                <a:tab pos="7467600" algn="l"/>
                <a:tab pos="7467600" algn="l"/>
                <a:tab pos="7467600" algn="l"/>
                <a:tab pos="0" algn="l"/>
              </a:tabLst>
              <a:defRPr sz="1800">
                <a:uFillTx/>
              </a:defRPr>
            </a:pPr>
            <a:r>
              <a:rPr sz="3600">
                <a:uFill>
                  <a:solidFill/>
                </a:uFill>
                <a:latin typeface="+mn-lt"/>
                <a:ea typeface="+mn-ea"/>
                <a:cs typeface="+mn-cs"/>
                <a:sym typeface="Gill Sans"/>
              </a:rPr>
              <a:t>C’est l’étape où les questions sont créées en référence à la table de spécification. </a:t>
            </a:r>
          </a:p>
          <a:p>
            <a:pPr marL="431800" lvl="0" indent="-323850">
              <a:spcBef>
                <a:spcPts val="3300"/>
              </a:spcBef>
              <a:buClr>
                <a:srgbClr val="000000"/>
              </a:buClr>
              <a:buSzPct val="44000"/>
              <a:buFont typeface="Wingdings"/>
              <a:buChar char=""/>
              <a:tabLst>
                <a:tab pos="939800" algn="l"/>
                <a:tab pos="939800" algn="l"/>
                <a:tab pos="939800" algn="l"/>
                <a:tab pos="939800" algn="l"/>
                <a:tab pos="1866900" algn="l"/>
                <a:tab pos="1866900" algn="l"/>
                <a:tab pos="1866900" algn="l"/>
                <a:tab pos="1866900" algn="l"/>
                <a:tab pos="2806700" algn="l"/>
                <a:tab pos="2806700" algn="l"/>
                <a:tab pos="2806700" algn="l"/>
                <a:tab pos="2806700" algn="l"/>
                <a:tab pos="3733800" algn="l"/>
                <a:tab pos="3733800" algn="l"/>
                <a:tab pos="3733800" algn="l"/>
                <a:tab pos="3733800" algn="l"/>
                <a:tab pos="4673600" algn="l"/>
                <a:tab pos="4673600" algn="l"/>
                <a:tab pos="4673600" algn="l"/>
                <a:tab pos="4673600" algn="l"/>
                <a:tab pos="5600700" algn="l"/>
                <a:tab pos="5600700" algn="l"/>
                <a:tab pos="5600700" algn="l"/>
                <a:tab pos="5600700" algn="l"/>
                <a:tab pos="6540500" algn="l"/>
                <a:tab pos="6540500" algn="l"/>
                <a:tab pos="6540500" algn="l"/>
                <a:tab pos="6540500" algn="l"/>
                <a:tab pos="7467600" algn="l"/>
                <a:tab pos="7467600" algn="l"/>
                <a:tab pos="7467600" algn="l"/>
                <a:tab pos="7467600" algn="l"/>
                <a:tab pos="0" algn="l"/>
              </a:tabLst>
              <a:defRPr sz="1800">
                <a:uFillTx/>
              </a:defRPr>
            </a:pPr>
            <a:r>
              <a:rPr sz="3600">
                <a:uFill>
                  <a:solidFill/>
                </a:uFill>
                <a:latin typeface="+mn-lt"/>
                <a:ea typeface="+mn-ea"/>
                <a:cs typeface="+mn-cs"/>
                <a:sym typeface="Gill Sans"/>
              </a:rPr>
              <a:t>L’enjeu principal est :  cet item  évalue-t-il avec validité au moins un des objectifs d’apprentissages les plus importants référencés dans la table de spécification ?</a:t>
            </a:r>
          </a:p>
          <a:p>
            <a:pPr marL="431800" lvl="0" indent="-323850">
              <a:spcBef>
                <a:spcPts val="3300"/>
              </a:spcBef>
              <a:buClr>
                <a:srgbClr val="000000"/>
              </a:buClr>
              <a:buSzPct val="44000"/>
              <a:buFont typeface="Wingdings"/>
              <a:buChar char=""/>
              <a:tabLst>
                <a:tab pos="939800" algn="l"/>
                <a:tab pos="939800" algn="l"/>
                <a:tab pos="939800" algn="l"/>
                <a:tab pos="939800" algn="l"/>
                <a:tab pos="1866900" algn="l"/>
                <a:tab pos="1866900" algn="l"/>
                <a:tab pos="1866900" algn="l"/>
                <a:tab pos="1866900" algn="l"/>
                <a:tab pos="2806700" algn="l"/>
                <a:tab pos="2806700" algn="l"/>
                <a:tab pos="2806700" algn="l"/>
                <a:tab pos="2806700" algn="l"/>
                <a:tab pos="3733800" algn="l"/>
                <a:tab pos="3733800" algn="l"/>
                <a:tab pos="3733800" algn="l"/>
                <a:tab pos="3733800" algn="l"/>
                <a:tab pos="4673600" algn="l"/>
                <a:tab pos="4673600" algn="l"/>
                <a:tab pos="4673600" algn="l"/>
                <a:tab pos="4673600" algn="l"/>
                <a:tab pos="5600700" algn="l"/>
                <a:tab pos="5600700" algn="l"/>
                <a:tab pos="5600700" algn="l"/>
                <a:tab pos="5600700" algn="l"/>
                <a:tab pos="6540500" algn="l"/>
                <a:tab pos="6540500" algn="l"/>
                <a:tab pos="6540500" algn="l"/>
                <a:tab pos="6540500" algn="l"/>
                <a:tab pos="7467600" algn="l"/>
                <a:tab pos="7467600" algn="l"/>
                <a:tab pos="7467600" algn="l"/>
                <a:tab pos="7467600" algn="l"/>
                <a:tab pos="0" algn="l"/>
              </a:tabLst>
              <a:defRPr sz="1800">
                <a:uFillTx/>
              </a:defRPr>
            </a:pPr>
            <a:r>
              <a:rPr sz="3600">
                <a:uFill>
                  <a:solidFill/>
                </a:uFill>
                <a:latin typeface="+mn-lt"/>
                <a:ea typeface="+mn-ea"/>
                <a:cs typeface="+mn-cs"/>
                <a:sym typeface="Gill Sans"/>
              </a:rPr>
              <a:t>L’enjeu est également de construire une banque de questions pérenne.</a:t>
            </a:r>
          </a:p>
          <a:p>
            <a:pPr marL="431800" lvl="0" indent="-323850">
              <a:spcBef>
                <a:spcPts val="1200"/>
              </a:spcBef>
              <a:buClr>
                <a:srgbClr val="000000"/>
              </a:buClr>
              <a:buSzPct val="44000"/>
              <a:buFont typeface="Wingdings"/>
              <a:buChar char=""/>
              <a:tabLst>
                <a:tab pos="939800" algn="l"/>
                <a:tab pos="939800" algn="l"/>
                <a:tab pos="939800" algn="l"/>
                <a:tab pos="939800" algn="l"/>
                <a:tab pos="1866900" algn="l"/>
                <a:tab pos="1866900" algn="l"/>
                <a:tab pos="1866900" algn="l"/>
                <a:tab pos="1866900" algn="l"/>
                <a:tab pos="2806700" algn="l"/>
                <a:tab pos="2806700" algn="l"/>
                <a:tab pos="2806700" algn="l"/>
                <a:tab pos="2806700" algn="l"/>
                <a:tab pos="3733800" algn="l"/>
                <a:tab pos="3733800" algn="l"/>
                <a:tab pos="3733800" algn="l"/>
                <a:tab pos="3733800" algn="l"/>
                <a:tab pos="4673600" algn="l"/>
                <a:tab pos="4673600" algn="l"/>
                <a:tab pos="4673600" algn="l"/>
                <a:tab pos="4673600" algn="l"/>
                <a:tab pos="5600700" algn="l"/>
                <a:tab pos="5600700" algn="l"/>
                <a:tab pos="5600700" algn="l"/>
                <a:tab pos="5600700" algn="l"/>
                <a:tab pos="6540500" algn="l"/>
                <a:tab pos="6540500" algn="l"/>
                <a:tab pos="6540500" algn="l"/>
                <a:tab pos="6540500" algn="l"/>
                <a:tab pos="7467600" algn="l"/>
                <a:tab pos="7467600" algn="l"/>
                <a:tab pos="7467600" algn="l"/>
                <a:tab pos="7467600" algn="l"/>
                <a:tab pos="0" algn="l"/>
              </a:tabLst>
              <a:defRPr sz="1800">
                <a:uFillTx/>
              </a:defRPr>
            </a:pPr>
            <a:r>
              <a:rPr sz="3600">
                <a:uFill>
                  <a:solidFill/>
                </a:uFill>
                <a:latin typeface="+mn-lt"/>
                <a:ea typeface="+mn-ea"/>
                <a:cs typeface="+mn-cs"/>
                <a:sym typeface="Gill Sans"/>
              </a:rPr>
              <a:t>Différents critères d’analyse formelle s’appliquent aux différentes modalités de questionnement et à leurs options.</a:t>
            </a:r>
          </a:p>
        </p:txBody>
      </p:sp>
      <p:sp>
        <p:nvSpPr>
          <p:cNvPr id="384" name="Shape 384"/>
          <p:cNvSpPr/>
          <p:nvPr/>
        </p:nvSpPr>
        <p:spPr>
          <a:xfrm>
            <a:off x="127000" y="9334500"/>
            <a:ext cx="1595212" cy="292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defRPr sz="1300"/>
            </a:lvl1pPr>
          </a:lstStyle>
          <a:p>
            <a:pPr lvl="0">
              <a:defRPr sz="1800">
                <a:uFillTx/>
              </a:defRPr>
            </a:pPr>
            <a:r>
              <a:rPr sz="1300">
                <a:uFill>
                  <a:solidFill/>
                </a:uFill>
              </a:rPr>
              <a:t>(c) SMART-IFRES ULg</a:t>
            </a:r>
          </a:p>
        </p:txBody>
      </p:sp>
      <p:sp>
        <p:nvSpPr>
          <p:cNvPr id="385" name="Shape 385"/>
          <p:cNvSpPr/>
          <p:nvPr/>
        </p:nvSpPr>
        <p:spPr>
          <a:xfrm>
            <a:off x="10515600" y="9334500"/>
            <a:ext cx="2489200" cy="292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1300"/>
            </a:lvl1pPr>
          </a:lstStyle>
          <a:p>
            <a:pPr lvl="0">
              <a:defRPr sz="1800">
                <a:uFillTx/>
              </a:defRPr>
            </a:pPr>
            <a:r>
              <a:rPr sz="1300">
                <a:uFill>
                  <a:solidFill/>
                </a:uFill>
              </a:rPr>
              <a:t>Pascal Detroz et Vinciane Crahay</a:t>
            </a:r>
          </a:p>
        </p:txBody>
      </p:sp>
    </p:spTree>
  </p:cSld>
  <p:clrMapOvr>
    <a:masterClrMapping/>
  </p:clrMapOvr>
  <p:transition xmlns:p14="http://schemas.microsoft.com/office/powerpoint/2010/mai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57026" name="AutoShape 2"/>
          <p:cNvSpPr>
            <a:spLocks noChangeArrowheads="1"/>
          </p:cNvSpPr>
          <p:nvPr/>
        </p:nvSpPr>
        <p:spPr bwMode="auto">
          <a:xfrm>
            <a:off x="1" y="0"/>
            <a:ext cx="13004800" cy="696393"/>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p:spPr>
        <p:txBody>
          <a:bodyPr lIns="116109" tIns="58055" rIns="116109" bIns="58055" anchor="ctr" anchorCtr="1"/>
          <a:lstStyle/>
          <a:p>
            <a:pPr>
              <a:lnSpc>
                <a:spcPct val="105000"/>
              </a:lnSpc>
              <a:tabLst>
                <a:tab pos="933903" algn="l"/>
                <a:tab pos="1867807" algn="l"/>
                <a:tab pos="2801710" algn="l"/>
                <a:tab pos="3735614" algn="l"/>
                <a:tab pos="4669517" algn="l"/>
                <a:tab pos="5603420" algn="l"/>
                <a:tab pos="6537324" algn="l"/>
                <a:tab pos="7471227" algn="l"/>
                <a:tab pos="8405131" algn="l"/>
                <a:tab pos="9339034" algn="l"/>
                <a:tab pos="10272937" algn="l"/>
                <a:tab pos="11206841" algn="l"/>
                <a:tab pos="12140744" algn="l"/>
              </a:tabLst>
            </a:pPr>
            <a:r>
              <a:rPr lang="en-GB" sz="2800">
                <a:solidFill>
                  <a:srgbClr val="800000"/>
                </a:solidFill>
                <a:latin typeface="Arial" charset="0"/>
              </a:rPr>
              <a:t>3. Questions</a:t>
            </a:r>
            <a:endParaRPr lang="en-GB">
              <a:solidFill>
                <a:srgbClr val="800000"/>
              </a:solidFill>
              <a:latin typeface="Arial" charset="0"/>
            </a:endParaRPr>
          </a:p>
        </p:txBody>
      </p:sp>
      <p:sp>
        <p:nvSpPr>
          <p:cNvPr id="257027" name="Text Box 3"/>
          <p:cNvSpPr txBox="1">
            <a:spLocks noChangeArrowheads="1"/>
          </p:cNvSpPr>
          <p:nvPr/>
        </p:nvSpPr>
        <p:spPr bwMode="auto">
          <a:xfrm>
            <a:off x="1" y="3854741"/>
            <a:ext cx="12447744" cy="765449"/>
          </a:xfrm>
          <a:prstGeom prst="rect">
            <a:avLst/>
          </a:prstGeom>
          <a:noFill/>
          <a:ln w="9525">
            <a:noFill/>
            <a:miter lim="800000"/>
            <a:headEnd/>
            <a:tailEnd/>
          </a:ln>
          <a:effectLst/>
        </p:spPr>
        <p:txBody>
          <a:bodyPr lIns="117967" tIns="58983" rIns="117967" bIns="58983">
            <a:spAutoFit/>
          </a:bodyPr>
          <a:lstStyle/>
          <a:p>
            <a:pPr>
              <a:spcBef>
                <a:spcPct val="50000"/>
              </a:spcBef>
              <a:defRPr/>
            </a:pPr>
            <a:endParaRPr lang="fr-FR" dirty="0">
              <a:solidFill>
                <a:schemeClr val="bg1"/>
              </a:solidFill>
              <a:latin typeface="+mn-lt"/>
              <a:ea typeface="+mn-ea"/>
              <a:cs typeface="+mn-cs"/>
            </a:endParaRPr>
          </a:p>
        </p:txBody>
      </p:sp>
      <p:graphicFrame>
        <p:nvGraphicFramePr>
          <p:cNvPr id="257028" name="Group 4"/>
          <p:cNvGraphicFramePr>
            <a:graphicFrameLocks noGrp="1"/>
          </p:cNvGraphicFramePr>
          <p:nvPr>
            <p:extLst>
              <p:ext uri="{D42A27DB-BD31-4B8C-83A1-F6EECF244321}">
                <p14:modId xmlns:p14="http://schemas.microsoft.com/office/powerpoint/2010/main" val="1276589553"/>
              </p:ext>
            </p:extLst>
          </p:nvPr>
        </p:nvGraphicFramePr>
        <p:xfrm>
          <a:off x="92161" y="788564"/>
          <a:ext cx="12804096" cy="8981461"/>
        </p:xfrm>
        <a:graphic>
          <a:graphicData uri="http://schemas.openxmlformats.org/drawingml/2006/table">
            <a:tbl>
              <a:tblPr/>
              <a:tblGrid>
                <a:gridCol w="1765376"/>
                <a:gridCol w="2322432"/>
                <a:gridCol w="2322432"/>
                <a:gridCol w="464895"/>
                <a:gridCol w="2598913"/>
                <a:gridCol w="1767423"/>
                <a:gridCol w="1562625"/>
              </a:tblGrid>
              <a:tr h="556852">
                <a:tc rowSpan="3">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3100" b="1" i="0" u="none" strike="noStrike" cap="none" normalizeH="0" baseline="0" dirty="0">
                          <a:ln>
                            <a:noFill/>
                          </a:ln>
                          <a:solidFill>
                            <a:srgbClr val="000000"/>
                          </a:solidFill>
                          <a:effectLst/>
                          <a:latin typeface="Arial" charset="0"/>
                          <a:ea typeface="ＭＳ Ｐゴシック" charset="0"/>
                          <a:cs typeface="ＭＳ Ｐゴシック" charset="0"/>
                        </a:rPr>
                        <a:t>Titres</a:t>
                      </a:r>
                      <a:endParaRPr kumimoji="0" lang="fr-FR" sz="31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3100" b="1" i="0" u="none" strike="noStrike" cap="none" normalizeH="0" baseline="0" dirty="0">
                          <a:ln>
                            <a:noFill/>
                          </a:ln>
                          <a:solidFill>
                            <a:srgbClr val="000000"/>
                          </a:solidFill>
                          <a:effectLst/>
                          <a:latin typeface="Arial" charset="0"/>
                          <a:ea typeface="ＭＳ Ｐゴシック" charset="0"/>
                          <a:cs typeface="ＭＳ Ｐゴシック" charset="0"/>
                        </a:rPr>
                        <a:t>Sous-titres</a:t>
                      </a:r>
                      <a:endParaRPr kumimoji="0" lang="fr-FR" sz="31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3100" b="1" i="0" u="none" strike="noStrike" cap="none" normalizeH="0" baseline="0">
                          <a:ln>
                            <a:noFill/>
                          </a:ln>
                          <a:solidFill>
                            <a:srgbClr val="000000"/>
                          </a:solidFill>
                          <a:effectLst/>
                          <a:latin typeface="Arial" charset="0"/>
                          <a:ea typeface="ＭＳ Ｐゴシック" charset="0"/>
                          <a:cs typeface="ＭＳ Ｐゴシック" charset="0"/>
                        </a:rPr>
                        <a:t>PE</a:t>
                      </a:r>
                      <a:endParaRPr kumimoji="0" lang="fr-FR" sz="31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3100" b="1" i="0" u="none" strike="noStrike" cap="none" normalizeH="0" baseline="0">
                          <a:ln>
                            <a:noFill/>
                          </a:ln>
                          <a:solidFill>
                            <a:srgbClr val="000000"/>
                          </a:solidFill>
                          <a:effectLst/>
                          <a:latin typeface="Arial" charset="0"/>
                          <a:ea typeface="ＭＳ Ｐゴシック" charset="0"/>
                          <a:cs typeface="ＭＳ Ｐゴシック" charset="0"/>
                        </a:rPr>
                        <a:t>P</a:t>
                      </a:r>
                      <a:endParaRPr kumimoji="0" lang="fr-FR" sz="31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3100" b="1" i="0" u="none" strike="noStrike" cap="none" normalizeH="0" baseline="0">
                          <a:ln>
                            <a:noFill/>
                          </a:ln>
                          <a:solidFill>
                            <a:srgbClr val="000000"/>
                          </a:solidFill>
                          <a:effectLst/>
                          <a:latin typeface="Arial" charset="0"/>
                          <a:ea typeface="ＭＳ Ｐゴシック" charset="0"/>
                          <a:cs typeface="ＭＳ Ｐゴシック" charset="0"/>
                        </a:rPr>
                        <a:t>CP</a:t>
                      </a:r>
                      <a:endParaRPr kumimoji="0" lang="fr-FR" sz="31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tr>
              <a:tr h="428847">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100" b="1" i="0" u="none" strike="noStrike" cap="none" normalizeH="0" baseline="0">
                          <a:ln>
                            <a:noFill/>
                          </a:ln>
                          <a:solidFill>
                            <a:srgbClr val="000000"/>
                          </a:solidFill>
                          <a:effectLst/>
                          <a:latin typeface="Arial" charset="0"/>
                          <a:ea typeface="ＭＳ Ｐゴシック" charset="0"/>
                          <a:cs typeface="ＭＳ Ｐゴシック" charset="0"/>
                        </a:rPr>
                        <a:t>Compr.</a:t>
                      </a:r>
                      <a:endParaRPr kumimoji="0" lang="fr-FR" sz="21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1" i="0" u="none" strike="noStrike" cap="none" normalizeH="0" baseline="0">
                          <a:ln>
                            <a:noFill/>
                          </a:ln>
                          <a:solidFill>
                            <a:srgbClr val="000000"/>
                          </a:solidFill>
                          <a:effectLst/>
                          <a:latin typeface="Arial" charset="0"/>
                          <a:ea typeface="ＭＳ Ｐゴシック" charset="0"/>
                          <a:cs typeface="ＭＳ Ｐゴシック" charset="0"/>
                        </a:rPr>
                        <a:t>Appli</a:t>
                      </a:r>
                      <a:endParaRPr kumimoji="0" lang="fr-FR" sz="22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1" i="0" u="none" strike="noStrike" cap="none" normalizeH="0" baseline="0">
                          <a:ln>
                            <a:noFill/>
                          </a:ln>
                          <a:solidFill>
                            <a:srgbClr val="000000"/>
                          </a:solidFill>
                          <a:effectLst/>
                          <a:latin typeface="LondonBetween" charset="0"/>
                          <a:ea typeface="ＭＳ Ｐゴシック" charset="0"/>
                          <a:cs typeface="ＭＳ Ｐゴシック" charset="0"/>
                        </a:rPr>
                        <a:t>Analyse</a:t>
                      </a:r>
                      <a:endParaRPr kumimoji="0" lang="fr-FR" sz="2200" b="1" i="0" u="none" strike="noStrike" cap="none" normalizeH="0" baseline="0">
                        <a:ln>
                          <a:noFill/>
                        </a:ln>
                        <a:solidFill>
                          <a:srgbClr val="000000"/>
                        </a:solidFill>
                        <a:effectLst/>
                        <a:latin typeface="LondonBetween"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7629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300" b="1" i="0" u="none" strike="noStrike" cap="none" normalizeH="0" baseline="0">
                          <a:ln>
                            <a:noFill/>
                          </a:ln>
                          <a:solidFill>
                            <a:srgbClr val="000000"/>
                          </a:solidFill>
                          <a:effectLst/>
                          <a:latin typeface="Arial" charset="0"/>
                          <a:ea typeface="ＭＳ Ｐゴシック" charset="0"/>
                          <a:cs typeface="ＭＳ Ｐゴシック" charset="0"/>
                        </a:rPr>
                        <a:t>QCM-DC-SGI-LO</a:t>
                      </a:r>
                      <a:endParaRPr kumimoji="0" lang="fr-FR" sz="23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300" b="1" i="0" u="none" strike="noStrike" cap="none" normalizeH="0" baseline="0">
                          <a:ln>
                            <a:noFill/>
                          </a:ln>
                          <a:solidFill>
                            <a:srgbClr val="000000"/>
                          </a:solidFill>
                          <a:effectLst/>
                          <a:latin typeface="Arial" charset="0"/>
                          <a:ea typeface="ＭＳ Ｐゴシック" charset="0"/>
                          <a:cs typeface="ＭＳ Ｐゴシック" charset="0"/>
                        </a:rPr>
                        <a:t>QCM-DC-SGI-LO</a:t>
                      </a:r>
                      <a:endParaRPr kumimoji="0" lang="fr-FR" sz="2300" b="1"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1" i="0" u="none" strike="noStrike" cap="none" normalizeH="0" baseline="0">
                          <a:ln>
                            <a:noFill/>
                          </a:ln>
                          <a:solidFill>
                            <a:srgbClr val="000000"/>
                          </a:solidFill>
                          <a:effectLst/>
                          <a:latin typeface="LondonBetween" charset="0"/>
                          <a:ea typeface="ＭＳ Ｐゴシック" charset="0"/>
                          <a:cs typeface="ＭＳ Ｐゴシック" charset="0"/>
                        </a:rPr>
                        <a:t>QCM-DC-SGI-LO</a:t>
                      </a:r>
                      <a:endParaRPr kumimoji="0" lang="fr-FR" sz="2200" b="1" i="0" u="none" strike="noStrike" cap="none" normalizeH="0" baseline="0">
                        <a:ln>
                          <a:noFill/>
                        </a:ln>
                        <a:solidFill>
                          <a:srgbClr val="000000"/>
                        </a:solidFill>
                        <a:effectLst/>
                        <a:latin typeface="LondonBetween"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7134">
                <a:tc gridSpan="3">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dirty="0">
                          <a:ln>
                            <a:noFill/>
                          </a:ln>
                          <a:solidFill>
                            <a:srgbClr val="000000"/>
                          </a:solidFill>
                          <a:effectLst/>
                          <a:latin typeface="Arial" charset="0"/>
                          <a:ea typeface="ＭＳ Ｐゴシック" charset="0"/>
                          <a:cs typeface="ＭＳ Ｐゴシック" charset="0"/>
                        </a:rPr>
                        <a:t>Introduction</a:t>
                      </a: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9524">
                <a:tc rowSpan="4">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Arial" charset="0"/>
                          <a:ea typeface="ＭＳ Ｐゴシック" charset="0"/>
                          <a:cs typeface="ＭＳ Ｐゴシック" charset="0"/>
                        </a:rPr>
                        <a:t>Présentation</a:t>
                      </a: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9717">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BE" sz="22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Verdana" charset="0"/>
                          <a:ea typeface="ＭＳ Ｐゴシック" charset="0"/>
                          <a:cs typeface="ＭＳ Ｐゴシック" charset="0"/>
                        </a:rPr>
                        <a:t>L’expertise du SMART</a:t>
                      </a: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300" b="0" i="0" u="none" strike="noStrike" cap="none" normalizeH="0" baseline="0">
                          <a:ln>
                            <a:noFill/>
                          </a:ln>
                          <a:solidFill>
                            <a:srgbClr val="000000"/>
                          </a:solidFill>
                          <a:effectLst/>
                          <a:latin typeface="Verdana" charset="0"/>
                          <a:ea typeface="ＭＳ Ｐゴシック" charset="0"/>
                          <a:cs typeface="ＭＳ Ｐゴシック" charset="0"/>
                        </a:rPr>
                        <a:t>1</a:t>
                      </a:r>
                      <a:endParaRPr kumimoji="0" lang="fr-FR" sz="23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600" b="0" i="0" u="none" strike="noStrike" cap="none" normalizeH="0" baseline="0">
                          <a:ln>
                            <a:noFill/>
                          </a:ln>
                          <a:solidFill>
                            <a:srgbClr val="000000"/>
                          </a:solidFill>
                          <a:effectLst/>
                          <a:latin typeface="Verdana" charset="0"/>
                          <a:ea typeface="ＭＳ Ｐゴシック" charset="0"/>
                          <a:cs typeface="ＭＳ Ｐゴシック" charset="0"/>
                        </a:rPr>
                        <a:t>X</a:t>
                      </a:r>
                      <a:endParaRPr kumimoji="0" lang="fr-FR" sz="26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3706">
                <a:tc vMerge="1">
                  <a:txBody>
                    <a:bodyPr/>
                    <a:lstStyle/>
                    <a:p>
                      <a:endParaRPr lang="fr-FR"/>
                    </a:p>
                  </a:txBody>
                  <a:tcPr/>
                </a:tc>
                <a:tc gridSpan="2">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Verdana" charset="0"/>
                          <a:ea typeface="ＭＳ Ｐゴシック" charset="0"/>
                          <a:cs typeface="ＭＳ Ｐゴシック" charset="0"/>
                        </a:rPr>
                        <a:t>Une approche qualité</a:t>
                      </a: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3706">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Verdana" charset="0"/>
                          <a:ea typeface="ＭＳ Ｐゴシック" charset="0"/>
                          <a:cs typeface="ＭＳ Ｐゴシック" charset="0"/>
                        </a:rPr>
                        <a:t>4 facteurs-clés</a:t>
                      </a:r>
                      <a:endParaRPr kumimoji="0" lang="fr-FR" sz="22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300" b="0" i="0" u="none" strike="noStrike" cap="none" normalizeH="0" baseline="0">
                          <a:ln>
                            <a:noFill/>
                          </a:ln>
                          <a:solidFill>
                            <a:srgbClr val="000000"/>
                          </a:solidFill>
                          <a:effectLst/>
                          <a:latin typeface="Verdana" charset="0"/>
                          <a:ea typeface="ＭＳ Ｐゴシック" charset="0"/>
                          <a:cs typeface="ＭＳ Ｐゴシック" charset="0"/>
                        </a:rPr>
                        <a:t>3</a:t>
                      </a:r>
                      <a:endParaRPr kumimoji="0" lang="fr-FR" sz="23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600" b="0" i="0" u="none" strike="noStrike" cap="none" normalizeH="0" baseline="0" dirty="0">
                          <a:ln>
                            <a:noFill/>
                          </a:ln>
                          <a:solidFill>
                            <a:srgbClr val="000000"/>
                          </a:solidFill>
                          <a:effectLst/>
                          <a:latin typeface="Verdana" charset="0"/>
                          <a:ea typeface="ＭＳ Ｐゴシック" charset="0"/>
                          <a:cs typeface="ＭＳ Ｐゴシック" charset="0"/>
                        </a:rPr>
                        <a:t>X</a:t>
                      </a:r>
                      <a:endParaRPr kumimoji="0" lang="fr-FR" sz="2600" b="0" i="0" u="none" strike="noStrike" cap="none" normalizeH="0" baseline="0" dirty="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9717">
                <a:tc gridSpan="3">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Verdana" charset="0"/>
                          <a:ea typeface="ＭＳ Ｐゴシック" charset="0"/>
                          <a:cs typeface="ＭＳ Ｐゴシック" charset="0"/>
                        </a:rPr>
                        <a:t>Le cycle de construction et de gestion de qualité</a:t>
                      </a:r>
                      <a:endParaRPr kumimoji="0" lang="fr-FR" sz="22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dirty="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3706">
                <a:tc rowSpan="6">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Verdana" charset="0"/>
                          <a:ea typeface="ＭＳ Ｐゴシック" charset="0"/>
                          <a:cs typeface="ＭＳ Ｐゴシック" charset="0"/>
                        </a:rPr>
                        <a:t>Etape 1. Analyse</a:t>
                      </a:r>
                      <a:endParaRPr kumimoji="0" lang="fr-FR" sz="22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6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3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9528">
                <a:tc vMerge="1">
                  <a:txBody>
                    <a:bodyPr/>
                    <a:lstStyle/>
                    <a:p>
                      <a:endParaRPr lang="fr-FR"/>
                    </a:p>
                  </a:txBody>
                  <a:tcPr/>
                </a:tc>
                <a:tc rowSpan="5">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Verdana" charset="0"/>
                          <a:ea typeface="ＭＳ Ｐゴシック" charset="0"/>
                          <a:cs typeface="ＭＳ Ｐゴシック" charset="0"/>
                        </a:rPr>
                        <a:t>Table de spécification</a:t>
                      </a:r>
                      <a:endParaRPr kumimoji="0" lang="fr-FR" sz="22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Verdana" charset="0"/>
                          <a:ea typeface="ＭＳ Ｐゴシック" charset="0"/>
                          <a:cs typeface="ＭＳ Ｐゴシック" charset="0"/>
                        </a:rPr>
                        <a:t>3</a:t>
                      </a:r>
                      <a:endParaRPr kumimoji="0" lang="fr-FR" sz="22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600" b="0" i="0" u="none" strike="noStrike" cap="none" normalizeH="0" baseline="0">
                          <a:ln>
                            <a:noFill/>
                          </a:ln>
                          <a:solidFill>
                            <a:srgbClr val="000000"/>
                          </a:solidFill>
                          <a:effectLst/>
                          <a:latin typeface="Verdana" charset="0"/>
                          <a:ea typeface="ＭＳ Ｐゴシック" charset="0"/>
                          <a:cs typeface="ＭＳ Ｐゴシック" charset="0"/>
                        </a:rPr>
                        <a:t>X</a:t>
                      </a:r>
                      <a:endParaRPr kumimoji="0" lang="fr-FR" sz="26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600" b="0" i="0" u="none" strike="noStrike" cap="none" normalizeH="0" baseline="0">
                          <a:ln>
                            <a:noFill/>
                          </a:ln>
                          <a:solidFill>
                            <a:srgbClr val="000000"/>
                          </a:solidFill>
                          <a:effectLst/>
                          <a:latin typeface="Verdana" charset="0"/>
                          <a:ea typeface="ＭＳ Ｐゴシック" charset="0"/>
                          <a:cs typeface="ＭＳ Ｐゴシック" charset="0"/>
                        </a:rPr>
                        <a:t>X</a:t>
                      </a:r>
                      <a:endParaRPr kumimoji="0" lang="fr-FR" sz="26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600" b="0" i="0" u="none" strike="noStrike" cap="none" normalizeH="0" baseline="0" dirty="0">
                          <a:ln>
                            <a:noFill/>
                          </a:ln>
                          <a:solidFill>
                            <a:srgbClr val="000000"/>
                          </a:solidFill>
                          <a:effectLst/>
                          <a:latin typeface="Verdana" charset="0"/>
                          <a:ea typeface="ＭＳ Ｐゴシック" charset="0"/>
                          <a:cs typeface="ＭＳ Ｐゴシック" charset="0"/>
                        </a:rPr>
                        <a:t>X</a:t>
                      </a:r>
                      <a:endParaRPr kumimoji="0" lang="fr-FR" sz="2600" b="0" i="0" u="none" strike="noStrike" cap="none" normalizeH="0" baseline="0" dirty="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9717">
                <a:tc vMerge="1">
                  <a:txBody>
                    <a:bodyPr/>
                    <a:lstStyle/>
                    <a:p>
                      <a:endParaRPr lang="fr-FR"/>
                    </a:p>
                  </a:txBody>
                  <a:tcPr/>
                </a:tc>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Verdana" charset="0"/>
                          <a:ea typeface="ＭＳ Ｐゴシック" charset="0"/>
                          <a:cs typeface="ＭＳ Ｐゴシック" charset="0"/>
                        </a:rPr>
                        <a:t>Point à évaluer</a:t>
                      </a:r>
                      <a:endParaRPr kumimoji="0" lang="fr-FR" sz="22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Verdana" charset="0"/>
                          <a:ea typeface="ＭＳ Ｐゴシック" charset="0"/>
                          <a:cs typeface="ＭＳ Ｐゴシック" charset="0"/>
                        </a:rPr>
                        <a:t>3</a:t>
                      </a:r>
                      <a:endParaRPr kumimoji="0" lang="fr-FR" sz="22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600" b="0" i="0" u="none" strike="noStrike" cap="none" normalizeH="0" baseline="0">
                          <a:ln>
                            <a:noFill/>
                          </a:ln>
                          <a:solidFill>
                            <a:srgbClr val="000000"/>
                          </a:solidFill>
                          <a:effectLst/>
                          <a:latin typeface="Verdana" charset="0"/>
                          <a:ea typeface="ＭＳ Ｐゴシック" charset="0"/>
                          <a:cs typeface="ＭＳ Ｐゴシック" charset="0"/>
                        </a:rPr>
                        <a:t>X</a:t>
                      </a:r>
                      <a:endParaRPr kumimoji="0" lang="fr-FR" sz="26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600" b="0" i="0" u="none" strike="noStrike" cap="none" normalizeH="0" baseline="0">
                          <a:ln>
                            <a:noFill/>
                          </a:ln>
                          <a:solidFill>
                            <a:srgbClr val="000000"/>
                          </a:solidFill>
                          <a:effectLst/>
                          <a:latin typeface="Verdana" charset="0"/>
                          <a:ea typeface="ＭＳ Ｐゴシック" charset="0"/>
                          <a:cs typeface="ＭＳ Ｐゴシック" charset="0"/>
                        </a:rPr>
                        <a:t>X</a:t>
                      </a:r>
                      <a:endParaRPr kumimoji="0" lang="fr-FR" sz="26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8199">
                <a:tc vMerge="1">
                  <a:txBody>
                    <a:bodyPr/>
                    <a:lstStyle/>
                    <a:p>
                      <a:endParaRPr lang="fr-FR"/>
                    </a:p>
                  </a:txBody>
                  <a:tcPr/>
                </a:tc>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Verdana" charset="0"/>
                          <a:ea typeface="ＭＳ Ｐゴシック" charset="0"/>
                          <a:cs typeface="ＭＳ Ｐゴシック" charset="0"/>
                        </a:rPr>
                        <a:t>Priorités</a:t>
                      </a:r>
                      <a:endParaRPr kumimoji="0" lang="fr-FR" sz="22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Verdana" charset="0"/>
                          <a:ea typeface="ＭＳ Ｐゴシック" charset="0"/>
                          <a:cs typeface="ＭＳ Ｐゴシック" charset="0"/>
                        </a:rPr>
                        <a:t>3</a:t>
                      </a:r>
                      <a:endParaRPr kumimoji="0" lang="fr-FR" sz="22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600" b="0" i="0" u="none" strike="noStrike" cap="none" normalizeH="0" baseline="0">
                          <a:ln>
                            <a:noFill/>
                          </a:ln>
                          <a:solidFill>
                            <a:srgbClr val="000000"/>
                          </a:solidFill>
                          <a:effectLst/>
                          <a:latin typeface="Verdana" charset="0"/>
                          <a:ea typeface="ＭＳ Ｐゴシック" charset="0"/>
                          <a:cs typeface="ＭＳ Ｐゴシック" charset="0"/>
                        </a:rPr>
                        <a:t>X</a:t>
                      </a:r>
                      <a:endParaRPr kumimoji="0" lang="fr-FR" sz="26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600" b="0" i="0" u="none" strike="noStrike" cap="none" normalizeH="0" baseline="0">
                          <a:ln>
                            <a:noFill/>
                          </a:ln>
                          <a:solidFill>
                            <a:srgbClr val="000000"/>
                          </a:solidFill>
                          <a:effectLst/>
                          <a:latin typeface="Verdana" charset="0"/>
                          <a:ea typeface="ＭＳ Ｐゴシック" charset="0"/>
                          <a:cs typeface="ＭＳ Ｐゴシック" charset="0"/>
                        </a:rPr>
                        <a:t>X</a:t>
                      </a:r>
                      <a:endParaRPr kumimoji="0" lang="fr-FR" sz="26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90611">
                <a:tc vMerge="1">
                  <a:txBody>
                    <a:bodyPr/>
                    <a:lstStyle/>
                    <a:p>
                      <a:endParaRPr lang="fr-FR"/>
                    </a:p>
                  </a:txBody>
                  <a:tcPr/>
                </a:tc>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Verdana" charset="0"/>
                          <a:ea typeface="ＭＳ Ｐゴシック" charset="0"/>
                          <a:cs typeface="ＭＳ Ｐゴシック" charset="0"/>
                        </a:rPr>
                        <a:t>Catégories de performance</a:t>
                      </a:r>
                      <a:endParaRPr kumimoji="0" lang="fr-FR" sz="22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Verdana" charset="0"/>
                          <a:ea typeface="ＭＳ Ｐゴシック" charset="0"/>
                          <a:cs typeface="ＭＳ Ｐゴシック" charset="0"/>
                        </a:rPr>
                        <a:t>3</a:t>
                      </a:r>
                      <a:endParaRPr kumimoji="0" lang="fr-FR" sz="22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Verdana" charset="0"/>
                          <a:ea typeface="ＭＳ Ｐゴシック" charset="0"/>
                          <a:cs typeface="ＭＳ Ｐゴシック" charset="0"/>
                        </a:rPr>
                        <a:t>X</a:t>
                      </a:r>
                      <a:endParaRPr kumimoji="0" lang="fr-FR" sz="22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Verdana" charset="0"/>
                          <a:ea typeface="ＭＳ Ｐゴシック" charset="0"/>
                          <a:cs typeface="ＭＳ Ｐゴシック" charset="0"/>
                        </a:rPr>
                        <a:t>X</a:t>
                      </a:r>
                      <a:endParaRPr kumimoji="0" lang="fr-FR" sz="22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8800">
                <a:tc vMerge="1">
                  <a:txBody>
                    <a:bodyPr/>
                    <a:lstStyle/>
                    <a:p>
                      <a:endParaRPr lang="fr-FR"/>
                    </a:p>
                  </a:txBody>
                  <a:tcPr/>
                </a:tc>
                <a:tc vMerge="1">
                  <a:txBody>
                    <a:bodyPr/>
                    <a:lstStyle/>
                    <a:p>
                      <a:endParaRPr lang="fr-FR"/>
                    </a:p>
                  </a:txBody>
                  <a:tcPr/>
                </a:tc>
                <a:tc>
                  <a:txBody>
                    <a:bodyPr/>
                    <a:lstStyle/>
                    <a:p>
                      <a:pPr marL="107950" marR="0" lvl="0" indent="-107950" algn="l"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Verdana" charset="0"/>
                          <a:ea typeface="ＭＳ Ｐゴシック" charset="0"/>
                          <a:cs typeface="ＭＳ Ｐゴシック" charset="0"/>
                        </a:rPr>
                        <a:t>Taxonomies</a:t>
                      </a:r>
                      <a:endParaRPr kumimoji="0" lang="fr-FR" sz="22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Verdana" charset="0"/>
                          <a:ea typeface="ＭＳ Ｐゴシック" charset="0"/>
                          <a:cs typeface="ＭＳ Ｐゴシック" charset="0"/>
                        </a:rPr>
                        <a:t>2</a:t>
                      </a:r>
                      <a:endParaRPr kumimoji="0" lang="fr-FR" sz="22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Verdana" charset="0"/>
                          <a:ea typeface="ＭＳ Ｐゴシック" charset="0"/>
                          <a:cs typeface="ＭＳ Ｐゴシック" charset="0"/>
                        </a:rPr>
                        <a:t>X</a:t>
                      </a:r>
                      <a:endParaRPr kumimoji="0" lang="fr-FR" sz="22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r>
                        <a:rPr kumimoji="0" lang="fr-BE" sz="2200" b="0" i="0" u="none" strike="noStrike" cap="none" normalizeH="0" baseline="0">
                          <a:ln>
                            <a:noFill/>
                          </a:ln>
                          <a:solidFill>
                            <a:srgbClr val="000000"/>
                          </a:solidFill>
                          <a:effectLst/>
                          <a:latin typeface="Verdana" charset="0"/>
                          <a:ea typeface="ＭＳ Ｐゴシック" charset="0"/>
                          <a:cs typeface="ＭＳ Ｐゴシック" charset="0"/>
                        </a:rPr>
                        <a:t>X</a:t>
                      </a:r>
                      <a:endParaRPr kumimoji="0" lang="fr-FR" sz="2200" b="0" i="0" u="none" strike="noStrike" cap="none" normalizeH="0" baseline="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7950" marR="0" lvl="0" indent="-107950" algn="ctr" defTabSz="449263" rtl="0" eaLnBrk="1" fontAlgn="base" latinLnBrk="0" hangingPunct="0">
                        <a:lnSpc>
                          <a:spcPct val="93000"/>
                        </a:lnSpc>
                        <a:spcBef>
                          <a:spcPct val="0"/>
                        </a:spcBef>
                        <a:spcAft>
                          <a:spcPts val="1425"/>
                        </a:spcAft>
                        <a:buClr>
                          <a:srgbClr val="000000"/>
                        </a:buClr>
                        <a:buSzPct val="45000"/>
                        <a:buFont typeface="StarSymbol" charset="0"/>
                        <a:buNone/>
                        <a:tabLst/>
                      </a:pPr>
                      <a:endParaRPr kumimoji="0" lang="fr-FR" sz="2200" b="0" i="0" u="none" strike="noStrike" cap="none" normalizeH="0" baseline="0" dirty="0">
                        <a:ln>
                          <a:noFill/>
                        </a:ln>
                        <a:solidFill>
                          <a:srgbClr val="000000"/>
                        </a:solidFill>
                        <a:effectLst/>
                        <a:latin typeface="Verdana" charset="0"/>
                        <a:ea typeface="ＭＳ Ｐゴシック" charset="0"/>
                        <a:cs typeface="ＭＳ Ｐゴシック" charset="0"/>
                      </a:endParaRPr>
                    </a:p>
                  </a:txBody>
                  <a:tcPr marL="117965" marR="117965" marT="58989" marB="589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57134" name="Text Box 110"/>
          <p:cNvSpPr txBox="1">
            <a:spLocks noChangeArrowheads="1"/>
          </p:cNvSpPr>
          <p:nvPr/>
        </p:nvSpPr>
        <p:spPr bwMode="auto">
          <a:xfrm>
            <a:off x="7895041" y="4690413"/>
            <a:ext cx="743423" cy="488450"/>
          </a:xfrm>
          <a:prstGeom prst="rect">
            <a:avLst/>
          </a:prstGeom>
          <a:solidFill>
            <a:srgbClr val="808080"/>
          </a:solidFill>
          <a:ln w="9525">
            <a:noFill/>
            <a:miter lim="800000"/>
            <a:headEnd/>
            <a:tailEnd/>
          </a:ln>
          <a:effec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b="1">
                <a:solidFill>
                  <a:schemeClr val="bg1"/>
                </a:solidFill>
                <a:latin typeface="Arial" charset="0"/>
              </a:rPr>
              <a:t>Q</a:t>
            </a:r>
            <a:endParaRPr lang="fr-FR" b="1">
              <a:solidFill>
                <a:schemeClr val="bg1"/>
              </a:solidFill>
              <a:latin typeface="Arial" charset="0"/>
            </a:endParaRPr>
          </a:p>
        </p:txBody>
      </p:sp>
      <p:sp>
        <p:nvSpPr>
          <p:cNvPr id="257135" name="Text Box 111"/>
          <p:cNvSpPr txBox="1">
            <a:spLocks noChangeArrowheads="1"/>
          </p:cNvSpPr>
          <p:nvPr/>
        </p:nvSpPr>
        <p:spPr bwMode="auto">
          <a:xfrm>
            <a:off x="11796480" y="6455974"/>
            <a:ext cx="743425" cy="488450"/>
          </a:xfrm>
          <a:prstGeom prst="rect">
            <a:avLst/>
          </a:prstGeom>
          <a:solidFill>
            <a:srgbClr val="808080"/>
          </a:solidFill>
          <a:ln w="9525">
            <a:noFill/>
            <a:miter lim="800000"/>
            <a:headEnd/>
            <a:tailEnd/>
          </a:ln>
          <a:effec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b="1">
                <a:solidFill>
                  <a:schemeClr val="bg1"/>
                </a:solidFill>
                <a:latin typeface="Arial" charset="0"/>
              </a:rPr>
              <a:t>Q</a:t>
            </a:r>
            <a:endParaRPr lang="fr-FR" b="1">
              <a:solidFill>
                <a:schemeClr val="bg1"/>
              </a:solidFill>
              <a:latin typeface="Arial" charset="0"/>
            </a:endParaRPr>
          </a:p>
        </p:txBody>
      </p:sp>
      <p:sp>
        <p:nvSpPr>
          <p:cNvPr id="257136" name="Text Box 112"/>
          <p:cNvSpPr txBox="1">
            <a:spLocks noChangeArrowheads="1"/>
          </p:cNvSpPr>
          <p:nvPr/>
        </p:nvSpPr>
        <p:spPr bwMode="auto">
          <a:xfrm>
            <a:off x="7895041" y="7291646"/>
            <a:ext cx="743423" cy="488450"/>
          </a:xfrm>
          <a:prstGeom prst="rect">
            <a:avLst/>
          </a:prstGeom>
          <a:solidFill>
            <a:srgbClr val="808080"/>
          </a:solidFill>
          <a:ln w="9525">
            <a:noFill/>
            <a:miter lim="800000"/>
            <a:headEnd/>
            <a:tailEnd/>
          </a:ln>
          <a:effec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b="1">
                <a:solidFill>
                  <a:schemeClr val="bg1"/>
                </a:solidFill>
                <a:latin typeface="Arial" charset="0"/>
              </a:rPr>
              <a:t>Q</a:t>
            </a:r>
            <a:endParaRPr lang="fr-FR" b="1">
              <a:solidFill>
                <a:schemeClr val="bg1"/>
              </a:solidFill>
              <a:latin typeface="Arial" charset="0"/>
            </a:endParaRPr>
          </a:p>
        </p:txBody>
      </p:sp>
      <p:sp>
        <p:nvSpPr>
          <p:cNvPr id="257137" name="Text Box 113"/>
          <p:cNvSpPr txBox="1">
            <a:spLocks noChangeArrowheads="1"/>
          </p:cNvSpPr>
          <p:nvPr/>
        </p:nvSpPr>
        <p:spPr bwMode="auto">
          <a:xfrm>
            <a:off x="10033153" y="6455974"/>
            <a:ext cx="743423" cy="488450"/>
          </a:xfrm>
          <a:prstGeom prst="rect">
            <a:avLst/>
          </a:prstGeom>
          <a:solidFill>
            <a:srgbClr val="808080"/>
          </a:solidFill>
          <a:ln w="9525">
            <a:noFill/>
            <a:miter lim="800000"/>
            <a:headEnd/>
            <a:tailEnd/>
          </a:ln>
          <a:effec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b="1">
                <a:solidFill>
                  <a:schemeClr val="bg1"/>
                </a:solidFill>
                <a:latin typeface="Arial" charset="0"/>
              </a:rPr>
              <a:t>Q</a:t>
            </a:r>
            <a:endParaRPr lang="fr-FR" b="1">
              <a:solidFill>
                <a:schemeClr val="bg1"/>
              </a:solidFill>
              <a:latin typeface="Arial" charset="0"/>
            </a:endParaRPr>
          </a:p>
        </p:txBody>
      </p:sp>
      <p:sp>
        <p:nvSpPr>
          <p:cNvPr id="257138" name="Text Box 114"/>
          <p:cNvSpPr txBox="1">
            <a:spLocks noChangeArrowheads="1"/>
          </p:cNvSpPr>
          <p:nvPr/>
        </p:nvSpPr>
        <p:spPr bwMode="auto">
          <a:xfrm>
            <a:off x="10033153" y="8592263"/>
            <a:ext cx="743423" cy="488450"/>
          </a:xfrm>
          <a:prstGeom prst="rect">
            <a:avLst/>
          </a:prstGeom>
          <a:solidFill>
            <a:srgbClr val="808080"/>
          </a:solidFill>
          <a:ln w="9525">
            <a:noFill/>
            <a:miter lim="800000"/>
            <a:headEnd/>
            <a:tailEnd/>
          </a:ln>
          <a:effec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b="1">
                <a:solidFill>
                  <a:schemeClr val="bg1"/>
                </a:solidFill>
                <a:latin typeface="Arial" charset="0"/>
              </a:rPr>
              <a:t>Q</a:t>
            </a:r>
            <a:endParaRPr lang="fr-FR" b="1">
              <a:solidFill>
                <a:schemeClr val="bg1"/>
              </a:solidFill>
              <a:latin typeface="Arial" charset="0"/>
            </a:endParaRPr>
          </a:p>
        </p:txBody>
      </p:sp>
      <p:sp>
        <p:nvSpPr>
          <p:cNvPr id="257139" name="Text Box 115"/>
          <p:cNvSpPr txBox="1">
            <a:spLocks noChangeArrowheads="1"/>
          </p:cNvSpPr>
          <p:nvPr/>
        </p:nvSpPr>
        <p:spPr bwMode="auto">
          <a:xfrm>
            <a:off x="7895041" y="8592263"/>
            <a:ext cx="743423" cy="488450"/>
          </a:xfrm>
          <a:prstGeom prst="rect">
            <a:avLst/>
          </a:prstGeom>
          <a:solidFill>
            <a:srgbClr val="808080"/>
          </a:solidFill>
          <a:ln w="9525">
            <a:noFill/>
            <a:miter lim="800000"/>
            <a:headEnd/>
            <a:tailEnd/>
          </a:ln>
          <a:effec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b="1">
                <a:solidFill>
                  <a:schemeClr val="bg1"/>
                </a:solidFill>
                <a:latin typeface="Arial" charset="0"/>
              </a:rPr>
              <a:t>Q</a:t>
            </a:r>
            <a:endParaRPr lang="fr-FR" b="1">
              <a:solidFill>
                <a:schemeClr val="bg1"/>
              </a:solidFill>
              <a:latin typeface="Arial" charset="0"/>
            </a:endParaRPr>
          </a:p>
        </p:txBody>
      </p:sp>
      <p:sp>
        <p:nvSpPr>
          <p:cNvPr id="257140" name="Text Box 116"/>
          <p:cNvSpPr txBox="1">
            <a:spLocks noChangeArrowheads="1"/>
          </p:cNvSpPr>
          <p:nvPr/>
        </p:nvSpPr>
        <p:spPr bwMode="auto">
          <a:xfrm>
            <a:off x="7895041" y="7942978"/>
            <a:ext cx="743423" cy="488450"/>
          </a:xfrm>
          <a:prstGeom prst="rect">
            <a:avLst/>
          </a:prstGeom>
          <a:solidFill>
            <a:srgbClr val="808080"/>
          </a:solidFill>
          <a:ln w="9525">
            <a:noFill/>
            <a:miter lim="800000"/>
            <a:headEnd/>
            <a:tailEnd/>
          </a:ln>
          <a:effectLst/>
        </p:spPr>
        <p:txBody>
          <a:bodyPr lIns="117967" tIns="58983" rIns="117967" bIns="58983">
            <a:spAutoFit/>
          </a:bodyPr>
          <a:lstStyle>
            <a:lvl1pPr eaLnBrk="0">
              <a:defRPr sz="2400">
                <a:solidFill>
                  <a:schemeClr val="tx1"/>
                </a:solidFill>
                <a:latin typeface="LondonTwo" charset="0"/>
                <a:ea typeface="ＭＳ Ｐゴシック" charset="0"/>
                <a:cs typeface="ＭＳ Ｐゴシック" charset="0"/>
              </a:defRPr>
            </a:lvl1pPr>
            <a:lvl2pPr marL="37931725" indent="-37474525" eaLnBrk="0">
              <a:defRPr sz="2400">
                <a:solidFill>
                  <a:schemeClr val="tx1"/>
                </a:solidFill>
                <a:latin typeface="LondonTwo" charset="0"/>
                <a:ea typeface="ＭＳ Ｐゴシック" charset="0"/>
              </a:defRPr>
            </a:lvl2pPr>
            <a:lvl3pPr eaLnBrk="0">
              <a:defRPr sz="2400">
                <a:solidFill>
                  <a:schemeClr val="tx1"/>
                </a:solidFill>
                <a:latin typeface="LondonTwo" charset="0"/>
                <a:ea typeface="ＭＳ Ｐゴシック" charset="0"/>
              </a:defRPr>
            </a:lvl3pPr>
            <a:lvl4pPr eaLnBrk="0">
              <a:defRPr sz="2400">
                <a:solidFill>
                  <a:schemeClr val="tx1"/>
                </a:solidFill>
                <a:latin typeface="LondonTwo" charset="0"/>
                <a:ea typeface="ＭＳ Ｐゴシック" charset="0"/>
              </a:defRPr>
            </a:lvl4pPr>
            <a:lvl5pPr eaLnBrk="0">
              <a:defRPr sz="2400">
                <a:solidFill>
                  <a:schemeClr val="tx1"/>
                </a:solidFill>
                <a:latin typeface="LondonTwo" charset="0"/>
                <a:ea typeface="ＭＳ Ｐゴシック" charset="0"/>
              </a:defRPr>
            </a:lvl5pPr>
            <a:lvl6pPr marL="457200" eaLnBrk="0" fontAlgn="base" hangingPunct="0">
              <a:lnSpc>
                <a:spcPct val="93000"/>
              </a:lnSpc>
              <a:spcBef>
                <a:spcPct val="0"/>
              </a:spcBef>
              <a:spcAft>
                <a:spcPct val="0"/>
              </a:spcAft>
              <a:defRPr sz="2400">
                <a:solidFill>
                  <a:schemeClr val="tx1"/>
                </a:solidFill>
                <a:latin typeface="LondonTwo" charset="0"/>
                <a:ea typeface="ＭＳ Ｐゴシック" charset="0"/>
              </a:defRPr>
            </a:lvl6pPr>
            <a:lvl7pPr marL="914400" eaLnBrk="0" fontAlgn="base" hangingPunct="0">
              <a:lnSpc>
                <a:spcPct val="93000"/>
              </a:lnSpc>
              <a:spcBef>
                <a:spcPct val="0"/>
              </a:spcBef>
              <a:spcAft>
                <a:spcPct val="0"/>
              </a:spcAft>
              <a:defRPr sz="2400">
                <a:solidFill>
                  <a:schemeClr val="tx1"/>
                </a:solidFill>
                <a:latin typeface="LondonTwo" charset="0"/>
                <a:ea typeface="ＭＳ Ｐゴシック" charset="0"/>
              </a:defRPr>
            </a:lvl7pPr>
            <a:lvl8pPr marL="1371600" eaLnBrk="0" fontAlgn="base" hangingPunct="0">
              <a:lnSpc>
                <a:spcPct val="93000"/>
              </a:lnSpc>
              <a:spcBef>
                <a:spcPct val="0"/>
              </a:spcBef>
              <a:spcAft>
                <a:spcPct val="0"/>
              </a:spcAft>
              <a:defRPr sz="2400">
                <a:solidFill>
                  <a:schemeClr val="tx1"/>
                </a:solidFill>
                <a:latin typeface="LondonTwo" charset="0"/>
                <a:ea typeface="ＭＳ Ｐゴシック" charset="0"/>
              </a:defRPr>
            </a:lvl8pPr>
            <a:lvl9pPr marL="1828800" eaLnBrk="0" fontAlgn="base" hangingPunct="0">
              <a:lnSpc>
                <a:spcPct val="93000"/>
              </a:lnSpc>
              <a:spcBef>
                <a:spcPct val="0"/>
              </a:spcBef>
              <a:spcAft>
                <a:spcPct val="0"/>
              </a:spcAft>
              <a:defRPr sz="2400">
                <a:solidFill>
                  <a:schemeClr val="tx1"/>
                </a:solidFill>
                <a:latin typeface="LondonTwo" charset="0"/>
                <a:ea typeface="ＭＳ Ｐゴシック" charset="0"/>
              </a:defRPr>
            </a:lvl9pPr>
          </a:lstStyle>
          <a:p>
            <a:pPr eaLnBrk="1">
              <a:spcBef>
                <a:spcPct val="50000"/>
              </a:spcBef>
            </a:pPr>
            <a:r>
              <a:rPr lang="fr-BE" b="1">
                <a:solidFill>
                  <a:schemeClr val="bg1"/>
                </a:solidFill>
                <a:latin typeface="Arial" charset="0"/>
              </a:rPr>
              <a:t>Q</a:t>
            </a:r>
            <a:endParaRPr lang="fr-FR" b="1">
              <a:solidFill>
                <a:schemeClr val="bg1"/>
              </a:solidFill>
              <a:latin typeface="Arial" charset="0"/>
            </a:endParaRPr>
          </a:p>
        </p:txBody>
      </p:sp>
    </p:spTree>
    <p:extLst>
      <p:ext uri="{BB962C8B-B14F-4D97-AF65-F5344CB8AC3E}">
        <p14:creationId xmlns:p14="http://schemas.microsoft.com/office/powerpoint/2010/main" val="17350161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71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71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71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71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71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71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7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134" grpId="0" animBg="1"/>
      <p:bldP spid="257135" grpId="0" animBg="1"/>
      <p:bldP spid="257136" grpId="0" animBg="1"/>
      <p:bldP spid="257137" grpId="0" animBg="1"/>
      <p:bldP spid="257138" grpId="0" animBg="1"/>
      <p:bldP spid="257139" grpId="0" animBg="1"/>
      <p:bldP spid="25714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p:cNvSpPr>
          <p:nvPr>
            <p:ph type="title"/>
          </p:nvPr>
        </p:nvSpPr>
        <p:spPr>
          <a:xfrm>
            <a:off x="1274762" y="327025"/>
            <a:ext cx="10340976" cy="1597025"/>
          </a:xfrm>
          <a:prstGeom prst="rect">
            <a:avLst/>
          </a:prstGeom>
        </p:spPr>
        <p:txBody>
          <a:bodyPr/>
          <a:lstStyle>
            <a:lvl1pPr>
              <a:defRPr sz="4800">
                <a:solidFill>
                  <a:srgbClr val="007878"/>
                </a:solidFill>
                <a:uFill>
                  <a:solidFill>
                    <a:srgbClr val="007878"/>
                  </a:solidFill>
                </a:uFill>
                <a:latin typeface="Gill Sans SemiBold"/>
                <a:ea typeface="Gill Sans SemiBold"/>
                <a:cs typeface="Gill Sans SemiBold"/>
                <a:sym typeface="Gill Sans SemiBold"/>
              </a:defRPr>
            </a:lvl1pPr>
          </a:lstStyle>
          <a:p>
            <a:pPr lvl="0">
              <a:defRPr sz="1800">
                <a:solidFill>
                  <a:srgbClr val="000000"/>
                </a:solidFill>
                <a:uFillTx/>
              </a:defRPr>
            </a:pPr>
            <a:r>
              <a:rPr sz="4800">
                <a:solidFill>
                  <a:srgbClr val="007878"/>
                </a:solidFill>
                <a:uFill>
                  <a:solidFill>
                    <a:srgbClr val="007878"/>
                  </a:solidFill>
                </a:uFill>
              </a:rPr>
              <a:t>Le cycle qualité</a:t>
            </a:r>
          </a:p>
        </p:txBody>
      </p:sp>
      <p:pic>
        <p:nvPicPr>
          <p:cNvPr id="352" name="image.png"/>
          <p:cNvPicPr/>
          <p:nvPr/>
        </p:nvPicPr>
        <p:blipFill>
          <a:blip r:embed="rId2">
            <a:extLst/>
          </a:blip>
          <a:stretch>
            <a:fillRect/>
          </a:stretch>
        </p:blipFill>
        <p:spPr>
          <a:xfrm>
            <a:off x="-1" y="-80132"/>
            <a:ext cx="13004801" cy="9078839"/>
          </a:xfrm>
          <a:prstGeom prst="rect">
            <a:avLst/>
          </a:prstGeom>
          <a:ln w="12700">
            <a:miter lim="400000"/>
          </a:ln>
        </p:spPr>
      </p:pic>
    </p:spTree>
    <p:extLst>
      <p:ext uri="{BB962C8B-B14F-4D97-AF65-F5344CB8AC3E}">
        <p14:creationId xmlns:p14="http://schemas.microsoft.com/office/powerpoint/2010/main" val="933120788"/>
      </p:ext>
    </p:extLst>
  </p:cSld>
  <p:clrMapOvr>
    <a:masterClrMapping/>
  </p:clrMapOvr>
  <p:transition xmlns:p14="http://schemas.microsoft.com/office/powerpoint/2010/mai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p:cNvSpPr>
          <p:nvPr>
            <p:ph type="title"/>
          </p:nvPr>
        </p:nvSpPr>
        <p:spPr>
          <a:xfrm>
            <a:off x="1274762" y="327025"/>
            <a:ext cx="10340976" cy="1597025"/>
          </a:xfrm>
          <a:prstGeom prst="rect">
            <a:avLst/>
          </a:prstGeom>
        </p:spPr>
        <p:txBody>
          <a:bodyPr/>
          <a:lstStyle>
            <a:lvl1pPr>
              <a:defRPr sz="4800">
                <a:solidFill>
                  <a:srgbClr val="007878"/>
                </a:solidFill>
                <a:uFill>
                  <a:solidFill>
                    <a:srgbClr val="007878"/>
                  </a:solidFill>
                </a:uFill>
                <a:latin typeface="Gill Sans SemiBold"/>
                <a:ea typeface="Gill Sans SemiBold"/>
                <a:cs typeface="Gill Sans SemiBold"/>
                <a:sym typeface="Gill Sans SemiBold"/>
              </a:defRPr>
            </a:lvl1pPr>
          </a:lstStyle>
          <a:p>
            <a:pPr lvl="0">
              <a:defRPr sz="1800">
                <a:solidFill>
                  <a:srgbClr val="000000"/>
                </a:solidFill>
                <a:uFillTx/>
              </a:defRPr>
            </a:pPr>
            <a:r>
              <a:rPr sz="4800">
                <a:solidFill>
                  <a:srgbClr val="007878"/>
                </a:solidFill>
                <a:uFill>
                  <a:solidFill>
                    <a:srgbClr val="007878"/>
                  </a:solidFill>
                </a:uFill>
              </a:rPr>
              <a:t>Etape 4 : Information</a:t>
            </a:r>
          </a:p>
        </p:txBody>
      </p:sp>
      <p:sp>
        <p:nvSpPr>
          <p:cNvPr id="403" name="Shape 403"/>
          <p:cNvSpPr>
            <a:spLocks noGrp="1"/>
          </p:cNvSpPr>
          <p:nvPr>
            <p:ph type="body" idx="4294967295"/>
          </p:nvPr>
        </p:nvSpPr>
        <p:spPr>
          <a:xfrm>
            <a:off x="381000" y="1924050"/>
            <a:ext cx="11737975" cy="6577847"/>
          </a:xfrm>
          <a:prstGeom prst="rect">
            <a:avLst/>
          </a:prstGeom>
        </p:spPr>
        <p:txBody>
          <a:bodyPr>
            <a:noAutofit/>
          </a:bodyPr>
          <a:lstStyle/>
          <a:p>
            <a:pPr marR="40639" lvl="1" indent="228600" algn="just">
              <a:lnSpc>
                <a:spcPct val="100000"/>
              </a:lnSpc>
              <a:spcBef>
                <a:spcPts val="2400"/>
              </a:spcBef>
              <a:defRPr sz="1800">
                <a:uFillTx/>
              </a:defRPr>
            </a:pPr>
            <a:r>
              <a:rPr sz="3800" dirty="0">
                <a:solidFill>
                  <a:srgbClr val="005764"/>
                </a:solidFill>
                <a:uFill>
                  <a:solidFill>
                    <a:srgbClr val="005764"/>
                  </a:solidFill>
                </a:uFill>
                <a:latin typeface="+mn-lt"/>
                <a:ea typeface="+mn-ea"/>
                <a:cs typeface="+mn-cs"/>
                <a:sym typeface="Gill Sans"/>
              </a:rPr>
              <a:t>Buts : communiquer aux étudiants...</a:t>
            </a:r>
          </a:p>
          <a:p>
            <a:pPr marL="1344061" marR="40639" lvl="1" indent="-541421" algn="just">
              <a:lnSpc>
                <a:spcPct val="100000"/>
              </a:lnSpc>
              <a:spcBef>
                <a:spcPts val="2400"/>
              </a:spcBef>
              <a:buClr>
                <a:srgbClr val="007878"/>
              </a:buClr>
              <a:buSzPct val="100000"/>
              <a:buFont typeface="Wingdings"/>
              <a:buChar char=""/>
              <a:defRPr sz="1800">
                <a:uFillTx/>
              </a:defRPr>
            </a:pPr>
            <a:r>
              <a:rPr sz="3200" dirty="0">
                <a:solidFill>
                  <a:srgbClr val="005764"/>
                </a:solidFill>
                <a:uFill>
                  <a:solidFill>
                    <a:srgbClr val="005764"/>
                  </a:solidFill>
                </a:uFill>
                <a:latin typeface="+mn-lt"/>
                <a:ea typeface="+mn-ea"/>
                <a:cs typeface="+mn-cs"/>
                <a:sym typeface="Gill Sans"/>
              </a:rPr>
              <a:t>les informations sur le test (quand, comment, avec quelles modalités d’évaluation, sous quelles conditions, ...)</a:t>
            </a:r>
          </a:p>
          <a:p>
            <a:pPr marL="1344061" marR="40639" lvl="1" indent="-541421" algn="just">
              <a:lnSpc>
                <a:spcPct val="100000"/>
              </a:lnSpc>
              <a:spcBef>
                <a:spcPts val="2400"/>
              </a:spcBef>
              <a:buClr>
                <a:srgbClr val="007878"/>
              </a:buClr>
              <a:buSzPct val="100000"/>
              <a:buFont typeface="Wingdings"/>
              <a:buChar char=""/>
              <a:defRPr sz="1800">
                <a:uFillTx/>
              </a:defRPr>
            </a:pPr>
            <a:r>
              <a:rPr sz="3200" dirty="0">
                <a:solidFill>
                  <a:srgbClr val="005764"/>
                </a:solidFill>
                <a:uFill>
                  <a:solidFill>
                    <a:srgbClr val="005764"/>
                  </a:solidFill>
                </a:uFill>
                <a:latin typeface="+mn-lt"/>
                <a:ea typeface="+mn-ea"/>
                <a:cs typeface="+mn-cs"/>
                <a:sym typeface="Gill Sans"/>
              </a:rPr>
              <a:t>ce que comprend le test et sur quoi il se concentre particulièrement</a:t>
            </a:r>
          </a:p>
          <a:p>
            <a:pPr marL="1344061" marR="40639" lvl="1" indent="-541421" algn="just">
              <a:lnSpc>
                <a:spcPct val="100000"/>
              </a:lnSpc>
              <a:spcBef>
                <a:spcPts val="2400"/>
              </a:spcBef>
              <a:buClr>
                <a:srgbClr val="007878"/>
              </a:buClr>
              <a:buSzPct val="100000"/>
              <a:buFont typeface="Wingdings"/>
              <a:buChar char=""/>
              <a:defRPr sz="1800">
                <a:uFillTx/>
              </a:defRPr>
            </a:pPr>
            <a:r>
              <a:rPr sz="3200" dirty="0">
                <a:solidFill>
                  <a:srgbClr val="005764"/>
                </a:solidFill>
                <a:uFill>
                  <a:solidFill>
                    <a:srgbClr val="005764"/>
                  </a:solidFill>
                </a:uFill>
                <a:latin typeface="+mn-lt"/>
                <a:ea typeface="+mn-ea"/>
                <a:cs typeface="+mn-cs"/>
                <a:sym typeface="Gill Sans"/>
              </a:rPr>
              <a:t>des outils leur permettant de s’entraîner à fournir les performances attendues</a:t>
            </a:r>
          </a:p>
          <a:p>
            <a:pPr marL="1344061" marR="40639" lvl="1" indent="-541421" algn="just">
              <a:lnSpc>
                <a:spcPct val="100000"/>
              </a:lnSpc>
              <a:spcBef>
                <a:spcPts val="2400"/>
              </a:spcBef>
              <a:buClr>
                <a:srgbClr val="007878"/>
              </a:buClr>
              <a:buSzPct val="100000"/>
              <a:buFont typeface="Wingdings"/>
              <a:buChar char=""/>
              <a:defRPr sz="1800">
                <a:uFillTx/>
              </a:defRPr>
            </a:pPr>
            <a:r>
              <a:rPr sz="3200" dirty="0">
                <a:solidFill>
                  <a:srgbClr val="005764"/>
                </a:solidFill>
                <a:uFill>
                  <a:solidFill>
                    <a:srgbClr val="005764"/>
                  </a:solidFill>
                </a:uFill>
                <a:latin typeface="+mn-lt"/>
                <a:ea typeface="+mn-ea"/>
                <a:cs typeface="+mn-cs"/>
                <a:sym typeface="Gill Sans"/>
              </a:rPr>
              <a:t>des moyens de gérer leur anxiété </a:t>
            </a:r>
          </a:p>
          <a:p>
            <a:pPr marL="1344061" marR="40639" lvl="1" indent="-541421" algn="just">
              <a:lnSpc>
                <a:spcPct val="100000"/>
              </a:lnSpc>
              <a:spcBef>
                <a:spcPts val="2400"/>
              </a:spcBef>
              <a:buClr>
                <a:srgbClr val="007878"/>
              </a:buClr>
              <a:buSzPct val="100000"/>
              <a:buFont typeface="Wingdings"/>
              <a:buChar char=""/>
              <a:defRPr sz="1800">
                <a:uFillTx/>
              </a:defRPr>
            </a:pPr>
            <a:r>
              <a:rPr sz="3200" dirty="0">
                <a:solidFill>
                  <a:srgbClr val="005764"/>
                </a:solidFill>
                <a:uFill>
                  <a:solidFill>
                    <a:srgbClr val="005764"/>
                  </a:solidFill>
                </a:uFill>
                <a:latin typeface="+mn-lt"/>
                <a:ea typeface="+mn-ea"/>
                <a:cs typeface="+mn-cs"/>
                <a:sym typeface="Gill Sans"/>
              </a:rPr>
              <a:t> certaines compétences pour gérer les modalités de testing</a:t>
            </a:r>
          </a:p>
        </p:txBody>
      </p:sp>
    </p:spTree>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hape 66"/>
          <p:cNvSpPr>
            <a:spLocks noGrp="1"/>
          </p:cNvSpPr>
          <p:nvPr>
            <p:ph type="title"/>
          </p:nvPr>
        </p:nvSpPr>
        <p:spPr>
          <a:prstGeom prst="rect">
            <a:avLst/>
          </a:prstGeom>
        </p:spPr>
        <p:txBody>
          <a:bodyPr/>
          <a:lstStyle>
            <a:lvl1pPr>
              <a:defRPr sz="4800"/>
            </a:lvl1pPr>
          </a:lstStyle>
          <a:p>
            <a:pPr lvl="0">
              <a:defRPr sz="1800">
                <a:uFillTx/>
              </a:defRPr>
            </a:pPr>
            <a:r>
              <a:rPr sz="4800">
                <a:uFill>
                  <a:solidFill/>
                </a:uFill>
              </a:rPr>
              <a:t>Les fonctions de l’évaluation</a:t>
            </a:r>
          </a:p>
        </p:txBody>
      </p:sp>
      <p:pic>
        <p:nvPicPr>
          <p:cNvPr id="67" name="droppedImage.pdf"/>
          <p:cNvPicPr/>
          <p:nvPr/>
        </p:nvPicPr>
        <p:blipFill>
          <a:blip r:embed="rId2">
            <a:extLst/>
          </a:blip>
          <a:stretch>
            <a:fillRect/>
          </a:stretch>
        </p:blipFill>
        <p:spPr>
          <a:xfrm>
            <a:off x="482600" y="2590800"/>
            <a:ext cx="12045864" cy="4572000"/>
          </a:xfrm>
          <a:prstGeom prst="rect">
            <a:avLst/>
          </a:prstGeom>
          <a:ln w="25400">
            <a:round/>
          </a:ln>
        </p:spPr>
      </p:pic>
      <p:sp>
        <p:nvSpPr>
          <p:cNvPr id="68" name="Shape 68"/>
          <p:cNvSpPr/>
          <p:nvPr/>
        </p:nvSpPr>
        <p:spPr>
          <a:xfrm>
            <a:off x="127000" y="9334500"/>
            <a:ext cx="1595212" cy="292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defRPr sz="1300"/>
            </a:lvl1pPr>
          </a:lstStyle>
          <a:p>
            <a:pPr lvl="0">
              <a:defRPr sz="1800">
                <a:uFillTx/>
              </a:defRPr>
            </a:pPr>
            <a:r>
              <a:rPr sz="1300">
                <a:uFill>
                  <a:solidFill/>
                </a:uFill>
              </a:rPr>
              <a:t>(c) SMART-IFRES ULg</a:t>
            </a:r>
          </a:p>
        </p:txBody>
      </p:sp>
      <p:sp>
        <p:nvSpPr>
          <p:cNvPr id="69" name="Shape 69"/>
          <p:cNvSpPr/>
          <p:nvPr/>
        </p:nvSpPr>
        <p:spPr>
          <a:xfrm>
            <a:off x="10515600" y="9334500"/>
            <a:ext cx="2489200" cy="292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1300"/>
            </a:lvl1pPr>
          </a:lstStyle>
          <a:p>
            <a:pPr lvl="0">
              <a:defRPr sz="1800">
                <a:uFillTx/>
              </a:defRPr>
            </a:pPr>
            <a:r>
              <a:rPr sz="1300">
                <a:uFill>
                  <a:solidFill/>
                </a:uFill>
              </a:rPr>
              <a:t>Pascal Detroz et Vinciane Crahay</a:t>
            </a:r>
          </a:p>
        </p:txBody>
      </p:sp>
    </p:spTree>
  </p:cSld>
  <p:clrMapOvr>
    <a:masterClrMapping/>
  </p:clrMapOvr>
  <p:transition xmlns:p14="http://schemas.microsoft.com/office/powerpoint/2010/mai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p:cNvSpPr>
          <p:nvPr>
            <p:ph type="title"/>
          </p:nvPr>
        </p:nvSpPr>
        <p:spPr>
          <a:xfrm>
            <a:off x="1274762" y="327025"/>
            <a:ext cx="10340976" cy="1597025"/>
          </a:xfrm>
          <a:prstGeom prst="rect">
            <a:avLst/>
          </a:prstGeom>
        </p:spPr>
        <p:txBody>
          <a:bodyPr/>
          <a:lstStyle>
            <a:lvl1pPr>
              <a:defRPr sz="4800">
                <a:solidFill>
                  <a:srgbClr val="007878"/>
                </a:solidFill>
                <a:uFill>
                  <a:solidFill>
                    <a:srgbClr val="007878"/>
                  </a:solidFill>
                </a:uFill>
                <a:latin typeface="Gill Sans SemiBold"/>
                <a:ea typeface="Gill Sans SemiBold"/>
                <a:cs typeface="Gill Sans SemiBold"/>
                <a:sym typeface="Gill Sans SemiBold"/>
              </a:defRPr>
            </a:lvl1pPr>
          </a:lstStyle>
          <a:p>
            <a:pPr lvl="0">
              <a:defRPr sz="1800">
                <a:solidFill>
                  <a:srgbClr val="000000"/>
                </a:solidFill>
                <a:uFillTx/>
              </a:defRPr>
            </a:pPr>
            <a:r>
              <a:rPr sz="4800">
                <a:solidFill>
                  <a:srgbClr val="007878"/>
                </a:solidFill>
                <a:uFill>
                  <a:solidFill>
                    <a:srgbClr val="007878"/>
                  </a:solidFill>
                </a:uFill>
              </a:rPr>
              <a:t>Etape 5 : Testing</a:t>
            </a:r>
          </a:p>
        </p:txBody>
      </p:sp>
      <p:sp>
        <p:nvSpPr>
          <p:cNvPr id="416" name="Shape 416"/>
          <p:cNvSpPr>
            <a:spLocks noGrp="1"/>
          </p:cNvSpPr>
          <p:nvPr>
            <p:ph type="body" idx="4294967295"/>
          </p:nvPr>
        </p:nvSpPr>
        <p:spPr>
          <a:xfrm>
            <a:off x="381000" y="1924050"/>
            <a:ext cx="12128500" cy="6577847"/>
          </a:xfrm>
          <a:prstGeom prst="rect">
            <a:avLst/>
          </a:prstGeom>
        </p:spPr>
        <p:txBody>
          <a:bodyPr>
            <a:noAutofit/>
          </a:bodyPr>
          <a:lstStyle/>
          <a:p>
            <a:pPr marR="40639" lvl="1" indent="228600" algn="just">
              <a:lnSpc>
                <a:spcPct val="100000"/>
              </a:lnSpc>
              <a:spcBef>
                <a:spcPts val="2400"/>
              </a:spcBef>
              <a:defRPr sz="1800">
                <a:uFillTx/>
              </a:defRPr>
            </a:pPr>
            <a:r>
              <a:rPr sz="3600" dirty="0">
                <a:solidFill>
                  <a:srgbClr val="005764"/>
                </a:solidFill>
                <a:uFill>
                  <a:solidFill>
                    <a:srgbClr val="005764"/>
                  </a:solidFill>
                </a:uFill>
                <a:latin typeface="+mn-lt"/>
                <a:ea typeface="+mn-ea"/>
                <a:cs typeface="+mn-cs"/>
                <a:sym typeface="Gill Sans"/>
              </a:rPr>
              <a:t>Veiller à</a:t>
            </a:r>
          </a:p>
          <a:p>
            <a:pPr marL="802640" marR="40639" lvl="1" algn="just">
              <a:lnSpc>
                <a:spcPct val="100000"/>
              </a:lnSpc>
              <a:spcBef>
                <a:spcPts val="2400"/>
              </a:spcBef>
              <a:buClr>
                <a:srgbClr val="007878"/>
              </a:buClr>
              <a:buSzPct val="100000"/>
              <a:defRPr sz="1800">
                <a:uFillTx/>
              </a:defRPr>
            </a:pPr>
            <a:r>
              <a:rPr lang="fr-FR" sz="3600" dirty="0" smtClean="0">
                <a:solidFill>
                  <a:srgbClr val="005764"/>
                </a:solidFill>
                <a:uFill>
                  <a:solidFill>
                    <a:srgbClr val="005764"/>
                  </a:solidFill>
                </a:uFill>
                <a:latin typeface="+mn-lt"/>
                <a:ea typeface="+mn-ea"/>
                <a:cs typeface="+mn-cs"/>
                <a:sym typeface="Gill Sans"/>
              </a:rPr>
              <a:t>P</a:t>
            </a:r>
            <a:r>
              <a:rPr lang="nl-BE" sz="3600" dirty="0" smtClean="0">
                <a:solidFill>
                  <a:srgbClr val="005764"/>
                </a:solidFill>
                <a:uFill>
                  <a:solidFill>
                    <a:srgbClr val="005764"/>
                  </a:solidFill>
                </a:uFill>
                <a:latin typeface="+mn-lt"/>
                <a:ea typeface="+mn-ea"/>
                <a:cs typeface="+mn-cs"/>
                <a:sym typeface="Gill Sans"/>
              </a:rPr>
              <a:t>emettre à l’étudiant de démontrer son plein potentiel en</a:t>
            </a:r>
          </a:p>
          <a:p>
            <a:pPr marL="1344061" marR="40639" lvl="1" indent="-541421" algn="just">
              <a:lnSpc>
                <a:spcPct val="100000"/>
              </a:lnSpc>
              <a:spcBef>
                <a:spcPts val="2400"/>
              </a:spcBef>
              <a:buClr>
                <a:srgbClr val="007878"/>
              </a:buClr>
              <a:buSzPct val="100000"/>
              <a:buFont typeface="Wingdings"/>
              <a:buChar char=""/>
              <a:defRPr sz="1800">
                <a:uFillTx/>
              </a:defRPr>
            </a:pPr>
            <a:r>
              <a:rPr sz="3600" dirty="0" smtClean="0">
                <a:solidFill>
                  <a:srgbClr val="005764"/>
                </a:solidFill>
                <a:uFill>
                  <a:solidFill>
                    <a:srgbClr val="005764"/>
                  </a:solidFill>
                </a:uFill>
                <a:latin typeface="+mn-lt"/>
                <a:ea typeface="+mn-ea"/>
                <a:cs typeface="+mn-cs"/>
                <a:sym typeface="Gill Sans"/>
              </a:rPr>
              <a:t>ten</a:t>
            </a:r>
            <a:r>
              <a:rPr lang="nl-BE" sz="3600" dirty="0" smtClean="0">
                <a:solidFill>
                  <a:srgbClr val="005764"/>
                </a:solidFill>
                <a:uFill>
                  <a:solidFill>
                    <a:srgbClr val="005764"/>
                  </a:solidFill>
                </a:uFill>
                <a:latin typeface="+mn-lt"/>
                <a:ea typeface="+mn-ea"/>
                <a:cs typeface="+mn-cs"/>
                <a:sym typeface="Gill Sans"/>
              </a:rPr>
              <a:t>ant</a:t>
            </a:r>
            <a:r>
              <a:rPr sz="3600" dirty="0" smtClean="0">
                <a:solidFill>
                  <a:srgbClr val="005764"/>
                </a:solidFill>
                <a:uFill>
                  <a:solidFill>
                    <a:srgbClr val="005764"/>
                  </a:solidFill>
                </a:uFill>
                <a:latin typeface="+mn-lt"/>
                <a:ea typeface="+mn-ea"/>
                <a:cs typeface="+mn-cs"/>
                <a:sym typeface="Gill Sans"/>
              </a:rPr>
              <a:t> </a:t>
            </a:r>
            <a:r>
              <a:rPr sz="3600" dirty="0">
                <a:solidFill>
                  <a:srgbClr val="005764"/>
                </a:solidFill>
                <a:uFill>
                  <a:solidFill>
                    <a:srgbClr val="005764"/>
                  </a:solidFill>
                </a:uFill>
                <a:latin typeface="+mn-lt"/>
                <a:ea typeface="+mn-ea"/>
                <a:cs typeface="+mn-cs"/>
                <a:sym typeface="Gill Sans"/>
              </a:rPr>
              <a:t>compte des rapports de force</a:t>
            </a:r>
          </a:p>
          <a:p>
            <a:pPr marL="1344061" marR="40639" lvl="1" indent="-541421" algn="just">
              <a:lnSpc>
                <a:spcPct val="100000"/>
              </a:lnSpc>
              <a:spcBef>
                <a:spcPts val="2400"/>
              </a:spcBef>
              <a:buClr>
                <a:srgbClr val="007878"/>
              </a:buClr>
              <a:buSzPct val="100000"/>
              <a:buFont typeface="Wingdings"/>
              <a:buChar char=""/>
              <a:defRPr sz="1800">
                <a:uFillTx/>
              </a:defRPr>
            </a:pPr>
            <a:r>
              <a:rPr sz="3600" dirty="0" smtClean="0">
                <a:solidFill>
                  <a:srgbClr val="005764"/>
                </a:solidFill>
                <a:uFill>
                  <a:solidFill>
                    <a:srgbClr val="005764"/>
                  </a:solidFill>
                </a:uFill>
                <a:latin typeface="+mn-lt"/>
                <a:ea typeface="+mn-ea"/>
                <a:cs typeface="+mn-cs"/>
                <a:sym typeface="Gill Sans"/>
              </a:rPr>
              <a:t>protége</a:t>
            </a:r>
            <a:r>
              <a:rPr lang="nl-BE" sz="3600" dirty="0" smtClean="0">
                <a:solidFill>
                  <a:srgbClr val="005764"/>
                </a:solidFill>
                <a:uFill>
                  <a:solidFill>
                    <a:srgbClr val="005764"/>
                  </a:solidFill>
                </a:uFill>
                <a:latin typeface="+mn-lt"/>
                <a:ea typeface="+mn-ea"/>
                <a:cs typeface="+mn-cs"/>
                <a:sym typeface="Gill Sans"/>
              </a:rPr>
              <a:t>ant</a:t>
            </a:r>
            <a:r>
              <a:rPr sz="3600" dirty="0" smtClean="0">
                <a:solidFill>
                  <a:srgbClr val="005764"/>
                </a:solidFill>
                <a:uFill>
                  <a:solidFill>
                    <a:srgbClr val="005764"/>
                  </a:solidFill>
                </a:uFill>
                <a:latin typeface="+mn-lt"/>
                <a:ea typeface="+mn-ea"/>
                <a:cs typeface="+mn-cs"/>
                <a:sym typeface="Gill Sans"/>
              </a:rPr>
              <a:t> </a:t>
            </a:r>
            <a:r>
              <a:rPr sz="3600" dirty="0">
                <a:solidFill>
                  <a:srgbClr val="005764"/>
                </a:solidFill>
                <a:uFill>
                  <a:solidFill>
                    <a:srgbClr val="005764"/>
                  </a:solidFill>
                </a:uFill>
                <a:latin typeface="+mn-lt"/>
                <a:ea typeface="+mn-ea"/>
                <a:cs typeface="+mn-cs"/>
                <a:sym typeface="Gill Sans"/>
              </a:rPr>
              <a:t>les étudiants de nous-mêmes</a:t>
            </a:r>
          </a:p>
          <a:p>
            <a:pPr marL="1344061" marR="40639" lvl="1" indent="-541421" algn="just">
              <a:lnSpc>
                <a:spcPct val="100000"/>
              </a:lnSpc>
              <a:spcBef>
                <a:spcPts val="2400"/>
              </a:spcBef>
              <a:buClr>
                <a:srgbClr val="007878"/>
              </a:buClr>
              <a:buSzPct val="100000"/>
              <a:buFont typeface="Wingdings"/>
              <a:buChar char=""/>
              <a:defRPr sz="1800">
                <a:uFillTx/>
              </a:defRPr>
            </a:pPr>
            <a:r>
              <a:rPr sz="3600" dirty="0" smtClean="0">
                <a:solidFill>
                  <a:srgbClr val="005764"/>
                </a:solidFill>
                <a:uFill>
                  <a:solidFill>
                    <a:srgbClr val="005764"/>
                  </a:solidFill>
                </a:uFill>
                <a:latin typeface="+mn-lt"/>
                <a:ea typeface="+mn-ea"/>
                <a:cs typeface="+mn-cs"/>
                <a:sym typeface="Gill Sans"/>
              </a:rPr>
              <a:t>gard</a:t>
            </a:r>
            <a:r>
              <a:rPr lang="nl-BE" sz="3600" dirty="0" smtClean="0">
                <a:solidFill>
                  <a:srgbClr val="005764"/>
                </a:solidFill>
                <a:uFill>
                  <a:solidFill>
                    <a:srgbClr val="005764"/>
                  </a:solidFill>
                </a:uFill>
                <a:latin typeface="+mn-lt"/>
                <a:ea typeface="+mn-ea"/>
                <a:cs typeface="+mn-cs"/>
                <a:sym typeface="Gill Sans"/>
              </a:rPr>
              <a:t>ant</a:t>
            </a:r>
            <a:r>
              <a:rPr sz="3600" dirty="0" smtClean="0">
                <a:solidFill>
                  <a:srgbClr val="005764"/>
                </a:solidFill>
                <a:uFill>
                  <a:solidFill>
                    <a:srgbClr val="005764"/>
                  </a:solidFill>
                </a:uFill>
                <a:latin typeface="+mn-lt"/>
                <a:ea typeface="+mn-ea"/>
                <a:cs typeface="+mn-cs"/>
                <a:sym typeface="Gill Sans"/>
              </a:rPr>
              <a:t> </a:t>
            </a:r>
            <a:r>
              <a:rPr sz="3600" dirty="0">
                <a:solidFill>
                  <a:srgbClr val="005764"/>
                </a:solidFill>
                <a:uFill>
                  <a:solidFill>
                    <a:srgbClr val="005764"/>
                  </a:solidFill>
                </a:uFill>
                <a:latin typeface="+mn-lt"/>
                <a:ea typeface="+mn-ea"/>
                <a:cs typeface="+mn-cs"/>
                <a:sym typeface="Gill Sans"/>
              </a:rPr>
              <a:t>une attitude professionnelle</a:t>
            </a:r>
          </a:p>
          <a:p>
            <a:pPr marL="1344061" marR="40639" lvl="1" indent="-541421" algn="just">
              <a:lnSpc>
                <a:spcPct val="100000"/>
              </a:lnSpc>
              <a:spcBef>
                <a:spcPts val="2400"/>
              </a:spcBef>
              <a:buClr>
                <a:srgbClr val="007878"/>
              </a:buClr>
              <a:buSzPct val="100000"/>
              <a:buFont typeface="Wingdings"/>
              <a:buChar char=""/>
              <a:defRPr sz="1800">
                <a:uFillTx/>
              </a:defRPr>
            </a:pPr>
            <a:r>
              <a:rPr sz="3600" dirty="0" smtClean="0">
                <a:solidFill>
                  <a:srgbClr val="005764"/>
                </a:solidFill>
                <a:uFill>
                  <a:solidFill>
                    <a:srgbClr val="005764"/>
                  </a:solidFill>
                </a:uFill>
                <a:latin typeface="+mn-lt"/>
                <a:ea typeface="+mn-ea"/>
                <a:cs typeface="+mn-cs"/>
                <a:sym typeface="Gill Sans"/>
              </a:rPr>
              <a:t>standardis</a:t>
            </a:r>
            <a:r>
              <a:rPr lang="nl-BE" sz="3600" dirty="0" smtClean="0">
                <a:solidFill>
                  <a:srgbClr val="005764"/>
                </a:solidFill>
                <a:uFill>
                  <a:solidFill>
                    <a:srgbClr val="005764"/>
                  </a:solidFill>
                </a:uFill>
                <a:latin typeface="+mn-lt"/>
                <a:ea typeface="+mn-ea"/>
                <a:cs typeface="+mn-cs"/>
                <a:sym typeface="Gill Sans"/>
              </a:rPr>
              <a:t>ant</a:t>
            </a:r>
            <a:r>
              <a:rPr sz="3600" dirty="0" smtClean="0">
                <a:solidFill>
                  <a:srgbClr val="005764"/>
                </a:solidFill>
                <a:uFill>
                  <a:solidFill>
                    <a:srgbClr val="005764"/>
                  </a:solidFill>
                </a:uFill>
                <a:latin typeface="+mn-lt"/>
                <a:ea typeface="+mn-ea"/>
                <a:cs typeface="+mn-cs"/>
                <a:sym typeface="Gill Sans"/>
              </a:rPr>
              <a:t> </a:t>
            </a:r>
            <a:r>
              <a:rPr sz="3600" dirty="0">
                <a:solidFill>
                  <a:srgbClr val="005764"/>
                </a:solidFill>
                <a:uFill>
                  <a:solidFill>
                    <a:srgbClr val="005764"/>
                  </a:solidFill>
                </a:uFill>
                <a:latin typeface="+mn-lt"/>
                <a:ea typeface="+mn-ea"/>
                <a:cs typeface="+mn-cs"/>
                <a:sym typeface="Gill Sans"/>
              </a:rPr>
              <a:t>au mieux les procédures d’évaluation</a:t>
            </a:r>
          </a:p>
        </p:txBody>
      </p:sp>
    </p:spTree>
  </p:cSld>
  <p:clrMapOvr>
    <a:masterClrMapping/>
  </p:clrMapOvr>
  <p:transition xmlns:p14="http://schemas.microsoft.com/office/powerpoint/2010/mai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a:spLocks noGrp="1"/>
          </p:cNvSpPr>
          <p:nvPr>
            <p:ph type="title"/>
          </p:nvPr>
        </p:nvSpPr>
        <p:spPr>
          <a:xfrm>
            <a:off x="647700" y="122237"/>
            <a:ext cx="11703050" cy="2159001"/>
          </a:xfrm>
          <a:prstGeom prst="rect">
            <a:avLst/>
          </a:prstGeom>
        </p:spPr>
        <p:txBody>
          <a:bodyPr/>
          <a:lstStyle>
            <a:lvl1pPr>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1595100" algn="l"/>
                <a:tab pos="11887200" algn="l"/>
              </a:tabLst>
              <a:defRPr sz="4800">
                <a:latin typeface="+mn-lt"/>
                <a:ea typeface="+mn-ea"/>
                <a:cs typeface="+mn-cs"/>
                <a:sym typeface="Gill Sans"/>
              </a:defRPr>
            </a:lvl1pPr>
          </a:lstStyle>
          <a:p>
            <a:pPr lvl="0">
              <a:defRPr sz="1800">
                <a:uFillTx/>
              </a:defRPr>
            </a:pPr>
            <a:r>
              <a:rPr sz="4800">
                <a:uFill>
                  <a:solidFill/>
                </a:uFill>
              </a:rPr>
              <a:t>Etape 6: Correction</a:t>
            </a:r>
          </a:p>
        </p:txBody>
      </p:sp>
      <p:sp>
        <p:nvSpPr>
          <p:cNvPr id="422" name="Shape 422"/>
          <p:cNvSpPr>
            <a:spLocks noGrp="1"/>
          </p:cNvSpPr>
          <p:nvPr>
            <p:ph type="body" idx="1"/>
          </p:nvPr>
        </p:nvSpPr>
        <p:spPr>
          <a:xfrm>
            <a:off x="647700" y="2255837"/>
            <a:ext cx="11703050" cy="7467601"/>
          </a:xfrm>
          <a:prstGeom prst="rect">
            <a:avLst/>
          </a:prstGeom>
        </p:spPr>
        <p:txBody>
          <a:bodyPr/>
          <a:lstStyle/>
          <a:p>
            <a:pPr marL="431800" lvl="0" indent="-323850">
              <a:buClr>
                <a:srgbClr val="000000"/>
              </a:buClr>
              <a:buSzPct val="44000"/>
              <a:buFont typeface="Wingdings"/>
              <a:buChar char=""/>
              <a:tabLst>
                <a:tab pos="939800" algn="l"/>
                <a:tab pos="939800" algn="l"/>
                <a:tab pos="939800" algn="l"/>
                <a:tab pos="939800" algn="l"/>
                <a:tab pos="939800" algn="l"/>
                <a:tab pos="939800" algn="l"/>
                <a:tab pos="1866900" algn="l"/>
                <a:tab pos="1866900" algn="l"/>
                <a:tab pos="1866900" algn="l"/>
                <a:tab pos="1866900" algn="l"/>
                <a:tab pos="1866900" algn="l"/>
                <a:tab pos="1866900" algn="l"/>
                <a:tab pos="2806700" algn="l"/>
                <a:tab pos="2806700" algn="l"/>
                <a:tab pos="2806700" algn="l"/>
                <a:tab pos="2806700" algn="l"/>
                <a:tab pos="2806700" algn="l"/>
                <a:tab pos="2806700" algn="l"/>
                <a:tab pos="3733800" algn="l"/>
                <a:tab pos="3733800" algn="l"/>
                <a:tab pos="3733800" algn="l"/>
                <a:tab pos="3733800" algn="l"/>
                <a:tab pos="3733800" algn="l"/>
                <a:tab pos="3733800" algn="l"/>
                <a:tab pos="4673600" algn="l"/>
                <a:tab pos="4673600" algn="l"/>
                <a:tab pos="4673600" algn="l"/>
                <a:tab pos="4673600" algn="l"/>
                <a:tab pos="4673600" algn="l"/>
                <a:tab pos="4673600" algn="l"/>
                <a:tab pos="5600700" algn="l"/>
                <a:tab pos="5600700" algn="l"/>
                <a:tab pos="0" algn="l"/>
              </a:tabLst>
              <a:defRPr sz="1800">
                <a:uFillTx/>
              </a:defRPr>
            </a:pPr>
            <a:r>
              <a:rPr sz="3200">
                <a:uFill>
                  <a:solidFill/>
                </a:uFill>
                <a:latin typeface="+mn-lt"/>
                <a:ea typeface="+mn-ea"/>
                <a:cs typeface="+mn-cs"/>
                <a:sym typeface="Gill Sans"/>
              </a:rPr>
              <a:t>C ‘est une étape très technique qui comprend 3 phases essentielles :</a:t>
            </a:r>
          </a:p>
          <a:p>
            <a:pPr marL="1339850" lvl="1" indent="-323850">
              <a:spcBef>
                <a:spcPts val="1700"/>
              </a:spcBef>
              <a:buClr>
                <a:srgbClr val="000000"/>
              </a:buClr>
              <a:buSzPct val="44000"/>
              <a:buFont typeface="Wingdings"/>
              <a:buChar char=""/>
              <a:tabLst>
                <a:tab pos="939800" algn="l"/>
                <a:tab pos="939800" algn="l"/>
                <a:tab pos="939800" algn="l"/>
                <a:tab pos="939800" algn="l"/>
                <a:tab pos="939800" algn="l"/>
                <a:tab pos="939800" algn="l"/>
                <a:tab pos="1866900" algn="l"/>
                <a:tab pos="1866900" algn="l"/>
                <a:tab pos="1866900" algn="l"/>
                <a:tab pos="1866900" algn="l"/>
                <a:tab pos="1866900" algn="l"/>
                <a:tab pos="1866900" algn="l"/>
                <a:tab pos="2806700" algn="l"/>
                <a:tab pos="2806700" algn="l"/>
                <a:tab pos="2806700" algn="l"/>
                <a:tab pos="2806700" algn="l"/>
                <a:tab pos="2806700" algn="l"/>
                <a:tab pos="2806700" algn="l"/>
                <a:tab pos="3733800" algn="l"/>
                <a:tab pos="3733800" algn="l"/>
                <a:tab pos="3733800" algn="l"/>
                <a:tab pos="3733800" algn="l"/>
                <a:tab pos="3733800" algn="l"/>
                <a:tab pos="3733800" algn="l"/>
                <a:tab pos="4673600" algn="l"/>
                <a:tab pos="4673600" algn="l"/>
                <a:tab pos="4673600" algn="l"/>
                <a:tab pos="4673600" algn="l"/>
                <a:tab pos="4673600" algn="l"/>
                <a:tab pos="4673600" algn="l"/>
                <a:tab pos="5600700" algn="l"/>
                <a:tab pos="5600700" algn="l"/>
                <a:tab pos="0" algn="l"/>
              </a:tabLst>
              <a:defRPr sz="1800">
                <a:uFillTx/>
              </a:defRPr>
            </a:pPr>
            <a:r>
              <a:rPr sz="3200">
                <a:uFill>
                  <a:solidFill/>
                </a:uFill>
                <a:latin typeface="+mn-lt"/>
                <a:ea typeface="+mn-ea"/>
                <a:cs typeface="+mn-cs"/>
                <a:sym typeface="Gill Sans"/>
              </a:rPr>
              <a:t>[1] évaluer la production de l’étudiant;</a:t>
            </a:r>
          </a:p>
          <a:p>
            <a:pPr marL="1339850" lvl="1" indent="-323850">
              <a:spcBef>
                <a:spcPts val="1700"/>
              </a:spcBef>
              <a:buClr>
                <a:srgbClr val="000000"/>
              </a:buClr>
              <a:buSzPct val="44000"/>
              <a:buFont typeface="Wingdings"/>
              <a:buChar char=""/>
              <a:tabLst>
                <a:tab pos="939800" algn="l"/>
                <a:tab pos="939800" algn="l"/>
                <a:tab pos="939800" algn="l"/>
                <a:tab pos="939800" algn="l"/>
                <a:tab pos="939800" algn="l"/>
                <a:tab pos="939800" algn="l"/>
                <a:tab pos="1866900" algn="l"/>
                <a:tab pos="1866900" algn="l"/>
                <a:tab pos="1866900" algn="l"/>
                <a:tab pos="1866900" algn="l"/>
                <a:tab pos="1866900" algn="l"/>
                <a:tab pos="1866900" algn="l"/>
                <a:tab pos="2806700" algn="l"/>
                <a:tab pos="2806700" algn="l"/>
                <a:tab pos="2806700" algn="l"/>
                <a:tab pos="2806700" algn="l"/>
                <a:tab pos="2806700" algn="l"/>
                <a:tab pos="2806700" algn="l"/>
                <a:tab pos="3733800" algn="l"/>
                <a:tab pos="3733800" algn="l"/>
                <a:tab pos="3733800" algn="l"/>
                <a:tab pos="3733800" algn="l"/>
                <a:tab pos="3733800" algn="l"/>
                <a:tab pos="3733800" algn="l"/>
                <a:tab pos="4673600" algn="l"/>
                <a:tab pos="4673600" algn="l"/>
                <a:tab pos="4673600" algn="l"/>
                <a:tab pos="4673600" algn="l"/>
                <a:tab pos="4673600" algn="l"/>
                <a:tab pos="4673600" algn="l"/>
                <a:tab pos="5600700" algn="l"/>
                <a:tab pos="5600700" algn="l"/>
                <a:tab pos="0" algn="l"/>
              </a:tabLst>
              <a:defRPr sz="1800">
                <a:uFillTx/>
              </a:defRPr>
            </a:pPr>
            <a:r>
              <a:rPr sz="3200">
                <a:uFill>
                  <a:solidFill/>
                </a:uFill>
                <a:latin typeface="+mn-lt"/>
                <a:ea typeface="+mn-ea"/>
                <a:cs typeface="+mn-cs"/>
                <a:sym typeface="Gill Sans"/>
              </a:rPr>
              <a:t>[2] effectuer des contrôles qualité sur la correction et/ou les items;</a:t>
            </a:r>
          </a:p>
          <a:p>
            <a:pPr marL="1339850" lvl="1" indent="-323850">
              <a:spcBef>
                <a:spcPts val="1700"/>
              </a:spcBef>
              <a:buClr>
                <a:srgbClr val="000000"/>
              </a:buClr>
              <a:buSzPct val="44000"/>
              <a:buFont typeface="Wingdings"/>
              <a:buChar char=""/>
              <a:tabLst>
                <a:tab pos="939800" algn="l"/>
                <a:tab pos="939800" algn="l"/>
                <a:tab pos="939800" algn="l"/>
                <a:tab pos="939800" algn="l"/>
                <a:tab pos="939800" algn="l"/>
                <a:tab pos="939800" algn="l"/>
                <a:tab pos="1866900" algn="l"/>
                <a:tab pos="1866900" algn="l"/>
                <a:tab pos="1866900" algn="l"/>
                <a:tab pos="1866900" algn="l"/>
                <a:tab pos="1866900" algn="l"/>
                <a:tab pos="1866900" algn="l"/>
                <a:tab pos="2806700" algn="l"/>
                <a:tab pos="2806700" algn="l"/>
                <a:tab pos="2806700" algn="l"/>
                <a:tab pos="2806700" algn="l"/>
                <a:tab pos="2806700" algn="l"/>
                <a:tab pos="2806700" algn="l"/>
                <a:tab pos="3733800" algn="l"/>
                <a:tab pos="3733800" algn="l"/>
                <a:tab pos="3733800" algn="l"/>
                <a:tab pos="3733800" algn="l"/>
                <a:tab pos="3733800" algn="l"/>
                <a:tab pos="3733800" algn="l"/>
                <a:tab pos="4673600" algn="l"/>
                <a:tab pos="4673600" algn="l"/>
                <a:tab pos="4673600" algn="l"/>
                <a:tab pos="4673600" algn="l"/>
                <a:tab pos="4673600" algn="l"/>
                <a:tab pos="4673600" algn="l"/>
                <a:tab pos="5600700" algn="l"/>
                <a:tab pos="5600700" algn="l"/>
                <a:tab pos="0" algn="l"/>
              </a:tabLst>
              <a:defRPr sz="1800">
                <a:uFillTx/>
              </a:defRPr>
            </a:pPr>
            <a:r>
              <a:rPr sz="3200">
                <a:uFill>
                  <a:solidFill/>
                </a:uFill>
                <a:latin typeface="+mn-lt"/>
                <a:ea typeface="+mn-ea"/>
                <a:cs typeface="+mn-cs"/>
                <a:sym typeface="Gill Sans"/>
              </a:rPr>
              <a:t>[3] effectuer d’éventuelles modifications subséquentes;</a:t>
            </a:r>
            <a:br>
              <a:rPr sz="3200">
                <a:uFill>
                  <a:solidFill/>
                </a:uFill>
                <a:latin typeface="+mn-lt"/>
                <a:ea typeface="+mn-ea"/>
                <a:cs typeface="+mn-cs"/>
                <a:sym typeface="Gill Sans"/>
              </a:rPr>
            </a:br>
            <a:endParaRPr sz="3200">
              <a:uFill>
                <a:solidFill/>
              </a:uFill>
              <a:latin typeface="+mn-lt"/>
              <a:ea typeface="+mn-ea"/>
              <a:cs typeface="+mn-cs"/>
              <a:sym typeface="Gill Sans"/>
            </a:endParaRPr>
          </a:p>
          <a:p>
            <a:pPr marL="431800" lvl="0" indent="-323850">
              <a:spcBef>
                <a:spcPts val="1700"/>
              </a:spcBef>
              <a:buClr>
                <a:srgbClr val="000000"/>
              </a:buClr>
              <a:buSzPct val="44000"/>
              <a:buFont typeface="Wingdings"/>
              <a:buChar char=""/>
              <a:tabLst>
                <a:tab pos="939800" algn="l"/>
                <a:tab pos="939800" algn="l"/>
                <a:tab pos="939800" algn="l"/>
                <a:tab pos="939800" algn="l"/>
                <a:tab pos="939800" algn="l"/>
                <a:tab pos="939800" algn="l"/>
                <a:tab pos="1866900" algn="l"/>
                <a:tab pos="1866900" algn="l"/>
                <a:tab pos="1866900" algn="l"/>
                <a:tab pos="1866900" algn="l"/>
                <a:tab pos="1866900" algn="l"/>
                <a:tab pos="1866900" algn="l"/>
                <a:tab pos="2806700" algn="l"/>
                <a:tab pos="2806700" algn="l"/>
                <a:tab pos="2806700" algn="l"/>
                <a:tab pos="2806700" algn="l"/>
                <a:tab pos="2806700" algn="l"/>
                <a:tab pos="2806700" algn="l"/>
                <a:tab pos="3733800" algn="l"/>
                <a:tab pos="3733800" algn="l"/>
                <a:tab pos="3733800" algn="l"/>
                <a:tab pos="3733800" algn="l"/>
                <a:tab pos="3733800" algn="l"/>
                <a:tab pos="3733800" algn="l"/>
                <a:tab pos="4673600" algn="l"/>
                <a:tab pos="4673600" algn="l"/>
                <a:tab pos="4673600" algn="l"/>
                <a:tab pos="4673600" algn="l"/>
                <a:tab pos="4673600" algn="l"/>
                <a:tab pos="4673600" algn="l"/>
                <a:tab pos="5600700" algn="l"/>
                <a:tab pos="5600700" algn="l"/>
                <a:tab pos="0" algn="l"/>
              </a:tabLst>
              <a:defRPr sz="1800">
                <a:uFillTx/>
              </a:defRPr>
            </a:pPr>
            <a:r>
              <a:rPr sz="3200">
                <a:uFill>
                  <a:solidFill/>
                </a:uFill>
                <a:latin typeface="+mn-lt"/>
                <a:ea typeface="+mn-ea"/>
                <a:cs typeface="+mn-cs"/>
                <a:sym typeface="Gill Sans"/>
              </a:rPr>
              <a:t>Pour chaque modalité de questionnement, il existe différentes modalités de correction et différents types de contrôle qualité.</a:t>
            </a:r>
          </a:p>
        </p:txBody>
      </p:sp>
      <p:sp>
        <p:nvSpPr>
          <p:cNvPr id="423" name="Shape 423"/>
          <p:cNvSpPr/>
          <p:nvPr/>
        </p:nvSpPr>
        <p:spPr>
          <a:xfrm>
            <a:off x="127000" y="9334500"/>
            <a:ext cx="1595212" cy="292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defRPr sz="1300"/>
            </a:lvl1pPr>
          </a:lstStyle>
          <a:p>
            <a:pPr lvl="0">
              <a:defRPr sz="1800">
                <a:uFillTx/>
              </a:defRPr>
            </a:pPr>
            <a:r>
              <a:rPr sz="1300">
                <a:uFill>
                  <a:solidFill/>
                </a:uFill>
              </a:rPr>
              <a:t>(c) SMART-IFRES ULg</a:t>
            </a:r>
          </a:p>
        </p:txBody>
      </p:sp>
      <p:sp>
        <p:nvSpPr>
          <p:cNvPr id="424" name="Shape 424"/>
          <p:cNvSpPr/>
          <p:nvPr/>
        </p:nvSpPr>
        <p:spPr>
          <a:xfrm>
            <a:off x="10515600" y="9334500"/>
            <a:ext cx="2489200" cy="292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1300"/>
            </a:lvl1pPr>
          </a:lstStyle>
          <a:p>
            <a:pPr lvl="0">
              <a:defRPr sz="1800">
                <a:uFillTx/>
              </a:defRPr>
            </a:pPr>
            <a:r>
              <a:rPr sz="1300">
                <a:uFill>
                  <a:solidFill/>
                </a:uFill>
              </a:rPr>
              <a:t>Pascal Detroz et Vinciane Crahay</a:t>
            </a:r>
          </a:p>
        </p:txBody>
      </p:sp>
    </p:spTree>
  </p:cSld>
  <p:clrMapOvr>
    <a:masterClrMapping/>
  </p:clrMapOvr>
  <p:transition xmlns:p14="http://schemas.microsoft.com/office/powerpoint/2010/mai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hape 418"/>
          <p:cNvSpPr>
            <a:spLocks noGrp="1"/>
          </p:cNvSpPr>
          <p:nvPr>
            <p:ph type="title"/>
          </p:nvPr>
        </p:nvSpPr>
        <p:spPr>
          <a:xfrm>
            <a:off x="1274762" y="327025"/>
            <a:ext cx="10340976" cy="1597025"/>
          </a:xfrm>
          <a:prstGeom prst="rect">
            <a:avLst/>
          </a:prstGeom>
        </p:spPr>
        <p:txBody>
          <a:bodyPr/>
          <a:lstStyle>
            <a:lvl1pPr>
              <a:defRPr sz="4800">
                <a:solidFill>
                  <a:srgbClr val="007878"/>
                </a:solidFill>
                <a:uFill>
                  <a:solidFill>
                    <a:srgbClr val="007878"/>
                  </a:solidFill>
                </a:uFill>
                <a:latin typeface="Gill Sans SemiBold"/>
                <a:ea typeface="Gill Sans SemiBold"/>
                <a:cs typeface="Gill Sans SemiBold"/>
                <a:sym typeface="Gill Sans SemiBold"/>
              </a:defRPr>
            </a:lvl1pPr>
          </a:lstStyle>
          <a:p>
            <a:pPr lvl="0">
              <a:defRPr sz="1800">
                <a:solidFill>
                  <a:srgbClr val="000000"/>
                </a:solidFill>
                <a:uFillTx/>
              </a:defRPr>
            </a:pPr>
            <a:r>
              <a:rPr sz="4800">
                <a:solidFill>
                  <a:srgbClr val="007878"/>
                </a:solidFill>
                <a:uFill>
                  <a:solidFill>
                    <a:srgbClr val="007878"/>
                  </a:solidFill>
                </a:uFill>
              </a:rPr>
              <a:t>Etape 6 : correction</a:t>
            </a:r>
          </a:p>
        </p:txBody>
      </p:sp>
      <p:sp>
        <p:nvSpPr>
          <p:cNvPr id="419" name="Shape 419"/>
          <p:cNvSpPr>
            <a:spLocks noGrp="1"/>
          </p:cNvSpPr>
          <p:nvPr>
            <p:ph type="body" idx="4294967295"/>
          </p:nvPr>
        </p:nvSpPr>
        <p:spPr>
          <a:xfrm>
            <a:off x="323849" y="3069323"/>
            <a:ext cx="12242802" cy="3614954"/>
          </a:xfrm>
          <a:prstGeom prst="rect">
            <a:avLst/>
          </a:prstGeom>
        </p:spPr>
        <p:txBody>
          <a:bodyPr>
            <a:noAutofit/>
          </a:bodyPr>
          <a:lstStyle/>
          <a:p>
            <a:pPr marR="40639" lvl="1" indent="228600" algn="just">
              <a:lnSpc>
                <a:spcPct val="100000"/>
              </a:lnSpc>
              <a:spcBef>
                <a:spcPts val="2400"/>
              </a:spcBef>
              <a:defRPr sz="1800">
                <a:uFillTx/>
              </a:defRPr>
            </a:pPr>
            <a:r>
              <a:rPr sz="3600">
                <a:solidFill>
                  <a:srgbClr val="005764"/>
                </a:solidFill>
                <a:uFill>
                  <a:solidFill>
                    <a:srgbClr val="005764"/>
                  </a:solidFill>
                </a:uFill>
                <a:latin typeface="+mn-lt"/>
                <a:ea typeface="+mn-ea"/>
                <a:cs typeface="+mn-cs"/>
                <a:sym typeface="Gill Sans"/>
              </a:rPr>
              <a:t>Travailler à l’aide de </a:t>
            </a:r>
            <a:r>
              <a:rPr sz="3600">
                <a:solidFill>
                  <a:srgbClr val="005764"/>
                </a:solidFill>
                <a:uFill>
                  <a:solidFill>
                    <a:srgbClr val="005764"/>
                  </a:solidFill>
                </a:uFill>
                <a:latin typeface="Gill Sans SemiBold"/>
                <a:ea typeface="Gill Sans SemiBold"/>
                <a:cs typeface="Gill Sans SemiBold"/>
                <a:sym typeface="Gill Sans SemiBold"/>
              </a:rPr>
              <a:t>grille d’évaluation</a:t>
            </a:r>
            <a:r>
              <a:rPr sz="3600">
                <a:solidFill>
                  <a:srgbClr val="005764"/>
                </a:solidFill>
                <a:uFill>
                  <a:solidFill>
                    <a:srgbClr val="005764"/>
                  </a:solidFill>
                </a:uFill>
                <a:latin typeface="+mn-lt"/>
                <a:ea typeface="+mn-ea"/>
                <a:cs typeface="+mn-cs"/>
                <a:sym typeface="Gill Sans"/>
              </a:rPr>
              <a:t> pour sérier les informations, les mesurer, les pondérer, mais aussi pour assurer la traçabilité du jugement et de la décision.</a:t>
            </a:r>
          </a:p>
        </p:txBody>
      </p:sp>
    </p:spTree>
  </p:cSld>
  <p:clrMapOvr>
    <a:masterClrMapping/>
  </p:clrMapOvr>
  <p:transition xmlns:p14="http://schemas.microsoft.com/office/powerpoint/2010/mai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p:cNvSpPr>
          <p:nvPr>
            <p:ph type="title"/>
          </p:nvPr>
        </p:nvSpPr>
        <p:spPr>
          <a:xfrm>
            <a:off x="1274762" y="327025"/>
            <a:ext cx="10340976" cy="1597025"/>
          </a:xfrm>
          <a:prstGeom prst="rect">
            <a:avLst/>
          </a:prstGeom>
        </p:spPr>
        <p:txBody>
          <a:bodyPr/>
          <a:lstStyle>
            <a:lvl1pPr>
              <a:defRPr sz="4800">
                <a:solidFill>
                  <a:srgbClr val="007878"/>
                </a:solidFill>
                <a:uFill>
                  <a:solidFill>
                    <a:srgbClr val="007878"/>
                  </a:solidFill>
                </a:uFill>
                <a:latin typeface="Gill Sans SemiBold"/>
                <a:ea typeface="Gill Sans SemiBold"/>
                <a:cs typeface="Gill Sans SemiBold"/>
                <a:sym typeface="Gill Sans SemiBold"/>
              </a:defRPr>
            </a:lvl1pPr>
          </a:lstStyle>
          <a:p>
            <a:pPr lvl="0">
              <a:defRPr sz="1800">
                <a:solidFill>
                  <a:srgbClr val="000000"/>
                </a:solidFill>
                <a:uFillTx/>
              </a:defRPr>
            </a:pPr>
            <a:r>
              <a:rPr sz="4800">
                <a:solidFill>
                  <a:srgbClr val="007878"/>
                </a:solidFill>
                <a:uFill>
                  <a:solidFill>
                    <a:srgbClr val="007878"/>
                  </a:solidFill>
                </a:uFill>
              </a:rPr>
              <a:t>Etape 7 : Feedback</a:t>
            </a:r>
          </a:p>
        </p:txBody>
      </p:sp>
      <p:sp>
        <p:nvSpPr>
          <p:cNvPr id="471" name="Shape 471"/>
          <p:cNvSpPr/>
          <p:nvPr/>
        </p:nvSpPr>
        <p:spPr>
          <a:xfrm>
            <a:off x="381000" y="1924050"/>
            <a:ext cx="11737975" cy="786381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marL="0" lvl="1" indent="228600" algn="just">
              <a:spcBef>
                <a:spcPts val="2400"/>
              </a:spcBef>
              <a:defRPr sz="1800">
                <a:uFillTx/>
              </a:defRPr>
            </a:pPr>
            <a:endParaRPr sz="3800">
              <a:solidFill>
                <a:srgbClr val="005764"/>
              </a:solidFill>
              <a:uFill>
                <a:solidFill>
                  <a:srgbClr val="005764"/>
                </a:solidFill>
              </a:uFill>
            </a:endParaRPr>
          </a:p>
          <a:p>
            <a:pPr marL="0" lvl="1" indent="228600" algn="just">
              <a:spcBef>
                <a:spcPts val="2400"/>
              </a:spcBef>
              <a:defRPr sz="1800">
                <a:uFillTx/>
              </a:defRPr>
            </a:pPr>
            <a:r>
              <a:rPr sz="3800">
                <a:solidFill>
                  <a:srgbClr val="005764"/>
                </a:solidFill>
                <a:uFill>
                  <a:solidFill>
                    <a:srgbClr val="005764"/>
                  </a:solidFill>
                </a:uFill>
              </a:rPr>
              <a:t>Donner un feedback diagnostique et complet aux étudiants sur leurs performances</a:t>
            </a:r>
          </a:p>
        </p:txBody>
      </p:sp>
    </p:spTree>
  </p:cSld>
  <p:clrMapOvr>
    <a:masterClrMapping/>
  </p:clrMapOvr>
  <p:transition xmlns:p14="http://schemas.microsoft.com/office/powerpoint/2010/mai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p:cNvSpPr>
          <p:nvPr>
            <p:ph type="title"/>
          </p:nvPr>
        </p:nvSpPr>
        <p:spPr>
          <a:xfrm>
            <a:off x="647700" y="122237"/>
            <a:ext cx="11703050" cy="2159001"/>
          </a:xfrm>
          <a:prstGeom prst="rect">
            <a:avLst/>
          </a:prstGeom>
        </p:spPr>
        <p:txBody>
          <a:bodyPr/>
          <a:lstStyle>
            <a:lvl1pPr>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1595100" algn="l"/>
                <a:tab pos="11887200" algn="l"/>
              </a:tabLst>
              <a:defRPr sz="4800">
                <a:latin typeface="+mn-lt"/>
                <a:ea typeface="+mn-ea"/>
                <a:cs typeface="+mn-cs"/>
                <a:sym typeface="Gill Sans"/>
              </a:defRPr>
            </a:lvl1pPr>
          </a:lstStyle>
          <a:p>
            <a:pPr lvl="0">
              <a:defRPr sz="1800">
                <a:uFillTx/>
              </a:defRPr>
            </a:pPr>
            <a:r>
              <a:rPr sz="4800">
                <a:uFill>
                  <a:solidFill/>
                </a:uFill>
              </a:rPr>
              <a:t>Etape 7: feedback</a:t>
            </a:r>
          </a:p>
        </p:txBody>
      </p:sp>
      <p:sp>
        <p:nvSpPr>
          <p:cNvPr id="474" name="Shape 474"/>
          <p:cNvSpPr>
            <a:spLocks noGrp="1"/>
          </p:cNvSpPr>
          <p:nvPr>
            <p:ph type="body" idx="1"/>
          </p:nvPr>
        </p:nvSpPr>
        <p:spPr>
          <a:xfrm>
            <a:off x="647700" y="2255837"/>
            <a:ext cx="11703050" cy="7467601"/>
          </a:xfrm>
          <a:prstGeom prst="rect">
            <a:avLst/>
          </a:prstGeom>
        </p:spPr>
        <p:txBody>
          <a:bodyPr/>
          <a:lstStyle/>
          <a:p>
            <a:pPr marL="431800" lvl="0" indent="-323850">
              <a:buClr>
                <a:srgbClr val="000000"/>
              </a:buClr>
              <a:buSzPct val="44000"/>
              <a:buFont typeface="Wingdings"/>
              <a:buChar char=""/>
              <a:tabLst>
                <a:tab pos="939800" algn="l"/>
                <a:tab pos="939800" algn="l"/>
                <a:tab pos="939800" algn="l"/>
                <a:tab pos="939800" algn="l"/>
                <a:tab pos="939800" algn="l"/>
                <a:tab pos="939800" algn="l"/>
                <a:tab pos="939800" algn="l"/>
                <a:tab pos="1866900" algn="l"/>
                <a:tab pos="1866900" algn="l"/>
                <a:tab pos="1866900" algn="l"/>
                <a:tab pos="1866900" algn="l"/>
                <a:tab pos="1866900" algn="l"/>
                <a:tab pos="1866900" algn="l"/>
                <a:tab pos="1866900" algn="l"/>
                <a:tab pos="2806700" algn="l"/>
                <a:tab pos="2806700" algn="l"/>
                <a:tab pos="2806700" algn="l"/>
                <a:tab pos="2806700" algn="l"/>
                <a:tab pos="2806700" algn="l"/>
                <a:tab pos="2806700" algn="l"/>
                <a:tab pos="2806700" algn="l"/>
                <a:tab pos="3733800" algn="l"/>
                <a:tab pos="3733800" algn="l"/>
                <a:tab pos="3733800" algn="l"/>
                <a:tab pos="3733800" algn="l"/>
                <a:tab pos="3733800" algn="l"/>
                <a:tab pos="3733800" algn="l"/>
                <a:tab pos="3733800" algn="l"/>
                <a:tab pos="4673600" algn="l"/>
                <a:tab pos="4673600" algn="l"/>
                <a:tab pos="4673600" algn="l"/>
                <a:tab pos="4673600" algn="l"/>
                <a:tab pos="0" algn="l"/>
              </a:tabLst>
              <a:defRPr sz="1800">
                <a:uFillTx/>
              </a:defRPr>
            </a:pPr>
            <a:r>
              <a:rPr sz="3200">
                <a:uFill>
                  <a:solidFill/>
                </a:uFill>
                <a:latin typeface="+mn-lt"/>
                <a:ea typeface="+mn-ea"/>
                <a:cs typeface="+mn-cs"/>
                <a:sym typeface="Gill Sans"/>
              </a:rPr>
              <a:t>Rappelons que l’évaluation est en lien avec un processus de décision</a:t>
            </a:r>
          </a:p>
          <a:p>
            <a:pPr marL="431800" lvl="0" indent="-323850">
              <a:spcBef>
                <a:spcPts val="1700"/>
              </a:spcBef>
              <a:buClr>
                <a:srgbClr val="000000"/>
              </a:buClr>
              <a:buSzPct val="44000"/>
              <a:buFont typeface="Wingdings"/>
              <a:buChar char=""/>
              <a:tabLst>
                <a:tab pos="939800" algn="l"/>
                <a:tab pos="939800" algn="l"/>
                <a:tab pos="939800" algn="l"/>
                <a:tab pos="939800" algn="l"/>
                <a:tab pos="939800" algn="l"/>
                <a:tab pos="939800" algn="l"/>
                <a:tab pos="939800" algn="l"/>
                <a:tab pos="1866900" algn="l"/>
                <a:tab pos="1866900" algn="l"/>
                <a:tab pos="1866900" algn="l"/>
                <a:tab pos="1866900" algn="l"/>
                <a:tab pos="1866900" algn="l"/>
                <a:tab pos="1866900" algn="l"/>
                <a:tab pos="1866900" algn="l"/>
                <a:tab pos="2806700" algn="l"/>
                <a:tab pos="2806700" algn="l"/>
                <a:tab pos="2806700" algn="l"/>
                <a:tab pos="2806700" algn="l"/>
                <a:tab pos="2806700" algn="l"/>
                <a:tab pos="2806700" algn="l"/>
                <a:tab pos="2806700" algn="l"/>
                <a:tab pos="3733800" algn="l"/>
                <a:tab pos="3733800" algn="l"/>
                <a:tab pos="3733800" algn="l"/>
                <a:tab pos="3733800" algn="l"/>
                <a:tab pos="3733800" algn="l"/>
                <a:tab pos="3733800" algn="l"/>
                <a:tab pos="3733800" algn="l"/>
                <a:tab pos="4673600" algn="l"/>
                <a:tab pos="4673600" algn="l"/>
                <a:tab pos="4673600" algn="l"/>
                <a:tab pos="4673600" algn="l"/>
                <a:tab pos="0" algn="l"/>
              </a:tabLst>
              <a:defRPr sz="1800">
                <a:uFillTx/>
              </a:defRPr>
            </a:pPr>
            <a:r>
              <a:rPr sz="3200">
                <a:uFill>
                  <a:solidFill/>
                </a:uFill>
                <a:latin typeface="+mn-lt"/>
                <a:ea typeface="+mn-ea"/>
                <a:cs typeface="+mn-cs"/>
                <a:sym typeface="Gill Sans"/>
              </a:rPr>
              <a:t>Assessment provides students, among others, with information to make decisions about learning (Nitko, 2001).</a:t>
            </a:r>
          </a:p>
          <a:p>
            <a:pPr marL="431800" lvl="0" indent="-323850">
              <a:spcBef>
                <a:spcPts val="1700"/>
              </a:spcBef>
              <a:buClr>
                <a:srgbClr val="000000"/>
              </a:buClr>
              <a:buSzPct val="44000"/>
              <a:buFont typeface="Wingdings"/>
              <a:buChar char=""/>
              <a:tabLst>
                <a:tab pos="939800" algn="l"/>
                <a:tab pos="939800" algn="l"/>
                <a:tab pos="939800" algn="l"/>
                <a:tab pos="939800" algn="l"/>
                <a:tab pos="939800" algn="l"/>
                <a:tab pos="939800" algn="l"/>
                <a:tab pos="939800" algn="l"/>
                <a:tab pos="1866900" algn="l"/>
                <a:tab pos="1866900" algn="l"/>
                <a:tab pos="1866900" algn="l"/>
                <a:tab pos="1866900" algn="l"/>
                <a:tab pos="1866900" algn="l"/>
                <a:tab pos="1866900" algn="l"/>
                <a:tab pos="1866900" algn="l"/>
                <a:tab pos="2806700" algn="l"/>
                <a:tab pos="2806700" algn="l"/>
                <a:tab pos="2806700" algn="l"/>
                <a:tab pos="2806700" algn="l"/>
                <a:tab pos="2806700" algn="l"/>
                <a:tab pos="2806700" algn="l"/>
                <a:tab pos="2806700" algn="l"/>
                <a:tab pos="3733800" algn="l"/>
                <a:tab pos="3733800" algn="l"/>
                <a:tab pos="3733800" algn="l"/>
                <a:tab pos="3733800" algn="l"/>
                <a:tab pos="3733800" algn="l"/>
                <a:tab pos="3733800" algn="l"/>
                <a:tab pos="3733800" algn="l"/>
                <a:tab pos="4673600" algn="l"/>
                <a:tab pos="4673600" algn="l"/>
                <a:tab pos="4673600" algn="l"/>
                <a:tab pos="4673600" algn="l"/>
                <a:tab pos="0" algn="l"/>
              </a:tabLst>
              <a:defRPr sz="1800">
                <a:uFillTx/>
              </a:defRPr>
            </a:pPr>
            <a:r>
              <a:rPr sz="3200">
                <a:uFill>
                  <a:solidFill/>
                </a:uFill>
                <a:latin typeface="+mn-lt"/>
                <a:ea typeface="+mn-ea"/>
                <a:cs typeface="+mn-cs"/>
                <a:sym typeface="Gill Sans"/>
              </a:rPr>
              <a:t>Les bons feedbacks sont descriptifs, spécifiques et contiennent de l’information susceptible d’améliorer les performances de l’étudiant.</a:t>
            </a:r>
          </a:p>
          <a:p>
            <a:pPr marL="431800" lvl="0" indent="-323850">
              <a:spcBef>
                <a:spcPts val="1700"/>
              </a:spcBef>
              <a:buClr>
                <a:srgbClr val="000000"/>
              </a:buClr>
              <a:buSzPct val="44000"/>
              <a:buFont typeface="Wingdings"/>
              <a:buChar char=""/>
              <a:tabLst>
                <a:tab pos="939800" algn="l"/>
                <a:tab pos="939800" algn="l"/>
                <a:tab pos="939800" algn="l"/>
                <a:tab pos="939800" algn="l"/>
                <a:tab pos="939800" algn="l"/>
                <a:tab pos="939800" algn="l"/>
                <a:tab pos="939800" algn="l"/>
                <a:tab pos="1866900" algn="l"/>
                <a:tab pos="1866900" algn="l"/>
                <a:tab pos="1866900" algn="l"/>
                <a:tab pos="1866900" algn="l"/>
                <a:tab pos="1866900" algn="l"/>
                <a:tab pos="1866900" algn="l"/>
                <a:tab pos="1866900" algn="l"/>
                <a:tab pos="2806700" algn="l"/>
                <a:tab pos="2806700" algn="l"/>
                <a:tab pos="2806700" algn="l"/>
                <a:tab pos="2806700" algn="l"/>
                <a:tab pos="2806700" algn="l"/>
                <a:tab pos="2806700" algn="l"/>
                <a:tab pos="2806700" algn="l"/>
                <a:tab pos="3733800" algn="l"/>
                <a:tab pos="3733800" algn="l"/>
                <a:tab pos="3733800" algn="l"/>
                <a:tab pos="3733800" algn="l"/>
                <a:tab pos="3733800" algn="l"/>
                <a:tab pos="3733800" algn="l"/>
                <a:tab pos="3733800" algn="l"/>
                <a:tab pos="4673600" algn="l"/>
                <a:tab pos="4673600" algn="l"/>
                <a:tab pos="4673600" algn="l"/>
                <a:tab pos="4673600" algn="l"/>
                <a:tab pos="0" algn="l"/>
              </a:tabLst>
              <a:defRPr sz="1800">
                <a:uFillTx/>
              </a:defRPr>
            </a:pPr>
            <a:r>
              <a:rPr sz="3200">
                <a:uFill>
                  <a:solidFill/>
                </a:uFill>
                <a:latin typeface="+mn-lt"/>
                <a:ea typeface="+mn-ea"/>
                <a:cs typeface="+mn-cs"/>
                <a:sym typeface="Gill Sans"/>
              </a:rPr>
              <a:t>Il existe trois type de feedbacks </a:t>
            </a:r>
          </a:p>
          <a:p>
            <a:pPr marL="1309489" lvl="1" indent="-293489">
              <a:spcBef>
                <a:spcPts val="1700"/>
              </a:spcBef>
              <a:buClr>
                <a:srgbClr val="000000"/>
              </a:buClr>
              <a:buSzPct val="44000"/>
              <a:buFont typeface="Wingdings"/>
              <a:buChar char=""/>
              <a:tabLst>
                <a:tab pos="939800" algn="l"/>
                <a:tab pos="939800" algn="l"/>
                <a:tab pos="939800" algn="l"/>
                <a:tab pos="939800" algn="l"/>
                <a:tab pos="939800" algn="l"/>
                <a:tab pos="939800" algn="l"/>
                <a:tab pos="939800" algn="l"/>
                <a:tab pos="1866900" algn="l"/>
                <a:tab pos="1866900" algn="l"/>
                <a:tab pos="1866900" algn="l"/>
                <a:tab pos="1866900" algn="l"/>
                <a:tab pos="1866900" algn="l"/>
                <a:tab pos="1866900" algn="l"/>
                <a:tab pos="1866900" algn="l"/>
                <a:tab pos="2806700" algn="l"/>
                <a:tab pos="2806700" algn="l"/>
                <a:tab pos="2806700" algn="l"/>
                <a:tab pos="2806700" algn="l"/>
                <a:tab pos="2806700" algn="l"/>
                <a:tab pos="2806700" algn="l"/>
                <a:tab pos="2806700" algn="l"/>
                <a:tab pos="3733800" algn="l"/>
                <a:tab pos="3733800" algn="l"/>
                <a:tab pos="3733800" algn="l"/>
                <a:tab pos="3733800" algn="l"/>
                <a:tab pos="3733800" algn="l"/>
                <a:tab pos="3733800" algn="l"/>
                <a:tab pos="3733800" algn="l"/>
                <a:tab pos="4673600" algn="l"/>
                <a:tab pos="4673600" algn="l"/>
                <a:tab pos="4673600" algn="l"/>
                <a:tab pos="4673600" algn="l"/>
                <a:tab pos="0" algn="l"/>
              </a:tabLst>
              <a:defRPr sz="1800">
                <a:uFillTx/>
              </a:defRPr>
            </a:pPr>
            <a:r>
              <a:rPr sz="2900">
                <a:uFill>
                  <a:solidFill/>
                </a:uFill>
                <a:latin typeface="+mn-lt"/>
                <a:ea typeface="+mn-ea"/>
                <a:cs typeface="+mn-cs"/>
                <a:sym typeface="Gill Sans"/>
              </a:rPr>
              <a:t>des feedbacks normatifs : on compare la performance d’un étudiant à celle des autres</a:t>
            </a:r>
          </a:p>
          <a:p>
            <a:pPr marL="1309489" lvl="1" indent="-293489">
              <a:spcBef>
                <a:spcPts val="1700"/>
              </a:spcBef>
              <a:buClr>
                <a:srgbClr val="000000"/>
              </a:buClr>
              <a:buSzPct val="44000"/>
              <a:buFont typeface="Wingdings"/>
              <a:buChar char=""/>
              <a:tabLst>
                <a:tab pos="939800" algn="l"/>
                <a:tab pos="939800" algn="l"/>
                <a:tab pos="939800" algn="l"/>
                <a:tab pos="939800" algn="l"/>
                <a:tab pos="939800" algn="l"/>
                <a:tab pos="939800" algn="l"/>
                <a:tab pos="939800" algn="l"/>
                <a:tab pos="1866900" algn="l"/>
                <a:tab pos="1866900" algn="l"/>
                <a:tab pos="1866900" algn="l"/>
                <a:tab pos="1866900" algn="l"/>
                <a:tab pos="1866900" algn="l"/>
                <a:tab pos="1866900" algn="l"/>
                <a:tab pos="1866900" algn="l"/>
                <a:tab pos="2806700" algn="l"/>
                <a:tab pos="2806700" algn="l"/>
                <a:tab pos="2806700" algn="l"/>
                <a:tab pos="2806700" algn="l"/>
                <a:tab pos="2806700" algn="l"/>
                <a:tab pos="2806700" algn="l"/>
                <a:tab pos="2806700" algn="l"/>
                <a:tab pos="3733800" algn="l"/>
                <a:tab pos="3733800" algn="l"/>
                <a:tab pos="3733800" algn="l"/>
                <a:tab pos="3733800" algn="l"/>
                <a:tab pos="3733800" algn="l"/>
                <a:tab pos="3733800" algn="l"/>
                <a:tab pos="3733800" algn="l"/>
                <a:tab pos="4673600" algn="l"/>
                <a:tab pos="4673600" algn="l"/>
                <a:tab pos="4673600" algn="l"/>
                <a:tab pos="4673600" algn="l"/>
                <a:tab pos="0" algn="l"/>
              </a:tabLst>
              <a:defRPr sz="1800">
                <a:uFillTx/>
              </a:defRPr>
            </a:pPr>
            <a:r>
              <a:rPr sz="2900">
                <a:uFill>
                  <a:solidFill/>
                </a:uFill>
                <a:latin typeface="+mn-lt"/>
                <a:ea typeface="+mn-ea"/>
                <a:cs typeface="+mn-cs"/>
                <a:sym typeface="Gill Sans"/>
              </a:rPr>
              <a:t>des feedbacks autoréférencés : on compare la production actuelle d’un étudiant à sa production passée. </a:t>
            </a:r>
          </a:p>
          <a:p>
            <a:pPr marL="1309489" lvl="1" indent="-293489">
              <a:spcBef>
                <a:spcPts val="1700"/>
              </a:spcBef>
              <a:buClr>
                <a:srgbClr val="000000"/>
              </a:buClr>
              <a:buSzPct val="44000"/>
              <a:buFont typeface="Wingdings"/>
              <a:buChar char=""/>
              <a:tabLst>
                <a:tab pos="939800" algn="l"/>
                <a:tab pos="939800" algn="l"/>
                <a:tab pos="939800" algn="l"/>
                <a:tab pos="939800" algn="l"/>
                <a:tab pos="939800" algn="l"/>
                <a:tab pos="939800" algn="l"/>
                <a:tab pos="939800" algn="l"/>
                <a:tab pos="1866900" algn="l"/>
                <a:tab pos="1866900" algn="l"/>
                <a:tab pos="1866900" algn="l"/>
                <a:tab pos="1866900" algn="l"/>
                <a:tab pos="1866900" algn="l"/>
                <a:tab pos="1866900" algn="l"/>
                <a:tab pos="1866900" algn="l"/>
                <a:tab pos="2806700" algn="l"/>
                <a:tab pos="2806700" algn="l"/>
                <a:tab pos="2806700" algn="l"/>
                <a:tab pos="2806700" algn="l"/>
                <a:tab pos="2806700" algn="l"/>
                <a:tab pos="2806700" algn="l"/>
                <a:tab pos="2806700" algn="l"/>
                <a:tab pos="3733800" algn="l"/>
                <a:tab pos="3733800" algn="l"/>
                <a:tab pos="3733800" algn="l"/>
                <a:tab pos="3733800" algn="l"/>
                <a:tab pos="3733800" algn="l"/>
                <a:tab pos="3733800" algn="l"/>
                <a:tab pos="3733800" algn="l"/>
                <a:tab pos="4673600" algn="l"/>
                <a:tab pos="4673600" algn="l"/>
                <a:tab pos="4673600" algn="l"/>
                <a:tab pos="4673600" algn="l"/>
                <a:tab pos="0" algn="l"/>
              </a:tabLst>
              <a:defRPr sz="1800">
                <a:uFillTx/>
              </a:defRPr>
            </a:pPr>
            <a:r>
              <a:rPr sz="2900">
                <a:uFill>
                  <a:solidFill/>
                </a:uFill>
                <a:latin typeface="+mn-lt"/>
                <a:ea typeface="+mn-ea"/>
                <a:cs typeface="+mn-cs"/>
                <a:sym typeface="Gill Sans"/>
              </a:rPr>
              <a:t>des feedbacks critériés : on compare la production d’un étudiant à des standards établis en spécifiant les objectifs d’apprentissage atteints de ceux qui ne le sont pas. </a:t>
            </a:r>
          </a:p>
        </p:txBody>
      </p:sp>
      <p:sp>
        <p:nvSpPr>
          <p:cNvPr id="475" name="Shape 475"/>
          <p:cNvSpPr/>
          <p:nvPr/>
        </p:nvSpPr>
        <p:spPr>
          <a:xfrm>
            <a:off x="127000" y="9334500"/>
            <a:ext cx="1595212" cy="292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defRPr sz="1300"/>
            </a:lvl1pPr>
          </a:lstStyle>
          <a:p>
            <a:pPr lvl="0">
              <a:defRPr sz="1800">
                <a:uFillTx/>
              </a:defRPr>
            </a:pPr>
            <a:r>
              <a:rPr sz="1300">
                <a:uFill>
                  <a:solidFill/>
                </a:uFill>
              </a:rPr>
              <a:t>(c) SMART-IFRES ULg</a:t>
            </a:r>
          </a:p>
        </p:txBody>
      </p:sp>
      <p:sp>
        <p:nvSpPr>
          <p:cNvPr id="476" name="Shape 476"/>
          <p:cNvSpPr/>
          <p:nvPr/>
        </p:nvSpPr>
        <p:spPr>
          <a:xfrm>
            <a:off x="10515600" y="9334500"/>
            <a:ext cx="2489200" cy="292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1300"/>
            </a:lvl1pPr>
          </a:lstStyle>
          <a:p>
            <a:pPr lvl="0">
              <a:defRPr sz="1800">
                <a:uFillTx/>
              </a:defRPr>
            </a:pPr>
            <a:r>
              <a:rPr sz="1300">
                <a:uFill>
                  <a:solidFill/>
                </a:uFill>
              </a:rPr>
              <a:t>Pascal Detroz et Vinciane Crahay</a:t>
            </a:r>
          </a:p>
        </p:txBody>
      </p:sp>
    </p:spTree>
  </p:cSld>
  <p:clrMapOvr>
    <a:masterClrMapping/>
  </p:clrMapOvr>
  <p:transition xmlns:p14="http://schemas.microsoft.com/office/powerpoint/2010/mai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8" name="Table 478"/>
          <p:cNvGraphicFramePr/>
          <p:nvPr/>
        </p:nvGraphicFramePr>
        <p:xfrm>
          <a:off x="1397000" y="3352800"/>
          <a:ext cx="10210800" cy="6992300"/>
        </p:xfrm>
        <a:graphic>
          <a:graphicData uri="http://schemas.openxmlformats.org/drawingml/2006/table">
            <a:tbl>
              <a:tblPr>
                <a:tableStyleId>{8F44A2F1-9E1F-4B54-A3A2-5F16C0AD49E2}</a:tableStyleId>
              </a:tblPr>
              <a:tblGrid>
                <a:gridCol w="3695700"/>
                <a:gridCol w="2171700"/>
                <a:gridCol w="2171700"/>
                <a:gridCol w="2171700"/>
              </a:tblGrid>
              <a:tr h="736600">
                <a:tc>
                  <a:txBody>
                    <a:bodyPr/>
                    <a:lstStyle/>
                    <a:p>
                      <a:pPr lvl="0" algn="l" defTabSz="914400">
                        <a:tabLst>
                          <a:tab pos="914400" algn="l"/>
                        </a:tabLst>
                        <a:defRPr>
                          <a:uFillTx/>
                        </a:defRPr>
                      </a:pPr>
                      <a:r>
                        <a:rPr sz="1400" b="1">
                          <a:solidFill>
                            <a:srgbClr val="FFFFFF"/>
                          </a:solidFill>
                          <a:uFill>
                            <a:solidFill>
                              <a:srgbClr val="FFFFFF"/>
                            </a:solidFill>
                          </a:uFill>
                          <a:latin typeface="Arial"/>
                          <a:ea typeface="Arial"/>
                          <a:cs typeface="Arial"/>
                          <a:sym typeface="Arial"/>
                        </a:rPr>
                        <a:t>Content Outline</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c>
                  <a:txBody>
                    <a:bodyPr/>
                    <a:lstStyle/>
                    <a:p>
                      <a:pPr lvl="0" algn="l" defTabSz="914400">
                        <a:tabLst>
                          <a:tab pos="914400" algn="l"/>
                        </a:tabLst>
                        <a:defRPr>
                          <a:uFillTx/>
                        </a:defRPr>
                      </a:pPr>
                      <a:r>
                        <a:rPr sz="1400" b="1">
                          <a:solidFill>
                            <a:srgbClr val="FFFFFF"/>
                          </a:solidFill>
                          <a:uFill>
                            <a:solidFill>
                              <a:srgbClr val="FFFFFF"/>
                            </a:solidFill>
                          </a:uFill>
                          <a:latin typeface="Arial"/>
                          <a:ea typeface="Arial"/>
                          <a:cs typeface="Arial"/>
                          <a:sym typeface="Arial"/>
                        </a:rPr>
                        <a:t>Recalling information taught or read</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c>
                  <a:txBody>
                    <a:bodyPr/>
                    <a:lstStyle/>
                    <a:p>
                      <a:pPr lvl="0" algn="l" defTabSz="914400">
                        <a:tabLst>
                          <a:tab pos="914400" algn="l"/>
                        </a:tabLst>
                        <a:defRPr>
                          <a:uFillTx/>
                        </a:defRPr>
                      </a:pPr>
                      <a:r>
                        <a:rPr sz="1400" b="1">
                          <a:solidFill>
                            <a:srgbClr val="FFFFFF"/>
                          </a:solidFill>
                          <a:uFill>
                            <a:solidFill>
                              <a:srgbClr val="FFFFFF"/>
                            </a:solidFill>
                          </a:uFill>
                          <a:latin typeface="Arial"/>
                          <a:ea typeface="Arial"/>
                          <a:cs typeface="Arial"/>
                          <a:sym typeface="Arial"/>
                        </a:rPr>
                        <a:t>Applying knowledge in situations very similar to those taught</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c>
                  <a:txBody>
                    <a:bodyPr/>
                    <a:lstStyle/>
                    <a:p>
                      <a:pPr lvl="0" algn="l" defTabSz="914400">
                        <a:tabLst>
                          <a:tab pos="914400" algn="l"/>
                        </a:tabLst>
                        <a:defRPr>
                          <a:uFillTx/>
                        </a:defRPr>
                      </a:pPr>
                      <a:r>
                        <a:rPr sz="1400" b="1">
                          <a:solidFill>
                            <a:srgbClr val="FFFFFF"/>
                          </a:solidFill>
                          <a:uFill>
                            <a:solidFill>
                              <a:srgbClr val="FFFFFF"/>
                            </a:solidFill>
                          </a:uFill>
                          <a:latin typeface="Arial"/>
                          <a:ea typeface="Arial"/>
                          <a:cs typeface="Arial"/>
                          <a:sym typeface="Arial"/>
                        </a:rPr>
                        <a:t>Applying knowledge in a new or novel context</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r>
              <a:tr h="457200">
                <a:tc>
                  <a:txBody>
                    <a:bodyPr/>
                    <a:lstStyle/>
                    <a:p>
                      <a:pPr lvl="0" algn="l" defTabSz="914400">
                        <a:tabLst>
                          <a:tab pos="914400" algn="l"/>
                        </a:tabLst>
                        <a:defRPr>
                          <a:uFillTx/>
                        </a:defRPr>
                      </a:pPr>
                      <a:r>
                        <a:rPr sz="1400" b="1">
                          <a:uFill>
                            <a:solidFill/>
                          </a:uFill>
                          <a:latin typeface="Arial"/>
                          <a:ea typeface="Arial"/>
                          <a:cs typeface="Arial"/>
                          <a:sym typeface="Arial"/>
                        </a:rPr>
                        <a:t>I. Basic Parts of Cell</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r>
              <a:tr h="304800">
                <a:tc>
                  <a:txBody>
                    <a:bodyPr/>
                    <a:lstStyle/>
                    <a:p>
                      <a:pPr lvl="0" algn="l" defTabSz="914400">
                        <a:tabLst>
                          <a:tab pos="914400" algn="l"/>
                        </a:tabLst>
                        <a:defRPr>
                          <a:uFillTx/>
                        </a:defRPr>
                      </a:pPr>
                      <a:r>
                        <a:rPr sz="1400">
                          <a:uFill>
                            <a:solidFill/>
                          </a:uFill>
                          <a:latin typeface="Arial"/>
                          <a:ea typeface="Arial"/>
                          <a:cs typeface="Arial"/>
                          <a:sym typeface="Arial"/>
                        </a:rPr>
                        <a:t>A.Nucleus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rowSpan="2">
                  <a:txBody>
                    <a:bodyPr/>
                    <a:lstStyle/>
                    <a:p>
                      <a:pPr lvl="0" defTabSz="914400">
                        <a:tabLst>
                          <a:tab pos="914400" algn="l"/>
                        </a:tabLst>
                        <a:defRPr>
                          <a:uFillTx/>
                        </a:defRPr>
                      </a:pPr>
                      <a:r>
                        <a:rPr sz="1200">
                          <a:uFill>
                            <a:solidFill/>
                          </a:uFill>
                          <a:latin typeface="Arial"/>
                          <a:ea typeface="Arial"/>
                          <a:cs typeface="Arial"/>
                          <a:sym typeface="Arial"/>
                        </a:rPr>
                        <a:t>1 item (label parts) of cell drawing</a:t>
                      </a:r>
                    </a:p>
                  </a:txBody>
                  <a:tcPr marL="25400" marR="25400" marT="25400" marB="25400"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73062">
                <a:tc>
                  <a:txBody>
                    <a:bodyPr/>
                    <a:lstStyle/>
                    <a:p>
                      <a:pPr lvl="0" algn="l" defTabSz="914400">
                        <a:tabLst>
                          <a:tab pos="914400" algn="l"/>
                        </a:tabLst>
                        <a:defRPr>
                          <a:uFillTx/>
                        </a:defRPr>
                      </a:pPr>
                      <a:r>
                        <a:rPr sz="1400">
                          <a:uFill>
                            <a:solidFill/>
                          </a:uFill>
                          <a:latin typeface="Arial"/>
                          <a:ea typeface="Arial"/>
                          <a:cs typeface="Arial"/>
                          <a:sym typeface="Arial"/>
                        </a:rPr>
                        <a:t>B Cytoplasm</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vMerge="1">
                  <a:txBody>
                    <a:bodyPr/>
                    <a:lstStyle/>
                    <a:p>
                      <a:endParaRPr lang="fr-FR"/>
                    </a:p>
                  </a:txBody>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C. Cell Membrane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(label part of cell photo)</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457200">
                <a:tc>
                  <a:txBody>
                    <a:bodyPr/>
                    <a:lstStyle/>
                    <a:p>
                      <a:pPr lvl="0" algn="l" defTabSz="914400">
                        <a:tabLst>
                          <a:tab pos="914400" algn="l"/>
                        </a:tabLst>
                        <a:defRPr>
                          <a:uFillTx/>
                        </a:defRPr>
                      </a:pPr>
                      <a:r>
                        <a:rPr sz="1400" b="1">
                          <a:uFill>
                            <a:solidFill/>
                          </a:uFill>
                          <a:latin typeface="Arial"/>
                          <a:ea typeface="Arial"/>
                          <a:cs typeface="Arial"/>
                          <a:sym typeface="Arial"/>
                        </a:rPr>
                        <a:t>II. Plant vs Animal Cells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c>
                  <a:txBody>
                    <a:bodyPr/>
                    <a:lstStyle/>
                    <a:p>
                      <a:pPr lvl="0" defTabSz="914400">
                        <a:tabLst>
                          <a:tab pos="914400" algn="l"/>
                        </a:tabLst>
                        <a:defRPr>
                          <a:uFillTx/>
                        </a:defRPr>
                      </a:pPr>
                      <a:r>
                        <a:rPr b="1">
                          <a:uFill>
                            <a:solidFill/>
                          </a:uFill>
                          <a:latin typeface="Arial"/>
                          <a:ea typeface="Arial"/>
                          <a:cs typeface="Arial"/>
                          <a:sym typeface="Arial"/>
                        </a:rPr>
                        <a:t>2</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c>
                  <a:txBody>
                    <a:bodyPr/>
                    <a:lstStyle/>
                    <a:p>
                      <a:pPr lvl="0" defTabSz="914400">
                        <a:tabLst>
                          <a:tab pos="914400" algn="l"/>
                        </a:tabLst>
                        <a:defRPr>
                          <a:uFillTx/>
                        </a:defRPr>
                      </a:pPr>
                      <a:r>
                        <a:rPr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c>
                  <a:txBody>
                    <a:bodyPr/>
                    <a:lstStyle/>
                    <a:p>
                      <a:pPr lvl="0" defTabSz="914400">
                        <a:tabLst>
                          <a:tab pos="914400" algn="l"/>
                        </a:tabLst>
                        <a:defRPr>
                          <a:uFillTx/>
                        </a:defRPr>
                      </a:pPr>
                      <a:r>
                        <a:rPr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A. Similarities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8137">
                <a:tc>
                  <a:txBody>
                    <a:bodyPr/>
                    <a:lstStyle/>
                    <a:p>
                      <a:pPr lvl="0" algn="l" defTabSz="914400">
                        <a:tabLst>
                          <a:tab pos="914400" algn="l"/>
                        </a:tabLst>
                        <a:defRPr>
                          <a:uFillTx/>
                        </a:defRPr>
                      </a:pPr>
                      <a:r>
                        <a:rPr sz="1400">
                          <a:uFill>
                            <a:solidFill/>
                          </a:uFill>
                          <a:latin typeface="Arial"/>
                          <a:ea typeface="Arial"/>
                          <a:cs typeface="Arial"/>
                          <a:sym typeface="Arial"/>
                        </a:rPr>
                        <a:t>B. Differences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1. Cell wall vs membrane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2. food manufacture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457200">
                <a:tc>
                  <a:txBody>
                    <a:bodyPr/>
                    <a:lstStyle/>
                    <a:p>
                      <a:pPr lvl="0" algn="l" defTabSz="914400">
                        <a:tabLst>
                          <a:tab pos="914400" algn="l"/>
                        </a:tabLst>
                        <a:defRPr>
                          <a:uFillTx/>
                        </a:defRPr>
                      </a:pPr>
                      <a:r>
                        <a:rPr sz="1400" b="1">
                          <a:uFill>
                            <a:solidFill/>
                          </a:uFill>
                          <a:latin typeface="Arial"/>
                          <a:ea typeface="Arial"/>
                          <a:cs typeface="Arial"/>
                          <a:sym typeface="Arial"/>
                        </a:rPr>
                        <a:t>III. Cell Membrane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2</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2</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A. Living nature of</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(multiple choice)</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B. Diffusion</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(multiple choice)</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8137">
                <a:tc>
                  <a:txBody>
                    <a:bodyPr/>
                    <a:lstStyle/>
                    <a:p>
                      <a:pPr lvl="0" algn="l" defTabSz="914400">
                        <a:tabLst>
                          <a:tab pos="914400" algn="l"/>
                        </a:tabLst>
                        <a:defRPr>
                          <a:uFillTx/>
                        </a:defRPr>
                      </a:pPr>
                      <a:r>
                        <a:rPr sz="1400">
                          <a:uFill>
                            <a:solidFill/>
                          </a:uFill>
                          <a:latin typeface="Arial"/>
                          <a:ea typeface="Arial"/>
                          <a:cs typeface="Arial"/>
                          <a:sym typeface="Arial"/>
                        </a:rPr>
                        <a:t>C. Substances diffused by cells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457200">
                <a:tc>
                  <a:txBody>
                    <a:bodyPr/>
                    <a:lstStyle/>
                    <a:p>
                      <a:pPr lvl="0" algn="l" defTabSz="914400">
                        <a:tabLst>
                          <a:tab pos="914400" algn="l"/>
                        </a:tabLst>
                        <a:defRPr>
                          <a:uFillTx/>
                        </a:defRPr>
                      </a:pPr>
                      <a:r>
                        <a:rPr sz="1400" b="1">
                          <a:uFill>
                            <a:solidFill/>
                          </a:uFill>
                          <a:latin typeface="Arial"/>
                          <a:ea typeface="Arial"/>
                          <a:cs typeface="Arial"/>
                          <a:sym typeface="Arial"/>
                        </a:rPr>
                        <a:t>IV. Division of Cells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4</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A. Phases in Division</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2 item (short-answer)</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B. Chromosomes and DNA</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C. Plant vs animal cell division</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r>
            </a:tbl>
          </a:graphicData>
        </a:graphic>
      </p:graphicFrame>
      <p:sp>
        <p:nvSpPr>
          <p:cNvPr id="479" name="Shape 479"/>
          <p:cNvSpPr/>
          <p:nvPr/>
        </p:nvSpPr>
        <p:spPr>
          <a:xfrm>
            <a:off x="644525" y="852487"/>
            <a:ext cx="117094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0" marR="0">
              <a:lnSpc>
                <a:spcPct val="96000"/>
              </a:lnSpc>
              <a:buClr>
                <a:srgbClr val="000000"/>
              </a:buClr>
              <a:buFont typeface="Gill Sans"/>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1595100" algn="l"/>
                <a:tab pos="11887200" algn="l"/>
              </a:tabLst>
              <a:defRPr sz="4800"/>
            </a:lvl1pPr>
          </a:lstStyle>
          <a:p>
            <a:pPr lvl="0">
              <a:defRPr sz="1800">
                <a:uFillTx/>
              </a:defRPr>
            </a:pPr>
            <a:r>
              <a:rPr sz="4800">
                <a:uFill>
                  <a:solidFill/>
                </a:uFill>
              </a:rPr>
              <a:t>Etape 7: feedback et table de spécification</a:t>
            </a:r>
          </a:p>
        </p:txBody>
      </p:sp>
      <p:sp>
        <p:nvSpPr>
          <p:cNvPr id="480" name="Shape 480"/>
          <p:cNvSpPr/>
          <p:nvPr/>
        </p:nvSpPr>
        <p:spPr>
          <a:xfrm>
            <a:off x="1411287" y="2470150"/>
            <a:ext cx="7670801" cy="508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0" marR="0">
              <a:buClr>
                <a:srgbClr val="000000"/>
              </a:buClr>
              <a:buFont typeface="Gill Sans"/>
              <a:defRPr sz="3500"/>
            </a:lvl1pPr>
          </a:lstStyle>
          <a:p>
            <a:pPr lvl="0">
              <a:defRPr sz="1800">
                <a:uFillTx/>
              </a:defRPr>
            </a:pPr>
            <a:r>
              <a:rPr sz="3500">
                <a:uFill>
                  <a:solidFill/>
                </a:uFill>
              </a:rPr>
              <a:t>On peut donner un feedback sur un item</a:t>
            </a:r>
          </a:p>
        </p:txBody>
      </p:sp>
      <p:sp>
        <p:nvSpPr>
          <p:cNvPr id="481" name="Shape 481"/>
          <p:cNvSpPr/>
          <p:nvPr/>
        </p:nvSpPr>
        <p:spPr>
          <a:xfrm>
            <a:off x="127000" y="9334500"/>
            <a:ext cx="1595212" cy="292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defRPr sz="1300"/>
            </a:lvl1pPr>
          </a:lstStyle>
          <a:p>
            <a:pPr lvl="0">
              <a:defRPr sz="1800">
                <a:uFillTx/>
              </a:defRPr>
            </a:pPr>
            <a:r>
              <a:rPr sz="1300">
                <a:uFill>
                  <a:solidFill/>
                </a:uFill>
              </a:rPr>
              <a:t>(c) SMART-IFRES ULg</a:t>
            </a:r>
          </a:p>
        </p:txBody>
      </p:sp>
      <p:sp>
        <p:nvSpPr>
          <p:cNvPr id="482" name="Shape 482"/>
          <p:cNvSpPr/>
          <p:nvPr/>
        </p:nvSpPr>
        <p:spPr>
          <a:xfrm>
            <a:off x="10515600" y="9334500"/>
            <a:ext cx="2489200" cy="292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1300"/>
            </a:lvl1pPr>
          </a:lstStyle>
          <a:p>
            <a:pPr lvl="0">
              <a:defRPr sz="1800">
                <a:uFillTx/>
              </a:defRPr>
            </a:pPr>
            <a:r>
              <a:rPr sz="1300">
                <a:uFill>
                  <a:solidFill/>
                </a:uFill>
              </a:rPr>
              <a:t>Pascal Detroz et Vinciane Crahay</a:t>
            </a:r>
          </a:p>
        </p:txBody>
      </p:sp>
    </p:spTree>
  </p:cSld>
  <p:clrMapOvr>
    <a:masterClrMapping/>
  </p:clrMapOvr>
  <p:transition xmlns:p14="http://schemas.microsoft.com/office/powerpoint/2010/mai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4" name="Table 484"/>
          <p:cNvGraphicFramePr/>
          <p:nvPr/>
        </p:nvGraphicFramePr>
        <p:xfrm>
          <a:off x="1397000" y="3352800"/>
          <a:ext cx="10210800" cy="6992300"/>
        </p:xfrm>
        <a:graphic>
          <a:graphicData uri="http://schemas.openxmlformats.org/drawingml/2006/table">
            <a:tbl>
              <a:tblPr>
                <a:tableStyleId>{8F44A2F1-9E1F-4B54-A3A2-5F16C0AD49E2}</a:tableStyleId>
              </a:tblPr>
              <a:tblGrid>
                <a:gridCol w="3695700"/>
                <a:gridCol w="2171700"/>
                <a:gridCol w="2171700"/>
                <a:gridCol w="2171700"/>
              </a:tblGrid>
              <a:tr h="736600">
                <a:tc>
                  <a:txBody>
                    <a:bodyPr/>
                    <a:lstStyle/>
                    <a:p>
                      <a:pPr lvl="0" algn="l" defTabSz="914400">
                        <a:tabLst>
                          <a:tab pos="914400" algn="l"/>
                        </a:tabLst>
                        <a:defRPr>
                          <a:uFillTx/>
                        </a:defRPr>
                      </a:pPr>
                      <a:r>
                        <a:rPr sz="1400" b="1">
                          <a:solidFill>
                            <a:srgbClr val="FFFFFF"/>
                          </a:solidFill>
                          <a:uFill>
                            <a:solidFill>
                              <a:srgbClr val="FFFFFF"/>
                            </a:solidFill>
                          </a:uFill>
                          <a:latin typeface="Arial"/>
                          <a:ea typeface="Arial"/>
                          <a:cs typeface="Arial"/>
                          <a:sym typeface="Arial"/>
                        </a:rPr>
                        <a:t>Content Outline</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c>
                  <a:txBody>
                    <a:bodyPr/>
                    <a:lstStyle/>
                    <a:p>
                      <a:pPr lvl="0" algn="l" defTabSz="914400">
                        <a:tabLst>
                          <a:tab pos="914400" algn="l"/>
                        </a:tabLst>
                        <a:defRPr>
                          <a:uFillTx/>
                        </a:defRPr>
                      </a:pPr>
                      <a:r>
                        <a:rPr sz="1400" b="1">
                          <a:solidFill>
                            <a:srgbClr val="FFFFFF"/>
                          </a:solidFill>
                          <a:uFill>
                            <a:solidFill>
                              <a:srgbClr val="FFFFFF"/>
                            </a:solidFill>
                          </a:uFill>
                          <a:latin typeface="Arial"/>
                          <a:ea typeface="Arial"/>
                          <a:cs typeface="Arial"/>
                          <a:sym typeface="Arial"/>
                        </a:rPr>
                        <a:t>Recalling information taught or read</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c>
                  <a:txBody>
                    <a:bodyPr/>
                    <a:lstStyle/>
                    <a:p>
                      <a:pPr lvl="0" algn="l" defTabSz="914400">
                        <a:tabLst>
                          <a:tab pos="914400" algn="l"/>
                        </a:tabLst>
                        <a:defRPr>
                          <a:uFillTx/>
                        </a:defRPr>
                      </a:pPr>
                      <a:r>
                        <a:rPr sz="1400" b="1">
                          <a:solidFill>
                            <a:srgbClr val="FFFFFF"/>
                          </a:solidFill>
                          <a:uFill>
                            <a:solidFill>
                              <a:srgbClr val="FFFFFF"/>
                            </a:solidFill>
                          </a:uFill>
                          <a:latin typeface="Arial"/>
                          <a:ea typeface="Arial"/>
                          <a:cs typeface="Arial"/>
                          <a:sym typeface="Arial"/>
                        </a:rPr>
                        <a:t>Applying knowledge in situations very similar to those taught</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c>
                  <a:txBody>
                    <a:bodyPr/>
                    <a:lstStyle/>
                    <a:p>
                      <a:pPr lvl="0" algn="l" defTabSz="914400">
                        <a:tabLst>
                          <a:tab pos="914400" algn="l"/>
                        </a:tabLst>
                        <a:defRPr>
                          <a:uFillTx/>
                        </a:defRPr>
                      </a:pPr>
                      <a:r>
                        <a:rPr sz="1400" b="1">
                          <a:solidFill>
                            <a:srgbClr val="FFFFFF"/>
                          </a:solidFill>
                          <a:uFill>
                            <a:solidFill>
                              <a:srgbClr val="FFFFFF"/>
                            </a:solidFill>
                          </a:uFill>
                          <a:latin typeface="Arial"/>
                          <a:ea typeface="Arial"/>
                          <a:cs typeface="Arial"/>
                          <a:sym typeface="Arial"/>
                        </a:rPr>
                        <a:t>Applying knowledge in a new or novel context</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r>
              <a:tr h="457200">
                <a:tc>
                  <a:txBody>
                    <a:bodyPr/>
                    <a:lstStyle/>
                    <a:p>
                      <a:pPr lvl="0" algn="l" defTabSz="914400">
                        <a:tabLst>
                          <a:tab pos="914400" algn="l"/>
                        </a:tabLst>
                        <a:defRPr>
                          <a:uFillTx/>
                        </a:defRPr>
                      </a:pPr>
                      <a:r>
                        <a:rPr sz="1400" b="1">
                          <a:uFill>
                            <a:solidFill/>
                          </a:uFill>
                          <a:latin typeface="Arial"/>
                          <a:ea typeface="Arial"/>
                          <a:cs typeface="Arial"/>
                          <a:sym typeface="Arial"/>
                        </a:rPr>
                        <a:t>I. Basic Parts of Cell</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r>
              <a:tr h="304800">
                <a:tc>
                  <a:txBody>
                    <a:bodyPr/>
                    <a:lstStyle/>
                    <a:p>
                      <a:pPr lvl="0" algn="l" defTabSz="914400">
                        <a:tabLst>
                          <a:tab pos="914400" algn="l"/>
                        </a:tabLst>
                        <a:defRPr>
                          <a:uFillTx/>
                        </a:defRPr>
                      </a:pPr>
                      <a:r>
                        <a:rPr sz="1400">
                          <a:uFill>
                            <a:solidFill/>
                          </a:uFill>
                          <a:latin typeface="Arial"/>
                          <a:ea typeface="Arial"/>
                          <a:cs typeface="Arial"/>
                          <a:sym typeface="Arial"/>
                        </a:rPr>
                        <a:t>A.Nucleus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rowSpan="2">
                  <a:txBody>
                    <a:bodyPr/>
                    <a:lstStyle/>
                    <a:p>
                      <a:pPr lvl="0" defTabSz="914400">
                        <a:tabLst>
                          <a:tab pos="914400" algn="l"/>
                        </a:tabLst>
                        <a:defRPr>
                          <a:uFillTx/>
                        </a:defRPr>
                      </a:pPr>
                      <a:r>
                        <a:rPr sz="1200">
                          <a:uFill>
                            <a:solidFill/>
                          </a:uFill>
                          <a:latin typeface="Arial"/>
                          <a:ea typeface="Arial"/>
                          <a:cs typeface="Arial"/>
                          <a:sym typeface="Arial"/>
                        </a:rPr>
                        <a:t>1 item (label parts) of cell drawing</a:t>
                      </a:r>
                    </a:p>
                  </a:txBody>
                  <a:tcPr marL="25400" marR="25400" marT="25400" marB="25400"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73062">
                <a:tc>
                  <a:txBody>
                    <a:bodyPr/>
                    <a:lstStyle/>
                    <a:p>
                      <a:pPr lvl="0" algn="l" defTabSz="914400">
                        <a:tabLst>
                          <a:tab pos="914400" algn="l"/>
                        </a:tabLst>
                        <a:defRPr>
                          <a:uFillTx/>
                        </a:defRPr>
                      </a:pPr>
                      <a:r>
                        <a:rPr sz="1400">
                          <a:uFill>
                            <a:solidFill/>
                          </a:uFill>
                          <a:latin typeface="Arial"/>
                          <a:ea typeface="Arial"/>
                          <a:cs typeface="Arial"/>
                          <a:sym typeface="Arial"/>
                        </a:rPr>
                        <a:t>B Cytoplasm</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vMerge="1">
                  <a:txBody>
                    <a:bodyPr/>
                    <a:lstStyle/>
                    <a:p>
                      <a:endParaRPr lang="fr-FR"/>
                    </a:p>
                  </a:txBody>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C. Cell Membrane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(label part of cell photo)</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457200">
                <a:tc>
                  <a:txBody>
                    <a:bodyPr/>
                    <a:lstStyle/>
                    <a:p>
                      <a:pPr lvl="0" algn="l" defTabSz="914400">
                        <a:tabLst>
                          <a:tab pos="914400" algn="l"/>
                        </a:tabLst>
                        <a:defRPr>
                          <a:uFillTx/>
                        </a:defRPr>
                      </a:pPr>
                      <a:r>
                        <a:rPr sz="1400" b="1">
                          <a:uFill>
                            <a:solidFill/>
                          </a:uFill>
                          <a:latin typeface="Arial"/>
                          <a:ea typeface="Arial"/>
                          <a:cs typeface="Arial"/>
                          <a:sym typeface="Arial"/>
                        </a:rPr>
                        <a:t>II. Plant vs Animal Cells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c>
                  <a:txBody>
                    <a:bodyPr/>
                    <a:lstStyle/>
                    <a:p>
                      <a:pPr lvl="0" defTabSz="914400">
                        <a:tabLst>
                          <a:tab pos="914400" algn="l"/>
                        </a:tabLst>
                        <a:defRPr>
                          <a:uFillTx/>
                        </a:defRPr>
                      </a:pPr>
                      <a:r>
                        <a:rPr b="1">
                          <a:uFill>
                            <a:solidFill/>
                          </a:uFill>
                          <a:latin typeface="Arial"/>
                          <a:ea typeface="Arial"/>
                          <a:cs typeface="Arial"/>
                          <a:sym typeface="Arial"/>
                        </a:rPr>
                        <a:t>2</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c>
                  <a:txBody>
                    <a:bodyPr/>
                    <a:lstStyle/>
                    <a:p>
                      <a:pPr lvl="0" defTabSz="914400">
                        <a:tabLst>
                          <a:tab pos="914400" algn="l"/>
                        </a:tabLst>
                        <a:defRPr>
                          <a:uFillTx/>
                        </a:defRPr>
                      </a:pPr>
                      <a:r>
                        <a:rPr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c>
                  <a:txBody>
                    <a:bodyPr/>
                    <a:lstStyle/>
                    <a:p>
                      <a:pPr lvl="0" defTabSz="914400">
                        <a:tabLst>
                          <a:tab pos="914400" algn="l"/>
                        </a:tabLst>
                        <a:defRPr>
                          <a:uFillTx/>
                        </a:defRPr>
                      </a:pPr>
                      <a:r>
                        <a:rPr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A. Similarities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8137">
                <a:tc>
                  <a:txBody>
                    <a:bodyPr/>
                    <a:lstStyle/>
                    <a:p>
                      <a:pPr lvl="0" algn="l" defTabSz="914400">
                        <a:tabLst>
                          <a:tab pos="914400" algn="l"/>
                        </a:tabLst>
                        <a:defRPr>
                          <a:uFillTx/>
                        </a:defRPr>
                      </a:pPr>
                      <a:r>
                        <a:rPr sz="1400">
                          <a:uFill>
                            <a:solidFill/>
                          </a:uFill>
                          <a:latin typeface="Arial"/>
                          <a:ea typeface="Arial"/>
                          <a:cs typeface="Arial"/>
                          <a:sym typeface="Arial"/>
                        </a:rPr>
                        <a:t>B. Differences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1. Cell wall vs membrane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2. food manufacture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457200">
                <a:tc>
                  <a:txBody>
                    <a:bodyPr/>
                    <a:lstStyle/>
                    <a:p>
                      <a:pPr lvl="0" algn="l" defTabSz="914400">
                        <a:tabLst>
                          <a:tab pos="914400" algn="l"/>
                        </a:tabLst>
                        <a:defRPr>
                          <a:uFillTx/>
                        </a:defRPr>
                      </a:pPr>
                      <a:r>
                        <a:rPr sz="1400" b="1">
                          <a:uFill>
                            <a:solidFill/>
                          </a:uFill>
                          <a:latin typeface="Arial"/>
                          <a:ea typeface="Arial"/>
                          <a:cs typeface="Arial"/>
                          <a:sym typeface="Arial"/>
                        </a:rPr>
                        <a:t>III. Cell Membrane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2</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2</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A. Living nature of</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(multiple choice)</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B. Diffusion</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(multiple choice)</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8137">
                <a:tc>
                  <a:txBody>
                    <a:bodyPr/>
                    <a:lstStyle/>
                    <a:p>
                      <a:pPr lvl="0" algn="l" defTabSz="914400">
                        <a:tabLst>
                          <a:tab pos="914400" algn="l"/>
                        </a:tabLst>
                        <a:defRPr>
                          <a:uFillTx/>
                        </a:defRPr>
                      </a:pPr>
                      <a:r>
                        <a:rPr sz="1400">
                          <a:uFill>
                            <a:solidFill/>
                          </a:uFill>
                          <a:latin typeface="Arial"/>
                          <a:ea typeface="Arial"/>
                          <a:cs typeface="Arial"/>
                          <a:sym typeface="Arial"/>
                        </a:rPr>
                        <a:t>C. Substances diffused by cells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457200">
                <a:tc>
                  <a:txBody>
                    <a:bodyPr/>
                    <a:lstStyle/>
                    <a:p>
                      <a:pPr lvl="0" algn="l" defTabSz="914400">
                        <a:tabLst>
                          <a:tab pos="914400" algn="l"/>
                        </a:tabLst>
                        <a:defRPr>
                          <a:uFillTx/>
                        </a:defRPr>
                      </a:pPr>
                      <a:r>
                        <a:rPr sz="1400" b="1">
                          <a:uFill>
                            <a:solidFill/>
                          </a:uFill>
                          <a:latin typeface="Arial"/>
                          <a:ea typeface="Arial"/>
                          <a:cs typeface="Arial"/>
                          <a:sym typeface="Arial"/>
                        </a:rPr>
                        <a:t>IV. Division of Cells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4</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A. Phases in Division</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2 item (short-answer)</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B. Chromosomes and DNA</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C. Plant vs animal cell division</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r>
            </a:tbl>
          </a:graphicData>
        </a:graphic>
      </p:graphicFrame>
      <p:sp>
        <p:nvSpPr>
          <p:cNvPr id="485" name="Shape 485"/>
          <p:cNvSpPr/>
          <p:nvPr/>
        </p:nvSpPr>
        <p:spPr>
          <a:xfrm>
            <a:off x="1411287" y="2216150"/>
            <a:ext cx="9690101" cy="1016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0" marR="0">
              <a:buClr>
                <a:srgbClr val="000000"/>
              </a:buClr>
              <a:buFont typeface="Gill Sans"/>
              <a:defRPr sz="3500"/>
            </a:lvl1pPr>
          </a:lstStyle>
          <a:p>
            <a:pPr lvl="0">
              <a:defRPr sz="1800">
                <a:uFillTx/>
              </a:defRPr>
            </a:pPr>
            <a:r>
              <a:rPr sz="3500">
                <a:uFill>
                  <a:solidFill/>
                </a:uFill>
              </a:rPr>
              <a:t>On peut donner un feedback relatif à un objectif d’apprentissage spécifique</a:t>
            </a:r>
          </a:p>
        </p:txBody>
      </p:sp>
      <p:sp>
        <p:nvSpPr>
          <p:cNvPr id="486" name="Shape 486"/>
          <p:cNvSpPr/>
          <p:nvPr/>
        </p:nvSpPr>
        <p:spPr>
          <a:xfrm>
            <a:off x="644525" y="852487"/>
            <a:ext cx="117094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0" marR="0">
              <a:lnSpc>
                <a:spcPct val="96000"/>
              </a:lnSpc>
              <a:buClr>
                <a:srgbClr val="000000"/>
              </a:buClr>
              <a:buFont typeface="Gill Sans"/>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1595100" algn="l"/>
                <a:tab pos="11887200" algn="l"/>
              </a:tabLst>
              <a:defRPr sz="4800"/>
            </a:lvl1pPr>
          </a:lstStyle>
          <a:p>
            <a:pPr lvl="0">
              <a:defRPr sz="1800">
                <a:uFillTx/>
              </a:defRPr>
            </a:pPr>
            <a:r>
              <a:rPr sz="4800">
                <a:uFill>
                  <a:solidFill/>
                </a:uFill>
              </a:rPr>
              <a:t>Etape 7: feedback et table de spécification</a:t>
            </a:r>
          </a:p>
        </p:txBody>
      </p:sp>
      <p:sp>
        <p:nvSpPr>
          <p:cNvPr id="487" name="Shape 487"/>
          <p:cNvSpPr/>
          <p:nvPr/>
        </p:nvSpPr>
        <p:spPr>
          <a:xfrm>
            <a:off x="127000" y="9334500"/>
            <a:ext cx="1595212" cy="292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defRPr sz="1300"/>
            </a:lvl1pPr>
          </a:lstStyle>
          <a:p>
            <a:pPr lvl="0">
              <a:defRPr sz="1800">
                <a:uFillTx/>
              </a:defRPr>
            </a:pPr>
            <a:r>
              <a:rPr sz="1300">
                <a:uFill>
                  <a:solidFill/>
                </a:uFill>
              </a:rPr>
              <a:t>(c) SMART-IFRES ULg</a:t>
            </a:r>
          </a:p>
        </p:txBody>
      </p:sp>
      <p:sp>
        <p:nvSpPr>
          <p:cNvPr id="488" name="Shape 488"/>
          <p:cNvSpPr/>
          <p:nvPr/>
        </p:nvSpPr>
        <p:spPr>
          <a:xfrm>
            <a:off x="10515600" y="9334500"/>
            <a:ext cx="2489200" cy="292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1300"/>
            </a:lvl1pPr>
          </a:lstStyle>
          <a:p>
            <a:pPr lvl="0">
              <a:defRPr sz="1800">
                <a:uFillTx/>
              </a:defRPr>
            </a:pPr>
            <a:r>
              <a:rPr sz="1300">
                <a:uFill>
                  <a:solidFill/>
                </a:uFill>
              </a:rPr>
              <a:t>Pascal Detroz et Vinciane Crahay</a:t>
            </a:r>
          </a:p>
        </p:txBody>
      </p:sp>
    </p:spTree>
  </p:cSld>
  <p:clrMapOvr>
    <a:masterClrMapping/>
  </p:clrMapOvr>
  <p:transition xmlns:p14="http://schemas.microsoft.com/office/powerpoint/2010/mai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0" name="Table 490"/>
          <p:cNvGraphicFramePr/>
          <p:nvPr/>
        </p:nvGraphicFramePr>
        <p:xfrm>
          <a:off x="1397000" y="3352800"/>
          <a:ext cx="10210800" cy="6992300"/>
        </p:xfrm>
        <a:graphic>
          <a:graphicData uri="http://schemas.openxmlformats.org/drawingml/2006/table">
            <a:tbl>
              <a:tblPr>
                <a:tableStyleId>{8F44A2F1-9E1F-4B54-A3A2-5F16C0AD49E2}</a:tableStyleId>
              </a:tblPr>
              <a:tblGrid>
                <a:gridCol w="3695700"/>
                <a:gridCol w="2171700"/>
                <a:gridCol w="2171700"/>
                <a:gridCol w="2171700"/>
              </a:tblGrid>
              <a:tr h="736600">
                <a:tc>
                  <a:txBody>
                    <a:bodyPr/>
                    <a:lstStyle/>
                    <a:p>
                      <a:pPr lvl="0" algn="l" defTabSz="914400">
                        <a:tabLst>
                          <a:tab pos="914400" algn="l"/>
                        </a:tabLst>
                        <a:defRPr>
                          <a:uFillTx/>
                        </a:defRPr>
                      </a:pPr>
                      <a:r>
                        <a:rPr sz="1400" b="1">
                          <a:solidFill>
                            <a:srgbClr val="FFFFFF"/>
                          </a:solidFill>
                          <a:uFill>
                            <a:solidFill>
                              <a:srgbClr val="FFFFFF"/>
                            </a:solidFill>
                          </a:uFill>
                          <a:latin typeface="Arial"/>
                          <a:ea typeface="Arial"/>
                          <a:cs typeface="Arial"/>
                          <a:sym typeface="Arial"/>
                        </a:rPr>
                        <a:t>Content Outline</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c>
                  <a:txBody>
                    <a:bodyPr/>
                    <a:lstStyle/>
                    <a:p>
                      <a:pPr lvl="0" algn="l" defTabSz="914400">
                        <a:tabLst>
                          <a:tab pos="914400" algn="l"/>
                        </a:tabLst>
                        <a:defRPr>
                          <a:uFillTx/>
                        </a:defRPr>
                      </a:pPr>
                      <a:r>
                        <a:rPr sz="1400" b="1">
                          <a:solidFill>
                            <a:srgbClr val="FFFFFF"/>
                          </a:solidFill>
                          <a:uFill>
                            <a:solidFill>
                              <a:srgbClr val="FFFFFF"/>
                            </a:solidFill>
                          </a:uFill>
                          <a:latin typeface="Arial"/>
                          <a:ea typeface="Arial"/>
                          <a:cs typeface="Arial"/>
                          <a:sym typeface="Arial"/>
                        </a:rPr>
                        <a:t>Recalling information taught or read</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c>
                  <a:txBody>
                    <a:bodyPr/>
                    <a:lstStyle/>
                    <a:p>
                      <a:pPr lvl="0" algn="l" defTabSz="914400">
                        <a:tabLst>
                          <a:tab pos="914400" algn="l"/>
                        </a:tabLst>
                        <a:defRPr>
                          <a:uFillTx/>
                        </a:defRPr>
                      </a:pPr>
                      <a:r>
                        <a:rPr sz="1400" b="1">
                          <a:solidFill>
                            <a:srgbClr val="FFFFFF"/>
                          </a:solidFill>
                          <a:uFill>
                            <a:solidFill>
                              <a:srgbClr val="FFFFFF"/>
                            </a:solidFill>
                          </a:uFill>
                          <a:latin typeface="Arial"/>
                          <a:ea typeface="Arial"/>
                          <a:cs typeface="Arial"/>
                          <a:sym typeface="Arial"/>
                        </a:rPr>
                        <a:t>Applying knowledge in situations very similar to those taught</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c>
                  <a:txBody>
                    <a:bodyPr/>
                    <a:lstStyle/>
                    <a:p>
                      <a:pPr lvl="0" algn="l" defTabSz="914400">
                        <a:tabLst>
                          <a:tab pos="914400" algn="l"/>
                        </a:tabLst>
                        <a:defRPr>
                          <a:uFillTx/>
                        </a:defRPr>
                      </a:pPr>
                      <a:r>
                        <a:rPr sz="1400" b="1">
                          <a:solidFill>
                            <a:srgbClr val="FFFFFF"/>
                          </a:solidFill>
                          <a:uFill>
                            <a:solidFill>
                              <a:srgbClr val="FFFFFF"/>
                            </a:solidFill>
                          </a:uFill>
                          <a:latin typeface="Arial"/>
                          <a:ea typeface="Arial"/>
                          <a:cs typeface="Arial"/>
                          <a:sym typeface="Arial"/>
                        </a:rPr>
                        <a:t>Applying knowledge in a new or novel context</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r>
              <a:tr h="457200">
                <a:tc>
                  <a:txBody>
                    <a:bodyPr/>
                    <a:lstStyle/>
                    <a:p>
                      <a:pPr lvl="0" algn="l" defTabSz="914400">
                        <a:tabLst>
                          <a:tab pos="914400" algn="l"/>
                        </a:tabLst>
                        <a:defRPr>
                          <a:uFillTx/>
                        </a:defRPr>
                      </a:pPr>
                      <a:r>
                        <a:rPr sz="1400" b="1">
                          <a:uFill>
                            <a:solidFill/>
                          </a:uFill>
                          <a:latin typeface="Arial"/>
                          <a:ea typeface="Arial"/>
                          <a:cs typeface="Arial"/>
                          <a:sym typeface="Arial"/>
                        </a:rPr>
                        <a:t>I. Basic Parts of Cell</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r>
              <a:tr h="304800">
                <a:tc>
                  <a:txBody>
                    <a:bodyPr/>
                    <a:lstStyle/>
                    <a:p>
                      <a:pPr lvl="0" algn="l" defTabSz="914400">
                        <a:tabLst>
                          <a:tab pos="914400" algn="l"/>
                        </a:tabLst>
                        <a:defRPr>
                          <a:uFillTx/>
                        </a:defRPr>
                      </a:pPr>
                      <a:r>
                        <a:rPr sz="1400">
                          <a:uFill>
                            <a:solidFill/>
                          </a:uFill>
                          <a:latin typeface="Arial"/>
                          <a:ea typeface="Arial"/>
                          <a:cs typeface="Arial"/>
                          <a:sym typeface="Arial"/>
                        </a:rPr>
                        <a:t>A.Nucleus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rowSpan="2">
                  <a:txBody>
                    <a:bodyPr/>
                    <a:lstStyle/>
                    <a:p>
                      <a:pPr lvl="0" defTabSz="914400">
                        <a:tabLst>
                          <a:tab pos="914400" algn="l"/>
                        </a:tabLst>
                        <a:defRPr>
                          <a:uFillTx/>
                        </a:defRPr>
                      </a:pPr>
                      <a:r>
                        <a:rPr sz="1200">
                          <a:uFill>
                            <a:solidFill/>
                          </a:uFill>
                          <a:latin typeface="Arial"/>
                          <a:ea typeface="Arial"/>
                          <a:cs typeface="Arial"/>
                          <a:sym typeface="Arial"/>
                        </a:rPr>
                        <a:t>1 item (label parts) of cell drawing</a:t>
                      </a:r>
                    </a:p>
                  </a:txBody>
                  <a:tcPr marL="25400" marR="25400" marT="25400" marB="25400"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73062">
                <a:tc>
                  <a:txBody>
                    <a:bodyPr/>
                    <a:lstStyle/>
                    <a:p>
                      <a:pPr lvl="0" algn="l" defTabSz="914400">
                        <a:tabLst>
                          <a:tab pos="914400" algn="l"/>
                        </a:tabLst>
                        <a:defRPr>
                          <a:uFillTx/>
                        </a:defRPr>
                      </a:pPr>
                      <a:r>
                        <a:rPr sz="1400">
                          <a:uFill>
                            <a:solidFill/>
                          </a:uFill>
                          <a:latin typeface="Arial"/>
                          <a:ea typeface="Arial"/>
                          <a:cs typeface="Arial"/>
                          <a:sym typeface="Arial"/>
                        </a:rPr>
                        <a:t>B Cytoplasm</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vMerge="1">
                  <a:txBody>
                    <a:bodyPr/>
                    <a:lstStyle/>
                    <a:p>
                      <a:endParaRPr lang="fr-FR"/>
                    </a:p>
                  </a:txBody>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C. Cell Membrane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(label part of cell photo)</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457200">
                <a:tc>
                  <a:txBody>
                    <a:bodyPr/>
                    <a:lstStyle/>
                    <a:p>
                      <a:pPr lvl="0" algn="l" defTabSz="914400">
                        <a:tabLst>
                          <a:tab pos="914400" algn="l"/>
                        </a:tabLst>
                        <a:defRPr>
                          <a:uFillTx/>
                        </a:defRPr>
                      </a:pPr>
                      <a:r>
                        <a:rPr sz="1400" b="1">
                          <a:uFill>
                            <a:solidFill/>
                          </a:uFill>
                          <a:latin typeface="Arial"/>
                          <a:ea typeface="Arial"/>
                          <a:cs typeface="Arial"/>
                          <a:sym typeface="Arial"/>
                        </a:rPr>
                        <a:t>II. Plant vs Animal Cells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c>
                  <a:txBody>
                    <a:bodyPr/>
                    <a:lstStyle/>
                    <a:p>
                      <a:pPr lvl="0" defTabSz="914400">
                        <a:tabLst>
                          <a:tab pos="914400" algn="l"/>
                        </a:tabLst>
                        <a:defRPr>
                          <a:uFillTx/>
                        </a:defRPr>
                      </a:pPr>
                      <a:r>
                        <a:rPr b="1">
                          <a:uFill>
                            <a:solidFill/>
                          </a:uFill>
                          <a:latin typeface="Arial"/>
                          <a:ea typeface="Arial"/>
                          <a:cs typeface="Arial"/>
                          <a:sym typeface="Arial"/>
                        </a:rPr>
                        <a:t>2</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c>
                  <a:txBody>
                    <a:bodyPr/>
                    <a:lstStyle/>
                    <a:p>
                      <a:pPr lvl="0" defTabSz="914400">
                        <a:tabLst>
                          <a:tab pos="914400" algn="l"/>
                        </a:tabLst>
                        <a:defRPr>
                          <a:uFillTx/>
                        </a:defRPr>
                      </a:pPr>
                      <a:r>
                        <a:rPr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c>
                  <a:txBody>
                    <a:bodyPr/>
                    <a:lstStyle/>
                    <a:p>
                      <a:pPr lvl="0" defTabSz="914400">
                        <a:tabLst>
                          <a:tab pos="914400" algn="l"/>
                        </a:tabLst>
                        <a:defRPr>
                          <a:uFillTx/>
                        </a:defRPr>
                      </a:pPr>
                      <a:r>
                        <a:rPr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A. Similarities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8137">
                <a:tc>
                  <a:txBody>
                    <a:bodyPr/>
                    <a:lstStyle/>
                    <a:p>
                      <a:pPr lvl="0" algn="l" defTabSz="914400">
                        <a:tabLst>
                          <a:tab pos="914400" algn="l"/>
                        </a:tabLst>
                        <a:defRPr>
                          <a:uFillTx/>
                        </a:defRPr>
                      </a:pPr>
                      <a:r>
                        <a:rPr sz="1400">
                          <a:uFill>
                            <a:solidFill/>
                          </a:uFill>
                          <a:latin typeface="Arial"/>
                          <a:ea typeface="Arial"/>
                          <a:cs typeface="Arial"/>
                          <a:sym typeface="Arial"/>
                        </a:rPr>
                        <a:t>B. Differences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1. Cell wall vs membrane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2. food manufacture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457200">
                <a:tc>
                  <a:txBody>
                    <a:bodyPr/>
                    <a:lstStyle/>
                    <a:p>
                      <a:pPr lvl="0" algn="l" defTabSz="914400">
                        <a:tabLst>
                          <a:tab pos="914400" algn="l"/>
                        </a:tabLst>
                        <a:defRPr>
                          <a:uFillTx/>
                        </a:defRPr>
                      </a:pPr>
                      <a:r>
                        <a:rPr sz="1400" b="1">
                          <a:uFill>
                            <a:solidFill/>
                          </a:uFill>
                          <a:latin typeface="Arial"/>
                          <a:ea typeface="Arial"/>
                          <a:cs typeface="Arial"/>
                          <a:sym typeface="Arial"/>
                        </a:rPr>
                        <a:t>III. Cell Membrane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2</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2</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A. Living nature of</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a:uFillTx/>
                        </a:defRPr>
                      </a:pPr>
                      <a:r>
                        <a:rPr sz="1200">
                          <a:uFill>
                            <a:solidFill/>
                          </a:uFill>
                          <a:latin typeface="Arial"/>
                          <a:ea typeface="Arial"/>
                          <a:cs typeface="Arial"/>
                          <a:sym typeface="Arial"/>
                        </a:rPr>
                        <a:t>1 item (multiple choice)</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B. Diffusion</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a:uFillTx/>
                        </a:defRPr>
                      </a:pPr>
                      <a:r>
                        <a:rPr sz="1200">
                          <a:uFill>
                            <a:solidFill/>
                          </a:uFill>
                          <a:latin typeface="Arial"/>
                          <a:ea typeface="Arial"/>
                          <a:cs typeface="Arial"/>
                          <a:sym typeface="Arial"/>
                        </a:rPr>
                        <a:t>1 item (multiple choice)</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8137">
                <a:tc>
                  <a:txBody>
                    <a:bodyPr/>
                    <a:lstStyle/>
                    <a:p>
                      <a:pPr lvl="0" algn="l" defTabSz="914400">
                        <a:tabLst>
                          <a:tab pos="914400" algn="l"/>
                        </a:tabLst>
                        <a:defRPr>
                          <a:uFillTx/>
                        </a:defRPr>
                      </a:pPr>
                      <a:r>
                        <a:rPr sz="1400">
                          <a:uFill>
                            <a:solidFill/>
                          </a:uFill>
                          <a:latin typeface="Arial"/>
                          <a:ea typeface="Arial"/>
                          <a:cs typeface="Arial"/>
                          <a:sym typeface="Arial"/>
                        </a:rPr>
                        <a:t>C. Substances diffused by cells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457200">
                <a:tc>
                  <a:txBody>
                    <a:bodyPr/>
                    <a:lstStyle/>
                    <a:p>
                      <a:pPr lvl="0" algn="l" defTabSz="914400">
                        <a:tabLst>
                          <a:tab pos="914400" algn="l"/>
                        </a:tabLst>
                        <a:defRPr>
                          <a:uFillTx/>
                        </a:defRPr>
                      </a:pPr>
                      <a:r>
                        <a:rPr sz="1400" b="1">
                          <a:uFill>
                            <a:solidFill/>
                          </a:uFill>
                          <a:latin typeface="Arial"/>
                          <a:ea typeface="Arial"/>
                          <a:cs typeface="Arial"/>
                          <a:sym typeface="Arial"/>
                        </a:rPr>
                        <a:t>IV. Division of Cells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4</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A. Phases in Division</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2 item (short-answer)</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B. Chromosomes and DNA</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C. Plant vs animal cell division</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r>
            </a:tbl>
          </a:graphicData>
        </a:graphic>
      </p:graphicFrame>
      <p:sp>
        <p:nvSpPr>
          <p:cNvPr id="491" name="Shape 491"/>
          <p:cNvSpPr/>
          <p:nvPr/>
        </p:nvSpPr>
        <p:spPr>
          <a:xfrm>
            <a:off x="1411287" y="2216150"/>
            <a:ext cx="9690101" cy="1016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0" marR="0">
              <a:buClr>
                <a:srgbClr val="000000"/>
              </a:buClr>
              <a:buFont typeface="Gill Sans"/>
              <a:defRPr sz="3500"/>
            </a:lvl1pPr>
          </a:lstStyle>
          <a:p>
            <a:pPr lvl="0">
              <a:defRPr sz="1800">
                <a:uFillTx/>
              </a:defRPr>
            </a:pPr>
            <a:r>
              <a:rPr sz="3500">
                <a:uFill>
                  <a:solidFill/>
                </a:uFill>
              </a:rPr>
              <a:t>On peut donner un feedback relatif à un objectif d’apprentissage général</a:t>
            </a:r>
          </a:p>
        </p:txBody>
      </p:sp>
      <p:sp>
        <p:nvSpPr>
          <p:cNvPr id="492" name="Shape 492"/>
          <p:cNvSpPr/>
          <p:nvPr/>
        </p:nvSpPr>
        <p:spPr>
          <a:xfrm>
            <a:off x="644525" y="852487"/>
            <a:ext cx="117094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0" marR="0">
              <a:lnSpc>
                <a:spcPct val="96000"/>
              </a:lnSpc>
              <a:buClr>
                <a:srgbClr val="000000"/>
              </a:buClr>
              <a:buFont typeface="Gill Sans"/>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1595100" algn="l"/>
                <a:tab pos="11887200" algn="l"/>
              </a:tabLst>
              <a:defRPr sz="4800"/>
            </a:lvl1pPr>
          </a:lstStyle>
          <a:p>
            <a:pPr lvl="0">
              <a:defRPr sz="1800">
                <a:uFillTx/>
              </a:defRPr>
            </a:pPr>
            <a:r>
              <a:rPr sz="4800">
                <a:uFill>
                  <a:solidFill/>
                </a:uFill>
              </a:rPr>
              <a:t>Etape 7: feedback et table de spécification</a:t>
            </a:r>
          </a:p>
        </p:txBody>
      </p:sp>
      <p:sp>
        <p:nvSpPr>
          <p:cNvPr id="493" name="Shape 493"/>
          <p:cNvSpPr/>
          <p:nvPr/>
        </p:nvSpPr>
        <p:spPr>
          <a:xfrm>
            <a:off x="127000" y="9334500"/>
            <a:ext cx="1595212" cy="292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defRPr sz="1300"/>
            </a:lvl1pPr>
          </a:lstStyle>
          <a:p>
            <a:pPr lvl="0">
              <a:defRPr sz="1800">
                <a:uFillTx/>
              </a:defRPr>
            </a:pPr>
            <a:r>
              <a:rPr sz="1300">
                <a:uFill>
                  <a:solidFill/>
                </a:uFill>
              </a:rPr>
              <a:t>(c) SMART-IFRES ULg</a:t>
            </a:r>
          </a:p>
        </p:txBody>
      </p:sp>
      <p:sp>
        <p:nvSpPr>
          <p:cNvPr id="494" name="Shape 494"/>
          <p:cNvSpPr/>
          <p:nvPr/>
        </p:nvSpPr>
        <p:spPr>
          <a:xfrm>
            <a:off x="10515600" y="9334500"/>
            <a:ext cx="2489200" cy="292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1300"/>
            </a:lvl1pPr>
          </a:lstStyle>
          <a:p>
            <a:pPr lvl="0">
              <a:defRPr sz="1800">
                <a:uFillTx/>
              </a:defRPr>
            </a:pPr>
            <a:r>
              <a:rPr sz="1300">
                <a:uFill>
                  <a:solidFill/>
                </a:uFill>
              </a:rPr>
              <a:t>Pascal Detroz et Vinciane Crahay</a:t>
            </a:r>
          </a:p>
        </p:txBody>
      </p:sp>
    </p:spTree>
  </p:cSld>
  <p:clrMapOvr>
    <a:masterClrMapping/>
  </p:clrMapOvr>
  <p:transition xmlns:p14="http://schemas.microsoft.com/office/powerpoint/2010/mai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6" name="Table 496"/>
          <p:cNvGraphicFramePr/>
          <p:nvPr/>
        </p:nvGraphicFramePr>
        <p:xfrm>
          <a:off x="1397000" y="3352800"/>
          <a:ext cx="10210800" cy="6992300"/>
        </p:xfrm>
        <a:graphic>
          <a:graphicData uri="http://schemas.openxmlformats.org/drawingml/2006/table">
            <a:tbl>
              <a:tblPr>
                <a:tableStyleId>{8F44A2F1-9E1F-4B54-A3A2-5F16C0AD49E2}</a:tableStyleId>
              </a:tblPr>
              <a:tblGrid>
                <a:gridCol w="3695700"/>
                <a:gridCol w="2171700"/>
                <a:gridCol w="2171700"/>
                <a:gridCol w="2171700"/>
              </a:tblGrid>
              <a:tr h="736600">
                <a:tc>
                  <a:txBody>
                    <a:bodyPr/>
                    <a:lstStyle/>
                    <a:p>
                      <a:pPr lvl="0" algn="l" defTabSz="914400">
                        <a:tabLst>
                          <a:tab pos="914400" algn="l"/>
                        </a:tabLst>
                        <a:defRPr>
                          <a:uFillTx/>
                        </a:defRPr>
                      </a:pPr>
                      <a:r>
                        <a:rPr sz="1400" b="1">
                          <a:solidFill>
                            <a:srgbClr val="FFFFFF"/>
                          </a:solidFill>
                          <a:uFill>
                            <a:solidFill>
                              <a:srgbClr val="FFFFFF"/>
                            </a:solidFill>
                          </a:uFill>
                          <a:latin typeface="Arial"/>
                          <a:ea typeface="Arial"/>
                          <a:cs typeface="Arial"/>
                          <a:sym typeface="Arial"/>
                        </a:rPr>
                        <a:t>Content Outline</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c>
                  <a:txBody>
                    <a:bodyPr/>
                    <a:lstStyle/>
                    <a:p>
                      <a:pPr lvl="0" algn="l" defTabSz="914400">
                        <a:tabLst>
                          <a:tab pos="914400" algn="l"/>
                        </a:tabLst>
                        <a:defRPr>
                          <a:uFillTx/>
                        </a:defRPr>
                      </a:pPr>
                      <a:r>
                        <a:rPr sz="1400" b="1">
                          <a:solidFill>
                            <a:srgbClr val="FFFFFF"/>
                          </a:solidFill>
                          <a:uFill>
                            <a:solidFill>
                              <a:srgbClr val="FFFFFF"/>
                            </a:solidFill>
                          </a:uFill>
                          <a:latin typeface="Arial"/>
                          <a:ea typeface="Arial"/>
                          <a:cs typeface="Arial"/>
                          <a:sym typeface="Arial"/>
                        </a:rPr>
                        <a:t>Recalling information taught or read</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c>
                  <a:txBody>
                    <a:bodyPr/>
                    <a:lstStyle/>
                    <a:p>
                      <a:pPr lvl="0" algn="l" defTabSz="914400">
                        <a:tabLst>
                          <a:tab pos="914400" algn="l"/>
                        </a:tabLst>
                        <a:defRPr>
                          <a:uFillTx/>
                        </a:defRPr>
                      </a:pPr>
                      <a:r>
                        <a:rPr sz="1400" b="1">
                          <a:solidFill>
                            <a:srgbClr val="FFFFFF"/>
                          </a:solidFill>
                          <a:uFill>
                            <a:solidFill>
                              <a:srgbClr val="FFFFFF"/>
                            </a:solidFill>
                          </a:uFill>
                          <a:latin typeface="Arial"/>
                          <a:ea typeface="Arial"/>
                          <a:cs typeface="Arial"/>
                          <a:sym typeface="Arial"/>
                        </a:rPr>
                        <a:t>Applying knowledge in situations very similar to those taught</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c>
                  <a:txBody>
                    <a:bodyPr/>
                    <a:lstStyle/>
                    <a:p>
                      <a:pPr lvl="0" algn="l" defTabSz="914400">
                        <a:tabLst>
                          <a:tab pos="914400" algn="l"/>
                        </a:tabLst>
                        <a:defRPr>
                          <a:uFillTx/>
                        </a:defRPr>
                      </a:pPr>
                      <a:r>
                        <a:rPr sz="1400" b="1">
                          <a:solidFill>
                            <a:srgbClr val="FFFFFF"/>
                          </a:solidFill>
                          <a:uFill>
                            <a:solidFill>
                              <a:srgbClr val="FFFFFF"/>
                            </a:solidFill>
                          </a:uFill>
                          <a:latin typeface="Arial"/>
                          <a:ea typeface="Arial"/>
                          <a:cs typeface="Arial"/>
                          <a:sym typeface="Arial"/>
                        </a:rPr>
                        <a:t>Applying knowledge in a new or novel context</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r>
              <a:tr h="457200">
                <a:tc>
                  <a:txBody>
                    <a:bodyPr/>
                    <a:lstStyle/>
                    <a:p>
                      <a:pPr lvl="0" algn="l" defTabSz="914400">
                        <a:tabLst>
                          <a:tab pos="914400" algn="l"/>
                        </a:tabLst>
                        <a:defRPr>
                          <a:uFillTx/>
                        </a:defRPr>
                      </a:pPr>
                      <a:r>
                        <a:rPr sz="1400" b="1">
                          <a:uFill>
                            <a:solidFill/>
                          </a:uFill>
                          <a:latin typeface="Arial"/>
                          <a:ea typeface="Arial"/>
                          <a:cs typeface="Arial"/>
                          <a:sym typeface="Arial"/>
                        </a:rPr>
                        <a:t>I. Basic Parts of Cell</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r>
              <a:tr h="304800">
                <a:tc>
                  <a:txBody>
                    <a:bodyPr/>
                    <a:lstStyle/>
                    <a:p>
                      <a:pPr lvl="0" algn="l" defTabSz="914400">
                        <a:tabLst>
                          <a:tab pos="914400" algn="l"/>
                        </a:tabLst>
                        <a:defRPr>
                          <a:uFillTx/>
                        </a:defRPr>
                      </a:pPr>
                      <a:r>
                        <a:rPr sz="1400">
                          <a:uFill>
                            <a:solidFill/>
                          </a:uFill>
                          <a:latin typeface="Arial"/>
                          <a:ea typeface="Arial"/>
                          <a:cs typeface="Arial"/>
                          <a:sym typeface="Arial"/>
                        </a:rPr>
                        <a:t>A.Nucleus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rowSpan="2">
                  <a:txBody>
                    <a:bodyPr/>
                    <a:lstStyle/>
                    <a:p>
                      <a:pPr lvl="0" defTabSz="914400">
                        <a:tabLst>
                          <a:tab pos="914400" algn="l"/>
                        </a:tabLst>
                        <a:defRPr>
                          <a:uFillTx/>
                        </a:defRPr>
                      </a:pPr>
                      <a:r>
                        <a:rPr sz="1200">
                          <a:uFill>
                            <a:solidFill/>
                          </a:uFill>
                          <a:latin typeface="Arial"/>
                          <a:ea typeface="Arial"/>
                          <a:cs typeface="Arial"/>
                          <a:sym typeface="Arial"/>
                        </a:rPr>
                        <a:t>1 item (label parts) of cell drawing</a:t>
                      </a:r>
                    </a:p>
                  </a:txBody>
                  <a:tcPr marL="25400" marR="25400" marT="25400" marB="25400"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73062">
                <a:tc>
                  <a:txBody>
                    <a:bodyPr/>
                    <a:lstStyle/>
                    <a:p>
                      <a:pPr lvl="0" algn="l" defTabSz="914400">
                        <a:tabLst>
                          <a:tab pos="914400" algn="l"/>
                        </a:tabLst>
                        <a:defRPr>
                          <a:uFillTx/>
                        </a:defRPr>
                      </a:pPr>
                      <a:r>
                        <a:rPr sz="1400">
                          <a:uFill>
                            <a:solidFill/>
                          </a:uFill>
                          <a:latin typeface="Arial"/>
                          <a:ea typeface="Arial"/>
                          <a:cs typeface="Arial"/>
                          <a:sym typeface="Arial"/>
                        </a:rPr>
                        <a:t>B Cytoplasm</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vMerge="1">
                  <a:txBody>
                    <a:bodyPr/>
                    <a:lstStyle/>
                    <a:p>
                      <a:endParaRPr lang="fr-FR"/>
                    </a:p>
                  </a:txBody>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C. Cell Membrane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(label part of cell photo)</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457200">
                <a:tc>
                  <a:txBody>
                    <a:bodyPr/>
                    <a:lstStyle/>
                    <a:p>
                      <a:pPr lvl="0" algn="l" defTabSz="914400">
                        <a:tabLst>
                          <a:tab pos="914400" algn="l"/>
                        </a:tabLst>
                        <a:defRPr>
                          <a:uFillTx/>
                        </a:defRPr>
                      </a:pPr>
                      <a:r>
                        <a:rPr sz="1400" b="1">
                          <a:uFill>
                            <a:solidFill/>
                          </a:uFill>
                          <a:latin typeface="Arial"/>
                          <a:ea typeface="Arial"/>
                          <a:cs typeface="Arial"/>
                          <a:sym typeface="Arial"/>
                        </a:rPr>
                        <a:t>II. Plant vs Animal Cells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c>
                  <a:txBody>
                    <a:bodyPr/>
                    <a:lstStyle/>
                    <a:p>
                      <a:pPr lvl="0" defTabSz="914400">
                        <a:tabLst>
                          <a:tab pos="914400" algn="l"/>
                        </a:tabLst>
                        <a:defRPr>
                          <a:uFillTx/>
                        </a:defRPr>
                      </a:pPr>
                      <a:r>
                        <a:rPr b="1">
                          <a:uFill>
                            <a:solidFill/>
                          </a:uFill>
                          <a:latin typeface="Arial"/>
                          <a:ea typeface="Arial"/>
                          <a:cs typeface="Arial"/>
                          <a:sym typeface="Arial"/>
                        </a:rPr>
                        <a:t>2</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c>
                  <a:txBody>
                    <a:bodyPr/>
                    <a:lstStyle/>
                    <a:p>
                      <a:pPr lvl="0" defTabSz="914400">
                        <a:tabLst>
                          <a:tab pos="914400" algn="l"/>
                        </a:tabLst>
                        <a:defRPr>
                          <a:uFillTx/>
                        </a:defRPr>
                      </a:pPr>
                      <a:r>
                        <a:rPr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c>
                  <a:txBody>
                    <a:bodyPr/>
                    <a:lstStyle/>
                    <a:p>
                      <a:pPr lvl="0" defTabSz="914400">
                        <a:tabLst>
                          <a:tab pos="914400" algn="l"/>
                        </a:tabLst>
                        <a:defRPr>
                          <a:uFillTx/>
                        </a:defRPr>
                      </a:pPr>
                      <a:r>
                        <a:rPr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A. Similarities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8137">
                <a:tc>
                  <a:txBody>
                    <a:bodyPr/>
                    <a:lstStyle/>
                    <a:p>
                      <a:pPr lvl="0" algn="l" defTabSz="914400">
                        <a:tabLst>
                          <a:tab pos="914400" algn="l"/>
                        </a:tabLst>
                        <a:defRPr>
                          <a:uFillTx/>
                        </a:defRPr>
                      </a:pPr>
                      <a:r>
                        <a:rPr sz="1400">
                          <a:uFill>
                            <a:solidFill/>
                          </a:uFill>
                          <a:latin typeface="Arial"/>
                          <a:ea typeface="Arial"/>
                          <a:cs typeface="Arial"/>
                          <a:sym typeface="Arial"/>
                        </a:rPr>
                        <a:t>B. Differences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1. Cell wall vs membrane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2. food manufacture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457200">
                <a:tc>
                  <a:txBody>
                    <a:bodyPr/>
                    <a:lstStyle/>
                    <a:p>
                      <a:pPr lvl="0" algn="l" defTabSz="914400">
                        <a:tabLst>
                          <a:tab pos="914400" algn="l"/>
                        </a:tabLst>
                        <a:defRPr>
                          <a:uFillTx/>
                        </a:defRPr>
                      </a:pPr>
                      <a:r>
                        <a:rPr sz="1400" b="1">
                          <a:uFill>
                            <a:solidFill/>
                          </a:uFill>
                          <a:latin typeface="Arial"/>
                          <a:ea typeface="Arial"/>
                          <a:cs typeface="Arial"/>
                          <a:sym typeface="Arial"/>
                        </a:rPr>
                        <a:t>III. Cell Membrane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2</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2</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A. Living nature of</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a:uFillTx/>
                        </a:defRPr>
                      </a:pPr>
                      <a:r>
                        <a:rPr sz="1200">
                          <a:uFill>
                            <a:solidFill/>
                          </a:uFill>
                          <a:latin typeface="Arial"/>
                          <a:ea typeface="Arial"/>
                          <a:cs typeface="Arial"/>
                          <a:sym typeface="Arial"/>
                        </a:rPr>
                        <a:t>1 item (multiple choice)</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B. Diffusion</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(multiple choice)</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8137">
                <a:tc>
                  <a:txBody>
                    <a:bodyPr/>
                    <a:lstStyle/>
                    <a:p>
                      <a:pPr lvl="0" algn="l" defTabSz="914400">
                        <a:tabLst>
                          <a:tab pos="914400" algn="l"/>
                        </a:tabLst>
                        <a:defRPr>
                          <a:uFillTx/>
                        </a:defRPr>
                      </a:pPr>
                      <a:r>
                        <a:rPr sz="1400">
                          <a:uFill>
                            <a:solidFill/>
                          </a:uFill>
                          <a:latin typeface="Arial"/>
                          <a:ea typeface="Arial"/>
                          <a:cs typeface="Arial"/>
                          <a:sym typeface="Arial"/>
                        </a:rPr>
                        <a:t>C. Substances diffused by cells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457200">
                <a:tc>
                  <a:txBody>
                    <a:bodyPr/>
                    <a:lstStyle/>
                    <a:p>
                      <a:pPr lvl="0" algn="l" defTabSz="914400">
                        <a:tabLst>
                          <a:tab pos="914400" algn="l"/>
                        </a:tabLst>
                        <a:defRPr>
                          <a:uFillTx/>
                        </a:defRPr>
                      </a:pPr>
                      <a:r>
                        <a:rPr sz="1400" b="1">
                          <a:uFill>
                            <a:solidFill/>
                          </a:uFill>
                          <a:latin typeface="Arial"/>
                          <a:ea typeface="Arial"/>
                          <a:cs typeface="Arial"/>
                          <a:sym typeface="Arial"/>
                        </a:rPr>
                        <a:t>IV. Division of Cells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4</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A. Phases in Division</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2 item (short-answer)</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B. Chromosomes and DNA</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C. Plant vs animal cell division</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r>
            </a:tbl>
          </a:graphicData>
        </a:graphic>
      </p:graphicFrame>
      <p:sp>
        <p:nvSpPr>
          <p:cNvPr id="497" name="Shape 497"/>
          <p:cNvSpPr/>
          <p:nvPr/>
        </p:nvSpPr>
        <p:spPr>
          <a:xfrm>
            <a:off x="1411287" y="2216150"/>
            <a:ext cx="9690101" cy="1016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0" marR="0">
              <a:buClr>
                <a:srgbClr val="000000"/>
              </a:buClr>
              <a:buFont typeface="Gill Sans"/>
              <a:defRPr sz="3500"/>
            </a:lvl1pPr>
          </a:lstStyle>
          <a:p>
            <a:pPr lvl="0">
              <a:defRPr sz="1800">
                <a:uFillTx/>
              </a:defRPr>
            </a:pPr>
            <a:r>
              <a:rPr sz="3500">
                <a:uFill>
                  <a:solidFill/>
                </a:uFill>
              </a:rPr>
              <a:t>On peut donner un feedback relatif à un élément de matière spécifique</a:t>
            </a:r>
          </a:p>
        </p:txBody>
      </p:sp>
      <p:sp>
        <p:nvSpPr>
          <p:cNvPr id="498" name="Shape 498"/>
          <p:cNvSpPr/>
          <p:nvPr/>
        </p:nvSpPr>
        <p:spPr>
          <a:xfrm>
            <a:off x="644525" y="852487"/>
            <a:ext cx="117094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0" marR="0">
              <a:lnSpc>
                <a:spcPct val="96000"/>
              </a:lnSpc>
              <a:buClr>
                <a:srgbClr val="000000"/>
              </a:buClr>
              <a:buFont typeface="Gill Sans"/>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1595100" algn="l"/>
                <a:tab pos="11887200" algn="l"/>
              </a:tabLst>
              <a:defRPr sz="4800"/>
            </a:lvl1pPr>
          </a:lstStyle>
          <a:p>
            <a:pPr lvl="0">
              <a:defRPr sz="1800">
                <a:uFillTx/>
              </a:defRPr>
            </a:pPr>
            <a:r>
              <a:rPr sz="4800">
                <a:uFill>
                  <a:solidFill/>
                </a:uFill>
              </a:rPr>
              <a:t>Etape 7: feedback et table de spécification</a:t>
            </a:r>
          </a:p>
        </p:txBody>
      </p:sp>
      <p:sp>
        <p:nvSpPr>
          <p:cNvPr id="499" name="Shape 499"/>
          <p:cNvSpPr/>
          <p:nvPr/>
        </p:nvSpPr>
        <p:spPr>
          <a:xfrm>
            <a:off x="127000" y="9334500"/>
            <a:ext cx="1595212" cy="292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defRPr sz="1300"/>
            </a:lvl1pPr>
          </a:lstStyle>
          <a:p>
            <a:pPr lvl="0">
              <a:defRPr sz="1800">
                <a:uFillTx/>
              </a:defRPr>
            </a:pPr>
            <a:r>
              <a:rPr sz="1300">
                <a:uFill>
                  <a:solidFill/>
                </a:uFill>
              </a:rPr>
              <a:t>(c) SMART-IFRES ULg</a:t>
            </a:r>
          </a:p>
        </p:txBody>
      </p:sp>
      <p:sp>
        <p:nvSpPr>
          <p:cNvPr id="500" name="Shape 500"/>
          <p:cNvSpPr/>
          <p:nvPr/>
        </p:nvSpPr>
        <p:spPr>
          <a:xfrm>
            <a:off x="10515600" y="9334500"/>
            <a:ext cx="2489200" cy="292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1300"/>
            </a:lvl1pPr>
          </a:lstStyle>
          <a:p>
            <a:pPr lvl="0">
              <a:defRPr sz="1800">
                <a:uFillTx/>
              </a:defRPr>
            </a:pPr>
            <a:r>
              <a:rPr sz="1300">
                <a:uFill>
                  <a:solidFill/>
                </a:uFill>
              </a:rPr>
              <a:t>Pascal Detroz et Vinciane Crahay</a:t>
            </a:r>
          </a:p>
        </p:txBody>
      </p:sp>
    </p:spTree>
  </p:cSld>
  <p:clrMapOvr>
    <a:masterClrMapping/>
  </p:clrMapOvr>
  <p:transition xmlns:p14="http://schemas.microsoft.com/office/powerpoint/2010/mai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 name="Table 502"/>
          <p:cNvGraphicFramePr/>
          <p:nvPr/>
        </p:nvGraphicFramePr>
        <p:xfrm>
          <a:off x="1397000" y="3352800"/>
          <a:ext cx="10210800" cy="6992300"/>
        </p:xfrm>
        <a:graphic>
          <a:graphicData uri="http://schemas.openxmlformats.org/drawingml/2006/table">
            <a:tbl>
              <a:tblPr>
                <a:tableStyleId>{8F44A2F1-9E1F-4B54-A3A2-5F16C0AD49E2}</a:tableStyleId>
              </a:tblPr>
              <a:tblGrid>
                <a:gridCol w="3695700"/>
                <a:gridCol w="2171700"/>
                <a:gridCol w="2171700"/>
                <a:gridCol w="2171700"/>
              </a:tblGrid>
              <a:tr h="736600">
                <a:tc>
                  <a:txBody>
                    <a:bodyPr/>
                    <a:lstStyle/>
                    <a:p>
                      <a:pPr lvl="0" algn="l" defTabSz="914400">
                        <a:tabLst>
                          <a:tab pos="914400" algn="l"/>
                        </a:tabLst>
                        <a:defRPr>
                          <a:uFillTx/>
                        </a:defRPr>
                      </a:pPr>
                      <a:r>
                        <a:rPr sz="1400" b="1">
                          <a:solidFill>
                            <a:srgbClr val="FFFFFF"/>
                          </a:solidFill>
                          <a:uFill>
                            <a:solidFill>
                              <a:srgbClr val="FFFFFF"/>
                            </a:solidFill>
                          </a:uFill>
                          <a:latin typeface="Arial"/>
                          <a:ea typeface="Arial"/>
                          <a:cs typeface="Arial"/>
                          <a:sym typeface="Arial"/>
                        </a:rPr>
                        <a:t>Content Outline</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c>
                  <a:txBody>
                    <a:bodyPr/>
                    <a:lstStyle/>
                    <a:p>
                      <a:pPr lvl="0" algn="l" defTabSz="914400">
                        <a:tabLst>
                          <a:tab pos="914400" algn="l"/>
                        </a:tabLst>
                        <a:defRPr>
                          <a:uFillTx/>
                        </a:defRPr>
                      </a:pPr>
                      <a:r>
                        <a:rPr sz="1400" b="1">
                          <a:solidFill>
                            <a:srgbClr val="FFFFFF"/>
                          </a:solidFill>
                          <a:uFill>
                            <a:solidFill>
                              <a:srgbClr val="FFFFFF"/>
                            </a:solidFill>
                          </a:uFill>
                          <a:latin typeface="Arial"/>
                          <a:ea typeface="Arial"/>
                          <a:cs typeface="Arial"/>
                          <a:sym typeface="Arial"/>
                        </a:rPr>
                        <a:t>Recalling information taught or read</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c>
                  <a:txBody>
                    <a:bodyPr/>
                    <a:lstStyle/>
                    <a:p>
                      <a:pPr lvl="0" algn="l" defTabSz="914400">
                        <a:tabLst>
                          <a:tab pos="914400" algn="l"/>
                        </a:tabLst>
                        <a:defRPr>
                          <a:uFillTx/>
                        </a:defRPr>
                      </a:pPr>
                      <a:r>
                        <a:rPr sz="1400" b="1">
                          <a:solidFill>
                            <a:srgbClr val="FFFFFF"/>
                          </a:solidFill>
                          <a:uFill>
                            <a:solidFill>
                              <a:srgbClr val="FFFFFF"/>
                            </a:solidFill>
                          </a:uFill>
                          <a:latin typeface="Arial"/>
                          <a:ea typeface="Arial"/>
                          <a:cs typeface="Arial"/>
                          <a:sym typeface="Arial"/>
                        </a:rPr>
                        <a:t>Applying knowledge in situations very similar to those taught</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c>
                  <a:txBody>
                    <a:bodyPr/>
                    <a:lstStyle/>
                    <a:p>
                      <a:pPr lvl="0" algn="l" defTabSz="914400">
                        <a:tabLst>
                          <a:tab pos="914400" algn="l"/>
                        </a:tabLst>
                        <a:defRPr>
                          <a:uFillTx/>
                        </a:defRPr>
                      </a:pPr>
                      <a:r>
                        <a:rPr sz="1400" b="1">
                          <a:solidFill>
                            <a:srgbClr val="FFFFFF"/>
                          </a:solidFill>
                          <a:uFill>
                            <a:solidFill>
                              <a:srgbClr val="FFFFFF"/>
                            </a:solidFill>
                          </a:uFill>
                          <a:latin typeface="Arial"/>
                          <a:ea typeface="Arial"/>
                          <a:cs typeface="Arial"/>
                          <a:sym typeface="Arial"/>
                        </a:rPr>
                        <a:t>Applying knowledge in a new or novel context</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r>
              <a:tr h="457200">
                <a:tc>
                  <a:txBody>
                    <a:bodyPr/>
                    <a:lstStyle/>
                    <a:p>
                      <a:pPr lvl="0" algn="l" defTabSz="914400">
                        <a:tabLst>
                          <a:tab pos="914400" algn="l"/>
                        </a:tabLst>
                        <a:defRPr>
                          <a:uFillTx/>
                        </a:defRPr>
                      </a:pPr>
                      <a:r>
                        <a:rPr sz="1400" b="1">
                          <a:uFill>
                            <a:solidFill/>
                          </a:uFill>
                          <a:latin typeface="Arial"/>
                          <a:ea typeface="Arial"/>
                          <a:cs typeface="Arial"/>
                          <a:sym typeface="Arial"/>
                        </a:rPr>
                        <a:t>I. Basic Parts of Cell</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r>
              <a:tr h="304800">
                <a:tc>
                  <a:txBody>
                    <a:bodyPr/>
                    <a:lstStyle/>
                    <a:p>
                      <a:pPr lvl="0" algn="l" defTabSz="914400">
                        <a:tabLst>
                          <a:tab pos="914400" algn="l"/>
                        </a:tabLst>
                        <a:defRPr>
                          <a:uFillTx/>
                        </a:defRPr>
                      </a:pPr>
                      <a:r>
                        <a:rPr sz="1400">
                          <a:uFill>
                            <a:solidFill/>
                          </a:uFill>
                          <a:latin typeface="Arial"/>
                          <a:ea typeface="Arial"/>
                          <a:cs typeface="Arial"/>
                          <a:sym typeface="Arial"/>
                        </a:rPr>
                        <a:t>A.Nucleus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rowSpan="2">
                  <a:txBody>
                    <a:bodyPr/>
                    <a:lstStyle/>
                    <a:p>
                      <a:pPr lvl="0" defTabSz="914400">
                        <a:tabLst>
                          <a:tab pos="914400" algn="l"/>
                        </a:tabLst>
                        <a:defRPr>
                          <a:uFillTx/>
                        </a:defRPr>
                      </a:pPr>
                      <a:r>
                        <a:rPr sz="1200">
                          <a:uFill>
                            <a:solidFill/>
                          </a:uFill>
                          <a:latin typeface="Arial"/>
                          <a:ea typeface="Arial"/>
                          <a:cs typeface="Arial"/>
                          <a:sym typeface="Arial"/>
                        </a:rPr>
                        <a:t>1 item (label parts) of cell drawing</a:t>
                      </a:r>
                    </a:p>
                  </a:txBody>
                  <a:tcPr marL="25400" marR="25400" marT="25400" marB="25400"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73062">
                <a:tc>
                  <a:txBody>
                    <a:bodyPr/>
                    <a:lstStyle/>
                    <a:p>
                      <a:pPr lvl="0" algn="l" defTabSz="914400">
                        <a:tabLst>
                          <a:tab pos="914400" algn="l"/>
                        </a:tabLst>
                        <a:defRPr>
                          <a:uFillTx/>
                        </a:defRPr>
                      </a:pPr>
                      <a:r>
                        <a:rPr sz="1400">
                          <a:uFill>
                            <a:solidFill/>
                          </a:uFill>
                          <a:latin typeface="Arial"/>
                          <a:ea typeface="Arial"/>
                          <a:cs typeface="Arial"/>
                          <a:sym typeface="Arial"/>
                        </a:rPr>
                        <a:t>B Cytoplasm</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vMerge="1">
                  <a:txBody>
                    <a:bodyPr/>
                    <a:lstStyle/>
                    <a:p>
                      <a:endParaRPr lang="fr-FR"/>
                    </a:p>
                  </a:txBody>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C. Cell Membrane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(label part of cell photo)</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457200">
                <a:tc>
                  <a:txBody>
                    <a:bodyPr/>
                    <a:lstStyle/>
                    <a:p>
                      <a:pPr lvl="0" algn="l" defTabSz="914400">
                        <a:tabLst>
                          <a:tab pos="914400" algn="l"/>
                        </a:tabLst>
                        <a:defRPr>
                          <a:uFillTx/>
                        </a:defRPr>
                      </a:pPr>
                      <a:r>
                        <a:rPr sz="1400" b="1">
                          <a:uFill>
                            <a:solidFill/>
                          </a:uFill>
                          <a:latin typeface="Arial"/>
                          <a:ea typeface="Arial"/>
                          <a:cs typeface="Arial"/>
                          <a:sym typeface="Arial"/>
                        </a:rPr>
                        <a:t>II. Plant vs Animal Cells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c>
                  <a:txBody>
                    <a:bodyPr/>
                    <a:lstStyle/>
                    <a:p>
                      <a:pPr lvl="0" defTabSz="914400">
                        <a:tabLst>
                          <a:tab pos="914400" algn="l"/>
                        </a:tabLst>
                        <a:defRPr>
                          <a:uFillTx/>
                        </a:defRPr>
                      </a:pPr>
                      <a:r>
                        <a:rPr b="1">
                          <a:uFill>
                            <a:solidFill/>
                          </a:uFill>
                          <a:latin typeface="Arial"/>
                          <a:ea typeface="Arial"/>
                          <a:cs typeface="Arial"/>
                          <a:sym typeface="Arial"/>
                        </a:rPr>
                        <a:t>2</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c>
                  <a:txBody>
                    <a:bodyPr/>
                    <a:lstStyle/>
                    <a:p>
                      <a:pPr lvl="0" defTabSz="914400">
                        <a:tabLst>
                          <a:tab pos="914400" algn="l"/>
                        </a:tabLst>
                        <a:defRPr>
                          <a:uFillTx/>
                        </a:defRPr>
                      </a:pPr>
                      <a:r>
                        <a:rPr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c>
                  <a:txBody>
                    <a:bodyPr/>
                    <a:lstStyle/>
                    <a:p>
                      <a:pPr lvl="0" defTabSz="914400">
                        <a:tabLst>
                          <a:tab pos="914400" algn="l"/>
                        </a:tabLst>
                        <a:defRPr>
                          <a:uFillTx/>
                        </a:defRPr>
                      </a:pPr>
                      <a:r>
                        <a:rPr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A. Similarities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8137">
                <a:tc>
                  <a:txBody>
                    <a:bodyPr/>
                    <a:lstStyle/>
                    <a:p>
                      <a:pPr lvl="0" algn="l" defTabSz="914400">
                        <a:tabLst>
                          <a:tab pos="914400" algn="l"/>
                        </a:tabLst>
                        <a:defRPr>
                          <a:uFillTx/>
                        </a:defRPr>
                      </a:pPr>
                      <a:r>
                        <a:rPr sz="1400">
                          <a:uFill>
                            <a:solidFill/>
                          </a:uFill>
                          <a:latin typeface="Arial"/>
                          <a:ea typeface="Arial"/>
                          <a:cs typeface="Arial"/>
                          <a:sym typeface="Arial"/>
                        </a:rPr>
                        <a:t>B. Differences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1. Cell wall vs membrane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2. food manufacture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457200">
                <a:tc>
                  <a:txBody>
                    <a:bodyPr/>
                    <a:lstStyle/>
                    <a:p>
                      <a:pPr lvl="0" algn="l" defTabSz="914400">
                        <a:tabLst>
                          <a:tab pos="914400" algn="l"/>
                        </a:tabLst>
                        <a:defRPr>
                          <a:uFillTx/>
                        </a:defRPr>
                      </a:pPr>
                      <a:r>
                        <a:rPr sz="1400" b="1">
                          <a:uFill>
                            <a:solidFill/>
                          </a:uFill>
                          <a:latin typeface="Arial"/>
                          <a:ea typeface="Arial"/>
                          <a:cs typeface="Arial"/>
                          <a:sym typeface="Arial"/>
                        </a:rPr>
                        <a:t>III. Cell Membrane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2</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2</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A. Living nature of</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a:uFillTx/>
                        </a:defRPr>
                      </a:pPr>
                      <a:r>
                        <a:rPr sz="1200">
                          <a:uFill>
                            <a:solidFill/>
                          </a:uFill>
                          <a:latin typeface="Arial"/>
                          <a:ea typeface="Arial"/>
                          <a:cs typeface="Arial"/>
                          <a:sym typeface="Arial"/>
                        </a:rPr>
                        <a:t>1 item (multiple choice)</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B. Diffusion</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(multiple choice)</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8137">
                <a:tc>
                  <a:txBody>
                    <a:bodyPr/>
                    <a:lstStyle/>
                    <a:p>
                      <a:pPr lvl="0" algn="l" defTabSz="914400">
                        <a:tabLst>
                          <a:tab pos="914400" algn="l"/>
                        </a:tabLst>
                        <a:defRPr>
                          <a:uFillTx/>
                        </a:defRPr>
                      </a:pPr>
                      <a:r>
                        <a:rPr sz="1400">
                          <a:uFill>
                            <a:solidFill/>
                          </a:uFill>
                          <a:latin typeface="Arial"/>
                          <a:ea typeface="Arial"/>
                          <a:cs typeface="Arial"/>
                          <a:sym typeface="Arial"/>
                        </a:rPr>
                        <a:t>C. Substances diffused by cells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457200">
                <a:tc>
                  <a:txBody>
                    <a:bodyPr/>
                    <a:lstStyle/>
                    <a:p>
                      <a:pPr lvl="0" algn="l" defTabSz="914400">
                        <a:tabLst>
                          <a:tab pos="914400" algn="l"/>
                        </a:tabLst>
                        <a:defRPr>
                          <a:uFillTx/>
                        </a:defRPr>
                      </a:pPr>
                      <a:r>
                        <a:rPr sz="1400" b="1">
                          <a:uFill>
                            <a:solidFill/>
                          </a:uFill>
                          <a:latin typeface="Arial"/>
                          <a:ea typeface="Arial"/>
                          <a:cs typeface="Arial"/>
                          <a:sym typeface="Arial"/>
                        </a:rPr>
                        <a:t>IV. Division of Cells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4</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A. Phases in Division</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2 item (short-answer)</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B. Chromosomes and DNA</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C. Plant vs animal cell division</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r>
            </a:tbl>
          </a:graphicData>
        </a:graphic>
      </p:graphicFrame>
      <p:sp>
        <p:nvSpPr>
          <p:cNvPr id="503" name="Shape 503"/>
          <p:cNvSpPr/>
          <p:nvPr/>
        </p:nvSpPr>
        <p:spPr>
          <a:xfrm>
            <a:off x="1411287" y="2216150"/>
            <a:ext cx="9690101" cy="1016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0" marR="0">
              <a:buClr>
                <a:srgbClr val="000000"/>
              </a:buClr>
              <a:buFont typeface="Gill Sans"/>
              <a:defRPr sz="3500"/>
            </a:lvl1pPr>
          </a:lstStyle>
          <a:p>
            <a:pPr lvl="0">
              <a:defRPr sz="1800">
                <a:uFillTx/>
              </a:defRPr>
            </a:pPr>
            <a:r>
              <a:rPr sz="3500">
                <a:uFill>
                  <a:solidFill/>
                </a:uFill>
              </a:rPr>
              <a:t>On peut donner un feedback relatif à un élément de matière spécifique</a:t>
            </a:r>
          </a:p>
        </p:txBody>
      </p:sp>
      <p:sp>
        <p:nvSpPr>
          <p:cNvPr id="504" name="Shape 504"/>
          <p:cNvSpPr/>
          <p:nvPr/>
        </p:nvSpPr>
        <p:spPr>
          <a:xfrm>
            <a:off x="644525" y="852487"/>
            <a:ext cx="117094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0" marR="0">
              <a:lnSpc>
                <a:spcPct val="96000"/>
              </a:lnSpc>
              <a:buClr>
                <a:srgbClr val="000000"/>
              </a:buClr>
              <a:buFont typeface="Gill Sans"/>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1595100" algn="l"/>
                <a:tab pos="11887200" algn="l"/>
              </a:tabLst>
              <a:defRPr sz="4800"/>
            </a:lvl1pPr>
          </a:lstStyle>
          <a:p>
            <a:pPr lvl="0">
              <a:defRPr sz="1800">
                <a:uFillTx/>
              </a:defRPr>
            </a:pPr>
            <a:r>
              <a:rPr sz="4800">
                <a:uFill>
                  <a:solidFill/>
                </a:uFill>
              </a:rPr>
              <a:t>Etape 7: feedback et table de spécification</a:t>
            </a:r>
          </a:p>
        </p:txBody>
      </p:sp>
      <p:sp>
        <p:nvSpPr>
          <p:cNvPr id="505" name="Shape 505"/>
          <p:cNvSpPr/>
          <p:nvPr/>
        </p:nvSpPr>
        <p:spPr>
          <a:xfrm>
            <a:off x="127000" y="9334500"/>
            <a:ext cx="1595212" cy="292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defRPr sz="1300"/>
            </a:lvl1pPr>
          </a:lstStyle>
          <a:p>
            <a:pPr lvl="0">
              <a:defRPr sz="1800">
                <a:uFillTx/>
              </a:defRPr>
            </a:pPr>
            <a:r>
              <a:rPr sz="1300">
                <a:uFill>
                  <a:solidFill/>
                </a:uFill>
              </a:rPr>
              <a:t>(c) SMART-IFRES ULg</a:t>
            </a:r>
          </a:p>
        </p:txBody>
      </p:sp>
      <p:sp>
        <p:nvSpPr>
          <p:cNvPr id="506" name="Shape 506"/>
          <p:cNvSpPr/>
          <p:nvPr/>
        </p:nvSpPr>
        <p:spPr>
          <a:xfrm>
            <a:off x="10515600" y="9334500"/>
            <a:ext cx="2489200" cy="292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1300"/>
            </a:lvl1pPr>
          </a:lstStyle>
          <a:p>
            <a:pPr lvl="0">
              <a:defRPr sz="1800">
                <a:uFillTx/>
              </a:defRPr>
            </a:pPr>
            <a:r>
              <a:rPr sz="1300">
                <a:uFill>
                  <a:solidFill/>
                </a:uFill>
              </a:rPr>
              <a:t>Pascal Detroz et Vinciane Crahay</a:t>
            </a:r>
          </a:p>
        </p:txBody>
      </p:sp>
    </p:spTree>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hape 71"/>
          <p:cNvSpPr>
            <a:spLocks noGrp="1"/>
          </p:cNvSpPr>
          <p:nvPr>
            <p:ph type="title"/>
          </p:nvPr>
        </p:nvSpPr>
        <p:spPr>
          <a:xfrm>
            <a:off x="1274762" y="327025"/>
            <a:ext cx="10340976" cy="1597025"/>
          </a:xfrm>
          <a:prstGeom prst="rect">
            <a:avLst/>
          </a:prstGeom>
        </p:spPr>
        <p:txBody>
          <a:bodyPr/>
          <a:lstStyle>
            <a:lvl1pPr>
              <a:defRPr sz="4800">
                <a:solidFill>
                  <a:srgbClr val="007878"/>
                </a:solidFill>
                <a:uFill>
                  <a:solidFill>
                    <a:srgbClr val="007878"/>
                  </a:solidFill>
                </a:uFill>
                <a:latin typeface="Gill Sans SemiBold"/>
                <a:ea typeface="Gill Sans SemiBold"/>
                <a:cs typeface="Gill Sans SemiBold"/>
                <a:sym typeface="Gill Sans SemiBold"/>
              </a:defRPr>
            </a:lvl1pPr>
          </a:lstStyle>
          <a:p>
            <a:pPr lvl="0">
              <a:defRPr sz="1800">
                <a:solidFill>
                  <a:srgbClr val="000000"/>
                </a:solidFill>
                <a:uFillTx/>
              </a:defRPr>
            </a:pPr>
            <a:r>
              <a:rPr sz="4800">
                <a:solidFill>
                  <a:srgbClr val="007878"/>
                </a:solidFill>
                <a:uFill>
                  <a:solidFill>
                    <a:srgbClr val="007878"/>
                  </a:solidFill>
                </a:uFill>
              </a:rPr>
              <a:t>Les modèles de l’évaluation</a:t>
            </a:r>
          </a:p>
        </p:txBody>
      </p:sp>
      <p:sp>
        <p:nvSpPr>
          <p:cNvPr id="72" name="Shape 72"/>
          <p:cNvSpPr>
            <a:spLocks noGrp="1"/>
          </p:cNvSpPr>
          <p:nvPr>
            <p:ph type="body" idx="4294967295"/>
          </p:nvPr>
        </p:nvSpPr>
        <p:spPr>
          <a:xfrm>
            <a:off x="669925" y="1924050"/>
            <a:ext cx="11736388" cy="7829550"/>
          </a:xfrm>
          <a:prstGeom prst="rect">
            <a:avLst/>
          </a:prstGeom>
        </p:spPr>
        <p:txBody>
          <a:bodyPr>
            <a:noAutofit/>
          </a:bodyPr>
          <a:lstStyle/>
          <a:p>
            <a:pPr marL="929639" marR="40639" lvl="0" indent="-571499">
              <a:lnSpc>
                <a:spcPct val="100000"/>
              </a:lnSpc>
              <a:spcBef>
                <a:spcPts val="2400"/>
              </a:spcBef>
              <a:buClr>
                <a:srgbClr val="007878"/>
              </a:buClr>
              <a:buSzPct val="100000"/>
              <a:buFont typeface="Wingdings"/>
              <a:buChar char=""/>
              <a:defRPr sz="1800">
                <a:uFillTx/>
              </a:defRPr>
            </a:pPr>
            <a:r>
              <a:rPr sz="4000">
                <a:solidFill>
                  <a:srgbClr val="005764"/>
                </a:solidFill>
                <a:uFill>
                  <a:solidFill>
                    <a:srgbClr val="005764"/>
                  </a:solidFill>
                </a:uFill>
                <a:latin typeface="+mn-lt"/>
                <a:ea typeface="+mn-ea"/>
                <a:cs typeface="+mn-cs"/>
                <a:sym typeface="Gill Sans"/>
              </a:rPr>
              <a:t>L’évaluation comme mesure</a:t>
            </a:r>
          </a:p>
          <a:p>
            <a:pPr marL="1553527" marR="40639" lvl="2" indent="-357187">
              <a:lnSpc>
                <a:spcPct val="100000"/>
              </a:lnSpc>
              <a:spcBef>
                <a:spcPts val="1200"/>
              </a:spcBef>
              <a:buClr>
                <a:srgbClr val="007878"/>
              </a:buClr>
              <a:buSzPct val="100000"/>
              <a:buFont typeface="Wingdings"/>
              <a:buChar char=""/>
              <a:defRPr sz="1800">
                <a:uFillTx/>
              </a:defRPr>
            </a:pPr>
            <a:r>
              <a:rPr sz="2500">
                <a:solidFill>
                  <a:srgbClr val="005764"/>
                </a:solidFill>
                <a:uFill>
                  <a:solidFill>
                    <a:srgbClr val="005764"/>
                  </a:solidFill>
                </a:uFill>
                <a:latin typeface="+mn-lt"/>
                <a:ea typeface="+mn-ea"/>
                <a:cs typeface="+mn-cs"/>
                <a:sym typeface="Gill Sans"/>
              </a:rPr>
              <a:t>études des effets, </a:t>
            </a:r>
          </a:p>
          <a:p>
            <a:pPr marL="1553527" marR="40639" lvl="2" indent="-357187">
              <a:lnSpc>
                <a:spcPct val="100000"/>
              </a:lnSpc>
              <a:spcBef>
                <a:spcPts val="1200"/>
              </a:spcBef>
              <a:buClr>
                <a:srgbClr val="007878"/>
              </a:buClr>
              <a:buSzPct val="100000"/>
              <a:buFont typeface="Wingdings"/>
              <a:buChar char=""/>
              <a:defRPr sz="1800">
                <a:uFillTx/>
              </a:defRPr>
            </a:pPr>
            <a:r>
              <a:rPr sz="2500">
                <a:solidFill>
                  <a:srgbClr val="005764"/>
                </a:solidFill>
                <a:uFill>
                  <a:solidFill>
                    <a:srgbClr val="005764"/>
                  </a:solidFill>
                </a:uFill>
                <a:latin typeface="+mn-lt"/>
                <a:ea typeface="+mn-ea"/>
                <a:cs typeface="+mn-cs"/>
                <a:sym typeface="Gill Sans"/>
              </a:rPr>
              <a:t>la docimologie, </a:t>
            </a:r>
          </a:p>
          <a:p>
            <a:pPr marL="1553527" marR="40639" lvl="2" indent="-357187">
              <a:lnSpc>
                <a:spcPct val="100000"/>
              </a:lnSpc>
              <a:spcBef>
                <a:spcPts val="1200"/>
              </a:spcBef>
              <a:buClr>
                <a:srgbClr val="007878"/>
              </a:buClr>
              <a:buSzPct val="100000"/>
              <a:buFont typeface="Wingdings"/>
              <a:buChar char=""/>
              <a:defRPr sz="1800">
                <a:uFillTx/>
              </a:defRPr>
            </a:pPr>
            <a:r>
              <a:rPr sz="2500">
                <a:solidFill>
                  <a:srgbClr val="005764"/>
                </a:solidFill>
                <a:uFill>
                  <a:solidFill>
                    <a:srgbClr val="005764"/>
                  </a:solidFill>
                </a:uFill>
                <a:latin typeface="+mn-lt"/>
                <a:ea typeface="+mn-ea"/>
                <a:cs typeface="+mn-cs"/>
                <a:sym typeface="Gill Sans"/>
              </a:rPr>
              <a:t>l’édumétrie</a:t>
            </a:r>
          </a:p>
          <a:p>
            <a:pPr marL="886777" marR="40639" lvl="0" indent="-528637">
              <a:lnSpc>
                <a:spcPct val="100000"/>
              </a:lnSpc>
              <a:spcBef>
                <a:spcPts val="2400"/>
              </a:spcBef>
              <a:buClr>
                <a:srgbClr val="007878"/>
              </a:buClr>
              <a:buSzPct val="100000"/>
              <a:buFont typeface="Wingdings"/>
              <a:buChar char=""/>
              <a:defRPr sz="1800">
                <a:uFillTx/>
              </a:defRPr>
            </a:pPr>
            <a:r>
              <a:rPr sz="3700">
                <a:solidFill>
                  <a:srgbClr val="005764"/>
                </a:solidFill>
                <a:uFill>
                  <a:solidFill>
                    <a:srgbClr val="005764"/>
                  </a:solidFill>
                </a:uFill>
                <a:latin typeface="+mn-lt"/>
                <a:ea typeface="+mn-ea"/>
                <a:cs typeface="+mn-cs"/>
                <a:sym typeface="Gill Sans"/>
              </a:rPr>
              <a:t>L’évaluation comme gestion</a:t>
            </a:r>
          </a:p>
          <a:p>
            <a:pPr marL="1524952" marR="40639" lvl="2" indent="-328612">
              <a:lnSpc>
                <a:spcPct val="100000"/>
              </a:lnSpc>
              <a:spcBef>
                <a:spcPts val="1200"/>
              </a:spcBef>
              <a:buClr>
                <a:srgbClr val="007878"/>
              </a:buClr>
              <a:buSzPct val="100000"/>
              <a:buFont typeface="Wingdings"/>
              <a:buChar char=""/>
              <a:defRPr sz="1800">
                <a:uFillTx/>
              </a:defRPr>
            </a:pPr>
            <a:r>
              <a:rPr sz="2300">
                <a:solidFill>
                  <a:srgbClr val="005764"/>
                </a:solidFill>
                <a:uFill>
                  <a:solidFill>
                    <a:srgbClr val="005764"/>
                  </a:solidFill>
                </a:uFill>
                <a:latin typeface="+mn-lt"/>
                <a:ea typeface="+mn-ea"/>
                <a:cs typeface="+mn-cs"/>
                <a:sym typeface="Gill Sans"/>
              </a:rPr>
              <a:t>Maitrise par les objectifs</a:t>
            </a:r>
          </a:p>
          <a:p>
            <a:pPr marL="1524952" marR="40639" lvl="2" indent="-328612">
              <a:lnSpc>
                <a:spcPct val="100000"/>
              </a:lnSpc>
              <a:spcBef>
                <a:spcPts val="1200"/>
              </a:spcBef>
              <a:buClr>
                <a:srgbClr val="007878"/>
              </a:buClr>
              <a:buSzPct val="100000"/>
              <a:buFont typeface="Wingdings"/>
              <a:buChar char=""/>
              <a:defRPr sz="1800">
                <a:uFillTx/>
              </a:defRPr>
            </a:pPr>
            <a:r>
              <a:rPr sz="2300">
                <a:solidFill>
                  <a:srgbClr val="005764"/>
                </a:solidFill>
                <a:uFill>
                  <a:solidFill>
                    <a:srgbClr val="005764"/>
                  </a:solidFill>
                </a:uFill>
                <a:latin typeface="+mn-lt"/>
                <a:ea typeface="+mn-ea"/>
                <a:cs typeface="+mn-cs"/>
                <a:sym typeface="Gill Sans"/>
              </a:rPr>
              <a:t>Les structuralisme</a:t>
            </a:r>
          </a:p>
          <a:p>
            <a:pPr marL="1524952" marR="40639" lvl="2" indent="-328612">
              <a:lnSpc>
                <a:spcPct val="100000"/>
              </a:lnSpc>
              <a:spcBef>
                <a:spcPts val="1200"/>
              </a:spcBef>
              <a:buClr>
                <a:srgbClr val="007878"/>
              </a:buClr>
              <a:buSzPct val="100000"/>
              <a:buFont typeface="Wingdings"/>
              <a:buChar char=""/>
              <a:defRPr sz="1800">
                <a:uFillTx/>
              </a:defRPr>
            </a:pPr>
            <a:r>
              <a:rPr sz="2300">
                <a:solidFill>
                  <a:srgbClr val="005764"/>
                </a:solidFill>
                <a:uFill>
                  <a:solidFill>
                    <a:srgbClr val="005764"/>
                  </a:solidFill>
                </a:uFill>
                <a:latin typeface="+mn-lt"/>
                <a:ea typeface="+mn-ea"/>
                <a:cs typeface="+mn-cs"/>
                <a:sym typeface="Gill Sans"/>
              </a:rPr>
              <a:t>Cybernétique</a:t>
            </a:r>
          </a:p>
          <a:p>
            <a:pPr marL="1524952" marR="40639" lvl="2" indent="-328612">
              <a:lnSpc>
                <a:spcPct val="100000"/>
              </a:lnSpc>
              <a:spcBef>
                <a:spcPts val="1200"/>
              </a:spcBef>
              <a:buClr>
                <a:srgbClr val="007878"/>
              </a:buClr>
              <a:buSzPct val="100000"/>
              <a:buFont typeface="Wingdings"/>
              <a:buChar char=""/>
              <a:defRPr sz="1800">
                <a:uFillTx/>
              </a:defRPr>
            </a:pPr>
            <a:r>
              <a:rPr sz="2300">
                <a:solidFill>
                  <a:srgbClr val="005764"/>
                </a:solidFill>
                <a:uFill>
                  <a:solidFill>
                    <a:srgbClr val="005764"/>
                  </a:solidFill>
                </a:uFill>
                <a:latin typeface="+mn-lt"/>
                <a:ea typeface="+mn-ea"/>
                <a:cs typeface="+mn-cs"/>
                <a:sym typeface="Gill Sans"/>
              </a:rPr>
              <a:t>Bouclage systémique</a:t>
            </a:r>
          </a:p>
          <a:p>
            <a:pPr marL="643890" marR="40639" lvl="0" indent="-285750">
              <a:lnSpc>
                <a:spcPct val="100000"/>
              </a:lnSpc>
              <a:spcBef>
                <a:spcPts val="1200"/>
              </a:spcBef>
              <a:buClr>
                <a:srgbClr val="007878"/>
              </a:buClr>
              <a:buSzPct val="100000"/>
              <a:buFont typeface="Wingdings"/>
              <a:buChar char=""/>
              <a:defRPr sz="1800">
                <a:uFillTx/>
              </a:defRPr>
            </a:pPr>
            <a:r>
              <a:rPr sz="3700">
                <a:solidFill>
                  <a:srgbClr val="005764"/>
                </a:solidFill>
                <a:uFill>
                  <a:solidFill>
                    <a:srgbClr val="005764"/>
                  </a:solidFill>
                </a:uFill>
                <a:latin typeface="+mn-lt"/>
                <a:ea typeface="+mn-ea"/>
                <a:cs typeface="+mn-cs"/>
                <a:sym typeface="Gill Sans"/>
              </a:rPr>
              <a:t>	L’évaluation comme problématique du sens</a:t>
            </a:r>
          </a:p>
        </p:txBody>
      </p:sp>
    </p:spTree>
  </p:cSld>
  <p:clrMapOvr>
    <a:masterClrMapping/>
  </p:clrMapOvr>
  <p:transition xmlns:p14="http://schemas.microsoft.com/office/powerpoint/2010/mai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8" name="Table 508"/>
          <p:cNvGraphicFramePr/>
          <p:nvPr/>
        </p:nvGraphicFramePr>
        <p:xfrm>
          <a:off x="1397000" y="3352800"/>
          <a:ext cx="10210800" cy="6992300"/>
        </p:xfrm>
        <a:graphic>
          <a:graphicData uri="http://schemas.openxmlformats.org/drawingml/2006/table">
            <a:tbl>
              <a:tblPr>
                <a:tableStyleId>{8F44A2F1-9E1F-4B54-A3A2-5F16C0AD49E2}</a:tableStyleId>
              </a:tblPr>
              <a:tblGrid>
                <a:gridCol w="3695700"/>
                <a:gridCol w="2171700"/>
                <a:gridCol w="2171700"/>
                <a:gridCol w="2171700"/>
              </a:tblGrid>
              <a:tr h="736600">
                <a:tc>
                  <a:txBody>
                    <a:bodyPr/>
                    <a:lstStyle/>
                    <a:p>
                      <a:pPr lvl="0" algn="l" defTabSz="914400">
                        <a:tabLst>
                          <a:tab pos="914400" algn="l"/>
                        </a:tabLst>
                        <a:defRPr>
                          <a:uFillTx/>
                        </a:defRPr>
                      </a:pPr>
                      <a:r>
                        <a:rPr sz="1400" b="1">
                          <a:solidFill>
                            <a:srgbClr val="FFFFFF"/>
                          </a:solidFill>
                          <a:uFill>
                            <a:solidFill>
                              <a:srgbClr val="FFFFFF"/>
                            </a:solidFill>
                          </a:uFill>
                          <a:latin typeface="Arial"/>
                          <a:ea typeface="Arial"/>
                          <a:cs typeface="Arial"/>
                          <a:sym typeface="Arial"/>
                        </a:rPr>
                        <a:t>Content Outline</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c>
                  <a:txBody>
                    <a:bodyPr/>
                    <a:lstStyle/>
                    <a:p>
                      <a:pPr lvl="0" algn="l" defTabSz="914400">
                        <a:tabLst>
                          <a:tab pos="914400" algn="l"/>
                        </a:tabLst>
                        <a:defRPr>
                          <a:uFillTx/>
                        </a:defRPr>
                      </a:pPr>
                      <a:r>
                        <a:rPr sz="1400" b="1">
                          <a:solidFill>
                            <a:srgbClr val="FFFFFF"/>
                          </a:solidFill>
                          <a:uFill>
                            <a:solidFill>
                              <a:srgbClr val="FFFFFF"/>
                            </a:solidFill>
                          </a:uFill>
                          <a:latin typeface="Arial"/>
                          <a:ea typeface="Arial"/>
                          <a:cs typeface="Arial"/>
                          <a:sym typeface="Arial"/>
                        </a:rPr>
                        <a:t>Recalling information taught or read</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c>
                  <a:txBody>
                    <a:bodyPr/>
                    <a:lstStyle/>
                    <a:p>
                      <a:pPr lvl="0" algn="l" defTabSz="914400">
                        <a:tabLst>
                          <a:tab pos="914400" algn="l"/>
                        </a:tabLst>
                        <a:defRPr>
                          <a:uFillTx/>
                        </a:defRPr>
                      </a:pPr>
                      <a:r>
                        <a:rPr sz="1400" b="1">
                          <a:solidFill>
                            <a:srgbClr val="FFFFFF"/>
                          </a:solidFill>
                          <a:uFill>
                            <a:solidFill>
                              <a:srgbClr val="FFFFFF"/>
                            </a:solidFill>
                          </a:uFill>
                          <a:latin typeface="Arial"/>
                          <a:ea typeface="Arial"/>
                          <a:cs typeface="Arial"/>
                          <a:sym typeface="Arial"/>
                        </a:rPr>
                        <a:t>Applying knowledge in situations very similar to those taught</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c>
                  <a:txBody>
                    <a:bodyPr/>
                    <a:lstStyle/>
                    <a:p>
                      <a:pPr lvl="0" algn="l" defTabSz="914400">
                        <a:tabLst>
                          <a:tab pos="914400" algn="l"/>
                        </a:tabLst>
                        <a:defRPr>
                          <a:uFillTx/>
                        </a:defRPr>
                      </a:pPr>
                      <a:r>
                        <a:rPr sz="1400" b="1">
                          <a:solidFill>
                            <a:srgbClr val="FFFFFF"/>
                          </a:solidFill>
                          <a:uFill>
                            <a:solidFill>
                              <a:srgbClr val="FFFFFF"/>
                            </a:solidFill>
                          </a:uFill>
                          <a:latin typeface="Arial"/>
                          <a:ea typeface="Arial"/>
                          <a:cs typeface="Arial"/>
                          <a:sym typeface="Arial"/>
                        </a:rPr>
                        <a:t>Applying knowledge in a new or novel context</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r>
              <a:tr h="457200">
                <a:tc>
                  <a:txBody>
                    <a:bodyPr/>
                    <a:lstStyle/>
                    <a:p>
                      <a:pPr lvl="0" algn="l" defTabSz="914400">
                        <a:tabLst>
                          <a:tab pos="914400" algn="l"/>
                        </a:tabLst>
                        <a:defRPr>
                          <a:uFillTx/>
                        </a:defRPr>
                      </a:pPr>
                      <a:r>
                        <a:rPr sz="1400" b="1">
                          <a:uFill>
                            <a:solidFill/>
                          </a:uFill>
                          <a:latin typeface="Arial"/>
                          <a:ea typeface="Arial"/>
                          <a:cs typeface="Arial"/>
                          <a:sym typeface="Arial"/>
                        </a:rPr>
                        <a:t>I. Basic Parts of Cell</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r>
              <a:tr h="304800">
                <a:tc>
                  <a:txBody>
                    <a:bodyPr/>
                    <a:lstStyle/>
                    <a:p>
                      <a:pPr lvl="0" algn="l" defTabSz="914400">
                        <a:tabLst>
                          <a:tab pos="914400" algn="l"/>
                        </a:tabLst>
                        <a:defRPr>
                          <a:uFillTx/>
                        </a:defRPr>
                      </a:pPr>
                      <a:r>
                        <a:rPr sz="1400">
                          <a:uFill>
                            <a:solidFill/>
                          </a:uFill>
                          <a:latin typeface="Arial"/>
                          <a:ea typeface="Arial"/>
                          <a:cs typeface="Arial"/>
                          <a:sym typeface="Arial"/>
                        </a:rPr>
                        <a:t>A.Nucleus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rowSpan="2">
                  <a:txBody>
                    <a:bodyPr/>
                    <a:lstStyle/>
                    <a:p>
                      <a:pPr lvl="0" defTabSz="914400">
                        <a:tabLst>
                          <a:tab pos="914400" algn="l"/>
                        </a:tabLst>
                        <a:defRPr>
                          <a:uFillTx/>
                        </a:defRPr>
                      </a:pPr>
                      <a:r>
                        <a:rPr sz="1200">
                          <a:uFill>
                            <a:solidFill/>
                          </a:uFill>
                          <a:latin typeface="Arial"/>
                          <a:ea typeface="Arial"/>
                          <a:cs typeface="Arial"/>
                          <a:sym typeface="Arial"/>
                        </a:rPr>
                        <a:t>1 item (label parts) of cell drawing</a:t>
                      </a:r>
                    </a:p>
                  </a:txBody>
                  <a:tcPr marL="25400" marR="25400" marT="25400" marB="25400"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73062">
                <a:tc>
                  <a:txBody>
                    <a:bodyPr/>
                    <a:lstStyle/>
                    <a:p>
                      <a:pPr lvl="0" algn="l" defTabSz="914400">
                        <a:tabLst>
                          <a:tab pos="914400" algn="l"/>
                        </a:tabLst>
                        <a:defRPr>
                          <a:uFillTx/>
                        </a:defRPr>
                      </a:pPr>
                      <a:r>
                        <a:rPr sz="1400">
                          <a:uFill>
                            <a:solidFill/>
                          </a:uFill>
                          <a:latin typeface="Arial"/>
                          <a:ea typeface="Arial"/>
                          <a:cs typeface="Arial"/>
                          <a:sym typeface="Arial"/>
                        </a:rPr>
                        <a:t>B Cytoplasm</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vMerge="1">
                  <a:txBody>
                    <a:bodyPr/>
                    <a:lstStyle/>
                    <a:p>
                      <a:endParaRPr lang="fr-FR"/>
                    </a:p>
                  </a:txBody>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C. Cell Membrane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(label part of cell photo)</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457200">
                <a:tc>
                  <a:txBody>
                    <a:bodyPr/>
                    <a:lstStyle/>
                    <a:p>
                      <a:pPr lvl="0" algn="l" defTabSz="914400">
                        <a:tabLst>
                          <a:tab pos="914400" algn="l"/>
                        </a:tabLst>
                        <a:defRPr>
                          <a:uFillTx/>
                        </a:defRPr>
                      </a:pPr>
                      <a:r>
                        <a:rPr sz="1400" b="1">
                          <a:uFill>
                            <a:solidFill/>
                          </a:uFill>
                          <a:latin typeface="Arial"/>
                          <a:ea typeface="Arial"/>
                          <a:cs typeface="Arial"/>
                          <a:sym typeface="Arial"/>
                        </a:rPr>
                        <a:t>II. Plant vs Animal Cells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c>
                  <a:txBody>
                    <a:bodyPr/>
                    <a:lstStyle/>
                    <a:p>
                      <a:pPr lvl="0" defTabSz="914400">
                        <a:tabLst>
                          <a:tab pos="914400" algn="l"/>
                        </a:tabLst>
                        <a:defRPr>
                          <a:uFillTx/>
                        </a:defRPr>
                      </a:pPr>
                      <a:r>
                        <a:rPr b="1">
                          <a:uFill>
                            <a:solidFill/>
                          </a:uFill>
                          <a:latin typeface="Arial"/>
                          <a:ea typeface="Arial"/>
                          <a:cs typeface="Arial"/>
                          <a:sym typeface="Arial"/>
                        </a:rPr>
                        <a:t>2</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c>
                  <a:txBody>
                    <a:bodyPr/>
                    <a:lstStyle/>
                    <a:p>
                      <a:pPr lvl="0" defTabSz="914400">
                        <a:tabLst>
                          <a:tab pos="914400" algn="l"/>
                        </a:tabLst>
                        <a:defRPr>
                          <a:uFillTx/>
                        </a:defRPr>
                      </a:pPr>
                      <a:r>
                        <a:rPr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c>
                  <a:txBody>
                    <a:bodyPr/>
                    <a:lstStyle/>
                    <a:p>
                      <a:pPr lvl="0" defTabSz="914400">
                        <a:tabLst>
                          <a:tab pos="914400" algn="l"/>
                        </a:tabLst>
                        <a:defRPr>
                          <a:uFillTx/>
                        </a:defRPr>
                      </a:pPr>
                      <a:r>
                        <a:rPr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A. Similarities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8137">
                <a:tc>
                  <a:txBody>
                    <a:bodyPr/>
                    <a:lstStyle/>
                    <a:p>
                      <a:pPr lvl="0" algn="l" defTabSz="914400">
                        <a:tabLst>
                          <a:tab pos="914400" algn="l"/>
                        </a:tabLst>
                        <a:defRPr>
                          <a:uFillTx/>
                        </a:defRPr>
                      </a:pPr>
                      <a:r>
                        <a:rPr sz="1400">
                          <a:uFill>
                            <a:solidFill/>
                          </a:uFill>
                          <a:latin typeface="Arial"/>
                          <a:ea typeface="Arial"/>
                          <a:cs typeface="Arial"/>
                          <a:sym typeface="Arial"/>
                        </a:rPr>
                        <a:t>B. Differences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1. Cell wall vs membrane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2. food manufacture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457200">
                <a:tc>
                  <a:txBody>
                    <a:bodyPr/>
                    <a:lstStyle/>
                    <a:p>
                      <a:pPr lvl="0" algn="l" defTabSz="914400">
                        <a:tabLst>
                          <a:tab pos="914400" algn="l"/>
                        </a:tabLst>
                        <a:defRPr>
                          <a:uFillTx/>
                        </a:defRPr>
                      </a:pPr>
                      <a:r>
                        <a:rPr sz="1400" b="1">
                          <a:uFill>
                            <a:solidFill/>
                          </a:uFill>
                          <a:latin typeface="Arial"/>
                          <a:ea typeface="Arial"/>
                          <a:cs typeface="Arial"/>
                          <a:sym typeface="Arial"/>
                        </a:rPr>
                        <a:t>III. Cell Membrane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a:uFillTx/>
                        </a:defRPr>
                      </a:pPr>
                      <a:r>
                        <a:rPr b="1">
                          <a:uFill>
                            <a:solidFill/>
                          </a:uFill>
                          <a:latin typeface="Arial"/>
                          <a:ea typeface="Arial"/>
                          <a:cs typeface="Arial"/>
                          <a:sym typeface="Arial"/>
                        </a:rPr>
                        <a:t>2</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a:uFillTx/>
                        </a:defRPr>
                      </a:pPr>
                      <a:r>
                        <a:rPr b="1">
                          <a:uFill>
                            <a:solidFill/>
                          </a:uFill>
                          <a:latin typeface="Arial"/>
                          <a:ea typeface="Arial"/>
                          <a:cs typeface="Arial"/>
                          <a:sym typeface="Arial"/>
                        </a:rPr>
                        <a:t>2</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a:uFillTx/>
                        </a:defRPr>
                      </a:pPr>
                      <a:r>
                        <a:rPr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A. Living nature of</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a:uFillTx/>
                        </a:defRPr>
                      </a:pPr>
                      <a:r>
                        <a:rPr sz="1200">
                          <a:uFill>
                            <a:solidFill/>
                          </a:uFill>
                          <a:latin typeface="Arial"/>
                          <a:ea typeface="Arial"/>
                          <a:cs typeface="Arial"/>
                          <a:sym typeface="Arial"/>
                        </a:rPr>
                        <a:t>1 item (multiple choice)</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B. Diffusion</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a:uFillTx/>
                        </a:defRPr>
                      </a:pPr>
                      <a:r>
                        <a:rPr sz="1200">
                          <a:uFill>
                            <a:solidFill/>
                          </a:uFill>
                          <a:latin typeface="Arial"/>
                          <a:ea typeface="Arial"/>
                          <a:cs typeface="Arial"/>
                          <a:sym typeface="Arial"/>
                        </a:rPr>
                        <a:t>1 item (multiple choice)</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r>
              <a:tr h="338137">
                <a:tc>
                  <a:txBody>
                    <a:bodyPr/>
                    <a:lstStyle/>
                    <a:p>
                      <a:pPr lvl="0" algn="l" defTabSz="914400">
                        <a:tabLst>
                          <a:tab pos="914400" algn="l"/>
                        </a:tabLst>
                        <a:defRPr>
                          <a:uFillTx/>
                        </a:defRPr>
                      </a:pPr>
                      <a:r>
                        <a:rPr sz="1400">
                          <a:uFill>
                            <a:solidFill/>
                          </a:uFill>
                          <a:latin typeface="Arial"/>
                          <a:ea typeface="Arial"/>
                          <a:cs typeface="Arial"/>
                          <a:sym typeface="Arial"/>
                        </a:rPr>
                        <a:t>C. Substances diffused by cells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r>
              <a:tr h="457200">
                <a:tc>
                  <a:txBody>
                    <a:bodyPr/>
                    <a:lstStyle/>
                    <a:p>
                      <a:pPr lvl="0" algn="l" defTabSz="914400">
                        <a:tabLst>
                          <a:tab pos="914400" algn="l"/>
                        </a:tabLst>
                        <a:defRPr>
                          <a:uFillTx/>
                        </a:defRPr>
                      </a:pPr>
                      <a:r>
                        <a:rPr sz="1400" b="1">
                          <a:uFill>
                            <a:solidFill/>
                          </a:uFill>
                          <a:latin typeface="Arial"/>
                          <a:ea typeface="Arial"/>
                          <a:cs typeface="Arial"/>
                          <a:sym typeface="Arial"/>
                        </a:rPr>
                        <a:t>IV. Division of Cells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4</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A. Phases in Division</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2 item (short-answer)</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B. Chromosomes and DNA</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C. Plant vs animal cell division</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r>
            </a:tbl>
          </a:graphicData>
        </a:graphic>
      </p:graphicFrame>
      <p:sp>
        <p:nvSpPr>
          <p:cNvPr id="509" name="Shape 509"/>
          <p:cNvSpPr/>
          <p:nvPr/>
        </p:nvSpPr>
        <p:spPr>
          <a:xfrm>
            <a:off x="1411287" y="2216150"/>
            <a:ext cx="9690101" cy="1016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0" marR="0">
              <a:buClr>
                <a:srgbClr val="000000"/>
              </a:buClr>
              <a:buFont typeface="Gill Sans"/>
              <a:defRPr sz="3500"/>
            </a:lvl1pPr>
          </a:lstStyle>
          <a:p>
            <a:pPr lvl="0">
              <a:defRPr sz="1800">
                <a:uFillTx/>
              </a:defRPr>
            </a:pPr>
            <a:r>
              <a:rPr sz="3500">
                <a:uFill>
                  <a:solidFill/>
                </a:uFill>
              </a:rPr>
              <a:t>On peut donner un feedback relatif à un élément de matière général</a:t>
            </a:r>
          </a:p>
        </p:txBody>
      </p:sp>
      <p:sp>
        <p:nvSpPr>
          <p:cNvPr id="510" name="Shape 510"/>
          <p:cNvSpPr/>
          <p:nvPr/>
        </p:nvSpPr>
        <p:spPr>
          <a:xfrm>
            <a:off x="644525" y="852487"/>
            <a:ext cx="117094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0" marR="0">
              <a:lnSpc>
                <a:spcPct val="96000"/>
              </a:lnSpc>
              <a:buClr>
                <a:srgbClr val="000000"/>
              </a:buClr>
              <a:buFont typeface="Gill Sans"/>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1595100" algn="l"/>
                <a:tab pos="11887200" algn="l"/>
              </a:tabLst>
              <a:defRPr sz="4800"/>
            </a:lvl1pPr>
          </a:lstStyle>
          <a:p>
            <a:pPr lvl="0">
              <a:defRPr sz="1800">
                <a:uFillTx/>
              </a:defRPr>
            </a:pPr>
            <a:r>
              <a:rPr sz="4800">
                <a:uFill>
                  <a:solidFill/>
                </a:uFill>
              </a:rPr>
              <a:t>Etape 7: feedback et table de spécification</a:t>
            </a:r>
          </a:p>
        </p:txBody>
      </p:sp>
      <p:sp>
        <p:nvSpPr>
          <p:cNvPr id="511" name="Shape 511"/>
          <p:cNvSpPr/>
          <p:nvPr/>
        </p:nvSpPr>
        <p:spPr>
          <a:xfrm>
            <a:off x="127000" y="9334500"/>
            <a:ext cx="1595212" cy="292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defRPr sz="1300"/>
            </a:lvl1pPr>
          </a:lstStyle>
          <a:p>
            <a:pPr lvl="0">
              <a:defRPr sz="1800">
                <a:uFillTx/>
              </a:defRPr>
            </a:pPr>
            <a:r>
              <a:rPr sz="1300">
                <a:uFill>
                  <a:solidFill/>
                </a:uFill>
              </a:rPr>
              <a:t>(c) SMART-IFRES ULg</a:t>
            </a:r>
          </a:p>
        </p:txBody>
      </p:sp>
      <p:sp>
        <p:nvSpPr>
          <p:cNvPr id="512" name="Shape 512"/>
          <p:cNvSpPr/>
          <p:nvPr/>
        </p:nvSpPr>
        <p:spPr>
          <a:xfrm>
            <a:off x="10515600" y="9334500"/>
            <a:ext cx="2489200" cy="292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1300"/>
            </a:lvl1pPr>
          </a:lstStyle>
          <a:p>
            <a:pPr lvl="0">
              <a:defRPr sz="1800">
                <a:uFillTx/>
              </a:defRPr>
            </a:pPr>
            <a:r>
              <a:rPr sz="1300">
                <a:uFill>
                  <a:solidFill/>
                </a:uFill>
              </a:rPr>
              <a:t>Pascal Detroz et Vinciane Crahay</a:t>
            </a:r>
          </a:p>
        </p:txBody>
      </p:sp>
    </p:spTree>
  </p:cSld>
  <p:clrMapOvr>
    <a:masterClrMapping/>
  </p:clrMapOvr>
  <p:transition xmlns:p14="http://schemas.microsoft.com/office/powerpoint/2010/mai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4" name="Table 514"/>
          <p:cNvGraphicFramePr/>
          <p:nvPr/>
        </p:nvGraphicFramePr>
        <p:xfrm>
          <a:off x="1397000" y="3352800"/>
          <a:ext cx="10210800" cy="6992300"/>
        </p:xfrm>
        <a:graphic>
          <a:graphicData uri="http://schemas.openxmlformats.org/drawingml/2006/table">
            <a:tbl>
              <a:tblPr>
                <a:tableStyleId>{8F44A2F1-9E1F-4B54-A3A2-5F16C0AD49E2}</a:tableStyleId>
              </a:tblPr>
              <a:tblGrid>
                <a:gridCol w="3695700"/>
                <a:gridCol w="2171700"/>
                <a:gridCol w="2171700"/>
                <a:gridCol w="2171700"/>
              </a:tblGrid>
              <a:tr h="736600">
                <a:tc>
                  <a:txBody>
                    <a:bodyPr/>
                    <a:lstStyle/>
                    <a:p>
                      <a:pPr lvl="0" algn="l" defTabSz="914400">
                        <a:tabLst>
                          <a:tab pos="914400" algn="l"/>
                        </a:tabLst>
                        <a:defRPr>
                          <a:uFillTx/>
                        </a:defRPr>
                      </a:pPr>
                      <a:r>
                        <a:rPr sz="1400" b="1">
                          <a:solidFill>
                            <a:srgbClr val="FFFFFF"/>
                          </a:solidFill>
                          <a:uFill>
                            <a:solidFill>
                              <a:srgbClr val="FFFFFF"/>
                            </a:solidFill>
                          </a:uFill>
                          <a:latin typeface="Arial"/>
                          <a:ea typeface="Arial"/>
                          <a:cs typeface="Arial"/>
                          <a:sym typeface="Arial"/>
                        </a:rPr>
                        <a:t>Content Outline</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c>
                  <a:txBody>
                    <a:bodyPr/>
                    <a:lstStyle/>
                    <a:p>
                      <a:pPr lvl="0" algn="l" defTabSz="914400">
                        <a:tabLst>
                          <a:tab pos="914400" algn="l"/>
                        </a:tabLst>
                        <a:defRPr>
                          <a:uFillTx/>
                        </a:defRPr>
                      </a:pPr>
                      <a:r>
                        <a:rPr sz="1400" b="1">
                          <a:solidFill>
                            <a:srgbClr val="FFFFFF"/>
                          </a:solidFill>
                          <a:uFill>
                            <a:solidFill>
                              <a:srgbClr val="FFFFFF"/>
                            </a:solidFill>
                          </a:uFill>
                          <a:latin typeface="Arial"/>
                          <a:ea typeface="Arial"/>
                          <a:cs typeface="Arial"/>
                          <a:sym typeface="Arial"/>
                        </a:rPr>
                        <a:t>Recalling information taught or read</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c>
                  <a:txBody>
                    <a:bodyPr/>
                    <a:lstStyle/>
                    <a:p>
                      <a:pPr lvl="0" algn="l" defTabSz="914400">
                        <a:tabLst>
                          <a:tab pos="914400" algn="l"/>
                        </a:tabLst>
                        <a:defRPr>
                          <a:uFillTx/>
                        </a:defRPr>
                      </a:pPr>
                      <a:r>
                        <a:rPr sz="1400" b="1">
                          <a:solidFill>
                            <a:srgbClr val="FFFFFF"/>
                          </a:solidFill>
                          <a:uFill>
                            <a:solidFill>
                              <a:srgbClr val="FFFFFF"/>
                            </a:solidFill>
                          </a:uFill>
                          <a:latin typeface="Arial"/>
                          <a:ea typeface="Arial"/>
                          <a:cs typeface="Arial"/>
                          <a:sym typeface="Arial"/>
                        </a:rPr>
                        <a:t>Applying knowledge in situations very similar to those taught</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c>
                  <a:txBody>
                    <a:bodyPr/>
                    <a:lstStyle/>
                    <a:p>
                      <a:pPr lvl="0" algn="l" defTabSz="914400">
                        <a:tabLst>
                          <a:tab pos="914400" algn="l"/>
                        </a:tabLst>
                        <a:defRPr>
                          <a:uFillTx/>
                        </a:defRPr>
                      </a:pPr>
                      <a:r>
                        <a:rPr sz="1400" b="1">
                          <a:solidFill>
                            <a:srgbClr val="FFFFFF"/>
                          </a:solidFill>
                          <a:uFill>
                            <a:solidFill>
                              <a:srgbClr val="FFFFFF"/>
                            </a:solidFill>
                          </a:uFill>
                          <a:latin typeface="Arial"/>
                          <a:ea typeface="Arial"/>
                          <a:cs typeface="Arial"/>
                          <a:sym typeface="Arial"/>
                        </a:rPr>
                        <a:t>Applying knowledge in a new or novel context</a:t>
                      </a:r>
                    </a:p>
                  </a:txBody>
                  <a:tcPr marL="50800" marR="50800" marT="50800" marB="50800" horzOverflow="overflow">
                    <a:lnL w="25400" cap="sq">
                      <a:solidFill>
                        <a:srgbClr val="000000"/>
                      </a:solidFill>
                      <a:round/>
                    </a:lnL>
                    <a:lnR w="25400" cap="sq">
                      <a:solidFill>
                        <a:srgbClr val="000000"/>
                      </a:solidFill>
                      <a:round/>
                    </a:lnR>
                    <a:lnT w="25400" cap="sq">
                      <a:solidFill>
                        <a:srgbClr val="000000"/>
                      </a:solidFill>
                      <a:round/>
                    </a:lnT>
                    <a:lnB w="25400" cap="sq">
                      <a:solidFill>
                        <a:srgbClr val="000000"/>
                      </a:solidFill>
                      <a:round/>
                    </a:lnB>
                    <a:solidFill>
                      <a:srgbClr val="787878"/>
                    </a:solidFill>
                  </a:tcPr>
                </a:tc>
              </a:tr>
              <a:tr h="457200">
                <a:tc>
                  <a:txBody>
                    <a:bodyPr/>
                    <a:lstStyle/>
                    <a:p>
                      <a:pPr lvl="0" algn="l" defTabSz="914400">
                        <a:tabLst>
                          <a:tab pos="914400" algn="l"/>
                        </a:tabLst>
                        <a:defRPr>
                          <a:uFillTx/>
                        </a:defRPr>
                      </a:pPr>
                      <a:r>
                        <a:rPr sz="1400" b="1">
                          <a:uFill>
                            <a:solidFill/>
                          </a:uFill>
                          <a:latin typeface="Arial"/>
                          <a:ea typeface="Arial"/>
                          <a:cs typeface="Arial"/>
                          <a:sym typeface="Arial"/>
                        </a:rPr>
                        <a:t>I. Basic Parts of Cell</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D4FB79"/>
                    </a:solidFill>
                  </a:tcPr>
                </a:tc>
                <a:tc>
                  <a:txBody>
                    <a:bodyPr/>
                    <a:lstStyle/>
                    <a:p>
                      <a:pPr lvl="0" defTabSz="914400">
                        <a:tabLst>
                          <a:tab pos="914400" algn="l"/>
                        </a:tabLst>
                        <a:defRPr>
                          <a:uFillTx/>
                        </a:defRPr>
                      </a:pPr>
                      <a:r>
                        <a:rPr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solidFill>
                        <a:srgbClr val="000000"/>
                      </a:solidFill>
                      <a:round/>
                    </a:lnT>
                    <a:lnB w="25400" cap="sq">
                      <a:round/>
                    </a:lnB>
                    <a:solidFill>
                      <a:srgbClr val="EFEFEF"/>
                    </a:solidFill>
                  </a:tcPr>
                </a:tc>
              </a:tr>
              <a:tr h="304800">
                <a:tc>
                  <a:txBody>
                    <a:bodyPr/>
                    <a:lstStyle/>
                    <a:p>
                      <a:pPr lvl="0" algn="l" defTabSz="914400">
                        <a:tabLst>
                          <a:tab pos="914400" algn="l"/>
                        </a:tabLst>
                        <a:defRPr>
                          <a:uFillTx/>
                        </a:defRPr>
                      </a:pPr>
                      <a:r>
                        <a:rPr sz="1400">
                          <a:uFill>
                            <a:solidFill/>
                          </a:uFill>
                          <a:latin typeface="Arial"/>
                          <a:ea typeface="Arial"/>
                          <a:cs typeface="Arial"/>
                          <a:sym typeface="Arial"/>
                        </a:rPr>
                        <a:t>A.Nucleus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rowSpan="2">
                  <a:txBody>
                    <a:bodyPr/>
                    <a:lstStyle/>
                    <a:p>
                      <a:pPr lvl="0" defTabSz="914400">
                        <a:tabLst>
                          <a:tab pos="914400" algn="l"/>
                        </a:tabLst>
                        <a:defRPr>
                          <a:uFillTx/>
                        </a:defRPr>
                      </a:pPr>
                      <a:r>
                        <a:rPr sz="1200">
                          <a:uFill>
                            <a:solidFill/>
                          </a:uFill>
                          <a:latin typeface="Arial"/>
                          <a:ea typeface="Arial"/>
                          <a:cs typeface="Arial"/>
                          <a:sym typeface="Arial"/>
                        </a:rPr>
                        <a:t>1 item (label parts) of cell drawing</a:t>
                      </a:r>
                    </a:p>
                  </a:txBody>
                  <a:tcPr marL="25400" marR="25400" marT="25400" marB="25400"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73062">
                <a:tc>
                  <a:txBody>
                    <a:bodyPr/>
                    <a:lstStyle/>
                    <a:p>
                      <a:pPr lvl="0" algn="l" defTabSz="914400">
                        <a:tabLst>
                          <a:tab pos="914400" algn="l"/>
                        </a:tabLst>
                        <a:defRPr>
                          <a:uFillTx/>
                        </a:defRPr>
                      </a:pPr>
                      <a:r>
                        <a:rPr sz="1400">
                          <a:uFill>
                            <a:solidFill/>
                          </a:uFill>
                          <a:latin typeface="Arial"/>
                          <a:ea typeface="Arial"/>
                          <a:cs typeface="Arial"/>
                          <a:sym typeface="Arial"/>
                        </a:rPr>
                        <a:t>B Cytoplasm</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vMerge="1">
                  <a:txBody>
                    <a:bodyPr/>
                    <a:lstStyle/>
                    <a:p>
                      <a:endParaRPr lang="fr-FR"/>
                    </a:p>
                  </a:txBody>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C. Cell Membrane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(label part of cell photo)</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457200">
                <a:tc>
                  <a:txBody>
                    <a:bodyPr/>
                    <a:lstStyle/>
                    <a:p>
                      <a:pPr lvl="0" algn="l" defTabSz="914400">
                        <a:tabLst>
                          <a:tab pos="914400" algn="l"/>
                        </a:tabLst>
                        <a:defRPr>
                          <a:uFillTx/>
                        </a:defRPr>
                      </a:pPr>
                      <a:r>
                        <a:rPr sz="1400" b="1">
                          <a:uFill>
                            <a:solidFill/>
                          </a:uFill>
                          <a:latin typeface="Arial"/>
                          <a:ea typeface="Arial"/>
                          <a:cs typeface="Arial"/>
                          <a:sym typeface="Arial"/>
                        </a:rPr>
                        <a:t>II. Plant vs Animal Cells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c>
                  <a:txBody>
                    <a:bodyPr/>
                    <a:lstStyle/>
                    <a:p>
                      <a:pPr lvl="0" defTabSz="914400">
                        <a:tabLst>
                          <a:tab pos="914400" algn="l"/>
                        </a:tabLst>
                        <a:defRPr>
                          <a:uFillTx/>
                        </a:defRPr>
                      </a:pPr>
                      <a:r>
                        <a:rPr b="1">
                          <a:uFill>
                            <a:solidFill/>
                          </a:uFill>
                          <a:latin typeface="Arial"/>
                          <a:ea typeface="Arial"/>
                          <a:cs typeface="Arial"/>
                          <a:sym typeface="Arial"/>
                        </a:rPr>
                        <a:t>2</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a:uFillTx/>
                        </a:defRPr>
                      </a:pPr>
                      <a:r>
                        <a:rPr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c>
                  <a:txBody>
                    <a:bodyPr/>
                    <a:lstStyle/>
                    <a:p>
                      <a:pPr lvl="0" defTabSz="914400">
                        <a:tabLst>
                          <a:tab pos="914400" algn="l"/>
                        </a:tabLst>
                        <a:defRPr>
                          <a:uFillTx/>
                        </a:defRPr>
                      </a:pPr>
                      <a:r>
                        <a:rPr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9E9E9"/>
                    </a:solidFill>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A. Similarities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8137">
                <a:tc>
                  <a:txBody>
                    <a:bodyPr/>
                    <a:lstStyle/>
                    <a:p>
                      <a:pPr lvl="0" algn="l" defTabSz="914400">
                        <a:tabLst>
                          <a:tab pos="914400" algn="l"/>
                        </a:tabLst>
                        <a:defRPr>
                          <a:uFillTx/>
                        </a:defRPr>
                      </a:pPr>
                      <a:r>
                        <a:rPr sz="1400">
                          <a:uFill>
                            <a:solidFill/>
                          </a:uFill>
                          <a:latin typeface="Arial"/>
                          <a:ea typeface="Arial"/>
                          <a:cs typeface="Arial"/>
                          <a:sym typeface="Arial"/>
                        </a:rPr>
                        <a:t>B. Differences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1. Cell wall vs membrane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2. food manufacture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457200">
                <a:tc>
                  <a:txBody>
                    <a:bodyPr/>
                    <a:lstStyle/>
                    <a:p>
                      <a:pPr lvl="0" algn="l" defTabSz="914400">
                        <a:tabLst>
                          <a:tab pos="914400" algn="l"/>
                        </a:tabLst>
                        <a:defRPr>
                          <a:uFillTx/>
                        </a:defRPr>
                      </a:pPr>
                      <a:r>
                        <a:rPr sz="1400" b="1">
                          <a:uFill>
                            <a:solidFill/>
                          </a:uFill>
                          <a:latin typeface="Arial"/>
                          <a:ea typeface="Arial"/>
                          <a:cs typeface="Arial"/>
                          <a:sym typeface="Arial"/>
                        </a:rPr>
                        <a:t>III. Cell Membrane</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2</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a:uFillTx/>
                        </a:defRPr>
                      </a:pPr>
                      <a:r>
                        <a:rPr b="1">
                          <a:uFill>
                            <a:solidFill/>
                          </a:uFill>
                          <a:latin typeface="Arial"/>
                          <a:ea typeface="Arial"/>
                          <a:cs typeface="Arial"/>
                          <a:sym typeface="Arial"/>
                        </a:rPr>
                        <a:t>2</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A. Living nature of</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a:uFillTx/>
                        </a:defRPr>
                      </a:pPr>
                      <a:r>
                        <a:rPr sz="1200">
                          <a:uFill>
                            <a:solidFill/>
                          </a:uFill>
                          <a:latin typeface="Arial"/>
                          <a:ea typeface="Arial"/>
                          <a:cs typeface="Arial"/>
                          <a:sym typeface="Arial"/>
                        </a:rPr>
                        <a:t>1 item (multiple choice)</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B. Diffusion</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a:uFillTx/>
                        </a:defRPr>
                      </a:pPr>
                      <a:r>
                        <a:rPr sz="1200">
                          <a:uFill>
                            <a:solidFill/>
                          </a:uFill>
                          <a:latin typeface="Arial"/>
                          <a:ea typeface="Arial"/>
                          <a:cs typeface="Arial"/>
                          <a:sym typeface="Arial"/>
                        </a:rPr>
                        <a:t>1 item (multiple choice)</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338137">
                <a:tc>
                  <a:txBody>
                    <a:bodyPr/>
                    <a:lstStyle/>
                    <a:p>
                      <a:pPr lvl="0" algn="l" defTabSz="914400">
                        <a:tabLst>
                          <a:tab pos="914400" algn="l"/>
                        </a:tabLst>
                        <a:defRPr>
                          <a:uFillTx/>
                        </a:defRPr>
                      </a:pPr>
                      <a:r>
                        <a:rPr sz="1400">
                          <a:uFill>
                            <a:solidFill/>
                          </a:uFill>
                          <a:latin typeface="Arial"/>
                          <a:ea typeface="Arial"/>
                          <a:cs typeface="Arial"/>
                          <a:sym typeface="Arial"/>
                        </a:rPr>
                        <a:t>C. Substances diffused by cells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25400" marR="25400" marT="25400" marB="25400" anchor="ctr" horzOverflow="overflow">
                    <a:lnL w="25400" cap="sq">
                      <a:solidFill>
                        <a:srgbClr val="000000"/>
                      </a:solidFill>
                      <a:round/>
                    </a:lnL>
                    <a:lnR w="25400" cap="sq">
                      <a:solidFill>
                        <a:srgbClr val="000000"/>
                      </a:solidFill>
                      <a:round/>
                    </a:lnR>
                    <a:lnT w="25400" cap="sq">
                      <a:round/>
                    </a:lnT>
                    <a:lnB w="25400" cap="sq">
                      <a:round/>
                    </a:lnB>
                  </a:tcPr>
                </a:tc>
              </a:tr>
              <a:tr h="457200">
                <a:tc>
                  <a:txBody>
                    <a:bodyPr/>
                    <a:lstStyle/>
                    <a:p>
                      <a:pPr lvl="0" algn="l" defTabSz="914400">
                        <a:tabLst>
                          <a:tab pos="914400" algn="l"/>
                        </a:tabLst>
                        <a:defRPr>
                          <a:uFillTx/>
                        </a:defRPr>
                      </a:pPr>
                      <a:r>
                        <a:rPr sz="1400" b="1">
                          <a:uFill>
                            <a:solidFill/>
                          </a:uFill>
                          <a:latin typeface="Arial"/>
                          <a:ea typeface="Arial"/>
                          <a:cs typeface="Arial"/>
                          <a:sym typeface="Arial"/>
                        </a:rPr>
                        <a:t>IV. Division of Cells</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4</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a:uFillTx/>
                        </a:defRPr>
                      </a:pPr>
                      <a:r>
                        <a:rPr b="1">
                          <a:uFill>
                            <a:solidFill/>
                          </a:uFill>
                          <a:latin typeface="Arial"/>
                          <a:ea typeface="Arial"/>
                          <a:cs typeface="Arial"/>
                          <a:sym typeface="Arial"/>
                        </a:rPr>
                        <a:t>1</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c>
                  <a:txBody>
                    <a:bodyPr/>
                    <a:lstStyle/>
                    <a:p>
                      <a:pPr lvl="0" defTabSz="914400">
                        <a:tabLst>
                          <a:tab pos="914400" algn="l"/>
                        </a:tabLst>
                        <a:defRPr>
                          <a:uFillTx/>
                        </a:defRPr>
                      </a:pPr>
                      <a:r>
                        <a:rPr b="1">
                          <a:uFill>
                            <a:solidFill/>
                          </a:uFill>
                          <a:latin typeface="Arial"/>
                          <a:ea typeface="Arial"/>
                          <a:cs typeface="Arial"/>
                          <a:sym typeface="Arial"/>
                        </a:rPr>
                        <a:t>0</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EFEFEF"/>
                    </a:solidFill>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A. Phases in Division</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a:uFillTx/>
                        </a:defRPr>
                      </a:pPr>
                      <a:r>
                        <a:rPr sz="1200">
                          <a:uFill>
                            <a:solidFill/>
                          </a:uFill>
                          <a:latin typeface="Arial"/>
                          <a:ea typeface="Arial"/>
                          <a:cs typeface="Arial"/>
                          <a:sym typeface="Arial"/>
                        </a:rPr>
                        <a:t>2 item (short-answer)</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B. Chromosomes and DNA</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solidFill>
                      <a:srgbClr val="D4FB79"/>
                    </a:solidFill>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round/>
                    </a:lnB>
                  </a:tcPr>
                </a:tc>
              </a:tr>
              <a:tr h="339725">
                <a:tc>
                  <a:txBody>
                    <a:bodyPr/>
                    <a:lstStyle/>
                    <a:p>
                      <a:pPr lvl="0" algn="l" defTabSz="914400">
                        <a:tabLst>
                          <a:tab pos="914400" algn="l"/>
                        </a:tabLst>
                        <a:defRPr>
                          <a:uFillTx/>
                        </a:defRPr>
                      </a:pPr>
                      <a:r>
                        <a:rPr sz="1400">
                          <a:uFill>
                            <a:solidFill/>
                          </a:uFill>
                          <a:latin typeface="Arial"/>
                          <a:ea typeface="Arial"/>
                          <a:cs typeface="Arial"/>
                          <a:sym typeface="Arial"/>
                        </a:rPr>
                        <a:t>C. Plant vs animal cell division</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c>
                  <a:txBody>
                    <a:bodyPr/>
                    <a:lstStyle/>
                    <a:p>
                      <a:pPr lvl="0" defTabSz="914400">
                        <a:tabLst>
                          <a:tab pos="914400" algn="l"/>
                        </a:tabLst>
                        <a:defRPr>
                          <a:uFillTx/>
                        </a:defRPr>
                      </a:pPr>
                      <a:r>
                        <a:rPr sz="1200">
                          <a:uFill>
                            <a:solidFill/>
                          </a:uFill>
                          <a:latin typeface="Arial"/>
                          <a:ea typeface="Arial"/>
                          <a:cs typeface="Arial"/>
                          <a:sym typeface="Arial"/>
                        </a:rPr>
                        <a:t>1 item (short-answer)</a:t>
                      </a: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c>
                  <a:txBody>
                    <a:bodyPr/>
                    <a:lstStyle/>
                    <a:p>
                      <a:pPr lvl="0" defTabSz="914400">
                        <a:tabLst>
                          <a:tab pos="914400" algn="l"/>
                        </a:tabLst>
                        <a:defRPr sz="1200">
                          <a:latin typeface="Arial"/>
                          <a:ea typeface="Arial"/>
                          <a:cs typeface="Arial"/>
                          <a:sym typeface="Arial"/>
                        </a:defRPr>
                      </a:pPr>
                      <a:endParaRPr/>
                    </a:p>
                  </a:txBody>
                  <a:tcPr marL="50800" marR="50800" marT="50800" marB="50800" anchor="ctr" horzOverflow="overflow">
                    <a:lnL w="25400" cap="sq">
                      <a:solidFill>
                        <a:srgbClr val="000000"/>
                      </a:solidFill>
                      <a:round/>
                    </a:lnL>
                    <a:lnR w="25400" cap="sq">
                      <a:solidFill>
                        <a:srgbClr val="000000"/>
                      </a:solidFill>
                      <a:round/>
                    </a:lnR>
                    <a:lnT w="25400" cap="sq">
                      <a:round/>
                    </a:lnT>
                    <a:lnB w="25400" cap="sq">
                      <a:solidFill>
                        <a:srgbClr val="000000"/>
                      </a:solidFill>
                      <a:round/>
                    </a:lnB>
                  </a:tcPr>
                </a:tc>
              </a:tr>
            </a:tbl>
          </a:graphicData>
        </a:graphic>
      </p:graphicFrame>
      <p:sp>
        <p:nvSpPr>
          <p:cNvPr id="515" name="Shape 515"/>
          <p:cNvSpPr/>
          <p:nvPr/>
        </p:nvSpPr>
        <p:spPr>
          <a:xfrm>
            <a:off x="1411287" y="2216150"/>
            <a:ext cx="9690101" cy="1016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0" marR="0">
              <a:buClr>
                <a:srgbClr val="000000"/>
              </a:buClr>
              <a:buFont typeface="Gill Sans"/>
              <a:defRPr sz="3500"/>
            </a:lvl1pPr>
          </a:lstStyle>
          <a:p>
            <a:pPr lvl="0">
              <a:defRPr sz="1800">
                <a:uFillTx/>
              </a:defRPr>
            </a:pPr>
            <a:r>
              <a:rPr sz="3500">
                <a:uFill>
                  <a:solidFill/>
                </a:uFill>
              </a:rPr>
              <a:t>On peut donner un feedback relatif à un niveau taxonomique</a:t>
            </a:r>
          </a:p>
        </p:txBody>
      </p:sp>
      <p:sp>
        <p:nvSpPr>
          <p:cNvPr id="516" name="Shape 516"/>
          <p:cNvSpPr/>
          <p:nvPr/>
        </p:nvSpPr>
        <p:spPr>
          <a:xfrm>
            <a:off x="644525" y="852487"/>
            <a:ext cx="11709400" cy="698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0" marR="0">
              <a:lnSpc>
                <a:spcPct val="96000"/>
              </a:lnSpc>
              <a:buClr>
                <a:srgbClr val="000000"/>
              </a:buClr>
              <a:buFont typeface="Gill Sans"/>
              <a:tabLst>
                <a:tab pos="939800" algn="l"/>
                <a:tab pos="1866900" algn="l"/>
                <a:tab pos="2806700" algn="l"/>
                <a:tab pos="3733800" algn="l"/>
                <a:tab pos="4673600" algn="l"/>
                <a:tab pos="5600700" algn="l"/>
                <a:tab pos="6540500" algn="l"/>
                <a:tab pos="7467600" algn="l"/>
                <a:tab pos="8407400" algn="l"/>
                <a:tab pos="9334500" algn="l"/>
                <a:tab pos="10274300" algn="l"/>
                <a:tab pos="11214100" algn="l"/>
                <a:tab pos="11595100" algn="l"/>
                <a:tab pos="11887200" algn="l"/>
              </a:tabLst>
              <a:defRPr sz="4800"/>
            </a:lvl1pPr>
          </a:lstStyle>
          <a:p>
            <a:pPr lvl="0">
              <a:defRPr sz="1800">
                <a:uFillTx/>
              </a:defRPr>
            </a:pPr>
            <a:r>
              <a:rPr sz="4800">
                <a:uFill>
                  <a:solidFill/>
                </a:uFill>
              </a:rPr>
              <a:t>Etape 7: feedback et table de spécification</a:t>
            </a:r>
          </a:p>
        </p:txBody>
      </p:sp>
      <p:sp>
        <p:nvSpPr>
          <p:cNvPr id="517" name="Shape 517"/>
          <p:cNvSpPr/>
          <p:nvPr/>
        </p:nvSpPr>
        <p:spPr>
          <a:xfrm>
            <a:off x="127000" y="9334500"/>
            <a:ext cx="1595212" cy="292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defRPr sz="1300"/>
            </a:lvl1pPr>
          </a:lstStyle>
          <a:p>
            <a:pPr lvl="0">
              <a:defRPr sz="1800">
                <a:uFillTx/>
              </a:defRPr>
            </a:pPr>
            <a:r>
              <a:rPr sz="1300">
                <a:uFill>
                  <a:solidFill/>
                </a:uFill>
              </a:rPr>
              <a:t>(c) SMART-IFRES ULg</a:t>
            </a:r>
          </a:p>
        </p:txBody>
      </p:sp>
      <p:sp>
        <p:nvSpPr>
          <p:cNvPr id="518" name="Shape 518"/>
          <p:cNvSpPr/>
          <p:nvPr/>
        </p:nvSpPr>
        <p:spPr>
          <a:xfrm>
            <a:off x="10515600" y="9334500"/>
            <a:ext cx="2489200" cy="292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1300"/>
            </a:lvl1pPr>
          </a:lstStyle>
          <a:p>
            <a:pPr lvl="0">
              <a:defRPr sz="1800">
                <a:uFillTx/>
              </a:defRPr>
            </a:pPr>
            <a:r>
              <a:rPr sz="1300">
                <a:uFill>
                  <a:solidFill/>
                </a:uFill>
              </a:rPr>
              <a:t>Pascal Detroz et Vinciane Crahay</a:t>
            </a:r>
          </a:p>
        </p:txBody>
      </p:sp>
    </p:spTree>
  </p:cSld>
  <p:clrMapOvr>
    <a:masterClrMapping/>
  </p:clrMapOvr>
  <p:transition xmlns:p14="http://schemas.microsoft.com/office/powerpoint/2010/mai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p:cNvSpPr>
          <p:nvPr>
            <p:ph type="title"/>
          </p:nvPr>
        </p:nvSpPr>
        <p:spPr>
          <a:xfrm>
            <a:off x="1274762" y="327025"/>
            <a:ext cx="10340976" cy="1597025"/>
          </a:xfrm>
          <a:prstGeom prst="rect">
            <a:avLst/>
          </a:prstGeom>
        </p:spPr>
        <p:txBody>
          <a:bodyPr/>
          <a:lstStyle>
            <a:lvl1pPr>
              <a:defRPr sz="4800">
                <a:solidFill>
                  <a:srgbClr val="007878"/>
                </a:solidFill>
                <a:uFill>
                  <a:solidFill>
                    <a:srgbClr val="007878"/>
                  </a:solidFill>
                </a:uFill>
                <a:latin typeface="Gill Sans SemiBold"/>
                <a:ea typeface="Gill Sans SemiBold"/>
                <a:cs typeface="Gill Sans SemiBold"/>
                <a:sym typeface="Gill Sans SemiBold"/>
              </a:defRPr>
            </a:lvl1pPr>
          </a:lstStyle>
          <a:p>
            <a:pPr lvl="0">
              <a:defRPr sz="1800">
                <a:solidFill>
                  <a:srgbClr val="000000"/>
                </a:solidFill>
                <a:uFillTx/>
              </a:defRPr>
            </a:pPr>
            <a:r>
              <a:rPr sz="4800">
                <a:solidFill>
                  <a:srgbClr val="007878"/>
                </a:solidFill>
                <a:uFill>
                  <a:solidFill>
                    <a:srgbClr val="007878"/>
                  </a:solidFill>
                </a:uFill>
              </a:rPr>
              <a:t>Etape 8 : Rétroaction</a:t>
            </a:r>
          </a:p>
        </p:txBody>
      </p:sp>
      <p:sp>
        <p:nvSpPr>
          <p:cNvPr id="521" name="Shape 521"/>
          <p:cNvSpPr/>
          <p:nvPr/>
        </p:nvSpPr>
        <p:spPr>
          <a:xfrm>
            <a:off x="381000" y="1924050"/>
            <a:ext cx="11737975" cy="786381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marL="0" lvl="1" indent="228600" algn="just">
              <a:spcBef>
                <a:spcPts val="2400"/>
              </a:spcBef>
              <a:defRPr sz="1800">
                <a:uFillTx/>
              </a:defRPr>
            </a:pPr>
            <a:endParaRPr sz="3800">
              <a:solidFill>
                <a:srgbClr val="005764"/>
              </a:solidFill>
              <a:uFill>
                <a:solidFill>
                  <a:srgbClr val="005764"/>
                </a:solidFill>
              </a:uFill>
            </a:endParaRPr>
          </a:p>
          <a:p>
            <a:pPr marL="0" lvl="1" indent="228600" algn="just">
              <a:spcBef>
                <a:spcPts val="2400"/>
              </a:spcBef>
              <a:defRPr sz="1800">
                <a:uFillTx/>
              </a:defRPr>
            </a:pPr>
            <a:r>
              <a:rPr sz="3800">
                <a:solidFill>
                  <a:srgbClr val="005764"/>
                </a:solidFill>
                <a:uFill>
                  <a:solidFill>
                    <a:srgbClr val="005764"/>
                  </a:solidFill>
                </a:uFill>
              </a:rPr>
              <a:t>Vers une spirale qualité</a:t>
            </a:r>
          </a:p>
        </p:txBody>
      </p:sp>
    </p:spTree>
  </p:cSld>
  <p:clrMapOvr>
    <a:masterClrMapping/>
  </p:clrMapOvr>
  <p:transition xmlns:p14="http://schemas.microsoft.com/office/powerpoint/2010/mai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Shape 523"/>
          <p:cNvSpPr>
            <a:spLocks noGrp="1"/>
          </p:cNvSpPr>
          <p:nvPr>
            <p:ph type="title"/>
          </p:nvPr>
        </p:nvSpPr>
        <p:spPr>
          <a:xfrm>
            <a:off x="974725" y="2681287"/>
            <a:ext cx="11055350" cy="4389438"/>
          </a:xfrm>
          <a:prstGeom prst="rect">
            <a:avLst/>
          </a:prstGeom>
        </p:spPr>
        <p:txBody>
          <a:bodyPr/>
          <a:lstStyle>
            <a:lvl1pPr>
              <a:defRPr sz="4695">
                <a:latin typeface="Gill Sans SemiBold"/>
                <a:ea typeface="Gill Sans SemiBold"/>
                <a:cs typeface="Gill Sans SemiBold"/>
                <a:sym typeface="Gill Sans SemiBold"/>
              </a:defRPr>
            </a:lvl1pPr>
          </a:lstStyle>
          <a:p>
            <a:pPr lvl="0">
              <a:defRPr sz="1800">
                <a:solidFill>
                  <a:srgbClr val="000000"/>
                </a:solidFill>
                <a:uFillTx/>
              </a:defRPr>
            </a:pPr>
            <a:r>
              <a:rPr sz="4695">
                <a:solidFill>
                  <a:srgbClr val="005764"/>
                </a:solidFill>
                <a:uFill>
                  <a:solidFill>
                    <a:srgbClr val="005764"/>
                  </a:solidFill>
                </a:uFill>
              </a:rPr>
              <a:t>6. Conclusion</a:t>
            </a:r>
          </a:p>
        </p:txBody>
      </p:sp>
    </p:spTree>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p:cNvSpPr>
          <p:nvPr>
            <p:ph type="title"/>
          </p:nvPr>
        </p:nvSpPr>
        <p:spPr>
          <a:xfrm>
            <a:off x="1274762" y="327025"/>
            <a:ext cx="10340976" cy="1597025"/>
          </a:xfrm>
          <a:prstGeom prst="rect">
            <a:avLst/>
          </a:prstGeom>
        </p:spPr>
        <p:txBody>
          <a:bodyPr/>
          <a:lstStyle>
            <a:lvl1pPr>
              <a:defRPr sz="4800">
                <a:solidFill>
                  <a:srgbClr val="007878"/>
                </a:solidFill>
                <a:uFill>
                  <a:solidFill>
                    <a:srgbClr val="007878"/>
                  </a:solidFill>
                </a:uFill>
                <a:latin typeface="Gill Sans SemiBold"/>
                <a:ea typeface="Gill Sans SemiBold"/>
                <a:cs typeface="Gill Sans SemiBold"/>
                <a:sym typeface="Gill Sans SemiBold"/>
              </a:defRPr>
            </a:lvl1pPr>
          </a:lstStyle>
          <a:p>
            <a:pPr lvl="0">
              <a:defRPr sz="1800">
                <a:solidFill>
                  <a:srgbClr val="000000"/>
                </a:solidFill>
                <a:uFillTx/>
              </a:defRPr>
            </a:pPr>
            <a:r>
              <a:rPr sz="4800">
                <a:solidFill>
                  <a:srgbClr val="007878"/>
                </a:solidFill>
                <a:uFill>
                  <a:solidFill>
                    <a:srgbClr val="007878"/>
                  </a:solidFill>
                </a:uFill>
              </a:rPr>
              <a:t>Exercice 1</a:t>
            </a:r>
          </a:p>
        </p:txBody>
      </p:sp>
      <p:sp>
        <p:nvSpPr>
          <p:cNvPr id="57" name="Shape 57"/>
          <p:cNvSpPr>
            <a:spLocks noGrp="1"/>
          </p:cNvSpPr>
          <p:nvPr>
            <p:ph type="body" idx="4294967295"/>
          </p:nvPr>
        </p:nvSpPr>
        <p:spPr>
          <a:xfrm>
            <a:off x="669925" y="1924050"/>
            <a:ext cx="11736388" cy="7829550"/>
          </a:xfrm>
          <a:prstGeom prst="rect">
            <a:avLst/>
          </a:prstGeom>
        </p:spPr>
        <p:txBody>
          <a:bodyPr>
            <a:noAutofit/>
          </a:bodyPr>
          <a:lstStyle/>
          <a:p>
            <a:pPr marL="786765" marR="40639" lvl="0" indent="-428625">
              <a:lnSpc>
                <a:spcPct val="100000"/>
              </a:lnSpc>
              <a:spcBef>
                <a:spcPts val="1200"/>
              </a:spcBef>
              <a:buClr>
                <a:srgbClr val="007878"/>
              </a:buClr>
              <a:buSzPct val="100000"/>
              <a:buFont typeface="Wingdings"/>
              <a:buChar char=""/>
              <a:defRPr sz="1800">
                <a:uFillTx/>
              </a:defRPr>
            </a:pPr>
            <a:r>
              <a:rPr sz="3000" dirty="0">
                <a:solidFill>
                  <a:srgbClr val="005764"/>
                </a:solidFill>
                <a:uFill>
                  <a:solidFill>
                    <a:srgbClr val="005764"/>
                  </a:solidFill>
                </a:uFill>
                <a:latin typeface="+mn-lt"/>
                <a:ea typeface="+mn-ea"/>
                <a:cs typeface="+mn-cs"/>
                <a:sym typeface="Gill Sans"/>
              </a:rPr>
              <a:t>Par groupe de </a:t>
            </a:r>
            <a:r>
              <a:rPr lang="nl-BE" sz="3000" dirty="0" smtClean="0">
                <a:solidFill>
                  <a:srgbClr val="005764"/>
                </a:solidFill>
                <a:uFill>
                  <a:solidFill>
                    <a:srgbClr val="005764"/>
                  </a:solidFill>
                </a:uFill>
                <a:latin typeface="+mn-lt"/>
                <a:ea typeface="+mn-ea"/>
                <a:cs typeface="+mn-cs"/>
                <a:sym typeface="Gill Sans"/>
              </a:rPr>
              <a:t>2 : </a:t>
            </a:r>
            <a:r>
              <a:rPr sz="3000" dirty="0" smtClean="0">
                <a:solidFill>
                  <a:srgbClr val="005764"/>
                </a:solidFill>
                <a:uFill>
                  <a:solidFill>
                    <a:srgbClr val="005764"/>
                  </a:solidFill>
                </a:uFill>
                <a:latin typeface="+mn-lt"/>
                <a:ea typeface="+mn-ea"/>
                <a:cs typeface="+mn-cs"/>
                <a:sym typeface="Gill Sans"/>
              </a:rPr>
              <a:t>Méthode </a:t>
            </a:r>
            <a:r>
              <a:rPr sz="3000" dirty="0">
                <a:solidFill>
                  <a:srgbClr val="005764"/>
                </a:solidFill>
                <a:uFill>
                  <a:solidFill>
                    <a:srgbClr val="005764"/>
                  </a:solidFill>
                </a:uFill>
                <a:latin typeface="+mn-lt"/>
                <a:ea typeface="+mn-ea"/>
                <a:cs typeface="+mn-cs"/>
                <a:sym typeface="Gill Sans"/>
              </a:rPr>
              <a:t>de l’ami jumelé</a:t>
            </a:r>
          </a:p>
          <a:p>
            <a:pPr marL="758190" marR="40639" lvl="0" indent="-400050">
              <a:lnSpc>
                <a:spcPct val="100000"/>
              </a:lnSpc>
              <a:spcBef>
                <a:spcPts val="1200"/>
              </a:spcBef>
              <a:buClr>
                <a:srgbClr val="007878"/>
              </a:buClr>
              <a:buSzPct val="100000"/>
              <a:buFont typeface="Wingdings"/>
              <a:buChar char=""/>
              <a:defRPr sz="1800">
                <a:uFillTx/>
              </a:defRPr>
            </a:pPr>
            <a:r>
              <a:rPr sz="2800" dirty="0">
                <a:solidFill>
                  <a:srgbClr val="005764"/>
                </a:solidFill>
                <a:uFill>
                  <a:solidFill>
                    <a:srgbClr val="005764"/>
                  </a:solidFill>
                </a:uFill>
                <a:latin typeface="+mn-lt"/>
                <a:ea typeface="+mn-ea"/>
                <a:cs typeface="+mn-cs"/>
                <a:sym typeface="Gill Sans"/>
              </a:rPr>
              <a:t>Questionnez votre binôme quant à une expérience </a:t>
            </a:r>
            <a:r>
              <a:rPr sz="2800" dirty="0" smtClean="0">
                <a:solidFill>
                  <a:srgbClr val="005764"/>
                </a:solidFill>
                <a:uFill>
                  <a:solidFill>
                    <a:srgbClr val="005764"/>
                  </a:solidFill>
                </a:uFill>
                <a:latin typeface="+mn-lt"/>
                <a:ea typeface="+mn-ea"/>
                <a:cs typeface="+mn-cs"/>
                <a:sym typeface="Gill Sans"/>
              </a:rPr>
              <a:t>positive</a:t>
            </a:r>
            <a:r>
              <a:rPr lang="nl-BE" sz="2800" dirty="0" smtClean="0">
                <a:solidFill>
                  <a:srgbClr val="005764"/>
                </a:solidFill>
                <a:uFill>
                  <a:solidFill>
                    <a:srgbClr val="005764"/>
                  </a:solidFill>
                </a:uFill>
                <a:latin typeface="+mn-lt"/>
                <a:ea typeface="+mn-ea"/>
                <a:cs typeface="+mn-cs"/>
                <a:sym typeface="Gill Sans"/>
              </a:rPr>
              <a:t> ou</a:t>
            </a:r>
            <a:r>
              <a:rPr sz="2800" dirty="0" smtClean="0">
                <a:solidFill>
                  <a:srgbClr val="005764"/>
                </a:solidFill>
                <a:uFill>
                  <a:solidFill>
                    <a:srgbClr val="005764"/>
                  </a:solidFill>
                </a:uFill>
                <a:latin typeface="+mn-lt"/>
                <a:ea typeface="+mn-ea"/>
                <a:cs typeface="+mn-cs"/>
                <a:sym typeface="Gill Sans"/>
              </a:rPr>
              <a:t> </a:t>
            </a:r>
            <a:r>
              <a:rPr sz="2800" dirty="0">
                <a:solidFill>
                  <a:srgbClr val="005764"/>
                </a:solidFill>
                <a:uFill>
                  <a:solidFill>
                    <a:srgbClr val="005764"/>
                  </a:solidFill>
                </a:uFill>
                <a:latin typeface="+mn-lt"/>
                <a:ea typeface="+mn-ea"/>
                <a:cs typeface="+mn-cs"/>
                <a:sym typeface="Gill Sans"/>
              </a:rPr>
              <a:t>une expérience négative </a:t>
            </a:r>
            <a:r>
              <a:rPr lang="nl-BE" sz="2800" dirty="0" smtClean="0">
                <a:solidFill>
                  <a:srgbClr val="005764"/>
                </a:solidFill>
                <a:uFill>
                  <a:solidFill>
                    <a:srgbClr val="005764"/>
                  </a:solidFill>
                </a:uFill>
                <a:latin typeface="+mn-lt"/>
                <a:ea typeface="+mn-ea"/>
                <a:cs typeface="+mn-cs"/>
                <a:sym typeface="Gill Sans"/>
              </a:rPr>
              <a:t>(au choix) que vous avez rencontrée </a:t>
            </a:r>
            <a:endParaRPr sz="2800" dirty="0">
              <a:solidFill>
                <a:srgbClr val="005764"/>
              </a:solidFill>
              <a:uFill>
                <a:solidFill>
                  <a:srgbClr val="005764"/>
                </a:solidFill>
              </a:uFill>
              <a:latin typeface="+mn-lt"/>
              <a:ea typeface="+mn-ea"/>
              <a:cs typeface="+mn-cs"/>
              <a:sym typeface="Gill Sans"/>
            </a:endParaRPr>
          </a:p>
          <a:p>
            <a:pPr marL="758190" marR="40639" lvl="0" indent="-400050">
              <a:lnSpc>
                <a:spcPct val="100000"/>
              </a:lnSpc>
              <a:spcBef>
                <a:spcPts val="1200"/>
              </a:spcBef>
              <a:buClr>
                <a:srgbClr val="007878"/>
              </a:buClr>
              <a:buSzPct val="100000"/>
              <a:buFont typeface="Wingdings"/>
              <a:buChar char=""/>
              <a:defRPr sz="1800">
                <a:uFillTx/>
              </a:defRPr>
            </a:pPr>
            <a:r>
              <a:rPr sz="2800" dirty="0">
                <a:solidFill>
                  <a:srgbClr val="005764"/>
                </a:solidFill>
                <a:uFill>
                  <a:solidFill>
                    <a:srgbClr val="005764"/>
                  </a:solidFill>
                </a:uFill>
                <a:latin typeface="+mn-lt"/>
                <a:ea typeface="+mn-ea"/>
                <a:cs typeface="+mn-cs"/>
                <a:sym typeface="Gill Sans"/>
              </a:rPr>
              <a:t>Pour chacune de ces expériences, écrivez le cas en détails. </a:t>
            </a:r>
            <a:br>
              <a:rPr sz="2800" dirty="0">
                <a:solidFill>
                  <a:srgbClr val="005764"/>
                </a:solidFill>
                <a:uFill>
                  <a:solidFill>
                    <a:srgbClr val="005764"/>
                  </a:solidFill>
                </a:uFill>
                <a:latin typeface="+mn-lt"/>
                <a:ea typeface="+mn-ea"/>
                <a:cs typeface="+mn-cs"/>
                <a:sym typeface="Gill Sans"/>
              </a:rPr>
            </a:br>
            <a:r>
              <a:rPr sz="2800" dirty="0">
                <a:solidFill>
                  <a:srgbClr val="005764"/>
                </a:solidFill>
                <a:uFill>
                  <a:solidFill>
                    <a:srgbClr val="005764"/>
                  </a:solidFill>
                </a:uFill>
                <a:latin typeface="+mn-lt"/>
                <a:ea typeface="+mn-ea"/>
                <a:cs typeface="+mn-cs"/>
                <a:sym typeface="Gill Sans"/>
              </a:rPr>
              <a:t>Nous voulons notamment savoir : </a:t>
            </a:r>
          </a:p>
          <a:p>
            <a:pPr marL="1151889" marR="40639" lvl="1" indent="-400049">
              <a:lnSpc>
                <a:spcPct val="100000"/>
              </a:lnSpc>
              <a:spcBef>
                <a:spcPts val="1200"/>
              </a:spcBef>
              <a:buClr>
                <a:srgbClr val="007878"/>
              </a:buClr>
              <a:buSzPct val="100000"/>
              <a:buFont typeface="Wingdings"/>
              <a:buChar char=""/>
              <a:defRPr sz="1800">
                <a:uFillTx/>
              </a:defRPr>
            </a:pPr>
            <a:r>
              <a:rPr sz="2800" dirty="0">
                <a:solidFill>
                  <a:srgbClr val="005764"/>
                </a:solidFill>
                <a:uFill>
                  <a:solidFill>
                    <a:srgbClr val="005764"/>
                  </a:solidFill>
                </a:uFill>
                <a:latin typeface="+mn-lt"/>
                <a:ea typeface="+mn-ea"/>
                <a:cs typeface="+mn-cs"/>
                <a:sym typeface="Gill Sans"/>
              </a:rPr>
              <a:t>Quel était le contexte ?</a:t>
            </a:r>
          </a:p>
          <a:p>
            <a:pPr marL="1151889" marR="40639" lvl="1" indent="-400049">
              <a:lnSpc>
                <a:spcPct val="100000"/>
              </a:lnSpc>
              <a:spcBef>
                <a:spcPts val="1200"/>
              </a:spcBef>
              <a:buClr>
                <a:srgbClr val="007878"/>
              </a:buClr>
              <a:buSzPct val="100000"/>
              <a:buFont typeface="Wingdings"/>
              <a:buChar char=""/>
              <a:defRPr sz="1800">
                <a:uFillTx/>
              </a:defRPr>
            </a:pPr>
            <a:r>
              <a:rPr sz="2800" dirty="0">
                <a:solidFill>
                  <a:srgbClr val="005764"/>
                </a:solidFill>
                <a:uFill>
                  <a:solidFill>
                    <a:srgbClr val="005764"/>
                  </a:solidFill>
                </a:uFill>
                <a:latin typeface="+mn-lt"/>
                <a:ea typeface="+mn-ea"/>
                <a:cs typeface="+mn-cs"/>
                <a:sym typeface="Gill Sans"/>
              </a:rPr>
              <a:t>La ou les modalités d’évaluation ?</a:t>
            </a:r>
          </a:p>
          <a:p>
            <a:pPr marL="1151889" marR="40639" lvl="1" indent="-400049">
              <a:lnSpc>
                <a:spcPct val="100000"/>
              </a:lnSpc>
              <a:spcBef>
                <a:spcPts val="1200"/>
              </a:spcBef>
              <a:buClr>
                <a:srgbClr val="007878"/>
              </a:buClr>
              <a:buSzPct val="100000"/>
              <a:buFont typeface="Wingdings"/>
              <a:buChar char=""/>
              <a:defRPr sz="1800">
                <a:uFillTx/>
              </a:defRPr>
            </a:pPr>
            <a:r>
              <a:rPr sz="2800" dirty="0">
                <a:solidFill>
                  <a:srgbClr val="005764"/>
                </a:solidFill>
                <a:uFill>
                  <a:solidFill>
                    <a:srgbClr val="005764"/>
                  </a:solidFill>
                </a:uFill>
                <a:latin typeface="+mn-lt"/>
                <a:ea typeface="+mn-ea"/>
                <a:cs typeface="+mn-cs"/>
                <a:sym typeface="Gill Sans"/>
              </a:rPr>
              <a:t>Les éléments sur lesquels </a:t>
            </a:r>
            <a:r>
              <a:rPr sz="2800" u="sng" dirty="0">
                <a:solidFill>
                  <a:srgbClr val="005764"/>
                </a:solidFill>
                <a:uFill>
                  <a:solidFill>
                    <a:srgbClr val="005764"/>
                  </a:solidFill>
                </a:uFill>
                <a:latin typeface="+mn-lt"/>
                <a:ea typeface="+mn-ea"/>
                <a:cs typeface="+mn-cs"/>
                <a:sym typeface="Gill Sans"/>
              </a:rPr>
              <a:t>votre binôme</a:t>
            </a:r>
            <a:r>
              <a:rPr sz="2800" dirty="0">
                <a:solidFill>
                  <a:srgbClr val="005764"/>
                </a:solidFill>
                <a:uFill>
                  <a:solidFill>
                    <a:srgbClr val="005764"/>
                  </a:solidFill>
                </a:uFill>
                <a:latin typeface="+mn-lt"/>
                <a:ea typeface="+mn-ea"/>
                <a:cs typeface="+mn-cs"/>
                <a:sym typeface="Gill Sans"/>
              </a:rPr>
              <a:t> se base pour dire que l’expérience était </a:t>
            </a:r>
            <a:r>
              <a:rPr sz="2800" dirty="0" smtClean="0">
                <a:solidFill>
                  <a:srgbClr val="005764"/>
                </a:solidFill>
                <a:uFill>
                  <a:solidFill>
                    <a:srgbClr val="005764"/>
                  </a:solidFill>
                </a:uFill>
                <a:latin typeface="+mn-lt"/>
                <a:ea typeface="+mn-ea"/>
                <a:cs typeface="+mn-cs"/>
                <a:sym typeface="Gill Sans"/>
              </a:rPr>
              <a:t>négative</a:t>
            </a:r>
            <a:r>
              <a:rPr lang="nl-BE" sz="2800" dirty="0" smtClean="0">
                <a:solidFill>
                  <a:srgbClr val="005764"/>
                </a:solidFill>
                <a:uFill>
                  <a:solidFill>
                    <a:srgbClr val="005764"/>
                  </a:solidFill>
                </a:uFill>
                <a:latin typeface="+mn-lt"/>
                <a:ea typeface="+mn-ea"/>
                <a:cs typeface="+mn-cs"/>
                <a:sym typeface="Gill Sans"/>
              </a:rPr>
              <a:t> ou</a:t>
            </a:r>
            <a:r>
              <a:rPr sz="2800" dirty="0" smtClean="0">
                <a:solidFill>
                  <a:srgbClr val="005764"/>
                </a:solidFill>
                <a:uFill>
                  <a:solidFill>
                    <a:srgbClr val="005764"/>
                  </a:solidFill>
                </a:uFill>
                <a:latin typeface="+mn-lt"/>
                <a:ea typeface="+mn-ea"/>
                <a:cs typeface="+mn-cs"/>
                <a:sym typeface="Gill Sans"/>
              </a:rPr>
              <a:t> positive</a:t>
            </a:r>
            <a:endParaRPr lang="nl-BE" sz="2800" dirty="0" smtClean="0">
              <a:solidFill>
                <a:srgbClr val="005764"/>
              </a:solidFill>
              <a:uFill>
                <a:solidFill>
                  <a:srgbClr val="005764"/>
                </a:solidFill>
              </a:uFill>
              <a:latin typeface="+mn-lt"/>
              <a:ea typeface="+mn-ea"/>
              <a:cs typeface="+mn-cs"/>
              <a:sym typeface="Gill Sans"/>
            </a:endParaRPr>
          </a:p>
          <a:p>
            <a:pPr marL="1151889" marR="40639" lvl="1" indent="-400049">
              <a:lnSpc>
                <a:spcPct val="100000"/>
              </a:lnSpc>
              <a:spcBef>
                <a:spcPts val="1200"/>
              </a:spcBef>
              <a:buClr>
                <a:srgbClr val="007878"/>
              </a:buClr>
              <a:buSzPct val="100000"/>
              <a:buFont typeface="Wingdings"/>
              <a:buChar char=""/>
              <a:defRPr sz="1800">
                <a:uFillTx/>
              </a:defRPr>
            </a:pPr>
            <a:r>
              <a:rPr sz="2800" dirty="0" smtClean="0">
                <a:solidFill>
                  <a:srgbClr val="005764"/>
                </a:solidFill>
                <a:uFill>
                  <a:solidFill>
                    <a:srgbClr val="005764"/>
                  </a:solidFill>
                </a:uFill>
                <a:latin typeface="+mn-lt"/>
                <a:ea typeface="+mn-ea"/>
                <a:cs typeface="+mn-cs"/>
                <a:sym typeface="Gill Sans"/>
              </a:rPr>
              <a:t>Les </a:t>
            </a:r>
            <a:r>
              <a:rPr sz="2800" dirty="0">
                <a:solidFill>
                  <a:srgbClr val="005764"/>
                </a:solidFill>
                <a:uFill>
                  <a:solidFill>
                    <a:srgbClr val="005764"/>
                  </a:solidFill>
                </a:uFill>
                <a:latin typeface="+mn-lt"/>
                <a:ea typeface="+mn-ea"/>
                <a:cs typeface="+mn-cs"/>
                <a:sym typeface="Gill Sans"/>
              </a:rPr>
              <a:t>éléments qui, dans l’évaluation, </a:t>
            </a:r>
            <a:r>
              <a:rPr sz="2800" u="sng" dirty="0">
                <a:solidFill>
                  <a:srgbClr val="005764"/>
                </a:solidFill>
                <a:uFill>
                  <a:solidFill>
                    <a:srgbClr val="005764"/>
                  </a:solidFill>
                </a:uFill>
                <a:latin typeface="+mn-lt"/>
                <a:ea typeface="+mn-ea"/>
                <a:cs typeface="+mn-cs"/>
                <a:sym typeface="Gill Sans"/>
              </a:rPr>
              <a:t>vous</a:t>
            </a:r>
            <a:r>
              <a:rPr sz="2800" dirty="0">
                <a:solidFill>
                  <a:srgbClr val="005764"/>
                </a:solidFill>
                <a:uFill>
                  <a:solidFill>
                    <a:srgbClr val="005764"/>
                  </a:solidFill>
                </a:uFill>
                <a:latin typeface="+mn-lt"/>
                <a:ea typeface="+mn-ea"/>
                <a:cs typeface="+mn-cs"/>
                <a:sym typeface="Gill Sans"/>
              </a:rPr>
              <a:t> semblaient positif ou négatif ?</a:t>
            </a:r>
          </a:p>
          <a:p>
            <a:pPr marL="1151889" marR="40639" lvl="1" indent="-400049">
              <a:lnSpc>
                <a:spcPct val="100000"/>
              </a:lnSpc>
              <a:spcBef>
                <a:spcPts val="1200"/>
              </a:spcBef>
              <a:buClr>
                <a:srgbClr val="007878"/>
              </a:buClr>
              <a:buSzPct val="100000"/>
              <a:buFont typeface="Wingdings"/>
              <a:buChar char=""/>
              <a:defRPr sz="1800">
                <a:uFillTx/>
              </a:defRPr>
            </a:pPr>
            <a:r>
              <a:rPr sz="2800" dirty="0">
                <a:solidFill>
                  <a:srgbClr val="005764"/>
                </a:solidFill>
                <a:uFill>
                  <a:solidFill>
                    <a:srgbClr val="005764"/>
                  </a:solidFill>
                </a:uFill>
                <a:latin typeface="+mn-lt"/>
                <a:ea typeface="+mn-ea"/>
                <a:cs typeface="+mn-cs"/>
                <a:sym typeface="Gill Sans"/>
              </a:rPr>
              <a:t>Le ressenti personnel de votre binôme.  Votre ressenti personnel.</a:t>
            </a:r>
          </a:p>
        </p:txBody>
      </p:sp>
    </p:spTree>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974725" y="2681287"/>
            <a:ext cx="11055350" cy="4389438"/>
          </a:xfrm>
          <a:prstGeom prst="rect">
            <a:avLst/>
          </a:prstGeom>
        </p:spPr>
        <p:txBody>
          <a:bodyPr/>
          <a:lstStyle>
            <a:lvl1pPr>
              <a:defRPr sz="4695">
                <a:latin typeface="Gill Sans SemiBold"/>
                <a:ea typeface="Gill Sans SemiBold"/>
                <a:cs typeface="Gill Sans SemiBold"/>
                <a:sym typeface="Gill Sans SemiBold"/>
              </a:defRPr>
            </a:lvl1pPr>
          </a:lstStyle>
          <a:p>
            <a:pPr lvl="0">
              <a:defRPr sz="1800">
                <a:solidFill>
                  <a:srgbClr val="000000"/>
                </a:solidFill>
                <a:uFillTx/>
              </a:defRPr>
            </a:pPr>
            <a:r>
              <a:rPr sz="4695">
                <a:solidFill>
                  <a:srgbClr val="005764"/>
                </a:solidFill>
                <a:uFill>
                  <a:solidFill>
                    <a:srgbClr val="005764"/>
                  </a:solidFill>
                </a:uFill>
              </a:rPr>
              <a:t>3. L’humain est-il un bon évaluateur ?</a:t>
            </a:r>
          </a:p>
        </p:txBody>
      </p:sp>
    </p:spTree>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a:spLocks noGrp="1"/>
          </p:cNvSpPr>
          <p:nvPr>
            <p:ph type="title"/>
          </p:nvPr>
        </p:nvSpPr>
        <p:spPr>
          <a:xfrm>
            <a:off x="1274762" y="327025"/>
            <a:ext cx="10340976" cy="1597025"/>
          </a:xfrm>
          <a:prstGeom prst="rect">
            <a:avLst/>
          </a:prstGeom>
        </p:spPr>
        <p:txBody>
          <a:bodyPr/>
          <a:lstStyle>
            <a:lvl1pPr>
              <a:defRPr sz="4800">
                <a:solidFill>
                  <a:srgbClr val="007878"/>
                </a:solidFill>
                <a:uFill>
                  <a:solidFill>
                    <a:srgbClr val="007878"/>
                  </a:solidFill>
                </a:uFill>
                <a:latin typeface="Gill Sans SemiBold"/>
                <a:ea typeface="Gill Sans SemiBold"/>
                <a:cs typeface="Gill Sans SemiBold"/>
                <a:sym typeface="Gill Sans SemiBold"/>
              </a:defRPr>
            </a:lvl1pPr>
          </a:lstStyle>
          <a:p>
            <a:pPr lvl="0">
              <a:defRPr sz="1800">
                <a:solidFill>
                  <a:srgbClr val="000000"/>
                </a:solidFill>
                <a:uFillTx/>
              </a:defRPr>
            </a:pPr>
            <a:r>
              <a:rPr sz="4800">
                <a:solidFill>
                  <a:srgbClr val="007878"/>
                </a:solidFill>
                <a:uFill>
                  <a:solidFill>
                    <a:srgbClr val="007878"/>
                  </a:solidFill>
                </a:uFill>
              </a:rPr>
              <a:t>Une définition de l’évaluation</a:t>
            </a:r>
          </a:p>
        </p:txBody>
      </p:sp>
      <p:sp>
        <p:nvSpPr>
          <p:cNvPr id="64" name="Shape 64"/>
          <p:cNvSpPr>
            <a:spLocks noGrp="1"/>
          </p:cNvSpPr>
          <p:nvPr>
            <p:ph type="body" idx="4294967295"/>
          </p:nvPr>
        </p:nvSpPr>
        <p:spPr>
          <a:xfrm>
            <a:off x="669925" y="1924050"/>
            <a:ext cx="11736388" cy="7829550"/>
          </a:xfrm>
          <a:prstGeom prst="rect">
            <a:avLst/>
          </a:prstGeom>
        </p:spPr>
        <p:txBody>
          <a:bodyPr>
            <a:noAutofit/>
          </a:bodyPr>
          <a:lstStyle/>
          <a:p>
            <a:pPr marL="929639" marR="40639" lvl="0" indent="-571499">
              <a:lnSpc>
                <a:spcPct val="100000"/>
              </a:lnSpc>
              <a:spcBef>
                <a:spcPts val="2400"/>
              </a:spcBef>
              <a:buClr>
                <a:srgbClr val="007878"/>
              </a:buClr>
              <a:buSzPct val="100000"/>
              <a:buFont typeface="Wingdings"/>
              <a:buChar char=""/>
              <a:defRPr sz="1800">
                <a:uFillTx/>
              </a:defRPr>
            </a:pPr>
            <a:r>
              <a:rPr sz="4000" dirty="0">
                <a:solidFill>
                  <a:srgbClr val="005764"/>
                </a:solidFill>
                <a:uFill>
                  <a:solidFill>
                    <a:srgbClr val="005764"/>
                  </a:solidFill>
                </a:uFill>
                <a:latin typeface="+mn-lt"/>
                <a:ea typeface="+mn-ea"/>
                <a:cs typeface="+mn-cs"/>
                <a:sym typeface="Gill Sans"/>
              </a:rPr>
              <a:t>Evaluer c’est recueillir de l’information sur laquelle sera posée un jugement afin de prendre des décisions (Stufflebeam, 1981</a:t>
            </a:r>
            <a:r>
              <a:rPr sz="4000" dirty="0" smtClean="0">
                <a:solidFill>
                  <a:srgbClr val="005764"/>
                </a:solidFill>
                <a:uFill>
                  <a:solidFill>
                    <a:srgbClr val="005764"/>
                  </a:solidFill>
                </a:uFill>
                <a:latin typeface="+mn-lt"/>
                <a:ea typeface="+mn-ea"/>
                <a:cs typeface="+mn-cs"/>
                <a:sym typeface="Gill Sans"/>
              </a:rPr>
              <a:t>)</a:t>
            </a:r>
            <a:endParaRPr sz="4000" dirty="0">
              <a:solidFill>
                <a:srgbClr val="005764"/>
              </a:solidFill>
              <a:uFill>
                <a:solidFill>
                  <a:srgbClr val="005764"/>
                </a:solidFill>
              </a:uFill>
              <a:latin typeface="+mn-lt"/>
              <a:ea typeface="+mn-ea"/>
              <a:cs typeface="+mn-cs"/>
              <a:sym typeface="Gill Sans"/>
            </a:endParaRPr>
          </a:p>
        </p:txBody>
      </p:sp>
    </p:spTree>
    <p:extLst>
      <p:ext uri="{BB962C8B-B14F-4D97-AF65-F5344CB8AC3E}">
        <p14:creationId xmlns:p14="http://schemas.microsoft.com/office/powerpoint/2010/main" val="2772867929"/>
      </p:ext>
    </p:extLst>
  </p:cSld>
  <p:clrMapOvr>
    <a:masterClrMapping/>
  </p:clrMapOvr>
  <p:transition xmlns:p14="http://schemas.microsoft.com/office/powerpoint/2010/main" spd="med"/>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rgbClr val="000000"/>
          </a:solidFill>
          <a:prstDash val="solid"/>
          <a:round/>
        </a:ln>
        <a:effectLst/>
      </a:spPr>
      <a:bodyPr rot="0" spcFirstLastPara="1" vertOverflow="overflow" horzOverflow="overflow" vert="horz" wrap="square" lIns="50800" tIns="50800" rIns="50800" bIns="50800" numCol="1" spcCol="38100" rtlCol="0" anchor="ctr">
        <a:spAutoFit/>
      </a:bodyPr>
      <a:lstStyle>
        <a:defPPr marL="40639" marR="40639" indent="0" algn="ctr" defTabSz="9144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
              <a:solidFill>
                <a:srgbClr val="000000"/>
              </a:solidFill>
            </a:uFill>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round/>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40639" marR="40639" indent="0" algn="ctr" defTabSz="9144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
              <a:solidFill>
                <a:srgbClr val="000000"/>
              </a:solidFill>
            </a:uFill>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rgbClr val="000000"/>
          </a:solidFill>
          <a:prstDash val="solid"/>
          <a:round/>
        </a:ln>
        <a:effectLst/>
      </a:spPr>
      <a:bodyPr rot="0" spcFirstLastPara="1" vertOverflow="overflow" horzOverflow="overflow" vert="horz" wrap="square" lIns="50800" tIns="50800" rIns="50800" bIns="50800" numCol="1" spcCol="38100" rtlCol="0" anchor="ctr">
        <a:spAutoFit/>
      </a:bodyPr>
      <a:lstStyle>
        <a:defPPr marL="40639" marR="40639" indent="0" algn="ctr" defTabSz="9144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
              <a:solidFill>
                <a:srgbClr val="000000"/>
              </a:solidFill>
            </a:uFill>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round/>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40639" marR="40639" indent="0" algn="ctr" defTabSz="9144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
              <a:solidFill>
                <a:srgbClr val="000000"/>
              </a:solidFill>
            </a:uFill>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356</TotalTime>
  <Words>3481</Words>
  <Application>Microsoft Macintosh PowerPoint</Application>
  <PresentationFormat>Personnalisé</PresentationFormat>
  <Paragraphs>742</Paragraphs>
  <Slides>63</Slides>
  <Notes>3</Notes>
  <HiddenSlides>0</HiddenSlides>
  <MMClips>1</MMClips>
  <ScaleCrop>false</ScaleCrop>
  <HeadingPairs>
    <vt:vector size="4" baseType="variant">
      <vt:variant>
        <vt:lpstr>Thème</vt:lpstr>
      </vt:variant>
      <vt:variant>
        <vt:i4>1</vt:i4>
      </vt:variant>
      <vt:variant>
        <vt:lpstr>Titres des diapositives</vt:lpstr>
      </vt:variant>
      <vt:variant>
        <vt:i4>63</vt:i4>
      </vt:variant>
    </vt:vector>
  </HeadingPairs>
  <TitlesOfParts>
    <vt:vector size="64" baseType="lpstr">
      <vt:lpstr>White</vt:lpstr>
      <vt:lpstr>   Problématiques de l’évalution  17 novembre 2015</vt:lpstr>
      <vt:lpstr>Objectifs de cet exposé</vt:lpstr>
      <vt:lpstr>1. Une définition de l’évaluation</vt:lpstr>
      <vt:lpstr>Une définition de l’évaluation</vt:lpstr>
      <vt:lpstr>Les fonctions de l’évaluation</vt:lpstr>
      <vt:lpstr>Les modèles de l’évaluation</vt:lpstr>
      <vt:lpstr>Exercice 1</vt:lpstr>
      <vt:lpstr>3. L’humain est-il un bon évaluateur ?</vt:lpstr>
      <vt:lpstr>Une définition de l’évaluation</vt:lpstr>
      <vt:lpstr>Biais liés à nos perceptions</vt:lpstr>
      <vt:lpstr>Biais liés aux interprétations</vt:lpstr>
      <vt:lpstr>Biais liés à l’action</vt:lpstr>
      <vt:lpstr>Est-on conscient de nos lacunes</vt:lpstr>
      <vt:lpstr>Des biais dans NOS évaluations ?</vt:lpstr>
      <vt:lpstr>4. Le problème de la mesure</vt:lpstr>
      <vt:lpstr>L’évaluator</vt:lpstr>
      <vt:lpstr>Situation réelle</vt:lpstr>
      <vt:lpstr>Quels types d’erreurs</vt:lpstr>
      <vt:lpstr>Score à l’examen</vt:lpstr>
      <vt:lpstr>Conséquences</vt:lpstr>
      <vt:lpstr>Objectif des examens</vt:lpstr>
      <vt:lpstr>5. La mesure de la qualité en évaluation</vt:lpstr>
      <vt:lpstr>Le concept de validité (AERA, APA, NCME,  1999)</vt:lpstr>
      <vt:lpstr>6. Vers un cycle qualité en évaluation</vt:lpstr>
      <vt:lpstr>Le cycle qualité</vt:lpstr>
      <vt:lpstr>Création d’une table de spécification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Etape 1 : Analyse</vt:lpstr>
      <vt:lpstr>Présentation PowerPoint</vt:lpstr>
      <vt:lpstr>Présentation PowerPoint</vt:lpstr>
      <vt:lpstr>Le cycle qualité</vt:lpstr>
      <vt:lpstr>Etape 2 : Design</vt:lpstr>
      <vt:lpstr>Présentation PowerPoint</vt:lpstr>
      <vt:lpstr>Le cycle qualité</vt:lpstr>
      <vt:lpstr>Etape 3 : Item</vt:lpstr>
      <vt:lpstr>Etape 3 : Questions</vt:lpstr>
      <vt:lpstr>Présentation PowerPoint</vt:lpstr>
      <vt:lpstr>Le cycle qualité</vt:lpstr>
      <vt:lpstr>Etape 4 : Information</vt:lpstr>
      <vt:lpstr>Etape 5 : Testing</vt:lpstr>
      <vt:lpstr>Etape 6: Correction</vt:lpstr>
      <vt:lpstr>Etape 6 : correction</vt:lpstr>
      <vt:lpstr>Etape 7 : Feedback</vt:lpstr>
      <vt:lpstr>Etape 7: feedback</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Etape 8 : Rétroaction</vt:lpstr>
      <vt:lpstr>6. 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PEDA1159-1  Introduction aux questions d'évaluation y compris la docimologie</dc:title>
  <cp:lastModifiedBy>Pascal Detroz</cp:lastModifiedBy>
  <cp:revision>27</cp:revision>
  <cp:lastPrinted>2015-03-18T11:08:57Z</cp:lastPrinted>
  <dcterms:modified xsi:type="dcterms:W3CDTF">2015-11-13T07:55:32Z</dcterms:modified>
</cp:coreProperties>
</file>