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3004800" cy="9753600"/>
  <p:notesSz cx="6858000" cy="9144000"/>
  <p:defaultTextStyle>
    <a:lvl1pPr marL="40639" marR="40639" algn="ctr">
      <a:defRPr sz="4200">
        <a:uFill>
          <a:solidFill/>
        </a:uFill>
        <a:latin typeface="+mn-lt"/>
        <a:ea typeface="+mn-ea"/>
        <a:cs typeface="+mn-cs"/>
        <a:sym typeface="Gill Sans"/>
      </a:defRPr>
    </a:lvl1pPr>
    <a:lvl2pPr marL="40639" marR="40639" indent="342900" algn="ctr">
      <a:defRPr sz="4200">
        <a:uFill>
          <a:solidFill/>
        </a:uFill>
        <a:latin typeface="+mn-lt"/>
        <a:ea typeface="+mn-ea"/>
        <a:cs typeface="+mn-cs"/>
        <a:sym typeface="Gill Sans"/>
      </a:defRPr>
    </a:lvl2pPr>
    <a:lvl3pPr marL="40639" marR="40639" indent="685800" algn="ctr">
      <a:defRPr sz="4200">
        <a:uFill>
          <a:solidFill/>
        </a:uFill>
        <a:latin typeface="+mn-lt"/>
        <a:ea typeface="+mn-ea"/>
        <a:cs typeface="+mn-cs"/>
        <a:sym typeface="Gill Sans"/>
      </a:defRPr>
    </a:lvl3pPr>
    <a:lvl4pPr marL="40639" marR="40639" indent="1028700" algn="ctr">
      <a:defRPr sz="4200">
        <a:uFill>
          <a:solidFill/>
        </a:uFill>
        <a:latin typeface="+mn-lt"/>
        <a:ea typeface="+mn-ea"/>
        <a:cs typeface="+mn-cs"/>
        <a:sym typeface="Gill Sans"/>
      </a:defRPr>
    </a:lvl4pPr>
    <a:lvl5pPr marL="40639" marR="40639" indent="1371600" algn="ctr">
      <a:defRPr sz="4200">
        <a:uFill>
          <a:solidFill/>
        </a:uFill>
        <a:latin typeface="+mn-lt"/>
        <a:ea typeface="+mn-ea"/>
        <a:cs typeface="+mn-cs"/>
        <a:sym typeface="Gill Sans"/>
      </a:defRPr>
    </a:lvl5pPr>
    <a:lvl6pPr marL="40639" marR="40639" indent="1714500" algn="ctr">
      <a:defRPr sz="4200">
        <a:uFill>
          <a:solidFill/>
        </a:uFill>
        <a:latin typeface="+mn-lt"/>
        <a:ea typeface="+mn-ea"/>
        <a:cs typeface="+mn-cs"/>
        <a:sym typeface="Gill Sans"/>
      </a:defRPr>
    </a:lvl6pPr>
    <a:lvl7pPr marL="40639" marR="40639" indent="2057400" algn="ctr">
      <a:defRPr sz="4200">
        <a:uFill>
          <a:solidFill/>
        </a:uFill>
        <a:latin typeface="+mn-lt"/>
        <a:ea typeface="+mn-ea"/>
        <a:cs typeface="+mn-cs"/>
        <a:sym typeface="Gill Sans"/>
      </a:defRPr>
    </a:lvl7pPr>
    <a:lvl8pPr marL="40639" marR="40639" indent="2400300" algn="ctr">
      <a:defRPr sz="4200">
        <a:uFill>
          <a:solidFill/>
        </a:uFill>
        <a:latin typeface="+mn-lt"/>
        <a:ea typeface="+mn-ea"/>
        <a:cs typeface="+mn-cs"/>
        <a:sym typeface="Gill Sans"/>
      </a:defRPr>
    </a:lvl8pPr>
    <a:lvl9pPr marL="40639" marR="40639" indent="2743200" algn="ctr">
      <a:defRPr sz="4200">
        <a:uFill>
          <a:solidFill/>
        </a:uFill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392" y="-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216460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Texte du titre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669925" y="1781175"/>
            <a:ext cx="11593513" cy="6119813"/>
          </a:xfrm>
          <a:prstGeom prst="roundRect">
            <a:avLst>
              <a:gd name="adj" fmla="val 16667"/>
            </a:avLst>
          </a:prstGeom>
          <a:solidFill>
            <a:srgbClr val="FFFAC2"/>
          </a:solidFill>
          <a:ln w="25400">
            <a:round/>
          </a:ln>
          <a:effectLst>
            <a:outerShdw blurRad="508000" dist="139700" dir="5400000" rotWithShape="0">
              <a:srgbClr val="000000">
                <a:alpha val="41999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562" y="268287"/>
            <a:ext cx="1655763" cy="1112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22025" y="300037"/>
            <a:ext cx="1501775" cy="108108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Texte du titre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381000" y="390525"/>
            <a:ext cx="12242800" cy="8137525"/>
          </a:xfrm>
          <a:prstGeom prst="roundRect">
            <a:avLst>
              <a:gd name="adj" fmla="val 16667"/>
            </a:avLst>
          </a:prstGeom>
          <a:solidFill>
            <a:srgbClr val="FFFAC2"/>
          </a:solidFill>
          <a:ln w="25400">
            <a:round/>
          </a:ln>
          <a:effectLst>
            <a:outerShdw blurRad="508000" dist="139700" dir="5400000" rotWithShape="0">
              <a:srgbClr val="000000">
                <a:alpha val="41999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8980487"/>
            <a:ext cx="857250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3787" y="9053512"/>
            <a:ext cx="728663" cy="52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50875" y="0"/>
            <a:ext cx="11703050" cy="24066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Texte du titre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8980487"/>
            <a:ext cx="857250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3787" y="9053512"/>
            <a:ext cx="728663" cy="52546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Texte du titre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875" y="130810"/>
            <a:ext cx="11703050" cy="2145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Texte du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40639" marR="40639" algn="ctr">
        <a:defRPr sz="6000">
          <a:solidFill>
            <a:srgbClr val="005764"/>
          </a:solidFill>
          <a:uFill>
            <a:solidFill>
              <a:srgbClr val="005764"/>
            </a:solidFill>
          </a:uFill>
          <a:latin typeface="+mn-lt"/>
          <a:ea typeface="+mn-ea"/>
          <a:cs typeface="+mn-cs"/>
          <a:sym typeface="Gill Sans"/>
        </a:defRPr>
      </a:lvl1pPr>
      <a:lvl2pPr marL="40639" marR="40639" indent="228600" algn="ctr">
        <a:defRPr sz="6000">
          <a:solidFill>
            <a:srgbClr val="005764"/>
          </a:solidFill>
          <a:uFill>
            <a:solidFill>
              <a:srgbClr val="005764"/>
            </a:solidFill>
          </a:uFill>
          <a:latin typeface="+mn-lt"/>
          <a:ea typeface="+mn-ea"/>
          <a:cs typeface="+mn-cs"/>
          <a:sym typeface="Gill Sans"/>
        </a:defRPr>
      </a:lvl2pPr>
      <a:lvl3pPr marL="40639" marR="40639" indent="457200" algn="ctr">
        <a:defRPr sz="6000">
          <a:solidFill>
            <a:srgbClr val="005764"/>
          </a:solidFill>
          <a:uFill>
            <a:solidFill>
              <a:srgbClr val="005764"/>
            </a:solidFill>
          </a:uFill>
          <a:latin typeface="+mn-lt"/>
          <a:ea typeface="+mn-ea"/>
          <a:cs typeface="+mn-cs"/>
          <a:sym typeface="Gill Sans"/>
        </a:defRPr>
      </a:lvl3pPr>
      <a:lvl4pPr marL="40639" marR="40639" indent="685800" algn="ctr">
        <a:defRPr sz="6000">
          <a:solidFill>
            <a:srgbClr val="005764"/>
          </a:solidFill>
          <a:uFill>
            <a:solidFill>
              <a:srgbClr val="005764"/>
            </a:solidFill>
          </a:uFill>
          <a:latin typeface="+mn-lt"/>
          <a:ea typeface="+mn-ea"/>
          <a:cs typeface="+mn-cs"/>
          <a:sym typeface="Gill Sans"/>
        </a:defRPr>
      </a:lvl4pPr>
      <a:lvl5pPr marL="40639" marR="40639" indent="914400" algn="ctr">
        <a:defRPr sz="6000">
          <a:solidFill>
            <a:srgbClr val="005764"/>
          </a:solidFill>
          <a:uFill>
            <a:solidFill>
              <a:srgbClr val="005764"/>
            </a:solidFill>
          </a:uFill>
          <a:latin typeface="+mn-lt"/>
          <a:ea typeface="+mn-ea"/>
          <a:cs typeface="+mn-cs"/>
          <a:sym typeface="Gill Sans"/>
        </a:defRPr>
      </a:lvl5pPr>
      <a:lvl6pPr marL="40639" marR="40639" indent="1143000" algn="ctr">
        <a:defRPr sz="6000">
          <a:solidFill>
            <a:srgbClr val="005764"/>
          </a:solidFill>
          <a:uFill>
            <a:solidFill>
              <a:srgbClr val="005764"/>
            </a:solidFill>
          </a:uFill>
          <a:latin typeface="+mn-lt"/>
          <a:ea typeface="+mn-ea"/>
          <a:cs typeface="+mn-cs"/>
          <a:sym typeface="Gill Sans"/>
        </a:defRPr>
      </a:lvl6pPr>
      <a:lvl7pPr marL="40639" marR="40639" indent="1371600" algn="ctr">
        <a:defRPr sz="6000">
          <a:solidFill>
            <a:srgbClr val="005764"/>
          </a:solidFill>
          <a:uFill>
            <a:solidFill>
              <a:srgbClr val="005764"/>
            </a:solidFill>
          </a:uFill>
          <a:latin typeface="+mn-lt"/>
          <a:ea typeface="+mn-ea"/>
          <a:cs typeface="+mn-cs"/>
          <a:sym typeface="Gill Sans"/>
        </a:defRPr>
      </a:lvl7pPr>
      <a:lvl8pPr marL="40639" marR="40639" indent="1600200" algn="ctr">
        <a:defRPr sz="6000">
          <a:solidFill>
            <a:srgbClr val="005764"/>
          </a:solidFill>
          <a:uFill>
            <a:solidFill>
              <a:srgbClr val="005764"/>
            </a:solidFill>
          </a:uFill>
          <a:latin typeface="+mn-lt"/>
          <a:ea typeface="+mn-ea"/>
          <a:cs typeface="+mn-cs"/>
          <a:sym typeface="Gill Sans"/>
        </a:defRPr>
      </a:lvl8pPr>
      <a:lvl9pPr marL="40639" marR="40639" indent="1828800" algn="ctr">
        <a:defRPr sz="6000">
          <a:solidFill>
            <a:srgbClr val="005764"/>
          </a:solidFill>
          <a:uFill>
            <a:solidFill>
              <a:srgbClr val="005764"/>
            </a:solidFill>
          </a:uFill>
          <a:latin typeface="+mn-lt"/>
          <a:ea typeface="+mn-ea"/>
          <a:cs typeface="+mn-cs"/>
          <a:sym typeface="Gill Sans"/>
        </a:defRPr>
      </a:lvl9pPr>
    </p:titleStyle>
    <p:bodyStyle>
      <a:lvl1pPr marL="878839" marR="40639" indent="-571499">
        <a:spcBef>
          <a:spcPts val="2400"/>
        </a:spcBef>
        <a:buClr>
          <a:srgbClr val="000000"/>
        </a:buClr>
        <a:buSzPct val="171000"/>
        <a:buFont typeface="Gill Sans"/>
        <a:buChar char="•"/>
        <a:defRPr sz="4200">
          <a:uFill>
            <a:solidFill/>
          </a:uFill>
          <a:latin typeface="+mn-lt"/>
          <a:ea typeface="+mn-ea"/>
          <a:cs typeface="+mn-cs"/>
          <a:sym typeface="Gill Sans"/>
        </a:defRPr>
      </a:lvl1pPr>
      <a:lvl2pPr marL="1323339" marR="40639" indent="-571499">
        <a:spcBef>
          <a:spcPts val="2400"/>
        </a:spcBef>
        <a:buClr>
          <a:srgbClr val="000000"/>
        </a:buClr>
        <a:buSzPct val="171000"/>
        <a:buFont typeface="Gill Sans"/>
        <a:buChar char="•"/>
        <a:defRPr sz="4200">
          <a:uFill>
            <a:solidFill/>
          </a:uFill>
          <a:latin typeface="+mn-lt"/>
          <a:ea typeface="+mn-ea"/>
          <a:cs typeface="+mn-cs"/>
          <a:sym typeface="Gill Sans"/>
        </a:defRPr>
      </a:lvl2pPr>
      <a:lvl3pPr marL="1767839" marR="40639" indent="-571500">
        <a:spcBef>
          <a:spcPts val="2400"/>
        </a:spcBef>
        <a:buClr>
          <a:srgbClr val="000000"/>
        </a:buClr>
        <a:buSzPct val="171000"/>
        <a:buFont typeface="Gill Sans"/>
        <a:buChar char="•"/>
        <a:defRPr sz="4200">
          <a:uFill>
            <a:solidFill/>
          </a:uFill>
          <a:latin typeface="+mn-lt"/>
          <a:ea typeface="+mn-ea"/>
          <a:cs typeface="+mn-cs"/>
          <a:sym typeface="Gill Sans"/>
        </a:defRPr>
      </a:lvl3pPr>
      <a:lvl4pPr marL="2212339" marR="40639" indent="-571500">
        <a:spcBef>
          <a:spcPts val="2400"/>
        </a:spcBef>
        <a:buClr>
          <a:srgbClr val="000000"/>
        </a:buClr>
        <a:buSzPct val="171000"/>
        <a:buFont typeface="Gill Sans"/>
        <a:buChar char="•"/>
        <a:defRPr sz="4200">
          <a:uFill>
            <a:solidFill/>
          </a:uFill>
          <a:latin typeface="+mn-lt"/>
          <a:ea typeface="+mn-ea"/>
          <a:cs typeface="+mn-cs"/>
          <a:sym typeface="Gill Sans"/>
        </a:defRPr>
      </a:lvl4pPr>
      <a:lvl5pPr marL="2656839" marR="40639" indent="-571500">
        <a:spcBef>
          <a:spcPts val="2400"/>
        </a:spcBef>
        <a:buClr>
          <a:srgbClr val="000000"/>
        </a:buClr>
        <a:buSzPct val="171000"/>
        <a:buFont typeface="Gill Sans"/>
        <a:buChar char="•"/>
        <a:defRPr sz="4200">
          <a:uFill>
            <a:solidFill/>
          </a:uFill>
          <a:latin typeface="+mn-lt"/>
          <a:ea typeface="+mn-ea"/>
          <a:cs typeface="+mn-cs"/>
          <a:sym typeface="Gill Sans"/>
        </a:defRPr>
      </a:lvl5pPr>
      <a:lvl6pPr marL="2656839" marR="40639" indent="-571500">
        <a:spcBef>
          <a:spcPts val="2400"/>
        </a:spcBef>
        <a:buClr>
          <a:srgbClr val="000000"/>
        </a:buClr>
        <a:buSzPct val="171000"/>
        <a:buFont typeface="Gill Sans"/>
        <a:buChar char="•"/>
        <a:defRPr sz="4200">
          <a:uFill>
            <a:solidFill/>
          </a:uFill>
          <a:latin typeface="+mn-lt"/>
          <a:ea typeface="+mn-ea"/>
          <a:cs typeface="+mn-cs"/>
          <a:sym typeface="Gill Sans"/>
        </a:defRPr>
      </a:lvl6pPr>
      <a:lvl7pPr marL="2656839" marR="40639" indent="-571500">
        <a:spcBef>
          <a:spcPts val="2400"/>
        </a:spcBef>
        <a:buClr>
          <a:srgbClr val="000000"/>
        </a:buClr>
        <a:buSzPct val="171000"/>
        <a:buFont typeface="Gill Sans"/>
        <a:buChar char="•"/>
        <a:defRPr sz="4200">
          <a:uFill>
            <a:solidFill/>
          </a:uFill>
          <a:latin typeface="+mn-lt"/>
          <a:ea typeface="+mn-ea"/>
          <a:cs typeface="+mn-cs"/>
          <a:sym typeface="Gill Sans"/>
        </a:defRPr>
      </a:lvl7pPr>
      <a:lvl8pPr marL="2656839" marR="40639" indent="-571500">
        <a:spcBef>
          <a:spcPts val="2400"/>
        </a:spcBef>
        <a:buClr>
          <a:srgbClr val="000000"/>
        </a:buClr>
        <a:buSzPct val="171000"/>
        <a:buFont typeface="Gill Sans"/>
        <a:buChar char="•"/>
        <a:defRPr sz="4200">
          <a:uFill>
            <a:solidFill/>
          </a:uFill>
          <a:latin typeface="+mn-lt"/>
          <a:ea typeface="+mn-ea"/>
          <a:cs typeface="+mn-cs"/>
          <a:sym typeface="Gill Sans"/>
        </a:defRPr>
      </a:lvl8pPr>
      <a:lvl9pPr marL="2656839" marR="40639" indent="-571500">
        <a:spcBef>
          <a:spcPts val="2400"/>
        </a:spcBef>
        <a:buClr>
          <a:srgbClr val="000000"/>
        </a:buClr>
        <a:buSzPct val="171000"/>
        <a:buFont typeface="Gill Sans"/>
        <a:buChar char="•"/>
        <a:defRPr sz="4200">
          <a:uFill>
            <a:solidFill/>
          </a:uFill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 sz="4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1pPr>
      <a:lvl2pPr indent="228600" algn="ctr" defTabSz="584200">
        <a:defRPr sz="4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2pPr>
      <a:lvl3pPr indent="457200" algn="ctr" defTabSz="584200">
        <a:defRPr sz="4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3pPr>
      <a:lvl4pPr indent="685800" algn="ctr" defTabSz="584200">
        <a:defRPr sz="4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4pPr>
      <a:lvl5pPr indent="914400" algn="ctr" defTabSz="584200">
        <a:defRPr sz="4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5pPr>
      <a:lvl6pPr indent="1143000" algn="ctr" defTabSz="584200">
        <a:defRPr sz="4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6pPr>
      <a:lvl7pPr indent="1371600" algn="ctr" defTabSz="584200">
        <a:defRPr sz="4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7pPr>
      <a:lvl8pPr indent="1600200" algn="ctr" defTabSz="584200">
        <a:defRPr sz="4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8pPr>
      <a:lvl9pPr indent="1828800" algn="ctr" defTabSz="584200">
        <a:defRPr sz="4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974725" y="1639887"/>
            <a:ext cx="11055350" cy="43894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s-BO" sz="4800" b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regulación educativa: </a:t>
            </a:r>
            <a:br>
              <a:rPr lang="es-BO" sz="4800" b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</a:br>
            <a:r>
              <a:rPr lang="es-BO" sz="4800" b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evaluar para mejorar</a:t>
            </a:r>
            <a:endParaRPr lang="es-BO" sz="4800" b="1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  <p:sp>
        <p:nvSpPr>
          <p:cNvPr id="23" name="Shape 23"/>
          <p:cNvSpPr/>
          <p:nvPr/>
        </p:nvSpPr>
        <p:spPr>
          <a:xfrm>
            <a:off x="2898775" y="7124186"/>
            <a:ext cx="72898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5764"/>
              </a:buClr>
              <a:buFont typeface="Gill Sans"/>
              <a:defRPr sz="360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Pascal Detroz, IFRES-ULg</a:t>
            </a:r>
          </a:p>
        </p:txBody>
      </p:sp>
      <p:pic>
        <p:nvPicPr>
          <p:cNvPr id="2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1225" y="8163409"/>
            <a:ext cx="8724900" cy="1447801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Sesgos en NUESTRAS evaluaciones?</a:t>
            </a:r>
            <a:endParaRPr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57" name="Shape 57"/>
          <p:cNvSpPr>
            <a:spLocks noGrp="1"/>
          </p:cNvSpPr>
          <p:nvPr>
            <p:ph type="body" idx="4294967295"/>
          </p:nvPr>
        </p:nvSpPr>
        <p:spPr>
          <a:xfrm>
            <a:off x="669752" y="1924472"/>
            <a:ext cx="11736388" cy="662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929639">
              <a:buClr>
                <a:srgbClr val="007878"/>
              </a:buClr>
              <a:buSzPct val="100000"/>
              <a:buFont typeface="Wingdings"/>
              <a:buChar char=""/>
              <a:defRPr sz="400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s-ES_tradnl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Somos profesores universitarios</a:t>
            </a:r>
            <a:r>
              <a:rPr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! </a:t>
            </a:r>
            <a:r>
              <a:rPr lang="es-ES_tradnl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Sabemos evaluar</a:t>
            </a:r>
            <a:r>
              <a:rPr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!</a:t>
            </a:r>
            <a:endParaRPr sz="40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762000" y="3196209"/>
          <a:ext cx="11480800" cy="4596257"/>
        </p:xfrm>
        <a:graphic>
          <a:graphicData uri="http://schemas.openxmlformats.org/drawingml/2006/table">
            <a:tbl>
              <a:tblPr firstRow="1"/>
              <a:tblGrid>
                <a:gridCol w="3403600"/>
                <a:gridCol w="2692400"/>
                <a:gridCol w="2692400"/>
                <a:gridCol w="2692400"/>
              </a:tblGrid>
              <a:tr h="1313815">
                <a:tc gridSpan="4">
                  <a:txBody>
                    <a:bodyPr/>
                    <a:lstStyle/>
                    <a:p>
                      <a:pPr marR="3683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fr-BE" sz="2600" b="1" dirty="0" err="1">
                          <a:solidFill>
                            <a:srgbClr val="FFFFFF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Agazzi</a:t>
                      </a:r>
                      <a:r>
                        <a:rPr lang="fr-BE" sz="2600" b="1" dirty="0">
                          <a:solidFill>
                            <a:srgbClr val="FFFFFF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 (1967). </a:t>
                      </a:r>
                      <a:r>
                        <a:rPr lang="es-BO" sz="2600" b="1" dirty="0">
                          <a:solidFill>
                            <a:srgbClr val="FFFFFF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Para seis materias, si correctores anotan una serie de exámenes (sobre 20). </a:t>
                      </a:r>
                      <a:r>
                        <a:rPr lang="es-BO" sz="2600" b="1" dirty="0">
                          <a:solidFill>
                            <a:srgbClr val="FFFFFF"/>
                          </a:solidFill>
                          <a:effectLst/>
                          <a:latin typeface="MS Mincho"/>
                          <a:ea typeface="Calibri"/>
                          <a:cs typeface="MS Mincho"/>
                        </a:rPr>
                        <a:t> </a:t>
                      </a:r>
                      <a:r>
                        <a:rPr lang="fr-BE" sz="2600" b="1" dirty="0">
                          <a:solidFill>
                            <a:srgbClr val="FFFFFF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La nota </a:t>
                      </a:r>
                      <a:r>
                        <a:rPr lang="fr-BE" sz="2600" b="1" dirty="0" err="1">
                          <a:solidFill>
                            <a:srgbClr val="FFFFFF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máxima</a:t>
                      </a:r>
                      <a:r>
                        <a:rPr lang="fr-BE" sz="2600" b="1" dirty="0">
                          <a:solidFill>
                            <a:srgbClr val="FFFFFF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 es 10. He </a:t>
                      </a:r>
                      <a:r>
                        <a:rPr lang="fr-BE" sz="2600" b="1" dirty="0" err="1">
                          <a:solidFill>
                            <a:srgbClr val="FFFFFF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aqui</a:t>
                      </a:r>
                      <a:r>
                        <a:rPr lang="fr-BE" sz="2600" b="1" dirty="0">
                          <a:solidFill>
                            <a:srgbClr val="FFFFFF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 los </a:t>
                      </a:r>
                      <a:r>
                        <a:rPr lang="fr-BE" sz="2600" b="1" dirty="0" err="1">
                          <a:solidFill>
                            <a:srgbClr val="FFFFFF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resultados</a:t>
                      </a:r>
                      <a:r>
                        <a:rPr lang="fr-BE" sz="2600" b="1" dirty="0">
                          <a:solidFill>
                            <a:srgbClr val="FFFFFF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:</a:t>
                      </a:r>
                      <a:endParaRPr lang="es-B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BO" sz="1100">
                        <a:effectLst/>
                        <a:latin typeface="Calibri"/>
                      </a:endParaRPr>
                    </a:p>
                  </a:txBody>
                  <a:tcPr marL="50800" marR="50800" marT="50800" marB="508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6 notas insuficientes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Desacuerdos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6 notas suficientes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R="36830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Versión latina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40 %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50 %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10 %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R="36830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Composición francesa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21 %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70 %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0 %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R="36830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Inglés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37 %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47 %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16 %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R="36830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Matemáticas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44 %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36 %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20 %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R="36830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Filosofía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9 %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81 %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10 %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R="36830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Física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 dirty="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37 %</a:t>
                      </a:r>
                      <a:endParaRPr lang="es-B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50 %</a:t>
                      </a:r>
                      <a:endParaRPr lang="es-B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57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BO" sz="2300" dirty="0">
                          <a:solidFill>
                            <a:srgbClr val="000000"/>
                          </a:solidFill>
                          <a:effectLst/>
                          <a:latin typeface="Gill Sans"/>
                          <a:ea typeface="Gill Sans"/>
                          <a:cs typeface="Gill Sans"/>
                        </a:rPr>
                        <a:t>13 %</a:t>
                      </a:r>
                      <a:endParaRPr lang="es-B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Sesgos en NUESTRAS evaluaciones</a:t>
            </a:r>
            <a:r>
              <a:rPr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?</a:t>
            </a:r>
            <a:endParaRPr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61" name="Shape 61"/>
          <p:cNvSpPr>
            <a:spLocks noGrp="1"/>
          </p:cNvSpPr>
          <p:nvPr>
            <p:ph type="body" idx="4294967295"/>
          </p:nvPr>
        </p:nvSpPr>
        <p:spPr>
          <a:xfrm>
            <a:off x="669925" y="1924050"/>
            <a:ext cx="11736388" cy="7829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0" lvl="0" indent="0">
              <a:buClrTx/>
              <a:buSzTx/>
              <a:buFontTx/>
              <a:buNone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Resultados de investigación: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calidad formal de las pruebas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ortografía y la gramática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</a:t>
            </a: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a extensión del texto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Texto manuscrito vs. texto dactilografiado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El efecto de contraste o de contexto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fidelidad </a:t>
            </a:r>
            <a:r>
              <a:rPr lang="es-BO" sz="4000" dirty="0" err="1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intra</a:t>
            </a: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-corrector</a:t>
            </a:r>
            <a:endParaRPr lang="es-BO" sz="40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Sesgos en NUESTRAS evaluaciones</a:t>
            </a:r>
            <a:r>
              <a:rPr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?</a:t>
            </a:r>
            <a:endParaRPr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64" name="Shape 64"/>
          <p:cNvSpPr>
            <a:spLocks noGrp="1"/>
          </p:cNvSpPr>
          <p:nvPr>
            <p:ph type="body" idx="4294967295"/>
          </p:nvPr>
        </p:nvSpPr>
        <p:spPr>
          <a:xfrm>
            <a:off x="669752" y="1708448"/>
            <a:ext cx="11736388" cy="7829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0" lvl="0" indent="0">
              <a:buClrTx/>
              <a:buSzTx/>
              <a:buFontTx/>
              <a:buNone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Resultados de investigación: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experiencia del sujeto que corrige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El estado de ánimo del sujeto que corrige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fidelidad inter-correctores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El género (masculino/femenino) del sujeto evaluado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etnia del estudiante</a:t>
            </a:r>
            <a:endParaRPr lang="es-BO" sz="4000" dirty="0" smtClean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El efecto “halo” sobre el origen social de los estudiantes. </a:t>
            </a:r>
            <a:endParaRPr lang="es-BO" sz="40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Sesgos en NUESTRAS evaluaciones</a:t>
            </a:r>
            <a:r>
              <a:rPr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?</a:t>
            </a:r>
            <a:endParaRPr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67" name="Shape 67"/>
          <p:cNvSpPr>
            <a:spLocks noGrp="1"/>
          </p:cNvSpPr>
          <p:nvPr>
            <p:ph type="body" idx="4294967295"/>
          </p:nvPr>
        </p:nvSpPr>
        <p:spPr>
          <a:xfrm>
            <a:off x="669925" y="1924050"/>
            <a:ext cx="11736388" cy="504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0" lvl="0" indent="0">
              <a:buClrTx/>
              <a:buSzTx/>
              <a:buFontTx/>
              <a:buNone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Resultados de investigación: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El efecto de estereotipo o de inercia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distribución forzada (ley de Posthumus)</a:t>
            </a:r>
            <a:endParaRPr lang="es-BO" sz="40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Sesgos en MIS evaluaciones</a:t>
            </a:r>
            <a:r>
              <a:rPr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?</a:t>
            </a:r>
            <a:endParaRPr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body" idx="4294967295"/>
          </p:nvPr>
        </p:nvSpPr>
        <p:spPr>
          <a:xfrm>
            <a:off x="669752" y="1564432"/>
            <a:ext cx="11736388" cy="691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571500" lvl="0" indent="-57150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Será cierto en el caso de mis colegas, pero no en mi caso!</a:t>
            </a:r>
            <a:endParaRPr sz="40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  <a:p>
            <a:pPr marL="0" lvl="0" indent="0">
              <a:buClr>
                <a:srgbClr val="007878"/>
              </a:buClr>
              <a:buSzTx/>
              <a:buFont typeface="Wingdings"/>
              <a:buNone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- La mayoría de la gente sobrevalora sus aptitudes generales, particularmente sus habilidades mentales y sociales (Pajares et </a:t>
            </a:r>
            <a:r>
              <a:rPr lang="es-BO" sz="3400" dirty="0" err="1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Kranzler</a:t>
            </a: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, 1995; </a:t>
            </a:r>
            <a:r>
              <a:rPr lang="es-BO" sz="3400" dirty="0" err="1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Regan</a:t>
            </a: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et al., 1995 ; </a:t>
            </a:r>
            <a:r>
              <a:rPr lang="es-BO" sz="3400" dirty="0" err="1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Alicke</a:t>
            </a: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et </a:t>
            </a:r>
            <a:r>
              <a:rPr lang="es-BO" sz="3400" dirty="0" err="1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Govorun</a:t>
            </a: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, 2005)</a:t>
            </a:r>
          </a:p>
          <a:p>
            <a:pPr marL="0" lvl="0" indent="0">
              <a:buClr>
                <a:srgbClr val="007878"/>
              </a:buClr>
              <a:buSzTx/>
              <a:buFont typeface="Wingdings"/>
              <a:buNone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- Los individuos menos competentes para realizar una tarea son aquellos que más se sobre-estiman (</a:t>
            </a:r>
            <a:r>
              <a:rPr lang="es-BO" sz="3400" dirty="0" err="1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Paulus</a:t>
            </a: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et al. 2003)</a:t>
            </a:r>
          </a:p>
          <a:p>
            <a:pPr marL="0" lvl="0" indent="0">
              <a:buClr>
                <a:srgbClr val="007878"/>
              </a:buClr>
              <a:buSzTx/>
              <a:buFont typeface="Wingdings"/>
              <a:buNone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- Informados sobre estos sesgos, la mayoría de los participantes se consideran menos afectados que los otros Van </a:t>
            </a:r>
            <a:r>
              <a:rPr lang="es-BO" sz="3400" dirty="0" err="1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Boven</a:t>
            </a: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et al. , 2003) </a:t>
            </a:r>
            <a:endParaRPr lang="es-BO" sz="34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Conclusiones preliminares</a:t>
            </a:r>
            <a:endParaRPr lang="es-BO" sz="48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73" name="Shape 73"/>
          <p:cNvSpPr>
            <a:spLocks noGrp="1"/>
          </p:cNvSpPr>
          <p:nvPr>
            <p:ph type="body" idx="4294967295"/>
          </p:nvPr>
        </p:nvSpPr>
        <p:spPr>
          <a:xfrm>
            <a:off x="453728" y="1932989"/>
            <a:ext cx="11737975" cy="6544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1374139" lvl="1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8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Evaluar a los estudiantes es una tarea compleja que requiere de sólidas competencias científicas (docimológicas). Contrariamente a nuestra intuición, somos evaluadores muy subjetivos, sobre todo cuando nos involucramos emocionalmente, que es lo que sucede cuando evaluamos a nuestros estudiantes o cuando evaluamos a nuestros hijos. </a:t>
            </a:r>
          </a:p>
          <a:p>
            <a:pPr marL="1374139" lvl="1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38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Necesitamos por lo tanto de herramientas y de métodos</a:t>
            </a:r>
            <a:r>
              <a:rPr sz="38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!</a:t>
            </a:r>
            <a:endParaRPr sz="38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974725" y="2681287"/>
            <a:ext cx="11055350" cy="43894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395" b="1" dirty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3. </a:t>
            </a:r>
            <a:r>
              <a:rPr lang="es-BO" sz="4395" b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Dos modelos de evaluación que deben ser articulados: la regulación cibernética y la regulación sistémica</a:t>
            </a:r>
            <a:endParaRPr lang="es-BO" sz="4395" b="1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974725" y="2681287"/>
            <a:ext cx="11055350" cy="4389438"/>
          </a:xfrm>
          <a:prstGeom prst="rect">
            <a:avLst/>
          </a:prstGeom>
        </p:spPr>
        <p:txBody>
          <a:bodyPr/>
          <a:lstStyle>
            <a:lvl1pPr>
              <a:defRPr sz="4395" b="1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395" b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regulación cibernética </a:t>
            </a:r>
            <a:endParaRPr lang="es-BO" sz="4395" b="1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8898" y="689299"/>
            <a:ext cx="7887004" cy="7539977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800" b="1" dirty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En </a:t>
            </a:r>
            <a:r>
              <a:rPr lang="es-BO"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educación</a:t>
            </a:r>
            <a:r>
              <a:rPr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:</a:t>
            </a:r>
            <a:endParaRPr sz="48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pic>
        <p:nvPicPr>
          <p:cNvPr id="8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656" y="1758342"/>
            <a:ext cx="11238895" cy="6126995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974725" y="2681287"/>
            <a:ext cx="11055350" cy="4389438"/>
          </a:xfrm>
          <a:prstGeom prst="rect">
            <a:avLst/>
          </a:prstGeom>
        </p:spPr>
        <p:txBody>
          <a:bodyPr/>
          <a:lstStyle>
            <a:lvl1pPr>
              <a:defRPr sz="4695" b="1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695" b="1" dirty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1. </a:t>
            </a:r>
            <a:r>
              <a:rPr lang="es-BO" sz="4695" b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Una definición de la evaluación</a:t>
            </a:r>
            <a:endParaRPr lang="es-BO" sz="4695" b="1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La regulación cibernética</a:t>
            </a:r>
            <a:endParaRPr lang="es-BO" sz="48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85" name="Shape 85"/>
          <p:cNvSpPr>
            <a:spLocks noGrp="1"/>
          </p:cNvSpPr>
          <p:nvPr>
            <p:ph type="body" idx="4294967295"/>
          </p:nvPr>
        </p:nvSpPr>
        <p:spPr>
          <a:xfrm>
            <a:off x="309712" y="1708448"/>
            <a:ext cx="11737975" cy="7829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1313982" lvl="1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Es necesaria para regular un sistema que </a:t>
            </a: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involucra un programa y normas de calificación pre-establecidas, que es el caso de los sistemas educativos para los que existe un curriculum que debe ser respetado. </a:t>
            </a:r>
          </a:p>
          <a:p>
            <a:pPr marL="1313982" lvl="1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Es lo que el proyecto ha permitido realizar: se ha brindado información a las instancias que toman las decisiones, a los directores, a profesores y estudiantes. </a:t>
            </a:r>
            <a:endParaRPr sz="34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  <a:p>
            <a:pPr marL="1313982" lvl="1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Les corresponde ahora a esos actores, regular el sistema conforme a las expectativas de sus programas. </a:t>
            </a:r>
            <a:endParaRPr sz="34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La regulación cibernética</a:t>
            </a:r>
            <a:endParaRPr lang="es-BO" sz="48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88" name="Shape 88"/>
          <p:cNvSpPr>
            <a:spLocks noGrp="1"/>
          </p:cNvSpPr>
          <p:nvPr>
            <p:ph type="body" idx="4294967295"/>
          </p:nvPr>
        </p:nvSpPr>
        <p:spPr>
          <a:xfrm>
            <a:off x="381000" y="1708448"/>
            <a:ext cx="11737975" cy="6768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802640" lvl="1" indent="0" algn="just">
              <a:buClr>
                <a:srgbClr val="007878"/>
              </a:buClr>
              <a:buSzPct val="100000"/>
              <a:buNone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Los criterios de calidad que deben ser considerados en este tipo de regulación son: </a:t>
            </a:r>
          </a:p>
          <a:p>
            <a:pPr marL="1313982" lvl="1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</a:t>
            </a: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claridad de los objetivos del programa</a:t>
            </a:r>
          </a:p>
          <a:p>
            <a:pPr marL="1313982" lvl="1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La calidad de la medida de rendimiento escolar que se busca lograr</a:t>
            </a:r>
          </a:p>
          <a:p>
            <a:pPr marL="1313982" lvl="1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calidad de la comparación objetivos-rendimiento. </a:t>
            </a:r>
          </a:p>
          <a:p>
            <a:pPr marL="1313982" lvl="1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Es exactamente lo que las herramientas del CEDAPE, asociadas a las de la Dirección Departamental de Educación (DDE) permiten lograr en un nivel de excelencia. </a:t>
            </a:r>
            <a:endParaRPr lang="es-BO" sz="34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1389832" y="1060376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La regulación cibernética es indispensable, pero…</a:t>
            </a:r>
            <a:endParaRPr lang="es-BO" sz="48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91" name="Shape 91"/>
          <p:cNvSpPr>
            <a:spLocks noGrp="1"/>
          </p:cNvSpPr>
          <p:nvPr>
            <p:ph type="body" idx="4294967295"/>
          </p:nvPr>
        </p:nvSpPr>
        <p:spPr>
          <a:xfrm>
            <a:off x="381720" y="3292624"/>
            <a:ext cx="12097344" cy="374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0" lvl="1" indent="228600" algn="ctr">
              <a:buClrTx/>
              <a:buSzTx/>
              <a:buFontTx/>
              <a:buNone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regulación cibernética es una regulación en sistema cerrado. La divergencia entre los objetivos y los rendimientos escolares son errores que el programa debe recuperar. </a:t>
            </a:r>
          </a:p>
          <a:p>
            <a:pPr marL="0" lvl="1" indent="228600" algn="ctr">
              <a:buClrTx/>
              <a:buSzTx/>
              <a:buFontTx/>
              <a:buNone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Es bastante mecánica, y deja finalmente poco espacio para que todos los actores educativos puedan emanciparse</a:t>
            </a: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. </a:t>
            </a:r>
            <a:endParaRPr sz="34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974725" y="2681287"/>
            <a:ext cx="11055350" cy="4389438"/>
          </a:xfrm>
          <a:prstGeom prst="rect">
            <a:avLst/>
          </a:prstGeom>
        </p:spPr>
        <p:txBody>
          <a:bodyPr/>
          <a:lstStyle>
            <a:lvl1pPr>
              <a:defRPr sz="4395" b="1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395" b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regulación sistémica</a:t>
            </a:r>
            <a:endParaRPr sz="4395" b="1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La regulación sistémica</a:t>
            </a:r>
            <a:endParaRPr lang="es-BO"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idx="4294967295"/>
          </p:nvPr>
        </p:nvSpPr>
        <p:spPr>
          <a:xfrm>
            <a:off x="381000" y="1924050"/>
            <a:ext cx="11737975" cy="633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1313982" lvl="1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regulación sistémica concibe también ciertos objetivos y un programa pre-determinado</a:t>
            </a: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. Sin embargo, el error está considerado en este caso como un “plus” de significados acerca de la manera en la que funciona el conjunto del sistema. </a:t>
            </a:r>
          </a:p>
          <a:p>
            <a:pPr marL="1313982" lvl="1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En el error se halla una riqueza que la regulación quiere explotar, no simplemente suprimir. </a:t>
            </a:r>
            <a:endParaRPr lang="es-BO" sz="34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1317824" y="484312"/>
            <a:ext cx="10340976" cy="110862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La regulación sistémica</a:t>
            </a:r>
            <a:endParaRPr lang="es-BO" sz="48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99" name="Shape 99"/>
          <p:cNvSpPr>
            <a:spLocks noGrp="1"/>
          </p:cNvSpPr>
          <p:nvPr>
            <p:ph type="body" idx="4294967295"/>
          </p:nvPr>
        </p:nvSpPr>
        <p:spPr>
          <a:xfrm>
            <a:off x="597744" y="1636440"/>
            <a:ext cx="11737975" cy="7829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El momento de la regulación (comparación objetivo - rendimiento) es el momento en el cual todos los actores involucrados en el sistema van a decidir de manera conjunta la continuación del programa. </a:t>
            </a:r>
          </a:p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En este caso, l</a:t>
            </a:r>
            <a:r>
              <a:rPr lang="es-BO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a regulación cuestiona el programa, pero también los objetivos que se pretenden lograr, las normas, los valores del sistema. </a:t>
            </a:r>
          </a:p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Este modelo permite esta divergencia entre objetivos y resultados, puesto que ésta sigue siendo pertinente con relación al proyecto en el que están involucrados todos los actores (estudiantes, maestros, directores, padres de familia, … ).  Por lo tanto, el modelo es en este caso un elemento de cohesión del sistema. </a:t>
            </a:r>
            <a:endParaRPr lang="es-BO" sz="33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1317824" y="412304"/>
            <a:ext cx="10340976" cy="1021383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La regulación sistémica</a:t>
            </a:r>
            <a:endParaRPr lang="es-BO"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102" name="Shape 102"/>
          <p:cNvSpPr>
            <a:spLocks noGrp="1"/>
          </p:cNvSpPr>
          <p:nvPr>
            <p:ph type="body" idx="4294967295"/>
          </p:nvPr>
        </p:nvSpPr>
        <p:spPr>
          <a:xfrm>
            <a:off x="453728" y="1636440"/>
            <a:ext cx="11737975" cy="727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Los criterios de calidad son:</a:t>
            </a:r>
          </a:p>
          <a:p>
            <a:pPr marL="1692642" lvl="2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claridad de</a:t>
            </a: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lo</a:t>
            </a: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s objetivos del programa</a:t>
            </a:r>
          </a:p>
          <a:p>
            <a:pPr marL="1692642" lvl="2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calidad de la medida de rendimiento </a:t>
            </a:r>
          </a:p>
          <a:p>
            <a:pPr marL="1707682" lvl="2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calidad de la comparación objetivos-rendimiento</a:t>
            </a:r>
          </a:p>
          <a:p>
            <a:pPr marL="1707682" lvl="2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Pero está también la capacidad de reinventarse en la relación de aprendizaje, de colaborar en un proyecto común, lo cual requiere de competencias sólidas. </a:t>
            </a:r>
          </a:p>
          <a:p>
            <a:pPr marL="1707682" lvl="2" indent="-51134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No se trata por lo tanto de un círculo cerrado, sino de un círculo abierto donde todas las negociaciones son posibles. </a:t>
            </a:r>
            <a:endParaRPr lang="es-BO" sz="32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800" b="1" dirty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La </a:t>
            </a:r>
            <a:r>
              <a:rPr lang="es-ES_tradnl"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regulación</a:t>
            </a:r>
            <a:r>
              <a:rPr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 </a:t>
            </a:r>
            <a:r>
              <a:rPr lang="es-ES_tradnl"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sistémica</a:t>
            </a:r>
            <a:endParaRPr sz="48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105" name="Shape 105"/>
          <p:cNvSpPr>
            <a:spLocks noGrp="1"/>
          </p:cNvSpPr>
          <p:nvPr>
            <p:ph type="body" idx="4294967295"/>
          </p:nvPr>
        </p:nvSpPr>
        <p:spPr>
          <a:xfrm>
            <a:off x="381000" y="1924050"/>
            <a:ext cx="11737975" cy="7829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Pero atención: </a:t>
            </a:r>
            <a:r>
              <a:rPr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</a:t>
            </a: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regulación sistémica no significa la ausencia de una metodología, sino todo lo contrario. </a:t>
            </a:r>
          </a:p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Será necesario triangular la información multiplicando metódicamente las fuentes de datos.</a:t>
            </a:r>
          </a:p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</a:t>
            </a: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Permite tomar en cuenta la globalidad del sistema y de los individuos</a:t>
            </a:r>
            <a:r>
              <a:rPr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, </a:t>
            </a: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y requiere por lo tanto ser realizada por profesionales en evaluación. No por aquellos que imponen un modelo o una idea, sino por aquellos que permiten la participación de diferentes actores en una</a:t>
            </a:r>
            <a:r>
              <a:rPr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</a:t>
            </a:r>
            <a:r>
              <a:rPr lang="es-BO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perspectiva</a:t>
            </a:r>
            <a:r>
              <a:rPr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d</a:t>
            </a: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 evaluación</a:t>
            </a:r>
            <a:r>
              <a:rPr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</a:t>
            </a: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emancipadora</a:t>
            </a:r>
            <a:r>
              <a:rPr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. </a:t>
            </a: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Se trata de un cambio de paradigma que posiciona a los actores de la evaluación en el corazón del proceso. </a:t>
            </a:r>
            <a:endParaRPr sz="33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87736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Cibernética o sistémica</a:t>
            </a:r>
            <a:endParaRPr lang="es-BO"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108" name="Shape 108"/>
          <p:cNvSpPr>
            <a:spLocks noGrp="1"/>
          </p:cNvSpPr>
          <p:nvPr>
            <p:ph type="body" idx="4294967295"/>
          </p:nvPr>
        </p:nvSpPr>
        <p:spPr>
          <a:xfrm>
            <a:off x="381720" y="1348408"/>
            <a:ext cx="11737975" cy="7829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Ambas son necesarias en un sistema educativo. </a:t>
            </a:r>
          </a:p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Ley 070 (Avelino Siñani-Elizardo Pérez) se encuentra más alineada con una regulación sistémica, aunque ésta demanda un rigor metodológico. Los actores de la regulación deberán ser formados para aplicar este tipo de regulación. </a:t>
            </a:r>
          </a:p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Optar por una regulación sistémica no significa renunciar a la regulación cibernética, ya que en los sistemas educativos, los objetivos y el curriculum permanecen centralizados. La verificación de sus logros sigue siendo por lo tanto una necesidad: la recopilación de la información debe seguir siendo de la mejor calidad. </a:t>
            </a:r>
          </a:p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32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Ambos sistemas de regulación son por lo tanto complementarios y deben ser articulados. </a:t>
            </a:r>
            <a:endParaRPr lang="es-BO" sz="32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Conclusión</a:t>
            </a:r>
            <a:endParaRPr lang="es-BO" sz="48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111" name="Shape 111"/>
          <p:cNvSpPr>
            <a:spLocks noGrp="1"/>
          </p:cNvSpPr>
          <p:nvPr>
            <p:ph type="body" idx="4294967295"/>
          </p:nvPr>
        </p:nvSpPr>
        <p:spPr>
          <a:xfrm>
            <a:off x="381000" y="1924050"/>
            <a:ext cx="11737975" cy="7829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Adoptar una buena medida equivale a la opinión de mil expertos. </a:t>
            </a:r>
          </a:p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Sin embargo, una buena medida no significa nada si para los actores de la educación ésta no tiene sentido, y no se apropian de ella.</a:t>
            </a:r>
            <a:endParaRPr sz="33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  <a:p>
            <a:pPr marL="1298942" lvl="1" indent="-496302" algn="just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P</a:t>
            </a:r>
            <a:r>
              <a:rPr lang="es-ES_tradnl" sz="33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ara modificar una práctica, es necesario proporcionar a los actores una nueva información, que tenga significado para ellos y que les permita ver la dirección hacia donde deben concentrar sus esfuerzos.</a:t>
            </a:r>
            <a:endParaRPr sz="33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BO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Conceptualización de la evaluación</a:t>
            </a:r>
            <a:endParaRPr lang="es-BO"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29" name="Shape 29"/>
          <p:cNvSpPr>
            <a:spLocks noGrp="1"/>
          </p:cNvSpPr>
          <p:nvPr>
            <p:ph type="body" idx="4294967295"/>
          </p:nvPr>
        </p:nvSpPr>
        <p:spPr>
          <a:xfrm>
            <a:off x="669925" y="1924050"/>
            <a:ext cx="11736388" cy="7829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Evaluar es rec</a:t>
            </a: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oger información acerca de la cual nos formaremos un juicio de valor, con el fin de tomar decisiones </a:t>
            </a: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(</a:t>
            </a:r>
            <a:r>
              <a:rPr lang="es-BO" sz="4000" dirty="0" err="1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Stufflebeam</a:t>
            </a:r>
            <a:r>
              <a:rPr lang="es-BO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, 1981)</a:t>
            </a: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Existen varias funciones de evaluación</a:t>
            </a:r>
            <a:endParaRPr sz="40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Existen varios modelos de evaluación</a:t>
            </a:r>
            <a:endParaRPr sz="40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974725" y="2681287"/>
            <a:ext cx="11055350" cy="4389438"/>
          </a:xfrm>
          <a:prstGeom prst="rect">
            <a:avLst/>
          </a:prstGeom>
        </p:spPr>
        <p:txBody>
          <a:bodyPr/>
          <a:lstStyle>
            <a:lvl1pPr>
              <a:defRPr sz="4695" b="1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695" b="1" dirty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2. </a:t>
            </a:r>
            <a:r>
              <a:rPr lang="es-ES_tradnl" sz="4695" b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Es el ser humano un buen evaluador</a:t>
            </a:r>
            <a:r>
              <a:rPr sz="4695" b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?</a:t>
            </a:r>
            <a:endParaRPr sz="4695" b="1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Sesgos relacionados con nuestras percepciones</a:t>
            </a:r>
            <a:endParaRPr sz="48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pic>
        <p:nvPicPr>
          <p:cNvPr id="34" name="monkey without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2800" y="2284512"/>
            <a:ext cx="11366500" cy="55446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Sesgos relacionados con nuestras interpretaciones</a:t>
            </a:r>
            <a:endParaRPr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37" name="Shape 37"/>
          <p:cNvSpPr>
            <a:spLocks noGrp="1"/>
          </p:cNvSpPr>
          <p:nvPr>
            <p:ph type="body" idx="4294967295"/>
          </p:nvPr>
        </p:nvSpPr>
        <p:spPr>
          <a:xfrm>
            <a:off x="813768" y="1924472"/>
            <a:ext cx="11881320" cy="6625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La psicología social ha evidenciado que:</a:t>
            </a:r>
            <a:endParaRPr sz="40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  <a:p>
            <a:pPr marL="0" lvl="1" indent="0" algn="l">
              <a:buSzTx/>
              <a:buNone/>
              <a:defRPr sz="1800">
                <a:uFillTx/>
              </a:defRPr>
            </a:pP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Por ejemplo</a:t>
            </a:r>
            <a:r>
              <a:rPr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: </a:t>
            </a: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el </a:t>
            </a:r>
            <a:r>
              <a:rPr lang="es-ES_tradnl" sz="3400" i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egocentrismo implícito</a:t>
            </a:r>
            <a:r>
              <a:rPr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. </a:t>
            </a: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Le damos más importancia y nos sentimos más atraídos por las personas, lugares y actividades que tienen letras de nuestro nombre y números de nuestra fecha de nacimiento </a:t>
            </a:r>
            <a:r>
              <a:rPr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(</a:t>
            </a:r>
            <a:r>
              <a:rPr sz="3400" dirty="0" err="1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Koole</a:t>
            </a:r>
            <a:r>
              <a:rPr sz="3400" dirty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et al., 2001; </a:t>
            </a:r>
            <a:r>
              <a:rPr sz="3400" dirty="0" err="1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Pelhal</a:t>
            </a:r>
            <a:r>
              <a:rPr sz="3400" dirty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et al., 2002 et 2011; Jones et al</a:t>
            </a:r>
            <a:r>
              <a:rPr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. </a:t>
            </a:r>
            <a:r>
              <a:rPr sz="3400" dirty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2004). </a:t>
            </a:r>
          </a:p>
          <a:p>
            <a:pPr marL="0" lvl="1" indent="0" algn="l">
              <a:buSzTx/>
              <a:buNone/>
              <a:defRPr sz="1800">
                <a:uFillTx/>
              </a:defRPr>
            </a:pP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Otro ejemplo</a:t>
            </a:r>
            <a:r>
              <a:rPr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: </a:t>
            </a: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El </a:t>
            </a:r>
            <a:r>
              <a:rPr lang="es-ES_tradnl" sz="3400" i="1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ego totalitario </a:t>
            </a:r>
            <a:r>
              <a:rPr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(Greenwald</a:t>
            </a:r>
            <a:r>
              <a:rPr sz="3400" dirty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, 1980). </a:t>
            </a:r>
            <a:r>
              <a:rPr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L</a:t>
            </a:r>
            <a:r>
              <a:rPr lang="es-ES_tradnl" sz="34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a necesidad de un concepto estable de uno mismo es tan intensa, que actúa como un dictador que controla la información y reescribe la historia otorgándole una cierta ventaja. </a:t>
            </a:r>
            <a:endParaRPr sz="34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8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Sesgos ligados a la acción</a:t>
            </a:r>
            <a:endParaRPr sz="48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pic>
        <p:nvPicPr>
          <p:cNvPr id="40" name="paquet-de-cigarett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0888" y="1959621"/>
            <a:ext cx="1666421" cy="2984487"/>
          </a:xfrm>
          <a:prstGeom prst="rect">
            <a:avLst/>
          </a:prstGeom>
          <a:ln w="25400">
            <a:round/>
          </a:ln>
        </p:spPr>
      </p:pic>
      <p:pic>
        <p:nvPicPr>
          <p:cNvPr id="41" name="credibilit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9783" y="2030105"/>
            <a:ext cx="2944417" cy="2832011"/>
          </a:xfrm>
          <a:prstGeom prst="rect">
            <a:avLst/>
          </a:prstGeom>
          <a:ln w="25400">
            <a:round/>
          </a:ln>
        </p:spPr>
      </p:pic>
      <p:pic>
        <p:nvPicPr>
          <p:cNvPr id="42" name="images-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6102" y="6280977"/>
            <a:ext cx="3149601" cy="2088323"/>
          </a:xfrm>
          <a:prstGeom prst="rect">
            <a:avLst/>
          </a:prstGeom>
          <a:ln w="25400">
            <a:round/>
          </a:ln>
        </p:spPr>
      </p:pic>
      <p:pic>
        <p:nvPicPr>
          <p:cNvPr id="43" name="fumeurs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72318" y="6284685"/>
            <a:ext cx="2429935" cy="2082801"/>
          </a:xfrm>
          <a:prstGeom prst="rect">
            <a:avLst/>
          </a:prstGeom>
          <a:ln w="25400">
            <a:round/>
          </a:ln>
        </p:spPr>
      </p:pic>
      <p:pic>
        <p:nvPicPr>
          <p:cNvPr id="44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41402" y="3028950"/>
            <a:ext cx="2515962" cy="546100"/>
          </a:xfrm>
          <a:prstGeom prst="rect">
            <a:avLst/>
          </a:prstGeom>
          <a:ln w="25400">
            <a:round/>
          </a:ln>
        </p:spPr>
      </p:pic>
      <p:pic>
        <p:nvPicPr>
          <p:cNvPr id="45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75817" y="4686300"/>
            <a:ext cx="1594486" cy="1574800"/>
          </a:xfrm>
          <a:prstGeom prst="rect">
            <a:avLst/>
          </a:prstGeom>
          <a:ln w="25400">
            <a:round/>
          </a:ln>
        </p:spPr>
      </p:pic>
      <p:pic>
        <p:nvPicPr>
          <p:cNvPr id="46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19102" y="4631647"/>
            <a:ext cx="1625601" cy="1388153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0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Estamos conscientes de nuestras debilidades</a:t>
            </a:r>
            <a:endParaRPr sz="40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body" idx="4294967295"/>
          </p:nvPr>
        </p:nvSpPr>
        <p:spPr>
          <a:xfrm>
            <a:off x="669925" y="2140496"/>
            <a:ext cx="11736388" cy="640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929639" lvl="0">
              <a:buClr>
                <a:srgbClr val="007878"/>
              </a:buClr>
              <a:buSzPct val="100000"/>
              <a:buFont typeface="Wingdings"/>
              <a:buChar char=""/>
              <a:defRPr sz="1800">
                <a:uFillTx/>
              </a:defRPr>
            </a:pPr>
            <a:r>
              <a:rPr lang="es-ES_tradnl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Somos profesores</a:t>
            </a:r>
            <a:r>
              <a:rPr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!</a:t>
            </a:r>
            <a:r>
              <a:rPr lang="es-ES_tradnl"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 Sabemos evaluar</a:t>
            </a:r>
            <a:r>
              <a:rPr sz="4000" dirty="0" smtClean="0">
                <a:solidFill>
                  <a:srgbClr val="005764"/>
                </a:solidFill>
                <a:uFill>
                  <a:solidFill>
                    <a:srgbClr val="005764"/>
                  </a:solidFill>
                </a:uFill>
              </a:rPr>
              <a:t>!</a:t>
            </a:r>
            <a:endParaRPr sz="4000" dirty="0">
              <a:solidFill>
                <a:srgbClr val="005764"/>
              </a:solidFill>
              <a:uFill>
                <a:solidFill>
                  <a:srgbClr val="005764"/>
                </a:solidFill>
              </a:uFill>
            </a:endParaRPr>
          </a:p>
        </p:txBody>
      </p:sp>
      <p:pic>
        <p:nvPicPr>
          <p:cNvPr id="6" name="droppedImage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33" y="3618372"/>
            <a:ext cx="5377267" cy="3470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0432" y="3640516"/>
            <a:ext cx="5328592" cy="3448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274762" y="327025"/>
            <a:ext cx="10340976" cy="1597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s-ES_tradnl"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Sesgos en NUESTRAS evaluaciones</a:t>
            </a:r>
            <a:r>
              <a:rPr sz="4400" b="1" dirty="0" smtClean="0">
                <a:solidFill>
                  <a:srgbClr val="007878"/>
                </a:solidFill>
                <a:uFill>
                  <a:solidFill>
                    <a:srgbClr val="007878"/>
                  </a:solidFill>
                </a:uFill>
              </a:rPr>
              <a:t>?</a:t>
            </a:r>
            <a:endParaRPr sz="4400" b="1" dirty="0">
              <a:solidFill>
                <a:srgbClr val="007878"/>
              </a:solidFill>
              <a:uFill>
                <a:solidFill>
                  <a:srgbClr val="007878"/>
                </a:solidFill>
              </a:uFill>
            </a:endParaRPr>
          </a:p>
        </p:txBody>
      </p:sp>
      <p:sp>
        <p:nvSpPr>
          <p:cNvPr id="54" name="Shape 54"/>
          <p:cNvSpPr>
            <a:spLocks noGrp="1"/>
          </p:cNvSpPr>
          <p:nvPr>
            <p:ph type="body" idx="4294967295"/>
          </p:nvPr>
        </p:nvSpPr>
        <p:spPr>
          <a:xfrm>
            <a:off x="669752" y="1708448"/>
            <a:ext cx="11736388" cy="6985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836705" marR="0" lvl="1" indent="-392205" defTabSz="825500">
              <a:spcBef>
                <a:spcPts val="3400"/>
              </a:spcBef>
              <a:buClrTx/>
              <a:buSzPct val="60000"/>
              <a:buFont typeface="Zapf Dingbats"/>
              <a:buBlip>
                <a:blip r:embed="rId2"/>
              </a:buBlip>
              <a:defRPr sz="1800">
                <a:uFillTx/>
              </a:defRPr>
            </a:pPr>
            <a:r>
              <a:rPr lang="es-ES_tradnl" sz="3000" dirty="0" smtClean="0">
                <a:solidFill>
                  <a:srgbClr val="005764"/>
                </a:solidFill>
              </a:rPr>
              <a:t>El mismo examen corregido varias veces por el mismo sujeto que corrige, pero sin que él se de cuenta. </a:t>
            </a:r>
          </a:p>
          <a:p>
            <a:pPr marL="836705" marR="0" lvl="1" indent="-392205" defTabSz="825500">
              <a:spcBef>
                <a:spcPts val="3400"/>
              </a:spcBef>
              <a:buClrTx/>
              <a:buSzPct val="60000"/>
              <a:buFont typeface="Zapf Dingbats"/>
              <a:buBlip>
                <a:blip r:embed="rId2"/>
              </a:buBlip>
              <a:defRPr sz="1800">
                <a:uFillTx/>
              </a:defRPr>
            </a:pPr>
            <a:r>
              <a:rPr lang="es-ES_tradnl" sz="3000" dirty="0" smtClean="0">
                <a:solidFill>
                  <a:srgbClr val="005764"/>
                </a:solidFill>
              </a:rPr>
              <a:t>El mismo examen corregido por varios sujetos.</a:t>
            </a:r>
          </a:p>
          <a:p>
            <a:pPr marL="836705" marR="0" lvl="1" indent="-392205" defTabSz="825500">
              <a:spcBef>
                <a:spcPts val="3400"/>
              </a:spcBef>
              <a:buClrTx/>
              <a:buSzPct val="60000"/>
              <a:buFont typeface="Zapf Dingbats"/>
              <a:buBlip>
                <a:blip r:embed="rId2"/>
              </a:buBlip>
              <a:defRPr sz="1800">
                <a:uFillTx/>
              </a:defRPr>
            </a:pPr>
            <a:r>
              <a:rPr lang="es-ES_tradnl" sz="3000" dirty="0" smtClean="0">
                <a:solidFill>
                  <a:srgbClr val="005764"/>
                </a:solidFill>
              </a:rPr>
              <a:t>El mismo examen es colocado entre varios exámenes en posiciones distintas. </a:t>
            </a:r>
            <a:endParaRPr sz="3000" dirty="0">
              <a:solidFill>
                <a:srgbClr val="005764"/>
              </a:solidFill>
            </a:endParaRPr>
          </a:p>
          <a:p>
            <a:pPr marL="836705" marR="0" lvl="1" indent="-392205" defTabSz="825500">
              <a:spcBef>
                <a:spcPts val="3400"/>
              </a:spcBef>
              <a:buClrTx/>
              <a:buSzPct val="60000"/>
              <a:buFont typeface="Zapf Dingbats"/>
              <a:buBlip>
                <a:blip r:embed="rId2"/>
              </a:buBlip>
              <a:defRPr sz="1800">
                <a:uFillTx/>
              </a:defRPr>
            </a:pPr>
            <a:r>
              <a:rPr lang="es-ES_tradnl" sz="3000" dirty="0" smtClean="0">
                <a:solidFill>
                  <a:srgbClr val="005764"/>
                </a:solidFill>
              </a:rPr>
              <a:t>El mismo examen es colocado entre varios exámenes cuyos valores están más o menos dispersos. </a:t>
            </a:r>
          </a:p>
          <a:p>
            <a:pPr marL="836705" marR="0" lvl="1" indent="-392205" defTabSz="825500">
              <a:spcBef>
                <a:spcPts val="3400"/>
              </a:spcBef>
              <a:buClrTx/>
              <a:buSzPct val="60000"/>
              <a:buFont typeface="Zapf Dingbats"/>
              <a:buBlip>
                <a:blip r:embed="rId2"/>
              </a:buBlip>
              <a:defRPr sz="1800">
                <a:uFillTx/>
              </a:defRPr>
            </a:pPr>
            <a:r>
              <a:rPr lang="es-ES_tradnl" sz="2900" dirty="0" smtClean="0">
                <a:solidFill>
                  <a:srgbClr val="005764"/>
                </a:solidFill>
              </a:rPr>
              <a:t>El mismo examen es corregido por varios grupos de sujetos que corrigen, a quienes se les ha proporcionado información complementaria acerca del estudiante. </a:t>
            </a:r>
            <a:endParaRPr sz="2900" dirty="0">
              <a:solidFill>
                <a:srgbClr val="005764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1440</Words>
  <Application>Microsoft Office PowerPoint</Application>
  <PresentationFormat>Personalizado</PresentationFormat>
  <Paragraphs>124</Paragraphs>
  <Slides>29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White</vt:lpstr>
      <vt:lpstr>La regulación educativa:  evaluar para mejorar</vt:lpstr>
      <vt:lpstr>1. Una definición de la evaluación</vt:lpstr>
      <vt:lpstr>Conceptualización de la evaluación</vt:lpstr>
      <vt:lpstr>2. Es el ser humano un buen evaluador?</vt:lpstr>
      <vt:lpstr>Sesgos relacionados con nuestras percepciones</vt:lpstr>
      <vt:lpstr>Sesgos relacionados con nuestras interpretaciones</vt:lpstr>
      <vt:lpstr>Sesgos ligados a la acción</vt:lpstr>
      <vt:lpstr>Estamos conscientes de nuestras debilidades</vt:lpstr>
      <vt:lpstr>Sesgos en NUESTRAS evaluaciones?</vt:lpstr>
      <vt:lpstr>Sesgos en NUESTRAS evaluaciones?</vt:lpstr>
      <vt:lpstr>Sesgos en NUESTRAS evaluaciones?</vt:lpstr>
      <vt:lpstr>Sesgos en NUESTRAS evaluaciones?</vt:lpstr>
      <vt:lpstr>Sesgos en NUESTRAS evaluaciones?</vt:lpstr>
      <vt:lpstr>Sesgos en MIS evaluaciones?</vt:lpstr>
      <vt:lpstr>Conclusiones preliminares</vt:lpstr>
      <vt:lpstr>3. Dos modelos de evaluación que deben ser articulados: la regulación cibernética y la regulación sistémica</vt:lpstr>
      <vt:lpstr>La regulación cibernética </vt:lpstr>
      <vt:lpstr>Presentación de PowerPoint</vt:lpstr>
      <vt:lpstr>En educación:</vt:lpstr>
      <vt:lpstr>La regulación cibernética</vt:lpstr>
      <vt:lpstr>La regulación cibernética</vt:lpstr>
      <vt:lpstr>La regulación cibernética es indispensable, pero…</vt:lpstr>
      <vt:lpstr>La regulación sistémica</vt:lpstr>
      <vt:lpstr>La regulación sistémica</vt:lpstr>
      <vt:lpstr>La regulación sistémica</vt:lpstr>
      <vt:lpstr>La regulación sistémica</vt:lpstr>
      <vt:lpstr>La regulación sistémica</vt:lpstr>
      <vt:lpstr>Cibernética o sistémica</vt:lpstr>
      <vt:lpstr>Conclusión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regulación educativa:  evaluar para mejorar</dc:title>
  <dc:creator>CN</dc:creator>
  <cp:lastModifiedBy>Cynthia Nava</cp:lastModifiedBy>
  <cp:revision>14</cp:revision>
  <dcterms:modified xsi:type="dcterms:W3CDTF">2014-05-28T20:41:28Z</dcterms:modified>
</cp:coreProperties>
</file>