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256" r:id="rId2"/>
    <p:sldId id="263" r:id="rId3"/>
    <p:sldId id="264" r:id="rId4"/>
    <p:sldId id="284" r:id="rId5"/>
    <p:sldId id="289" r:id="rId6"/>
    <p:sldId id="292" r:id="rId7"/>
    <p:sldId id="504" r:id="rId8"/>
    <p:sldId id="505" r:id="rId9"/>
    <p:sldId id="506" r:id="rId10"/>
    <p:sldId id="507" r:id="rId11"/>
    <p:sldId id="530" r:id="rId12"/>
    <p:sldId id="508" r:id="rId13"/>
    <p:sldId id="533" r:id="rId14"/>
    <p:sldId id="534" r:id="rId15"/>
    <p:sldId id="535" r:id="rId16"/>
    <p:sldId id="536" r:id="rId17"/>
    <p:sldId id="537" r:id="rId18"/>
    <p:sldId id="531" r:id="rId19"/>
    <p:sldId id="532" r:id="rId20"/>
    <p:sldId id="538" r:id="rId21"/>
    <p:sldId id="539" r:id="rId22"/>
    <p:sldId id="540" r:id="rId23"/>
    <p:sldId id="544" r:id="rId24"/>
    <p:sldId id="541" r:id="rId25"/>
    <p:sldId id="545" r:id="rId26"/>
    <p:sldId id="551" r:id="rId27"/>
    <p:sldId id="543" r:id="rId28"/>
    <p:sldId id="548" r:id="rId29"/>
    <p:sldId id="549" r:id="rId30"/>
    <p:sldId id="550" r:id="rId31"/>
    <p:sldId id="552" r:id="rId32"/>
    <p:sldId id="555" r:id="rId33"/>
    <p:sldId id="554" r:id="rId34"/>
    <p:sldId id="556" r:id="rId35"/>
    <p:sldId id="557" r:id="rId36"/>
    <p:sldId id="558" r:id="rId37"/>
    <p:sldId id="546" r:id="rId38"/>
    <p:sldId id="547" r:id="rId39"/>
    <p:sldId id="553" r:id="rId40"/>
  </p:sldIdLst>
  <p:sldSz cx="13004800" cy="9753600"/>
  <p:notesSz cx="6858000" cy="9144000"/>
  <p:defaultTextStyle>
    <a:lvl1pPr marL="40639" marR="40639" algn="ctr">
      <a:defRPr sz="4200">
        <a:uFill>
          <a:solidFill/>
        </a:uFill>
        <a:latin typeface="+mn-lt"/>
        <a:ea typeface="+mn-ea"/>
        <a:cs typeface="+mn-cs"/>
        <a:sym typeface="Gill Sans"/>
      </a:defRPr>
    </a:lvl1pPr>
    <a:lvl2pPr marL="40639" marR="40639" indent="342900" algn="ctr">
      <a:defRPr sz="4200">
        <a:uFill>
          <a:solidFill/>
        </a:uFill>
        <a:latin typeface="+mn-lt"/>
        <a:ea typeface="+mn-ea"/>
        <a:cs typeface="+mn-cs"/>
        <a:sym typeface="Gill Sans"/>
      </a:defRPr>
    </a:lvl2pPr>
    <a:lvl3pPr marL="40639" marR="40639" indent="685800" algn="ctr">
      <a:defRPr sz="4200">
        <a:uFill>
          <a:solidFill/>
        </a:uFill>
        <a:latin typeface="+mn-lt"/>
        <a:ea typeface="+mn-ea"/>
        <a:cs typeface="+mn-cs"/>
        <a:sym typeface="Gill Sans"/>
      </a:defRPr>
    </a:lvl3pPr>
    <a:lvl4pPr marL="40639" marR="40639" indent="1028700" algn="ctr">
      <a:defRPr sz="4200">
        <a:uFill>
          <a:solidFill/>
        </a:uFill>
        <a:latin typeface="+mn-lt"/>
        <a:ea typeface="+mn-ea"/>
        <a:cs typeface="+mn-cs"/>
        <a:sym typeface="Gill Sans"/>
      </a:defRPr>
    </a:lvl4pPr>
    <a:lvl5pPr marL="40639" marR="40639" indent="1371600" algn="ctr">
      <a:defRPr sz="4200">
        <a:uFill>
          <a:solidFill/>
        </a:uFill>
        <a:latin typeface="+mn-lt"/>
        <a:ea typeface="+mn-ea"/>
        <a:cs typeface="+mn-cs"/>
        <a:sym typeface="Gill Sans"/>
      </a:defRPr>
    </a:lvl5pPr>
    <a:lvl6pPr marL="40639" marR="40639" indent="1714500" algn="ctr">
      <a:defRPr sz="4200">
        <a:uFill>
          <a:solidFill/>
        </a:uFill>
        <a:latin typeface="+mn-lt"/>
        <a:ea typeface="+mn-ea"/>
        <a:cs typeface="+mn-cs"/>
        <a:sym typeface="Gill Sans"/>
      </a:defRPr>
    </a:lvl6pPr>
    <a:lvl7pPr marL="40639" marR="40639" indent="2057400" algn="ctr">
      <a:defRPr sz="4200">
        <a:uFill>
          <a:solidFill/>
        </a:uFill>
        <a:latin typeface="+mn-lt"/>
        <a:ea typeface="+mn-ea"/>
        <a:cs typeface="+mn-cs"/>
        <a:sym typeface="Gill Sans"/>
      </a:defRPr>
    </a:lvl7pPr>
    <a:lvl8pPr marL="40639" marR="40639" indent="2400300" algn="ctr">
      <a:defRPr sz="4200">
        <a:uFill>
          <a:solidFill/>
        </a:uFill>
        <a:latin typeface="+mn-lt"/>
        <a:ea typeface="+mn-ea"/>
        <a:cs typeface="+mn-cs"/>
        <a:sym typeface="Gill Sans"/>
      </a:defRPr>
    </a:lvl8pPr>
    <a:lvl9pPr marL="40639" marR="40639" indent="2743200" algn="ctr">
      <a:defRPr sz="4200">
        <a:uFill>
          <a:solidFill/>
        </a:uFill>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688" y="-96"/>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395467-21C9-B644-BA3E-C331F6F37E45}" type="datetimeFigureOut">
              <a:rPr lang="fr-FR" smtClean="0"/>
              <a:t>27/10/15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0EE50F-7922-E142-8C3A-DC807543F51F}" type="slidenum">
              <a:rPr lang="fr-FR" smtClean="0"/>
              <a:t>‹#›</a:t>
            </a:fld>
            <a:endParaRPr lang="fr-FR"/>
          </a:p>
        </p:txBody>
      </p:sp>
    </p:spTree>
    <p:extLst>
      <p:ext uri="{BB962C8B-B14F-4D97-AF65-F5344CB8AC3E}">
        <p14:creationId xmlns:p14="http://schemas.microsoft.com/office/powerpoint/2010/main" val="2180944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9" name="Shape 39"/>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274090119"/>
      </p:ext>
    </p:extLst>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dirty="0" smtClean="0">
                <a:latin typeface="Avenir Book"/>
                <a:ea typeface="Avenir Book"/>
                <a:cs typeface="Avenir Book"/>
                <a:sym typeface="Avenir Book"/>
              </a:rPr>
              <a:t>Le terme désigne à l'origine un phénomène créé de toutes pièces par les conditions expérimentales</a:t>
            </a:r>
            <a:endParaRPr lang="fr-FR" dirty="0"/>
          </a:p>
        </p:txBody>
      </p:sp>
    </p:spTree>
    <p:extLst>
      <p:ext uri="{BB962C8B-B14F-4D97-AF65-F5344CB8AC3E}">
        <p14:creationId xmlns:p14="http://schemas.microsoft.com/office/powerpoint/2010/main" val="64859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dirty="0" smtClean="0">
                <a:latin typeface="Avenir Book"/>
                <a:ea typeface="Avenir Book"/>
                <a:cs typeface="Avenir Book"/>
                <a:sym typeface="Avenir Book"/>
              </a:rPr>
              <a:t>Le terme désigne à l'origine un phénomène créé de toutes pièces par les conditions expérimentales</a:t>
            </a:r>
            <a:endParaRPr lang="fr-FR" dirty="0"/>
          </a:p>
        </p:txBody>
      </p:sp>
    </p:spTree>
    <p:extLst>
      <p:ext uri="{BB962C8B-B14F-4D97-AF65-F5344CB8AC3E}">
        <p14:creationId xmlns:p14="http://schemas.microsoft.com/office/powerpoint/2010/main" val="64859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smtClean="0">
                <a:latin typeface="Avenir Book"/>
                <a:ea typeface="Avenir Book"/>
                <a:cs typeface="Avenir Book"/>
                <a:sym typeface="Avenir Book"/>
              </a:rPr>
              <a:t>Le terme désigne à l'origine un phénomène créé de toutes pièces par les conditions expérimentales</a:t>
            </a:r>
            <a:endParaRPr lang="fr-FR"/>
          </a:p>
        </p:txBody>
      </p:sp>
    </p:spTree>
    <p:extLst>
      <p:ext uri="{BB962C8B-B14F-4D97-AF65-F5344CB8AC3E}">
        <p14:creationId xmlns:p14="http://schemas.microsoft.com/office/powerpoint/2010/main" val="64859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Tree>
    <p:extLst>
      <p:ext uri="{BB962C8B-B14F-4D97-AF65-F5344CB8AC3E}">
        <p14:creationId xmlns:p14="http://schemas.microsoft.com/office/powerpoint/2010/main" val="3204788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5829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5829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re et puces">
    <p:spTree>
      <p:nvGrpSpPr>
        <p:cNvPr id="1" name=""/>
        <p:cNvGrpSpPr/>
        <p:nvPr/>
      </p:nvGrpSpPr>
      <p:grpSpPr>
        <a:xfrm>
          <a:off x="0" y="0"/>
          <a:ext cx="0" cy="0"/>
          <a:chOff x="0" y="0"/>
          <a:chExt cx="0" cy="0"/>
        </a:xfrm>
      </p:grpSpPr>
      <p:sp>
        <p:nvSpPr>
          <p:cNvPr id="8" name="Shape 8"/>
          <p:cNvSpPr/>
          <p:nvPr/>
        </p:nvSpPr>
        <p:spPr>
          <a:xfrm>
            <a:off x="669925" y="1781175"/>
            <a:ext cx="11593513" cy="6119813"/>
          </a:xfrm>
          <a:prstGeom prst="roundRect">
            <a:avLst>
              <a:gd name="adj" fmla="val 16602"/>
            </a:avLst>
          </a:prstGeom>
          <a:solidFill>
            <a:srgbClr val="FFFAC2"/>
          </a:solidFill>
          <a:ln w="25400">
            <a:round/>
          </a:ln>
          <a:effectLst>
            <a:outerShdw blurRad="508000" dist="139700" dir="5400000" rotWithShape="0">
              <a:srgbClr val="000000">
                <a:alpha val="41999"/>
              </a:srgbClr>
            </a:outerShdw>
          </a:effectLst>
        </p:spPr>
        <p:txBody>
          <a:bodyPr lIns="0" tIns="0" rIns="0" bIns="0" anchor="ctr"/>
          <a:lstStyle/>
          <a:p>
            <a:pPr lvl="0"/>
            <a:endParaRPr/>
          </a:p>
        </p:txBody>
      </p:sp>
      <p:pic>
        <p:nvPicPr>
          <p:cNvPr id="9" name="image.png"/>
          <p:cNvPicPr/>
          <p:nvPr/>
        </p:nvPicPr>
        <p:blipFill>
          <a:blip r:embed="rId2">
            <a:extLst/>
          </a:blip>
          <a:stretch>
            <a:fillRect/>
          </a:stretch>
        </p:blipFill>
        <p:spPr>
          <a:xfrm>
            <a:off x="11122025" y="300037"/>
            <a:ext cx="1501775" cy="1081088"/>
          </a:xfrm>
          <a:prstGeom prst="rect">
            <a:avLst/>
          </a:prstGeom>
          <a:ln w="12700">
            <a:miter lim="400000"/>
          </a:ln>
        </p:spPr>
      </p:pic>
      <p:sp>
        <p:nvSpPr>
          <p:cNvPr id="10" name="Shape 10"/>
          <p:cNvSpPr>
            <a:spLocks noGrp="1"/>
          </p:cNvSpPr>
          <p:nvPr>
            <p:ph type="title"/>
          </p:nvPr>
        </p:nvSpPr>
        <p:spPr>
          <a:xfrm>
            <a:off x="650875" y="130810"/>
            <a:ext cx="11703050" cy="2145030"/>
          </a:xfrm>
          <a:prstGeom prst="rect">
            <a:avLst/>
          </a:prstGeom>
        </p:spPr>
        <p:txBody>
          <a:bodyPr lIns="50800" tIns="50800" rIns="50800" bIns="50800">
            <a:noAutofit/>
          </a:bodyPr>
          <a:lstStyle>
            <a:lvl1pPr marL="40639" marR="40639">
              <a:lnSpc>
                <a:spcPct val="100000"/>
              </a:lnSpc>
              <a:defRPr sz="6000">
                <a:solidFill>
                  <a:srgbClr val="005764"/>
                </a:solidFill>
                <a:uFill>
                  <a:solidFill>
                    <a:srgbClr val="005764"/>
                  </a:solidFill>
                </a:uFill>
                <a:latin typeface="+mn-lt"/>
                <a:ea typeface="+mn-ea"/>
                <a:cs typeface="+mn-cs"/>
                <a:sym typeface="Gill Sans"/>
              </a:defRPr>
            </a:lvl1pPr>
          </a:lstStyle>
          <a:p>
            <a:pPr lvl="0">
              <a:defRPr sz="1800">
                <a:solidFill>
                  <a:srgbClr val="000000"/>
                </a:solidFill>
                <a:uFillTx/>
              </a:defRPr>
            </a:pPr>
            <a:r>
              <a:rPr sz="6000">
                <a:solidFill>
                  <a:srgbClr val="005764"/>
                </a:solidFill>
                <a:uFill>
                  <a:solidFill>
                    <a:srgbClr val="005764"/>
                  </a:solidFill>
                </a:uFill>
              </a:rPr>
              <a:t>Texte du titre</a:t>
            </a:r>
          </a:p>
        </p:txBody>
      </p:sp>
      <p:pic>
        <p:nvPicPr>
          <p:cNvPr id="11" name="pasted-image.pdf"/>
          <p:cNvPicPr/>
          <p:nvPr/>
        </p:nvPicPr>
        <p:blipFill>
          <a:blip r:embed="rId3">
            <a:extLst/>
          </a:blip>
          <a:stretch>
            <a:fillRect/>
          </a:stretch>
        </p:blipFill>
        <p:spPr>
          <a:xfrm>
            <a:off x="144517" y="488839"/>
            <a:ext cx="2262341" cy="703485"/>
          </a:xfrm>
          <a:prstGeom prst="rect">
            <a:avLst/>
          </a:prstGeom>
          <a:ln w="25400">
            <a:round/>
          </a:ln>
        </p:spPr>
      </p:pic>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_Titre et puces">
    <p:spTree>
      <p:nvGrpSpPr>
        <p:cNvPr id="1" name=""/>
        <p:cNvGrpSpPr/>
        <p:nvPr/>
      </p:nvGrpSpPr>
      <p:grpSpPr>
        <a:xfrm>
          <a:off x="0" y="0"/>
          <a:ext cx="0" cy="0"/>
          <a:chOff x="0" y="0"/>
          <a:chExt cx="0" cy="0"/>
        </a:xfrm>
      </p:grpSpPr>
      <p:sp>
        <p:nvSpPr>
          <p:cNvPr id="13" name="Shape 13"/>
          <p:cNvSpPr/>
          <p:nvPr/>
        </p:nvSpPr>
        <p:spPr>
          <a:xfrm>
            <a:off x="381000" y="390525"/>
            <a:ext cx="12242800" cy="8137525"/>
          </a:xfrm>
          <a:prstGeom prst="roundRect">
            <a:avLst>
              <a:gd name="adj" fmla="val 16543"/>
            </a:avLst>
          </a:prstGeom>
          <a:solidFill>
            <a:srgbClr val="FFFAC2"/>
          </a:solidFill>
          <a:ln w="25400">
            <a:round/>
          </a:ln>
          <a:effectLst>
            <a:outerShdw blurRad="508000" dist="139700" dir="5400000" rotWithShape="0">
              <a:srgbClr val="000000">
                <a:alpha val="41999"/>
              </a:srgbClr>
            </a:outerShdw>
          </a:effectLst>
        </p:spPr>
        <p:txBody>
          <a:bodyPr lIns="0" tIns="0" rIns="0" bIns="0" anchor="ctr"/>
          <a:lstStyle/>
          <a:p>
            <a:pPr lvl="0"/>
            <a:endParaRPr/>
          </a:p>
        </p:txBody>
      </p:sp>
      <p:sp>
        <p:nvSpPr>
          <p:cNvPr id="14" name="Shape 14"/>
          <p:cNvSpPr>
            <a:spLocks noGrp="1"/>
          </p:cNvSpPr>
          <p:nvPr>
            <p:ph type="title"/>
          </p:nvPr>
        </p:nvSpPr>
        <p:spPr>
          <a:xfrm>
            <a:off x="650875" y="0"/>
            <a:ext cx="11703050" cy="2406650"/>
          </a:xfrm>
          <a:prstGeom prst="rect">
            <a:avLst/>
          </a:prstGeom>
        </p:spPr>
        <p:txBody>
          <a:bodyPr lIns="50800" tIns="50800" rIns="50800" bIns="50800">
            <a:noAutofit/>
          </a:bodyPr>
          <a:lstStyle>
            <a:lvl1pPr marL="40639" marR="40639">
              <a:lnSpc>
                <a:spcPct val="100000"/>
              </a:lnSpc>
              <a:defRPr sz="6000">
                <a:solidFill>
                  <a:srgbClr val="005764"/>
                </a:solidFill>
                <a:uFill>
                  <a:solidFill>
                    <a:srgbClr val="005764"/>
                  </a:solidFill>
                </a:uFill>
                <a:latin typeface="+mn-lt"/>
                <a:ea typeface="+mn-ea"/>
                <a:cs typeface="+mn-cs"/>
                <a:sym typeface="Gill Sans"/>
              </a:defRPr>
            </a:lvl1pPr>
          </a:lstStyle>
          <a:p>
            <a:pPr lvl="0">
              <a:defRPr sz="1800">
                <a:solidFill>
                  <a:srgbClr val="000000"/>
                </a:solidFill>
                <a:uFillTx/>
              </a:defRPr>
            </a:pPr>
            <a:r>
              <a:rPr sz="6000">
                <a:solidFill>
                  <a:srgbClr val="005764"/>
                </a:solidFill>
                <a:uFill>
                  <a:solidFill>
                    <a:srgbClr val="005764"/>
                  </a:solidFill>
                </a:uFill>
              </a:rPr>
              <a:t>Texte du titre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_Titre et puces">
    <p:spTree>
      <p:nvGrpSpPr>
        <p:cNvPr id="1" name=""/>
        <p:cNvGrpSpPr/>
        <p:nvPr/>
      </p:nvGrpSpPr>
      <p:grpSpPr>
        <a:xfrm>
          <a:off x="0" y="0"/>
          <a:ext cx="0" cy="0"/>
          <a:chOff x="0" y="0"/>
          <a:chExt cx="0" cy="0"/>
        </a:xfrm>
      </p:grpSpPr>
      <p:pic>
        <p:nvPicPr>
          <p:cNvPr id="16" name="image.png"/>
          <p:cNvPicPr/>
          <p:nvPr/>
        </p:nvPicPr>
        <p:blipFill>
          <a:blip r:embed="rId2">
            <a:extLst/>
          </a:blip>
          <a:stretch>
            <a:fillRect/>
          </a:stretch>
        </p:blipFill>
        <p:spPr>
          <a:xfrm>
            <a:off x="165100" y="8980487"/>
            <a:ext cx="857250" cy="576263"/>
          </a:xfrm>
          <a:prstGeom prst="rect">
            <a:avLst/>
          </a:prstGeom>
          <a:ln w="12700">
            <a:miter lim="400000"/>
          </a:ln>
        </p:spPr>
      </p:pic>
      <p:pic>
        <p:nvPicPr>
          <p:cNvPr id="17" name="image.png"/>
          <p:cNvPicPr/>
          <p:nvPr/>
        </p:nvPicPr>
        <p:blipFill>
          <a:blip r:embed="rId3">
            <a:extLst/>
          </a:blip>
          <a:stretch>
            <a:fillRect/>
          </a:stretch>
        </p:blipFill>
        <p:spPr>
          <a:xfrm>
            <a:off x="1093787" y="9053512"/>
            <a:ext cx="728663" cy="525463"/>
          </a:xfrm>
          <a:prstGeom prst="rect">
            <a:avLst/>
          </a:prstGeom>
          <a:ln w="12700">
            <a:miter lim="400000"/>
          </a:ln>
        </p:spPr>
      </p:pic>
      <p:sp>
        <p:nvSpPr>
          <p:cNvPr id="18" name="Shape 18"/>
          <p:cNvSpPr>
            <a:spLocks noGrp="1"/>
          </p:cNvSpPr>
          <p:nvPr>
            <p:ph type="title"/>
          </p:nvPr>
        </p:nvSpPr>
        <p:spPr>
          <a:xfrm>
            <a:off x="650875" y="130810"/>
            <a:ext cx="11703050" cy="2145030"/>
          </a:xfrm>
          <a:prstGeom prst="rect">
            <a:avLst/>
          </a:prstGeom>
        </p:spPr>
        <p:txBody>
          <a:bodyPr lIns="50800" tIns="50800" rIns="50800" bIns="50800">
            <a:noAutofit/>
          </a:bodyPr>
          <a:lstStyle>
            <a:lvl1pPr marL="40639" marR="40639">
              <a:lnSpc>
                <a:spcPct val="100000"/>
              </a:lnSpc>
              <a:defRPr sz="6000">
                <a:solidFill>
                  <a:srgbClr val="005764"/>
                </a:solidFill>
                <a:uFill>
                  <a:solidFill>
                    <a:srgbClr val="005764"/>
                  </a:solidFill>
                </a:uFill>
                <a:latin typeface="+mn-lt"/>
                <a:ea typeface="+mn-ea"/>
                <a:cs typeface="+mn-cs"/>
                <a:sym typeface="Gill Sans"/>
              </a:defRPr>
            </a:lvl1pPr>
          </a:lstStyle>
          <a:p>
            <a:pPr lvl="0">
              <a:defRPr sz="1800">
                <a:solidFill>
                  <a:srgbClr val="000000"/>
                </a:solidFill>
                <a:uFillTx/>
              </a:defRPr>
            </a:pPr>
            <a:r>
              <a:rPr sz="6000">
                <a:solidFill>
                  <a:srgbClr val="005764"/>
                </a:solidFill>
                <a:uFill>
                  <a:solidFill>
                    <a:srgbClr val="005764"/>
                  </a:solidFill>
                </a:uFill>
              </a:rPr>
              <a:t>Texte du titre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re et puces">
    <p:spTree>
      <p:nvGrpSpPr>
        <p:cNvPr id="1" name=""/>
        <p:cNvGrpSpPr/>
        <p:nvPr/>
      </p:nvGrpSpPr>
      <p:grpSpPr>
        <a:xfrm>
          <a:off x="0" y="0"/>
          <a:ext cx="0" cy="0"/>
          <a:chOff x="0" y="0"/>
          <a:chExt cx="0" cy="0"/>
        </a:xfrm>
      </p:grpSpPr>
      <p:sp>
        <p:nvSpPr>
          <p:cNvPr id="20" name="Shape 20"/>
          <p:cNvSpPr/>
          <p:nvPr/>
        </p:nvSpPr>
        <p:spPr>
          <a:xfrm>
            <a:off x="669925" y="1781175"/>
            <a:ext cx="11593513" cy="6119813"/>
          </a:xfrm>
          <a:prstGeom prst="roundRect">
            <a:avLst>
              <a:gd name="adj" fmla="val 16667"/>
            </a:avLst>
          </a:prstGeom>
          <a:solidFill>
            <a:srgbClr val="FFFAC2"/>
          </a:solidFill>
          <a:ln w="25400">
            <a:round/>
          </a:ln>
          <a:effectLst>
            <a:outerShdw blurRad="508000" dist="139700" dir="5400000" rotWithShape="0">
              <a:srgbClr val="000000">
                <a:alpha val="41999"/>
              </a:srgbClr>
            </a:outerShdw>
          </a:effectLst>
        </p:spPr>
        <p:txBody>
          <a:bodyPr lIns="0" tIns="0" rIns="0" bIns="0" anchor="ctr"/>
          <a:lstStyle/>
          <a:p>
            <a:pPr lvl="0"/>
            <a:endParaRPr/>
          </a:p>
        </p:txBody>
      </p:sp>
      <p:pic>
        <p:nvPicPr>
          <p:cNvPr id="21" name="image.png"/>
          <p:cNvPicPr/>
          <p:nvPr/>
        </p:nvPicPr>
        <p:blipFill>
          <a:blip r:embed="rId2">
            <a:extLst/>
          </a:blip>
          <a:stretch>
            <a:fillRect/>
          </a:stretch>
        </p:blipFill>
        <p:spPr>
          <a:xfrm>
            <a:off x="309562" y="268287"/>
            <a:ext cx="1655763" cy="1112838"/>
          </a:xfrm>
          <a:prstGeom prst="rect">
            <a:avLst/>
          </a:prstGeom>
          <a:ln w="12700">
            <a:miter lim="400000"/>
          </a:ln>
        </p:spPr>
      </p:pic>
      <p:pic>
        <p:nvPicPr>
          <p:cNvPr id="22" name="image.png"/>
          <p:cNvPicPr/>
          <p:nvPr/>
        </p:nvPicPr>
        <p:blipFill>
          <a:blip r:embed="rId3">
            <a:extLst/>
          </a:blip>
          <a:stretch>
            <a:fillRect/>
          </a:stretch>
        </p:blipFill>
        <p:spPr>
          <a:xfrm>
            <a:off x="11122025" y="300037"/>
            <a:ext cx="1501775" cy="1081088"/>
          </a:xfrm>
          <a:prstGeom prst="rect">
            <a:avLst/>
          </a:prstGeom>
          <a:ln w="12700">
            <a:miter lim="400000"/>
          </a:ln>
        </p:spPr>
      </p:pic>
      <p:sp>
        <p:nvSpPr>
          <p:cNvPr id="23" name="Shape 23"/>
          <p:cNvSpPr>
            <a:spLocks noGrp="1"/>
          </p:cNvSpPr>
          <p:nvPr>
            <p:ph type="title"/>
          </p:nvPr>
        </p:nvSpPr>
        <p:spPr>
          <a:xfrm>
            <a:off x="650875" y="130810"/>
            <a:ext cx="11703050" cy="2145030"/>
          </a:xfrm>
          <a:prstGeom prst="rect">
            <a:avLst/>
          </a:prstGeom>
        </p:spPr>
        <p:txBody>
          <a:bodyPr lIns="50800" tIns="50800" rIns="50800" bIns="50800">
            <a:noAutofit/>
          </a:bodyPr>
          <a:lstStyle>
            <a:lvl1pPr marL="40639" marR="40639">
              <a:lnSpc>
                <a:spcPct val="100000"/>
              </a:lnSpc>
              <a:defRPr sz="6000">
                <a:solidFill>
                  <a:srgbClr val="005764"/>
                </a:solidFill>
                <a:uFill>
                  <a:solidFill>
                    <a:srgbClr val="005764"/>
                  </a:solidFill>
                </a:uFill>
                <a:latin typeface="+mn-lt"/>
                <a:ea typeface="+mn-ea"/>
                <a:cs typeface="+mn-cs"/>
                <a:sym typeface="Gill Sans"/>
              </a:defRPr>
            </a:lvl1pPr>
          </a:lstStyle>
          <a:p>
            <a:pPr lvl="0">
              <a:defRPr sz="1800">
                <a:solidFill>
                  <a:srgbClr val="000000"/>
                </a:solidFill>
                <a:uFillTx/>
              </a:defRPr>
            </a:pPr>
            <a:r>
              <a:rPr sz="6000">
                <a:solidFill>
                  <a:srgbClr val="005764"/>
                </a:solidFill>
                <a:uFill>
                  <a:solidFill>
                    <a:srgbClr val="005764"/>
                  </a:solidFill>
                </a:uFill>
              </a:rPr>
              <a:t>Texte du titre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30" name="Shape 30"/>
          <p:cNvSpPr>
            <a:spLocks noGrp="1"/>
          </p:cNvSpPr>
          <p:nvPr>
            <p:ph type="title"/>
          </p:nvPr>
        </p:nvSpPr>
        <p:spPr>
          <a:xfrm>
            <a:off x="1270000" y="240862"/>
            <a:ext cx="10464800" cy="2464676"/>
          </a:xfrm>
          <a:prstGeom prst="rect">
            <a:avLst/>
          </a:prstGeom>
        </p:spPr>
        <p:txBody>
          <a:bodyPr/>
          <a:lstStyle>
            <a:lvl1pPr>
              <a:lnSpc>
                <a:spcPct val="100000"/>
              </a:lnSpc>
              <a:defRPr sz="8400">
                <a:latin typeface="+mn-lt"/>
                <a:ea typeface="+mn-ea"/>
                <a:cs typeface="+mn-cs"/>
                <a:sym typeface="Gill Sans"/>
              </a:defRPr>
            </a:lvl1pPr>
          </a:lstStyle>
          <a:p>
            <a:pPr lvl="0">
              <a:defRPr sz="1800">
                <a:uFillTx/>
              </a:defRPr>
            </a:pPr>
            <a:r>
              <a:rPr sz="8400">
                <a:uFill>
                  <a:solidFill/>
                </a:uFill>
              </a:rPr>
              <a:t>Texte du titre</a:t>
            </a:r>
          </a:p>
        </p:txBody>
      </p:sp>
      <p:sp>
        <p:nvSpPr>
          <p:cNvPr id="31" name="Shape 31"/>
          <p:cNvSpPr>
            <a:spLocks noGrp="1"/>
          </p:cNvSpPr>
          <p:nvPr>
            <p:ph type="body" idx="1"/>
          </p:nvPr>
        </p:nvSpPr>
        <p:spPr>
          <a:xfrm>
            <a:off x="1270000" y="2694684"/>
            <a:ext cx="10464800" cy="5862832"/>
          </a:xfrm>
          <a:prstGeom prst="rect">
            <a:avLst/>
          </a:prstGeom>
        </p:spPr>
        <p:txBody>
          <a:bodyPr anchor="ctr"/>
          <a:lstStyle>
            <a:lvl1pPr marL="838200" indent="-571500">
              <a:lnSpc>
                <a:spcPct val="100000"/>
              </a:lnSpc>
              <a:spcBef>
                <a:spcPts val="2400"/>
              </a:spcBef>
              <a:buClr>
                <a:srgbClr val="000000"/>
              </a:buClr>
              <a:buSzPct val="171000"/>
              <a:buFont typeface="Gill Sans"/>
              <a:buChar char="•"/>
              <a:defRPr sz="4200">
                <a:latin typeface="+mn-lt"/>
                <a:ea typeface="+mn-ea"/>
                <a:cs typeface="+mn-cs"/>
                <a:sym typeface="Gill Sans"/>
              </a:defRPr>
            </a:lvl1pPr>
            <a:lvl2pPr marL="1282700" indent="-571500">
              <a:lnSpc>
                <a:spcPct val="100000"/>
              </a:lnSpc>
              <a:spcBef>
                <a:spcPts val="2400"/>
              </a:spcBef>
              <a:buClr>
                <a:srgbClr val="000000"/>
              </a:buClr>
              <a:buSzPct val="171000"/>
              <a:buFont typeface="Gill Sans"/>
              <a:buChar char="•"/>
              <a:defRPr sz="4200">
                <a:latin typeface="+mn-lt"/>
                <a:ea typeface="+mn-ea"/>
                <a:cs typeface="+mn-cs"/>
                <a:sym typeface="Gill Sans"/>
              </a:defRPr>
            </a:lvl2pPr>
            <a:lvl3pPr marL="1727200" indent="-571500">
              <a:lnSpc>
                <a:spcPct val="100000"/>
              </a:lnSpc>
              <a:spcBef>
                <a:spcPts val="2400"/>
              </a:spcBef>
              <a:buClr>
                <a:srgbClr val="000000"/>
              </a:buClr>
              <a:buSzPct val="171000"/>
              <a:buFont typeface="Gill Sans"/>
              <a:buChar char="•"/>
              <a:defRPr sz="4200">
                <a:latin typeface="+mn-lt"/>
                <a:ea typeface="+mn-ea"/>
                <a:cs typeface="+mn-cs"/>
                <a:sym typeface="Gill Sans"/>
              </a:defRPr>
            </a:lvl3pPr>
            <a:lvl4pPr marL="2171700" indent="-571500">
              <a:lnSpc>
                <a:spcPct val="100000"/>
              </a:lnSpc>
              <a:spcBef>
                <a:spcPts val="2400"/>
              </a:spcBef>
              <a:buClr>
                <a:srgbClr val="000000"/>
              </a:buClr>
              <a:buSzPct val="171000"/>
              <a:buFont typeface="Gill Sans"/>
              <a:buChar char="•"/>
              <a:defRPr sz="4200">
                <a:latin typeface="+mn-lt"/>
                <a:ea typeface="+mn-ea"/>
                <a:cs typeface="+mn-cs"/>
                <a:sym typeface="Gill Sans"/>
              </a:defRPr>
            </a:lvl4pPr>
            <a:lvl5pPr marL="2616200" indent="-571500">
              <a:lnSpc>
                <a:spcPct val="100000"/>
              </a:lnSpc>
              <a:spcBef>
                <a:spcPts val="2400"/>
              </a:spcBef>
              <a:buClr>
                <a:srgbClr val="000000"/>
              </a:buClr>
              <a:buSzPct val="171000"/>
              <a:buFont typeface="Gill Sans"/>
              <a:buChar char="•"/>
              <a:defRPr sz="4200">
                <a:latin typeface="+mn-lt"/>
                <a:ea typeface="+mn-ea"/>
                <a:cs typeface="+mn-cs"/>
                <a:sym typeface="Gill Sans"/>
              </a:defRPr>
            </a:lvl5pPr>
          </a:lstStyle>
          <a:p>
            <a:pPr lvl="0">
              <a:defRPr sz="1800">
                <a:uFillTx/>
              </a:defRPr>
            </a:pPr>
            <a:r>
              <a:rPr sz="4200">
                <a:uFill>
                  <a:solidFill/>
                </a:uFill>
              </a:rPr>
              <a:t>Texte niveau 1</a:t>
            </a:r>
          </a:p>
          <a:p>
            <a:pPr lvl="1">
              <a:defRPr sz="1800">
                <a:uFillTx/>
              </a:defRPr>
            </a:pPr>
            <a:r>
              <a:rPr sz="4200">
                <a:uFill>
                  <a:solidFill/>
                </a:uFill>
              </a:rPr>
              <a:t>Texte niveau 2</a:t>
            </a:r>
          </a:p>
          <a:p>
            <a:pPr lvl="2">
              <a:defRPr sz="1800">
                <a:uFillTx/>
              </a:defRPr>
            </a:pPr>
            <a:r>
              <a:rPr sz="4200">
                <a:uFill>
                  <a:solidFill/>
                </a:uFill>
              </a:rPr>
              <a:t>Texte niveau 3</a:t>
            </a:r>
          </a:p>
          <a:p>
            <a:pPr lvl="3">
              <a:defRPr sz="1800">
                <a:uFillTx/>
              </a:defRPr>
            </a:pPr>
            <a:r>
              <a:rPr sz="4200">
                <a:uFill>
                  <a:solidFill/>
                </a:uFill>
              </a:rPr>
              <a:t>Texte niveau 4</a:t>
            </a:r>
          </a:p>
          <a:p>
            <a:pPr lvl="4">
              <a:defRPr sz="1800">
                <a:uFillTx/>
              </a:defRPr>
            </a:pPr>
            <a:r>
              <a:rPr sz="4200">
                <a:uFill>
                  <a:solidFill/>
                </a:uFill>
              </a:rPr>
              <a:t>Texte niveau 5</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8669867" y="8886614"/>
            <a:ext cx="3793067" cy="519289"/>
          </a:xfrm>
          <a:prstGeom prst="rect">
            <a:avLst/>
          </a:prstGeom>
        </p:spPr>
        <p:txBody>
          <a:bodyPr lIns="130046" tIns="65023" rIns="130046" bIns="65023"/>
          <a:lstStyle/>
          <a:p>
            <a:fld id="{6A77AA6B-959A-408D-B75C-550946D9FAB0}" type="datetimeFigureOut">
              <a:rPr lang="fr-BE" smtClean="0"/>
              <a:pPr/>
              <a:t>29/10/15</a:t>
            </a:fld>
            <a:endParaRPr lang="fr-BE"/>
          </a:p>
        </p:txBody>
      </p:sp>
      <p:sp>
        <p:nvSpPr>
          <p:cNvPr id="4" name="Espace réservé du pied de page 3"/>
          <p:cNvSpPr>
            <a:spLocks noGrp="1"/>
          </p:cNvSpPr>
          <p:nvPr>
            <p:ph type="ftr" sz="quarter" idx="11"/>
          </p:nvPr>
        </p:nvSpPr>
        <p:spPr>
          <a:xfrm>
            <a:off x="866987" y="8886338"/>
            <a:ext cx="7709985" cy="519289"/>
          </a:xfrm>
          <a:prstGeom prst="rect">
            <a:avLst/>
          </a:prstGeom>
        </p:spPr>
        <p:txBody>
          <a:bodyPr lIns="130046" tIns="65023" rIns="130046" bIns="65023"/>
          <a:lstStyle/>
          <a:p>
            <a:endParaRPr lang="fr-BE"/>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1EAC4251-B800-4BCA-8F8F-E80A26B7D83A}" type="slidenum">
              <a:rPr lang="fr-BE" smtClean="0"/>
              <a:pPr/>
              <a:t>‹#›</a:t>
            </a:fld>
            <a:endParaRPr lang="fr-BE"/>
          </a:p>
        </p:txBody>
      </p:sp>
    </p:spTree>
    <p:extLst>
      <p:ext uri="{BB962C8B-B14F-4D97-AF65-F5344CB8AC3E}">
        <p14:creationId xmlns:p14="http://schemas.microsoft.com/office/powerpoint/2010/main" val="3341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650240" y="9040143"/>
            <a:ext cx="3034453" cy="519289"/>
          </a:xfrm>
          <a:prstGeom prst="rect">
            <a:avLst/>
          </a:prstGeom>
        </p:spPr>
        <p:txBody>
          <a:bodyPr lIns="130046" tIns="65023" rIns="130046" bIns="65023"/>
          <a:lstStyle/>
          <a:p>
            <a:endParaRPr lang="fr-FR" dirty="0"/>
          </a:p>
        </p:txBody>
      </p:sp>
      <p:sp>
        <p:nvSpPr>
          <p:cNvPr id="5" name="Espace réservé du pied de page 4"/>
          <p:cNvSpPr>
            <a:spLocks noGrp="1"/>
          </p:cNvSpPr>
          <p:nvPr>
            <p:ph type="ftr" sz="quarter" idx="11"/>
          </p:nvPr>
        </p:nvSpPr>
        <p:spPr>
          <a:xfrm>
            <a:off x="4443307" y="9040143"/>
            <a:ext cx="4118187" cy="519289"/>
          </a:xfrm>
          <a:prstGeom prst="rect">
            <a:avLst/>
          </a:prstGeom>
        </p:spPr>
        <p:txBody>
          <a:bodyPr lIns="130046" tIns="65023" rIns="130046" bIns="65023"/>
          <a:lstStyle/>
          <a:p>
            <a:r>
              <a:rPr lang="fr-FR" smtClean="0"/>
              <a:t>M. DEUM - SGE</a:t>
            </a:r>
            <a:endParaRPr lang="fr-FR" dirty="0"/>
          </a:p>
        </p:txBody>
      </p:sp>
      <p:sp>
        <p:nvSpPr>
          <p:cNvPr id="6" name="Espace réservé du numéro de diapositive 5"/>
          <p:cNvSpPr>
            <a:spLocks noGrp="1"/>
          </p:cNvSpPr>
          <p:nvPr>
            <p:ph type="sldNum" sz="quarter" idx="12"/>
          </p:nvPr>
        </p:nvSpPr>
        <p:spPr/>
        <p:txBody>
          <a:bodyPr/>
          <a:lstStyle/>
          <a:p>
            <a:fld id="{973CC618-E185-4842-B586-D101236CB692}" type="slidenum">
              <a:rPr lang="fr-FR" smtClean="0"/>
              <a:pPr/>
              <a:t>‹#›</a:t>
            </a:fld>
            <a:endParaRPr lang="fr-FR" dirty="0"/>
          </a:p>
        </p:txBody>
      </p:sp>
    </p:spTree>
    <p:extLst>
      <p:ext uri="{BB962C8B-B14F-4D97-AF65-F5344CB8AC3E}">
        <p14:creationId xmlns:p14="http://schemas.microsoft.com/office/powerpoint/2010/main" val="202150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669867" y="8886614"/>
            <a:ext cx="3793067" cy="519289"/>
          </a:xfrm>
          <a:prstGeom prst="rect">
            <a:avLst/>
          </a:prstGeom>
        </p:spPr>
        <p:txBody>
          <a:bodyPr lIns="130046" tIns="65023" rIns="130046" bIns="65023"/>
          <a:lstStyle/>
          <a:p>
            <a:fld id="{6A77AA6B-959A-408D-B75C-550946D9FAB0}" type="datetimeFigureOut">
              <a:rPr lang="fr-BE" smtClean="0"/>
              <a:pPr/>
              <a:t>29/10/15</a:t>
            </a:fld>
            <a:endParaRPr lang="fr-BE"/>
          </a:p>
        </p:txBody>
      </p:sp>
      <p:sp>
        <p:nvSpPr>
          <p:cNvPr id="3" name="Espace réservé du pied de page 2"/>
          <p:cNvSpPr>
            <a:spLocks noGrp="1"/>
          </p:cNvSpPr>
          <p:nvPr>
            <p:ph type="ftr" sz="quarter" idx="11"/>
          </p:nvPr>
        </p:nvSpPr>
        <p:spPr>
          <a:xfrm>
            <a:off x="866987" y="8886338"/>
            <a:ext cx="7709985" cy="519289"/>
          </a:xfrm>
          <a:prstGeom prst="rect">
            <a:avLst/>
          </a:prstGeom>
        </p:spPr>
        <p:txBody>
          <a:bodyPr lIns="130046" tIns="65023" rIns="130046" bIns="65023"/>
          <a:lstStyle/>
          <a:p>
            <a:endParaRPr lang="fr-BE"/>
          </a:p>
        </p:txBody>
      </p:sp>
      <p:sp>
        <p:nvSpPr>
          <p:cNvPr id="4" name="Espace réservé du numéro de diapositive 3"/>
          <p:cNvSpPr>
            <a:spLocks noGrp="1"/>
          </p:cNvSpPr>
          <p:nvPr>
            <p:ph type="sldNum" sz="quarter" idx="12"/>
          </p:nvPr>
        </p:nvSpPr>
        <p:spPr>
          <a:xfrm>
            <a:off x="0" y="8886613"/>
            <a:ext cx="758613" cy="541867"/>
          </a:xfrm>
        </p:spPr>
        <p:txBody>
          <a:bodyPr/>
          <a:lstStyle>
            <a:lvl1pPr>
              <a:defRPr>
                <a:solidFill>
                  <a:schemeClr val="tx2"/>
                </a:solidFill>
              </a:defRPr>
            </a:lvl1pPr>
          </a:lstStyle>
          <a:p>
            <a:fld id="{1EAC4251-B800-4BCA-8F8F-E80A26B7D83A}" type="slidenum">
              <a:rPr lang="fr-BE" smtClean="0"/>
              <a:pPr/>
              <a:t>‹#›</a:t>
            </a:fld>
            <a:endParaRPr lang="fr-BE"/>
          </a:p>
        </p:txBody>
      </p:sp>
    </p:spTree>
    <p:extLst>
      <p:ext uri="{BB962C8B-B14F-4D97-AF65-F5344CB8AC3E}">
        <p14:creationId xmlns:p14="http://schemas.microsoft.com/office/powerpoint/2010/main" val="14497320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47700" y="122237"/>
            <a:ext cx="11701463" cy="2159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uFillTx/>
              </a:defRPr>
            </a:pPr>
            <a:r>
              <a:rPr sz="5600">
                <a:uFill>
                  <a:solidFill/>
                </a:uFill>
              </a:rPr>
              <a:t>Texte du titre</a:t>
            </a:r>
          </a:p>
        </p:txBody>
      </p:sp>
      <p:sp>
        <p:nvSpPr>
          <p:cNvPr id="3" name="Shape 3"/>
          <p:cNvSpPr>
            <a:spLocks noGrp="1"/>
          </p:cNvSpPr>
          <p:nvPr>
            <p:ph type="body" idx="1"/>
          </p:nvPr>
        </p:nvSpPr>
        <p:spPr>
          <a:xfrm>
            <a:off x="647700" y="2281237"/>
            <a:ext cx="11701463" cy="74723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2pPr marL="584200">
              <a:spcBef>
                <a:spcPts val="1500"/>
              </a:spcBef>
              <a:defRPr sz="3600"/>
            </a:lvl2pPr>
            <a:lvl3pPr marL="1181100">
              <a:spcBef>
                <a:spcPts val="1100"/>
              </a:spcBef>
              <a:defRPr sz="3000"/>
            </a:lvl3pPr>
            <a:lvl4pPr marL="1765300">
              <a:spcBef>
                <a:spcPts val="700"/>
              </a:spcBef>
              <a:defRPr sz="2400"/>
            </a:lvl4pPr>
            <a:lvl5pPr marL="2362200">
              <a:spcBef>
                <a:spcPts val="400"/>
              </a:spcBef>
              <a:defRPr sz="2400"/>
            </a:lvl5pPr>
          </a:lstStyle>
          <a:p>
            <a:pPr lvl="0">
              <a:defRPr sz="1800">
                <a:uFillTx/>
              </a:defRPr>
            </a:pPr>
            <a:r>
              <a:rPr sz="4000">
                <a:uFill>
                  <a:solidFill/>
                </a:uFill>
              </a:rPr>
              <a:t>Texte niveau 1</a:t>
            </a:r>
          </a:p>
          <a:p>
            <a:pPr lvl="1">
              <a:defRPr sz="1800">
                <a:uFillTx/>
              </a:defRPr>
            </a:pPr>
            <a:r>
              <a:rPr sz="3600">
                <a:uFill>
                  <a:solidFill/>
                </a:uFill>
              </a:rPr>
              <a:t>Texte niveau 2</a:t>
            </a:r>
          </a:p>
          <a:p>
            <a:pPr lvl="2">
              <a:defRPr sz="1800">
                <a:uFillTx/>
              </a:defRPr>
            </a:pPr>
            <a:r>
              <a:rPr sz="3000">
                <a:uFill>
                  <a:solidFill/>
                </a:uFill>
              </a:rPr>
              <a:t>Texte niveau 3</a:t>
            </a:r>
          </a:p>
          <a:p>
            <a:pPr lvl="3">
              <a:defRPr sz="1800">
                <a:uFillTx/>
              </a:defRPr>
            </a:pPr>
            <a:r>
              <a:rPr sz="2400">
                <a:uFill>
                  <a:solidFill/>
                </a:uFill>
              </a:rPr>
              <a:t>Texte niveau 4</a:t>
            </a:r>
          </a:p>
          <a:p>
            <a:pPr lvl="4">
              <a:defRPr sz="1800">
                <a:uFillTx/>
              </a:defRPr>
            </a:pPr>
            <a:r>
              <a:rPr sz="2400">
                <a:uFill>
                  <a:solidFill/>
                </a:uFill>
              </a:rPr>
              <a:t>Texte niveau 5</a:t>
            </a:r>
          </a:p>
        </p:txBody>
      </p:sp>
      <p:sp>
        <p:nvSpPr>
          <p:cNvPr id="4" name="Shape 4"/>
          <p:cNvSpPr>
            <a:spLocks noGrp="1"/>
          </p:cNvSpPr>
          <p:nvPr>
            <p:ph type="sldNum" sz="quarter" idx="2"/>
          </p:nvPr>
        </p:nvSpPr>
        <p:spPr>
          <a:xfrm>
            <a:off x="10668000" y="8883650"/>
            <a:ext cx="342900" cy="358589"/>
          </a:xfrm>
          <a:prstGeom prst="rect">
            <a:avLst/>
          </a:prstGeom>
          <a:ln w="12700">
            <a:miter lim="400000"/>
          </a:ln>
        </p:spPr>
        <p:txBody>
          <a:bodyPr wrap="none" lIns="0" tIns="0" rIns="0" bIns="0">
            <a:normAutofit/>
          </a:bodyPr>
          <a:lstStyle>
            <a:lvl1pPr marL="0" marR="0" defTabSz="457200">
              <a:defRPr sz="1800">
                <a:latin typeface="Times New Roman"/>
                <a:ea typeface="Times New Roman"/>
                <a:cs typeface="Times New Roman"/>
                <a:sym typeface="Times New Roman"/>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Lst>
  <p:transition xmlns:p14="http://schemas.microsoft.com/office/powerpoint/2010/main" spd="med"/>
  <p:txStyles>
    <p:titleStyle>
      <a:lvl1pPr algn="ctr">
        <a:lnSpc>
          <a:spcPct val="96000"/>
        </a:lnSpc>
        <a:defRPr sz="5600">
          <a:uFill>
            <a:solidFill/>
          </a:uFill>
          <a:latin typeface="Arial"/>
          <a:ea typeface="Arial"/>
          <a:cs typeface="Arial"/>
          <a:sym typeface="Arial"/>
        </a:defRPr>
      </a:lvl1pPr>
      <a:lvl2pPr indent="228600" algn="ctr">
        <a:lnSpc>
          <a:spcPct val="96000"/>
        </a:lnSpc>
        <a:defRPr sz="5600">
          <a:uFill>
            <a:solidFill/>
          </a:uFill>
          <a:latin typeface="Arial"/>
          <a:ea typeface="Arial"/>
          <a:cs typeface="Arial"/>
          <a:sym typeface="Arial"/>
        </a:defRPr>
      </a:lvl2pPr>
      <a:lvl3pPr indent="457200" algn="ctr">
        <a:lnSpc>
          <a:spcPct val="96000"/>
        </a:lnSpc>
        <a:defRPr sz="5600">
          <a:uFill>
            <a:solidFill/>
          </a:uFill>
          <a:latin typeface="Arial"/>
          <a:ea typeface="Arial"/>
          <a:cs typeface="Arial"/>
          <a:sym typeface="Arial"/>
        </a:defRPr>
      </a:lvl3pPr>
      <a:lvl4pPr indent="685800" algn="ctr">
        <a:lnSpc>
          <a:spcPct val="96000"/>
        </a:lnSpc>
        <a:defRPr sz="5600">
          <a:uFill>
            <a:solidFill/>
          </a:uFill>
          <a:latin typeface="Arial"/>
          <a:ea typeface="Arial"/>
          <a:cs typeface="Arial"/>
          <a:sym typeface="Arial"/>
        </a:defRPr>
      </a:lvl4pPr>
      <a:lvl5pPr indent="914400" algn="ctr">
        <a:lnSpc>
          <a:spcPct val="96000"/>
        </a:lnSpc>
        <a:defRPr sz="5600">
          <a:uFill>
            <a:solidFill/>
          </a:uFill>
          <a:latin typeface="Arial"/>
          <a:ea typeface="Arial"/>
          <a:cs typeface="Arial"/>
          <a:sym typeface="Arial"/>
        </a:defRPr>
      </a:lvl5pPr>
      <a:lvl6pPr indent="1143000" algn="ctr">
        <a:lnSpc>
          <a:spcPct val="96000"/>
        </a:lnSpc>
        <a:defRPr sz="5600">
          <a:uFill>
            <a:solidFill/>
          </a:uFill>
          <a:latin typeface="Arial"/>
          <a:ea typeface="Arial"/>
          <a:cs typeface="Arial"/>
          <a:sym typeface="Arial"/>
        </a:defRPr>
      </a:lvl6pPr>
      <a:lvl7pPr indent="1371600" algn="ctr">
        <a:lnSpc>
          <a:spcPct val="96000"/>
        </a:lnSpc>
        <a:defRPr sz="5600">
          <a:uFill>
            <a:solidFill/>
          </a:uFill>
          <a:latin typeface="Arial"/>
          <a:ea typeface="Arial"/>
          <a:cs typeface="Arial"/>
          <a:sym typeface="Arial"/>
        </a:defRPr>
      </a:lvl7pPr>
      <a:lvl8pPr indent="1600200" algn="ctr">
        <a:lnSpc>
          <a:spcPct val="96000"/>
        </a:lnSpc>
        <a:defRPr sz="5600">
          <a:uFill>
            <a:solidFill/>
          </a:uFill>
          <a:latin typeface="Arial"/>
          <a:ea typeface="Arial"/>
          <a:cs typeface="Arial"/>
          <a:sym typeface="Arial"/>
        </a:defRPr>
      </a:lvl8pPr>
      <a:lvl9pPr indent="1828800" algn="ctr">
        <a:lnSpc>
          <a:spcPct val="96000"/>
        </a:lnSpc>
        <a:defRPr sz="5600">
          <a:uFill>
            <a:solidFill/>
          </a:uFill>
          <a:latin typeface="Arial"/>
          <a:ea typeface="Arial"/>
          <a:cs typeface="Arial"/>
          <a:sym typeface="Arial"/>
        </a:defRPr>
      </a:lvl9pPr>
    </p:titleStyle>
    <p:bodyStyle>
      <a:lvl1pPr>
        <a:lnSpc>
          <a:spcPct val="96000"/>
        </a:lnSpc>
        <a:spcBef>
          <a:spcPts val="1800"/>
        </a:spcBef>
        <a:defRPr sz="4000">
          <a:uFill>
            <a:solidFill/>
          </a:uFill>
          <a:latin typeface="Arial"/>
          <a:ea typeface="Arial"/>
          <a:cs typeface="Arial"/>
          <a:sym typeface="Arial"/>
        </a:defRPr>
      </a:lvl1pPr>
      <a:lvl2pPr>
        <a:lnSpc>
          <a:spcPct val="96000"/>
        </a:lnSpc>
        <a:spcBef>
          <a:spcPts val="1800"/>
        </a:spcBef>
        <a:defRPr sz="4000">
          <a:uFill>
            <a:solidFill/>
          </a:uFill>
          <a:latin typeface="Arial"/>
          <a:ea typeface="Arial"/>
          <a:cs typeface="Arial"/>
          <a:sym typeface="Arial"/>
        </a:defRPr>
      </a:lvl2pPr>
      <a:lvl3pPr>
        <a:lnSpc>
          <a:spcPct val="96000"/>
        </a:lnSpc>
        <a:spcBef>
          <a:spcPts val="1800"/>
        </a:spcBef>
        <a:defRPr sz="4000">
          <a:uFill>
            <a:solidFill/>
          </a:uFill>
          <a:latin typeface="Arial"/>
          <a:ea typeface="Arial"/>
          <a:cs typeface="Arial"/>
          <a:sym typeface="Arial"/>
        </a:defRPr>
      </a:lvl3pPr>
      <a:lvl4pPr>
        <a:lnSpc>
          <a:spcPct val="96000"/>
        </a:lnSpc>
        <a:spcBef>
          <a:spcPts val="1800"/>
        </a:spcBef>
        <a:defRPr sz="4000">
          <a:uFill>
            <a:solidFill/>
          </a:uFill>
          <a:latin typeface="Arial"/>
          <a:ea typeface="Arial"/>
          <a:cs typeface="Arial"/>
          <a:sym typeface="Arial"/>
        </a:defRPr>
      </a:lvl4pPr>
      <a:lvl5pPr>
        <a:lnSpc>
          <a:spcPct val="96000"/>
        </a:lnSpc>
        <a:spcBef>
          <a:spcPts val="1800"/>
        </a:spcBef>
        <a:defRPr sz="4000">
          <a:uFill>
            <a:solidFill/>
          </a:uFill>
          <a:latin typeface="Arial"/>
          <a:ea typeface="Arial"/>
          <a:cs typeface="Arial"/>
          <a:sym typeface="Arial"/>
        </a:defRPr>
      </a:lvl5pPr>
      <a:lvl6pPr>
        <a:lnSpc>
          <a:spcPct val="96000"/>
        </a:lnSpc>
        <a:spcBef>
          <a:spcPts val="1800"/>
        </a:spcBef>
        <a:defRPr sz="4000">
          <a:uFill>
            <a:solidFill/>
          </a:uFill>
          <a:latin typeface="Arial"/>
          <a:ea typeface="Arial"/>
          <a:cs typeface="Arial"/>
          <a:sym typeface="Arial"/>
        </a:defRPr>
      </a:lvl6pPr>
      <a:lvl7pPr>
        <a:lnSpc>
          <a:spcPct val="96000"/>
        </a:lnSpc>
        <a:spcBef>
          <a:spcPts val="1800"/>
        </a:spcBef>
        <a:defRPr sz="4000">
          <a:uFill>
            <a:solidFill/>
          </a:uFill>
          <a:latin typeface="Arial"/>
          <a:ea typeface="Arial"/>
          <a:cs typeface="Arial"/>
          <a:sym typeface="Arial"/>
        </a:defRPr>
      </a:lvl7pPr>
      <a:lvl8pPr>
        <a:lnSpc>
          <a:spcPct val="96000"/>
        </a:lnSpc>
        <a:spcBef>
          <a:spcPts val="1800"/>
        </a:spcBef>
        <a:defRPr sz="4000">
          <a:uFill>
            <a:solidFill/>
          </a:uFill>
          <a:latin typeface="Arial"/>
          <a:ea typeface="Arial"/>
          <a:cs typeface="Arial"/>
          <a:sym typeface="Arial"/>
        </a:defRPr>
      </a:lvl8pPr>
      <a:lvl9pPr>
        <a:lnSpc>
          <a:spcPct val="96000"/>
        </a:lnSpc>
        <a:spcBef>
          <a:spcPts val="1800"/>
        </a:spcBef>
        <a:defRPr sz="4000">
          <a:uFill>
            <a:solidFill/>
          </a:uFill>
          <a:latin typeface="Arial"/>
          <a:ea typeface="Arial"/>
          <a:cs typeface="Arial"/>
          <a:sym typeface="Arial"/>
        </a:defRPr>
      </a:lvl9pPr>
    </p:bodyStyle>
    <p:otherStyle>
      <a:lvl1pPr algn="ctr" defTabSz="457200">
        <a:defRPr>
          <a:solidFill>
            <a:schemeClr val="tx1"/>
          </a:solidFill>
          <a:uFill>
            <a:solidFill/>
          </a:uFill>
          <a:latin typeface="+mn-lt"/>
          <a:ea typeface="+mn-ea"/>
          <a:cs typeface="+mn-cs"/>
          <a:sym typeface="Times New Roman"/>
        </a:defRPr>
      </a:lvl1pPr>
      <a:lvl2pPr indent="228600" algn="ctr" defTabSz="457200">
        <a:defRPr>
          <a:solidFill>
            <a:schemeClr val="tx1"/>
          </a:solidFill>
          <a:uFill>
            <a:solidFill/>
          </a:uFill>
          <a:latin typeface="+mn-lt"/>
          <a:ea typeface="+mn-ea"/>
          <a:cs typeface="+mn-cs"/>
          <a:sym typeface="Times New Roman"/>
        </a:defRPr>
      </a:lvl2pPr>
      <a:lvl3pPr indent="457200" algn="ctr" defTabSz="457200">
        <a:defRPr>
          <a:solidFill>
            <a:schemeClr val="tx1"/>
          </a:solidFill>
          <a:uFill>
            <a:solidFill/>
          </a:uFill>
          <a:latin typeface="+mn-lt"/>
          <a:ea typeface="+mn-ea"/>
          <a:cs typeface="+mn-cs"/>
          <a:sym typeface="Times New Roman"/>
        </a:defRPr>
      </a:lvl3pPr>
      <a:lvl4pPr indent="685800" algn="ctr" defTabSz="457200">
        <a:defRPr>
          <a:solidFill>
            <a:schemeClr val="tx1"/>
          </a:solidFill>
          <a:uFill>
            <a:solidFill/>
          </a:uFill>
          <a:latin typeface="+mn-lt"/>
          <a:ea typeface="+mn-ea"/>
          <a:cs typeface="+mn-cs"/>
          <a:sym typeface="Times New Roman"/>
        </a:defRPr>
      </a:lvl4pPr>
      <a:lvl5pPr indent="914400" algn="ctr" defTabSz="457200">
        <a:defRPr>
          <a:solidFill>
            <a:schemeClr val="tx1"/>
          </a:solidFill>
          <a:uFill>
            <a:solidFill/>
          </a:uFill>
          <a:latin typeface="+mn-lt"/>
          <a:ea typeface="+mn-ea"/>
          <a:cs typeface="+mn-cs"/>
          <a:sym typeface="Times New Roman"/>
        </a:defRPr>
      </a:lvl5pPr>
      <a:lvl6pPr indent="1143000" algn="ctr" defTabSz="457200">
        <a:defRPr>
          <a:solidFill>
            <a:schemeClr val="tx1"/>
          </a:solidFill>
          <a:uFill>
            <a:solidFill/>
          </a:uFill>
          <a:latin typeface="+mn-lt"/>
          <a:ea typeface="+mn-ea"/>
          <a:cs typeface="+mn-cs"/>
          <a:sym typeface="Times New Roman"/>
        </a:defRPr>
      </a:lvl6pPr>
      <a:lvl7pPr indent="1371600" algn="ctr" defTabSz="457200">
        <a:defRPr>
          <a:solidFill>
            <a:schemeClr val="tx1"/>
          </a:solidFill>
          <a:uFill>
            <a:solidFill/>
          </a:uFill>
          <a:latin typeface="+mn-lt"/>
          <a:ea typeface="+mn-ea"/>
          <a:cs typeface="+mn-cs"/>
          <a:sym typeface="Times New Roman"/>
        </a:defRPr>
      </a:lvl7pPr>
      <a:lvl8pPr indent="1600200" algn="ctr" defTabSz="457200">
        <a:defRPr>
          <a:solidFill>
            <a:schemeClr val="tx1"/>
          </a:solidFill>
          <a:uFill>
            <a:solidFill/>
          </a:uFill>
          <a:latin typeface="+mn-lt"/>
          <a:ea typeface="+mn-ea"/>
          <a:cs typeface="+mn-cs"/>
          <a:sym typeface="Times New Roman"/>
        </a:defRPr>
      </a:lvl8pPr>
      <a:lvl9pPr indent="1828800" algn="ctr" defTabSz="457200">
        <a:defRPr>
          <a:solidFill>
            <a:schemeClr val="tx1"/>
          </a:solidFill>
          <a:uFill>
            <a:solidFill/>
          </a:u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emf"/><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jp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xfrm>
            <a:off x="974725" y="1639887"/>
            <a:ext cx="11055350" cy="4389438"/>
          </a:xfrm>
          <a:prstGeom prst="rect">
            <a:avLst/>
          </a:prstGeom>
        </p:spPr>
        <p:txBody>
          <a:bodyPr/>
          <a:lstStyle/>
          <a:p>
            <a:pPr lvl="0">
              <a:defRPr sz="1800">
                <a:solidFill>
                  <a:srgbClr val="000000"/>
                </a:solidFill>
                <a:uFillTx/>
              </a:defRPr>
            </a:pPr>
            <a:endParaRPr sz="4800" dirty="0">
              <a:solidFill>
                <a:srgbClr val="005764"/>
              </a:solidFill>
              <a:uFill>
                <a:solidFill>
                  <a:srgbClr val="005764"/>
                </a:solidFill>
              </a:uFill>
              <a:latin typeface="Gill Sans SemiBold"/>
              <a:ea typeface="Gill Sans SemiBold"/>
              <a:cs typeface="Gill Sans SemiBold"/>
              <a:sym typeface="Gill Sans SemiBold"/>
            </a:endParaRPr>
          </a:p>
          <a:p>
            <a:pPr lvl="0">
              <a:defRPr sz="1800">
                <a:solidFill>
                  <a:srgbClr val="000000"/>
                </a:solidFill>
                <a:uFillTx/>
              </a:defRPr>
            </a:pPr>
            <a:r>
              <a:rPr lang="fr-FR" sz="4800" dirty="0" smtClean="0">
                <a:latin typeface="Gill Sans SemiBold"/>
                <a:ea typeface="Gill Sans SemiBold"/>
                <a:cs typeface="Gill Sans SemiBold"/>
                <a:sym typeface="Gill Sans SemiBold"/>
              </a:rPr>
              <a:t>E</a:t>
            </a:r>
            <a:r>
              <a:rPr lang="nl-BE" sz="4800" dirty="0" smtClean="0">
                <a:latin typeface="Gill Sans SemiBold"/>
                <a:ea typeface="Gill Sans SemiBold"/>
                <a:cs typeface="Gill Sans SemiBold"/>
                <a:sym typeface="Gill Sans SemiBold"/>
              </a:rPr>
              <a:t>valuation de compétences</a:t>
            </a:r>
            <a:br>
              <a:rPr lang="nl-BE" sz="4800" dirty="0" smtClean="0">
                <a:latin typeface="Gill Sans SemiBold"/>
                <a:ea typeface="Gill Sans SemiBold"/>
                <a:cs typeface="Gill Sans SemiBold"/>
                <a:sym typeface="Gill Sans SemiBold"/>
              </a:rPr>
            </a:br>
            <a:r>
              <a:rPr lang="nl-BE" sz="4800" dirty="0" smtClean="0">
                <a:latin typeface="Gill Sans SemiBold"/>
                <a:ea typeface="Gill Sans SemiBold"/>
                <a:cs typeface="Gill Sans SemiBold"/>
                <a:sym typeface="Gill Sans SemiBold"/>
              </a:rPr>
              <a:t/>
            </a:r>
            <a:br>
              <a:rPr lang="nl-BE" sz="4800" dirty="0" smtClean="0">
                <a:latin typeface="Gill Sans SemiBold"/>
                <a:ea typeface="Gill Sans SemiBold"/>
                <a:cs typeface="Gill Sans SemiBold"/>
                <a:sym typeface="Gill Sans SemiBold"/>
              </a:rPr>
            </a:br>
            <a:r>
              <a:rPr lang="nl-BE" sz="4800" dirty="0" smtClean="0">
                <a:latin typeface="Gill Sans SemiBold"/>
                <a:ea typeface="Gill Sans SemiBold"/>
                <a:cs typeface="Gill Sans SemiBold"/>
                <a:sym typeface="Gill Sans SemiBold"/>
              </a:rPr>
              <a:t>30/11/2015</a:t>
            </a:r>
            <a:endParaRPr sz="2000" dirty="0">
              <a:solidFill>
                <a:srgbClr val="005764"/>
              </a:solidFill>
              <a:uFill>
                <a:solidFill>
                  <a:srgbClr val="005764"/>
                </a:solidFill>
              </a:uFill>
              <a:latin typeface="Gill Sans SemiBold"/>
              <a:ea typeface="Gill Sans SemiBold"/>
              <a:cs typeface="Gill Sans SemiBold"/>
              <a:sym typeface="Gill Sans SemiBold"/>
            </a:endParaRPr>
          </a:p>
        </p:txBody>
      </p:sp>
      <p:sp>
        <p:nvSpPr>
          <p:cNvPr id="42" name="Shape 42"/>
          <p:cNvSpPr/>
          <p:nvPr/>
        </p:nvSpPr>
        <p:spPr>
          <a:xfrm>
            <a:off x="2898775" y="7124186"/>
            <a:ext cx="7289800" cy="622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3600">
                <a:solidFill>
                  <a:srgbClr val="005764"/>
                </a:solidFill>
                <a:uFill>
                  <a:solidFill>
                    <a:srgbClr val="005764"/>
                  </a:solidFill>
                </a:uFill>
              </a:defRPr>
            </a:lvl1pPr>
          </a:lstStyle>
          <a:p>
            <a:pPr lvl="0">
              <a:defRPr sz="1800">
                <a:solidFill>
                  <a:srgbClr val="000000"/>
                </a:solidFill>
                <a:uFillTx/>
              </a:defRPr>
            </a:pPr>
            <a:r>
              <a:rPr sz="3600" dirty="0">
                <a:solidFill>
                  <a:srgbClr val="005764"/>
                </a:solidFill>
                <a:uFill>
                  <a:solidFill>
                    <a:srgbClr val="005764"/>
                  </a:solidFill>
                </a:uFill>
              </a:rPr>
              <a:t>Pascal Detroz, IFRES-ULg</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normAutofit/>
          </a:bodyPr>
          <a:lstStyle>
            <a:lvl1pPr defTabSz="560831">
              <a:defRPr sz="7679"/>
            </a:lvl1pPr>
          </a:lstStyle>
          <a:p>
            <a:pPr lvl="0">
              <a:defRPr sz="1800"/>
            </a:pPr>
            <a:r>
              <a:rPr lang="nl-BE" sz="7679" dirty="0" smtClean="0"/>
              <a:t>Score à l’examen</a:t>
            </a:r>
            <a:endParaRPr sz="7679" dirty="0"/>
          </a:p>
        </p:txBody>
      </p:sp>
      <p:pic>
        <p:nvPicPr>
          <p:cNvPr id="2" name="Image 1"/>
          <p:cNvPicPr>
            <a:picLocks noChangeAspect="1"/>
          </p:cNvPicPr>
          <p:nvPr/>
        </p:nvPicPr>
        <p:blipFill>
          <a:blip r:embed="rId3"/>
          <a:stretch>
            <a:fillRect/>
          </a:stretch>
        </p:blipFill>
        <p:spPr>
          <a:xfrm>
            <a:off x="4841591" y="2603500"/>
            <a:ext cx="3450346" cy="6172048"/>
          </a:xfrm>
          <a:prstGeom prst="rect">
            <a:avLst/>
          </a:prstGeom>
        </p:spPr>
      </p:pic>
    </p:spTree>
    <p:extLst>
      <p:ext uri="{BB962C8B-B14F-4D97-AF65-F5344CB8AC3E}">
        <p14:creationId xmlns:p14="http://schemas.microsoft.com/office/powerpoint/2010/main" val="28746079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noAutofit/>
          </a:bodyPr>
          <a:lstStyle>
            <a:lvl1pPr defTabSz="578358">
              <a:defRPr sz="7919"/>
            </a:lvl1pPr>
          </a:lstStyle>
          <a:p>
            <a:pPr lvl="0">
              <a:defRPr sz="1800"/>
            </a:pPr>
            <a:r>
              <a:rPr lang="fr-FR" sz="7200" dirty="0" smtClean="0"/>
              <a:t>Conséquences</a:t>
            </a:r>
            <a:endParaRPr sz="7200" dirty="0"/>
          </a:p>
        </p:txBody>
      </p:sp>
      <p:sp>
        <p:nvSpPr>
          <p:cNvPr id="48" name="Shape 48"/>
          <p:cNvSpPr>
            <a:spLocks noGrp="1"/>
          </p:cNvSpPr>
          <p:nvPr>
            <p:ph type="body" idx="1"/>
          </p:nvPr>
        </p:nvSpPr>
        <p:spPr>
          <a:xfrm>
            <a:off x="952500" y="6493297"/>
            <a:ext cx="11099800" cy="3260303"/>
          </a:xfrm>
          <a:prstGeom prst="rect">
            <a:avLst/>
          </a:prstGeom>
        </p:spPr>
        <p:txBody>
          <a:bodyPr>
            <a:normAutofit/>
          </a:bodyPr>
          <a:lstStyle/>
          <a:p>
            <a:pPr marL="0" lvl="0" indent="0" algn="just" defTabSz="508254">
              <a:spcBef>
                <a:spcPts val="3600"/>
              </a:spcBef>
              <a:buSzTx/>
              <a:buNone/>
              <a:defRPr sz="1800"/>
            </a:pPr>
            <a:r>
              <a:rPr lang="fr-FR" sz="2800" dirty="0" smtClean="0"/>
              <a:t>Si on avait une mesure de la compétence qui nous permettait de déterminer la population des « compétents » et celle des « incompétents » (l’appareil magique), le croisement de cette mesure avec la performance observée représentée par le score à l’examen nous donnerait quatre profils : les compétents-performants, les compétents non-performants, les incompétents-performants, les incompétents-non-performants</a:t>
            </a:r>
            <a:r>
              <a:rPr lang="fr-FR" sz="1800" dirty="0" smtClean="0"/>
              <a:t>.</a:t>
            </a:r>
            <a:endParaRPr sz="3654" dirty="0"/>
          </a:p>
        </p:txBody>
      </p:sp>
      <p:pic>
        <p:nvPicPr>
          <p:cNvPr id="2" name="Image 1"/>
          <p:cNvPicPr>
            <a:picLocks noChangeAspect="1"/>
          </p:cNvPicPr>
          <p:nvPr/>
        </p:nvPicPr>
        <p:blipFill>
          <a:blip r:embed="rId2"/>
          <a:stretch>
            <a:fillRect/>
          </a:stretch>
        </p:blipFill>
        <p:spPr>
          <a:xfrm>
            <a:off x="2476500" y="2561801"/>
            <a:ext cx="8051800" cy="3572263"/>
          </a:xfrm>
          <a:prstGeom prst="rect">
            <a:avLst/>
          </a:prstGeom>
        </p:spPr>
      </p:pic>
    </p:spTree>
    <p:extLst>
      <p:ext uri="{BB962C8B-B14F-4D97-AF65-F5344CB8AC3E}">
        <p14:creationId xmlns:p14="http://schemas.microsoft.com/office/powerpoint/2010/main" val="41551248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lvl1pPr defTabSz="578358">
              <a:defRPr sz="7919"/>
            </a:lvl1pPr>
          </a:lstStyle>
          <a:p>
            <a:pPr lvl="0">
              <a:defRPr sz="1800"/>
            </a:pPr>
            <a:r>
              <a:rPr lang="nl-BE" sz="7919" dirty="0" smtClean="0"/>
              <a:t>Objectif des examens</a:t>
            </a:r>
            <a:endParaRPr sz="7919" dirty="0"/>
          </a:p>
        </p:txBody>
      </p:sp>
      <p:pic>
        <p:nvPicPr>
          <p:cNvPr id="4" name="Image 3"/>
          <p:cNvPicPr>
            <a:picLocks noChangeAspect="1"/>
          </p:cNvPicPr>
          <p:nvPr/>
        </p:nvPicPr>
        <p:blipFill>
          <a:blip r:embed="rId2"/>
          <a:stretch>
            <a:fillRect/>
          </a:stretch>
        </p:blipFill>
        <p:spPr>
          <a:xfrm>
            <a:off x="7814746" y="2603500"/>
            <a:ext cx="3450346" cy="6172048"/>
          </a:xfrm>
          <a:prstGeom prst="rect">
            <a:avLst/>
          </a:prstGeom>
        </p:spPr>
      </p:pic>
      <p:pic>
        <p:nvPicPr>
          <p:cNvPr id="6" name="Image 5"/>
          <p:cNvPicPr>
            <a:picLocks noChangeAspect="1"/>
          </p:cNvPicPr>
          <p:nvPr/>
        </p:nvPicPr>
        <p:blipFill>
          <a:blip r:embed="rId3"/>
          <a:stretch>
            <a:fillRect/>
          </a:stretch>
        </p:blipFill>
        <p:spPr>
          <a:xfrm>
            <a:off x="2259152" y="2603500"/>
            <a:ext cx="3450346" cy="6172048"/>
          </a:xfrm>
          <a:prstGeom prst="rect">
            <a:avLst/>
          </a:prstGeom>
        </p:spPr>
      </p:pic>
      <p:cxnSp>
        <p:nvCxnSpPr>
          <p:cNvPr id="3" name="Connecteur droit avec flèche 2"/>
          <p:cNvCxnSpPr>
            <a:stCxn id="6" idx="3"/>
            <a:endCxn id="4" idx="1"/>
          </p:cNvCxnSpPr>
          <p:nvPr/>
        </p:nvCxnSpPr>
        <p:spPr>
          <a:xfrm>
            <a:off x="5709498" y="5689524"/>
            <a:ext cx="2105248" cy="0"/>
          </a:xfrm>
          <a:prstGeom prst="straightConnector1">
            <a:avLst/>
          </a:prstGeom>
          <a:noFill/>
          <a:ln w="76200" cap="flat" cmpd="sng">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801341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974725" y="2681287"/>
            <a:ext cx="11055350" cy="4389438"/>
          </a:xfrm>
          <a:prstGeom prst="rect">
            <a:avLst/>
          </a:prstGeom>
        </p:spPr>
        <p:txBody>
          <a:bodyPr/>
          <a:lstStyle>
            <a:lvl1pPr>
              <a:defRPr sz="4695">
                <a:latin typeface="Gill Sans SemiBold"/>
                <a:ea typeface="Gill Sans SemiBold"/>
                <a:cs typeface="Gill Sans SemiBold"/>
                <a:sym typeface="Gill Sans SemiBold"/>
              </a:defRPr>
            </a:lvl1pPr>
          </a:lstStyle>
          <a:p>
            <a:pPr lvl="0">
              <a:defRPr sz="1800">
                <a:solidFill>
                  <a:srgbClr val="000000"/>
                </a:solidFill>
                <a:uFillTx/>
              </a:defRPr>
            </a:pPr>
            <a:r>
              <a:rPr sz="4695" dirty="0">
                <a:solidFill>
                  <a:srgbClr val="005764"/>
                </a:solidFill>
                <a:uFill>
                  <a:solidFill>
                    <a:srgbClr val="005764"/>
                  </a:solidFill>
                </a:uFill>
              </a:rPr>
              <a:t>4. Le problème </a:t>
            </a:r>
            <a:r>
              <a:rPr lang="nl-BE" sz="4695" dirty="0" smtClean="0">
                <a:solidFill>
                  <a:srgbClr val="005764"/>
                </a:solidFill>
                <a:uFill>
                  <a:solidFill>
                    <a:srgbClr val="005764"/>
                  </a:solidFill>
                </a:uFill>
              </a:rPr>
              <a:t>inhérent à l’évaluation de compétences</a:t>
            </a:r>
            <a:endParaRPr sz="4695" dirty="0">
              <a:solidFill>
                <a:srgbClr val="005764"/>
              </a:solidFill>
              <a:uFill>
                <a:solidFill>
                  <a:srgbClr val="005764"/>
                </a:solidFill>
              </a:uFill>
            </a:endParaRPr>
          </a:p>
        </p:txBody>
      </p:sp>
    </p:spTree>
    <p:extLst>
      <p:ext uri="{BB962C8B-B14F-4D97-AF65-F5344CB8AC3E}">
        <p14:creationId xmlns:p14="http://schemas.microsoft.com/office/powerpoint/2010/main" val="11615897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prstGeom prst="rect">
            <a:avLst/>
          </a:prstGeom>
        </p:spPr>
        <p:txBody>
          <a:bodyPr/>
          <a:lstStyle>
            <a:lvl1pPr defTabSz="490727">
              <a:defRPr sz="6719"/>
            </a:lvl1pPr>
          </a:lstStyle>
          <a:p>
            <a:r>
              <a:t>L’approche par compétences</a:t>
            </a:r>
          </a:p>
        </p:txBody>
      </p:sp>
      <p:sp>
        <p:nvSpPr>
          <p:cNvPr id="203" name="Shape 203"/>
          <p:cNvSpPr>
            <a:spLocks noGrp="1"/>
          </p:cNvSpPr>
          <p:nvPr>
            <p:ph type="body" idx="1"/>
          </p:nvPr>
        </p:nvSpPr>
        <p:spPr>
          <a:prstGeom prst="rect">
            <a:avLst/>
          </a:prstGeom>
        </p:spPr>
        <p:txBody>
          <a:bodyPr>
            <a:normAutofit/>
          </a:bodyPr>
          <a:lstStyle/>
          <a:p>
            <a:pPr marL="0" indent="0" defTabSz="338835">
              <a:spcBef>
                <a:spcPts val="2400"/>
              </a:spcBef>
              <a:buSzTx/>
              <a:buNone/>
              <a:defRPr sz="2435"/>
            </a:pPr>
            <a:r>
              <a:rPr sz="2800" dirty="0"/>
              <a:t>Les défauts de l’APO, l’explosion des savoirs, mais aussi de nouvelles attentes sociales ainsi que l’augmentation de la complexité professionnelle (passage d’une GRH axée sur le taylorisme à une GRH prônant l’autonomie et la flexibilité) nécessitent une nouvelle approche : l’approche par compétences.</a:t>
            </a:r>
          </a:p>
          <a:p>
            <a:pPr marL="0" indent="0" defTabSz="338835">
              <a:spcBef>
                <a:spcPts val="2400"/>
              </a:spcBef>
              <a:buSzTx/>
              <a:buNone/>
              <a:defRPr sz="2435"/>
            </a:pPr>
            <a:r>
              <a:rPr sz="2800" dirty="0" smtClean="0"/>
              <a:t>Une </a:t>
            </a:r>
            <a:r>
              <a:rPr sz="2800" dirty="0"/>
              <a:t>compétence est un savoir-agir complexe prenant appui sur la mobilisation et la combinaison d’une variété de ressources internes et externes à l’intérieur d’une famille de situations. Ses caractéristiques sont intégratrices, combinatoires, développementales, contextuelles et évolutives. </a:t>
            </a:r>
          </a:p>
        </p:txBody>
      </p:sp>
    </p:spTree>
    <p:extLst>
      <p:ext uri="{BB962C8B-B14F-4D97-AF65-F5344CB8AC3E}">
        <p14:creationId xmlns:p14="http://schemas.microsoft.com/office/powerpoint/2010/main" val="40008491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prstGeom prst="rect">
            <a:avLst/>
          </a:prstGeom>
        </p:spPr>
        <p:txBody>
          <a:bodyPr/>
          <a:lstStyle>
            <a:lvl1pPr defTabSz="490727">
              <a:defRPr sz="6719"/>
            </a:lvl1pPr>
          </a:lstStyle>
          <a:p>
            <a:r>
              <a:t>Philosophie de l’approche par compétences</a:t>
            </a:r>
          </a:p>
        </p:txBody>
      </p:sp>
      <p:sp>
        <p:nvSpPr>
          <p:cNvPr id="209" name="Shape 209"/>
          <p:cNvSpPr>
            <a:spLocks noGrp="1"/>
          </p:cNvSpPr>
          <p:nvPr>
            <p:ph type="body" idx="1"/>
          </p:nvPr>
        </p:nvSpPr>
        <p:spPr>
          <a:prstGeom prst="rect">
            <a:avLst/>
          </a:prstGeom>
        </p:spPr>
        <p:txBody>
          <a:bodyPr>
            <a:normAutofit/>
          </a:bodyPr>
          <a:lstStyle/>
          <a:p>
            <a:pPr marL="290406" indent="-290406" defTabSz="327152">
              <a:spcBef>
                <a:spcPts val="2300"/>
              </a:spcBef>
              <a:defRPr sz="2352"/>
            </a:pPr>
            <a:r>
              <a:rPr dirty="0"/>
              <a:t>Relier les savoirs à des situations dans lesquelles ils permettent d’agir, au-delà de l’école.</a:t>
            </a:r>
          </a:p>
          <a:p>
            <a:pPr marL="290406" indent="-290406" defTabSz="327152">
              <a:spcBef>
                <a:spcPts val="2300"/>
              </a:spcBef>
              <a:defRPr sz="2352"/>
            </a:pPr>
            <a:r>
              <a:rPr dirty="0"/>
              <a:t>Donner du sens aux connaissances</a:t>
            </a:r>
          </a:p>
          <a:p>
            <a:pPr marL="290406" indent="-290406" defTabSz="327152">
              <a:spcBef>
                <a:spcPts val="2300"/>
              </a:spcBef>
              <a:defRPr sz="2352"/>
            </a:pPr>
            <a:r>
              <a:rPr dirty="0"/>
              <a:t>Dépasser les frontières disciplinaires et intégrer dans l’apprentissage des ressources non académiques</a:t>
            </a:r>
          </a:p>
          <a:p>
            <a:pPr marL="290406" indent="-290406" defTabSz="327152">
              <a:spcBef>
                <a:spcPts val="2300"/>
              </a:spcBef>
              <a:defRPr sz="2352"/>
            </a:pPr>
            <a:r>
              <a:rPr dirty="0"/>
              <a:t>Agir, c’est affronter des situations complexes, donc penser, analyser, interpréter, anticiper, décider, réguler, négocier.</a:t>
            </a:r>
          </a:p>
          <a:p>
            <a:pPr marL="290406" indent="-290406" defTabSz="327152">
              <a:spcBef>
                <a:spcPts val="2300"/>
              </a:spcBef>
              <a:defRPr sz="2352"/>
            </a:pPr>
            <a:r>
              <a:rPr dirty="0"/>
              <a:t>Construire les compétences plutôt que transmettre les savoirs</a:t>
            </a:r>
          </a:p>
          <a:p>
            <a:pPr marL="290406" indent="-290406" defTabSz="327152">
              <a:spcBef>
                <a:spcPts val="2300"/>
              </a:spcBef>
              <a:defRPr sz="2352"/>
            </a:pPr>
            <a:r>
              <a:rPr dirty="0"/>
              <a:t>Les savoirs doivent être disponibles et mobilisables à bon escient, au bon moment(la compétence se réalise dans l’action , elle ne lui pré-existe pas.)  </a:t>
            </a:r>
          </a:p>
        </p:txBody>
      </p:sp>
    </p:spTree>
    <p:extLst>
      <p:ext uri="{BB962C8B-B14F-4D97-AF65-F5344CB8AC3E}">
        <p14:creationId xmlns:p14="http://schemas.microsoft.com/office/powerpoint/2010/main" val="10862406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lstStyle>
            <a:lvl1pPr defTabSz="479044">
              <a:defRPr sz="6560"/>
            </a:lvl1pPr>
          </a:lstStyle>
          <a:p>
            <a:r>
              <a:t>L’approche par compétences : quelques critiques/tensions</a:t>
            </a:r>
          </a:p>
        </p:txBody>
      </p:sp>
      <p:sp>
        <p:nvSpPr>
          <p:cNvPr id="215" name="Shape 215"/>
          <p:cNvSpPr>
            <a:spLocks noGrp="1"/>
          </p:cNvSpPr>
          <p:nvPr>
            <p:ph type="body" idx="1"/>
          </p:nvPr>
        </p:nvSpPr>
        <p:spPr>
          <a:xfrm>
            <a:off x="952500" y="2742737"/>
            <a:ext cx="11099801" cy="6765913"/>
          </a:xfrm>
          <a:prstGeom prst="rect">
            <a:avLst/>
          </a:prstGeom>
        </p:spPr>
        <p:txBody>
          <a:bodyPr/>
          <a:lstStyle/>
          <a:p>
            <a:pPr marL="342265" indent="-342265" defTabSz="385572">
              <a:spcBef>
                <a:spcPts val="2700"/>
              </a:spcBef>
              <a:defRPr sz="2772"/>
            </a:pPr>
            <a:r>
              <a:t>L’augmentation du niveau d’exigence dans un contexte de lutte contre le retard scolaire et le décrochage scolaire</a:t>
            </a:r>
          </a:p>
          <a:p>
            <a:pPr marL="342265" indent="-342265" defTabSz="385572">
              <a:spcBef>
                <a:spcPts val="2700"/>
              </a:spcBef>
              <a:defRPr sz="2772"/>
            </a:pPr>
            <a:r>
              <a:t>La méconnaissance du processus de mobilisation : On demande aux enseignants d’amener les élèves à devenir compétents alors que notre connaissance sur l’acte de mobilisation est très incertaine</a:t>
            </a:r>
          </a:p>
          <a:p>
            <a:pPr marL="342265" indent="-342265" defTabSz="385572">
              <a:spcBef>
                <a:spcPts val="2700"/>
              </a:spcBef>
              <a:defRPr sz="2772"/>
            </a:pPr>
            <a:r>
              <a:t>Le statut scientifique du concept de compétence</a:t>
            </a:r>
          </a:p>
          <a:p>
            <a:pPr marL="342265" indent="-342265" defTabSz="385572">
              <a:spcBef>
                <a:spcPts val="2700"/>
              </a:spcBef>
              <a:defRPr sz="2772"/>
            </a:pPr>
            <a:r>
              <a:t>L’approche par compétences = une pédagogie de l’extrême – une pédagogie élitiste (notion de complexité inédite)</a:t>
            </a:r>
          </a:p>
          <a:p>
            <a:pPr marL="342265" indent="-342265" defTabSz="385572">
              <a:spcBef>
                <a:spcPts val="2700"/>
              </a:spcBef>
              <a:defRPr sz="2772"/>
            </a:pPr>
            <a:r>
              <a:t>L’utilitarisme du savoir</a:t>
            </a:r>
          </a:p>
          <a:p>
            <a:pPr marL="342265" indent="-342265" defTabSz="385572">
              <a:spcBef>
                <a:spcPts val="2700"/>
              </a:spcBef>
              <a:defRPr sz="2772"/>
            </a:pPr>
            <a:r>
              <a:t>Une confusion entre ce qui est attendu et les moyens à mettre en œuvre</a:t>
            </a:r>
          </a:p>
        </p:txBody>
      </p:sp>
    </p:spTree>
    <p:extLst>
      <p:ext uri="{BB962C8B-B14F-4D97-AF65-F5344CB8AC3E}">
        <p14:creationId xmlns:p14="http://schemas.microsoft.com/office/powerpoint/2010/main" val="18868270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lstStyle>
            <a:lvl1pPr defTabSz="479044">
              <a:defRPr sz="6560"/>
            </a:lvl1pPr>
          </a:lstStyle>
          <a:p>
            <a:r>
              <a:t>L’approche par compétences : quelques critiques/tensions</a:t>
            </a:r>
          </a:p>
        </p:txBody>
      </p:sp>
      <p:sp>
        <p:nvSpPr>
          <p:cNvPr id="218" name="Shape 218"/>
          <p:cNvSpPr>
            <a:spLocks noGrp="1"/>
          </p:cNvSpPr>
          <p:nvPr>
            <p:ph type="body" idx="1"/>
          </p:nvPr>
        </p:nvSpPr>
        <p:spPr>
          <a:xfrm>
            <a:off x="952500" y="2742737"/>
            <a:ext cx="11099801" cy="6765913"/>
          </a:xfrm>
          <a:prstGeom prst="rect">
            <a:avLst/>
          </a:prstGeom>
        </p:spPr>
        <p:txBody>
          <a:bodyPr/>
          <a:lstStyle/>
          <a:p>
            <a:pPr marL="0" indent="0" defTabSz="385572">
              <a:spcBef>
                <a:spcPts val="2700"/>
              </a:spcBef>
              <a:buSzTx/>
              <a:buNone/>
              <a:defRPr sz="2772"/>
            </a:pPr>
            <a:r>
              <a:t>Implique un changement de paradigme, une rupture importante. </a:t>
            </a:r>
          </a:p>
          <a:p>
            <a:pPr marL="635634" lvl="1" indent="-342264" defTabSz="385572">
              <a:spcBef>
                <a:spcPts val="2700"/>
              </a:spcBef>
              <a:defRPr sz="2772"/>
            </a:pPr>
            <a:r>
              <a:t>L’APC nécessite l’émergence de modèles cognitifs de la compétence et de sa maîtrise progressive. Ces modèles sont indispensables pour structurer les activités d’enseignement/apprentissage, les parcours de formation. Or, ces modèles sont rares, si pas inexistants.</a:t>
            </a:r>
          </a:p>
          <a:p>
            <a:pPr marL="635634" lvl="1" indent="-342264" defTabSz="385572">
              <a:spcBef>
                <a:spcPts val="2700"/>
              </a:spcBef>
              <a:defRPr sz="2772"/>
            </a:pPr>
            <a:r>
              <a:t>Commencer directement par des tâches complexes nécessite de mettre en place une assistance cognitive à l’apprentissage dont le degré diminuera progressivement. Cela nécessite des moyens importants.</a:t>
            </a:r>
          </a:p>
          <a:p>
            <a:pPr marL="635634" lvl="1" indent="-342264" defTabSz="385572">
              <a:spcBef>
                <a:spcPts val="2700"/>
              </a:spcBef>
              <a:defRPr sz="2772"/>
            </a:pPr>
            <a:r>
              <a:t>L’évaluation devient ipsative, multiple, évolutive, authentique. La validité et la fidélité deviennent crédibilité et fiabilité. Quid de l’équité ? La confusion entre apprentissage et évaluation…</a:t>
            </a:r>
          </a:p>
        </p:txBody>
      </p:sp>
    </p:spTree>
    <p:extLst>
      <p:ext uri="{BB962C8B-B14F-4D97-AF65-F5344CB8AC3E}">
        <p14:creationId xmlns:p14="http://schemas.microsoft.com/office/powerpoint/2010/main" val="31189392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prstGeom prst="rect">
            <a:avLst/>
          </a:prstGeom>
        </p:spPr>
        <p:txBody>
          <a:bodyPr/>
          <a:lstStyle>
            <a:lvl1pPr defTabSz="479044">
              <a:defRPr sz="6560"/>
            </a:lvl1pPr>
          </a:lstStyle>
          <a:p>
            <a:r>
              <a:t>L’approche par compétences : quelques critiques/tensions</a:t>
            </a:r>
          </a:p>
        </p:txBody>
      </p:sp>
      <p:sp>
        <p:nvSpPr>
          <p:cNvPr id="221" name="Shape 221"/>
          <p:cNvSpPr>
            <a:spLocks noGrp="1"/>
          </p:cNvSpPr>
          <p:nvPr>
            <p:ph type="body" idx="1"/>
          </p:nvPr>
        </p:nvSpPr>
        <p:spPr>
          <a:xfrm>
            <a:off x="952500" y="2742737"/>
            <a:ext cx="11099801" cy="6765913"/>
          </a:xfrm>
          <a:prstGeom prst="rect">
            <a:avLst/>
          </a:prstGeom>
        </p:spPr>
        <p:txBody>
          <a:bodyPr/>
          <a:lstStyle/>
          <a:p>
            <a:pPr marL="0" indent="0" defTabSz="315468">
              <a:spcBef>
                <a:spcPts val="2200"/>
              </a:spcBef>
              <a:buSzTx/>
              <a:buNone/>
              <a:defRPr sz="2268"/>
            </a:pPr>
            <a:r>
              <a:rPr b="1">
                <a:latin typeface="Helvetica"/>
                <a:ea typeface="Helvetica"/>
                <a:cs typeface="Helvetica"/>
                <a:sym typeface="Helvetica"/>
              </a:rPr>
              <a:t>De Ketele et Gerard (2005) </a:t>
            </a:r>
            <a:br>
              <a:rPr b="1">
                <a:latin typeface="Helvetica"/>
                <a:ea typeface="Helvetica"/>
                <a:cs typeface="Helvetica"/>
                <a:sym typeface="Helvetica"/>
              </a:rPr>
            </a:br>
            <a:r>
              <a:rPr b="1">
                <a:latin typeface="Helvetica"/>
                <a:ea typeface="Helvetica"/>
                <a:cs typeface="Helvetica"/>
                <a:sym typeface="Helvetica"/>
              </a:rPr>
              <a:t>La validation des épreuves d’évaluation selon l’approche par compétences</a:t>
            </a:r>
          </a:p>
          <a:p>
            <a:pPr marL="280034" indent="-280034" defTabSz="315468">
              <a:spcBef>
                <a:spcPts val="2200"/>
              </a:spcBef>
              <a:buSzPct val="45000"/>
              <a:buBlip>
                <a:blip r:embed="rId2"/>
              </a:buBlip>
              <a:defRPr sz="2268"/>
            </a:pPr>
            <a:r>
              <a:rPr i="1"/>
              <a:t>La validation d’épreuves construites en cohérence avec l’approche par compétences est loin d’être un problème résolu de façon satisfaisante.</a:t>
            </a:r>
          </a:p>
          <a:p>
            <a:pPr marL="280034" indent="-280034" defTabSz="315468">
              <a:spcBef>
                <a:spcPts val="2200"/>
              </a:spcBef>
              <a:buSzPct val="45000"/>
              <a:buBlip>
                <a:blip r:embed="rId2"/>
              </a:buBlip>
              <a:defRPr sz="2268"/>
            </a:pPr>
            <a:r>
              <a:rPr i="1"/>
              <a:t>Peut-on espérer un jour disposer d’une édumétrie satisfaisante pour évaluer des compétences complexes ? Rien n’est moins sûr dans l’état actuel de nos connaissances.</a:t>
            </a:r>
          </a:p>
          <a:p>
            <a:pPr marL="0" indent="0" defTabSz="315468">
              <a:spcBef>
                <a:spcPts val="2200"/>
              </a:spcBef>
              <a:buSzTx/>
              <a:buNone/>
              <a:defRPr sz="2268"/>
            </a:pPr>
            <a:r>
              <a:rPr b="1">
                <a:latin typeface="Helvetica"/>
                <a:ea typeface="Helvetica"/>
                <a:cs typeface="Helvetica"/>
                <a:sym typeface="Helvetica"/>
              </a:rPr>
              <a:t>Scallon (2004): </a:t>
            </a:r>
            <a:br>
              <a:rPr b="1">
                <a:latin typeface="Helvetica"/>
                <a:ea typeface="Helvetica"/>
                <a:cs typeface="Helvetica"/>
                <a:sym typeface="Helvetica"/>
              </a:rPr>
            </a:br>
            <a:r>
              <a:rPr b="1">
                <a:latin typeface="Helvetica"/>
                <a:ea typeface="Helvetica"/>
                <a:cs typeface="Helvetica"/>
                <a:sym typeface="Helvetica"/>
              </a:rPr>
              <a:t>L'évaluation des apprentissages dans une approche par compétences</a:t>
            </a:r>
          </a:p>
          <a:p>
            <a:pPr marL="280034" indent="-280034" defTabSz="315468">
              <a:spcBef>
                <a:spcPts val="2200"/>
              </a:spcBef>
              <a:buSzPct val="45000"/>
              <a:buBlip>
                <a:blip r:embed="rId2"/>
              </a:buBlip>
              <a:defRPr sz="2268"/>
            </a:pPr>
            <a:r>
              <a:rPr i="1"/>
              <a:t>La démarche à implémenter demeure inédite </a:t>
            </a:r>
          </a:p>
          <a:p>
            <a:pPr marL="280034" indent="-280034" defTabSz="315468">
              <a:spcBef>
                <a:spcPts val="2200"/>
              </a:spcBef>
              <a:buSzPct val="45000"/>
              <a:buBlip>
                <a:blip r:embed="rId2"/>
              </a:buBlip>
              <a:defRPr sz="2268"/>
            </a:pPr>
            <a:r>
              <a:rPr i="1"/>
              <a:t>L’évaluation des apprentissages dans une approche par compétences ressemble à un chemin sinueux, un chemin qui croiserait plusieurs sentiers propices à la distraction et parfois à la confusion</a:t>
            </a:r>
          </a:p>
        </p:txBody>
      </p:sp>
    </p:spTree>
    <p:extLst>
      <p:ext uri="{BB962C8B-B14F-4D97-AF65-F5344CB8AC3E}">
        <p14:creationId xmlns:p14="http://schemas.microsoft.com/office/powerpoint/2010/main" val="2465141322"/>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title"/>
          </p:nvPr>
        </p:nvSpPr>
        <p:spPr>
          <a:prstGeom prst="rect">
            <a:avLst/>
          </a:prstGeom>
        </p:spPr>
        <p:txBody>
          <a:bodyPr/>
          <a:lstStyle>
            <a:lvl1pPr defTabSz="479044">
              <a:defRPr sz="6560"/>
            </a:lvl1pPr>
          </a:lstStyle>
          <a:p>
            <a:r>
              <a:t>L’approche par compétences : quelques critiques/tensions</a:t>
            </a:r>
          </a:p>
        </p:txBody>
      </p:sp>
      <p:sp>
        <p:nvSpPr>
          <p:cNvPr id="224" name="Shape 224"/>
          <p:cNvSpPr>
            <a:spLocks noGrp="1"/>
          </p:cNvSpPr>
          <p:nvPr>
            <p:ph type="body" idx="1"/>
          </p:nvPr>
        </p:nvSpPr>
        <p:spPr>
          <a:xfrm>
            <a:off x="952500" y="2742737"/>
            <a:ext cx="11099801" cy="6765913"/>
          </a:xfrm>
          <a:prstGeom prst="rect">
            <a:avLst/>
          </a:prstGeom>
        </p:spPr>
        <p:txBody>
          <a:bodyPr/>
          <a:lstStyle/>
          <a:p>
            <a:pPr marL="0" indent="0" defTabSz="403097">
              <a:spcBef>
                <a:spcPts val="2800"/>
              </a:spcBef>
              <a:buSzTx/>
              <a:buNone/>
              <a:defRPr sz="2898"/>
            </a:pPr>
            <a:r>
              <a:rPr b="1">
                <a:latin typeface="Helvetica"/>
                <a:ea typeface="Helvetica"/>
                <a:cs typeface="Helvetica"/>
                <a:sym typeface="Helvetica"/>
              </a:rPr>
              <a:t>Tardif (2006): L’évaluation des compétences : Documenter le parcours de développement</a:t>
            </a:r>
            <a:br>
              <a:rPr b="1">
                <a:latin typeface="Helvetica"/>
                <a:ea typeface="Helvetica"/>
                <a:cs typeface="Helvetica"/>
                <a:sym typeface="Helvetica"/>
              </a:rPr>
            </a:br>
            <a:r>
              <a:rPr b="1">
                <a:latin typeface="Helvetica"/>
                <a:ea typeface="Helvetica"/>
                <a:cs typeface="Helvetica"/>
                <a:sym typeface="Helvetica"/>
              </a:rPr>
              <a:t/>
            </a:r>
            <a:br>
              <a:rPr b="1">
                <a:latin typeface="Helvetica"/>
                <a:ea typeface="Helvetica"/>
                <a:cs typeface="Helvetica"/>
                <a:sym typeface="Helvetica"/>
              </a:rPr>
            </a:br>
            <a:r>
              <a:rPr i="1"/>
              <a:t>En réalité, le choix des éléments susceptibles de remplir toutes les exigences d’une évaluation systématique et rigoureuse des compétences reste encore une tâche à terminer, voire à entreprendre (p.3)</a:t>
            </a:r>
            <a:br>
              <a:rPr i="1"/>
            </a:br>
            <a:r>
              <a:rPr i="1"/>
              <a:t/>
            </a:r>
            <a:br>
              <a:rPr i="1"/>
            </a:br>
            <a:r>
              <a:rPr i="1"/>
              <a:t>Les exigences de l’évaluation des compétences sont nombreuses et elles posent des défis de taille. D’aucun pourraient dès maintenant penser qu’une telle entreprise est impossible étant donné les théories et les instruments développés à ce jour dans le domaine de l’évaluation des apprentissages. (p.134)</a:t>
            </a:r>
          </a:p>
        </p:txBody>
      </p:sp>
    </p:spTree>
    <p:extLst>
      <p:ext uri="{BB962C8B-B14F-4D97-AF65-F5344CB8AC3E}">
        <p14:creationId xmlns:p14="http://schemas.microsoft.com/office/powerpoint/2010/main" val="1444945527"/>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974725" y="2681287"/>
            <a:ext cx="11055350" cy="4389438"/>
          </a:xfrm>
          <a:prstGeom prst="rect">
            <a:avLst/>
          </a:prstGeom>
        </p:spPr>
        <p:txBody>
          <a:bodyPr/>
          <a:lstStyle>
            <a:lvl1pPr>
              <a:defRPr sz="4695">
                <a:latin typeface="Gill Sans SemiBold"/>
                <a:ea typeface="Gill Sans SemiBold"/>
                <a:cs typeface="Gill Sans SemiBold"/>
                <a:sym typeface="Gill Sans SemiBold"/>
              </a:defRPr>
            </a:lvl1pPr>
          </a:lstStyle>
          <a:p>
            <a:pPr lvl="0">
              <a:defRPr sz="1800">
                <a:solidFill>
                  <a:srgbClr val="000000"/>
                </a:solidFill>
                <a:uFillTx/>
              </a:defRPr>
            </a:pPr>
            <a:r>
              <a:rPr sz="4695">
                <a:solidFill>
                  <a:srgbClr val="005764"/>
                </a:solidFill>
                <a:uFill>
                  <a:solidFill>
                    <a:srgbClr val="005764"/>
                  </a:solidFill>
                </a:uFill>
              </a:rPr>
              <a:t>1. Une définition de l’évaluation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xfrm>
            <a:off x="1086033" y="0"/>
            <a:ext cx="10915565" cy="1764937"/>
          </a:xfrm>
          <a:prstGeom prst="rect">
            <a:avLst/>
          </a:prstGeom>
        </p:spPr>
        <p:txBody>
          <a:bodyPr>
            <a:normAutofit/>
          </a:bodyPr>
          <a:lstStyle>
            <a:lvl1pPr algn="ctr">
              <a:defRPr sz="8600">
                <a:solidFill>
                  <a:srgbClr val="000000">
                    <a:alpha val="95000"/>
                  </a:srgbClr>
                </a:solidFill>
              </a:defRPr>
            </a:lvl1pPr>
          </a:lstStyle>
          <a:p>
            <a:r>
              <a:rPr dirty="0"/>
              <a:t>Quel est le problème ?</a:t>
            </a:r>
          </a:p>
        </p:txBody>
      </p:sp>
      <p:sp>
        <p:nvSpPr>
          <p:cNvPr id="179" name="Shape 179"/>
          <p:cNvSpPr/>
          <p:nvPr/>
        </p:nvSpPr>
        <p:spPr>
          <a:xfrm>
            <a:off x="1269516" y="2173660"/>
            <a:ext cx="10465768" cy="7570651"/>
          </a:xfrm>
          <a:prstGeom prst="rect">
            <a:avLst/>
          </a:prstGeom>
          <a:ln w="12700">
            <a:miter lim="400000"/>
          </a:ln>
          <a:extLst>
            <a:ext uri="{C572A759-6A51-4108-AA02-DFA0A04FC94B}">
              <ma14:wrappingTextBoxFlag xmlns:ma14="http://schemas.microsoft.com/office/mac/drawingml/2011/main" val="1"/>
            </a:ext>
          </a:extLst>
        </p:spPr>
        <p:txBody>
          <a:bodyPr lIns="33345" tIns="33345" rIns="33345" bIns="33345" anchor="ctr">
            <a:normAutofit fontScale="77500" lnSpcReduction="20000"/>
          </a:bodyPr>
          <a:lstStyle/>
          <a:p>
            <a:pPr marL="291770" indent="-291770" algn="l">
              <a:lnSpc>
                <a:spcPct val="120000"/>
              </a:lnSpc>
              <a:spcBef>
                <a:spcPts val="2232"/>
              </a:spcBef>
              <a:buSzPct val="60000"/>
              <a:buBlip>
                <a:blip r:embed="rId2"/>
              </a:buBlip>
              <a:defRPr sz="4300">
                <a:solidFill>
                  <a:srgbClr val="252B26"/>
                </a:solidFill>
              </a:defRPr>
            </a:pPr>
            <a:r>
              <a:rPr dirty="0"/>
              <a:t>La notion de compétence est loin d’être transparente et loin de renvoyer à un sens unifié (Rey et al., 2006). </a:t>
            </a:r>
          </a:p>
          <a:p>
            <a:pPr marL="291770" indent="-291770" algn="l">
              <a:lnSpc>
                <a:spcPct val="120000"/>
              </a:lnSpc>
              <a:spcBef>
                <a:spcPts val="2232"/>
              </a:spcBef>
              <a:buSzPct val="60000"/>
              <a:buBlip>
                <a:blip r:embed="rId2"/>
              </a:buBlip>
              <a:defRPr sz="4300">
                <a:solidFill>
                  <a:srgbClr val="252B26"/>
                </a:solidFill>
              </a:defRPr>
            </a:pPr>
            <a:r>
              <a:rPr dirty="0"/>
              <a:t>L’approche par compétences cherche à développer la possibilité par les apprenants de mobiliser un ensemble de ressources, internes ou externes, afin de résoudre une situation problème appartenant à une famille de situations.  Dès lors, l’évaluation des compétences consiste à vérifier la mobilisation de certaines ressources dans le contexte ainsi défini. </a:t>
            </a:r>
          </a:p>
          <a:p>
            <a:pPr marL="291770" indent="-291770" algn="l">
              <a:lnSpc>
                <a:spcPct val="120000"/>
              </a:lnSpc>
              <a:spcBef>
                <a:spcPts val="2232"/>
              </a:spcBef>
              <a:buSzPct val="60000"/>
              <a:buBlip>
                <a:blip r:embed="rId2"/>
              </a:buBlip>
              <a:defRPr sz="4300">
                <a:solidFill>
                  <a:srgbClr val="252B26"/>
                </a:solidFill>
              </a:defRPr>
            </a:pPr>
            <a:r>
              <a:rPr dirty="0"/>
              <a:t>qu’un certain nombre de concepts sur lesquels les docimologues se reposent depuis quelques décennies ne s’appliquent pas tels quels à l’évaluation dans une approche par compétences</a:t>
            </a:r>
          </a:p>
        </p:txBody>
      </p:sp>
    </p:spTree>
    <p:extLst>
      <p:ext uri="{BB962C8B-B14F-4D97-AF65-F5344CB8AC3E}">
        <p14:creationId xmlns:p14="http://schemas.microsoft.com/office/powerpoint/2010/main" val="263575468"/>
      </p:ext>
    </p:extLst>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p:nvPr/>
        </p:nvSpPr>
        <p:spPr>
          <a:xfrm>
            <a:off x="1269516" y="2173659"/>
            <a:ext cx="10465768" cy="7468471"/>
          </a:xfrm>
          <a:prstGeom prst="rect">
            <a:avLst/>
          </a:prstGeom>
          <a:ln w="12700">
            <a:miter lim="400000"/>
          </a:ln>
          <a:extLst>
            <a:ext uri="{C572A759-6A51-4108-AA02-DFA0A04FC94B}">
              <ma14:wrappingTextBoxFlag xmlns:ma14="http://schemas.microsoft.com/office/mac/drawingml/2011/main" val="1"/>
            </a:ext>
          </a:extLst>
        </p:spPr>
        <p:txBody>
          <a:bodyPr lIns="33345" tIns="33345" rIns="33345" bIns="33345" anchor="ctr">
            <a:normAutofit fontScale="77500" lnSpcReduction="20000"/>
          </a:bodyPr>
          <a:lstStyle/>
          <a:p>
            <a:pPr marL="291770" indent="-291770" algn="l">
              <a:lnSpc>
                <a:spcPct val="120000"/>
              </a:lnSpc>
              <a:spcBef>
                <a:spcPts val="2232"/>
              </a:spcBef>
              <a:buSzPct val="60000"/>
              <a:buBlip>
                <a:blip r:embed="rId2"/>
              </a:buBlip>
              <a:defRPr sz="4300">
                <a:solidFill>
                  <a:srgbClr val="252B26"/>
                </a:solidFill>
              </a:defRPr>
            </a:pPr>
            <a:r>
              <a:t>Exemple de concepts qui ne s’appliquent pas :</a:t>
            </a:r>
          </a:p>
          <a:p>
            <a:pPr marL="583540" lvl="1" indent="-291770" algn="l">
              <a:lnSpc>
                <a:spcPct val="120000"/>
              </a:lnSpc>
              <a:spcBef>
                <a:spcPts val="2232"/>
              </a:spcBef>
              <a:buSzPct val="60000"/>
              <a:buBlip>
                <a:blip r:embed="rId2"/>
              </a:buBlip>
              <a:defRPr sz="4300">
                <a:solidFill>
                  <a:srgbClr val="252B26"/>
                </a:solidFill>
              </a:defRPr>
            </a:pPr>
            <a:r>
              <a:t>La validité de contenu : dans le cadre d’une approche par contenu ou objectif, l’évaluateur prélève un échantillon de contenus ou d’objectifs de l’univers de référence des contenus enseignés. Lorsque l’on s’intéresse à la validité et que l’on envisage les preuves basées sur le contenu, on va s’intéresser au caractère représentatif de cet échantillon.</a:t>
            </a:r>
          </a:p>
          <a:p>
            <a:pPr marL="583540" lvl="1" indent="-291770" algn="l">
              <a:lnSpc>
                <a:spcPct val="120000"/>
              </a:lnSpc>
              <a:spcBef>
                <a:spcPts val="2232"/>
              </a:spcBef>
              <a:buSzPct val="60000"/>
              <a:buBlip>
                <a:blip r:embed="rId2"/>
              </a:buBlip>
              <a:defRPr sz="4300">
                <a:solidFill>
                  <a:srgbClr val="252B26"/>
                </a:solidFill>
              </a:defRPr>
            </a:pPr>
            <a:r>
              <a:t>La fidélité test-retest et par forme paralèlle nécessitent une masse critique d’items impossible à formaliser dans le cadre de l’APC</a:t>
            </a:r>
          </a:p>
          <a:p>
            <a:pPr marL="583540" lvl="1" indent="-291770" algn="l">
              <a:lnSpc>
                <a:spcPct val="120000"/>
              </a:lnSpc>
              <a:spcBef>
                <a:spcPts val="2232"/>
              </a:spcBef>
              <a:buSzPct val="60000"/>
              <a:buBlip>
                <a:blip r:embed="rId2"/>
              </a:buBlip>
              <a:defRPr sz="4300">
                <a:solidFill>
                  <a:srgbClr val="252B26"/>
                </a:solidFill>
              </a:defRPr>
            </a:pPr>
            <a:r>
              <a:t>L’indépendance des items n’est pas garanti</a:t>
            </a:r>
          </a:p>
        </p:txBody>
      </p:sp>
      <p:sp>
        <p:nvSpPr>
          <p:cNvPr id="7" name="Shape 178"/>
          <p:cNvSpPr txBox="1">
            <a:spLocks/>
          </p:cNvSpPr>
          <p:nvPr/>
        </p:nvSpPr>
        <p:spPr>
          <a:xfrm>
            <a:off x="1086033" y="0"/>
            <a:ext cx="10915565" cy="1764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ctr">
              <a:lnSpc>
                <a:spcPct val="100000"/>
              </a:lnSpc>
              <a:defRPr sz="8600">
                <a:solidFill>
                  <a:srgbClr val="000000">
                    <a:alpha val="95000"/>
                  </a:srgbClr>
                </a:solidFill>
                <a:uFill>
                  <a:solidFill/>
                </a:uFill>
                <a:latin typeface="+mn-lt"/>
                <a:ea typeface="+mn-ea"/>
                <a:cs typeface="+mn-cs"/>
                <a:sym typeface="Gill Sans"/>
              </a:defRPr>
            </a:lvl1pPr>
            <a:lvl2pPr indent="228600" algn="ctr">
              <a:lnSpc>
                <a:spcPct val="96000"/>
              </a:lnSpc>
              <a:defRPr sz="5600">
                <a:uFill>
                  <a:solidFill/>
                </a:uFill>
                <a:latin typeface="Arial"/>
                <a:ea typeface="Arial"/>
                <a:cs typeface="Arial"/>
                <a:sym typeface="Arial"/>
              </a:defRPr>
            </a:lvl2pPr>
            <a:lvl3pPr indent="457200" algn="ctr">
              <a:lnSpc>
                <a:spcPct val="96000"/>
              </a:lnSpc>
              <a:defRPr sz="5600">
                <a:uFill>
                  <a:solidFill/>
                </a:uFill>
                <a:latin typeface="Arial"/>
                <a:ea typeface="Arial"/>
                <a:cs typeface="Arial"/>
                <a:sym typeface="Arial"/>
              </a:defRPr>
            </a:lvl3pPr>
            <a:lvl4pPr indent="685800" algn="ctr">
              <a:lnSpc>
                <a:spcPct val="96000"/>
              </a:lnSpc>
              <a:defRPr sz="5600">
                <a:uFill>
                  <a:solidFill/>
                </a:uFill>
                <a:latin typeface="Arial"/>
                <a:ea typeface="Arial"/>
                <a:cs typeface="Arial"/>
                <a:sym typeface="Arial"/>
              </a:defRPr>
            </a:lvl4pPr>
            <a:lvl5pPr indent="914400" algn="ctr">
              <a:lnSpc>
                <a:spcPct val="96000"/>
              </a:lnSpc>
              <a:defRPr sz="5600">
                <a:uFill>
                  <a:solidFill/>
                </a:uFill>
                <a:latin typeface="Arial"/>
                <a:ea typeface="Arial"/>
                <a:cs typeface="Arial"/>
                <a:sym typeface="Arial"/>
              </a:defRPr>
            </a:lvl5pPr>
            <a:lvl6pPr indent="1143000" algn="ctr">
              <a:lnSpc>
                <a:spcPct val="96000"/>
              </a:lnSpc>
              <a:defRPr sz="5600">
                <a:uFill>
                  <a:solidFill/>
                </a:uFill>
                <a:latin typeface="Arial"/>
                <a:ea typeface="Arial"/>
                <a:cs typeface="Arial"/>
                <a:sym typeface="Arial"/>
              </a:defRPr>
            </a:lvl6pPr>
            <a:lvl7pPr indent="1371600" algn="ctr">
              <a:lnSpc>
                <a:spcPct val="96000"/>
              </a:lnSpc>
              <a:defRPr sz="5600">
                <a:uFill>
                  <a:solidFill/>
                </a:uFill>
                <a:latin typeface="Arial"/>
                <a:ea typeface="Arial"/>
                <a:cs typeface="Arial"/>
                <a:sym typeface="Arial"/>
              </a:defRPr>
            </a:lvl7pPr>
            <a:lvl8pPr indent="1600200" algn="ctr">
              <a:lnSpc>
                <a:spcPct val="96000"/>
              </a:lnSpc>
              <a:defRPr sz="5600">
                <a:uFill>
                  <a:solidFill/>
                </a:uFill>
                <a:latin typeface="Arial"/>
                <a:ea typeface="Arial"/>
                <a:cs typeface="Arial"/>
                <a:sym typeface="Arial"/>
              </a:defRPr>
            </a:lvl8pPr>
            <a:lvl9pPr indent="1828800" algn="ctr">
              <a:lnSpc>
                <a:spcPct val="96000"/>
              </a:lnSpc>
              <a:defRPr sz="5600">
                <a:uFill>
                  <a:solidFill/>
                </a:uFill>
                <a:latin typeface="Arial"/>
                <a:ea typeface="Arial"/>
                <a:cs typeface="Arial"/>
                <a:sym typeface="Arial"/>
              </a:defRPr>
            </a:lvl9pPr>
          </a:lstStyle>
          <a:p>
            <a:r>
              <a:rPr lang="fr-FR" smtClean="0"/>
              <a:t>Quel est le problème ?</a:t>
            </a:r>
            <a:endParaRPr lang="fr-FR" dirty="0"/>
          </a:p>
        </p:txBody>
      </p:sp>
    </p:spTree>
    <p:extLst>
      <p:ext uri="{BB962C8B-B14F-4D97-AF65-F5344CB8AC3E}">
        <p14:creationId xmlns:p14="http://schemas.microsoft.com/office/powerpoint/2010/main" val="2268212302"/>
      </p:ext>
    </p:extLst>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828331" y="0"/>
            <a:ext cx="11338934" cy="1764937"/>
          </a:xfrm>
          <a:prstGeom prst="rect">
            <a:avLst/>
          </a:prstGeom>
        </p:spPr>
        <p:txBody>
          <a:bodyPr>
            <a:normAutofit fontScale="90000"/>
          </a:bodyPr>
          <a:lstStyle>
            <a:lvl1pPr algn="ctr">
              <a:defRPr sz="8600">
                <a:solidFill>
                  <a:srgbClr val="000000">
                    <a:alpha val="95000"/>
                  </a:srgbClr>
                </a:solidFill>
              </a:defRPr>
            </a:lvl1pPr>
          </a:lstStyle>
          <a:p>
            <a:r>
              <a:rPr dirty="0"/>
              <a:t>Quelles pistes de solution ?</a:t>
            </a:r>
          </a:p>
        </p:txBody>
      </p:sp>
      <p:sp>
        <p:nvSpPr>
          <p:cNvPr id="189" name="Shape 189"/>
          <p:cNvSpPr/>
          <p:nvPr/>
        </p:nvSpPr>
        <p:spPr>
          <a:xfrm>
            <a:off x="1269516" y="1897554"/>
            <a:ext cx="10465768" cy="7468471"/>
          </a:xfrm>
          <a:prstGeom prst="rect">
            <a:avLst/>
          </a:prstGeom>
          <a:ln w="12700">
            <a:miter lim="400000"/>
          </a:ln>
          <a:extLst>
            <a:ext uri="{C572A759-6A51-4108-AA02-DFA0A04FC94B}">
              <ma14:wrappingTextBoxFlag xmlns:ma14="http://schemas.microsoft.com/office/mac/drawingml/2011/main" val="1"/>
            </a:ext>
          </a:extLst>
        </p:spPr>
        <p:txBody>
          <a:bodyPr lIns="33345" tIns="33345" rIns="33345" bIns="33345" anchor="ctr">
            <a:normAutofit/>
          </a:bodyPr>
          <a:lstStyle/>
          <a:p>
            <a:pPr marL="583540" lvl="1" indent="-291770" algn="l">
              <a:lnSpc>
                <a:spcPct val="120000"/>
              </a:lnSpc>
              <a:spcBef>
                <a:spcPts val="2232"/>
              </a:spcBef>
              <a:buSzPct val="60000"/>
              <a:buBlip>
                <a:blip r:embed="rId2"/>
              </a:buBlip>
              <a:defRPr sz="4300">
                <a:solidFill>
                  <a:srgbClr val="252B26"/>
                </a:solidFill>
              </a:defRPr>
            </a:pPr>
            <a:r>
              <a:rPr dirty="0"/>
              <a:t>Trois pistes semblent ouvertes :</a:t>
            </a:r>
          </a:p>
          <a:p>
            <a:pPr marL="1167079" lvl="4" indent="-291770" algn="l">
              <a:lnSpc>
                <a:spcPct val="120000"/>
              </a:lnSpc>
              <a:spcBef>
                <a:spcPts val="2232"/>
              </a:spcBef>
              <a:buSzPct val="60000"/>
              <a:buBlip>
                <a:blip r:embed="rId2"/>
              </a:buBlip>
              <a:defRPr sz="4300">
                <a:solidFill>
                  <a:srgbClr val="252B26"/>
                </a:solidFill>
              </a:defRPr>
            </a:pPr>
            <a:r>
              <a:rPr dirty="0"/>
              <a:t>Diminuer l’exigence de complexité (Diredonck et Fagnant)</a:t>
            </a:r>
          </a:p>
          <a:p>
            <a:pPr marL="1167079" lvl="4" indent="-291770" algn="l">
              <a:lnSpc>
                <a:spcPct val="120000"/>
              </a:lnSpc>
              <a:spcBef>
                <a:spcPts val="2232"/>
              </a:spcBef>
              <a:buSzPct val="60000"/>
              <a:buBlip>
                <a:blip r:embed="rId2"/>
              </a:buBlip>
              <a:defRPr sz="4300">
                <a:solidFill>
                  <a:srgbClr val="252B26"/>
                </a:solidFill>
              </a:defRPr>
            </a:pPr>
            <a:r>
              <a:rPr dirty="0"/>
              <a:t>Attendre la modélisation cognitive et mathématique de la compétence </a:t>
            </a:r>
          </a:p>
          <a:p>
            <a:pPr marL="1167079" lvl="4" indent="-291770" algn="l">
              <a:lnSpc>
                <a:spcPct val="120000"/>
              </a:lnSpc>
              <a:spcBef>
                <a:spcPts val="2232"/>
              </a:spcBef>
              <a:buSzPct val="60000"/>
              <a:buBlip>
                <a:blip r:embed="rId2"/>
              </a:buBlip>
              <a:defRPr sz="4300">
                <a:solidFill>
                  <a:srgbClr val="252B26"/>
                </a:solidFill>
              </a:defRPr>
            </a:pPr>
            <a:r>
              <a:rPr dirty="0"/>
              <a:t>Planifier les évaluations de manière matricielles</a:t>
            </a:r>
          </a:p>
        </p:txBody>
      </p:sp>
    </p:spTree>
    <p:extLst>
      <p:ext uri="{BB962C8B-B14F-4D97-AF65-F5344CB8AC3E}">
        <p14:creationId xmlns:p14="http://schemas.microsoft.com/office/powerpoint/2010/main" val="1093950144"/>
      </p:ext>
    </p:extLst>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974725" y="2681287"/>
            <a:ext cx="11055350" cy="4389438"/>
          </a:xfrm>
          <a:prstGeom prst="rect">
            <a:avLst/>
          </a:prstGeom>
        </p:spPr>
        <p:txBody>
          <a:bodyPr/>
          <a:lstStyle>
            <a:lvl1pPr>
              <a:defRPr sz="4695">
                <a:latin typeface="Gill Sans SemiBold"/>
                <a:ea typeface="Gill Sans SemiBold"/>
                <a:cs typeface="Gill Sans SemiBold"/>
                <a:sym typeface="Gill Sans SemiBold"/>
              </a:defRPr>
            </a:lvl1pPr>
          </a:lstStyle>
          <a:p>
            <a:pPr lvl="0">
              <a:defRPr sz="1800">
                <a:solidFill>
                  <a:srgbClr val="000000"/>
                </a:solidFill>
                <a:uFillTx/>
              </a:defRPr>
            </a:pPr>
            <a:r>
              <a:rPr lang="nl-BE" sz="4695" dirty="0" smtClean="0">
                <a:solidFill>
                  <a:srgbClr val="005764"/>
                </a:solidFill>
                <a:uFill>
                  <a:solidFill>
                    <a:srgbClr val="005764"/>
                  </a:solidFill>
                </a:uFill>
              </a:rPr>
              <a:t>6.</a:t>
            </a:r>
            <a:r>
              <a:rPr sz="4695" dirty="0" smtClean="0">
                <a:solidFill>
                  <a:srgbClr val="005764"/>
                </a:solidFill>
                <a:uFill>
                  <a:solidFill>
                    <a:srgbClr val="005764"/>
                  </a:solidFill>
                </a:uFill>
              </a:rPr>
              <a:t> </a:t>
            </a:r>
            <a:r>
              <a:rPr lang="nl-BE" sz="4695" dirty="0" smtClean="0">
                <a:solidFill>
                  <a:srgbClr val="005764"/>
                </a:solidFill>
                <a:uFill>
                  <a:solidFill>
                    <a:srgbClr val="005764"/>
                  </a:solidFill>
                </a:uFill>
              </a:rPr>
              <a:t>Diminuer l’exigence de complexité</a:t>
            </a:r>
            <a:endParaRPr sz="4695" dirty="0">
              <a:solidFill>
                <a:srgbClr val="005764"/>
              </a:solidFill>
              <a:uFill>
                <a:solidFill>
                  <a:srgbClr val="005764"/>
                </a:solidFill>
              </a:uFill>
            </a:endParaRPr>
          </a:p>
        </p:txBody>
      </p:sp>
    </p:spTree>
    <p:extLst>
      <p:ext uri="{BB962C8B-B14F-4D97-AF65-F5344CB8AC3E}">
        <p14:creationId xmlns:p14="http://schemas.microsoft.com/office/powerpoint/2010/main" val="16141398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p:nvPr/>
        </p:nvSpPr>
        <p:spPr>
          <a:xfrm>
            <a:off x="312925" y="2173659"/>
            <a:ext cx="11422359" cy="7468471"/>
          </a:xfrm>
          <a:prstGeom prst="rect">
            <a:avLst/>
          </a:prstGeom>
          <a:ln w="12700">
            <a:miter lim="400000"/>
          </a:ln>
          <a:extLst>
            <a:ext uri="{C572A759-6A51-4108-AA02-DFA0A04FC94B}">
              <ma14:wrappingTextBoxFlag xmlns:ma14="http://schemas.microsoft.com/office/mac/drawingml/2011/main" val="1"/>
            </a:ext>
          </a:extLst>
        </p:spPr>
        <p:txBody>
          <a:bodyPr lIns="33345" tIns="33345" rIns="33345" bIns="33345" anchor="ctr">
            <a:normAutofit/>
          </a:bodyPr>
          <a:lstStyle/>
          <a:p>
            <a:pPr marL="1361411" lvl="5" indent="-241015" algn="l" defTabSz="520183">
              <a:lnSpc>
                <a:spcPct val="120000"/>
              </a:lnSpc>
              <a:spcBef>
                <a:spcPts val="2100"/>
              </a:spcBef>
              <a:buSzPct val="60000"/>
              <a:buBlip>
                <a:blip r:embed="rId2"/>
              </a:buBlip>
              <a:defRPr sz="4128">
                <a:solidFill>
                  <a:srgbClr val="252B26"/>
                </a:solidFill>
              </a:defRPr>
            </a:pPr>
            <a:r>
              <a:rPr sz="2800" dirty="0" smtClean="0"/>
              <a:t>Les </a:t>
            </a:r>
            <a:r>
              <a:rPr sz="2800" dirty="0"/>
              <a:t>compétences de troisième degré (« compétences complexes ») : </a:t>
            </a:r>
            <a:r>
              <a:rPr lang="nl-BE" sz="2800" dirty="0"/>
              <a:t/>
            </a:r>
            <a:br>
              <a:rPr lang="nl-BE" sz="2800" dirty="0"/>
            </a:br>
            <a:r>
              <a:rPr sz="2800" dirty="0" smtClean="0"/>
              <a:t>« </a:t>
            </a:r>
            <a:r>
              <a:rPr sz="2800" dirty="0"/>
              <a:t>Savoir choisir et combiner plusieurs compétences élémentaires pour traiter une situation nouvelle et complexe » </a:t>
            </a:r>
          </a:p>
          <a:p>
            <a:pPr marL="1361411" lvl="5" indent="-241015" algn="l" defTabSz="520183">
              <a:lnSpc>
                <a:spcPct val="120000"/>
              </a:lnSpc>
              <a:spcBef>
                <a:spcPts val="2100"/>
              </a:spcBef>
              <a:buSzPct val="60000"/>
              <a:buBlip>
                <a:blip r:embed="rId2"/>
              </a:buBlip>
              <a:defRPr sz="4128">
                <a:solidFill>
                  <a:srgbClr val="252B26"/>
                </a:solidFill>
              </a:defRPr>
            </a:pPr>
            <a:r>
              <a:rPr sz="2800" dirty="0"/>
              <a:t>Les compétences de deuxième degré (« compétences élémentaires avec cadrage ») : « Posséder toute une gamme de ces compétences élémentaires et savoir, dans une situation inédite, choisir celle qui convient » </a:t>
            </a:r>
          </a:p>
          <a:p>
            <a:pPr marL="1361411" lvl="5" indent="-241015" algn="l" defTabSz="520183">
              <a:lnSpc>
                <a:spcPct val="120000"/>
              </a:lnSpc>
              <a:spcBef>
                <a:spcPts val="2100"/>
              </a:spcBef>
              <a:buSzPct val="60000"/>
              <a:buBlip>
                <a:blip r:embed="rId2"/>
              </a:buBlip>
              <a:defRPr sz="4128">
                <a:solidFill>
                  <a:srgbClr val="252B26"/>
                </a:solidFill>
              </a:defRPr>
            </a:pPr>
            <a:r>
              <a:rPr sz="2800" dirty="0"/>
              <a:t>Les compétences de premier degré (« compétences élémentaires », « procédures », « procédures élémentaires » ou </a:t>
            </a:r>
            <a:r>
              <a:rPr sz="2800" dirty="0"/>
              <a:t>« </a:t>
            </a:r>
            <a:r>
              <a:rPr sz="2800" dirty="0"/>
              <a:t>procédures automatisées</a:t>
            </a:r>
            <a:r>
              <a:rPr sz="2800" dirty="0"/>
              <a:t> ») </a:t>
            </a:r>
          </a:p>
        </p:txBody>
      </p:sp>
      <p:sp>
        <p:nvSpPr>
          <p:cNvPr id="7" name="Shape 188"/>
          <p:cNvSpPr txBox="1">
            <a:spLocks/>
          </p:cNvSpPr>
          <p:nvPr/>
        </p:nvSpPr>
        <p:spPr>
          <a:xfrm>
            <a:off x="828331" y="0"/>
            <a:ext cx="11338934" cy="1764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7500"/>
          </a:bodyPr>
          <a:lstStyle>
            <a:lvl1pPr algn="ctr">
              <a:lnSpc>
                <a:spcPct val="100000"/>
              </a:lnSpc>
              <a:defRPr sz="8600">
                <a:solidFill>
                  <a:srgbClr val="000000">
                    <a:alpha val="95000"/>
                  </a:srgbClr>
                </a:solidFill>
                <a:uFill>
                  <a:solidFill/>
                </a:uFill>
                <a:latin typeface="+mn-lt"/>
                <a:ea typeface="+mn-ea"/>
                <a:cs typeface="+mn-cs"/>
                <a:sym typeface="Gill Sans"/>
              </a:defRPr>
            </a:lvl1pPr>
            <a:lvl2pPr indent="228600" algn="ctr">
              <a:lnSpc>
                <a:spcPct val="96000"/>
              </a:lnSpc>
              <a:defRPr sz="5600">
                <a:uFill>
                  <a:solidFill/>
                </a:uFill>
                <a:latin typeface="Arial"/>
                <a:ea typeface="Arial"/>
                <a:cs typeface="Arial"/>
                <a:sym typeface="Arial"/>
              </a:defRPr>
            </a:lvl2pPr>
            <a:lvl3pPr indent="457200" algn="ctr">
              <a:lnSpc>
                <a:spcPct val="96000"/>
              </a:lnSpc>
              <a:defRPr sz="5600">
                <a:uFill>
                  <a:solidFill/>
                </a:uFill>
                <a:latin typeface="Arial"/>
                <a:ea typeface="Arial"/>
                <a:cs typeface="Arial"/>
                <a:sym typeface="Arial"/>
              </a:defRPr>
            </a:lvl3pPr>
            <a:lvl4pPr indent="685800" algn="ctr">
              <a:lnSpc>
                <a:spcPct val="96000"/>
              </a:lnSpc>
              <a:defRPr sz="5600">
                <a:uFill>
                  <a:solidFill/>
                </a:uFill>
                <a:latin typeface="Arial"/>
                <a:ea typeface="Arial"/>
                <a:cs typeface="Arial"/>
                <a:sym typeface="Arial"/>
              </a:defRPr>
            </a:lvl4pPr>
            <a:lvl5pPr indent="914400" algn="ctr">
              <a:lnSpc>
                <a:spcPct val="96000"/>
              </a:lnSpc>
              <a:defRPr sz="5600">
                <a:uFill>
                  <a:solidFill/>
                </a:uFill>
                <a:latin typeface="Arial"/>
                <a:ea typeface="Arial"/>
                <a:cs typeface="Arial"/>
                <a:sym typeface="Arial"/>
              </a:defRPr>
            </a:lvl5pPr>
            <a:lvl6pPr indent="1143000" algn="ctr">
              <a:lnSpc>
                <a:spcPct val="96000"/>
              </a:lnSpc>
              <a:defRPr sz="5600">
                <a:uFill>
                  <a:solidFill/>
                </a:uFill>
                <a:latin typeface="Arial"/>
                <a:ea typeface="Arial"/>
                <a:cs typeface="Arial"/>
                <a:sym typeface="Arial"/>
              </a:defRPr>
            </a:lvl6pPr>
            <a:lvl7pPr indent="1371600" algn="ctr">
              <a:lnSpc>
                <a:spcPct val="96000"/>
              </a:lnSpc>
              <a:defRPr sz="5600">
                <a:uFill>
                  <a:solidFill/>
                </a:uFill>
                <a:latin typeface="Arial"/>
                <a:ea typeface="Arial"/>
                <a:cs typeface="Arial"/>
                <a:sym typeface="Arial"/>
              </a:defRPr>
            </a:lvl7pPr>
            <a:lvl8pPr indent="1600200" algn="ctr">
              <a:lnSpc>
                <a:spcPct val="96000"/>
              </a:lnSpc>
              <a:defRPr sz="5600">
                <a:uFill>
                  <a:solidFill/>
                </a:uFill>
                <a:latin typeface="Arial"/>
                <a:ea typeface="Arial"/>
                <a:cs typeface="Arial"/>
                <a:sym typeface="Arial"/>
              </a:defRPr>
            </a:lvl8pPr>
            <a:lvl9pPr indent="1828800" algn="ctr">
              <a:lnSpc>
                <a:spcPct val="96000"/>
              </a:lnSpc>
              <a:defRPr sz="5600">
                <a:uFill>
                  <a:solidFill/>
                </a:uFill>
                <a:latin typeface="Arial"/>
                <a:ea typeface="Arial"/>
                <a:cs typeface="Arial"/>
                <a:sym typeface="Arial"/>
              </a:defRPr>
            </a:lvl9pPr>
          </a:lstStyle>
          <a:p>
            <a:pPr marL="840296" lvl="3" indent="-280098" algn="l" defTabSz="520183">
              <a:lnSpc>
                <a:spcPct val="120000"/>
              </a:lnSpc>
              <a:spcBef>
                <a:spcPts val="2100"/>
              </a:spcBef>
              <a:buSzPct val="60000"/>
              <a:buBlip>
                <a:blip r:embed="rId2"/>
              </a:buBlip>
              <a:defRPr sz="4128">
                <a:solidFill>
                  <a:srgbClr val="252B26"/>
                </a:solidFill>
              </a:defRPr>
            </a:pPr>
            <a:r>
              <a:rPr lang="fr-FR" dirty="0"/>
              <a:t>Rey et Carette (2006)</a:t>
            </a:r>
            <a:endParaRPr lang="fr-FR" dirty="0"/>
          </a:p>
        </p:txBody>
      </p:sp>
    </p:spTree>
    <p:extLst>
      <p:ext uri="{BB962C8B-B14F-4D97-AF65-F5344CB8AC3E}">
        <p14:creationId xmlns:p14="http://schemas.microsoft.com/office/powerpoint/2010/main" val="1334328723"/>
      </p:ext>
    </p:extLst>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974725" y="2681287"/>
            <a:ext cx="11055350" cy="4389438"/>
          </a:xfrm>
          <a:prstGeom prst="rect">
            <a:avLst/>
          </a:prstGeom>
        </p:spPr>
        <p:txBody>
          <a:bodyPr/>
          <a:lstStyle>
            <a:lvl1pPr>
              <a:defRPr sz="4695">
                <a:latin typeface="Gill Sans SemiBold"/>
                <a:ea typeface="Gill Sans SemiBold"/>
                <a:cs typeface="Gill Sans SemiBold"/>
                <a:sym typeface="Gill Sans SemiBold"/>
              </a:defRPr>
            </a:lvl1pPr>
          </a:lstStyle>
          <a:p>
            <a:pPr lvl="0">
              <a:defRPr sz="1800">
                <a:solidFill>
                  <a:srgbClr val="000000"/>
                </a:solidFill>
                <a:uFillTx/>
              </a:defRPr>
            </a:pPr>
            <a:r>
              <a:rPr lang="nl-BE" sz="4695" dirty="0" smtClean="0">
                <a:solidFill>
                  <a:srgbClr val="005764"/>
                </a:solidFill>
                <a:uFill>
                  <a:solidFill>
                    <a:srgbClr val="005764"/>
                  </a:solidFill>
                </a:uFill>
              </a:rPr>
              <a:t>7.</a:t>
            </a:r>
            <a:r>
              <a:rPr sz="4695" dirty="0" smtClean="0">
                <a:solidFill>
                  <a:srgbClr val="005764"/>
                </a:solidFill>
                <a:uFill>
                  <a:solidFill>
                    <a:srgbClr val="005764"/>
                  </a:solidFill>
                </a:uFill>
              </a:rPr>
              <a:t> </a:t>
            </a:r>
            <a:r>
              <a:rPr lang="nl-BE" sz="4695" dirty="0" smtClean="0">
                <a:solidFill>
                  <a:srgbClr val="005764"/>
                </a:solidFill>
                <a:uFill>
                  <a:solidFill>
                    <a:srgbClr val="005764"/>
                  </a:solidFill>
                </a:uFill>
              </a:rPr>
              <a:t>L’évaluation matricielle : </a:t>
            </a:r>
            <a:br>
              <a:rPr lang="nl-BE" sz="4695" dirty="0" smtClean="0">
                <a:solidFill>
                  <a:srgbClr val="005764"/>
                </a:solidFill>
                <a:uFill>
                  <a:solidFill>
                    <a:srgbClr val="005764"/>
                  </a:solidFill>
                </a:uFill>
              </a:rPr>
            </a:br>
            <a:endParaRPr sz="4695" dirty="0">
              <a:solidFill>
                <a:srgbClr val="005764"/>
              </a:solidFill>
              <a:uFill>
                <a:solidFill>
                  <a:srgbClr val="005764"/>
                </a:solidFill>
              </a:uFill>
            </a:endParaRPr>
          </a:p>
        </p:txBody>
      </p:sp>
    </p:spTree>
    <p:extLst>
      <p:ext uri="{BB962C8B-B14F-4D97-AF65-F5344CB8AC3E}">
        <p14:creationId xmlns:p14="http://schemas.microsoft.com/office/powerpoint/2010/main" val="13447008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974725" y="2681287"/>
            <a:ext cx="11055350" cy="4389438"/>
          </a:xfrm>
          <a:prstGeom prst="rect">
            <a:avLst/>
          </a:prstGeom>
        </p:spPr>
        <p:txBody>
          <a:bodyPr/>
          <a:lstStyle>
            <a:lvl1pPr>
              <a:defRPr sz="4695">
                <a:latin typeface="Gill Sans SemiBold"/>
                <a:ea typeface="Gill Sans SemiBold"/>
                <a:cs typeface="Gill Sans SemiBold"/>
                <a:sym typeface="Gill Sans SemiBold"/>
              </a:defRPr>
            </a:lvl1pPr>
          </a:lstStyle>
          <a:p>
            <a:pPr lvl="0">
              <a:defRPr sz="1800">
                <a:solidFill>
                  <a:srgbClr val="000000"/>
                </a:solidFill>
                <a:uFillTx/>
              </a:defRPr>
            </a:pPr>
            <a:r>
              <a:rPr lang="nl-BE" sz="4695" dirty="0" smtClean="0">
                <a:solidFill>
                  <a:srgbClr val="005764"/>
                </a:solidFill>
                <a:uFill>
                  <a:solidFill>
                    <a:srgbClr val="005764"/>
                  </a:solidFill>
                </a:uFill>
              </a:rPr>
              <a:t>7.1.</a:t>
            </a:r>
            <a:r>
              <a:rPr sz="4695" dirty="0" smtClean="0">
                <a:solidFill>
                  <a:srgbClr val="005764"/>
                </a:solidFill>
                <a:uFill>
                  <a:solidFill>
                    <a:srgbClr val="005764"/>
                  </a:solidFill>
                </a:uFill>
              </a:rPr>
              <a:t> </a:t>
            </a:r>
            <a:r>
              <a:rPr lang="nl-BE" sz="4695" dirty="0" smtClean="0">
                <a:solidFill>
                  <a:srgbClr val="005764"/>
                </a:solidFill>
                <a:uFill>
                  <a:solidFill>
                    <a:srgbClr val="005764"/>
                  </a:solidFill>
                </a:uFill>
              </a:rPr>
              <a:t>Le carnet de bord/portfolio</a:t>
            </a:r>
            <a:br>
              <a:rPr lang="nl-BE" sz="4695" dirty="0" smtClean="0">
                <a:solidFill>
                  <a:srgbClr val="005764"/>
                </a:solidFill>
                <a:uFill>
                  <a:solidFill>
                    <a:srgbClr val="005764"/>
                  </a:solidFill>
                </a:uFill>
              </a:rPr>
            </a:br>
            <a:endParaRPr sz="4695" dirty="0">
              <a:solidFill>
                <a:srgbClr val="005764"/>
              </a:solidFill>
              <a:uFill>
                <a:solidFill>
                  <a:srgbClr val="005764"/>
                </a:solidFill>
              </a:uFill>
            </a:endParaRPr>
          </a:p>
        </p:txBody>
      </p:sp>
    </p:spTree>
    <p:extLst>
      <p:ext uri="{BB962C8B-B14F-4D97-AF65-F5344CB8AC3E}">
        <p14:creationId xmlns:p14="http://schemas.microsoft.com/office/powerpoint/2010/main" val="42049420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88"/>
          <p:cNvSpPr txBox="1">
            <a:spLocks/>
          </p:cNvSpPr>
          <p:nvPr/>
        </p:nvSpPr>
        <p:spPr>
          <a:xfrm>
            <a:off x="828331" y="0"/>
            <a:ext cx="11338934" cy="17649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7500"/>
          </a:bodyPr>
          <a:lstStyle>
            <a:lvl1pPr algn="ctr">
              <a:lnSpc>
                <a:spcPct val="100000"/>
              </a:lnSpc>
              <a:defRPr sz="8600">
                <a:solidFill>
                  <a:srgbClr val="000000">
                    <a:alpha val="95000"/>
                  </a:srgbClr>
                </a:solidFill>
                <a:uFill>
                  <a:solidFill/>
                </a:uFill>
                <a:latin typeface="+mn-lt"/>
                <a:ea typeface="+mn-ea"/>
                <a:cs typeface="+mn-cs"/>
                <a:sym typeface="Gill Sans"/>
              </a:defRPr>
            </a:lvl1pPr>
            <a:lvl2pPr indent="228600" algn="ctr">
              <a:lnSpc>
                <a:spcPct val="96000"/>
              </a:lnSpc>
              <a:defRPr sz="5600">
                <a:uFill>
                  <a:solidFill/>
                </a:uFill>
                <a:latin typeface="Arial"/>
                <a:ea typeface="Arial"/>
                <a:cs typeface="Arial"/>
                <a:sym typeface="Arial"/>
              </a:defRPr>
            </a:lvl2pPr>
            <a:lvl3pPr indent="457200" algn="ctr">
              <a:lnSpc>
                <a:spcPct val="96000"/>
              </a:lnSpc>
              <a:defRPr sz="5600">
                <a:uFill>
                  <a:solidFill/>
                </a:uFill>
                <a:latin typeface="Arial"/>
                <a:ea typeface="Arial"/>
                <a:cs typeface="Arial"/>
                <a:sym typeface="Arial"/>
              </a:defRPr>
            </a:lvl3pPr>
            <a:lvl4pPr indent="685800" algn="ctr">
              <a:lnSpc>
                <a:spcPct val="96000"/>
              </a:lnSpc>
              <a:defRPr sz="5600">
                <a:uFill>
                  <a:solidFill/>
                </a:uFill>
                <a:latin typeface="Arial"/>
                <a:ea typeface="Arial"/>
                <a:cs typeface="Arial"/>
                <a:sym typeface="Arial"/>
              </a:defRPr>
            </a:lvl4pPr>
            <a:lvl5pPr indent="914400" algn="ctr">
              <a:lnSpc>
                <a:spcPct val="96000"/>
              </a:lnSpc>
              <a:defRPr sz="5600">
                <a:uFill>
                  <a:solidFill/>
                </a:uFill>
                <a:latin typeface="Arial"/>
                <a:ea typeface="Arial"/>
                <a:cs typeface="Arial"/>
                <a:sym typeface="Arial"/>
              </a:defRPr>
            </a:lvl5pPr>
            <a:lvl6pPr indent="1143000" algn="ctr">
              <a:lnSpc>
                <a:spcPct val="96000"/>
              </a:lnSpc>
              <a:defRPr sz="5600">
                <a:uFill>
                  <a:solidFill/>
                </a:uFill>
                <a:latin typeface="Arial"/>
                <a:ea typeface="Arial"/>
                <a:cs typeface="Arial"/>
                <a:sym typeface="Arial"/>
              </a:defRPr>
            </a:lvl6pPr>
            <a:lvl7pPr indent="1371600" algn="ctr">
              <a:lnSpc>
                <a:spcPct val="96000"/>
              </a:lnSpc>
              <a:defRPr sz="5600">
                <a:uFill>
                  <a:solidFill/>
                </a:uFill>
                <a:latin typeface="Arial"/>
                <a:ea typeface="Arial"/>
                <a:cs typeface="Arial"/>
                <a:sym typeface="Arial"/>
              </a:defRPr>
            </a:lvl7pPr>
            <a:lvl8pPr indent="1600200" algn="ctr">
              <a:lnSpc>
                <a:spcPct val="96000"/>
              </a:lnSpc>
              <a:defRPr sz="5600">
                <a:uFill>
                  <a:solidFill/>
                </a:uFill>
                <a:latin typeface="Arial"/>
                <a:ea typeface="Arial"/>
                <a:cs typeface="Arial"/>
                <a:sym typeface="Arial"/>
              </a:defRPr>
            </a:lvl8pPr>
            <a:lvl9pPr indent="1828800" algn="ctr">
              <a:lnSpc>
                <a:spcPct val="96000"/>
              </a:lnSpc>
              <a:defRPr sz="5600">
                <a:uFill>
                  <a:solidFill/>
                </a:uFill>
                <a:latin typeface="Arial"/>
                <a:ea typeface="Arial"/>
                <a:cs typeface="Arial"/>
                <a:sym typeface="Arial"/>
              </a:defRPr>
            </a:lvl9pPr>
          </a:lstStyle>
          <a:p>
            <a:r>
              <a:rPr lang="fr-FR" dirty="0" smtClean="0"/>
              <a:t>Evaluation matricielle</a:t>
            </a:r>
            <a:endParaRPr lang="fr-FR" dirty="0"/>
          </a:p>
        </p:txBody>
      </p:sp>
      <p:pic>
        <p:nvPicPr>
          <p:cNvPr id="2" name="Image 1"/>
          <p:cNvPicPr>
            <a:picLocks noChangeAspect="1"/>
          </p:cNvPicPr>
          <p:nvPr/>
        </p:nvPicPr>
        <p:blipFill>
          <a:blip r:embed="rId2"/>
          <a:stretch>
            <a:fillRect/>
          </a:stretch>
        </p:blipFill>
        <p:spPr>
          <a:xfrm>
            <a:off x="0" y="2788706"/>
            <a:ext cx="13004800" cy="5187190"/>
          </a:xfrm>
          <a:prstGeom prst="rect">
            <a:avLst/>
          </a:prstGeom>
        </p:spPr>
      </p:pic>
      <p:sp>
        <p:nvSpPr>
          <p:cNvPr id="3" name="ZoneTexte 2"/>
          <p:cNvSpPr txBox="1"/>
          <p:nvPr/>
        </p:nvSpPr>
        <p:spPr>
          <a:xfrm>
            <a:off x="184072" y="3019956"/>
            <a:ext cx="2410315" cy="59503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39" marR="40639" indent="0" algn="ctr" defTabSz="914400" rtl="0" fontAlgn="auto" latinLnBrk="1" hangingPunct="0">
              <a:lnSpc>
                <a:spcPct val="100000"/>
              </a:lnSpc>
              <a:spcBef>
                <a:spcPts val="0"/>
              </a:spcBef>
              <a:spcAft>
                <a:spcPts val="0"/>
              </a:spcAft>
              <a:buClrTx/>
              <a:buSzTx/>
              <a:buFontTx/>
              <a:buNone/>
              <a:tabLst/>
            </a:pPr>
            <a:r>
              <a:rPr kumimoji="0" lang="fr-FR" sz="3200" b="0" i="0" u="none" strike="noStrike" cap="none" spc="0" normalizeH="0" baseline="0" dirty="0" smtClean="0">
                <a:ln>
                  <a:noFill/>
                </a:ln>
                <a:solidFill>
                  <a:srgbClr val="000000"/>
                </a:solidFill>
                <a:effectLst/>
                <a:uFill>
                  <a:solidFill>
                    <a:srgbClr val="000000"/>
                  </a:solidFill>
                </a:uFill>
                <a:latin typeface="+mn-lt"/>
                <a:ea typeface="+mn-ea"/>
                <a:cs typeface="+mn-cs"/>
                <a:sym typeface="Gill Sans"/>
              </a:rPr>
              <a:t>Compétences</a:t>
            </a:r>
            <a:endParaRPr kumimoji="0" lang="fr-FR" sz="3200" b="0" i="0" u="none" strike="noStrike" cap="none" spc="0" normalizeH="0" baseline="0" dirty="0">
              <a:ln>
                <a:noFill/>
              </a:ln>
              <a:solidFill>
                <a:srgbClr val="000000"/>
              </a:solidFill>
              <a:effectLst/>
              <a:uFill>
                <a:solidFill>
                  <a:srgbClr val="000000"/>
                </a:solidFill>
              </a:uFill>
              <a:latin typeface="+mn-lt"/>
              <a:ea typeface="+mn-ea"/>
              <a:cs typeface="+mn-cs"/>
              <a:sym typeface="Gill Sans"/>
            </a:endParaRPr>
          </a:p>
        </p:txBody>
      </p:sp>
      <p:sp>
        <p:nvSpPr>
          <p:cNvPr id="6" name="ZoneTexte 5"/>
          <p:cNvSpPr txBox="1"/>
          <p:nvPr/>
        </p:nvSpPr>
        <p:spPr>
          <a:xfrm>
            <a:off x="3092438" y="3002696"/>
            <a:ext cx="2650658" cy="59503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1" hangingPunct="0">
              <a:lnSpc>
                <a:spcPct val="100000"/>
              </a:lnSpc>
              <a:spcBef>
                <a:spcPts val="0"/>
              </a:spcBef>
              <a:spcAft>
                <a:spcPts val="0"/>
              </a:spcAft>
              <a:buClrTx/>
              <a:buSzTx/>
              <a:buFontTx/>
              <a:buNone/>
              <a:tabLst/>
            </a:pPr>
            <a:r>
              <a:rPr kumimoji="0" lang="fr-FR" sz="3200" b="0" i="0" u="none" strike="noStrike" cap="none" spc="0" normalizeH="0" baseline="0" dirty="0" smtClean="0">
                <a:ln>
                  <a:noFill/>
                </a:ln>
                <a:solidFill>
                  <a:srgbClr val="000000"/>
                </a:solidFill>
                <a:effectLst/>
                <a:uFill>
                  <a:solidFill>
                    <a:srgbClr val="000000"/>
                  </a:solidFill>
                </a:uFill>
                <a:latin typeface="+mn-lt"/>
                <a:ea typeface="+mn-ea"/>
                <a:cs typeface="+mn-cs"/>
                <a:sym typeface="Gill Sans"/>
              </a:rPr>
              <a:t>Capacités</a:t>
            </a:r>
            <a:endParaRPr kumimoji="0" lang="fr-FR" sz="3200" b="0" i="0" u="none" strike="noStrike" cap="none" spc="0" normalizeH="0" baseline="0" dirty="0">
              <a:ln>
                <a:noFill/>
              </a:ln>
              <a:solidFill>
                <a:srgbClr val="000000"/>
              </a:solidFill>
              <a:effectLst/>
              <a:uFill>
                <a:solidFill>
                  <a:srgbClr val="000000"/>
                </a:solidFill>
              </a:uFill>
              <a:latin typeface="+mn-lt"/>
              <a:ea typeface="+mn-ea"/>
              <a:cs typeface="+mn-cs"/>
              <a:sym typeface="Gill Sans"/>
            </a:endParaRPr>
          </a:p>
        </p:txBody>
      </p:sp>
      <p:sp>
        <p:nvSpPr>
          <p:cNvPr id="8" name="ZoneTexte 7"/>
          <p:cNvSpPr txBox="1"/>
          <p:nvPr/>
        </p:nvSpPr>
        <p:spPr>
          <a:xfrm>
            <a:off x="7865085" y="3011984"/>
            <a:ext cx="3455442" cy="59503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1" hangingPunct="0">
              <a:lnSpc>
                <a:spcPct val="100000"/>
              </a:lnSpc>
              <a:spcBef>
                <a:spcPts val="0"/>
              </a:spcBef>
              <a:spcAft>
                <a:spcPts val="0"/>
              </a:spcAft>
              <a:buClrTx/>
              <a:buSzTx/>
              <a:buFontTx/>
              <a:buNone/>
              <a:tabLst/>
            </a:pPr>
            <a:r>
              <a:rPr kumimoji="0" lang="fr-FR" sz="3200" b="0" i="0" u="none" strike="noStrike" cap="none" spc="0" normalizeH="0" baseline="0" dirty="0" smtClean="0">
                <a:ln>
                  <a:noFill/>
                </a:ln>
                <a:solidFill>
                  <a:srgbClr val="000000"/>
                </a:solidFill>
                <a:effectLst/>
                <a:uFill>
                  <a:solidFill>
                    <a:srgbClr val="000000"/>
                  </a:solidFill>
                </a:uFill>
                <a:latin typeface="+mn-lt"/>
                <a:ea typeface="+mn-ea"/>
                <a:cs typeface="+mn-cs"/>
                <a:sym typeface="Gill Sans"/>
              </a:rPr>
              <a:t>Indicateurs</a:t>
            </a:r>
            <a:endParaRPr kumimoji="0" lang="fr-FR" sz="3200" b="0" i="0" u="none" strike="noStrike" cap="none" spc="0" normalizeH="0" baseline="0" dirty="0">
              <a:ln>
                <a:noFill/>
              </a:ln>
              <a:solidFill>
                <a:srgbClr val="000000"/>
              </a:solidFill>
              <a:effectLst/>
              <a:uFill>
                <a:solidFill>
                  <a:srgbClr val="000000"/>
                </a:solidFill>
              </a:uFill>
              <a:latin typeface="+mn-lt"/>
              <a:ea typeface="+mn-ea"/>
              <a:cs typeface="+mn-cs"/>
              <a:sym typeface="Gill Sans"/>
            </a:endParaRPr>
          </a:p>
        </p:txBody>
      </p:sp>
    </p:spTree>
    <p:extLst>
      <p:ext uri="{BB962C8B-B14F-4D97-AF65-F5344CB8AC3E}">
        <p14:creationId xmlns:p14="http://schemas.microsoft.com/office/powerpoint/2010/main" val="2477413780"/>
      </p:ext>
    </p:extLst>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255306" y="2316516"/>
            <a:ext cx="12083627" cy="1169529"/>
          </a:xfrm>
          <a:prstGeom prst="rect">
            <a:avLst/>
          </a:prstGeom>
          <a:solidFill>
            <a:schemeClr val="accent3">
              <a:lumMod val="60000"/>
              <a:lumOff val="40000"/>
            </a:schemeClr>
          </a:solidFill>
          <a:ln w="9525">
            <a:noFill/>
            <a:miter lim="800000"/>
            <a:headEnd/>
            <a:tailEnd/>
          </a:ln>
          <a:effectLst/>
        </p:spPr>
        <p:txBody>
          <a:bodyPr lIns="130046" tIns="65023" rIns="130046" bIns="65023">
            <a:spAutoFit/>
          </a:bodyPr>
          <a:lstStyle/>
          <a:p>
            <a:pPr>
              <a:spcBef>
                <a:spcPct val="50000"/>
              </a:spcBef>
            </a:pPr>
            <a:r>
              <a:rPr lang="fr-BE" sz="3400" dirty="0"/>
              <a:t>A. Rédaction d’un référentiel d’emploi : </a:t>
            </a:r>
            <a:br>
              <a:rPr lang="fr-BE" sz="3400" dirty="0"/>
            </a:br>
            <a:r>
              <a:rPr lang="fr-BE" sz="3400" dirty="0"/>
              <a:t>le profil professionnel du pharmacien d’officine</a:t>
            </a:r>
            <a:endParaRPr lang="fr-FR" sz="3400" dirty="0"/>
          </a:p>
        </p:txBody>
      </p:sp>
      <p:sp>
        <p:nvSpPr>
          <p:cNvPr id="54277" name="Text Box 5"/>
          <p:cNvSpPr txBox="1">
            <a:spLocks noChangeArrowheads="1"/>
          </p:cNvSpPr>
          <p:nvPr/>
        </p:nvSpPr>
        <p:spPr bwMode="auto">
          <a:xfrm>
            <a:off x="460587" y="3420534"/>
            <a:ext cx="12085885" cy="746869"/>
          </a:xfrm>
          <a:prstGeom prst="rect">
            <a:avLst/>
          </a:prstGeom>
          <a:noFill/>
          <a:ln w="9525">
            <a:noFill/>
            <a:miter lim="800000"/>
            <a:headEnd/>
            <a:tailEnd/>
          </a:ln>
          <a:effectLst/>
        </p:spPr>
        <p:txBody>
          <a:bodyPr lIns="130046" tIns="65023" rIns="130046" bIns="65023">
            <a:spAutoFit/>
          </a:bodyPr>
          <a:lstStyle/>
          <a:p>
            <a:r>
              <a:rPr lang="fr-BE" sz="4000" dirty="0"/>
              <a:t>Missions : </a:t>
            </a:r>
          </a:p>
        </p:txBody>
      </p:sp>
      <p:sp>
        <p:nvSpPr>
          <p:cNvPr id="54278" name="Text Box 6"/>
          <p:cNvSpPr txBox="1">
            <a:spLocks noChangeArrowheads="1"/>
          </p:cNvSpPr>
          <p:nvPr/>
        </p:nvSpPr>
        <p:spPr bwMode="auto">
          <a:xfrm>
            <a:off x="1738490" y="6407573"/>
            <a:ext cx="11266311" cy="650240"/>
          </a:xfrm>
          <a:prstGeom prst="rect">
            <a:avLst/>
          </a:prstGeom>
          <a:noFill/>
          <a:ln w="9525">
            <a:noFill/>
            <a:miter lim="800000"/>
            <a:headEnd/>
            <a:tailEnd/>
          </a:ln>
          <a:effectLst/>
        </p:spPr>
        <p:txBody>
          <a:bodyPr lIns="130046" tIns="65023" rIns="130046" bIns="65023">
            <a:spAutoFit/>
          </a:bodyPr>
          <a:lstStyle/>
          <a:p>
            <a:pPr algn="l">
              <a:spcBef>
                <a:spcPct val="50000"/>
              </a:spcBef>
            </a:pPr>
            <a:r>
              <a:rPr lang="fr-BE" sz="3400" dirty="0"/>
              <a:t>Activités :</a:t>
            </a:r>
            <a:endParaRPr lang="fr-FR" sz="3400" dirty="0"/>
          </a:p>
        </p:txBody>
      </p:sp>
      <p:sp>
        <p:nvSpPr>
          <p:cNvPr id="54279" name="Text Box 7"/>
          <p:cNvSpPr txBox="1">
            <a:spLocks noChangeArrowheads="1"/>
          </p:cNvSpPr>
          <p:nvPr/>
        </p:nvSpPr>
        <p:spPr bwMode="auto">
          <a:xfrm>
            <a:off x="3226365" y="8155094"/>
            <a:ext cx="2968977" cy="564444"/>
          </a:xfrm>
          <a:prstGeom prst="rect">
            <a:avLst/>
          </a:prstGeom>
          <a:noFill/>
          <a:ln w="9525">
            <a:noFill/>
            <a:miter lim="800000"/>
            <a:headEnd/>
            <a:tailEnd/>
          </a:ln>
          <a:effectLst/>
        </p:spPr>
        <p:txBody>
          <a:bodyPr lIns="130046" tIns="65023" rIns="130046" bIns="65023">
            <a:spAutoFit/>
          </a:bodyPr>
          <a:lstStyle/>
          <a:p>
            <a:pPr>
              <a:spcBef>
                <a:spcPct val="50000"/>
              </a:spcBef>
            </a:pPr>
            <a:r>
              <a:rPr lang="fr-BE" sz="2800"/>
              <a:t>Tâches :</a:t>
            </a:r>
            <a:endParaRPr lang="fr-FR" sz="2800"/>
          </a:p>
        </p:txBody>
      </p:sp>
      <p:sp>
        <p:nvSpPr>
          <p:cNvPr id="54280" name="Text Box 8"/>
          <p:cNvSpPr txBox="1">
            <a:spLocks noChangeArrowheads="1"/>
          </p:cNvSpPr>
          <p:nvPr/>
        </p:nvSpPr>
        <p:spPr bwMode="auto">
          <a:xfrm>
            <a:off x="1688818" y="4012072"/>
            <a:ext cx="10342881" cy="2298418"/>
          </a:xfrm>
          <a:prstGeom prst="rect">
            <a:avLst/>
          </a:prstGeom>
          <a:noFill/>
          <a:ln w="9525">
            <a:noFill/>
            <a:miter lim="800000"/>
            <a:headEnd/>
            <a:tailEnd/>
          </a:ln>
          <a:effectLst/>
        </p:spPr>
        <p:txBody>
          <a:bodyPr lIns="130046" tIns="65023" rIns="130046" bIns="65023">
            <a:spAutoFit/>
          </a:bodyPr>
          <a:lstStyle/>
          <a:p>
            <a:pPr lvl="1"/>
            <a:r>
              <a:rPr lang="fr-BE" sz="2800" dirty="0"/>
              <a:t>1. Délivrance de médicaments à usage humain</a:t>
            </a:r>
          </a:p>
          <a:p>
            <a:pPr lvl="1"/>
            <a:r>
              <a:rPr lang="fr-BE" sz="2800" dirty="0">
                <a:solidFill>
                  <a:srgbClr val="AAAAAA"/>
                </a:solidFill>
                <a:effectDag name="">
                  <a:cont type="tree" name="">
                    <a:effect ref="fillLine"/>
                    <a:outerShdw dist="38100" dir="13500000" algn="br">
                      <a:srgbClr val="FFFFFF"/>
                    </a:outerShdw>
                  </a:cont>
                  <a:cont type="tree" name="">
                    <a:effect ref="fillLine"/>
                    <a:outerShdw dist="38100" dir="2700000" algn="tl">
                      <a:srgbClr val="666666"/>
                    </a:outerShdw>
                  </a:cont>
                  <a:effect ref="fillLine"/>
                </a:effectDag>
              </a:rPr>
              <a:t>2. Délivrance d’autres produits ou services</a:t>
            </a:r>
          </a:p>
          <a:p>
            <a:pPr lvl="1"/>
            <a:r>
              <a:rPr lang="fr-BE" sz="2800" dirty="0">
                <a:solidFill>
                  <a:srgbClr val="AAAAAA"/>
                </a:solidFill>
                <a:effectDag name="">
                  <a:cont type="tree" name="">
                    <a:effect ref="fillLine"/>
                    <a:outerShdw dist="38100" dir="13500000" algn="br">
                      <a:srgbClr val="FFFFFF"/>
                    </a:outerShdw>
                  </a:cont>
                  <a:cont type="tree" name="">
                    <a:effect ref="fillLine"/>
                    <a:outerShdw dist="38100" dir="2700000" algn="tl">
                      <a:srgbClr val="666666"/>
                    </a:outerShdw>
                  </a:cont>
                  <a:effect ref="fillLine"/>
                </a:effectDag>
              </a:rPr>
              <a:t>3. Information et conseil aux patients</a:t>
            </a:r>
          </a:p>
          <a:p>
            <a:pPr lvl="1"/>
            <a:r>
              <a:rPr lang="fr-BE" sz="2800" dirty="0">
                <a:solidFill>
                  <a:srgbClr val="AAAAAA"/>
                </a:solidFill>
                <a:effectDag name="">
                  <a:cont type="tree" name="">
                    <a:effect ref="fillLine"/>
                    <a:outerShdw dist="38100" dir="13500000" algn="br">
                      <a:srgbClr val="FFFFFF"/>
                    </a:outerShdw>
                  </a:cont>
                  <a:cont type="tree" name="">
                    <a:effect ref="fillLine"/>
                    <a:outerShdw dist="38100" dir="2700000" algn="tl">
                      <a:srgbClr val="666666"/>
                    </a:outerShdw>
                  </a:cont>
                  <a:effect ref="fillLine"/>
                </a:effectDag>
              </a:rPr>
              <a:t>4. Réalisation de préparations pharmaceutiques</a:t>
            </a:r>
          </a:p>
          <a:p>
            <a:pPr lvl="1"/>
            <a:r>
              <a:rPr lang="fr-BE" sz="2800" dirty="0">
                <a:solidFill>
                  <a:srgbClr val="AAAAAA"/>
                </a:solidFill>
                <a:effectDag name="">
                  <a:cont type="tree" name="">
                    <a:effect ref="fillLine"/>
                    <a:outerShdw dist="38100" dir="13500000" algn="br">
                      <a:srgbClr val="FFFFFF"/>
                    </a:outerShdw>
                  </a:cont>
                  <a:cont type="tree" name="">
                    <a:effect ref="fillLine"/>
                    <a:outerShdw dist="38100" dir="2700000" algn="tl">
                      <a:srgbClr val="666666"/>
                    </a:outerShdw>
                  </a:cont>
                  <a:effect ref="fillLine"/>
                </a:effectDag>
              </a:rPr>
              <a:t>5. etc.</a:t>
            </a:r>
            <a:r>
              <a:rPr lang="fr-BE" sz="2800" dirty="0"/>
              <a:t> </a:t>
            </a:r>
            <a:endParaRPr lang="fr-FR" sz="2800" dirty="0"/>
          </a:p>
        </p:txBody>
      </p:sp>
      <p:sp>
        <p:nvSpPr>
          <p:cNvPr id="54281" name="Line 9"/>
          <p:cNvSpPr>
            <a:spLocks noChangeShapeType="1"/>
          </p:cNvSpPr>
          <p:nvPr/>
        </p:nvSpPr>
        <p:spPr bwMode="auto">
          <a:xfrm>
            <a:off x="1074702" y="4262685"/>
            <a:ext cx="0" cy="2456462"/>
          </a:xfrm>
          <a:prstGeom prst="line">
            <a:avLst/>
          </a:prstGeom>
          <a:noFill/>
          <a:ln w="9525">
            <a:solidFill>
              <a:schemeClr val="tx1"/>
            </a:solidFill>
            <a:round/>
            <a:headEnd/>
            <a:tailEnd/>
          </a:ln>
          <a:effectLst/>
        </p:spPr>
        <p:txBody>
          <a:bodyPr lIns="130046" tIns="65023" rIns="130046" bIns="65023"/>
          <a:lstStyle/>
          <a:p>
            <a:endParaRPr lang="fr-BE"/>
          </a:p>
        </p:txBody>
      </p:sp>
      <p:sp>
        <p:nvSpPr>
          <p:cNvPr id="54282" name="Line 10"/>
          <p:cNvSpPr>
            <a:spLocks noChangeShapeType="1"/>
          </p:cNvSpPr>
          <p:nvPr/>
        </p:nvSpPr>
        <p:spPr bwMode="auto">
          <a:xfrm>
            <a:off x="2609991" y="7231664"/>
            <a:ext cx="0" cy="1332089"/>
          </a:xfrm>
          <a:prstGeom prst="line">
            <a:avLst/>
          </a:prstGeom>
          <a:noFill/>
          <a:ln w="9525">
            <a:solidFill>
              <a:schemeClr val="tx1"/>
            </a:solidFill>
            <a:round/>
            <a:headEnd/>
            <a:tailEnd/>
          </a:ln>
          <a:effectLst/>
        </p:spPr>
        <p:txBody>
          <a:bodyPr lIns="130046" tIns="65023" rIns="130046" bIns="65023"/>
          <a:lstStyle/>
          <a:p>
            <a:endParaRPr lang="fr-BE"/>
          </a:p>
        </p:txBody>
      </p:sp>
      <p:sp>
        <p:nvSpPr>
          <p:cNvPr id="54283" name="Line 11"/>
          <p:cNvSpPr>
            <a:spLocks noChangeShapeType="1"/>
          </p:cNvSpPr>
          <p:nvPr/>
        </p:nvSpPr>
        <p:spPr bwMode="auto">
          <a:xfrm>
            <a:off x="1074702" y="6719147"/>
            <a:ext cx="614116" cy="0"/>
          </a:xfrm>
          <a:prstGeom prst="line">
            <a:avLst/>
          </a:prstGeom>
          <a:noFill/>
          <a:ln w="9525">
            <a:solidFill>
              <a:schemeClr val="tx1"/>
            </a:solidFill>
            <a:round/>
            <a:headEnd/>
            <a:tailEnd type="triangle" w="med" len="med"/>
          </a:ln>
          <a:effectLst/>
        </p:spPr>
        <p:txBody>
          <a:bodyPr lIns="130046" tIns="65023" rIns="130046" bIns="65023"/>
          <a:lstStyle/>
          <a:p>
            <a:endParaRPr lang="fr-BE"/>
          </a:p>
        </p:txBody>
      </p:sp>
      <p:sp>
        <p:nvSpPr>
          <p:cNvPr id="54284" name="Line 12"/>
          <p:cNvSpPr>
            <a:spLocks noChangeShapeType="1"/>
          </p:cNvSpPr>
          <p:nvPr/>
        </p:nvSpPr>
        <p:spPr bwMode="auto">
          <a:xfrm>
            <a:off x="2609992" y="8563752"/>
            <a:ext cx="510258" cy="0"/>
          </a:xfrm>
          <a:prstGeom prst="line">
            <a:avLst/>
          </a:prstGeom>
          <a:noFill/>
          <a:ln w="9525">
            <a:solidFill>
              <a:schemeClr val="tx1"/>
            </a:solidFill>
            <a:round/>
            <a:headEnd/>
            <a:tailEnd type="triangle" w="med" len="med"/>
          </a:ln>
          <a:effectLst/>
        </p:spPr>
        <p:txBody>
          <a:bodyPr lIns="130046" tIns="65023" rIns="130046" bIns="65023"/>
          <a:lstStyle/>
          <a:p>
            <a:endParaRPr lang="fr-BE"/>
          </a:p>
        </p:txBody>
      </p:sp>
      <p:sp>
        <p:nvSpPr>
          <p:cNvPr id="54285" name="Text Box 13"/>
          <p:cNvSpPr txBox="1">
            <a:spLocks noChangeArrowheads="1"/>
          </p:cNvSpPr>
          <p:nvPr/>
        </p:nvSpPr>
        <p:spPr bwMode="auto">
          <a:xfrm>
            <a:off x="4300890" y="6519675"/>
            <a:ext cx="8448604" cy="1423978"/>
          </a:xfrm>
          <a:prstGeom prst="rect">
            <a:avLst/>
          </a:prstGeom>
          <a:noFill/>
          <a:ln w="9525">
            <a:noFill/>
            <a:miter lim="800000"/>
            <a:headEnd/>
            <a:tailEnd/>
          </a:ln>
          <a:effectLst/>
        </p:spPr>
        <p:txBody>
          <a:bodyPr lIns="130046" tIns="65023" rIns="130046" bIns="65023">
            <a:spAutoFit/>
          </a:bodyPr>
          <a:lstStyle/>
          <a:p>
            <a:pPr algn="l">
              <a:spcBef>
                <a:spcPct val="50000"/>
              </a:spcBef>
            </a:pPr>
            <a:r>
              <a:rPr lang="fr-BE" sz="2800" dirty="0"/>
              <a:t>1.1. Délivrance d’après une prescription médicale</a:t>
            </a:r>
            <a:br>
              <a:rPr lang="fr-BE" sz="2800" dirty="0"/>
            </a:br>
            <a:r>
              <a:rPr lang="fr-BE" sz="2800" dirty="0">
                <a:solidFill>
                  <a:srgbClr val="AAAAAA"/>
                </a:solidFill>
                <a:effectDag name="">
                  <a:cont type="tree" name="">
                    <a:effect ref="fillLine"/>
                    <a:outerShdw dist="38100" dir="13500000" algn="br">
                      <a:srgbClr val="FFFFFF"/>
                    </a:outerShdw>
                  </a:cont>
                  <a:cont type="tree" name="">
                    <a:effect ref="fillLine"/>
                    <a:outerShdw dist="38100" dir="2700000" algn="tl">
                      <a:srgbClr val="666666"/>
                    </a:outerShdw>
                  </a:cont>
                  <a:effect ref="fillLine"/>
                </a:effectDag>
              </a:rPr>
              <a:t>1.2. Délivrance sans prescription médicale</a:t>
            </a:r>
            <a:br>
              <a:rPr lang="fr-BE" sz="2800" dirty="0">
                <a:solidFill>
                  <a:srgbClr val="AAAAAA"/>
                </a:solidFill>
                <a:effectDag name="">
                  <a:cont type="tree" name="">
                    <a:effect ref="fillLine"/>
                    <a:outerShdw dist="38100" dir="13500000" algn="br">
                      <a:srgbClr val="FFFFFF"/>
                    </a:outerShdw>
                  </a:cont>
                  <a:cont type="tree" name="">
                    <a:effect ref="fillLine"/>
                    <a:outerShdw dist="38100" dir="2700000" algn="tl">
                      <a:srgbClr val="666666"/>
                    </a:outerShdw>
                  </a:cont>
                  <a:effect ref="fillLine"/>
                </a:effectDag>
              </a:rPr>
            </a:br>
            <a:r>
              <a:rPr lang="fr-BE" sz="2800" dirty="0">
                <a:solidFill>
                  <a:srgbClr val="AAAAAA"/>
                </a:solidFill>
                <a:effectDag name="">
                  <a:cont type="tree" name="">
                    <a:effect ref="fillLine"/>
                    <a:outerShdw dist="38100" dir="13500000" algn="br">
                      <a:srgbClr val="FFFFFF"/>
                    </a:outerShdw>
                  </a:cont>
                  <a:cont type="tree" name="">
                    <a:effect ref="fillLine"/>
                    <a:outerShdw dist="38100" dir="2700000" algn="tl">
                      <a:srgbClr val="666666"/>
                    </a:outerShdw>
                  </a:cont>
                  <a:effect ref="fillLine"/>
                </a:effectDag>
              </a:rPr>
              <a:t>1.3. Pratiquer le suivi pharmaceutique</a:t>
            </a:r>
            <a:endParaRPr lang="fr-FR" sz="2800" dirty="0">
              <a:solidFill>
                <a:srgbClr val="AAAAAA"/>
              </a:solidFill>
              <a:effectDag name="">
                <a:cont type="tree" name="">
                  <a:effect ref="fillLine"/>
                  <a:outerShdw dist="38100" dir="13500000" algn="br">
                    <a:srgbClr val="FFFFFF"/>
                  </a:outerShdw>
                </a:cont>
                <a:cont type="tree" name="">
                  <a:effect ref="fillLine"/>
                  <a:outerShdw dist="38100" dir="2700000" algn="tl">
                    <a:srgbClr val="666666"/>
                  </a:outerShdw>
                </a:cont>
                <a:effect ref="fillLine"/>
              </a:effectDag>
            </a:endParaRPr>
          </a:p>
        </p:txBody>
      </p:sp>
      <p:sp>
        <p:nvSpPr>
          <p:cNvPr id="54286" name="Text Box 14"/>
          <p:cNvSpPr txBox="1">
            <a:spLocks noChangeArrowheads="1"/>
          </p:cNvSpPr>
          <p:nvPr/>
        </p:nvSpPr>
        <p:spPr bwMode="auto">
          <a:xfrm>
            <a:off x="5685084" y="8168641"/>
            <a:ext cx="6962987" cy="1547088"/>
          </a:xfrm>
          <a:prstGeom prst="rect">
            <a:avLst/>
          </a:prstGeom>
          <a:noFill/>
          <a:ln w="9525">
            <a:noFill/>
            <a:miter lim="800000"/>
            <a:headEnd/>
            <a:tailEnd/>
          </a:ln>
          <a:effectLst/>
        </p:spPr>
        <p:txBody>
          <a:bodyPr lIns="130046" tIns="65023" rIns="130046" bIns="65023">
            <a:spAutoFit/>
          </a:bodyPr>
          <a:lstStyle/>
          <a:p>
            <a:pPr>
              <a:spcBef>
                <a:spcPct val="50000"/>
              </a:spcBef>
            </a:pPr>
            <a:r>
              <a:rPr lang="fr-BE" sz="2300"/>
              <a:t>1.1.1. Lire et déchiffrer la prescription</a:t>
            </a:r>
            <a:br>
              <a:rPr lang="fr-BE" sz="2300"/>
            </a:br>
            <a:r>
              <a:rPr lang="fr-BE" sz="2300"/>
              <a:t>1.1.2. Vérifier la conformité réglementaire</a:t>
            </a:r>
            <a:br>
              <a:rPr lang="fr-BE" sz="2300"/>
            </a:br>
            <a:r>
              <a:rPr lang="fr-BE" sz="2300"/>
              <a:t>1.1.3. Vérifier la cohérence de la prescription</a:t>
            </a:r>
            <a:br>
              <a:rPr lang="fr-BE" sz="2300"/>
            </a:br>
            <a:r>
              <a:rPr lang="fr-BE" sz="2300"/>
              <a:t>1.1.4. etc.</a:t>
            </a:r>
            <a:endParaRPr lang="fr-FR" sz="2300"/>
          </a:p>
        </p:txBody>
      </p:sp>
      <p:sp>
        <p:nvSpPr>
          <p:cNvPr id="18" name="Titre 1"/>
          <p:cNvSpPr>
            <a:spLocks noGrp="1"/>
          </p:cNvSpPr>
          <p:nvPr>
            <p:ph type="title"/>
          </p:nvPr>
        </p:nvSpPr>
        <p:spPr>
          <a:xfrm>
            <a:off x="562540" y="165877"/>
            <a:ext cx="12186954" cy="1408853"/>
          </a:xfrm>
        </p:spPr>
        <p:txBody>
          <a:bodyPr>
            <a:normAutofit fontScale="90000"/>
          </a:bodyPr>
          <a:lstStyle/>
          <a:p>
            <a:r>
              <a:rPr lang="fr-BE" sz="5100" dirty="0">
                <a:solidFill>
                  <a:schemeClr val="accent2">
                    <a:lumMod val="75000"/>
                  </a:schemeClr>
                </a:solidFill>
              </a:rPr>
              <a:t>Elaboration d’un référentiel de compétences</a:t>
            </a:r>
            <a:endParaRPr lang="fr-BE" sz="5100" dirty="0">
              <a:solidFill>
                <a:schemeClr val="accent2">
                  <a:lumMod val="75000"/>
                </a:schemeClr>
              </a:solidFill>
            </a:endParaRPr>
          </a:p>
        </p:txBody>
      </p:sp>
    </p:spTree>
    <p:extLst>
      <p:ext uri="{BB962C8B-B14F-4D97-AF65-F5344CB8AC3E}">
        <p14:creationId xmlns:p14="http://schemas.microsoft.com/office/powerpoint/2010/main" val="9755120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i="1" dirty="0">
                <a:solidFill>
                  <a:schemeClr val="accent6">
                    <a:lumMod val="75000"/>
                  </a:schemeClr>
                </a:solidFill>
              </a:rPr>
              <a:t>Place d’un </a:t>
            </a:r>
            <a:r>
              <a:rPr lang="fr-BE" i="1" dirty="0" smtClean="0">
                <a:solidFill>
                  <a:schemeClr val="accent6">
                    <a:lumMod val="75000"/>
                  </a:schemeClr>
                </a:solidFill>
              </a:rPr>
              <a:t>portfolio?</a:t>
            </a:r>
            <a:endParaRPr lang="fr-BE" i="1" dirty="0">
              <a:solidFill>
                <a:schemeClr val="accent6">
                  <a:lumMod val="75000"/>
                </a:schemeClr>
              </a:solidFill>
            </a:endParaRPr>
          </a:p>
        </p:txBody>
      </p:sp>
      <p:sp>
        <p:nvSpPr>
          <p:cNvPr id="3" name="Espace réservé du contenu 2"/>
          <p:cNvSpPr>
            <a:spLocks noGrp="1"/>
          </p:cNvSpPr>
          <p:nvPr>
            <p:ph idx="1"/>
          </p:nvPr>
        </p:nvSpPr>
        <p:spPr/>
        <p:txBody>
          <a:bodyPr>
            <a:normAutofit/>
          </a:bodyPr>
          <a:lstStyle/>
          <a:p>
            <a:r>
              <a:rPr lang="fr-BE" sz="3600" dirty="0"/>
              <a:t>Recueillir des informations utiles sur cette qualité, fournies directement par l’enseignant concerné (complémentaires aux autres sources du dispositif).</a:t>
            </a:r>
          </a:p>
          <a:p>
            <a:r>
              <a:rPr lang="fr-BE" sz="3600" dirty="0"/>
              <a:t>Rôle intégratif de l’outil.</a:t>
            </a:r>
          </a:p>
          <a:p>
            <a:r>
              <a:rPr lang="fr-BE" sz="3600" dirty="0"/>
              <a:t>Documenter l’évaluation et les décisions.</a:t>
            </a:r>
          </a:p>
          <a:p>
            <a:r>
              <a:rPr lang="fr-BE" sz="3600" dirty="0"/>
              <a:t>Stimuler une culture d’excellence pédagogique.</a:t>
            </a:r>
          </a:p>
          <a:p>
            <a:r>
              <a:rPr lang="fr-BE" sz="3600" dirty="0"/>
              <a:t>Réflexion </a:t>
            </a:r>
            <a:r>
              <a:rPr lang="fr-BE" sz="3600" dirty="0">
                <a:sym typeface="Wingdings" pitchFamily="2" charset="2"/>
              </a:rPr>
              <a:t> Analyse  Régulation Qualité?!</a:t>
            </a:r>
            <a:endParaRPr lang="fr-BE" sz="3600" dirty="0"/>
          </a:p>
          <a:p>
            <a:endParaRPr lang="fr-BE" dirty="0"/>
          </a:p>
          <a:p>
            <a:endParaRPr lang="fr-BE" dirty="0"/>
          </a:p>
        </p:txBody>
      </p:sp>
      <p:sp>
        <p:nvSpPr>
          <p:cNvPr id="5" name="Espace réservé du numéro de diapositive 4"/>
          <p:cNvSpPr>
            <a:spLocks noGrp="1"/>
          </p:cNvSpPr>
          <p:nvPr>
            <p:ph type="sldNum" sz="quarter" idx="12"/>
          </p:nvPr>
        </p:nvSpPr>
        <p:spPr/>
        <p:txBody>
          <a:bodyPr/>
          <a:lstStyle/>
          <a:p>
            <a:fld id="{973CC618-E185-4842-B586-D101236CB692}" type="slidenum">
              <a:rPr lang="fr-FR" smtClean="0"/>
              <a:pPr/>
              <a:t>29</a:t>
            </a:fld>
            <a:endParaRPr lang="fr-FR" dirty="0"/>
          </a:p>
        </p:txBody>
      </p:sp>
    </p:spTree>
    <p:extLst>
      <p:ext uri="{BB962C8B-B14F-4D97-AF65-F5344CB8AC3E}">
        <p14:creationId xmlns:p14="http://schemas.microsoft.com/office/powerpoint/2010/main" val="411882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xfrm>
            <a:off x="1274762" y="327025"/>
            <a:ext cx="10340976" cy="1597025"/>
          </a:xfrm>
          <a:prstGeom prst="rect">
            <a:avLst/>
          </a:prstGeom>
        </p:spPr>
        <p:txBody>
          <a:bodyPr/>
          <a:lstStyle>
            <a:lvl1pPr>
              <a:defRPr sz="4800">
                <a:solidFill>
                  <a:srgbClr val="007878"/>
                </a:solidFill>
                <a:uFill>
                  <a:solidFill>
                    <a:srgbClr val="007878"/>
                  </a:solidFill>
                </a:uFill>
                <a:latin typeface="Gill Sans SemiBold"/>
                <a:ea typeface="Gill Sans SemiBold"/>
                <a:cs typeface="Gill Sans SemiBold"/>
                <a:sym typeface="Gill Sans SemiBold"/>
              </a:defRPr>
            </a:lvl1pPr>
          </a:lstStyle>
          <a:p>
            <a:pPr lvl="0">
              <a:defRPr sz="1800">
                <a:solidFill>
                  <a:srgbClr val="000000"/>
                </a:solidFill>
                <a:uFillTx/>
              </a:defRPr>
            </a:pPr>
            <a:r>
              <a:rPr sz="4800">
                <a:solidFill>
                  <a:srgbClr val="007878"/>
                </a:solidFill>
                <a:uFill>
                  <a:solidFill>
                    <a:srgbClr val="007878"/>
                  </a:solidFill>
                </a:uFill>
              </a:rPr>
              <a:t>Une définition de l’évaluation</a:t>
            </a:r>
          </a:p>
        </p:txBody>
      </p:sp>
      <p:sp>
        <p:nvSpPr>
          <p:cNvPr id="64" name="Shape 64"/>
          <p:cNvSpPr>
            <a:spLocks noGrp="1"/>
          </p:cNvSpPr>
          <p:nvPr>
            <p:ph type="body" idx="4294967295"/>
          </p:nvPr>
        </p:nvSpPr>
        <p:spPr>
          <a:xfrm>
            <a:off x="669925" y="1924050"/>
            <a:ext cx="11736388" cy="7829550"/>
          </a:xfrm>
          <a:prstGeom prst="rect">
            <a:avLst/>
          </a:prstGeom>
        </p:spPr>
        <p:txBody>
          <a:bodyPr>
            <a:noAutofit/>
          </a:bodyPr>
          <a:lstStyle/>
          <a:p>
            <a:pPr marL="929639" marR="40639" lvl="0" indent="-571499">
              <a:lnSpc>
                <a:spcPct val="100000"/>
              </a:lnSpc>
              <a:spcBef>
                <a:spcPts val="2400"/>
              </a:spcBef>
              <a:buClr>
                <a:srgbClr val="007878"/>
              </a:buClr>
              <a:buSzPct val="100000"/>
              <a:buFont typeface="Wingdings"/>
              <a:buChar char=""/>
              <a:defRPr sz="1800">
                <a:uFillTx/>
              </a:defRPr>
            </a:pPr>
            <a:r>
              <a:rPr sz="4000" dirty="0">
                <a:solidFill>
                  <a:srgbClr val="005764"/>
                </a:solidFill>
                <a:uFill>
                  <a:solidFill>
                    <a:srgbClr val="005764"/>
                  </a:solidFill>
                </a:uFill>
                <a:latin typeface="+mn-lt"/>
                <a:ea typeface="+mn-ea"/>
                <a:cs typeface="+mn-cs"/>
                <a:sym typeface="Gill Sans"/>
              </a:rPr>
              <a:t>Evaluer c’est recueillir de l’information sur laquelle sera posée un jugement afin de prendre des décisions (Stufflebeam, 1981)</a:t>
            </a:r>
          </a:p>
          <a:p>
            <a:pPr marL="358140" marR="40639" lvl="0">
              <a:lnSpc>
                <a:spcPct val="100000"/>
              </a:lnSpc>
              <a:spcBef>
                <a:spcPts val="2400"/>
              </a:spcBef>
              <a:buClr>
                <a:srgbClr val="007878"/>
              </a:buClr>
              <a:buSzPct val="100000"/>
              <a:defRPr sz="1800">
                <a:uFillTx/>
              </a:defRPr>
            </a:pPr>
            <a:endParaRPr sz="4000" dirty="0">
              <a:solidFill>
                <a:srgbClr val="005764"/>
              </a:solidFill>
              <a:uFill>
                <a:solidFill>
                  <a:srgbClr val="005764"/>
                </a:solidFill>
              </a:uFill>
              <a:latin typeface="+mn-lt"/>
              <a:ea typeface="+mn-ea"/>
              <a:cs typeface="+mn-cs"/>
              <a:sym typeface="Gill Sans"/>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24557" y="1732794"/>
            <a:ext cx="11227172" cy="8344849"/>
          </a:xfrm>
          <a:prstGeom prst="rect">
            <a:avLst/>
          </a:prstGeom>
          <a:noFill/>
          <a:ln w="9525">
            <a:noFill/>
            <a:miter lim="800000"/>
            <a:headEnd/>
            <a:tailEnd/>
          </a:ln>
        </p:spPr>
        <p:txBody>
          <a:bodyPr wrap="none" lIns="130046" tIns="65023" rIns="130046" bIns="0" anchor="ctr">
            <a:spAutoFit/>
          </a:bodyPr>
          <a:lstStyle/>
          <a:p>
            <a:pPr marL="487672" indent="-487672" algn="l">
              <a:buFontTx/>
              <a:buAutoNum type="arabicPeriod"/>
            </a:pPr>
            <a:r>
              <a:rPr lang="fr-BE" sz="2100" b="1" dirty="0">
                <a:ea typeface="Times New Roman" pitchFamily="18" charset="0"/>
                <a:cs typeface="Arial" charset="0"/>
              </a:rPr>
              <a:t>Pour mieux se connaître…</a:t>
            </a:r>
            <a:endParaRPr lang="fr-FR" sz="2100" dirty="0">
              <a:ea typeface="Times New Roman" pitchFamily="18" charset="0"/>
              <a:cs typeface="Arial" charset="0"/>
            </a:endParaRPr>
          </a:p>
          <a:p>
            <a:pPr marL="1137902" lvl="1" indent="-487672" algn="l" eaLnBrk="0" hangingPunct="0">
              <a:buFontTx/>
              <a:buAutoNum type="alphaLcPeriod"/>
            </a:pPr>
            <a:r>
              <a:rPr lang="fr-BE" sz="2100" dirty="0">
                <a:ea typeface="Times New Roman" pitchFamily="18" charset="0"/>
                <a:cs typeface="Arial" charset="0"/>
              </a:rPr>
              <a:t>La pharmacie où j’effectue mon stage</a:t>
            </a:r>
            <a:endParaRPr lang="fr-FR" sz="2300" dirty="0">
              <a:ea typeface="Times New Roman" pitchFamily="18" charset="0"/>
              <a:cs typeface="Arial" charset="0"/>
            </a:endParaRPr>
          </a:p>
          <a:p>
            <a:pPr marL="1137902" lvl="1" indent="-487672" algn="l" eaLnBrk="0" hangingPunct="0">
              <a:buFontTx/>
              <a:buAutoNum type="alphaLcPeriod"/>
            </a:pPr>
            <a:r>
              <a:rPr lang="fr-BE" sz="2100" dirty="0">
                <a:ea typeface="Times New Roman" pitchFamily="18" charset="0"/>
                <a:cs typeface="Arial" charset="0"/>
              </a:rPr>
              <a:t>Moi en tant qu’étudiant en sciences pharmaceutiques</a:t>
            </a:r>
            <a:endParaRPr lang="fr-FR" sz="2300" dirty="0">
              <a:ea typeface="Times New Roman" pitchFamily="18" charset="0"/>
              <a:cs typeface="Arial" charset="0"/>
            </a:endParaRPr>
          </a:p>
          <a:p>
            <a:pPr marL="1137902" lvl="1" indent="-487672" algn="l" eaLnBrk="0" hangingPunct="0">
              <a:buFontTx/>
              <a:buAutoNum type="alphaLcPeriod"/>
            </a:pPr>
            <a:r>
              <a:rPr lang="fr-BE" sz="2100" dirty="0">
                <a:ea typeface="Times New Roman" pitchFamily="18" charset="0"/>
                <a:cs typeface="Arial" charset="0"/>
              </a:rPr>
              <a:t>Moi en tant que stagiaire</a:t>
            </a:r>
            <a:endParaRPr lang="fr-FR" sz="2300" dirty="0">
              <a:cs typeface="Times New Roman" pitchFamily="18" charset="0"/>
            </a:endParaRPr>
          </a:p>
          <a:p>
            <a:pPr marL="1137902" lvl="1" indent="-487672" algn="l" eaLnBrk="0" hangingPunct="0">
              <a:buFontTx/>
              <a:buAutoNum type="alphaLcPeriod"/>
            </a:pPr>
            <a:r>
              <a:rPr lang="fr-BE" sz="2100" dirty="0">
                <a:cs typeface="Times New Roman" pitchFamily="18" charset="0"/>
              </a:rPr>
              <a:t>Ma vision du métier de pharmacien d’officine au début de stage</a:t>
            </a:r>
            <a:endParaRPr lang="fr-FR" sz="2100" dirty="0"/>
          </a:p>
          <a:p>
            <a:pPr marL="487672" indent="-487672" algn="l" eaLnBrk="0" hangingPunct="0">
              <a:buFontTx/>
              <a:buAutoNum type="arabicPeriod"/>
            </a:pPr>
            <a:r>
              <a:rPr lang="fr-BE" sz="2100" b="1" dirty="0">
                <a:cs typeface="Times New Roman" pitchFamily="18" charset="0"/>
              </a:rPr>
              <a:t>Mes apprentissages en termes de compétences </a:t>
            </a:r>
            <a:r>
              <a:rPr lang="fr-BE" sz="2100" dirty="0">
                <a:cs typeface="Times New Roman" pitchFamily="18" charset="0"/>
              </a:rPr>
              <a:t>(preuves et réflexion sur les faits)</a:t>
            </a:r>
            <a:endParaRPr lang="fr-FR" sz="2100" dirty="0"/>
          </a:p>
          <a:p>
            <a:pPr marL="1137902" lvl="1" indent="-487672" algn="l" eaLnBrk="0" hangingPunct="0">
              <a:buFontTx/>
              <a:buAutoNum type="alphaLcPeriod"/>
            </a:pPr>
            <a:r>
              <a:rPr lang="fr-BE" sz="2100" dirty="0">
                <a:cs typeface="Times New Roman" pitchFamily="18" charset="0"/>
              </a:rPr>
              <a:t>Expertise pharmaceutique</a:t>
            </a:r>
            <a:endParaRPr lang="fr-FR" sz="2300" dirty="0">
              <a:cs typeface="Times New Roman" pitchFamily="18" charset="0"/>
            </a:endParaRPr>
          </a:p>
          <a:p>
            <a:pPr marL="1137902" lvl="1" indent="-487672" algn="l" eaLnBrk="0" hangingPunct="0">
              <a:buFontTx/>
              <a:buAutoNum type="alphaLcPeriod"/>
            </a:pPr>
            <a:r>
              <a:rPr lang="fr-BE" sz="2100" dirty="0">
                <a:cs typeface="Times New Roman" pitchFamily="18" charset="0"/>
              </a:rPr>
              <a:t>Préparation des médicaments</a:t>
            </a:r>
            <a:endParaRPr lang="fr-FR" sz="2300" dirty="0">
              <a:cs typeface="Times New Roman" pitchFamily="18" charset="0"/>
            </a:endParaRPr>
          </a:p>
          <a:p>
            <a:pPr marL="1137902" lvl="1" indent="-487672" algn="l" eaLnBrk="0" hangingPunct="0">
              <a:buFontTx/>
              <a:buAutoNum type="alphaLcPeriod"/>
            </a:pPr>
            <a:r>
              <a:rPr lang="fr-BE" sz="2100" dirty="0">
                <a:cs typeface="Times New Roman" pitchFamily="18" charset="0"/>
              </a:rPr>
              <a:t>Conseil en soins de santé</a:t>
            </a:r>
            <a:endParaRPr lang="fr-FR" sz="2300" dirty="0">
              <a:cs typeface="Times New Roman" pitchFamily="18" charset="0"/>
            </a:endParaRPr>
          </a:p>
          <a:p>
            <a:pPr marL="1137902" lvl="1" indent="-487672" algn="l" eaLnBrk="0" hangingPunct="0">
              <a:buFontTx/>
              <a:buAutoNum type="alphaLcPeriod"/>
            </a:pPr>
            <a:r>
              <a:rPr lang="fr-BE" sz="2100" dirty="0">
                <a:cs typeface="Times New Roman" pitchFamily="18" charset="0"/>
              </a:rPr>
              <a:t>Communication</a:t>
            </a:r>
            <a:endParaRPr lang="fr-FR" sz="2300" dirty="0">
              <a:cs typeface="Times New Roman" pitchFamily="18" charset="0"/>
            </a:endParaRPr>
          </a:p>
          <a:p>
            <a:pPr marL="1137902" lvl="1" indent="-487672" algn="l" eaLnBrk="0" hangingPunct="0">
              <a:buFontTx/>
              <a:buAutoNum type="alphaLcPeriod"/>
            </a:pPr>
            <a:r>
              <a:rPr lang="fr-BE" sz="2100" dirty="0">
                <a:cs typeface="Times New Roman" pitchFamily="18" charset="0"/>
              </a:rPr>
              <a:t>Gestion du travail</a:t>
            </a:r>
            <a:endParaRPr lang="fr-FR" sz="2300" dirty="0">
              <a:cs typeface="Times New Roman" pitchFamily="18" charset="0"/>
            </a:endParaRPr>
          </a:p>
          <a:p>
            <a:pPr marL="1137902" lvl="1" indent="-487672" algn="l" eaLnBrk="0" hangingPunct="0">
              <a:buFontTx/>
              <a:buAutoNum type="alphaLcPeriod"/>
            </a:pPr>
            <a:r>
              <a:rPr lang="fr-BE" sz="2100" dirty="0">
                <a:cs typeface="Times New Roman" pitchFamily="18" charset="0"/>
              </a:rPr>
              <a:t>Sens des responsabilités</a:t>
            </a:r>
            <a:endParaRPr lang="fr-FR" sz="2300" dirty="0">
              <a:cs typeface="Times New Roman" pitchFamily="18" charset="0"/>
            </a:endParaRPr>
          </a:p>
          <a:p>
            <a:pPr marL="1137902" lvl="1" indent="-487672" algn="l" eaLnBrk="0" hangingPunct="0">
              <a:buFontTx/>
              <a:buAutoNum type="alphaLcPeriod"/>
            </a:pPr>
            <a:r>
              <a:rPr lang="fr-BE" sz="2100" dirty="0">
                <a:cs typeface="Times New Roman" pitchFamily="18" charset="0"/>
              </a:rPr>
              <a:t>Utilisation de l'information</a:t>
            </a:r>
            <a:endParaRPr lang="fr-FR" sz="2100" dirty="0"/>
          </a:p>
          <a:p>
            <a:pPr marL="487672" indent="-487672" algn="l" eaLnBrk="0" hangingPunct="0">
              <a:buFontTx/>
              <a:buAutoNum type="arabicPeriod"/>
            </a:pPr>
            <a:r>
              <a:rPr lang="fr-BE" sz="2100" b="1" dirty="0">
                <a:cs typeface="Times New Roman" pitchFamily="18" charset="0"/>
              </a:rPr>
              <a:t>Deux cas particuliers…</a:t>
            </a:r>
            <a:endParaRPr lang="fr-FR" sz="2300" dirty="0">
              <a:cs typeface="Times New Roman" pitchFamily="18" charset="0"/>
            </a:endParaRPr>
          </a:p>
          <a:p>
            <a:pPr marL="487672" indent="-487672" algn="l" eaLnBrk="0" hangingPunct="0">
              <a:buFontTx/>
              <a:buAutoNum type="arabicPeriod"/>
            </a:pPr>
            <a:r>
              <a:rPr lang="fr-BE" sz="2100" b="1" dirty="0">
                <a:cs typeface="Times New Roman" pitchFamily="18" charset="0"/>
              </a:rPr>
              <a:t>Ma participation à un projet de recherche en pharmacie clinique ambulatoire</a:t>
            </a:r>
            <a:endParaRPr lang="fr-FR" sz="2300" dirty="0">
              <a:cs typeface="Times New Roman" pitchFamily="18" charset="0"/>
            </a:endParaRPr>
          </a:p>
          <a:p>
            <a:pPr marL="487672" indent="-487672" algn="l" eaLnBrk="0" hangingPunct="0">
              <a:buFontTx/>
              <a:buAutoNum type="arabicPeriod"/>
            </a:pPr>
            <a:r>
              <a:rPr lang="fr-BE" sz="2100" b="1" dirty="0">
                <a:cs typeface="Times New Roman" pitchFamily="18" charset="0"/>
              </a:rPr>
              <a:t>Evaluations mensuelles</a:t>
            </a:r>
            <a:r>
              <a:rPr lang="fr-BE" sz="2100" dirty="0">
                <a:cs typeface="Times New Roman" pitchFamily="18" charset="0"/>
              </a:rPr>
              <a:t> (à classer, de façon groupée, par ordre chronologique)</a:t>
            </a:r>
            <a:endParaRPr lang="fr-FR" sz="2100" dirty="0"/>
          </a:p>
          <a:p>
            <a:pPr marL="1137902" lvl="1" indent="-487672" algn="l" eaLnBrk="0" hangingPunct="0">
              <a:buFontTx/>
              <a:buAutoNum type="alphaLcPeriod"/>
            </a:pPr>
            <a:r>
              <a:rPr lang="fr-BE" sz="2100" dirty="0">
                <a:cs typeface="Times New Roman" pitchFamily="18" charset="0"/>
              </a:rPr>
              <a:t>Mes auto-évaluations </a:t>
            </a:r>
            <a:endParaRPr lang="fr-FR" sz="2300" dirty="0">
              <a:cs typeface="Times New Roman" pitchFamily="18" charset="0"/>
            </a:endParaRPr>
          </a:p>
          <a:p>
            <a:pPr marL="1137902" lvl="1" indent="-487672" algn="l" eaLnBrk="0" hangingPunct="0">
              <a:buFontTx/>
              <a:buAutoNum type="alphaLcPeriod"/>
            </a:pPr>
            <a:r>
              <a:rPr lang="fr-BE" sz="2100" dirty="0">
                <a:cs typeface="Times New Roman" pitchFamily="18" charset="0"/>
              </a:rPr>
              <a:t>Les évaluations de mon maître de stage</a:t>
            </a:r>
            <a:endParaRPr lang="fr-FR" sz="2300" dirty="0">
              <a:cs typeface="Times New Roman" pitchFamily="18" charset="0"/>
            </a:endParaRPr>
          </a:p>
          <a:p>
            <a:pPr marL="1137902" lvl="1" indent="-487672" algn="l" eaLnBrk="0" hangingPunct="0">
              <a:buFontTx/>
              <a:buAutoNum type="alphaLcPeriod"/>
            </a:pPr>
            <a:r>
              <a:rPr lang="fr-BE" sz="2100" dirty="0">
                <a:cs typeface="Times New Roman" pitchFamily="18" charset="0"/>
              </a:rPr>
              <a:t>Regard sur mes progrès et sur mes objectifs</a:t>
            </a:r>
            <a:endParaRPr lang="fr-FR" sz="2100" dirty="0"/>
          </a:p>
          <a:p>
            <a:pPr marL="487672" indent="-487672" algn="l" eaLnBrk="0" hangingPunct="0">
              <a:buFontTx/>
              <a:buAutoNum type="arabicPeriod"/>
            </a:pPr>
            <a:r>
              <a:rPr lang="fr-BE" sz="2100" b="1" dirty="0">
                <a:cs typeface="Times New Roman" pitchFamily="18" charset="0"/>
              </a:rPr>
              <a:t>Conclusion et perspectives</a:t>
            </a:r>
            <a:endParaRPr lang="fr-FR" sz="2100" dirty="0"/>
          </a:p>
          <a:p>
            <a:pPr marL="1137902" lvl="1" indent="-487672" algn="l" eaLnBrk="0" hangingPunct="0">
              <a:buFontTx/>
              <a:buAutoNum type="alphaLcPeriod"/>
            </a:pPr>
            <a:r>
              <a:rPr lang="fr-BE" sz="2100" dirty="0">
                <a:cs typeface="Times New Roman" pitchFamily="18" charset="0"/>
              </a:rPr>
              <a:t>Mon apprentissage en stage</a:t>
            </a:r>
            <a:endParaRPr lang="fr-FR" sz="2300" dirty="0">
              <a:cs typeface="Times New Roman" pitchFamily="18" charset="0"/>
            </a:endParaRPr>
          </a:p>
          <a:p>
            <a:pPr marL="1137902" lvl="1" indent="-487672" algn="l" eaLnBrk="0" hangingPunct="0">
              <a:buFontTx/>
              <a:buAutoNum type="alphaLcPeriod"/>
            </a:pPr>
            <a:r>
              <a:rPr lang="fr-BE" sz="2100" dirty="0">
                <a:cs typeface="Times New Roman" pitchFamily="18" charset="0"/>
              </a:rPr>
              <a:t>Mon vécu à l’officine</a:t>
            </a:r>
            <a:endParaRPr lang="fr-FR" sz="2300" dirty="0">
              <a:cs typeface="Times New Roman" pitchFamily="18" charset="0"/>
            </a:endParaRPr>
          </a:p>
          <a:p>
            <a:pPr marL="1137902" lvl="1" indent="-487672" algn="l" eaLnBrk="0" hangingPunct="0">
              <a:buFontTx/>
              <a:buAutoNum type="alphaLcPeriod"/>
            </a:pPr>
            <a:r>
              <a:rPr lang="fr-BE" sz="2100" dirty="0">
                <a:cs typeface="Times New Roman" pitchFamily="18" charset="0"/>
              </a:rPr>
              <a:t>Mon futur rôle de pharmacien</a:t>
            </a:r>
            <a:endParaRPr lang="fr-FR" sz="2100" dirty="0"/>
          </a:p>
          <a:p>
            <a:pPr marL="487672" indent="-487672" algn="l" eaLnBrk="0" hangingPunct="0">
              <a:buFontTx/>
              <a:buAutoNum type="arabicPeriod"/>
            </a:pPr>
            <a:r>
              <a:rPr lang="fr-BE" sz="2100" b="1" dirty="0">
                <a:cs typeface="Times New Roman" pitchFamily="18" charset="0"/>
              </a:rPr>
              <a:t>Ma boîte à outils personnelle</a:t>
            </a:r>
            <a:endParaRPr lang="fr-FR" sz="2100" dirty="0"/>
          </a:p>
          <a:p>
            <a:pPr marL="487672" indent="-487672" eaLnBrk="0" hangingPunct="0"/>
            <a:endParaRPr lang="fr-FR" sz="3400" dirty="0"/>
          </a:p>
        </p:txBody>
      </p:sp>
      <p:sp>
        <p:nvSpPr>
          <p:cNvPr id="32772" name="Rectangle 4"/>
          <p:cNvSpPr>
            <a:spLocks noChangeArrowheads="1"/>
          </p:cNvSpPr>
          <p:nvPr/>
        </p:nvSpPr>
        <p:spPr bwMode="auto">
          <a:xfrm>
            <a:off x="255130" y="1600765"/>
            <a:ext cx="11008924" cy="1842347"/>
          </a:xfrm>
          <a:prstGeom prst="rect">
            <a:avLst/>
          </a:prstGeom>
          <a:noFill/>
          <a:ln w="57150">
            <a:solidFill>
              <a:srgbClr val="990099"/>
            </a:solidFill>
            <a:miter lim="800000"/>
            <a:headEnd/>
            <a:tailEnd/>
          </a:ln>
        </p:spPr>
        <p:txBody>
          <a:bodyPr wrap="none" lIns="130046" tIns="65023" rIns="130046" bIns="65023" anchor="ctr"/>
          <a:lstStyle/>
          <a:p>
            <a:endParaRPr lang="fr-BE"/>
          </a:p>
        </p:txBody>
      </p:sp>
      <p:sp>
        <p:nvSpPr>
          <p:cNvPr id="32773" name="Rectangle 5"/>
          <p:cNvSpPr>
            <a:spLocks noChangeArrowheads="1"/>
          </p:cNvSpPr>
          <p:nvPr/>
        </p:nvSpPr>
        <p:spPr bwMode="auto">
          <a:xfrm>
            <a:off x="255130" y="7947378"/>
            <a:ext cx="11008924" cy="1332089"/>
          </a:xfrm>
          <a:prstGeom prst="rect">
            <a:avLst/>
          </a:prstGeom>
          <a:noFill/>
          <a:ln w="57150">
            <a:solidFill>
              <a:srgbClr val="990099"/>
            </a:solidFill>
            <a:miter lim="800000"/>
            <a:headEnd/>
            <a:tailEnd/>
          </a:ln>
        </p:spPr>
        <p:txBody>
          <a:bodyPr wrap="none" lIns="130046" tIns="65023" rIns="130046" bIns="65023" anchor="ctr"/>
          <a:lstStyle/>
          <a:p>
            <a:endParaRPr lang="fr-BE"/>
          </a:p>
        </p:txBody>
      </p:sp>
      <p:sp>
        <p:nvSpPr>
          <p:cNvPr id="32774" name="Rectangle 6"/>
          <p:cNvSpPr>
            <a:spLocks noChangeArrowheads="1"/>
          </p:cNvSpPr>
          <p:nvPr/>
        </p:nvSpPr>
        <p:spPr bwMode="auto">
          <a:xfrm>
            <a:off x="255130" y="3443113"/>
            <a:ext cx="11008924" cy="2560320"/>
          </a:xfrm>
          <a:prstGeom prst="rect">
            <a:avLst/>
          </a:prstGeom>
          <a:noFill/>
          <a:ln w="57150">
            <a:solidFill>
              <a:srgbClr val="FF9933"/>
            </a:solidFill>
            <a:miter lim="800000"/>
            <a:headEnd/>
            <a:tailEnd/>
          </a:ln>
        </p:spPr>
        <p:txBody>
          <a:bodyPr wrap="none" lIns="130046" tIns="65023" rIns="130046" bIns="65023" anchor="ctr"/>
          <a:lstStyle/>
          <a:p>
            <a:endParaRPr lang="fr-BE"/>
          </a:p>
        </p:txBody>
      </p:sp>
      <p:sp>
        <p:nvSpPr>
          <p:cNvPr id="32775" name="Text Box 7"/>
          <p:cNvSpPr txBox="1">
            <a:spLocks noChangeArrowheads="1"/>
          </p:cNvSpPr>
          <p:nvPr/>
        </p:nvSpPr>
        <p:spPr bwMode="auto">
          <a:xfrm>
            <a:off x="7497201" y="1702365"/>
            <a:ext cx="3686952" cy="562203"/>
          </a:xfrm>
          <a:prstGeom prst="rect">
            <a:avLst/>
          </a:prstGeom>
          <a:noFill/>
          <a:ln w="9525">
            <a:noFill/>
            <a:miter lim="800000"/>
            <a:headEnd/>
            <a:tailEnd/>
          </a:ln>
        </p:spPr>
        <p:txBody>
          <a:bodyPr lIns="130046" tIns="65023" rIns="130046" bIns="65023">
            <a:spAutoFit/>
          </a:bodyPr>
          <a:lstStyle/>
          <a:p>
            <a:pPr algn="r">
              <a:spcBef>
                <a:spcPct val="50000"/>
              </a:spcBef>
            </a:pPr>
            <a:r>
              <a:rPr lang="fr-BE" sz="2800" b="1" dirty="0">
                <a:solidFill>
                  <a:srgbClr val="993366"/>
                </a:solidFill>
              </a:rPr>
              <a:t>1</a:t>
            </a:r>
            <a:r>
              <a:rPr lang="fr-BE" sz="2800" b="1" baseline="30000" dirty="0">
                <a:solidFill>
                  <a:srgbClr val="993366"/>
                </a:solidFill>
              </a:rPr>
              <a:t>er</a:t>
            </a:r>
            <a:r>
              <a:rPr lang="fr-BE" sz="2800" b="1" dirty="0">
                <a:solidFill>
                  <a:srgbClr val="993366"/>
                </a:solidFill>
              </a:rPr>
              <a:t> mois de stage</a:t>
            </a:r>
            <a:endParaRPr lang="fr-FR" sz="2800" b="1" dirty="0">
              <a:solidFill>
                <a:srgbClr val="993366"/>
              </a:solidFill>
            </a:endParaRPr>
          </a:p>
        </p:txBody>
      </p:sp>
      <p:sp>
        <p:nvSpPr>
          <p:cNvPr id="32776" name="Text Box 8"/>
          <p:cNvSpPr txBox="1">
            <a:spLocks noChangeArrowheads="1"/>
          </p:cNvSpPr>
          <p:nvPr/>
        </p:nvSpPr>
        <p:spPr bwMode="auto">
          <a:xfrm>
            <a:off x="6963398" y="8259243"/>
            <a:ext cx="4449174" cy="562203"/>
          </a:xfrm>
          <a:prstGeom prst="rect">
            <a:avLst/>
          </a:prstGeom>
          <a:noFill/>
          <a:ln w="9525">
            <a:noFill/>
            <a:miter lim="800000"/>
            <a:headEnd/>
            <a:tailEnd/>
          </a:ln>
        </p:spPr>
        <p:txBody>
          <a:bodyPr wrap="square" lIns="130046" tIns="65023" rIns="130046" bIns="65023">
            <a:spAutoFit/>
          </a:bodyPr>
          <a:lstStyle/>
          <a:p>
            <a:pPr algn="r">
              <a:spcBef>
                <a:spcPct val="50000"/>
              </a:spcBef>
            </a:pPr>
            <a:r>
              <a:rPr lang="fr-BE" sz="2800" b="1" dirty="0">
                <a:solidFill>
                  <a:srgbClr val="993366"/>
                </a:solidFill>
              </a:rPr>
              <a:t>Dernier mois de stage</a:t>
            </a:r>
            <a:endParaRPr lang="fr-FR" sz="2800" b="1" dirty="0">
              <a:solidFill>
                <a:srgbClr val="993366"/>
              </a:solidFill>
            </a:endParaRPr>
          </a:p>
        </p:txBody>
      </p:sp>
      <p:sp>
        <p:nvSpPr>
          <p:cNvPr id="32777" name="Text Box 9"/>
          <p:cNvSpPr txBox="1">
            <a:spLocks noChangeArrowheads="1"/>
          </p:cNvSpPr>
          <p:nvPr/>
        </p:nvSpPr>
        <p:spPr bwMode="auto">
          <a:xfrm>
            <a:off x="7609556" y="4482810"/>
            <a:ext cx="3686952" cy="562203"/>
          </a:xfrm>
          <a:prstGeom prst="rect">
            <a:avLst/>
          </a:prstGeom>
          <a:noFill/>
          <a:ln w="9525">
            <a:noFill/>
            <a:miter lim="800000"/>
            <a:headEnd/>
            <a:tailEnd/>
          </a:ln>
        </p:spPr>
        <p:txBody>
          <a:bodyPr lIns="130046" tIns="65023" rIns="130046" bIns="65023">
            <a:spAutoFit/>
          </a:bodyPr>
          <a:lstStyle/>
          <a:p>
            <a:pPr algn="r">
              <a:spcBef>
                <a:spcPct val="50000"/>
              </a:spcBef>
            </a:pPr>
            <a:r>
              <a:rPr lang="fr-BE" sz="2800" b="1" dirty="0">
                <a:solidFill>
                  <a:srgbClr val="FF9933"/>
                </a:solidFill>
              </a:rPr>
              <a:t>En cours de stage</a:t>
            </a:r>
            <a:endParaRPr lang="fr-FR" sz="2800" b="1" dirty="0">
              <a:solidFill>
                <a:srgbClr val="FF9933"/>
              </a:solidFill>
            </a:endParaRPr>
          </a:p>
        </p:txBody>
      </p:sp>
      <p:sp>
        <p:nvSpPr>
          <p:cNvPr id="32778" name="Rectangle 10"/>
          <p:cNvSpPr>
            <a:spLocks noChangeArrowheads="1"/>
          </p:cNvSpPr>
          <p:nvPr/>
        </p:nvSpPr>
        <p:spPr bwMode="auto">
          <a:xfrm>
            <a:off x="7609556" y="7208683"/>
            <a:ext cx="3496215" cy="562203"/>
          </a:xfrm>
          <a:prstGeom prst="rect">
            <a:avLst/>
          </a:prstGeom>
          <a:noFill/>
          <a:ln w="9525">
            <a:noFill/>
            <a:miter lim="800000"/>
            <a:headEnd/>
            <a:tailEnd/>
          </a:ln>
        </p:spPr>
        <p:txBody>
          <a:bodyPr wrap="none" lIns="130046" tIns="65023" rIns="130046" bIns="65023">
            <a:spAutoFit/>
          </a:bodyPr>
          <a:lstStyle/>
          <a:p>
            <a:r>
              <a:rPr lang="fr-BE" sz="2800" b="1" dirty="0">
                <a:solidFill>
                  <a:srgbClr val="00CC00"/>
                </a:solidFill>
              </a:rPr>
              <a:t>S4-8-12-16-20-24</a:t>
            </a:r>
            <a:endParaRPr lang="fr-FR" sz="2800" b="1" dirty="0">
              <a:solidFill>
                <a:srgbClr val="00CC00"/>
              </a:solidFill>
            </a:endParaRPr>
          </a:p>
        </p:txBody>
      </p:sp>
      <p:sp>
        <p:nvSpPr>
          <p:cNvPr id="32779" name="Rectangle 11"/>
          <p:cNvSpPr>
            <a:spLocks noChangeArrowheads="1"/>
          </p:cNvSpPr>
          <p:nvPr/>
        </p:nvSpPr>
        <p:spPr bwMode="auto">
          <a:xfrm>
            <a:off x="255130" y="6719147"/>
            <a:ext cx="10959253" cy="1332089"/>
          </a:xfrm>
          <a:prstGeom prst="rect">
            <a:avLst/>
          </a:prstGeom>
          <a:noFill/>
          <a:ln w="38100">
            <a:solidFill>
              <a:srgbClr val="33CC33"/>
            </a:solidFill>
            <a:miter lim="800000"/>
            <a:headEnd/>
            <a:tailEnd/>
          </a:ln>
        </p:spPr>
        <p:txBody>
          <a:bodyPr wrap="none" lIns="130046" tIns="65023" rIns="130046" bIns="65023" anchor="ctr"/>
          <a:lstStyle/>
          <a:p>
            <a:endParaRPr lang="fr-BE"/>
          </a:p>
        </p:txBody>
      </p:sp>
      <p:sp>
        <p:nvSpPr>
          <p:cNvPr id="2" name="Rectangle 1"/>
          <p:cNvSpPr/>
          <p:nvPr/>
        </p:nvSpPr>
        <p:spPr>
          <a:xfrm>
            <a:off x="2889282" y="368832"/>
            <a:ext cx="4870093" cy="769441"/>
          </a:xfrm>
          <a:prstGeom prst="rect">
            <a:avLst/>
          </a:prstGeom>
        </p:spPr>
        <p:txBody>
          <a:bodyPr wrap="none">
            <a:spAutoFit/>
          </a:bodyPr>
          <a:lstStyle/>
          <a:p>
            <a:pPr marL="0" marR="0" algn="l" defTabSz="1300460" rtl="0">
              <a:spcBef>
                <a:spcPct val="0"/>
              </a:spcBef>
              <a:defRPr/>
            </a:pPr>
            <a:r>
              <a:rPr lang="fr-BE" sz="4400" kern="1200" dirty="0">
                <a:solidFill>
                  <a:schemeClr val="accent2">
                    <a:lumMod val="75000"/>
                  </a:schemeClr>
                </a:solidFill>
                <a:uFillTx/>
              </a:rPr>
              <a:t>Structure du dossier</a:t>
            </a:r>
          </a:p>
        </p:txBody>
      </p:sp>
    </p:spTree>
    <p:extLst>
      <p:ext uri="{BB962C8B-B14F-4D97-AF65-F5344CB8AC3E}">
        <p14:creationId xmlns:p14="http://schemas.microsoft.com/office/powerpoint/2010/main" val="1418428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subTnLst>
                                    <p:set>
                                      <p:cBhvr override="childStyle">
                                        <p:cTn dur="1" fill="hold" display="0" masterRel="nextClick" afterEffect="1"/>
                                        <p:tgtEl>
                                          <p:spTgt spid="3277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27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2"/>
                                        </p:tgtEl>
                                        <p:attrNameLst>
                                          <p:attrName>style.visibility</p:attrName>
                                        </p:attrNameLst>
                                      </p:cBhvr>
                                      <p:to>
                                        <p:strVal val="visible"/>
                                      </p:to>
                                    </p:set>
                                  </p:childTnLst>
                                  <p:subTnLst>
                                    <p:set>
                                      <p:cBhvr override="childStyle">
                                        <p:cTn dur="1" fill="hold" display="0" masterRel="nextClick" afterEffect="1"/>
                                        <p:tgtEl>
                                          <p:spTgt spid="3277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3"/>
                                        </p:tgtEl>
                                        <p:attrNameLst>
                                          <p:attrName>style.visibility</p:attrName>
                                        </p:attrNameLst>
                                      </p:cBhvr>
                                      <p:to>
                                        <p:strVal val="visible"/>
                                      </p:to>
                                    </p:set>
                                  </p:childTnLst>
                                  <p:subTnLst>
                                    <p:set>
                                      <p:cBhvr override="childStyle">
                                        <p:cTn dur="1" fill="hold" display="0" masterRel="nextClick" afterEffect="1"/>
                                        <p:tgtEl>
                                          <p:spTgt spid="32773"/>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27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P spid="32774" grpId="0" animBg="1"/>
      <p:bldP spid="32775" grpId="0"/>
      <p:bldP spid="32776" grpId="0"/>
      <p:bldP spid="32777" grpId="0"/>
      <p:bldP spid="32778" grpId="0"/>
      <p:bldP spid="3277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974725" y="2681287"/>
            <a:ext cx="11055350" cy="4389438"/>
          </a:xfrm>
          <a:prstGeom prst="rect">
            <a:avLst/>
          </a:prstGeom>
        </p:spPr>
        <p:txBody>
          <a:bodyPr/>
          <a:lstStyle>
            <a:lvl1pPr>
              <a:defRPr sz="4695">
                <a:latin typeface="Gill Sans SemiBold"/>
                <a:ea typeface="Gill Sans SemiBold"/>
                <a:cs typeface="Gill Sans SemiBold"/>
                <a:sym typeface="Gill Sans SemiBold"/>
              </a:defRPr>
            </a:lvl1pPr>
          </a:lstStyle>
          <a:p>
            <a:pPr lvl="0">
              <a:defRPr sz="1800">
                <a:solidFill>
                  <a:srgbClr val="000000"/>
                </a:solidFill>
                <a:uFillTx/>
              </a:defRPr>
            </a:pPr>
            <a:r>
              <a:rPr lang="nl-BE" sz="4695" dirty="0" smtClean="0">
                <a:solidFill>
                  <a:srgbClr val="005764"/>
                </a:solidFill>
                <a:uFill>
                  <a:solidFill>
                    <a:srgbClr val="005764"/>
                  </a:solidFill>
                </a:uFill>
              </a:rPr>
              <a:t>7.2.</a:t>
            </a:r>
            <a:r>
              <a:rPr sz="4695" dirty="0" smtClean="0">
                <a:solidFill>
                  <a:srgbClr val="005764"/>
                </a:solidFill>
                <a:uFill>
                  <a:solidFill>
                    <a:srgbClr val="005764"/>
                  </a:solidFill>
                </a:uFill>
              </a:rPr>
              <a:t> </a:t>
            </a:r>
            <a:r>
              <a:rPr lang="nl-BE" sz="4695" dirty="0" smtClean="0">
                <a:solidFill>
                  <a:srgbClr val="005764"/>
                </a:solidFill>
                <a:uFill>
                  <a:solidFill>
                    <a:srgbClr val="005764"/>
                  </a:solidFill>
                </a:uFill>
              </a:rPr>
              <a:t>Les ECOS</a:t>
            </a:r>
            <a:endParaRPr sz="4695" dirty="0">
              <a:solidFill>
                <a:srgbClr val="005764"/>
              </a:solidFill>
              <a:uFill>
                <a:solidFill>
                  <a:srgbClr val="005764"/>
                </a:solidFill>
              </a:uFill>
            </a:endParaRPr>
          </a:p>
        </p:txBody>
      </p:sp>
    </p:spTree>
    <p:extLst>
      <p:ext uri="{BB962C8B-B14F-4D97-AF65-F5344CB8AC3E}">
        <p14:creationId xmlns:p14="http://schemas.microsoft.com/office/powerpoint/2010/main" val="18480940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title"/>
          </p:nvPr>
        </p:nvSpPr>
        <p:spPr>
          <a:xfrm>
            <a:off x="713051" y="327025"/>
            <a:ext cx="11405924" cy="1597025"/>
          </a:xfrm>
          <a:prstGeom prst="rect">
            <a:avLst/>
          </a:prstGeom>
        </p:spPr>
        <p:txBody>
          <a:bodyPr/>
          <a:lstStyle>
            <a:lvl1pPr>
              <a:defRPr sz="4800">
                <a:solidFill>
                  <a:srgbClr val="007878"/>
                </a:solidFill>
                <a:uFill>
                  <a:solidFill>
                    <a:srgbClr val="007878"/>
                  </a:solidFill>
                </a:uFill>
                <a:latin typeface="Gill Sans SemiBold"/>
                <a:ea typeface="Gill Sans SemiBold"/>
                <a:cs typeface="Gill Sans SemiBold"/>
                <a:sym typeface="Gill Sans SemiBold"/>
              </a:defRPr>
            </a:lvl1pPr>
          </a:lstStyle>
          <a:p>
            <a:pPr lvl="0">
              <a:defRPr sz="1800">
                <a:solidFill>
                  <a:srgbClr val="000000"/>
                </a:solidFill>
                <a:uFillTx/>
              </a:defRPr>
            </a:pPr>
            <a:r>
              <a:rPr lang="nl-BE" sz="4800" dirty="0" smtClean="0">
                <a:solidFill>
                  <a:srgbClr val="007878"/>
                </a:solidFill>
                <a:uFill>
                  <a:solidFill>
                    <a:srgbClr val="007878"/>
                  </a:solidFill>
                </a:uFill>
              </a:rPr>
              <a:t>Les ECOS : Description</a:t>
            </a:r>
            <a:endParaRPr sz="2800" dirty="0">
              <a:solidFill>
                <a:srgbClr val="007878"/>
              </a:solidFill>
              <a:uFill>
                <a:solidFill>
                  <a:srgbClr val="007878"/>
                </a:solidFill>
              </a:uFill>
            </a:endParaRPr>
          </a:p>
        </p:txBody>
      </p:sp>
      <p:sp>
        <p:nvSpPr>
          <p:cNvPr id="521" name="Shape 521"/>
          <p:cNvSpPr/>
          <p:nvPr/>
        </p:nvSpPr>
        <p:spPr>
          <a:xfrm>
            <a:off x="381000" y="1924050"/>
            <a:ext cx="11737975" cy="786381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457200" lvl="1" indent="-457200" algn="just">
              <a:spcBef>
                <a:spcPts val="2400"/>
              </a:spcBef>
              <a:buFont typeface="Arial"/>
              <a:buChar char="•"/>
              <a:defRPr sz="1800">
                <a:uFillTx/>
              </a:defRPr>
            </a:pPr>
            <a:endParaRPr lang="nl-BE" sz="3200" dirty="0" smtClean="0">
              <a:solidFill>
                <a:srgbClr val="005764"/>
              </a:solidFill>
              <a:uFill>
                <a:solidFill>
                  <a:srgbClr val="005764"/>
                </a:solidFill>
              </a:uFill>
            </a:endParaRPr>
          </a:p>
          <a:p>
            <a:pPr marL="742950" lvl="1" indent="-742950" algn="just">
              <a:spcBef>
                <a:spcPts val="2400"/>
              </a:spcBef>
              <a:buAutoNum type="arabicPeriod"/>
              <a:defRPr sz="1800">
                <a:uFillTx/>
              </a:defRPr>
            </a:pPr>
            <a:endParaRPr lang="nl-BE" sz="3800" dirty="0" smtClean="0">
              <a:solidFill>
                <a:srgbClr val="005764"/>
              </a:solidFill>
              <a:uFill>
                <a:solidFill>
                  <a:srgbClr val="005764"/>
                </a:solidFill>
              </a:uFill>
            </a:endParaRPr>
          </a:p>
          <a:p>
            <a:pPr marL="742950" lvl="1" indent="-742950" algn="just">
              <a:spcBef>
                <a:spcPts val="2400"/>
              </a:spcBef>
              <a:buAutoNum type="arabicPeriod"/>
              <a:defRPr sz="1800">
                <a:uFillTx/>
              </a:defRPr>
            </a:pPr>
            <a:endParaRPr sz="3800" dirty="0">
              <a:solidFill>
                <a:srgbClr val="005764"/>
              </a:solidFill>
              <a:uFill>
                <a:solidFill>
                  <a:srgbClr val="005764"/>
                </a:solidFill>
              </a:uFill>
            </a:endParaRPr>
          </a:p>
        </p:txBody>
      </p:sp>
      <p:sp>
        <p:nvSpPr>
          <p:cNvPr id="4" name="Shape 521"/>
          <p:cNvSpPr/>
          <p:nvPr/>
        </p:nvSpPr>
        <p:spPr>
          <a:xfrm>
            <a:off x="533400" y="2076450"/>
            <a:ext cx="11967252" cy="859625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0" lvl="1" indent="0" algn="just">
              <a:spcBef>
                <a:spcPts val="2400"/>
              </a:spcBef>
              <a:defRPr sz="1800">
                <a:uFillTx/>
              </a:defRPr>
            </a:pPr>
            <a:endParaRPr lang="nl-BE" sz="3200" dirty="0" smtClean="0">
              <a:solidFill>
                <a:srgbClr val="005764"/>
              </a:solidFill>
              <a:uFill>
                <a:solidFill>
                  <a:srgbClr val="005764"/>
                </a:solidFill>
              </a:uFill>
            </a:endParaRPr>
          </a:p>
          <a:p>
            <a:pPr marL="0" lvl="1" indent="0" algn="just">
              <a:spcBef>
                <a:spcPts val="2400"/>
              </a:spcBef>
              <a:defRPr sz="1800">
                <a:uFillTx/>
              </a:defRPr>
            </a:pPr>
            <a:r>
              <a:rPr lang="nl-BE" sz="3200" dirty="0">
                <a:solidFill>
                  <a:srgbClr val="005764"/>
                </a:solidFill>
                <a:uFill>
                  <a:solidFill>
                    <a:srgbClr val="005764"/>
                  </a:solidFill>
                </a:uFill>
              </a:rPr>
              <a:t>	</a:t>
            </a:r>
            <a:endParaRPr lang="nl-BE" sz="3200" dirty="0" smtClean="0">
              <a:solidFill>
                <a:srgbClr val="005764"/>
              </a:solidFill>
              <a:uFill>
                <a:solidFill>
                  <a:srgbClr val="005764"/>
                </a:solidFill>
              </a:uFill>
            </a:endParaRPr>
          </a:p>
          <a:p>
            <a:pPr marL="742950" lvl="1" indent="-742950" algn="just">
              <a:spcBef>
                <a:spcPts val="2400"/>
              </a:spcBef>
              <a:buAutoNum type="arabicPeriod"/>
              <a:defRPr sz="1800">
                <a:uFillTx/>
              </a:defRPr>
            </a:pPr>
            <a:endParaRPr lang="nl-BE" sz="3800" dirty="0" smtClean="0">
              <a:solidFill>
                <a:srgbClr val="005764"/>
              </a:solidFill>
              <a:uFill>
                <a:solidFill>
                  <a:srgbClr val="005764"/>
                </a:solidFill>
              </a:uFill>
            </a:endParaRPr>
          </a:p>
          <a:p>
            <a:pPr marL="742950" lvl="1" indent="-742950" algn="just">
              <a:spcBef>
                <a:spcPts val="2400"/>
              </a:spcBef>
              <a:buAutoNum type="arabicPeriod"/>
              <a:defRPr sz="1800">
                <a:uFillTx/>
              </a:defRPr>
            </a:pPr>
            <a:endParaRPr sz="3800" dirty="0">
              <a:solidFill>
                <a:srgbClr val="005764"/>
              </a:solidFill>
              <a:uFill>
                <a:solidFill>
                  <a:srgbClr val="005764"/>
                </a:solidFill>
              </a:uFill>
            </a:endParaRPr>
          </a:p>
        </p:txBody>
      </p:sp>
      <p:sp>
        <p:nvSpPr>
          <p:cNvPr id="6" name="Shape 521"/>
          <p:cNvSpPr/>
          <p:nvPr/>
        </p:nvSpPr>
        <p:spPr>
          <a:xfrm>
            <a:off x="555683" y="1924049"/>
            <a:ext cx="11967252" cy="220584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514350" lvl="3" indent="-514350" algn="just">
              <a:spcBef>
                <a:spcPts val="2400"/>
              </a:spcBef>
              <a:buFont typeface="+mj-lt"/>
              <a:buAutoNum type="arabicPeriod"/>
              <a:defRPr sz="1800">
                <a:uFillTx/>
              </a:defRPr>
            </a:pPr>
            <a:r>
              <a:rPr lang="nl-BE" sz="3200" dirty="0" smtClean="0">
                <a:solidFill>
                  <a:srgbClr val="005764"/>
                </a:solidFill>
                <a:uFill>
                  <a:solidFill>
                    <a:srgbClr val="005764"/>
                  </a:solidFill>
                </a:uFill>
              </a:rPr>
              <a:t>Une série de stations d’examen</a:t>
            </a:r>
          </a:p>
          <a:p>
            <a:pPr marL="514350" lvl="3" indent="-514350" algn="just">
              <a:spcBef>
                <a:spcPts val="2400"/>
              </a:spcBef>
              <a:buFont typeface="+mj-lt"/>
              <a:buAutoNum type="arabicPeriod"/>
              <a:defRPr sz="1800">
                <a:uFillTx/>
              </a:defRPr>
            </a:pPr>
            <a:r>
              <a:rPr lang="nl-BE" sz="3200" dirty="0" smtClean="0">
                <a:solidFill>
                  <a:srgbClr val="005764"/>
                </a:solidFill>
                <a:uFill>
                  <a:solidFill>
                    <a:srgbClr val="005764"/>
                  </a:solidFill>
                </a:uFill>
              </a:rPr>
              <a:t>D’une même durée</a:t>
            </a:r>
          </a:p>
          <a:p>
            <a:pPr marL="514350" lvl="3" indent="-514350" algn="just">
              <a:spcBef>
                <a:spcPts val="2400"/>
              </a:spcBef>
              <a:buFont typeface="+mj-lt"/>
              <a:buAutoNum type="arabicPeriod"/>
              <a:defRPr sz="1800">
                <a:uFillTx/>
              </a:defRPr>
            </a:pPr>
            <a:r>
              <a:rPr lang="nl-BE" sz="3200" dirty="0" smtClean="0">
                <a:solidFill>
                  <a:srgbClr val="005764"/>
                </a:solidFill>
                <a:uFill>
                  <a:solidFill>
                    <a:srgbClr val="005764"/>
                  </a:solidFill>
                </a:uFill>
              </a:rPr>
              <a:t>A chaque station, l’étudiant prend connaissance d’une situation problème, le plus souvent d’ordre clinique</a:t>
            </a:r>
          </a:p>
          <a:p>
            <a:pPr marL="514350" lvl="3" indent="-514350" algn="just">
              <a:spcBef>
                <a:spcPts val="2400"/>
              </a:spcBef>
              <a:buFont typeface="+mj-lt"/>
              <a:buAutoNum type="arabicPeriod"/>
              <a:defRPr sz="1800">
                <a:uFillTx/>
              </a:defRPr>
            </a:pPr>
            <a:r>
              <a:rPr lang="nl-BE" sz="3200" dirty="0" smtClean="0">
                <a:solidFill>
                  <a:srgbClr val="005764"/>
                </a:solidFill>
                <a:uFill>
                  <a:solidFill>
                    <a:srgbClr val="005764"/>
                  </a:solidFill>
                </a:uFill>
              </a:rPr>
              <a:t>A chaque station, il lui est fourni des instructions précises sur ce qui est entendu de lui ou d’elle</a:t>
            </a:r>
          </a:p>
          <a:p>
            <a:pPr marL="514350" lvl="3" indent="-514350" algn="just">
              <a:spcBef>
                <a:spcPts val="2400"/>
              </a:spcBef>
              <a:buFont typeface="+mj-lt"/>
              <a:buAutoNum type="arabicPeriod"/>
              <a:defRPr sz="1800">
                <a:uFillTx/>
              </a:defRPr>
            </a:pPr>
            <a:r>
              <a:rPr lang="nl-BE" sz="3200" dirty="0" smtClean="0">
                <a:solidFill>
                  <a:srgbClr val="005764"/>
                </a:solidFill>
                <a:uFill>
                  <a:solidFill>
                    <a:srgbClr val="005764"/>
                  </a:solidFill>
                </a:uFill>
              </a:rPr>
              <a:t>Si un patient simulé est nécessaire, une scénarisation complète du cas est fournie à ce dernier</a:t>
            </a:r>
          </a:p>
          <a:p>
            <a:pPr marL="514350" lvl="3" indent="-514350" algn="just">
              <a:spcBef>
                <a:spcPts val="2400"/>
              </a:spcBef>
              <a:buFont typeface="+mj-lt"/>
              <a:buAutoNum type="arabicPeriod"/>
              <a:defRPr sz="1800">
                <a:uFillTx/>
              </a:defRPr>
            </a:pPr>
            <a:r>
              <a:rPr lang="nl-BE" sz="3200" dirty="0" smtClean="0">
                <a:solidFill>
                  <a:srgbClr val="005764"/>
                </a:solidFill>
                <a:uFill>
                  <a:solidFill>
                    <a:srgbClr val="005764"/>
                  </a:solidFill>
                </a:uFill>
              </a:rPr>
              <a:t>A chaque station, le candidat est observé et évalué à l’aide d’une grille standardisée.   </a:t>
            </a:r>
          </a:p>
          <a:p>
            <a:pPr marL="0" lvl="3" indent="0" algn="just">
              <a:spcBef>
                <a:spcPts val="2400"/>
              </a:spcBef>
              <a:defRPr sz="1800">
                <a:uFillTx/>
              </a:defRPr>
            </a:pPr>
            <a:endParaRPr lang="nl-BE" sz="3200" dirty="0" smtClean="0">
              <a:solidFill>
                <a:srgbClr val="005764"/>
              </a:solidFill>
              <a:uFill>
                <a:solidFill>
                  <a:srgbClr val="005764"/>
                </a:solidFill>
              </a:uFill>
            </a:endParaRPr>
          </a:p>
          <a:p>
            <a:pPr marL="0" lvl="1" indent="0" algn="just">
              <a:spcBef>
                <a:spcPts val="2400"/>
              </a:spcBef>
              <a:defRPr sz="1800">
                <a:uFillTx/>
              </a:defRPr>
            </a:pPr>
            <a:endParaRPr lang="nl-BE" sz="3200" dirty="0" smtClean="0">
              <a:solidFill>
                <a:srgbClr val="005764"/>
              </a:solidFill>
              <a:uFill>
                <a:solidFill>
                  <a:srgbClr val="005764"/>
                </a:solidFill>
              </a:uFill>
            </a:endParaRPr>
          </a:p>
          <a:p>
            <a:pPr marL="0" lvl="1" indent="0" algn="just">
              <a:spcBef>
                <a:spcPts val="2400"/>
              </a:spcBef>
              <a:defRPr sz="1800">
                <a:uFillTx/>
              </a:defRPr>
            </a:pPr>
            <a:r>
              <a:rPr lang="nl-BE" sz="3200" dirty="0">
                <a:solidFill>
                  <a:srgbClr val="005764"/>
                </a:solidFill>
                <a:uFill>
                  <a:solidFill>
                    <a:srgbClr val="005764"/>
                  </a:solidFill>
                </a:uFill>
              </a:rPr>
              <a:t>	</a:t>
            </a:r>
            <a:endParaRPr lang="nl-BE" sz="3200" dirty="0" smtClean="0">
              <a:solidFill>
                <a:srgbClr val="005764"/>
              </a:solidFill>
              <a:uFill>
                <a:solidFill>
                  <a:srgbClr val="005764"/>
                </a:solidFill>
              </a:uFill>
            </a:endParaRPr>
          </a:p>
          <a:p>
            <a:pPr marL="0" lvl="1" indent="0" algn="just">
              <a:spcBef>
                <a:spcPts val="2400"/>
              </a:spcBef>
              <a:defRPr sz="1800">
                <a:uFillTx/>
              </a:defRPr>
            </a:pPr>
            <a:endParaRPr lang="nl-BE" sz="3800" dirty="0" smtClean="0">
              <a:solidFill>
                <a:srgbClr val="005764"/>
              </a:solidFill>
              <a:uFill>
                <a:solidFill>
                  <a:srgbClr val="005764"/>
                </a:solidFill>
              </a:uFill>
            </a:endParaRPr>
          </a:p>
        </p:txBody>
      </p:sp>
    </p:spTree>
    <p:extLst>
      <p:ext uri="{BB962C8B-B14F-4D97-AF65-F5344CB8AC3E}">
        <p14:creationId xmlns:p14="http://schemas.microsoft.com/office/powerpoint/2010/main" val="29693381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title"/>
          </p:nvPr>
        </p:nvSpPr>
        <p:spPr>
          <a:xfrm>
            <a:off x="713051" y="327025"/>
            <a:ext cx="11405924" cy="1597025"/>
          </a:xfrm>
          <a:prstGeom prst="rect">
            <a:avLst/>
          </a:prstGeom>
        </p:spPr>
        <p:txBody>
          <a:bodyPr/>
          <a:lstStyle>
            <a:lvl1pPr>
              <a:defRPr sz="4800">
                <a:solidFill>
                  <a:srgbClr val="007878"/>
                </a:solidFill>
                <a:uFill>
                  <a:solidFill>
                    <a:srgbClr val="007878"/>
                  </a:solidFill>
                </a:uFill>
                <a:latin typeface="Gill Sans SemiBold"/>
                <a:ea typeface="Gill Sans SemiBold"/>
                <a:cs typeface="Gill Sans SemiBold"/>
                <a:sym typeface="Gill Sans SemiBold"/>
              </a:defRPr>
            </a:lvl1pPr>
          </a:lstStyle>
          <a:p>
            <a:pPr lvl="0">
              <a:defRPr sz="1800">
                <a:solidFill>
                  <a:srgbClr val="000000"/>
                </a:solidFill>
                <a:uFillTx/>
              </a:defRPr>
            </a:pPr>
            <a:r>
              <a:rPr lang="nl-BE" sz="4800" dirty="0" smtClean="0">
                <a:solidFill>
                  <a:srgbClr val="007878"/>
                </a:solidFill>
                <a:uFill>
                  <a:solidFill>
                    <a:srgbClr val="007878"/>
                  </a:solidFill>
                </a:uFill>
              </a:rPr>
              <a:t>Les ECOS : définition</a:t>
            </a:r>
            <a:endParaRPr sz="2800" dirty="0">
              <a:solidFill>
                <a:srgbClr val="007878"/>
              </a:solidFill>
              <a:uFill>
                <a:solidFill>
                  <a:srgbClr val="007878"/>
                </a:solidFill>
              </a:uFill>
            </a:endParaRPr>
          </a:p>
        </p:txBody>
      </p:sp>
      <p:sp>
        <p:nvSpPr>
          <p:cNvPr id="521" name="Shape 521"/>
          <p:cNvSpPr/>
          <p:nvPr/>
        </p:nvSpPr>
        <p:spPr>
          <a:xfrm>
            <a:off x="381000" y="1924050"/>
            <a:ext cx="11737975" cy="786381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457200" lvl="1" indent="-457200" algn="just">
              <a:spcBef>
                <a:spcPts val="2400"/>
              </a:spcBef>
              <a:buFont typeface="Arial"/>
              <a:buChar char="•"/>
              <a:defRPr sz="1800">
                <a:uFillTx/>
              </a:defRPr>
            </a:pPr>
            <a:endParaRPr lang="nl-BE" sz="3200" dirty="0" smtClean="0">
              <a:solidFill>
                <a:srgbClr val="005764"/>
              </a:solidFill>
              <a:uFill>
                <a:solidFill>
                  <a:srgbClr val="005764"/>
                </a:solidFill>
              </a:uFill>
            </a:endParaRPr>
          </a:p>
          <a:p>
            <a:pPr marL="742950" lvl="1" indent="-742950" algn="just">
              <a:spcBef>
                <a:spcPts val="2400"/>
              </a:spcBef>
              <a:buAutoNum type="arabicPeriod"/>
              <a:defRPr sz="1800">
                <a:uFillTx/>
              </a:defRPr>
            </a:pPr>
            <a:endParaRPr lang="nl-BE" sz="3800" dirty="0" smtClean="0">
              <a:solidFill>
                <a:srgbClr val="005764"/>
              </a:solidFill>
              <a:uFill>
                <a:solidFill>
                  <a:srgbClr val="005764"/>
                </a:solidFill>
              </a:uFill>
            </a:endParaRPr>
          </a:p>
          <a:p>
            <a:pPr marL="742950" lvl="1" indent="-742950" algn="just">
              <a:spcBef>
                <a:spcPts val="2400"/>
              </a:spcBef>
              <a:buAutoNum type="arabicPeriod"/>
              <a:defRPr sz="1800">
                <a:uFillTx/>
              </a:defRPr>
            </a:pPr>
            <a:endParaRPr sz="3800" dirty="0">
              <a:solidFill>
                <a:srgbClr val="005764"/>
              </a:solidFill>
              <a:uFill>
                <a:solidFill>
                  <a:srgbClr val="005764"/>
                </a:solidFill>
              </a:uFill>
            </a:endParaRPr>
          </a:p>
        </p:txBody>
      </p:sp>
      <p:sp>
        <p:nvSpPr>
          <p:cNvPr id="4" name="Shape 521"/>
          <p:cNvSpPr/>
          <p:nvPr/>
        </p:nvSpPr>
        <p:spPr>
          <a:xfrm>
            <a:off x="533400" y="2076450"/>
            <a:ext cx="11967252" cy="859625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0" lvl="3" indent="0" algn="just">
              <a:spcBef>
                <a:spcPts val="2400"/>
              </a:spcBef>
              <a:defRPr sz="1800">
                <a:uFillTx/>
              </a:defRPr>
            </a:pPr>
            <a:r>
              <a:rPr lang="nl-BE" sz="2800" dirty="0" smtClean="0">
                <a:solidFill>
                  <a:srgbClr val="005764"/>
                </a:solidFill>
                <a:uFill>
                  <a:solidFill>
                    <a:srgbClr val="005764"/>
                  </a:solidFill>
                </a:uFill>
              </a:rPr>
              <a:t>Examen Clinique : cet examen a pour fonction de permettre l’évaluation de performances cliniques à l’aide de situation simulée mais authentique.</a:t>
            </a:r>
          </a:p>
          <a:p>
            <a:pPr marL="0" lvl="3" indent="0" algn="just">
              <a:spcBef>
                <a:spcPts val="2400"/>
              </a:spcBef>
              <a:defRPr sz="1800">
                <a:uFillTx/>
              </a:defRPr>
            </a:pPr>
            <a:r>
              <a:rPr lang="nl-BE" sz="2800" dirty="0" smtClean="0">
                <a:solidFill>
                  <a:srgbClr val="005764"/>
                </a:solidFill>
                <a:uFill>
                  <a:solidFill>
                    <a:srgbClr val="005764"/>
                  </a:solidFill>
                </a:uFill>
              </a:rPr>
              <a:t>Objectif : tous les étudiants sont évalués à l’aide de mêmes stations avec les mêmes grilles, le même schéma d’évaluation et par les mêmes évaluateurs</a:t>
            </a:r>
            <a:endParaRPr lang="nl-BE" sz="2800" dirty="0">
              <a:solidFill>
                <a:srgbClr val="005764"/>
              </a:solidFill>
              <a:uFill>
                <a:solidFill>
                  <a:srgbClr val="005764"/>
                </a:solidFill>
              </a:uFill>
            </a:endParaRPr>
          </a:p>
          <a:p>
            <a:pPr marL="0" lvl="3" indent="0" algn="just">
              <a:spcBef>
                <a:spcPts val="2400"/>
              </a:spcBef>
              <a:defRPr sz="1800">
                <a:uFillTx/>
              </a:defRPr>
            </a:pPr>
            <a:r>
              <a:rPr lang="nl-BE" sz="2800" dirty="0" smtClean="0">
                <a:solidFill>
                  <a:srgbClr val="005764"/>
                </a:solidFill>
                <a:uFill>
                  <a:solidFill>
                    <a:srgbClr val="005764"/>
                  </a:solidFill>
                </a:uFill>
              </a:rPr>
              <a:t>Structuré </a:t>
            </a:r>
            <a:r>
              <a:rPr lang="nl-BE" sz="2800" dirty="0" smtClean="0">
                <a:solidFill>
                  <a:srgbClr val="005764"/>
                </a:solidFill>
                <a:uFill>
                  <a:solidFill>
                    <a:srgbClr val="005764"/>
                  </a:solidFill>
                </a:uFill>
              </a:rPr>
              <a:t>:</a:t>
            </a:r>
          </a:p>
          <a:p>
            <a:pPr marL="0" lvl="3" indent="0" algn="just">
              <a:spcBef>
                <a:spcPts val="2400"/>
              </a:spcBef>
              <a:defRPr sz="1800">
                <a:uFillTx/>
              </a:defRPr>
            </a:pPr>
            <a:r>
              <a:rPr lang="nl-BE" sz="2800" dirty="0" smtClean="0">
                <a:solidFill>
                  <a:srgbClr val="005764"/>
                </a:solidFill>
                <a:uFill>
                  <a:solidFill>
                    <a:srgbClr val="005764"/>
                  </a:solidFill>
                </a:uFill>
              </a:rPr>
              <a:t> </a:t>
            </a:r>
            <a:r>
              <a:rPr lang="nl-BE" sz="2800" dirty="0" smtClean="0">
                <a:solidFill>
                  <a:srgbClr val="005764"/>
                </a:solidFill>
                <a:uFill>
                  <a:solidFill>
                    <a:srgbClr val="005764"/>
                  </a:solidFill>
                </a:uFill>
              </a:rPr>
              <a:t>[A] des scripts détaillés sont fournis aux patients simulés afin qu’ils donnent aux candidats la même information, y compris sur leur état émotionnel</a:t>
            </a:r>
          </a:p>
          <a:p>
            <a:pPr marL="0" lvl="3" indent="0" algn="just">
              <a:spcBef>
                <a:spcPts val="2400"/>
              </a:spcBef>
              <a:defRPr sz="1800">
                <a:uFillTx/>
              </a:defRPr>
            </a:pPr>
            <a:r>
              <a:rPr lang="nl-BE" sz="2800" dirty="0" smtClean="0">
                <a:solidFill>
                  <a:srgbClr val="005764"/>
                </a:solidFill>
                <a:uFill>
                  <a:solidFill>
                    <a:srgbClr val="005764"/>
                  </a:solidFill>
                </a:uFill>
              </a:rPr>
              <a:t>[B] l’examen est soigneusement structuré en lien avec les compétences à évaluer au niveau du programme. </a:t>
            </a:r>
          </a:p>
          <a:p>
            <a:pPr marL="0" lvl="3" indent="0" algn="just">
              <a:spcBef>
                <a:spcPts val="2400"/>
              </a:spcBef>
              <a:defRPr sz="1800">
                <a:uFillTx/>
              </a:defRPr>
            </a:pPr>
            <a:r>
              <a:rPr lang="nl-BE" sz="3200" dirty="0">
                <a:solidFill>
                  <a:srgbClr val="005764"/>
                </a:solidFill>
                <a:uFill>
                  <a:solidFill>
                    <a:srgbClr val="005764"/>
                  </a:solidFill>
                </a:uFill>
              </a:rPr>
              <a:t>	</a:t>
            </a:r>
            <a:endParaRPr lang="nl-BE" sz="3200" dirty="0" smtClean="0">
              <a:solidFill>
                <a:srgbClr val="005764"/>
              </a:solidFill>
              <a:uFill>
                <a:solidFill>
                  <a:srgbClr val="005764"/>
                </a:solidFill>
              </a:uFill>
            </a:endParaRPr>
          </a:p>
          <a:p>
            <a:pPr marL="0" lvl="1" indent="0" algn="just">
              <a:spcBef>
                <a:spcPts val="2400"/>
              </a:spcBef>
              <a:defRPr sz="1800">
                <a:uFillTx/>
              </a:defRPr>
            </a:pPr>
            <a:endParaRPr lang="nl-BE" sz="3200" dirty="0" smtClean="0">
              <a:solidFill>
                <a:srgbClr val="005764"/>
              </a:solidFill>
              <a:uFill>
                <a:solidFill>
                  <a:srgbClr val="005764"/>
                </a:solidFill>
              </a:uFill>
            </a:endParaRPr>
          </a:p>
          <a:p>
            <a:pPr marL="0" lvl="1" indent="0" algn="just">
              <a:spcBef>
                <a:spcPts val="2400"/>
              </a:spcBef>
              <a:defRPr sz="1800">
                <a:uFillTx/>
              </a:defRPr>
            </a:pPr>
            <a:r>
              <a:rPr lang="nl-BE" sz="3200" dirty="0">
                <a:solidFill>
                  <a:srgbClr val="005764"/>
                </a:solidFill>
                <a:uFill>
                  <a:solidFill>
                    <a:srgbClr val="005764"/>
                  </a:solidFill>
                </a:uFill>
              </a:rPr>
              <a:t>	</a:t>
            </a:r>
            <a:endParaRPr lang="nl-BE" sz="3200" dirty="0" smtClean="0">
              <a:solidFill>
                <a:srgbClr val="005764"/>
              </a:solidFill>
              <a:uFill>
                <a:solidFill>
                  <a:srgbClr val="005764"/>
                </a:solidFill>
              </a:uFill>
            </a:endParaRPr>
          </a:p>
          <a:p>
            <a:pPr marL="742950" lvl="1" indent="-742950" algn="just">
              <a:spcBef>
                <a:spcPts val="2400"/>
              </a:spcBef>
              <a:buAutoNum type="arabicPeriod"/>
              <a:defRPr sz="1800">
                <a:uFillTx/>
              </a:defRPr>
            </a:pPr>
            <a:endParaRPr lang="nl-BE" sz="3800" dirty="0" smtClean="0">
              <a:solidFill>
                <a:srgbClr val="005764"/>
              </a:solidFill>
              <a:uFill>
                <a:solidFill>
                  <a:srgbClr val="005764"/>
                </a:solidFill>
              </a:uFill>
            </a:endParaRPr>
          </a:p>
          <a:p>
            <a:pPr marL="742950" lvl="1" indent="-742950" algn="just">
              <a:spcBef>
                <a:spcPts val="2400"/>
              </a:spcBef>
              <a:buAutoNum type="arabicPeriod"/>
              <a:defRPr sz="1800">
                <a:uFillTx/>
              </a:defRPr>
            </a:pPr>
            <a:endParaRPr sz="3800" dirty="0">
              <a:solidFill>
                <a:srgbClr val="005764"/>
              </a:solidFill>
              <a:uFill>
                <a:solidFill>
                  <a:srgbClr val="005764"/>
                </a:solidFill>
              </a:uFill>
            </a:endParaRPr>
          </a:p>
        </p:txBody>
      </p:sp>
    </p:spTree>
    <p:extLst>
      <p:ext uri="{BB962C8B-B14F-4D97-AF65-F5344CB8AC3E}">
        <p14:creationId xmlns:p14="http://schemas.microsoft.com/office/powerpoint/2010/main" val="458422035"/>
      </p:ext>
    </p:extLst>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endParaRPr lang="fr-FR" dirty="0">
              <a:latin typeface="Arial" charset="0"/>
            </a:endParaRPr>
          </a:p>
        </p:txBody>
      </p:sp>
      <p:pic>
        <p:nvPicPr>
          <p:cNvPr id="13315" name="Picture 5" descr="P60768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215" y="1391499"/>
            <a:ext cx="10875436" cy="816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ogo DUMG U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728"/>
            <a:ext cx="2361641" cy="7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1416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logo DUMG U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728"/>
            <a:ext cx="2361641" cy="7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521"/>
          <p:cNvSpPr/>
          <p:nvPr/>
        </p:nvSpPr>
        <p:spPr>
          <a:xfrm>
            <a:off x="381000" y="1924050"/>
            <a:ext cx="11737975" cy="786381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457200" lvl="1" indent="-457200" algn="just">
              <a:spcBef>
                <a:spcPts val="2400"/>
              </a:spcBef>
              <a:buFont typeface="Arial"/>
              <a:buChar char="•"/>
              <a:defRPr sz="1800">
                <a:uFillTx/>
              </a:defRPr>
            </a:pPr>
            <a:endParaRPr lang="nl-BE" sz="3200" dirty="0" smtClean="0">
              <a:solidFill>
                <a:srgbClr val="005764"/>
              </a:solidFill>
              <a:uFill>
                <a:solidFill>
                  <a:srgbClr val="005764"/>
                </a:solidFill>
              </a:uFill>
            </a:endParaRPr>
          </a:p>
          <a:p>
            <a:pPr marL="742950" lvl="1" indent="-742950" algn="just">
              <a:spcBef>
                <a:spcPts val="2400"/>
              </a:spcBef>
              <a:buAutoNum type="arabicPeriod"/>
              <a:defRPr sz="1800">
                <a:uFillTx/>
              </a:defRPr>
            </a:pPr>
            <a:endParaRPr lang="nl-BE" sz="3800" dirty="0" smtClean="0">
              <a:solidFill>
                <a:srgbClr val="005764"/>
              </a:solidFill>
              <a:uFill>
                <a:solidFill>
                  <a:srgbClr val="005764"/>
                </a:solidFill>
              </a:uFill>
            </a:endParaRPr>
          </a:p>
          <a:p>
            <a:pPr marL="742950" lvl="1" indent="-742950" algn="just">
              <a:spcBef>
                <a:spcPts val="2400"/>
              </a:spcBef>
              <a:buAutoNum type="arabicPeriod"/>
              <a:defRPr sz="1800">
                <a:uFillTx/>
              </a:defRPr>
            </a:pPr>
            <a:endParaRPr sz="3800" dirty="0">
              <a:solidFill>
                <a:srgbClr val="005764"/>
              </a:solidFill>
              <a:uFill>
                <a:solidFill>
                  <a:srgbClr val="005764"/>
                </a:solidFill>
              </a:uFill>
            </a:endParaRPr>
          </a:p>
        </p:txBody>
      </p:sp>
      <p:pic>
        <p:nvPicPr>
          <p:cNvPr id="6" name="Picture 5" descr="P60768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30" y="2828996"/>
            <a:ext cx="8602133" cy="64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2302933" y="1813631"/>
            <a:ext cx="6044072" cy="1362422"/>
          </a:xfrm>
          <a:prstGeom prst="rect">
            <a:avLst/>
          </a:prstGeom>
          <a:solidFill>
            <a:srgbClr val="0066CC"/>
          </a:solidFill>
          <a:ln w="12700">
            <a:noFill/>
            <a:miter lim="800000"/>
            <a:headEnd type="none" w="sm" len="sm"/>
            <a:tailEnd type="none" w="sm" len="sm"/>
          </a:ln>
          <a:effectLst/>
        </p:spPr>
        <p:txBody>
          <a:bodyPr lIns="130046" tIns="65023" rIns="130046" bIns="65023">
            <a:spAutoFit/>
          </a:bodyPr>
          <a:lstStyle/>
          <a:p>
            <a:pPr algn="ctr">
              <a:spcBef>
                <a:spcPct val="50000"/>
              </a:spcBef>
              <a:defRPr/>
            </a:pPr>
            <a:r>
              <a:rPr lang="fr-BE" sz="4000" b="1">
                <a:effectLst>
                  <a:outerShdw blurRad="38100" dist="38100" dir="2700000" algn="tl">
                    <a:srgbClr val="000000"/>
                  </a:outerShdw>
                </a:effectLst>
                <a:latin typeface="Trebuchet MS" pitchFamily="34" charset="0"/>
              </a:rPr>
              <a:t>MdS simulant un patient</a:t>
            </a:r>
            <a:endParaRPr lang="fr-FR" sz="4000" b="1">
              <a:effectLst>
                <a:outerShdw blurRad="38100" dist="38100" dir="2700000" algn="tl">
                  <a:srgbClr val="000000"/>
                </a:outerShdw>
              </a:effectLst>
              <a:latin typeface="Trebuchet MS" pitchFamily="34" charset="0"/>
            </a:endParaRPr>
          </a:p>
        </p:txBody>
      </p:sp>
      <p:sp>
        <p:nvSpPr>
          <p:cNvPr id="8" name="AutoShape 7"/>
          <p:cNvSpPr>
            <a:spLocks noChangeArrowheads="1"/>
          </p:cNvSpPr>
          <p:nvPr/>
        </p:nvSpPr>
        <p:spPr bwMode="auto">
          <a:xfrm rot="3838272">
            <a:off x="4862125" y="3751298"/>
            <a:ext cx="1435947" cy="408657"/>
          </a:xfrm>
          <a:custGeom>
            <a:avLst/>
            <a:gdLst>
              <a:gd name="T0" fmla="*/ 757237 w 21600"/>
              <a:gd name="T1" fmla="*/ 0 h 21600"/>
              <a:gd name="T2" fmla="*/ 0 w 21600"/>
              <a:gd name="T3" fmla="*/ 143669 h 21600"/>
              <a:gd name="T4" fmla="*/ 757237 w 21600"/>
              <a:gd name="T5" fmla="*/ 287337 h 21600"/>
              <a:gd name="T6" fmla="*/ 1009650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rgbClr val="000000"/>
            </a:solidFill>
            <a:miter lim="800000"/>
            <a:headEnd type="none" w="sm" len="sm"/>
            <a:tailEnd type="none" w="sm" len="sm"/>
          </a:ln>
        </p:spPr>
        <p:txBody>
          <a:bodyPr wrap="none" lIns="130046" tIns="65023" rIns="130046" bIns="65023" anchor="ctr"/>
          <a:lstStyle/>
          <a:p>
            <a:endParaRPr lang="fr-FR"/>
          </a:p>
        </p:txBody>
      </p:sp>
      <p:sp>
        <p:nvSpPr>
          <p:cNvPr id="9" name="Text Box 8"/>
          <p:cNvSpPr txBox="1">
            <a:spLocks noChangeArrowheads="1"/>
          </p:cNvSpPr>
          <p:nvPr/>
        </p:nvSpPr>
        <p:spPr bwMode="auto">
          <a:xfrm>
            <a:off x="-153528" y="4057227"/>
            <a:ext cx="3264372" cy="746869"/>
          </a:xfrm>
          <a:prstGeom prst="rect">
            <a:avLst/>
          </a:prstGeom>
          <a:solidFill>
            <a:srgbClr val="0066CC"/>
          </a:solidFill>
          <a:ln w="12700">
            <a:noFill/>
            <a:miter lim="800000"/>
            <a:headEnd type="none" w="sm" len="sm"/>
            <a:tailEnd type="none" w="sm" len="sm"/>
          </a:ln>
          <a:effectLst/>
        </p:spPr>
        <p:txBody>
          <a:bodyPr wrap="square" lIns="130046" tIns="65023" rIns="130046" bIns="65023">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BE" sz="4000" b="1">
                <a:effectLst>
                  <a:outerShdw blurRad="38100" dist="38100" dir="2700000" algn="tl">
                    <a:srgbClr val="000000"/>
                  </a:outerShdw>
                </a:effectLst>
                <a:latin typeface="Trebuchet MS" charset="0"/>
              </a:rPr>
              <a:t>évaluateur</a:t>
            </a:r>
            <a:endParaRPr lang="fr-FR" sz="4000" b="1">
              <a:effectLst>
                <a:outerShdw blurRad="38100" dist="38100" dir="2700000" algn="tl">
                  <a:srgbClr val="000000"/>
                </a:outerShdw>
              </a:effectLst>
              <a:latin typeface="Trebuchet MS" charset="0"/>
            </a:endParaRPr>
          </a:p>
        </p:txBody>
      </p:sp>
      <p:sp>
        <p:nvSpPr>
          <p:cNvPr id="10" name="AutoShape 9"/>
          <p:cNvSpPr>
            <a:spLocks noChangeArrowheads="1"/>
          </p:cNvSpPr>
          <p:nvPr/>
        </p:nvSpPr>
        <p:spPr bwMode="auto">
          <a:xfrm rot="5057364">
            <a:off x="819573" y="5235788"/>
            <a:ext cx="1126632" cy="408658"/>
          </a:xfrm>
          <a:custGeom>
            <a:avLst/>
            <a:gdLst>
              <a:gd name="T0" fmla="*/ 594122 w 21600"/>
              <a:gd name="T1" fmla="*/ 0 h 21600"/>
              <a:gd name="T2" fmla="*/ 0 w 21600"/>
              <a:gd name="T3" fmla="*/ 143669 h 21600"/>
              <a:gd name="T4" fmla="*/ 594122 w 21600"/>
              <a:gd name="T5" fmla="*/ 287338 h 21600"/>
              <a:gd name="T6" fmla="*/ 792163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rgbClr val="000000"/>
            </a:solidFill>
            <a:miter lim="800000"/>
            <a:headEnd type="none" w="sm" len="sm"/>
            <a:tailEnd type="none" w="sm" len="sm"/>
          </a:ln>
        </p:spPr>
        <p:txBody>
          <a:bodyPr wrap="none" lIns="130046" tIns="65023" rIns="130046" bIns="65023" anchor="ctr"/>
          <a:lstStyle/>
          <a:p>
            <a:endParaRPr lang="fr-FR"/>
          </a:p>
        </p:txBody>
      </p:sp>
      <p:sp>
        <p:nvSpPr>
          <p:cNvPr id="11" name="AutoShape 12"/>
          <p:cNvSpPr>
            <a:spLocks noChangeArrowheads="1"/>
          </p:cNvSpPr>
          <p:nvPr/>
        </p:nvSpPr>
        <p:spPr bwMode="auto">
          <a:xfrm rot="5057364">
            <a:off x="9728765" y="3187982"/>
            <a:ext cx="1126630" cy="408658"/>
          </a:xfrm>
          <a:custGeom>
            <a:avLst/>
            <a:gdLst>
              <a:gd name="T0" fmla="*/ 594121 w 21600"/>
              <a:gd name="T1" fmla="*/ 0 h 21600"/>
              <a:gd name="T2" fmla="*/ 0 w 21600"/>
              <a:gd name="T3" fmla="*/ 143669 h 21600"/>
              <a:gd name="T4" fmla="*/ 594121 w 21600"/>
              <a:gd name="T5" fmla="*/ 287338 h 21600"/>
              <a:gd name="T6" fmla="*/ 792162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rgbClr val="000000"/>
            </a:solidFill>
            <a:miter lim="800000"/>
            <a:headEnd type="none" w="sm" len="sm"/>
            <a:tailEnd type="none" w="sm" len="sm"/>
          </a:ln>
        </p:spPr>
        <p:txBody>
          <a:bodyPr wrap="none" lIns="130046" tIns="65023" rIns="130046" bIns="65023" anchor="ctr"/>
          <a:lstStyle/>
          <a:p>
            <a:endParaRPr lang="fr-FR"/>
          </a:p>
        </p:txBody>
      </p:sp>
      <p:sp>
        <p:nvSpPr>
          <p:cNvPr id="12" name="Text Box 13"/>
          <p:cNvSpPr txBox="1">
            <a:spLocks noChangeArrowheads="1"/>
          </p:cNvSpPr>
          <p:nvPr/>
        </p:nvSpPr>
        <p:spPr bwMode="auto">
          <a:xfrm>
            <a:off x="9372036" y="2009423"/>
            <a:ext cx="2456462" cy="746869"/>
          </a:xfrm>
          <a:prstGeom prst="rect">
            <a:avLst/>
          </a:prstGeom>
          <a:solidFill>
            <a:srgbClr val="0066CC"/>
          </a:solidFill>
          <a:ln w="12700">
            <a:noFill/>
            <a:miter lim="800000"/>
            <a:headEnd type="none" w="sm" len="sm"/>
            <a:tailEnd type="none" w="sm" len="sm"/>
          </a:ln>
          <a:effectLst/>
        </p:spPr>
        <p:txBody>
          <a:bodyPr lIns="130046" tIns="65023" rIns="130046" bIns="65023">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BE" sz="4000" b="1">
                <a:effectLst>
                  <a:outerShdw blurRad="38100" dist="38100" dir="2700000" algn="tl">
                    <a:srgbClr val="000000"/>
                  </a:outerShdw>
                </a:effectLst>
                <a:latin typeface="Trebuchet MS" charset="0"/>
              </a:rPr>
              <a:t>étudiant</a:t>
            </a:r>
            <a:endParaRPr lang="fr-FR" sz="4000" b="1">
              <a:effectLst>
                <a:outerShdw blurRad="38100" dist="38100" dir="2700000" algn="tl">
                  <a:srgbClr val="000000"/>
                </a:outerShdw>
              </a:effectLst>
              <a:latin typeface="Trebuchet MS" charset="0"/>
            </a:endParaRPr>
          </a:p>
        </p:txBody>
      </p:sp>
      <p:sp>
        <p:nvSpPr>
          <p:cNvPr id="2" name="ZoneTexte 1"/>
          <p:cNvSpPr txBox="1"/>
          <p:nvPr/>
        </p:nvSpPr>
        <p:spPr>
          <a:xfrm>
            <a:off x="2872725" y="161342"/>
            <a:ext cx="2530014"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39" marR="40639" indent="0" algn="ctr" defTabSz="914400" rtl="0" fontAlgn="auto" latinLnBrk="1" hangingPunct="0">
              <a:lnSpc>
                <a:spcPct val="100000"/>
              </a:lnSpc>
              <a:spcBef>
                <a:spcPts val="0"/>
              </a:spcBef>
              <a:spcAft>
                <a:spcPts val="0"/>
              </a:spcAft>
              <a:buClrTx/>
              <a:buSzTx/>
              <a:buFontTx/>
              <a:buNone/>
              <a:tabLst/>
            </a:pPr>
            <a:r>
              <a:rPr kumimoji="0" lang="fr-FR" sz="4200" b="0" i="0" u="none" strike="noStrike" cap="none" spc="0" normalizeH="0" baseline="0" dirty="0" smtClean="0">
                <a:ln>
                  <a:noFill/>
                </a:ln>
                <a:solidFill>
                  <a:srgbClr val="000000"/>
                </a:solidFill>
                <a:effectLst/>
                <a:uFill>
                  <a:solidFill>
                    <a:srgbClr val="000000"/>
                  </a:solidFill>
                </a:uFill>
                <a:latin typeface="+mn-lt"/>
                <a:ea typeface="+mn-ea"/>
                <a:cs typeface="+mn-cs"/>
                <a:sym typeface="Gill Sans"/>
              </a:rPr>
              <a:t>© </a:t>
            </a:r>
            <a:r>
              <a:rPr kumimoji="0" lang="fr-FR" sz="4200" b="0" i="0" u="none" strike="noStrike" cap="none" spc="0" normalizeH="0" baseline="0" dirty="0" err="1" smtClean="0">
                <a:ln>
                  <a:noFill/>
                </a:ln>
                <a:solidFill>
                  <a:srgbClr val="000000"/>
                </a:solidFill>
                <a:effectLst/>
                <a:uFill>
                  <a:solidFill>
                    <a:srgbClr val="000000"/>
                  </a:solidFill>
                </a:uFill>
                <a:latin typeface="+mn-lt"/>
                <a:ea typeface="+mn-ea"/>
                <a:cs typeface="+mn-cs"/>
                <a:sym typeface="Gill Sans"/>
              </a:rPr>
              <a:t>MedGen</a:t>
            </a:r>
            <a:endParaRPr kumimoji="0" lang="fr-FR" sz="4200" b="0" i="0" u="none" strike="noStrike" cap="none" spc="0" normalizeH="0" baseline="0" dirty="0">
              <a:ln>
                <a:noFill/>
              </a:ln>
              <a:solidFill>
                <a:srgbClr val="000000"/>
              </a:solidFill>
              <a:effectLst/>
              <a:uFill>
                <a:solidFill>
                  <a:srgbClr val="000000"/>
                </a:solidFill>
              </a:uFill>
              <a:latin typeface="+mn-lt"/>
              <a:ea typeface="+mn-ea"/>
              <a:cs typeface="+mn-cs"/>
              <a:sym typeface="Gill Sans"/>
            </a:endParaRPr>
          </a:p>
        </p:txBody>
      </p:sp>
    </p:spTree>
    <p:extLst>
      <p:ext uri="{BB962C8B-B14F-4D97-AF65-F5344CB8AC3E}">
        <p14:creationId xmlns:p14="http://schemas.microsoft.com/office/powerpoint/2010/main" val="15398462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endParaRPr lang="fr-FR" dirty="0">
              <a:latin typeface="Arial" charset="0"/>
            </a:endParaRPr>
          </a:p>
        </p:txBody>
      </p:sp>
      <p:pic>
        <p:nvPicPr>
          <p:cNvPr id="4" name="Picture 10" descr="logo DUMG U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728"/>
            <a:ext cx="2361641" cy="7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60768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 y="1049219"/>
            <a:ext cx="12106776" cy="908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rot="5057364">
            <a:off x="4400410" y="3802098"/>
            <a:ext cx="1126630" cy="408658"/>
          </a:xfrm>
          <a:custGeom>
            <a:avLst/>
            <a:gdLst>
              <a:gd name="T0" fmla="*/ 594121 w 21600"/>
              <a:gd name="T1" fmla="*/ 0 h 21600"/>
              <a:gd name="T2" fmla="*/ 0 w 21600"/>
              <a:gd name="T3" fmla="*/ 143669 h 21600"/>
              <a:gd name="T4" fmla="*/ 594121 w 21600"/>
              <a:gd name="T5" fmla="*/ 287338 h 21600"/>
              <a:gd name="T6" fmla="*/ 792162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rgbClr val="000000"/>
            </a:solidFill>
            <a:miter lim="800000"/>
            <a:headEnd type="none" w="sm" len="sm"/>
            <a:tailEnd type="none" w="sm" len="sm"/>
          </a:ln>
        </p:spPr>
        <p:txBody>
          <a:bodyPr wrap="none" lIns="130046" tIns="65023" rIns="130046" bIns="65023" anchor="ctr"/>
          <a:lstStyle/>
          <a:p>
            <a:endParaRPr lang="fr-FR"/>
          </a:p>
        </p:txBody>
      </p:sp>
      <p:sp>
        <p:nvSpPr>
          <p:cNvPr id="7" name="Text Box 6"/>
          <p:cNvSpPr txBox="1">
            <a:spLocks noChangeArrowheads="1"/>
          </p:cNvSpPr>
          <p:nvPr/>
        </p:nvSpPr>
        <p:spPr bwMode="auto">
          <a:xfrm>
            <a:off x="4043681" y="2623539"/>
            <a:ext cx="2456462" cy="746869"/>
          </a:xfrm>
          <a:prstGeom prst="rect">
            <a:avLst/>
          </a:prstGeom>
          <a:solidFill>
            <a:srgbClr val="0066CC"/>
          </a:solidFill>
          <a:ln w="12700">
            <a:noFill/>
            <a:miter lim="800000"/>
            <a:headEnd type="none" w="sm" len="sm"/>
            <a:tailEnd type="none" w="sm" len="sm"/>
          </a:ln>
          <a:effectLst/>
        </p:spPr>
        <p:txBody>
          <a:bodyPr lIns="130046" tIns="65023" rIns="130046" bIns="65023">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BE" sz="4000" b="1" dirty="0">
                <a:effectLst>
                  <a:outerShdw blurRad="38100" dist="38100" dir="2700000" algn="tl">
                    <a:srgbClr val="000000"/>
                  </a:outerShdw>
                </a:effectLst>
                <a:latin typeface="Trebuchet MS" charset="0"/>
              </a:rPr>
              <a:t>étudiant</a:t>
            </a:r>
            <a:endParaRPr lang="fr-FR" sz="4000" b="1" dirty="0">
              <a:effectLst>
                <a:outerShdw blurRad="38100" dist="38100" dir="2700000" algn="tl">
                  <a:srgbClr val="000000"/>
                </a:outerShdw>
              </a:effectLst>
              <a:latin typeface="Trebuchet MS" charset="0"/>
            </a:endParaRPr>
          </a:p>
        </p:txBody>
      </p:sp>
      <p:sp>
        <p:nvSpPr>
          <p:cNvPr id="8" name="Text Box 7"/>
          <p:cNvSpPr txBox="1">
            <a:spLocks noChangeArrowheads="1"/>
          </p:cNvSpPr>
          <p:nvPr/>
        </p:nvSpPr>
        <p:spPr bwMode="auto">
          <a:xfrm>
            <a:off x="6807202" y="3341512"/>
            <a:ext cx="6044070" cy="1362422"/>
          </a:xfrm>
          <a:prstGeom prst="rect">
            <a:avLst/>
          </a:prstGeom>
          <a:solidFill>
            <a:srgbClr val="0066CC"/>
          </a:solidFill>
          <a:ln w="12700">
            <a:noFill/>
            <a:miter lim="800000"/>
            <a:headEnd type="none" w="sm" len="sm"/>
            <a:tailEnd type="none" w="sm" len="sm"/>
          </a:ln>
          <a:effectLst/>
        </p:spPr>
        <p:txBody>
          <a:bodyPr lIns="130046" tIns="65023" rIns="130046" bIns="65023">
            <a:spAutoFit/>
          </a:bodyPr>
          <a:lstStyle/>
          <a:p>
            <a:pPr algn="ctr">
              <a:spcBef>
                <a:spcPct val="50000"/>
              </a:spcBef>
              <a:defRPr/>
            </a:pPr>
            <a:r>
              <a:rPr lang="fr-BE" sz="4000" b="1" dirty="0">
                <a:effectLst>
                  <a:outerShdw blurRad="38100" dist="38100" dir="2700000" algn="tl">
                    <a:srgbClr val="000000"/>
                  </a:outerShdw>
                </a:effectLst>
                <a:latin typeface="Trebuchet MS" pitchFamily="34" charset="0"/>
              </a:rPr>
              <a:t>MdS simulant un patient</a:t>
            </a:r>
            <a:endParaRPr lang="fr-FR" sz="4000" b="1" dirty="0">
              <a:effectLst>
                <a:outerShdw blurRad="38100" dist="38100" dir="2700000" algn="tl">
                  <a:srgbClr val="000000"/>
                </a:outerShdw>
              </a:effectLst>
              <a:latin typeface="Trebuchet MS" pitchFamily="34" charset="0"/>
            </a:endParaRPr>
          </a:p>
        </p:txBody>
      </p:sp>
      <p:sp>
        <p:nvSpPr>
          <p:cNvPr id="9" name="AutoShape 8"/>
          <p:cNvSpPr>
            <a:spLocks noChangeArrowheads="1"/>
          </p:cNvSpPr>
          <p:nvPr/>
        </p:nvSpPr>
        <p:spPr bwMode="auto">
          <a:xfrm rot="6565341">
            <a:off x="6909929" y="4469271"/>
            <a:ext cx="1435947" cy="408658"/>
          </a:xfrm>
          <a:custGeom>
            <a:avLst/>
            <a:gdLst>
              <a:gd name="T0" fmla="*/ 757237 w 21600"/>
              <a:gd name="T1" fmla="*/ 0 h 21600"/>
              <a:gd name="T2" fmla="*/ 0 w 21600"/>
              <a:gd name="T3" fmla="*/ 143669 h 21600"/>
              <a:gd name="T4" fmla="*/ 757237 w 21600"/>
              <a:gd name="T5" fmla="*/ 287338 h 21600"/>
              <a:gd name="T6" fmla="*/ 1009650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rgbClr val="000000"/>
            </a:solidFill>
            <a:miter lim="800000"/>
            <a:headEnd type="none" w="sm" len="sm"/>
            <a:tailEnd type="none" w="sm" len="sm"/>
          </a:ln>
        </p:spPr>
        <p:txBody>
          <a:bodyPr wrap="none" lIns="130046" tIns="65023" rIns="130046" bIns="65023" anchor="ctr"/>
          <a:lstStyle/>
          <a:p>
            <a:endParaRPr lang="fr-FR"/>
          </a:p>
        </p:txBody>
      </p:sp>
      <p:sp>
        <p:nvSpPr>
          <p:cNvPr id="10" name="Text Box 9"/>
          <p:cNvSpPr txBox="1">
            <a:spLocks noChangeArrowheads="1"/>
          </p:cNvSpPr>
          <p:nvPr/>
        </p:nvSpPr>
        <p:spPr bwMode="auto">
          <a:xfrm>
            <a:off x="767644" y="2316481"/>
            <a:ext cx="3079493" cy="746869"/>
          </a:xfrm>
          <a:prstGeom prst="rect">
            <a:avLst/>
          </a:prstGeom>
          <a:solidFill>
            <a:srgbClr val="0066CC"/>
          </a:solidFill>
          <a:ln w="12700">
            <a:noFill/>
            <a:miter lim="800000"/>
            <a:headEnd type="none" w="sm" len="sm"/>
            <a:tailEnd type="none" w="sm" len="sm"/>
          </a:ln>
          <a:effectLst/>
        </p:spPr>
        <p:txBody>
          <a:bodyPr wrap="square" lIns="130046" tIns="65023" rIns="130046" bIns="65023">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BE" sz="4000" b="1" dirty="0">
                <a:effectLst>
                  <a:outerShdw blurRad="38100" dist="38100" dir="2700000" algn="tl">
                    <a:srgbClr val="000000"/>
                  </a:outerShdw>
                </a:effectLst>
                <a:latin typeface="Trebuchet MS" charset="0"/>
              </a:rPr>
              <a:t>évaluateur</a:t>
            </a:r>
            <a:endParaRPr lang="fr-FR" sz="4000" b="1" dirty="0">
              <a:effectLst>
                <a:outerShdw blurRad="38100" dist="38100" dir="2700000" algn="tl">
                  <a:srgbClr val="000000"/>
                </a:outerShdw>
              </a:effectLst>
              <a:latin typeface="Trebuchet MS" charset="0"/>
            </a:endParaRPr>
          </a:p>
        </p:txBody>
      </p:sp>
      <p:sp>
        <p:nvSpPr>
          <p:cNvPr id="11" name="AutoShape 10"/>
          <p:cNvSpPr>
            <a:spLocks noChangeArrowheads="1"/>
          </p:cNvSpPr>
          <p:nvPr/>
        </p:nvSpPr>
        <p:spPr bwMode="auto">
          <a:xfrm rot="6689463">
            <a:off x="1022773" y="3393441"/>
            <a:ext cx="1126632" cy="408658"/>
          </a:xfrm>
          <a:custGeom>
            <a:avLst/>
            <a:gdLst>
              <a:gd name="T0" fmla="*/ 594122 w 21600"/>
              <a:gd name="T1" fmla="*/ 0 h 21600"/>
              <a:gd name="T2" fmla="*/ 0 w 21600"/>
              <a:gd name="T3" fmla="*/ 143669 h 21600"/>
              <a:gd name="T4" fmla="*/ 594122 w 21600"/>
              <a:gd name="T5" fmla="*/ 287338 h 21600"/>
              <a:gd name="T6" fmla="*/ 792163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rgbClr val="000000"/>
            </a:solidFill>
            <a:miter lim="800000"/>
            <a:headEnd type="none" w="sm" len="sm"/>
            <a:tailEnd type="none" w="sm" len="sm"/>
          </a:ln>
        </p:spPr>
        <p:txBody>
          <a:bodyPr wrap="none" lIns="130046" tIns="65023" rIns="130046" bIns="65023" anchor="ctr"/>
          <a:lstStyle/>
          <a:p>
            <a:endParaRPr lang="fr-FR"/>
          </a:p>
        </p:txBody>
      </p:sp>
    </p:spTree>
    <p:extLst>
      <p:ext uri="{BB962C8B-B14F-4D97-AF65-F5344CB8AC3E}">
        <p14:creationId xmlns:p14="http://schemas.microsoft.com/office/powerpoint/2010/main" val="36360116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974725" y="2681287"/>
            <a:ext cx="11055350" cy="4389438"/>
          </a:xfrm>
          <a:prstGeom prst="rect">
            <a:avLst/>
          </a:prstGeom>
        </p:spPr>
        <p:txBody>
          <a:bodyPr/>
          <a:lstStyle>
            <a:lvl1pPr>
              <a:defRPr sz="4695">
                <a:latin typeface="Gill Sans SemiBold"/>
                <a:ea typeface="Gill Sans SemiBold"/>
                <a:cs typeface="Gill Sans SemiBold"/>
                <a:sym typeface="Gill Sans SemiBold"/>
              </a:defRPr>
            </a:lvl1pPr>
          </a:lstStyle>
          <a:p>
            <a:pPr lvl="0">
              <a:defRPr sz="1800">
                <a:solidFill>
                  <a:srgbClr val="000000"/>
                </a:solidFill>
                <a:uFillTx/>
              </a:defRPr>
            </a:pPr>
            <a:r>
              <a:rPr lang="nl-BE" sz="4695" dirty="0" smtClean="0">
                <a:solidFill>
                  <a:srgbClr val="005764"/>
                </a:solidFill>
                <a:uFill>
                  <a:solidFill>
                    <a:srgbClr val="005764"/>
                  </a:solidFill>
                </a:uFill>
              </a:rPr>
              <a:t>8.</a:t>
            </a:r>
            <a:r>
              <a:rPr sz="4695" dirty="0" smtClean="0">
                <a:solidFill>
                  <a:srgbClr val="005764"/>
                </a:solidFill>
                <a:uFill>
                  <a:solidFill>
                    <a:srgbClr val="005764"/>
                  </a:solidFill>
                </a:uFill>
              </a:rPr>
              <a:t> </a:t>
            </a:r>
            <a:r>
              <a:rPr lang="nl-BE" sz="4695" dirty="0" smtClean="0">
                <a:solidFill>
                  <a:srgbClr val="005764"/>
                </a:solidFill>
                <a:uFill>
                  <a:solidFill>
                    <a:srgbClr val="005764"/>
                  </a:solidFill>
                </a:uFill>
              </a:rPr>
              <a:t>Et si on changeait de modèle de l’évaluation</a:t>
            </a:r>
            <a:endParaRPr sz="4695" dirty="0">
              <a:solidFill>
                <a:srgbClr val="005764"/>
              </a:solidFill>
              <a:uFill>
                <a:solidFill>
                  <a:srgbClr val="005764"/>
                </a:solidFill>
              </a:uFill>
            </a:endParaRPr>
          </a:p>
        </p:txBody>
      </p:sp>
    </p:spTree>
    <p:extLst>
      <p:ext uri="{BB962C8B-B14F-4D97-AF65-F5344CB8AC3E}">
        <p14:creationId xmlns:p14="http://schemas.microsoft.com/office/powerpoint/2010/main" val="34273184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1274762" y="327025"/>
            <a:ext cx="10340976" cy="1597025"/>
          </a:xfrm>
          <a:prstGeom prst="rect">
            <a:avLst/>
          </a:prstGeom>
        </p:spPr>
        <p:txBody>
          <a:bodyPr/>
          <a:lstStyle>
            <a:lvl1pPr>
              <a:defRPr sz="4800">
                <a:solidFill>
                  <a:srgbClr val="007878"/>
                </a:solidFill>
                <a:uFill>
                  <a:solidFill>
                    <a:srgbClr val="007878"/>
                  </a:solidFill>
                </a:uFill>
                <a:latin typeface="Gill Sans SemiBold"/>
                <a:ea typeface="Gill Sans SemiBold"/>
                <a:cs typeface="Gill Sans SemiBold"/>
                <a:sym typeface="Gill Sans SemiBold"/>
              </a:defRPr>
            </a:lvl1pPr>
          </a:lstStyle>
          <a:p>
            <a:pPr lvl="0">
              <a:defRPr sz="1800">
                <a:solidFill>
                  <a:srgbClr val="000000"/>
                </a:solidFill>
                <a:uFillTx/>
              </a:defRPr>
            </a:pPr>
            <a:r>
              <a:rPr sz="4800">
                <a:solidFill>
                  <a:srgbClr val="007878"/>
                </a:solidFill>
                <a:uFill>
                  <a:solidFill>
                    <a:srgbClr val="007878"/>
                  </a:solidFill>
                </a:uFill>
              </a:rPr>
              <a:t>Les modèles de l’évaluation</a:t>
            </a:r>
          </a:p>
        </p:txBody>
      </p:sp>
      <p:sp>
        <p:nvSpPr>
          <p:cNvPr id="72" name="Shape 72"/>
          <p:cNvSpPr>
            <a:spLocks noGrp="1"/>
          </p:cNvSpPr>
          <p:nvPr>
            <p:ph type="body" idx="4294967295"/>
          </p:nvPr>
        </p:nvSpPr>
        <p:spPr>
          <a:xfrm>
            <a:off x="669925" y="1924050"/>
            <a:ext cx="11736388" cy="7829550"/>
          </a:xfrm>
          <a:prstGeom prst="rect">
            <a:avLst/>
          </a:prstGeom>
        </p:spPr>
        <p:txBody>
          <a:bodyPr>
            <a:noAutofit/>
          </a:bodyPr>
          <a:lstStyle/>
          <a:p>
            <a:pPr marL="929639" marR="40639" lvl="0" indent="-571499">
              <a:lnSpc>
                <a:spcPct val="100000"/>
              </a:lnSpc>
              <a:spcBef>
                <a:spcPts val="2400"/>
              </a:spcBef>
              <a:buClr>
                <a:srgbClr val="007878"/>
              </a:buClr>
              <a:buSzPct val="100000"/>
              <a:buFont typeface="Wingdings"/>
              <a:buChar char=""/>
              <a:defRPr sz="1800">
                <a:uFillTx/>
              </a:defRPr>
            </a:pPr>
            <a:r>
              <a:rPr sz="4000" dirty="0">
                <a:solidFill>
                  <a:srgbClr val="005764"/>
                </a:solidFill>
                <a:uFill>
                  <a:solidFill>
                    <a:srgbClr val="005764"/>
                  </a:solidFill>
                </a:uFill>
                <a:latin typeface="+mn-lt"/>
                <a:ea typeface="+mn-ea"/>
                <a:cs typeface="+mn-cs"/>
                <a:sym typeface="Gill Sans"/>
              </a:rPr>
              <a:t>L’évaluation comme mesure</a:t>
            </a:r>
          </a:p>
          <a:p>
            <a:pPr marL="1553527" marR="40639" lvl="2" indent="-357187">
              <a:lnSpc>
                <a:spcPct val="100000"/>
              </a:lnSpc>
              <a:spcBef>
                <a:spcPts val="1200"/>
              </a:spcBef>
              <a:buClr>
                <a:srgbClr val="007878"/>
              </a:buClr>
              <a:buSzPct val="100000"/>
              <a:buFont typeface="Wingdings"/>
              <a:buChar char=""/>
              <a:defRPr sz="1800">
                <a:uFillTx/>
              </a:defRPr>
            </a:pPr>
            <a:r>
              <a:rPr sz="2500" dirty="0">
                <a:solidFill>
                  <a:srgbClr val="005764"/>
                </a:solidFill>
                <a:uFill>
                  <a:solidFill>
                    <a:srgbClr val="005764"/>
                  </a:solidFill>
                </a:uFill>
                <a:latin typeface="+mn-lt"/>
                <a:ea typeface="+mn-ea"/>
                <a:cs typeface="+mn-cs"/>
                <a:sym typeface="Gill Sans"/>
              </a:rPr>
              <a:t>études des effets, </a:t>
            </a:r>
          </a:p>
          <a:p>
            <a:pPr marL="1553527" marR="40639" lvl="2" indent="-357187">
              <a:lnSpc>
                <a:spcPct val="100000"/>
              </a:lnSpc>
              <a:spcBef>
                <a:spcPts val="1200"/>
              </a:spcBef>
              <a:buClr>
                <a:srgbClr val="007878"/>
              </a:buClr>
              <a:buSzPct val="100000"/>
              <a:buFont typeface="Wingdings"/>
              <a:buChar char=""/>
              <a:defRPr sz="1800">
                <a:uFillTx/>
              </a:defRPr>
            </a:pPr>
            <a:r>
              <a:rPr sz="2500" dirty="0">
                <a:solidFill>
                  <a:srgbClr val="005764"/>
                </a:solidFill>
                <a:uFill>
                  <a:solidFill>
                    <a:srgbClr val="005764"/>
                  </a:solidFill>
                </a:uFill>
                <a:latin typeface="+mn-lt"/>
                <a:ea typeface="+mn-ea"/>
                <a:cs typeface="+mn-cs"/>
                <a:sym typeface="Gill Sans"/>
              </a:rPr>
              <a:t>la docimologie, </a:t>
            </a:r>
          </a:p>
          <a:p>
            <a:pPr marL="1553527" marR="40639" lvl="2" indent="-357187">
              <a:lnSpc>
                <a:spcPct val="100000"/>
              </a:lnSpc>
              <a:spcBef>
                <a:spcPts val="1200"/>
              </a:spcBef>
              <a:buClr>
                <a:srgbClr val="007878"/>
              </a:buClr>
              <a:buSzPct val="100000"/>
              <a:buFont typeface="Wingdings"/>
              <a:buChar char=""/>
              <a:defRPr sz="1800">
                <a:uFillTx/>
              </a:defRPr>
            </a:pPr>
            <a:r>
              <a:rPr sz="2500" dirty="0">
                <a:solidFill>
                  <a:srgbClr val="005764"/>
                </a:solidFill>
                <a:uFill>
                  <a:solidFill>
                    <a:srgbClr val="005764"/>
                  </a:solidFill>
                </a:uFill>
                <a:latin typeface="+mn-lt"/>
                <a:ea typeface="+mn-ea"/>
                <a:cs typeface="+mn-cs"/>
                <a:sym typeface="Gill Sans"/>
              </a:rPr>
              <a:t>l’édumétrie</a:t>
            </a:r>
          </a:p>
          <a:p>
            <a:pPr marL="886777" marR="40639" lvl="0" indent="-528637">
              <a:lnSpc>
                <a:spcPct val="100000"/>
              </a:lnSpc>
              <a:spcBef>
                <a:spcPts val="2400"/>
              </a:spcBef>
              <a:buClr>
                <a:srgbClr val="007878"/>
              </a:buClr>
              <a:buSzPct val="100000"/>
              <a:buFont typeface="Wingdings"/>
              <a:buChar char=""/>
              <a:defRPr sz="1800">
                <a:uFillTx/>
              </a:defRPr>
            </a:pPr>
            <a:r>
              <a:rPr sz="3700" dirty="0">
                <a:solidFill>
                  <a:srgbClr val="005764"/>
                </a:solidFill>
                <a:uFill>
                  <a:solidFill>
                    <a:srgbClr val="005764"/>
                  </a:solidFill>
                </a:uFill>
                <a:latin typeface="+mn-lt"/>
                <a:ea typeface="+mn-ea"/>
                <a:cs typeface="+mn-cs"/>
                <a:sym typeface="Gill Sans"/>
              </a:rPr>
              <a:t>L’évaluation comme gestion</a:t>
            </a:r>
          </a:p>
          <a:p>
            <a:pPr marL="1524952" marR="40639" lvl="2" indent="-328612">
              <a:lnSpc>
                <a:spcPct val="100000"/>
              </a:lnSpc>
              <a:spcBef>
                <a:spcPts val="1200"/>
              </a:spcBef>
              <a:buClr>
                <a:srgbClr val="007878"/>
              </a:buClr>
              <a:buSzPct val="100000"/>
              <a:buFont typeface="Wingdings"/>
              <a:buChar char=""/>
              <a:defRPr sz="1800">
                <a:uFillTx/>
              </a:defRPr>
            </a:pPr>
            <a:r>
              <a:rPr sz="2300" dirty="0">
                <a:solidFill>
                  <a:srgbClr val="005764"/>
                </a:solidFill>
                <a:uFill>
                  <a:solidFill>
                    <a:srgbClr val="005764"/>
                  </a:solidFill>
                </a:uFill>
                <a:latin typeface="+mn-lt"/>
                <a:ea typeface="+mn-ea"/>
                <a:cs typeface="+mn-cs"/>
                <a:sym typeface="Gill Sans"/>
              </a:rPr>
              <a:t>Maitrise par les objectifs</a:t>
            </a:r>
          </a:p>
          <a:p>
            <a:pPr marL="1524952" marR="40639" lvl="2" indent="-328612">
              <a:lnSpc>
                <a:spcPct val="100000"/>
              </a:lnSpc>
              <a:spcBef>
                <a:spcPts val="1200"/>
              </a:spcBef>
              <a:buClr>
                <a:srgbClr val="007878"/>
              </a:buClr>
              <a:buSzPct val="100000"/>
              <a:buFont typeface="Wingdings"/>
              <a:buChar char=""/>
              <a:defRPr sz="1800">
                <a:uFillTx/>
              </a:defRPr>
            </a:pPr>
            <a:r>
              <a:rPr sz="2300" dirty="0" smtClean="0">
                <a:solidFill>
                  <a:srgbClr val="005764"/>
                </a:solidFill>
                <a:uFill>
                  <a:solidFill>
                    <a:srgbClr val="005764"/>
                  </a:solidFill>
                </a:uFill>
                <a:latin typeface="+mn-lt"/>
                <a:ea typeface="+mn-ea"/>
                <a:cs typeface="+mn-cs"/>
                <a:sym typeface="Gill Sans"/>
              </a:rPr>
              <a:t>Cybernétique</a:t>
            </a:r>
            <a:endParaRPr sz="2300" dirty="0">
              <a:solidFill>
                <a:srgbClr val="005764"/>
              </a:solidFill>
              <a:uFill>
                <a:solidFill>
                  <a:srgbClr val="005764"/>
                </a:solidFill>
              </a:uFill>
              <a:latin typeface="+mn-lt"/>
              <a:ea typeface="+mn-ea"/>
              <a:cs typeface="+mn-cs"/>
              <a:sym typeface="Gill Sans"/>
            </a:endParaRPr>
          </a:p>
          <a:p>
            <a:pPr marL="1524952" marR="40639" lvl="2" indent="-328612">
              <a:lnSpc>
                <a:spcPct val="100000"/>
              </a:lnSpc>
              <a:spcBef>
                <a:spcPts val="1200"/>
              </a:spcBef>
              <a:buClr>
                <a:srgbClr val="007878"/>
              </a:buClr>
              <a:buSzPct val="100000"/>
              <a:buFont typeface="Wingdings"/>
              <a:buChar char=""/>
              <a:defRPr sz="1800">
                <a:uFillTx/>
              </a:defRPr>
            </a:pPr>
            <a:r>
              <a:rPr sz="2300" dirty="0">
                <a:solidFill>
                  <a:srgbClr val="005764"/>
                </a:solidFill>
                <a:uFill>
                  <a:solidFill>
                    <a:srgbClr val="005764"/>
                  </a:solidFill>
                </a:uFill>
                <a:latin typeface="+mn-lt"/>
                <a:ea typeface="+mn-ea"/>
                <a:cs typeface="+mn-cs"/>
                <a:sym typeface="Gill Sans"/>
              </a:rPr>
              <a:t>Bouclage systémique</a:t>
            </a:r>
          </a:p>
          <a:p>
            <a:pPr marL="643890" marR="40639" lvl="0" indent="-285750">
              <a:lnSpc>
                <a:spcPct val="100000"/>
              </a:lnSpc>
              <a:spcBef>
                <a:spcPts val="1200"/>
              </a:spcBef>
              <a:buClr>
                <a:srgbClr val="007878"/>
              </a:buClr>
              <a:buSzPct val="100000"/>
              <a:buFont typeface="Wingdings"/>
              <a:buChar char=""/>
              <a:defRPr sz="1800">
                <a:uFillTx/>
              </a:defRPr>
            </a:pPr>
            <a:r>
              <a:rPr sz="3700" dirty="0">
                <a:solidFill>
                  <a:srgbClr val="005764"/>
                </a:solidFill>
                <a:uFill>
                  <a:solidFill>
                    <a:srgbClr val="005764"/>
                  </a:solidFill>
                </a:uFill>
                <a:latin typeface="+mn-lt"/>
                <a:ea typeface="+mn-ea"/>
                <a:cs typeface="+mn-cs"/>
                <a:sym typeface="Gill Sans"/>
              </a:rPr>
              <a:t>	L’évaluation comme problématique du </a:t>
            </a:r>
            <a:r>
              <a:rPr sz="3700" dirty="0" smtClean="0">
                <a:solidFill>
                  <a:srgbClr val="005764"/>
                </a:solidFill>
                <a:uFill>
                  <a:solidFill>
                    <a:srgbClr val="005764"/>
                  </a:solidFill>
                </a:uFill>
                <a:latin typeface="+mn-lt"/>
                <a:ea typeface="+mn-ea"/>
                <a:cs typeface="+mn-cs"/>
                <a:sym typeface="Gill Sans"/>
              </a:rPr>
              <a:t>sens</a:t>
            </a:r>
            <a:endParaRPr lang="nl-BE" sz="3700" dirty="0">
              <a:solidFill>
                <a:srgbClr val="005764"/>
              </a:solidFill>
              <a:uFill>
                <a:solidFill>
                  <a:srgbClr val="005764"/>
                </a:solidFill>
              </a:uFill>
              <a:latin typeface="+mn-lt"/>
              <a:ea typeface="+mn-ea"/>
              <a:cs typeface="+mn-cs"/>
              <a:sym typeface="Gill Sans"/>
            </a:endParaRPr>
          </a:p>
          <a:p>
            <a:pPr marL="1228090" marR="40639" lvl="1" indent="-285750">
              <a:lnSpc>
                <a:spcPct val="100000"/>
              </a:lnSpc>
              <a:spcBef>
                <a:spcPts val="1200"/>
              </a:spcBef>
              <a:buClr>
                <a:srgbClr val="007878"/>
              </a:buClr>
              <a:buSzPct val="100000"/>
              <a:buFont typeface="Wingdings"/>
              <a:buChar char=""/>
              <a:defRPr sz="1800">
                <a:uFillTx/>
              </a:defRPr>
            </a:pPr>
            <a:endParaRPr lang="nl-BE" sz="2400" dirty="0" smtClean="0">
              <a:solidFill>
                <a:srgbClr val="005764"/>
              </a:solidFill>
              <a:uFill>
                <a:solidFill>
                  <a:srgbClr val="005764"/>
                </a:solidFill>
              </a:uFill>
              <a:latin typeface="+mn-lt"/>
              <a:ea typeface="+mn-ea"/>
              <a:cs typeface="+mn-cs"/>
              <a:sym typeface="Gill Sans"/>
            </a:endParaRPr>
          </a:p>
          <a:p>
            <a:pPr marL="358140" marR="40639" lvl="0">
              <a:lnSpc>
                <a:spcPct val="100000"/>
              </a:lnSpc>
              <a:spcBef>
                <a:spcPts val="1200"/>
              </a:spcBef>
              <a:buClr>
                <a:srgbClr val="007878"/>
              </a:buClr>
              <a:buSzPct val="100000"/>
              <a:defRPr sz="1800">
                <a:uFillTx/>
              </a:defRPr>
            </a:pPr>
            <a:r>
              <a:rPr lang="nl-BE" sz="3700" dirty="0" smtClean="0">
                <a:solidFill>
                  <a:srgbClr val="005764"/>
                </a:solidFill>
                <a:uFill>
                  <a:solidFill>
                    <a:srgbClr val="005764"/>
                  </a:solidFill>
                </a:uFill>
                <a:latin typeface="+mn-lt"/>
                <a:ea typeface="+mn-ea"/>
                <a:cs typeface="+mn-cs"/>
                <a:sym typeface="Gill Sans"/>
              </a:rPr>
              <a:t> Ou se situe la note ?</a:t>
            </a:r>
            <a:endParaRPr sz="3700" dirty="0">
              <a:solidFill>
                <a:srgbClr val="005764"/>
              </a:solidFill>
              <a:uFill>
                <a:solidFill>
                  <a:srgbClr val="005764"/>
                </a:solidFill>
              </a:uFill>
              <a:latin typeface="+mn-lt"/>
              <a:ea typeface="+mn-ea"/>
              <a:cs typeface="+mn-cs"/>
              <a:sym typeface="Gill Sans"/>
            </a:endParaRPr>
          </a:p>
        </p:txBody>
      </p:sp>
    </p:spTree>
    <p:extLst>
      <p:ext uri="{BB962C8B-B14F-4D97-AF65-F5344CB8AC3E}">
        <p14:creationId xmlns:p14="http://schemas.microsoft.com/office/powerpoint/2010/main" val="48912821"/>
      </p:ext>
    </p:extLst>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1274762" y="3585128"/>
            <a:ext cx="10340976" cy="1597025"/>
          </a:xfrm>
          <a:prstGeom prst="rect">
            <a:avLst/>
          </a:prstGeom>
        </p:spPr>
        <p:txBody>
          <a:bodyPr/>
          <a:lstStyle>
            <a:lvl1pPr>
              <a:defRPr sz="4800">
                <a:solidFill>
                  <a:srgbClr val="007878"/>
                </a:solidFill>
                <a:uFill>
                  <a:solidFill>
                    <a:srgbClr val="007878"/>
                  </a:solidFill>
                </a:uFill>
                <a:latin typeface="Gill Sans SemiBold"/>
                <a:ea typeface="Gill Sans SemiBold"/>
                <a:cs typeface="Gill Sans SemiBold"/>
                <a:sym typeface="Gill Sans SemiBold"/>
              </a:defRPr>
            </a:lvl1pPr>
          </a:lstStyle>
          <a:p>
            <a:pPr lvl="0">
              <a:defRPr sz="1800">
                <a:solidFill>
                  <a:srgbClr val="000000"/>
                </a:solidFill>
                <a:uFillTx/>
              </a:defRPr>
            </a:pPr>
            <a:r>
              <a:rPr lang="nl-BE" sz="4800" dirty="0" smtClean="0">
                <a:solidFill>
                  <a:srgbClr val="007878"/>
                </a:solidFill>
                <a:uFill>
                  <a:solidFill>
                    <a:srgbClr val="007878"/>
                  </a:solidFill>
                </a:uFill>
              </a:rPr>
              <a:t>Merci pour votre attention !</a:t>
            </a:r>
            <a:endParaRPr sz="4800" dirty="0">
              <a:solidFill>
                <a:srgbClr val="007878"/>
              </a:solidFill>
              <a:uFill>
                <a:solidFill>
                  <a:srgbClr val="007878"/>
                </a:solidFill>
              </a:uFill>
            </a:endParaRPr>
          </a:p>
        </p:txBody>
      </p:sp>
    </p:spTree>
    <p:extLst>
      <p:ext uri="{BB962C8B-B14F-4D97-AF65-F5344CB8AC3E}">
        <p14:creationId xmlns:p14="http://schemas.microsoft.com/office/powerpoint/2010/main" val="1116933619"/>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974725" y="2681287"/>
            <a:ext cx="11055350" cy="4389438"/>
          </a:xfrm>
          <a:prstGeom prst="rect">
            <a:avLst/>
          </a:prstGeom>
        </p:spPr>
        <p:txBody>
          <a:bodyPr/>
          <a:lstStyle>
            <a:lvl1pPr>
              <a:defRPr sz="4695">
                <a:latin typeface="Gill Sans SemiBold"/>
                <a:ea typeface="Gill Sans SemiBold"/>
                <a:cs typeface="Gill Sans SemiBold"/>
                <a:sym typeface="Gill Sans SemiBold"/>
              </a:defRPr>
            </a:lvl1pPr>
          </a:lstStyle>
          <a:p>
            <a:pPr lvl="0">
              <a:defRPr sz="1800">
                <a:solidFill>
                  <a:srgbClr val="000000"/>
                </a:solidFill>
                <a:uFillTx/>
              </a:defRPr>
            </a:pPr>
            <a:r>
              <a:rPr sz="4695">
                <a:solidFill>
                  <a:srgbClr val="005764"/>
                </a:solidFill>
                <a:uFill>
                  <a:solidFill>
                    <a:srgbClr val="005764"/>
                  </a:solidFill>
                </a:uFill>
              </a:rPr>
              <a:t>3. L’humain est-il un bon évaluateur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1274762" y="327025"/>
            <a:ext cx="10340976" cy="1597025"/>
          </a:xfrm>
          <a:prstGeom prst="rect">
            <a:avLst/>
          </a:prstGeom>
        </p:spPr>
        <p:txBody>
          <a:bodyPr/>
          <a:lstStyle>
            <a:lvl1pPr>
              <a:defRPr sz="4800">
                <a:solidFill>
                  <a:srgbClr val="007878"/>
                </a:solidFill>
                <a:uFill>
                  <a:solidFill>
                    <a:srgbClr val="007878"/>
                  </a:solidFill>
                </a:uFill>
                <a:latin typeface="Gill Sans SemiBold"/>
                <a:ea typeface="Gill Sans SemiBold"/>
                <a:cs typeface="Gill Sans SemiBold"/>
                <a:sym typeface="Gill Sans SemiBold"/>
              </a:defRPr>
            </a:lvl1pPr>
          </a:lstStyle>
          <a:p>
            <a:pPr lvl="0">
              <a:defRPr sz="1800">
                <a:solidFill>
                  <a:srgbClr val="000000"/>
                </a:solidFill>
                <a:uFillTx/>
              </a:defRPr>
            </a:pPr>
            <a:r>
              <a:rPr sz="4800">
                <a:solidFill>
                  <a:srgbClr val="007878"/>
                </a:solidFill>
                <a:uFill>
                  <a:solidFill>
                    <a:srgbClr val="007878"/>
                  </a:solidFill>
                </a:uFill>
              </a:rPr>
              <a:t>Des biais dans NOS évaluations ?</a:t>
            </a:r>
          </a:p>
        </p:txBody>
      </p:sp>
      <p:sp>
        <p:nvSpPr>
          <p:cNvPr id="142" name="Shape 142"/>
          <p:cNvSpPr>
            <a:spLocks noGrp="1"/>
          </p:cNvSpPr>
          <p:nvPr>
            <p:ph type="body" idx="4294967295"/>
          </p:nvPr>
        </p:nvSpPr>
        <p:spPr>
          <a:xfrm>
            <a:off x="669925" y="1924050"/>
            <a:ext cx="11736388" cy="7829550"/>
          </a:xfrm>
          <a:prstGeom prst="rect">
            <a:avLst/>
          </a:prstGeom>
        </p:spPr>
        <p:txBody>
          <a:bodyPr>
            <a:noAutofit/>
          </a:bodyPr>
          <a:lstStyle>
            <a:lvl1pPr marL="929639" marR="40639" indent="-571499">
              <a:lnSpc>
                <a:spcPct val="100000"/>
              </a:lnSpc>
              <a:spcBef>
                <a:spcPts val="2400"/>
              </a:spcBef>
              <a:buClr>
                <a:srgbClr val="007878"/>
              </a:buClr>
              <a:buSzPct val="100000"/>
              <a:buFont typeface="Wingdings"/>
              <a:buChar char=""/>
              <a:defRPr>
                <a:solidFill>
                  <a:srgbClr val="005764"/>
                </a:solidFill>
                <a:uFill>
                  <a:solidFill>
                    <a:srgbClr val="005764"/>
                  </a:solidFill>
                </a:uFill>
                <a:latin typeface="+mn-lt"/>
                <a:ea typeface="+mn-ea"/>
                <a:cs typeface="+mn-cs"/>
                <a:sym typeface="Gill Sans"/>
              </a:defRPr>
            </a:lvl1pPr>
          </a:lstStyle>
          <a:p>
            <a:pPr lvl="0">
              <a:defRPr sz="1800">
                <a:solidFill>
                  <a:srgbClr val="000000"/>
                </a:solidFill>
                <a:uFillTx/>
              </a:defRPr>
            </a:pPr>
            <a:r>
              <a:rPr sz="4000">
                <a:solidFill>
                  <a:srgbClr val="005764"/>
                </a:solidFill>
                <a:uFill>
                  <a:solidFill>
                    <a:srgbClr val="005764"/>
                  </a:solidFill>
                </a:uFill>
              </a:rPr>
              <a:t>Nous sommes des enseignants universitaires ! Nous savons évaluer !</a:t>
            </a:r>
          </a:p>
        </p:txBody>
      </p:sp>
      <p:graphicFrame>
        <p:nvGraphicFramePr>
          <p:cNvPr id="143" name="Table 143"/>
          <p:cNvGraphicFramePr/>
          <p:nvPr/>
        </p:nvGraphicFramePr>
        <p:xfrm>
          <a:off x="720873" y="3284863"/>
          <a:ext cx="11480798" cy="4559295"/>
        </p:xfrm>
        <a:graphic>
          <a:graphicData uri="http://schemas.openxmlformats.org/drawingml/2006/table">
            <a:tbl>
              <a:tblPr firstRow="1">
                <a:tableStyleId>{8F44A2F1-9E1F-4B54-A3A2-5F16C0AD49E2}</a:tableStyleId>
              </a:tblPr>
              <a:tblGrid>
                <a:gridCol w="3398000"/>
                <a:gridCol w="2694266"/>
                <a:gridCol w="2694266"/>
                <a:gridCol w="2694266"/>
              </a:tblGrid>
              <a:tr h="1313507">
                <a:tc gridSpan="4">
                  <a:txBody>
                    <a:bodyPr/>
                    <a:lstStyle/>
                    <a:p>
                      <a:pPr marR="40639" lvl="0" algn="l" defTabSz="914400">
                        <a:tabLst>
                          <a:tab pos="914400" algn="l"/>
                        </a:tabLst>
                        <a:defRPr>
                          <a:uFillTx/>
                        </a:defRPr>
                      </a:pPr>
                      <a:r>
                        <a:rPr sz="2600">
                          <a:solidFill>
                            <a:srgbClr val="FFFFFF"/>
                          </a:solidFill>
                          <a:uFill>
                            <a:solidFill>
                              <a:srgbClr val="FFFFFF"/>
                            </a:solidFill>
                          </a:uFill>
                          <a:latin typeface="Gill Sans SemiBold"/>
                          <a:ea typeface="Gill Sans SemiBold"/>
                          <a:cs typeface="Gill Sans SemiBold"/>
                          <a:sym typeface="Gill Sans SemiBold"/>
                        </a:rPr>
                        <a:t>Agazzi (1967). Pour six domaines, si correcteurs notent une série d’examen (sur 20).  Le seuil de réussite est à 10. voici les résultats :</a:t>
                      </a:r>
                    </a:p>
                  </a:txBody>
                  <a:tcPr marL="50800" marR="50800" marT="50800" marB="50800" horzOverflow="overflow">
                    <a:lnL w="28575">
                      <a:solidFill>
                        <a:srgbClr val="000000"/>
                      </a:solidFill>
                      <a:miter lim="400000"/>
                    </a:lnL>
                    <a:lnR w="28575">
                      <a:solidFill>
                        <a:srgbClr val="000000"/>
                      </a:solidFill>
                      <a:miter lim="400000"/>
                    </a:lnR>
                    <a:solidFill>
                      <a:srgbClr val="007878"/>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463684">
                <a:tc>
                  <a:txBody>
                    <a:bodyPr/>
                    <a:lstStyle/>
                    <a:p>
                      <a:pPr marR="40639" lvl="0" algn="l" defTabSz="914400">
                        <a:lnSpc>
                          <a:spcPct val="58479"/>
                        </a:lnSpc>
                        <a:spcBef>
                          <a:spcPts val="2400"/>
                        </a:spcBef>
                        <a:tabLst>
                          <a:tab pos="914400" algn="l"/>
                        </a:tabLst>
                        <a:defRPr sz="2300">
                          <a:sym typeface="Gill Sans"/>
                        </a:defRPr>
                      </a:pPr>
                      <a:endParaRPr/>
                    </a:p>
                  </a:txBody>
                  <a:tcPr marL="50800" marR="50800" marT="50800" marB="50800" anchor="ctr" horzOverflow="overflow">
                    <a:lnL w="28575">
                      <a:solidFill>
                        <a:srgbClr val="000000"/>
                      </a:solidFill>
                      <a:miter lim="400000"/>
                    </a:lnL>
                  </a:tcPr>
                </a:tc>
                <a:tc>
                  <a:txBody>
                    <a:bodyPr/>
                    <a:lstStyle/>
                    <a:p>
                      <a:pPr marR="40639" lvl="0" defTabSz="914400">
                        <a:lnSpc>
                          <a:spcPct val="58479"/>
                        </a:lnSpc>
                        <a:spcBef>
                          <a:spcPts val="2400"/>
                        </a:spcBef>
                        <a:tabLst>
                          <a:tab pos="914400" algn="l"/>
                        </a:tabLst>
                        <a:defRPr>
                          <a:uFillTx/>
                        </a:defRPr>
                      </a:pPr>
                      <a:r>
                        <a:rPr sz="2300">
                          <a:uFill>
                            <a:solidFill/>
                          </a:uFill>
                          <a:sym typeface="Gill Sans"/>
                        </a:rPr>
                        <a:t>6 notes insuffisantes</a:t>
                      </a:r>
                    </a:p>
                  </a:txBody>
                  <a:tcPr marL="50800" marR="50800" marT="50800" marB="50800" horzOverflow="overflow"/>
                </a:tc>
                <a:tc>
                  <a:txBody>
                    <a:bodyPr/>
                    <a:lstStyle/>
                    <a:p>
                      <a:pPr marR="40639" lvl="0" defTabSz="914400">
                        <a:lnSpc>
                          <a:spcPct val="58479"/>
                        </a:lnSpc>
                        <a:spcBef>
                          <a:spcPts val="2400"/>
                        </a:spcBef>
                        <a:tabLst>
                          <a:tab pos="914400" algn="l"/>
                        </a:tabLst>
                        <a:defRPr>
                          <a:uFillTx/>
                        </a:defRPr>
                      </a:pPr>
                      <a:r>
                        <a:rPr sz="2300">
                          <a:uFill>
                            <a:solidFill/>
                          </a:uFill>
                          <a:sym typeface="Gill Sans"/>
                        </a:rPr>
                        <a:t>Avis discordant</a:t>
                      </a:r>
                    </a:p>
                  </a:txBody>
                  <a:tcPr marL="50800" marR="50800" marT="50800" marB="50800" horzOverflow="overflow"/>
                </a:tc>
                <a:tc>
                  <a:txBody>
                    <a:bodyPr/>
                    <a:lstStyle/>
                    <a:p>
                      <a:pPr marR="40639" lvl="0" defTabSz="914400">
                        <a:lnSpc>
                          <a:spcPct val="58479"/>
                        </a:lnSpc>
                        <a:spcBef>
                          <a:spcPts val="2400"/>
                        </a:spcBef>
                        <a:tabLst>
                          <a:tab pos="914400" algn="l"/>
                        </a:tabLst>
                        <a:defRPr>
                          <a:uFillTx/>
                        </a:defRPr>
                      </a:pPr>
                      <a:r>
                        <a:rPr sz="2300">
                          <a:uFill>
                            <a:solidFill/>
                          </a:uFill>
                          <a:sym typeface="Gill Sans"/>
                        </a:rPr>
                        <a:t>6 notes suffisantes</a:t>
                      </a:r>
                    </a:p>
                  </a:txBody>
                  <a:tcPr marL="50800" marR="50800" marT="50800" marB="50800" horzOverflow="overflow">
                    <a:lnR w="28575">
                      <a:solidFill>
                        <a:srgbClr val="000000"/>
                      </a:solidFill>
                      <a:miter lim="400000"/>
                    </a:lnR>
                  </a:tcPr>
                </a:tc>
              </a:tr>
              <a:tr h="463684">
                <a:tc>
                  <a:txBody>
                    <a:bodyPr/>
                    <a:lstStyle/>
                    <a:p>
                      <a:pPr marR="40639" lvl="0" algn="l" defTabSz="914400">
                        <a:lnSpc>
                          <a:spcPct val="58479"/>
                        </a:lnSpc>
                        <a:spcBef>
                          <a:spcPts val="2400"/>
                        </a:spcBef>
                        <a:tabLst>
                          <a:tab pos="914400" algn="l"/>
                        </a:tabLst>
                        <a:defRPr>
                          <a:uFillTx/>
                        </a:defRPr>
                      </a:pPr>
                      <a:r>
                        <a:rPr sz="2300">
                          <a:uFill>
                            <a:solidFill/>
                          </a:uFill>
                          <a:sym typeface="Gill Sans"/>
                        </a:rPr>
                        <a:t>Version latine</a:t>
                      </a:r>
                    </a:p>
                  </a:txBody>
                  <a:tcPr marL="50800" marR="50800" marT="50800" marB="50800" anchor="ctr" horzOverflow="overflow">
                    <a:lnL w="28575">
                      <a:solidFill>
                        <a:srgbClr val="000000"/>
                      </a:solidFill>
                      <a:miter lim="400000"/>
                    </a:lnL>
                  </a:tcPr>
                </a:tc>
                <a:tc>
                  <a:txBody>
                    <a:bodyPr/>
                    <a:lstStyle/>
                    <a:p>
                      <a:pPr marR="40639" lvl="0" defTabSz="914400">
                        <a:lnSpc>
                          <a:spcPct val="58479"/>
                        </a:lnSpc>
                        <a:spcBef>
                          <a:spcPts val="2400"/>
                        </a:spcBef>
                        <a:tabLst>
                          <a:tab pos="914400" algn="l"/>
                        </a:tabLst>
                        <a:defRPr>
                          <a:uFillTx/>
                        </a:defRPr>
                      </a:pPr>
                      <a:r>
                        <a:rPr sz="2300">
                          <a:uFill>
                            <a:solidFill/>
                          </a:uFill>
                          <a:sym typeface="Gill Sans"/>
                        </a:rPr>
                        <a:t>0,4</a:t>
                      </a:r>
                    </a:p>
                  </a:txBody>
                  <a:tcPr marL="50800" marR="50800" marT="50800" marB="50800" horzOverflow="overflow"/>
                </a:tc>
                <a:tc>
                  <a:txBody>
                    <a:bodyPr/>
                    <a:lstStyle/>
                    <a:p>
                      <a:pPr marR="40639" lvl="0" defTabSz="914400">
                        <a:lnSpc>
                          <a:spcPct val="58479"/>
                        </a:lnSpc>
                        <a:spcBef>
                          <a:spcPts val="2400"/>
                        </a:spcBef>
                        <a:tabLst>
                          <a:tab pos="914400" algn="l"/>
                        </a:tabLst>
                        <a:defRPr>
                          <a:uFillTx/>
                        </a:defRPr>
                      </a:pPr>
                      <a:r>
                        <a:rPr sz="2300">
                          <a:uFill>
                            <a:solidFill/>
                          </a:uFill>
                          <a:sym typeface="Gill Sans"/>
                        </a:rPr>
                        <a:t>0,5</a:t>
                      </a:r>
                    </a:p>
                  </a:txBody>
                  <a:tcPr marL="50800" marR="50800" marT="50800" marB="50800" horzOverflow="overflow"/>
                </a:tc>
                <a:tc>
                  <a:txBody>
                    <a:bodyPr/>
                    <a:lstStyle/>
                    <a:p>
                      <a:pPr marR="40639" lvl="0" defTabSz="914400">
                        <a:lnSpc>
                          <a:spcPct val="58479"/>
                        </a:lnSpc>
                        <a:spcBef>
                          <a:spcPts val="2400"/>
                        </a:spcBef>
                        <a:tabLst>
                          <a:tab pos="914400" algn="l"/>
                        </a:tabLst>
                        <a:defRPr>
                          <a:uFillTx/>
                        </a:defRPr>
                      </a:pPr>
                      <a:r>
                        <a:rPr sz="2300">
                          <a:uFill>
                            <a:solidFill/>
                          </a:uFill>
                          <a:sym typeface="Gill Sans"/>
                        </a:rPr>
                        <a:t>0,1</a:t>
                      </a:r>
                    </a:p>
                  </a:txBody>
                  <a:tcPr marL="50800" marR="50800" marT="50800" marB="50800" horzOverflow="overflow">
                    <a:lnR w="28575">
                      <a:solidFill>
                        <a:srgbClr val="000000"/>
                      </a:solidFill>
                      <a:miter lim="400000"/>
                    </a:lnR>
                  </a:tcPr>
                </a:tc>
              </a:tr>
              <a:tr h="463684">
                <a:tc>
                  <a:txBody>
                    <a:bodyPr/>
                    <a:lstStyle/>
                    <a:p>
                      <a:pPr marR="40639" lvl="0" algn="l" defTabSz="914400">
                        <a:lnSpc>
                          <a:spcPct val="58479"/>
                        </a:lnSpc>
                        <a:spcBef>
                          <a:spcPts val="2400"/>
                        </a:spcBef>
                        <a:tabLst>
                          <a:tab pos="914400" algn="l"/>
                        </a:tabLst>
                        <a:defRPr>
                          <a:uFillTx/>
                        </a:defRPr>
                      </a:pPr>
                      <a:r>
                        <a:rPr sz="2300">
                          <a:uFill>
                            <a:solidFill/>
                          </a:uFill>
                          <a:sym typeface="Gill Sans"/>
                        </a:rPr>
                        <a:t>Composition Française</a:t>
                      </a:r>
                    </a:p>
                  </a:txBody>
                  <a:tcPr marL="50800" marR="50800" marT="50800" marB="50800" anchor="ctr" horzOverflow="overflow">
                    <a:lnL w="28575">
                      <a:solidFill>
                        <a:srgbClr val="000000"/>
                      </a:solidFill>
                      <a:miter lim="400000"/>
                    </a:lnL>
                  </a:tcPr>
                </a:tc>
                <a:tc>
                  <a:txBody>
                    <a:bodyPr/>
                    <a:lstStyle/>
                    <a:p>
                      <a:pPr marR="40639" lvl="0" defTabSz="914400">
                        <a:lnSpc>
                          <a:spcPct val="58479"/>
                        </a:lnSpc>
                        <a:spcBef>
                          <a:spcPts val="2400"/>
                        </a:spcBef>
                        <a:tabLst>
                          <a:tab pos="914400" algn="l"/>
                        </a:tabLst>
                        <a:defRPr>
                          <a:uFillTx/>
                        </a:defRPr>
                      </a:pPr>
                      <a:r>
                        <a:rPr sz="2300">
                          <a:uFill>
                            <a:solidFill/>
                          </a:uFill>
                          <a:sym typeface="Gill Sans"/>
                        </a:rPr>
                        <a:t>0,21</a:t>
                      </a:r>
                    </a:p>
                  </a:txBody>
                  <a:tcPr marL="50800" marR="50800" marT="50800" marB="50800" horzOverflow="overflow"/>
                </a:tc>
                <a:tc>
                  <a:txBody>
                    <a:bodyPr/>
                    <a:lstStyle/>
                    <a:p>
                      <a:pPr marR="40639" lvl="0" defTabSz="914400">
                        <a:lnSpc>
                          <a:spcPct val="58479"/>
                        </a:lnSpc>
                        <a:spcBef>
                          <a:spcPts val="2400"/>
                        </a:spcBef>
                        <a:tabLst>
                          <a:tab pos="914400" algn="l"/>
                        </a:tabLst>
                        <a:defRPr>
                          <a:uFillTx/>
                        </a:defRPr>
                      </a:pPr>
                      <a:r>
                        <a:rPr sz="2300">
                          <a:uFill>
                            <a:solidFill/>
                          </a:uFill>
                          <a:sym typeface="Gill Sans"/>
                        </a:rPr>
                        <a:t>0,7</a:t>
                      </a:r>
                    </a:p>
                  </a:txBody>
                  <a:tcPr marL="50800" marR="50800" marT="50800" marB="50800" horzOverflow="overflow"/>
                </a:tc>
                <a:tc>
                  <a:txBody>
                    <a:bodyPr/>
                    <a:lstStyle/>
                    <a:p>
                      <a:pPr marR="40639" lvl="0" defTabSz="914400">
                        <a:lnSpc>
                          <a:spcPct val="58479"/>
                        </a:lnSpc>
                        <a:spcBef>
                          <a:spcPts val="2400"/>
                        </a:spcBef>
                        <a:tabLst>
                          <a:tab pos="914400" algn="l"/>
                        </a:tabLst>
                        <a:defRPr>
                          <a:uFillTx/>
                        </a:defRPr>
                      </a:pPr>
                      <a:r>
                        <a:rPr sz="2300">
                          <a:uFill>
                            <a:solidFill/>
                          </a:uFill>
                          <a:sym typeface="Gill Sans"/>
                        </a:rPr>
                        <a:t>0</a:t>
                      </a:r>
                    </a:p>
                  </a:txBody>
                  <a:tcPr marL="50800" marR="50800" marT="50800" marB="50800" horzOverflow="overflow">
                    <a:lnR w="28575">
                      <a:solidFill>
                        <a:srgbClr val="000000"/>
                      </a:solidFill>
                      <a:miter lim="400000"/>
                    </a:lnR>
                  </a:tcPr>
                </a:tc>
              </a:tr>
              <a:tr h="463684">
                <a:tc>
                  <a:txBody>
                    <a:bodyPr/>
                    <a:lstStyle/>
                    <a:p>
                      <a:pPr marR="40639" lvl="0" algn="l" defTabSz="914400">
                        <a:lnSpc>
                          <a:spcPct val="58479"/>
                        </a:lnSpc>
                        <a:spcBef>
                          <a:spcPts val="2400"/>
                        </a:spcBef>
                        <a:tabLst>
                          <a:tab pos="914400" algn="l"/>
                        </a:tabLst>
                        <a:defRPr>
                          <a:uFillTx/>
                        </a:defRPr>
                      </a:pPr>
                      <a:r>
                        <a:rPr sz="2300">
                          <a:uFill>
                            <a:solidFill/>
                          </a:uFill>
                          <a:sym typeface="Gill Sans"/>
                        </a:rPr>
                        <a:t>Anglais</a:t>
                      </a:r>
                    </a:p>
                  </a:txBody>
                  <a:tcPr marL="50800" marR="50800" marT="50800" marB="50800" anchor="ctr" horzOverflow="overflow">
                    <a:lnL w="28575">
                      <a:solidFill>
                        <a:srgbClr val="000000"/>
                      </a:solidFill>
                      <a:miter lim="400000"/>
                    </a:lnL>
                  </a:tcPr>
                </a:tc>
                <a:tc>
                  <a:txBody>
                    <a:bodyPr/>
                    <a:lstStyle/>
                    <a:p>
                      <a:pPr marR="40639" lvl="0" defTabSz="914400">
                        <a:lnSpc>
                          <a:spcPct val="58479"/>
                        </a:lnSpc>
                        <a:spcBef>
                          <a:spcPts val="2400"/>
                        </a:spcBef>
                        <a:tabLst>
                          <a:tab pos="914400" algn="l"/>
                        </a:tabLst>
                        <a:defRPr>
                          <a:uFillTx/>
                        </a:defRPr>
                      </a:pPr>
                      <a:r>
                        <a:rPr sz="2300">
                          <a:uFill>
                            <a:solidFill/>
                          </a:uFill>
                          <a:sym typeface="Gill Sans"/>
                        </a:rPr>
                        <a:t>0,37</a:t>
                      </a:r>
                    </a:p>
                  </a:txBody>
                  <a:tcPr marL="50800" marR="50800" marT="50800" marB="50800" horzOverflow="overflow"/>
                </a:tc>
                <a:tc>
                  <a:txBody>
                    <a:bodyPr/>
                    <a:lstStyle/>
                    <a:p>
                      <a:pPr marR="40639" lvl="0" defTabSz="914400">
                        <a:lnSpc>
                          <a:spcPct val="58479"/>
                        </a:lnSpc>
                        <a:spcBef>
                          <a:spcPts val="2400"/>
                        </a:spcBef>
                        <a:tabLst>
                          <a:tab pos="914400" algn="l"/>
                        </a:tabLst>
                        <a:defRPr>
                          <a:uFillTx/>
                        </a:defRPr>
                      </a:pPr>
                      <a:r>
                        <a:rPr sz="2300">
                          <a:uFill>
                            <a:solidFill/>
                          </a:uFill>
                          <a:sym typeface="Gill Sans"/>
                        </a:rPr>
                        <a:t>0,47</a:t>
                      </a:r>
                    </a:p>
                  </a:txBody>
                  <a:tcPr marL="50800" marR="50800" marT="50800" marB="50800" horzOverflow="overflow"/>
                </a:tc>
                <a:tc>
                  <a:txBody>
                    <a:bodyPr/>
                    <a:lstStyle/>
                    <a:p>
                      <a:pPr marR="40639" lvl="0" defTabSz="914400">
                        <a:lnSpc>
                          <a:spcPct val="58479"/>
                        </a:lnSpc>
                        <a:spcBef>
                          <a:spcPts val="2400"/>
                        </a:spcBef>
                        <a:tabLst>
                          <a:tab pos="914400" algn="l"/>
                        </a:tabLst>
                        <a:defRPr>
                          <a:uFillTx/>
                        </a:defRPr>
                      </a:pPr>
                      <a:r>
                        <a:rPr sz="2300">
                          <a:uFill>
                            <a:solidFill/>
                          </a:uFill>
                          <a:sym typeface="Gill Sans"/>
                        </a:rPr>
                        <a:t>0,16</a:t>
                      </a:r>
                    </a:p>
                  </a:txBody>
                  <a:tcPr marL="50800" marR="50800" marT="50800" marB="50800" horzOverflow="overflow">
                    <a:lnR w="28575">
                      <a:solidFill>
                        <a:srgbClr val="000000"/>
                      </a:solidFill>
                      <a:miter lim="400000"/>
                    </a:lnR>
                  </a:tcPr>
                </a:tc>
              </a:tr>
              <a:tr h="463684">
                <a:tc>
                  <a:txBody>
                    <a:bodyPr/>
                    <a:lstStyle/>
                    <a:p>
                      <a:pPr marR="40639" lvl="0" algn="l" defTabSz="914400">
                        <a:lnSpc>
                          <a:spcPct val="58479"/>
                        </a:lnSpc>
                        <a:spcBef>
                          <a:spcPts val="2400"/>
                        </a:spcBef>
                        <a:tabLst>
                          <a:tab pos="914400" algn="l"/>
                        </a:tabLst>
                        <a:defRPr>
                          <a:uFillTx/>
                        </a:defRPr>
                      </a:pPr>
                      <a:r>
                        <a:rPr sz="2300">
                          <a:uFill>
                            <a:solidFill/>
                          </a:uFill>
                          <a:sym typeface="Gill Sans"/>
                        </a:rPr>
                        <a:t>Mathématique</a:t>
                      </a:r>
                    </a:p>
                  </a:txBody>
                  <a:tcPr marL="50800" marR="50800" marT="50800" marB="50800" anchor="ctr" horzOverflow="overflow">
                    <a:lnL w="28575">
                      <a:solidFill>
                        <a:srgbClr val="000000"/>
                      </a:solidFill>
                      <a:miter lim="400000"/>
                    </a:lnL>
                  </a:tcPr>
                </a:tc>
                <a:tc>
                  <a:txBody>
                    <a:bodyPr/>
                    <a:lstStyle/>
                    <a:p>
                      <a:pPr marR="40639" lvl="0" defTabSz="914400">
                        <a:lnSpc>
                          <a:spcPct val="58479"/>
                        </a:lnSpc>
                        <a:spcBef>
                          <a:spcPts val="2400"/>
                        </a:spcBef>
                        <a:tabLst>
                          <a:tab pos="914400" algn="l"/>
                        </a:tabLst>
                        <a:defRPr>
                          <a:uFillTx/>
                        </a:defRPr>
                      </a:pPr>
                      <a:r>
                        <a:rPr sz="2300">
                          <a:uFill>
                            <a:solidFill/>
                          </a:uFill>
                          <a:sym typeface="Gill Sans"/>
                        </a:rPr>
                        <a:t>0,44</a:t>
                      </a:r>
                    </a:p>
                  </a:txBody>
                  <a:tcPr marL="50800" marR="50800" marT="50800" marB="50800" horzOverflow="overflow"/>
                </a:tc>
                <a:tc>
                  <a:txBody>
                    <a:bodyPr/>
                    <a:lstStyle/>
                    <a:p>
                      <a:pPr marR="40639" lvl="0" defTabSz="914400">
                        <a:lnSpc>
                          <a:spcPct val="58479"/>
                        </a:lnSpc>
                        <a:spcBef>
                          <a:spcPts val="2400"/>
                        </a:spcBef>
                        <a:tabLst>
                          <a:tab pos="914400" algn="l"/>
                        </a:tabLst>
                        <a:defRPr>
                          <a:uFillTx/>
                        </a:defRPr>
                      </a:pPr>
                      <a:r>
                        <a:rPr sz="2300">
                          <a:uFill>
                            <a:solidFill/>
                          </a:uFill>
                          <a:sym typeface="Gill Sans"/>
                        </a:rPr>
                        <a:t>0,36</a:t>
                      </a:r>
                    </a:p>
                  </a:txBody>
                  <a:tcPr marL="50800" marR="50800" marT="50800" marB="50800" horzOverflow="overflow"/>
                </a:tc>
                <a:tc>
                  <a:txBody>
                    <a:bodyPr/>
                    <a:lstStyle/>
                    <a:p>
                      <a:pPr marR="40639" lvl="0" defTabSz="914400">
                        <a:lnSpc>
                          <a:spcPct val="58479"/>
                        </a:lnSpc>
                        <a:spcBef>
                          <a:spcPts val="2400"/>
                        </a:spcBef>
                        <a:tabLst>
                          <a:tab pos="914400" algn="l"/>
                        </a:tabLst>
                        <a:defRPr>
                          <a:uFillTx/>
                        </a:defRPr>
                      </a:pPr>
                      <a:r>
                        <a:rPr sz="2300">
                          <a:uFill>
                            <a:solidFill/>
                          </a:uFill>
                          <a:sym typeface="Gill Sans"/>
                        </a:rPr>
                        <a:t>0,2</a:t>
                      </a:r>
                    </a:p>
                  </a:txBody>
                  <a:tcPr marL="50800" marR="50800" marT="50800" marB="50800" horzOverflow="overflow">
                    <a:lnR w="28575">
                      <a:solidFill>
                        <a:srgbClr val="000000"/>
                      </a:solidFill>
                      <a:miter lim="400000"/>
                    </a:lnR>
                  </a:tcPr>
                </a:tc>
              </a:tr>
              <a:tr h="463684">
                <a:tc>
                  <a:txBody>
                    <a:bodyPr/>
                    <a:lstStyle/>
                    <a:p>
                      <a:pPr marR="40639" lvl="0" algn="l" defTabSz="914400">
                        <a:lnSpc>
                          <a:spcPct val="58479"/>
                        </a:lnSpc>
                        <a:spcBef>
                          <a:spcPts val="2400"/>
                        </a:spcBef>
                        <a:tabLst>
                          <a:tab pos="914400" algn="l"/>
                        </a:tabLst>
                        <a:defRPr>
                          <a:uFillTx/>
                        </a:defRPr>
                      </a:pPr>
                      <a:r>
                        <a:rPr sz="2300">
                          <a:uFill>
                            <a:solidFill/>
                          </a:uFill>
                          <a:sym typeface="Gill Sans"/>
                        </a:rPr>
                        <a:t>Philosophie</a:t>
                      </a:r>
                    </a:p>
                  </a:txBody>
                  <a:tcPr marL="50800" marR="50800" marT="50800" marB="50800" anchor="ctr" horzOverflow="overflow">
                    <a:lnL w="28575">
                      <a:solidFill>
                        <a:srgbClr val="000000"/>
                      </a:solidFill>
                      <a:miter lim="400000"/>
                    </a:lnL>
                  </a:tcPr>
                </a:tc>
                <a:tc>
                  <a:txBody>
                    <a:bodyPr/>
                    <a:lstStyle/>
                    <a:p>
                      <a:pPr marR="40639" lvl="0" defTabSz="914400">
                        <a:lnSpc>
                          <a:spcPct val="58479"/>
                        </a:lnSpc>
                        <a:spcBef>
                          <a:spcPts val="2400"/>
                        </a:spcBef>
                        <a:tabLst>
                          <a:tab pos="914400" algn="l"/>
                        </a:tabLst>
                        <a:defRPr>
                          <a:uFillTx/>
                        </a:defRPr>
                      </a:pPr>
                      <a:r>
                        <a:rPr sz="2300">
                          <a:uFill>
                            <a:solidFill/>
                          </a:uFill>
                          <a:sym typeface="Gill Sans"/>
                        </a:rPr>
                        <a:t>0,09</a:t>
                      </a:r>
                    </a:p>
                  </a:txBody>
                  <a:tcPr marL="50800" marR="50800" marT="50800" marB="50800" horzOverflow="overflow"/>
                </a:tc>
                <a:tc>
                  <a:txBody>
                    <a:bodyPr/>
                    <a:lstStyle/>
                    <a:p>
                      <a:pPr marR="40639" lvl="0" defTabSz="914400">
                        <a:lnSpc>
                          <a:spcPct val="58479"/>
                        </a:lnSpc>
                        <a:spcBef>
                          <a:spcPts val="2400"/>
                        </a:spcBef>
                        <a:tabLst>
                          <a:tab pos="914400" algn="l"/>
                        </a:tabLst>
                        <a:defRPr>
                          <a:uFillTx/>
                        </a:defRPr>
                      </a:pPr>
                      <a:r>
                        <a:rPr sz="2300">
                          <a:uFill>
                            <a:solidFill/>
                          </a:uFill>
                          <a:sym typeface="Gill Sans"/>
                        </a:rPr>
                        <a:t>0,81</a:t>
                      </a:r>
                    </a:p>
                  </a:txBody>
                  <a:tcPr marL="50800" marR="50800" marT="50800" marB="50800" horzOverflow="overflow"/>
                </a:tc>
                <a:tc>
                  <a:txBody>
                    <a:bodyPr/>
                    <a:lstStyle/>
                    <a:p>
                      <a:pPr marR="40639" lvl="0" defTabSz="914400">
                        <a:lnSpc>
                          <a:spcPct val="58479"/>
                        </a:lnSpc>
                        <a:spcBef>
                          <a:spcPts val="2400"/>
                        </a:spcBef>
                        <a:tabLst>
                          <a:tab pos="914400" algn="l"/>
                        </a:tabLst>
                        <a:defRPr>
                          <a:uFillTx/>
                        </a:defRPr>
                      </a:pPr>
                      <a:r>
                        <a:rPr sz="2300">
                          <a:uFill>
                            <a:solidFill/>
                          </a:uFill>
                          <a:sym typeface="Gill Sans"/>
                        </a:rPr>
                        <a:t>0,1</a:t>
                      </a:r>
                    </a:p>
                  </a:txBody>
                  <a:tcPr marL="50800" marR="50800" marT="50800" marB="50800" horzOverflow="overflow">
                    <a:lnR w="28575">
                      <a:solidFill>
                        <a:srgbClr val="000000"/>
                      </a:solidFill>
                      <a:miter lim="400000"/>
                    </a:lnR>
                  </a:tcPr>
                </a:tc>
              </a:tr>
              <a:tr h="463684">
                <a:tc>
                  <a:txBody>
                    <a:bodyPr/>
                    <a:lstStyle/>
                    <a:p>
                      <a:pPr marR="40639" lvl="0" algn="l" defTabSz="914400">
                        <a:lnSpc>
                          <a:spcPct val="58479"/>
                        </a:lnSpc>
                        <a:spcBef>
                          <a:spcPts val="2400"/>
                        </a:spcBef>
                        <a:tabLst>
                          <a:tab pos="914400" algn="l"/>
                        </a:tabLst>
                        <a:defRPr>
                          <a:uFillTx/>
                        </a:defRPr>
                      </a:pPr>
                      <a:r>
                        <a:rPr sz="2300">
                          <a:uFill>
                            <a:solidFill/>
                          </a:uFill>
                          <a:sym typeface="Gill Sans"/>
                        </a:rPr>
                        <a:t>Physique</a:t>
                      </a:r>
                    </a:p>
                  </a:txBody>
                  <a:tcPr marL="50800" marR="50800" marT="50800" marB="50800" anchor="ctr" horzOverflow="overflow">
                    <a:lnL w="28575">
                      <a:solidFill>
                        <a:srgbClr val="000000"/>
                      </a:solidFill>
                      <a:miter lim="400000"/>
                    </a:lnL>
                    <a:lnB w="28575">
                      <a:solidFill>
                        <a:srgbClr val="000000"/>
                      </a:solidFill>
                      <a:miter lim="400000"/>
                    </a:lnB>
                  </a:tcPr>
                </a:tc>
                <a:tc>
                  <a:txBody>
                    <a:bodyPr/>
                    <a:lstStyle/>
                    <a:p>
                      <a:pPr marR="40639" lvl="0" defTabSz="914400">
                        <a:lnSpc>
                          <a:spcPct val="58479"/>
                        </a:lnSpc>
                        <a:spcBef>
                          <a:spcPts val="2400"/>
                        </a:spcBef>
                        <a:tabLst>
                          <a:tab pos="914400" algn="l"/>
                        </a:tabLst>
                        <a:defRPr>
                          <a:uFillTx/>
                        </a:defRPr>
                      </a:pPr>
                      <a:r>
                        <a:rPr sz="2300">
                          <a:uFill>
                            <a:solidFill/>
                          </a:uFill>
                          <a:sym typeface="Gill Sans"/>
                        </a:rPr>
                        <a:t>0,37</a:t>
                      </a:r>
                    </a:p>
                  </a:txBody>
                  <a:tcPr marL="50800" marR="50800" marT="50800" marB="50800" horzOverflow="overflow">
                    <a:lnB w="28575">
                      <a:solidFill>
                        <a:srgbClr val="000000"/>
                      </a:solidFill>
                      <a:miter lim="400000"/>
                    </a:lnB>
                  </a:tcPr>
                </a:tc>
                <a:tc>
                  <a:txBody>
                    <a:bodyPr/>
                    <a:lstStyle/>
                    <a:p>
                      <a:pPr marR="40639" lvl="0" defTabSz="914400">
                        <a:lnSpc>
                          <a:spcPct val="58479"/>
                        </a:lnSpc>
                        <a:spcBef>
                          <a:spcPts val="2400"/>
                        </a:spcBef>
                        <a:tabLst>
                          <a:tab pos="914400" algn="l"/>
                        </a:tabLst>
                        <a:defRPr>
                          <a:uFillTx/>
                        </a:defRPr>
                      </a:pPr>
                      <a:r>
                        <a:rPr sz="2300">
                          <a:uFill>
                            <a:solidFill/>
                          </a:uFill>
                          <a:sym typeface="Gill Sans"/>
                        </a:rPr>
                        <a:t>0,5</a:t>
                      </a:r>
                    </a:p>
                  </a:txBody>
                  <a:tcPr marL="50800" marR="50800" marT="50800" marB="50800" horzOverflow="overflow">
                    <a:lnB w="28575">
                      <a:solidFill>
                        <a:srgbClr val="000000"/>
                      </a:solidFill>
                      <a:miter lim="400000"/>
                    </a:lnB>
                  </a:tcPr>
                </a:tc>
                <a:tc>
                  <a:txBody>
                    <a:bodyPr/>
                    <a:lstStyle/>
                    <a:p>
                      <a:pPr marR="40639" lvl="0" defTabSz="914400">
                        <a:lnSpc>
                          <a:spcPct val="58479"/>
                        </a:lnSpc>
                        <a:spcBef>
                          <a:spcPts val="2400"/>
                        </a:spcBef>
                        <a:tabLst>
                          <a:tab pos="914400" algn="l"/>
                        </a:tabLst>
                        <a:defRPr>
                          <a:uFillTx/>
                        </a:defRPr>
                      </a:pPr>
                      <a:r>
                        <a:rPr sz="2300">
                          <a:uFill>
                            <a:solidFill/>
                          </a:uFill>
                          <a:sym typeface="Gill Sans"/>
                        </a:rPr>
                        <a:t>0,13</a:t>
                      </a:r>
                    </a:p>
                  </a:txBody>
                  <a:tcPr marL="50800" marR="50800" marT="50800" marB="50800" horzOverflow="overflow">
                    <a:lnR w="28575">
                      <a:solidFill>
                        <a:srgbClr val="000000"/>
                      </a:solidFill>
                      <a:miter lim="400000"/>
                    </a:lnR>
                    <a:lnB w="28575">
                      <a:solidFill>
                        <a:srgbClr val="000000"/>
                      </a:solidFill>
                      <a:miter lim="400000"/>
                    </a:lnB>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974725" y="2681287"/>
            <a:ext cx="11055350" cy="4389438"/>
          </a:xfrm>
          <a:prstGeom prst="rect">
            <a:avLst/>
          </a:prstGeom>
        </p:spPr>
        <p:txBody>
          <a:bodyPr/>
          <a:lstStyle>
            <a:lvl1pPr>
              <a:defRPr sz="4695">
                <a:latin typeface="Gill Sans SemiBold"/>
                <a:ea typeface="Gill Sans SemiBold"/>
                <a:cs typeface="Gill Sans SemiBold"/>
                <a:sym typeface="Gill Sans SemiBold"/>
              </a:defRPr>
            </a:lvl1pPr>
          </a:lstStyle>
          <a:p>
            <a:pPr lvl="0">
              <a:defRPr sz="1800">
                <a:solidFill>
                  <a:srgbClr val="000000"/>
                </a:solidFill>
                <a:uFillTx/>
              </a:defRPr>
            </a:pPr>
            <a:r>
              <a:rPr sz="4695">
                <a:solidFill>
                  <a:srgbClr val="005764"/>
                </a:solidFill>
                <a:uFill>
                  <a:solidFill>
                    <a:srgbClr val="005764"/>
                  </a:solidFill>
                </a:uFill>
              </a:rPr>
              <a:t>4. Le problème de la mesure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normAutofit/>
          </a:bodyPr>
          <a:lstStyle/>
          <a:p>
            <a:pPr lvl="0">
              <a:defRPr sz="1800"/>
            </a:pPr>
            <a:r>
              <a:rPr lang="nl-BE" sz="8000" dirty="0" smtClean="0"/>
              <a:t>L’EVALUATOR</a:t>
            </a:r>
            <a:endParaRPr sz="8000" dirty="0"/>
          </a:p>
        </p:txBody>
      </p:sp>
      <p:pic>
        <p:nvPicPr>
          <p:cNvPr id="5" name="Image 4" descr="machineAevaluer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110" y="2903699"/>
            <a:ext cx="9281721" cy="6562467"/>
          </a:xfrm>
          <a:prstGeom prst="rect">
            <a:avLst/>
          </a:prstGeom>
        </p:spPr>
      </p:pic>
    </p:spTree>
    <p:extLst>
      <p:ext uri="{BB962C8B-B14F-4D97-AF65-F5344CB8AC3E}">
        <p14:creationId xmlns:p14="http://schemas.microsoft.com/office/powerpoint/2010/main" val="24636218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lvl1pPr defTabSz="560831">
              <a:defRPr sz="7679"/>
            </a:lvl1pPr>
          </a:lstStyle>
          <a:p>
            <a:pPr lvl="0">
              <a:defRPr sz="1800"/>
            </a:pPr>
            <a:r>
              <a:rPr lang="nl-BE" sz="7679" dirty="0" smtClean="0"/>
              <a:t>Situation réelle</a:t>
            </a:r>
            <a:endParaRPr sz="7679" dirty="0"/>
          </a:p>
        </p:txBody>
      </p:sp>
      <p:pic>
        <p:nvPicPr>
          <p:cNvPr id="6" name="Image 5" descr="personneAevaluerFDnoi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98" y="3001848"/>
            <a:ext cx="2871402" cy="5945968"/>
          </a:xfrm>
          <a:prstGeom prst="rect">
            <a:avLst/>
          </a:prstGeom>
        </p:spPr>
      </p:pic>
      <p:pic>
        <p:nvPicPr>
          <p:cNvPr id="9" name="Image 8"/>
          <p:cNvPicPr>
            <a:picLocks noChangeAspect="1"/>
          </p:cNvPicPr>
          <p:nvPr/>
        </p:nvPicPr>
        <p:blipFill>
          <a:blip r:embed="rId4"/>
          <a:stretch>
            <a:fillRect/>
          </a:stretch>
        </p:blipFill>
        <p:spPr>
          <a:xfrm>
            <a:off x="9828040" y="6484016"/>
            <a:ext cx="2653323" cy="2463800"/>
          </a:xfrm>
          <a:prstGeom prst="rect">
            <a:avLst/>
          </a:prstGeom>
        </p:spPr>
      </p:pic>
      <p:cxnSp>
        <p:nvCxnSpPr>
          <p:cNvPr id="11" name="Connecteur droit avec flèche 10"/>
          <p:cNvCxnSpPr/>
          <p:nvPr/>
        </p:nvCxnSpPr>
        <p:spPr>
          <a:xfrm>
            <a:off x="3489000" y="7793259"/>
            <a:ext cx="1524870" cy="0"/>
          </a:xfrm>
          <a:prstGeom prst="straightConnector1">
            <a:avLst/>
          </a:prstGeom>
          <a:noFill/>
          <a:ln w="76200" cap="flat" cmpd="sng">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14" name="Connecteur droit avec flèche 13"/>
          <p:cNvCxnSpPr/>
          <p:nvPr/>
        </p:nvCxnSpPr>
        <p:spPr>
          <a:xfrm>
            <a:off x="8303170" y="7850987"/>
            <a:ext cx="1524870" cy="0"/>
          </a:xfrm>
          <a:prstGeom prst="straightConnector1">
            <a:avLst/>
          </a:prstGeom>
          <a:noFill/>
          <a:ln w="76200" cap="flat" cmpd="sng">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16" name="Connecteur droit avec flèche 15"/>
          <p:cNvCxnSpPr>
            <a:stCxn id="9" idx="0"/>
          </p:cNvCxnSpPr>
          <p:nvPr/>
        </p:nvCxnSpPr>
        <p:spPr>
          <a:xfrm rot="16200000" flipV="1">
            <a:off x="5480478" y="809791"/>
            <a:ext cx="3880516" cy="7467933"/>
          </a:xfrm>
          <a:prstGeom prst="bentConnector2">
            <a:avLst/>
          </a:prstGeom>
          <a:noFill/>
          <a:ln w="76200" cap="flat" cmpd="sng">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sp>
        <p:nvSpPr>
          <p:cNvPr id="23" name="Rectangle 22"/>
          <p:cNvSpPr/>
          <p:nvPr/>
        </p:nvSpPr>
        <p:spPr>
          <a:xfrm>
            <a:off x="4654097" y="6130073"/>
            <a:ext cx="4035279" cy="584776"/>
          </a:xfrm>
          <a:prstGeom prst="rect">
            <a:avLst/>
          </a:prstGeom>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Artefact (examen)</a:t>
            </a:r>
            <a:endParaRPr lang="nl-BE"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 name="Rectangle 24"/>
          <p:cNvSpPr/>
          <p:nvPr/>
        </p:nvSpPr>
        <p:spPr>
          <a:xfrm>
            <a:off x="5013870" y="7439316"/>
            <a:ext cx="3675506" cy="58477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Performance(s)</a:t>
            </a:r>
            <a:endParaRPr lang="nl-BE"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27" name="Connecteur droit avec flèche 26"/>
          <p:cNvCxnSpPr/>
          <p:nvPr/>
        </p:nvCxnSpPr>
        <p:spPr>
          <a:xfrm>
            <a:off x="6620933" y="6837959"/>
            <a:ext cx="0" cy="731241"/>
          </a:xfrm>
          <a:prstGeom prst="straightConnector1">
            <a:avLst/>
          </a:prstGeom>
          <a:noFill/>
          <a:ln w="76200" cap="flat" cmpd="sng">
            <a:solidFill>
              <a:srgbClr val="000000"/>
            </a:solidFill>
            <a:prstDash val="solid"/>
            <a:miter lim="400000"/>
            <a:headEnd type="triangle"/>
            <a:tailEnd type="triangle"/>
          </a:ln>
          <a:effectLst/>
        </p:spPr>
        <p:style>
          <a:lnRef idx="0">
            <a:scrgbClr r="0" g="0" b="0"/>
          </a:lnRef>
          <a:fillRef idx="0">
            <a:scrgbClr r="0" g="0" b="0"/>
          </a:fillRef>
          <a:effectRef idx="0">
            <a:scrgbClr r="0" g="0" b="0"/>
          </a:effectRef>
          <a:fontRef idx="none"/>
        </p:style>
      </p:cxnSp>
      <p:sp>
        <p:nvSpPr>
          <p:cNvPr id="33" name="Rectangle 32"/>
          <p:cNvSpPr/>
          <p:nvPr/>
        </p:nvSpPr>
        <p:spPr>
          <a:xfrm>
            <a:off x="397469" y="2317288"/>
            <a:ext cx="3289300" cy="58477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Compétences</a:t>
            </a:r>
            <a:endParaRPr lang="nl-BE"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 name="Rectangle 33"/>
          <p:cNvSpPr/>
          <p:nvPr/>
        </p:nvSpPr>
        <p:spPr>
          <a:xfrm>
            <a:off x="8423512" y="2632902"/>
            <a:ext cx="2351921" cy="707886"/>
          </a:xfrm>
          <a:prstGeom prst="rect">
            <a:avLst/>
          </a:prstGeom>
          <a:noFill/>
        </p:spPr>
        <p:txBody>
          <a:bodyPr wrap="none" lIns="91440" tIns="45720" rIns="91440" bIns="45720">
            <a:spAutoFit/>
          </a:bodyPr>
          <a:lstStyle/>
          <a:p>
            <a:pPr algn="ctr"/>
            <a:r>
              <a:rPr lang="nl-BE"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Inférence</a:t>
            </a:r>
            <a:endParaRPr lang="nl-BE"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1642070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lvl1pPr defTabSz="560831">
              <a:defRPr sz="7679"/>
            </a:lvl1pPr>
          </a:lstStyle>
          <a:p>
            <a:pPr lvl="0">
              <a:defRPr sz="1800"/>
            </a:pPr>
            <a:r>
              <a:rPr lang="nl-BE" sz="7679" dirty="0" smtClean="0"/>
              <a:t>Quels types d’erreurs</a:t>
            </a:r>
            <a:endParaRPr sz="7679" dirty="0"/>
          </a:p>
        </p:txBody>
      </p:sp>
      <p:pic>
        <p:nvPicPr>
          <p:cNvPr id="6" name="Image 5" descr="personneAevaluerFDnoi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98" y="3001848"/>
            <a:ext cx="2871402" cy="5945968"/>
          </a:xfrm>
          <a:prstGeom prst="rect">
            <a:avLst/>
          </a:prstGeom>
        </p:spPr>
      </p:pic>
      <p:pic>
        <p:nvPicPr>
          <p:cNvPr id="9" name="Image 8"/>
          <p:cNvPicPr>
            <a:picLocks noChangeAspect="1"/>
          </p:cNvPicPr>
          <p:nvPr/>
        </p:nvPicPr>
        <p:blipFill>
          <a:blip r:embed="rId4"/>
          <a:stretch>
            <a:fillRect/>
          </a:stretch>
        </p:blipFill>
        <p:spPr>
          <a:xfrm>
            <a:off x="9732273" y="5262970"/>
            <a:ext cx="2653323" cy="2463800"/>
          </a:xfrm>
          <a:prstGeom prst="rect">
            <a:avLst/>
          </a:prstGeom>
        </p:spPr>
      </p:pic>
      <p:cxnSp>
        <p:nvCxnSpPr>
          <p:cNvPr id="11" name="Connecteur droit avec flèche 10"/>
          <p:cNvCxnSpPr/>
          <p:nvPr/>
        </p:nvCxnSpPr>
        <p:spPr>
          <a:xfrm>
            <a:off x="3489000" y="7793259"/>
            <a:ext cx="1524870" cy="0"/>
          </a:xfrm>
          <a:prstGeom prst="straightConnector1">
            <a:avLst/>
          </a:prstGeom>
          <a:noFill/>
          <a:ln w="76200" cap="flat" cmpd="sng">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14" name="Connecteur droit avec flèche 13"/>
          <p:cNvCxnSpPr/>
          <p:nvPr/>
        </p:nvCxnSpPr>
        <p:spPr>
          <a:xfrm flipV="1">
            <a:off x="8726828" y="6484016"/>
            <a:ext cx="1101212" cy="10854"/>
          </a:xfrm>
          <a:prstGeom prst="straightConnector1">
            <a:avLst/>
          </a:prstGeom>
          <a:noFill/>
          <a:ln w="76200" cap="flat" cmpd="sng">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16" name="Connecteur droit avec flèche 15"/>
          <p:cNvCxnSpPr>
            <a:stCxn id="9" idx="0"/>
            <a:endCxn id="33" idx="3"/>
          </p:cNvCxnSpPr>
          <p:nvPr/>
        </p:nvCxnSpPr>
        <p:spPr>
          <a:xfrm rot="16200000" flipV="1">
            <a:off x="6046205" y="250240"/>
            <a:ext cx="2653294" cy="7372166"/>
          </a:xfrm>
          <a:prstGeom prst="bentConnector2">
            <a:avLst/>
          </a:prstGeom>
          <a:noFill/>
          <a:ln w="76200" cap="flat" cmpd="sng">
            <a:solidFill>
              <a:srgbClr val="000000"/>
            </a:solidFill>
            <a:prstDash val="dash"/>
            <a:miter lim="400000"/>
            <a:tailEnd type="arrow"/>
          </a:ln>
          <a:effectLst/>
        </p:spPr>
        <p:style>
          <a:lnRef idx="0">
            <a:scrgbClr r="0" g="0" b="0"/>
          </a:lnRef>
          <a:fillRef idx="0">
            <a:scrgbClr r="0" g="0" b="0"/>
          </a:fillRef>
          <a:effectRef idx="0">
            <a:scrgbClr r="0" g="0" b="0"/>
          </a:effectRef>
          <a:fontRef idx="none"/>
        </p:style>
      </p:cxnSp>
      <p:sp>
        <p:nvSpPr>
          <p:cNvPr id="23" name="Rectangle 22"/>
          <p:cNvSpPr/>
          <p:nvPr/>
        </p:nvSpPr>
        <p:spPr>
          <a:xfrm>
            <a:off x="4654097" y="6130073"/>
            <a:ext cx="4035279" cy="584776"/>
          </a:xfrm>
          <a:prstGeom prst="rect">
            <a:avLst/>
          </a:prstGeom>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Artefact (examen)</a:t>
            </a:r>
            <a:endParaRPr lang="nl-BE"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 name="Rectangle 24"/>
          <p:cNvSpPr/>
          <p:nvPr/>
        </p:nvSpPr>
        <p:spPr>
          <a:xfrm>
            <a:off x="5013870" y="7439316"/>
            <a:ext cx="3675506" cy="58477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Performance(s)</a:t>
            </a:r>
            <a:endParaRPr lang="nl-BE"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27" name="Connecteur droit avec flèche 26"/>
          <p:cNvCxnSpPr/>
          <p:nvPr/>
        </p:nvCxnSpPr>
        <p:spPr>
          <a:xfrm>
            <a:off x="6620933" y="6837959"/>
            <a:ext cx="0" cy="731241"/>
          </a:xfrm>
          <a:prstGeom prst="straightConnector1">
            <a:avLst/>
          </a:prstGeom>
          <a:noFill/>
          <a:ln w="76200" cap="flat" cmpd="sng">
            <a:solidFill>
              <a:srgbClr val="000000"/>
            </a:solidFill>
            <a:prstDash val="solid"/>
            <a:miter lim="400000"/>
            <a:headEnd type="triangle"/>
            <a:tailEnd type="triangle"/>
          </a:ln>
          <a:effectLst/>
        </p:spPr>
        <p:style>
          <a:lnRef idx="0">
            <a:scrgbClr r="0" g="0" b="0"/>
          </a:lnRef>
          <a:fillRef idx="0">
            <a:scrgbClr r="0" g="0" b="0"/>
          </a:fillRef>
          <a:effectRef idx="0">
            <a:scrgbClr r="0" g="0" b="0"/>
          </a:effectRef>
          <a:fontRef idx="none"/>
        </p:style>
      </p:cxnSp>
      <p:sp>
        <p:nvSpPr>
          <p:cNvPr id="33" name="Rectangle 32"/>
          <p:cNvSpPr/>
          <p:nvPr/>
        </p:nvSpPr>
        <p:spPr>
          <a:xfrm>
            <a:off x="397469" y="2317288"/>
            <a:ext cx="3289300" cy="58477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Compétences</a:t>
            </a:r>
            <a:endParaRPr lang="nl-BE"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 name="Rectangle 33"/>
          <p:cNvSpPr/>
          <p:nvPr/>
        </p:nvSpPr>
        <p:spPr>
          <a:xfrm>
            <a:off x="8423512" y="2632902"/>
            <a:ext cx="2351921" cy="707886"/>
          </a:xfrm>
          <a:prstGeom prst="rect">
            <a:avLst/>
          </a:prstGeom>
          <a:noFill/>
        </p:spPr>
        <p:txBody>
          <a:bodyPr wrap="none" lIns="91440" tIns="45720" rIns="91440" bIns="45720">
            <a:spAutoFit/>
          </a:bodyPr>
          <a:lstStyle/>
          <a:p>
            <a:pPr algn="ctr"/>
            <a:r>
              <a:rPr lang="nl-BE"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Inférence</a:t>
            </a:r>
            <a:endParaRPr lang="nl-BE"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9" name="Image 18" descr="Fotolia_48458293_XS-©-vector_master-Fotolia.com_.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130" y="6837959"/>
            <a:ext cx="688591" cy="601357"/>
          </a:xfrm>
          <a:prstGeom prst="rect">
            <a:avLst/>
          </a:prstGeom>
        </p:spPr>
      </p:pic>
      <p:pic>
        <p:nvPicPr>
          <p:cNvPr id="20" name="Image 19" descr="Fotolia_48458293_XS-©-vector_master-Fotolia.com_.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3930" y="6689680"/>
            <a:ext cx="688591" cy="601357"/>
          </a:xfrm>
          <a:prstGeom prst="rect">
            <a:avLst/>
          </a:prstGeom>
        </p:spPr>
      </p:pic>
      <p:pic>
        <p:nvPicPr>
          <p:cNvPr id="21" name="Image 20" descr="Fotolia_48458293_XS-©-vector_master-Fotolia.com_.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8054" y="6130073"/>
            <a:ext cx="688591" cy="601357"/>
          </a:xfrm>
          <a:prstGeom prst="rect">
            <a:avLst/>
          </a:prstGeom>
        </p:spPr>
      </p:pic>
    </p:spTree>
    <p:extLst>
      <p:ext uri="{BB962C8B-B14F-4D97-AF65-F5344CB8AC3E}">
        <p14:creationId xmlns:p14="http://schemas.microsoft.com/office/powerpoint/2010/main" val="18476649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ctr" defTabSz="9144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
              <a:solidFill>
                <a:srgbClr val="000000"/>
              </a:solidFill>
            </a:uFill>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ctr" defTabSz="9144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
              <a:solidFill>
                <a:srgbClr val="000000"/>
              </a:solidFill>
            </a:uFill>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ctr" defTabSz="9144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
              <a:solidFill>
                <a:srgbClr val="000000"/>
              </a:solidFill>
            </a:uFill>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ctr" defTabSz="9144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
              <a:solidFill>
                <a:srgbClr val="000000"/>
              </a:solidFill>
            </a:uFill>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4388</TotalTime>
  <Words>1465</Words>
  <Application>Microsoft Macintosh PowerPoint</Application>
  <PresentationFormat>Personnalisé</PresentationFormat>
  <Paragraphs>207</Paragraphs>
  <Slides>39</Slides>
  <Notes>6</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White</vt:lpstr>
      <vt:lpstr> Evaluation de compétences  30/11/2015</vt:lpstr>
      <vt:lpstr>1. Une définition de l’évaluation</vt:lpstr>
      <vt:lpstr>Une définition de l’évaluation</vt:lpstr>
      <vt:lpstr>3. L’humain est-il un bon évaluateur ?</vt:lpstr>
      <vt:lpstr>Des biais dans NOS évaluations ?</vt:lpstr>
      <vt:lpstr>4. Le problème de la mesure</vt:lpstr>
      <vt:lpstr>L’EVALUATOR</vt:lpstr>
      <vt:lpstr>Situation réelle</vt:lpstr>
      <vt:lpstr>Quels types d’erreurs</vt:lpstr>
      <vt:lpstr>Score à l’examen</vt:lpstr>
      <vt:lpstr>Conséquences</vt:lpstr>
      <vt:lpstr>Objectif des examens</vt:lpstr>
      <vt:lpstr>4. Le problème inhérent à l’évaluation de compétences</vt:lpstr>
      <vt:lpstr>L’approche par compétences</vt:lpstr>
      <vt:lpstr>Philosophie de l’approche par compétences</vt:lpstr>
      <vt:lpstr>L’approche par compétences : quelques critiques/tensions</vt:lpstr>
      <vt:lpstr>L’approche par compétences : quelques critiques/tensions</vt:lpstr>
      <vt:lpstr>L’approche par compétences : quelques critiques/tensions</vt:lpstr>
      <vt:lpstr>L’approche par compétences : quelques critiques/tensions</vt:lpstr>
      <vt:lpstr>Quel est le problème ?</vt:lpstr>
      <vt:lpstr>Présentation PowerPoint</vt:lpstr>
      <vt:lpstr>Quelles pistes de solution ?</vt:lpstr>
      <vt:lpstr>6. Diminuer l’exigence de complexité</vt:lpstr>
      <vt:lpstr>Présentation PowerPoint</vt:lpstr>
      <vt:lpstr>7. L’évaluation matricielle :  </vt:lpstr>
      <vt:lpstr>7.1. Le carnet de bord/portfolio </vt:lpstr>
      <vt:lpstr>Présentation PowerPoint</vt:lpstr>
      <vt:lpstr>Elaboration d’un référentiel de compétences</vt:lpstr>
      <vt:lpstr>Place d’un portfolio?</vt:lpstr>
      <vt:lpstr>Présentation PowerPoint</vt:lpstr>
      <vt:lpstr>7.2. Les ECOS</vt:lpstr>
      <vt:lpstr>Les ECOS : Description</vt:lpstr>
      <vt:lpstr>Les ECOS : définition</vt:lpstr>
      <vt:lpstr>Présentation PowerPoint</vt:lpstr>
      <vt:lpstr>Présentation PowerPoint</vt:lpstr>
      <vt:lpstr>Présentation PowerPoint</vt:lpstr>
      <vt:lpstr>8. Et si on changeait de modèle de l’évaluation</vt:lpstr>
      <vt:lpstr>Les modèles de l’évaluation</vt:lpstr>
      <vt:lpstr>Merci pour votre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PEDA1159-1  Introduction aux questions d'évaluation y compris la docimologie</dc:title>
  <cp:lastModifiedBy>Pascal Detroz</cp:lastModifiedBy>
  <cp:revision>43</cp:revision>
  <cp:lastPrinted>2015-03-18T11:08:57Z</cp:lastPrinted>
  <dcterms:modified xsi:type="dcterms:W3CDTF">2015-10-29T13:40:41Z</dcterms:modified>
</cp:coreProperties>
</file>