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11"/>
  </p:notesMasterIdLst>
  <p:sldIdLst>
    <p:sldId id="271" r:id="rId2"/>
    <p:sldId id="272" r:id="rId3"/>
    <p:sldId id="293" r:id="rId4"/>
    <p:sldId id="294" r:id="rId5"/>
    <p:sldId id="295" r:id="rId6"/>
    <p:sldId id="296" r:id="rId7"/>
    <p:sldId id="299" r:id="rId8"/>
    <p:sldId id="297" r:id="rId9"/>
    <p:sldId id="29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<p14:section name="Section par défaut" id="{238971E3-2DA3-41F0-B386-9BCF3DC97C5A}">
          <p14:sldIdLst>
            <p14:sldId id="256"/>
            <p14:sldId id="257"/>
            <p14:sldId id="258"/>
            <p14:sldId id="259"/>
            <p14:sldId id="262"/>
            <p14:sldId id="263"/>
            <p14:sldId id="264"/>
            <p14:sldId id="266"/>
            <p14:sldId id="270"/>
            <p14:sldId id="267"/>
            <p14:sldId id="269"/>
            <p14:sldId id="261"/>
          </p14:sldIdLst>
        </p14:section>
        <p14:section name="Section sans titre" id="{BBCCC523-2FE2-4B9F-8220-0008D9CAE164}">
          <p14:sldIdLst/>
        </p14:section>
      </p14:sectionLst>
    </p:ext>
    <p:ext uri="{EFAFB233-063F-42B5-8137-9DF3F51BA10A}">
      <p15:sld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B01AA"/>
    <a:srgbClr val="CCFFFF"/>
    <a:srgbClr val="99FFCC"/>
    <a:srgbClr val="87C4ED"/>
    <a:srgbClr val="FF660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-88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03D68-6C74-4E5B-A09F-62F30516ED86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3ECCD-0270-4145-849F-5C163D6E469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1353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380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650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166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8758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0660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9759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7924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9196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8087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888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783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DB73D-5AC6-479C-AB3F-EA7C810C2025}" type="datetimeFigureOut">
              <a:rPr lang="fr-FR" smtClean="0"/>
              <a:pPr/>
              <a:t>25/04/16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E404-0771-4EA0-B464-C61FCA6BEBD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6499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1327" y="2572709"/>
            <a:ext cx="10453253" cy="3312694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 smtClean="0">
                <a:solidFill>
                  <a:srgbClr val="7B01AA"/>
                </a:solidFill>
              </a:rPr>
              <a:t>Comment établir le </a:t>
            </a:r>
            <a:r>
              <a:rPr lang="fr-FR" b="1" dirty="0" smtClean="0">
                <a:solidFill>
                  <a:srgbClr val="FF6600"/>
                </a:solidFill>
              </a:rPr>
              <a:t>PRONOSTIC </a:t>
            </a:r>
            <a:r>
              <a:rPr lang="fr-FR" b="1" dirty="0" smtClean="0">
                <a:solidFill>
                  <a:srgbClr val="7B01AA"/>
                </a:solidFill>
              </a:rPr>
              <a:t>des neuropathies périphériques (tronculaires focales)?</a:t>
            </a:r>
            <a:r>
              <a:rPr lang="fr-FR" b="1" dirty="0" smtClean="0">
                <a:solidFill>
                  <a:srgbClr val="3366FF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3366FF"/>
                </a:solidFill>
              </a:rPr>
              <a:t/>
            </a:r>
            <a:br>
              <a:rPr lang="fr-FR" dirty="0" smtClean="0">
                <a:solidFill>
                  <a:srgbClr val="3366FF"/>
                </a:solidFill>
              </a:rPr>
            </a:br>
            <a:r>
              <a:rPr lang="fr-FR" dirty="0" smtClean="0">
                <a:solidFill>
                  <a:srgbClr val="3366FF"/>
                </a:solidFill>
              </a:rPr>
              <a:t/>
            </a:r>
            <a:br>
              <a:rPr lang="fr-FR" dirty="0" smtClean="0">
                <a:solidFill>
                  <a:srgbClr val="3366FF"/>
                </a:solidFill>
              </a:rPr>
            </a:br>
            <a:endParaRPr lang="fr-FR" i="1" dirty="0">
              <a:solidFill>
                <a:srgbClr val="3366FF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13664" y="5352411"/>
            <a:ext cx="5567157" cy="641685"/>
          </a:xfrm>
        </p:spPr>
        <p:txBody>
          <a:bodyPr>
            <a:normAutofit/>
          </a:bodyPr>
          <a:lstStyle/>
          <a:p>
            <a:r>
              <a:rPr lang="fr-FR" dirty="0" smtClean="0"/>
              <a:t>FC Wang</a:t>
            </a:r>
          </a:p>
          <a:p>
            <a:endParaRPr lang="fr-FR" dirty="0"/>
          </a:p>
        </p:txBody>
      </p:sp>
      <p:pic>
        <p:nvPicPr>
          <p:cNvPr id="6" name="Image 5" descr="cas clinique loup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0644" y="3873500"/>
            <a:ext cx="2420112" cy="2286000"/>
          </a:xfrm>
          <a:prstGeom prst="rect">
            <a:avLst/>
          </a:prstGeom>
          <a:effectLst>
            <a:outerShdw blurRad="50800" dist="2794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832999"/>
            <a:ext cx="11686674" cy="5386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lvl="2"/>
            <a:r>
              <a:rPr lang="fr-FR" sz="2000" b="1" dirty="0" err="1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Neurapraxie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: 2 à 3 mois</a:t>
            </a:r>
            <a:b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endParaRPr lang="fr-FR" sz="2400" dirty="0" smtClean="0">
              <a:solidFill>
                <a:srgbClr val="7B01AA"/>
              </a:solidFill>
              <a:latin typeface="Century Gothic" pitchFamily="-1" charset="0"/>
              <a:ea typeface="Times New Roman" pitchFamily="-1" charset="0"/>
              <a:cs typeface="Times New Roman" pitchFamily="-1" charset="0"/>
            </a:endParaRPr>
          </a:p>
          <a:p>
            <a:pPr marL="444500" lvl="2"/>
            <a:r>
              <a:rPr lang="fr-FR" sz="2000" b="1" dirty="0" err="1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Neurotmèse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RESERVE</a:t>
            </a: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000" b="1" dirty="0" err="1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Axonotmèse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VARIABLE </a:t>
            </a: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: </a:t>
            </a:r>
            <a:b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en fonction des possibilités de repousse axonale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endParaRPr lang="fr-FR" sz="2400" dirty="0" smtClean="0">
              <a:solidFill>
                <a:srgbClr val="7B01AA"/>
              </a:solidFill>
              <a:latin typeface="Century Gothic"/>
              <a:cs typeface="Century Gothic"/>
            </a:endParaRPr>
          </a:p>
          <a:p>
            <a:pPr lvl="1"/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Avulsion de racine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NUL</a:t>
            </a:r>
            <a:endParaRPr lang="fr-FR" sz="2400" dirty="0" smtClean="0">
              <a:solidFill>
                <a:srgbClr val="FF6600"/>
              </a:solidFill>
            </a:endParaRPr>
          </a:p>
          <a:p>
            <a:pPr lvl="1"/>
            <a:endParaRPr lang="en-US" sz="2400" dirty="0" smtClean="0">
              <a:solidFill>
                <a:srgbClr val="3366FF"/>
              </a:solidFill>
            </a:endParaRPr>
          </a:p>
          <a:p>
            <a:pPr lvl="1"/>
            <a:endParaRPr lang="en-US" sz="2400" dirty="0" smtClean="0">
              <a:solidFill>
                <a:srgbClr val="3366FF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Le type physiopathologique de la </a:t>
            </a:r>
            <a:r>
              <a:rPr lang="fr-FR" sz="4400" b="1" dirty="0" err="1" smtClean="0">
                <a:solidFill>
                  <a:srgbClr val="FF6600"/>
                </a:solidFill>
              </a:rPr>
              <a:t>lésion</a:t>
            </a:r>
            <a:r>
              <a:rPr lang="fr-FR" sz="4400" b="1" dirty="0" smtClean="0">
                <a:solidFill>
                  <a:srgbClr val="FF6600"/>
                </a:solidFill>
              </a:rPr>
              <a:t> nerveuse </a:t>
            </a:r>
            <a:endParaRPr lang="fr-FR" sz="4400" b="1" dirty="0">
              <a:solidFill>
                <a:srgbClr val="FF66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6800" y="1778000"/>
            <a:ext cx="965200" cy="2413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5050" y="1771650"/>
            <a:ext cx="930366" cy="240665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0450" y="1771650"/>
            <a:ext cx="943544" cy="2393950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451999"/>
            <a:ext cx="1168667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lvl="2"/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Degré de démyélinisation</a:t>
            </a:r>
            <a: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ea typeface="Times New Roman" pitchFamily="-1" charset="0"/>
                <a:cs typeface="Century Gothic"/>
              </a:rPr>
              <a:t>faible impact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sur le PRONOSTIC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	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sauf SCC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 : meilleure réponse au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ttt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 chirurgical si le ralentissement est 	d’intensité moyenne (vs absent, léger ou sévère)</a:t>
            </a:r>
          </a:p>
          <a:p>
            <a:pPr marL="444500" lvl="2"/>
            <a:endParaRPr lang="fr-FR" sz="2400" dirty="0" smtClean="0">
              <a:solidFill>
                <a:srgbClr val="7B01AA"/>
              </a:solidFill>
              <a:latin typeface="Century Gothic"/>
              <a:ea typeface="Times New Roman" pitchFamily="-1" charset="0"/>
              <a:cs typeface="Century Gothic"/>
            </a:endParaRPr>
          </a:p>
          <a:p>
            <a:pPr marL="444500" lvl="2"/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Degré de perte axonale</a:t>
            </a:r>
            <a: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ea typeface="Times New Roman" pitchFamily="-1" charset="0"/>
                <a:cs typeface="Century Gothic"/>
              </a:rPr>
              <a:t>déterminant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 sur le PRONOSTIC :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ea typeface="Times New Roman" pitchFamily="-1" charset="0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si faible,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ea typeface="Times New Roman" pitchFamily="-1" charset="0"/>
                <a:cs typeface="Century Gothic"/>
              </a:rPr>
              <a:t>RESERVE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si &gt; 90%</a:t>
            </a:r>
          </a:p>
          <a:p>
            <a:pPr marL="444500" lvl="2"/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</a:br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Sévérité de la </a:t>
            </a:r>
            <a:r>
              <a:rPr lang="fr-FR" sz="2000" b="1" dirty="0" err="1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nodopathie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 (</a:t>
            </a:r>
            <a:r>
              <a:rPr lang="fr-FR" sz="2000" b="1" dirty="0" err="1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Ac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 anti canaux, ischémie -&gt; pompe à Na/K)</a:t>
            </a:r>
            <a: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ea typeface="Times New Roman" pitchFamily="-1" charset="0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: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pas de perte axonale secondaire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RESERVE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perte axonale secondaire</a:t>
            </a:r>
          </a:p>
          <a:p>
            <a:pPr lvl="1"/>
            <a:endParaRPr lang="en-US" sz="2400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pPr lvl="1"/>
            <a:endParaRPr lang="en-US" sz="2400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  <a:latin typeface="Century Gothic"/>
              <a:cs typeface="Century Gothic"/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Le type physiopathologique de la </a:t>
            </a:r>
            <a:r>
              <a:rPr lang="fr-FR" sz="4400" b="1" dirty="0" err="1" smtClean="0">
                <a:solidFill>
                  <a:srgbClr val="FF6600"/>
                </a:solidFill>
              </a:rPr>
              <a:t>lésion</a:t>
            </a:r>
            <a:r>
              <a:rPr lang="fr-FR" sz="4400" b="1" dirty="0" smtClean="0">
                <a:solidFill>
                  <a:srgbClr val="FF6600"/>
                </a:solidFill>
              </a:rPr>
              <a:t> nerveuse </a:t>
            </a:r>
            <a:endParaRPr lang="fr-FR" sz="4400" b="1" dirty="0">
              <a:solidFill>
                <a:srgbClr val="FF66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300" y="5075168"/>
            <a:ext cx="3060700" cy="178283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909199"/>
            <a:ext cx="1168667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lvl="2"/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Sachant que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</a:rPr>
              <a:t>un muscle squelettique reste </a:t>
            </a:r>
            <a:r>
              <a:rPr lang="fr-FR" sz="2400" dirty="0" err="1" smtClean="0">
                <a:solidFill>
                  <a:srgbClr val="7B01AA"/>
                </a:solidFill>
              </a:rPr>
              <a:t>réinnervable</a:t>
            </a:r>
            <a:r>
              <a:rPr lang="fr-FR" sz="2400" dirty="0" smtClean="0">
                <a:solidFill>
                  <a:srgbClr val="7B01AA"/>
                </a:solidFill>
              </a:rPr>
              <a:t> durant 18 </a:t>
            </a:r>
            <a:r>
              <a:rPr lang="fr-FR" sz="2400" dirty="0" err="1" smtClean="0">
                <a:solidFill>
                  <a:srgbClr val="7B01AA"/>
                </a:solidFill>
              </a:rPr>
              <a:t>à</a:t>
            </a:r>
            <a:r>
              <a:rPr lang="fr-FR" sz="2400" dirty="0" smtClean="0">
                <a:solidFill>
                  <a:srgbClr val="7B01AA"/>
                </a:solidFill>
              </a:rPr>
              <a:t> 24 mois </a:t>
            </a:r>
          </a:p>
          <a:p>
            <a:pPr marL="444500" lvl="2"/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l</a:t>
            </a:r>
            <a:r>
              <a:rPr lang="fr-FR" sz="2400" dirty="0" smtClean="0">
                <a:solidFill>
                  <a:srgbClr val="7B01AA"/>
                </a:solidFill>
              </a:rPr>
              <a:t>a repousse axonale est de 1 </a:t>
            </a:r>
            <a:r>
              <a:rPr lang="fr-FR" sz="2400" dirty="0" err="1" smtClean="0">
                <a:solidFill>
                  <a:srgbClr val="7B01AA"/>
                </a:solidFill>
              </a:rPr>
              <a:t>à</a:t>
            </a:r>
            <a:r>
              <a:rPr lang="fr-FR" sz="2400" dirty="0" smtClean="0">
                <a:solidFill>
                  <a:srgbClr val="7B01AA"/>
                </a:solidFill>
              </a:rPr>
              <a:t> 5 mm/j (et d’autant plus rapide que le sujet est jeune) </a:t>
            </a:r>
            <a:endParaRPr lang="fr-FR" sz="2400" dirty="0" smtClean="0">
              <a:solidFill>
                <a:srgbClr val="7B01AA"/>
              </a:solidFill>
              <a:latin typeface="Century Gothic" pitchFamily="-1" charset="0"/>
              <a:ea typeface="Times New Roman" pitchFamily="-1" charset="0"/>
              <a:cs typeface="Times New Roman" pitchFamily="-1" charset="0"/>
            </a:endParaRPr>
          </a:p>
          <a:p>
            <a:pPr marL="444500" lvl="2" algn="ctr"/>
            <a:endParaRPr lang="fr-FR" sz="2000" dirty="0" smtClean="0">
              <a:solidFill>
                <a:srgbClr val="7B01AA"/>
              </a:solidFill>
              <a:latin typeface="Century Gothic" pitchFamily="-1" charset="0"/>
              <a:ea typeface="Times New Roman" pitchFamily="-1" charset="0"/>
              <a:cs typeface="Times New Roman" pitchFamily="-1" charset="0"/>
            </a:endParaRPr>
          </a:p>
          <a:p>
            <a:pPr marL="444500" lvl="2"/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	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TPS &gt;&gt; TPI</a:t>
            </a:r>
          </a:p>
          <a:p>
            <a:pPr marL="444500" lvl="2"/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		PRONOSTIC </a:t>
            </a:r>
            <a:r>
              <a:rPr lang="fr-FR" sz="2400" dirty="0" smtClean="0">
                <a:solidFill>
                  <a:srgbClr val="FF6600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nerf facial &gt; nerf sciatique</a:t>
            </a:r>
          </a:p>
          <a:p>
            <a:pPr marL="444500"/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Concernant le contingent des fibres sensitives : la </a:t>
            </a:r>
            <a:r>
              <a:rPr lang="fr-FR" sz="2000" b="1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récupération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 peut se poursuivre </a:t>
            </a:r>
            <a:r>
              <a:rPr lang="fr-FR" sz="2000" b="1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au-delà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2 ans </a:t>
            </a:r>
          </a:p>
          <a:p>
            <a:pPr lvl="1"/>
            <a:endParaRPr lang="en-US" sz="2000" b="1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pPr lvl="1"/>
            <a:endParaRPr lang="en-US" sz="2400" dirty="0" smtClean="0">
              <a:solidFill>
                <a:srgbClr val="3366FF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La distance entre le site </a:t>
            </a:r>
            <a:r>
              <a:rPr lang="fr-FR" sz="4400" b="1" dirty="0" err="1" smtClean="0">
                <a:solidFill>
                  <a:srgbClr val="FF6600"/>
                </a:solidFill>
              </a:rPr>
              <a:t>lésionnel</a:t>
            </a:r>
            <a:r>
              <a:rPr lang="fr-FR" sz="4400" b="1" dirty="0" smtClean="0">
                <a:solidFill>
                  <a:srgbClr val="FF6600"/>
                </a:solidFill>
              </a:rPr>
              <a:t> et la musculature devant </a:t>
            </a:r>
            <a:r>
              <a:rPr lang="fr-FR" sz="4400" b="1" dirty="0" err="1" smtClean="0">
                <a:solidFill>
                  <a:srgbClr val="FF6600"/>
                </a:solidFill>
              </a:rPr>
              <a:t>être</a:t>
            </a:r>
            <a:r>
              <a:rPr lang="fr-FR" sz="4400" b="1" dirty="0" smtClean="0">
                <a:solidFill>
                  <a:srgbClr val="FF6600"/>
                </a:solidFill>
              </a:rPr>
              <a:t> </a:t>
            </a:r>
            <a:r>
              <a:rPr lang="fr-FR" sz="4400" b="1" dirty="0" err="1" smtClean="0">
                <a:solidFill>
                  <a:srgbClr val="FF6600"/>
                </a:solidFill>
              </a:rPr>
              <a:t>réinnervée</a:t>
            </a:r>
            <a:r>
              <a:rPr lang="fr-FR" sz="4400" b="1" dirty="0" smtClean="0">
                <a:solidFill>
                  <a:srgbClr val="FF6600"/>
                </a:solidFill>
              </a:rPr>
              <a:t> </a:t>
            </a:r>
            <a:endParaRPr lang="fr-FR" sz="44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909199"/>
            <a:ext cx="1168667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Architecture nerveuse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Bcp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fascicules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séparés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par une grande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quantité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tissus mous : 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tibial &gt; nerf fibulaire</a:t>
            </a:r>
            <a:b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7B01AA"/>
              </a:solidFill>
              <a:latin typeface="Century Gothic"/>
              <a:cs typeface="Century Gothic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Apport sanguin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Important : 	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tibial &gt; nerf fibulaire</a:t>
            </a:r>
          </a:p>
          <a:p>
            <a:endParaRPr lang="en-US" sz="2400" dirty="0" smtClean="0">
              <a:solidFill>
                <a:srgbClr val="3366FF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Autres </a:t>
            </a:r>
            <a:r>
              <a:rPr lang="fr-FR" sz="4400" b="1" dirty="0" err="1" smtClean="0">
                <a:solidFill>
                  <a:srgbClr val="FF6600"/>
                </a:solidFill>
              </a:rPr>
              <a:t>caractéristiques</a:t>
            </a:r>
            <a:r>
              <a:rPr lang="fr-FR" sz="4400" b="1" dirty="0" smtClean="0">
                <a:solidFill>
                  <a:srgbClr val="FF6600"/>
                </a:solidFill>
              </a:rPr>
              <a:t> </a:t>
            </a:r>
            <a:r>
              <a:rPr lang="fr-FR" sz="4400" b="1" dirty="0" err="1" smtClean="0">
                <a:solidFill>
                  <a:srgbClr val="FF6600"/>
                </a:solidFill>
              </a:rPr>
              <a:t>intrinsèques</a:t>
            </a:r>
            <a:r>
              <a:rPr lang="fr-FR" sz="4400" b="1" dirty="0" smtClean="0">
                <a:solidFill>
                  <a:srgbClr val="FF6600"/>
                </a:solidFill>
              </a:rPr>
              <a:t> du nerf </a:t>
            </a:r>
            <a:r>
              <a:rPr lang="fr-FR" sz="4400" b="1" dirty="0" err="1" smtClean="0">
                <a:solidFill>
                  <a:srgbClr val="FF6600"/>
                </a:solidFill>
              </a:rPr>
              <a:t>lésé</a:t>
            </a:r>
            <a:r>
              <a:rPr lang="fr-FR" sz="4400" b="1" dirty="0" smtClean="0">
                <a:solidFill>
                  <a:srgbClr val="FF6600"/>
                </a:solidFill>
              </a:rPr>
              <a:t> </a:t>
            </a:r>
            <a:endParaRPr lang="fr-FR" sz="44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642499"/>
            <a:ext cx="11686674" cy="5755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Type de motricité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Globale/Intense &gt;&lt; En finesse/En précision : 	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fémoral &gt; nerf facial</a:t>
            </a:r>
            <a:b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7B01AA"/>
              </a:solidFill>
              <a:latin typeface="Century Gothic"/>
              <a:cs typeface="Century Gothic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Localisation du segment fonctionnel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Proximal &gt;&lt; Distal	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fibulaire &gt; nerf ulnaire</a:t>
            </a:r>
          </a:p>
          <a:p>
            <a:endParaRPr lang="fr-FR" sz="2000" b="1" dirty="0" smtClean="0">
              <a:solidFill>
                <a:srgbClr val="7B01AA"/>
              </a:solidFill>
              <a:latin typeface="Century Gothic" pitchFamily="-1" charset="0"/>
              <a:ea typeface="Times New Roman" pitchFamily="-1" charset="0"/>
              <a:cs typeface="Times New Roman" pitchFamily="-1" charset="0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L’importance fonctionnelle de l’innervation sensitive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: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/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Négligeable &gt;&lt; Majeure	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fibulaire profond &gt; nerf médian</a:t>
            </a:r>
            <a:b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7B01AA"/>
              </a:solidFill>
              <a:latin typeface="Century Gothic"/>
              <a:cs typeface="Century Gothic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Gène fonctionnelle liée à la réinnervation aberrante : 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facial +++</a:t>
            </a:r>
          </a:p>
          <a:p>
            <a:endParaRPr lang="fr-FR" sz="2400" u="sng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endParaRPr lang="en-US" sz="2400" dirty="0" smtClean="0">
              <a:solidFill>
                <a:srgbClr val="3366FF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Aspects fonctionnels</a:t>
            </a:r>
            <a:endParaRPr lang="fr-FR" sz="44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477399"/>
            <a:ext cx="1168667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Plus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performante pour certains troncs nerveux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 que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pour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d’autres</a:t>
            </a:r>
          </a:p>
          <a:p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nerf radial (transferts tendineux) &gt; </a:t>
            </a:r>
            <a:b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</a:t>
            </a:r>
            <a:r>
              <a:rPr lang="fr-FR" sz="2400" u="sng" dirty="0" smtClean="0">
                <a:solidFill>
                  <a:srgbClr val="7B01AA"/>
                </a:solidFill>
                <a:latin typeface="Century Gothic"/>
                <a:cs typeface="Century Gothic"/>
              </a:rPr>
              <a:t>atteintes complètes des nerfs ulnaire ou médian</a:t>
            </a:r>
            <a:endParaRPr lang="fr-FR" sz="2400" u="sng" dirty="0" smtClean="0">
              <a:solidFill>
                <a:srgbClr val="7B01AA"/>
              </a:solidFill>
              <a:latin typeface="Century Gothic"/>
              <a:cs typeface="Century Gothic"/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Chirurgie palliative</a:t>
            </a:r>
            <a:endParaRPr lang="fr-FR" sz="4400" b="1" dirty="0">
              <a:solidFill>
                <a:srgbClr val="FF66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550" y="3644900"/>
            <a:ext cx="7937500" cy="2997200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642499"/>
            <a:ext cx="11686674" cy="6124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Trop précoce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(&lt; 10 J post-traumatique) 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Sous-estimation de la perte axonale motrice et sensitive : </a:t>
            </a: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dégénérescence incomplète</a:t>
            </a:r>
            <a:b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FF6600"/>
              </a:solidFill>
              <a:latin typeface="Century Gothic"/>
              <a:cs typeface="Century Gothic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Trop tardive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 (&gt; 3 à 6 mois post-traumatique):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Sous-estimation de la perte axonale motrice et sensitive : </a:t>
            </a: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réinnervation musculaire</a:t>
            </a: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 </a:t>
            </a:r>
            <a:endParaRPr lang="fr-FR" sz="2400" u="sng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endParaRPr lang="fr-FR" sz="2000" b="1" dirty="0" smtClean="0">
              <a:solidFill>
                <a:srgbClr val="7B01AA"/>
              </a:solidFill>
              <a:latin typeface="Century Gothic" pitchFamily="-1" charset="0"/>
              <a:ea typeface="Times New Roman" pitchFamily="-1" charset="0"/>
              <a:cs typeface="Times New Roman" pitchFamily="-1" charset="0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10 J &gt; bon </a:t>
            </a:r>
            <a:r>
              <a:rPr lang="fr-FR" sz="2000" b="1" i="1" dirty="0" smtClean="0">
                <a:solidFill>
                  <a:srgbClr val="7B01AA"/>
                </a:solidFill>
                <a:latin typeface="Century Gothic"/>
                <a:cs typeface="Century Gothic"/>
              </a:rPr>
              <a:t>timing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cs typeface="Century Gothic"/>
              </a:rPr>
              <a:t>&gt; 1 mois </a:t>
            </a:r>
            <a:r>
              <a:rPr lang="fr-FR" sz="2000" b="1" dirty="0" smtClean="0">
                <a:solidFill>
                  <a:srgbClr val="7B01AA"/>
                </a:solidFill>
                <a:latin typeface="Century Gothic"/>
                <a:ea typeface="Times New Roman" pitchFamily="-1" charset="0"/>
                <a:cs typeface="Century Gothic"/>
              </a:rPr>
              <a:t>: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/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Stimulation de part et d’autre du site lésionnel : </a:t>
            </a: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degré de </a:t>
            </a:r>
            <a:r>
              <a:rPr lang="fr-FR" sz="2400" dirty="0" err="1" smtClean="0">
                <a:solidFill>
                  <a:srgbClr val="FF6600"/>
                </a:solidFill>
                <a:latin typeface="Century Gothic"/>
                <a:cs typeface="Century Gothic"/>
              </a:rPr>
              <a:t>neurapraxie</a:t>
            </a:r>
            <a:endParaRPr lang="fr-FR" sz="2400" dirty="0" smtClean="0">
              <a:solidFill>
                <a:srgbClr val="FF6600"/>
              </a:solidFill>
              <a:latin typeface="Century Gothic"/>
              <a:cs typeface="Century Gothic"/>
            </a:endParaRPr>
          </a:p>
          <a:p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Stimulation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sous-lésionnel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et comparaison côté atteint/côté sain : </a:t>
            </a: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3366FF"/>
                </a:solidFill>
                <a:latin typeface="Century Gothic"/>
                <a:cs typeface="Century Gothic"/>
              </a:rPr>
              <a:t>	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degré de perte axonale</a:t>
            </a:r>
            <a:r>
              <a:rPr lang="fr-FR" sz="2400" u="sng" dirty="0" smtClean="0">
                <a:solidFill>
                  <a:srgbClr val="3366FF"/>
                </a:solidFill>
                <a:latin typeface="Century Gothic"/>
                <a:cs typeface="Century Gothic"/>
              </a:rPr>
              <a:t/>
            </a:r>
            <a:br>
              <a:rPr lang="fr-FR" sz="2400" u="sng" dirty="0" smtClean="0">
                <a:solidFill>
                  <a:srgbClr val="3366FF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endParaRPr lang="fr-FR" sz="2400" u="sng" dirty="0" smtClean="0">
              <a:solidFill>
                <a:srgbClr val="3366FF"/>
              </a:solidFill>
              <a:latin typeface="Century Gothic"/>
              <a:cs typeface="Century Gothic"/>
            </a:endParaRPr>
          </a:p>
          <a:p>
            <a:endParaRPr lang="en-US" sz="2400" dirty="0" smtClean="0">
              <a:solidFill>
                <a:srgbClr val="3366FF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ENMG : le bon </a:t>
            </a:r>
            <a:r>
              <a:rPr lang="fr-FR" sz="4400" b="1" i="1" dirty="0" smtClean="0">
                <a:solidFill>
                  <a:srgbClr val="FF6600"/>
                </a:solidFill>
              </a:rPr>
              <a:t>timing</a:t>
            </a:r>
            <a:endParaRPr lang="fr-FR" sz="4400" b="1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5326" y="1439299"/>
            <a:ext cx="11686674" cy="4770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Fibrillations et pointes positives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 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Leur absence après 1 mois : 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, même si paralysie complète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Leur présence &gt; 1 an dans un muscle complètement dénervé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Elément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 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: il persiste des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f.m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.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réinnervable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endParaRPr lang="fr-FR" sz="2400" u="sng" dirty="0" smtClean="0">
              <a:solidFill>
                <a:srgbClr val="7B01AA"/>
              </a:solidFill>
              <a:latin typeface="Century Gothic"/>
              <a:cs typeface="Century Gothic"/>
            </a:endParaRPr>
          </a:p>
          <a:p>
            <a:r>
              <a:rPr lang="fr-FR" sz="2000" b="1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Tracés de contraction musculaire volontaire</a:t>
            </a:r>
            <a: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:</a:t>
            </a:r>
            <a:br>
              <a:rPr lang="fr-FR" sz="20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 pitchFamily="-1" charset="0"/>
                <a:ea typeface="Times New Roman" pitchFamily="-1" charset="0"/>
                <a:cs typeface="Times New Roman" pitchFamily="-1" charset="0"/>
              </a:rPr>
              <a:t>	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Traduit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grossièrement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le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degré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préservation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des axones moteurs</a:t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Un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tracé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normal ou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sub-normal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dans un muscle juste distal par rapport 	au site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lésionnel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est un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élément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pronostic </a:t>
            </a:r>
            <a:r>
              <a:rPr lang="fr-FR" sz="2400" dirty="0" smtClean="0">
                <a:solidFill>
                  <a:srgbClr val="FF6600"/>
                </a:solidFill>
                <a:latin typeface="Century Gothic"/>
                <a:cs typeface="Century Gothic"/>
              </a:rPr>
              <a:t>FAVORABLE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/>
            </a:r>
            <a:b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</a:b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	Cependant, le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tracé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EMG reste difficile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à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quantifer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et surestime la 	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sévérité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de l’atteinte lorsque la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lésion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 est en partie </a:t>
            </a:r>
            <a:r>
              <a:rPr lang="fr-FR" sz="2400" dirty="0" err="1" smtClean="0">
                <a:solidFill>
                  <a:srgbClr val="7B01AA"/>
                </a:solidFill>
                <a:latin typeface="Century Gothic"/>
                <a:cs typeface="Century Gothic"/>
              </a:rPr>
              <a:t>neurapraxique</a:t>
            </a:r>
            <a:r>
              <a:rPr lang="fr-FR" sz="2400" dirty="0" smtClean="0">
                <a:solidFill>
                  <a:srgbClr val="7B01AA"/>
                </a:solidFill>
                <a:latin typeface="Century Gothic"/>
                <a:cs typeface="Century Gothic"/>
              </a:rPr>
              <a:t>. </a:t>
            </a:r>
            <a:endParaRPr lang="fr-FR" sz="2400" dirty="0">
              <a:solidFill>
                <a:srgbClr val="7B01AA"/>
              </a:solidFill>
              <a:latin typeface="Century Gothic"/>
              <a:cs typeface="Century Gothic"/>
            </a:endParaRPr>
          </a:p>
        </p:txBody>
      </p:sp>
      <p:sp>
        <p:nvSpPr>
          <p:cNvPr id="11" name="Titre 7"/>
          <p:cNvSpPr txBox="1">
            <a:spLocks/>
          </p:cNvSpPr>
          <p:nvPr/>
        </p:nvSpPr>
        <p:spPr bwMode="auto">
          <a:xfrm>
            <a:off x="350256" y="274638"/>
            <a:ext cx="11841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EMG</a:t>
            </a:r>
            <a:endParaRPr lang="fr-FR" sz="4400" b="1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60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nalis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6C474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2761</TotalTime>
  <Words>679</Words>
  <Application>Microsoft Macintosh PowerPoint</Application>
  <PresentationFormat>Personnalisé</PresentationFormat>
  <Paragraphs>44</Paragraphs>
  <Slides>9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Comment établir le PRONOSTIC des neuropathies périphériques (tronculaires focales)?   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PMTTS 0 Comparaison des données  cliniques et ENMG</dc:title>
  <dc:creator>Maurice BOUYSSET</dc:creator>
  <cp:lastModifiedBy>Francois Wang</cp:lastModifiedBy>
  <cp:revision>219</cp:revision>
  <dcterms:created xsi:type="dcterms:W3CDTF">2016-04-25T06:52:50Z</dcterms:created>
  <dcterms:modified xsi:type="dcterms:W3CDTF">2016-04-25T07:39:53Z</dcterms:modified>
</cp:coreProperties>
</file>