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60" r:id="rId2"/>
    <p:sldId id="261" r:id="rId3"/>
    <p:sldId id="288" r:id="rId4"/>
    <p:sldId id="265" r:id="rId5"/>
    <p:sldId id="266" r:id="rId6"/>
    <p:sldId id="279" r:id="rId7"/>
    <p:sldId id="272" r:id="rId8"/>
    <p:sldId id="273" r:id="rId9"/>
    <p:sldId id="289" r:id="rId10"/>
    <p:sldId id="277" r:id="rId11"/>
    <p:sldId id="278" r:id="rId12"/>
    <p:sldId id="287" r:id="rId13"/>
    <p:sldId id="280" r:id="rId14"/>
    <p:sldId id="281" r:id="rId15"/>
    <p:sldId id="282" r:id="rId16"/>
    <p:sldId id="283" r:id="rId17"/>
    <p:sldId id="291" r:id="rId18"/>
    <p:sldId id="293" r:id="rId19"/>
    <p:sldId id="292" r:id="rId20"/>
    <p:sldId id="294" r:id="rId21"/>
    <p:sldId id="295" r:id="rId22"/>
    <p:sldId id="301" r:id="rId23"/>
    <p:sldId id="297" r:id="rId24"/>
    <p:sldId id="298" r:id="rId25"/>
    <p:sldId id="284" r:id="rId26"/>
    <p:sldId id="285" r:id="rId27"/>
    <p:sldId id="286" r:id="rId28"/>
    <p:sldId id="299" r:id="rId29"/>
    <p:sldId id="302" r:id="rId30"/>
    <p:sldId id="270" r:id="rId31"/>
    <p:sldId id="30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8132"/>
    <a:srgbClr val="A4B4F2"/>
    <a:srgbClr val="F1F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952" autoAdjust="0"/>
  </p:normalViewPr>
  <p:slideViewPr>
    <p:cSldViewPr snapToGrid="0" snapToObjects="1">
      <p:cViewPr>
        <p:scale>
          <a:sx n="100" d="100"/>
          <a:sy n="100" d="100"/>
        </p:scale>
        <p:origin x="-1216" y="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KUANTE\Desktop\Copy%20of%20PPD%20B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herve:Desktop:CASSAVA_PRESENTATIONS:MEETINGS:2014:Zollikofen%20-%20June%202014:All%20Gebang_Chemical%20Assay%20_w.o.normalization%20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Sheet1!$K$57</c:f>
              <c:strCache>
                <c:ptCount val="1"/>
                <c:pt idx="0">
                  <c:v>entire </c:v>
                </c:pt>
              </c:strCache>
            </c:strRef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Sheet1!$O$58:$O$63</c:f>
                <c:numCache>
                  <c:formatCode>General</c:formatCode>
                  <c:ptCount val="6"/>
                  <c:pt idx="0">
                    <c:v>0.0675401198284481</c:v>
                  </c:pt>
                  <c:pt idx="1">
                    <c:v>0.108552501055495</c:v>
                  </c:pt>
                  <c:pt idx="2">
                    <c:v>0.0753939287976027</c:v>
                  </c:pt>
                  <c:pt idx="3">
                    <c:v>0.132473800197924</c:v>
                  </c:pt>
                  <c:pt idx="4">
                    <c:v>0.0984482066517459</c:v>
                  </c:pt>
                  <c:pt idx="5">
                    <c:v>0.100161134890732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strRef>
              <c:f>Sheet1!$K$66:$K$71</c:f>
              <c:strCache>
                <c:ptCount val="6"/>
                <c:pt idx="0">
                  <c:v>wt</c:v>
                </c:pt>
                <c:pt idx="1">
                  <c:v>35S-1</c:v>
                </c:pt>
                <c:pt idx="2">
                  <c:v>35S-2</c:v>
                </c:pt>
                <c:pt idx="3">
                  <c:v>35S-7</c:v>
                </c:pt>
                <c:pt idx="4">
                  <c:v>Pat-2</c:v>
                </c:pt>
                <c:pt idx="5">
                  <c:v>Pat-12</c:v>
                </c:pt>
              </c:strCache>
            </c:strRef>
          </c:cat>
          <c:val>
            <c:numRef>
              <c:f>Sheet1!$N$58:$N$63</c:f>
              <c:numCache>
                <c:formatCode>General</c:formatCode>
                <c:ptCount val="6"/>
                <c:pt idx="0">
                  <c:v>0.547471203967307</c:v>
                </c:pt>
                <c:pt idx="1">
                  <c:v>0.453329452921209</c:v>
                </c:pt>
                <c:pt idx="2">
                  <c:v>0.622821350428644</c:v>
                </c:pt>
                <c:pt idx="3">
                  <c:v>0.582864653664189</c:v>
                </c:pt>
                <c:pt idx="4">
                  <c:v>0.516746554415625</c:v>
                </c:pt>
                <c:pt idx="5">
                  <c:v>0.561733599190178</c:v>
                </c:pt>
              </c:numCache>
            </c:numRef>
          </c:val>
        </c:ser>
        <c:ser>
          <c:idx val="1"/>
          <c:order val="1"/>
          <c:tx>
            <c:strRef>
              <c:f>Sheet1!$K$65</c:f>
              <c:strCache>
                <c:ptCount val="1"/>
                <c:pt idx="0">
                  <c:v>inner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Sheet1!$O$66:$O$71</c:f>
                <c:numCache>
                  <c:formatCode>General</c:formatCode>
                  <c:ptCount val="6"/>
                  <c:pt idx="0">
                    <c:v>0.0950625373433562</c:v>
                  </c:pt>
                  <c:pt idx="1">
                    <c:v>0.0731613020990547</c:v>
                  </c:pt>
                  <c:pt idx="2">
                    <c:v>0.054252985148379</c:v>
                  </c:pt>
                  <c:pt idx="3">
                    <c:v>0.0703349451608516</c:v>
                  </c:pt>
                  <c:pt idx="4">
                    <c:v>0.103063567835983</c:v>
                  </c:pt>
                  <c:pt idx="5">
                    <c:v>0.0693429494169751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strRef>
              <c:f>Sheet1!$K$66:$K$71</c:f>
              <c:strCache>
                <c:ptCount val="6"/>
                <c:pt idx="0">
                  <c:v>wt</c:v>
                </c:pt>
                <c:pt idx="1">
                  <c:v>35S-1</c:v>
                </c:pt>
                <c:pt idx="2">
                  <c:v>35S-2</c:v>
                </c:pt>
                <c:pt idx="3">
                  <c:v>35S-7</c:v>
                </c:pt>
                <c:pt idx="4">
                  <c:v>Pat-2</c:v>
                </c:pt>
                <c:pt idx="5">
                  <c:v>Pat-12</c:v>
                </c:pt>
              </c:strCache>
            </c:strRef>
          </c:cat>
          <c:val>
            <c:numRef>
              <c:f>Sheet1!$N$66:$N$71</c:f>
              <c:numCache>
                <c:formatCode>General</c:formatCode>
                <c:ptCount val="6"/>
                <c:pt idx="0">
                  <c:v>0.483971985539346</c:v>
                </c:pt>
                <c:pt idx="1">
                  <c:v>0.243632663718031</c:v>
                </c:pt>
                <c:pt idx="2">
                  <c:v>0.285412506000493</c:v>
                </c:pt>
                <c:pt idx="3">
                  <c:v>0.408742366866719</c:v>
                </c:pt>
                <c:pt idx="4">
                  <c:v>0.4663211439878</c:v>
                </c:pt>
                <c:pt idx="5">
                  <c:v>0.35579216913577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0051960"/>
        <c:axId val="-2082130024"/>
      </c:barChart>
      <c:catAx>
        <c:axId val="-204005196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82130024"/>
        <c:crosses val="autoZero"/>
        <c:auto val="1"/>
        <c:lblAlgn val="ctr"/>
        <c:lblOffset val="100"/>
        <c:noMultiLvlLbl val="0"/>
      </c:catAx>
      <c:valAx>
        <c:axId val="-2082130024"/>
        <c:scaling>
          <c:orientation val="minMax"/>
          <c:max val="0.8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r>
                  <a:rPr lang="en-US" altLang="en-US">
                    <a:latin typeface="Arial" pitchFamily="34" charset="0"/>
                    <a:cs typeface="Arial" pitchFamily="34" charset="0"/>
                  </a:rPr>
                  <a:t>PPD score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40051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3390201224851"/>
          <c:y val="0.00424577136191314"/>
          <c:w val="0.121054243219598"/>
          <c:h val="0.167434383202101"/>
        </c:manualLayout>
      </c:layout>
      <c:overlay val="1"/>
    </c:legend>
    <c:plotVisOnly val="1"/>
    <c:dispBlanksAs val="gap"/>
    <c:showDLblsOverMax val="0"/>
  </c:chart>
  <c:spPr>
    <a:ln>
      <a:solidFill>
        <a:sysClr val="windowText" lastClr="000000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632141024198395"/>
          <c:y val="0.124569620959398"/>
          <c:w val="0.883883008035416"/>
          <c:h val="0.5549031851237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'graphs edits'!$V$67</c:f>
              <c:strCache>
                <c:ptCount val="1"/>
                <c:pt idx="0">
                  <c:v>1 day post-harvest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'graphs edits'!$W$68:$W$83</c:f>
                <c:numCache>
                  <c:formatCode>General</c:formatCode>
                  <c:ptCount val="16"/>
                  <c:pt idx="0">
                    <c:v>0.0181651807658747</c:v>
                  </c:pt>
                  <c:pt idx="1">
                    <c:v>0.0173173849253071</c:v>
                  </c:pt>
                  <c:pt idx="2">
                    <c:v>0.053584448936414</c:v>
                  </c:pt>
                  <c:pt idx="3">
                    <c:v>0.0232743565247752</c:v>
                  </c:pt>
                  <c:pt idx="4">
                    <c:v>0.00436886861587657</c:v>
                  </c:pt>
                  <c:pt idx="5">
                    <c:v>0.0349389651680314</c:v>
                  </c:pt>
                  <c:pt idx="6">
                    <c:v>0.00408968666251679</c:v>
                  </c:pt>
                  <c:pt idx="7">
                    <c:v>0.0187295488475296</c:v>
                  </c:pt>
                  <c:pt idx="8">
                    <c:v>0.0224208101459934</c:v>
                  </c:pt>
                  <c:pt idx="9">
                    <c:v>0.020118969988926</c:v>
                  </c:pt>
                  <c:pt idx="10">
                    <c:v>0.0209237113604864</c:v>
                  </c:pt>
                  <c:pt idx="11">
                    <c:v>0.014062967398647</c:v>
                  </c:pt>
                  <c:pt idx="12">
                    <c:v>0.0178144379308084</c:v>
                  </c:pt>
                  <c:pt idx="13">
                    <c:v>0.0187957928567821</c:v>
                  </c:pt>
                  <c:pt idx="14">
                    <c:v>0.0130493481275588</c:v>
                  </c:pt>
                  <c:pt idx="15">
                    <c:v>0.00906367171971844</c:v>
                  </c:pt>
                </c:numCache>
              </c:numRef>
            </c:plus>
            <c:minus>
              <c:numRef>
                <c:f>'graphs edits'!$W$68:$W$81</c:f>
                <c:numCache>
                  <c:formatCode>General</c:formatCode>
                  <c:ptCount val="14"/>
                  <c:pt idx="0">
                    <c:v>0.0181651807658747</c:v>
                  </c:pt>
                  <c:pt idx="1">
                    <c:v>0.0173173849253071</c:v>
                  </c:pt>
                  <c:pt idx="2">
                    <c:v>0.053584448936414</c:v>
                  </c:pt>
                  <c:pt idx="3">
                    <c:v>0.0232743565247752</c:v>
                  </c:pt>
                  <c:pt idx="4">
                    <c:v>0.00436886861587657</c:v>
                  </c:pt>
                  <c:pt idx="5">
                    <c:v>0.0349389651680314</c:v>
                  </c:pt>
                  <c:pt idx="6">
                    <c:v>0.00408968666251679</c:v>
                  </c:pt>
                  <c:pt idx="7">
                    <c:v>0.0187295488475296</c:v>
                  </c:pt>
                  <c:pt idx="8">
                    <c:v>0.0224208101459934</c:v>
                  </c:pt>
                  <c:pt idx="9">
                    <c:v>0.020118969988926</c:v>
                  </c:pt>
                  <c:pt idx="10">
                    <c:v>0.0209237113604864</c:v>
                  </c:pt>
                  <c:pt idx="11">
                    <c:v>0.014062967398647</c:v>
                  </c:pt>
                  <c:pt idx="12">
                    <c:v>0.0178144379308084</c:v>
                  </c:pt>
                  <c:pt idx="13">
                    <c:v>0.0187957928567821</c:v>
                  </c:pt>
                </c:numCache>
              </c:numRef>
            </c:minus>
            <c:spPr>
              <a:ln w="25400"/>
            </c:spPr>
          </c:errBars>
          <c:cat>
            <c:strRef>
              <c:f>'graphs edits'!$U$68:$U$75</c:f>
              <c:strCache>
                <c:ptCount val="8"/>
                <c:pt idx="0">
                  <c:v>COMPOUND 1</c:v>
                </c:pt>
                <c:pt idx="1">
                  <c:v>COMPOUND 2</c:v>
                </c:pt>
                <c:pt idx="2">
                  <c:v>ORANGE JUICE</c:v>
                </c:pt>
                <c:pt idx="3">
                  <c:v>CONTROL BUFFER 1-2-OJ</c:v>
                </c:pt>
                <c:pt idx="4">
                  <c:v>COMPOUND 3</c:v>
                </c:pt>
                <c:pt idx="5">
                  <c:v>CONTROL BUFFER 3</c:v>
                </c:pt>
                <c:pt idx="6">
                  <c:v>COMPOUND 4 </c:v>
                </c:pt>
                <c:pt idx="7">
                  <c:v>CONTROL BUFFER 4</c:v>
                </c:pt>
              </c:strCache>
            </c:strRef>
          </c:cat>
          <c:val>
            <c:numRef>
              <c:f>'graphs edits'!$V$68:$V$75</c:f>
              <c:numCache>
                <c:formatCode>0.00</c:formatCode>
                <c:ptCount val="8"/>
                <c:pt idx="0">
                  <c:v>0.181801971037136</c:v>
                </c:pt>
                <c:pt idx="1">
                  <c:v>0.155444699851162</c:v>
                </c:pt>
                <c:pt idx="2">
                  <c:v>0.174006458007934</c:v>
                </c:pt>
                <c:pt idx="3">
                  <c:v>0.207263168463873</c:v>
                </c:pt>
                <c:pt idx="4">
                  <c:v>0.178039119855337</c:v>
                </c:pt>
                <c:pt idx="5">
                  <c:v>0.180684482061683</c:v>
                </c:pt>
                <c:pt idx="6">
                  <c:v>0.178161360371998</c:v>
                </c:pt>
                <c:pt idx="7">
                  <c:v>0.158877886442162</c:v>
                </c:pt>
              </c:numCache>
            </c:numRef>
          </c:val>
        </c:ser>
        <c:ser>
          <c:idx val="1"/>
          <c:order val="1"/>
          <c:tx>
            <c:strRef>
              <c:f>'graphs edits'!$Z$67</c:f>
              <c:strCache>
                <c:ptCount val="1"/>
                <c:pt idx="0">
                  <c:v>4 days post-harvest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 w="25400"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'graphs edits'!$AA$68:$AA$83</c:f>
                <c:numCache>
                  <c:formatCode>General</c:formatCode>
                  <c:ptCount val="16"/>
                  <c:pt idx="0">
                    <c:v>0.0708053098442067</c:v>
                  </c:pt>
                  <c:pt idx="1">
                    <c:v>0.105682713986927</c:v>
                  </c:pt>
                  <c:pt idx="2">
                    <c:v>0.0672426538269752</c:v>
                  </c:pt>
                  <c:pt idx="3">
                    <c:v>0.0907228301800887</c:v>
                  </c:pt>
                  <c:pt idx="4">
                    <c:v>0.0674313518951994</c:v>
                  </c:pt>
                  <c:pt idx="5">
                    <c:v>0.0756408809600401</c:v>
                  </c:pt>
                  <c:pt idx="6">
                    <c:v>0.0258436517363696</c:v>
                  </c:pt>
                  <c:pt idx="7">
                    <c:v>0.0696310401073892</c:v>
                  </c:pt>
                  <c:pt idx="8">
                    <c:v>0.130632821087094</c:v>
                  </c:pt>
                  <c:pt idx="9">
                    <c:v>0.167849517945778</c:v>
                  </c:pt>
                  <c:pt idx="10">
                    <c:v>0.132318419713252</c:v>
                  </c:pt>
                  <c:pt idx="11">
                    <c:v>0.0887809318365354</c:v>
                  </c:pt>
                  <c:pt idx="12">
                    <c:v>0.124752307594592</c:v>
                  </c:pt>
                  <c:pt idx="13">
                    <c:v>0.129245218756826</c:v>
                  </c:pt>
                  <c:pt idx="14">
                    <c:v>0.0941378443862397</c:v>
                  </c:pt>
                  <c:pt idx="15">
                    <c:v>0.137519462401754</c:v>
                  </c:pt>
                </c:numCache>
              </c:numRef>
            </c:plus>
            <c:minus>
              <c:numRef>
                <c:f>'graphs edits'!$AA$68:$AA$81</c:f>
                <c:numCache>
                  <c:formatCode>General</c:formatCode>
                  <c:ptCount val="14"/>
                  <c:pt idx="0">
                    <c:v>0.0708053098442067</c:v>
                  </c:pt>
                  <c:pt idx="1">
                    <c:v>0.105682713986927</c:v>
                  </c:pt>
                  <c:pt idx="2">
                    <c:v>0.0672426538269752</c:v>
                  </c:pt>
                  <c:pt idx="3">
                    <c:v>0.0907228301800887</c:v>
                  </c:pt>
                  <c:pt idx="4">
                    <c:v>0.0674313518951994</c:v>
                  </c:pt>
                  <c:pt idx="5">
                    <c:v>0.0756408809600401</c:v>
                  </c:pt>
                  <c:pt idx="6">
                    <c:v>0.0258436517363696</c:v>
                  </c:pt>
                  <c:pt idx="7">
                    <c:v>0.0696310401073892</c:v>
                  </c:pt>
                  <c:pt idx="8">
                    <c:v>0.130632821087094</c:v>
                  </c:pt>
                  <c:pt idx="9">
                    <c:v>0.167849517945778</c:v>
                  </c:pt>
                  <c:pt idx="10">
                    <c:v>0.132318419713252</c:v>
                  </c:pt>
                  <c:pt idx="11">
                    <c:v>0.0887809318365354</c:v>
                  </c:pt>
                  <c:pt idx="12">
                    <c:v>0.124752307594592</c:v>
                  </c:pt>
                  <c:pt idx="13">
                    <c:v>0.129245218756826</c:v>
                  </c:pt>
                </c:numCache>
              </c:numRef>
            </c:minus>
            <c:spPr>
              <a:ln w="25400"/>
            </c:spPr>
          </c:errBars>
          <c:cat>
            <c:strRef>
              <c:f>'graphs edits'!$U$68:$U$75</c:f>
              <c:strCache>
                <c:ptCount val="8"/>
                <c:pt idx="0">
                  <c:v>COMPOUND 1</c:v>
                </c:pt>
                <c:pt idx="1">
                  <c:v>COMPOUND 2</c:v>
                </c:pt>
                <c:pt idx="2">
                  <c:v>ORANGE JUICE</c:v>
                </c:pt>
                <c:pt idx="3">
                  <c:v>CONTROL BUFFER 1-2-OJ</c:v>
                </c:pt>
                <c:pt idx="4">
                  <c:v>COMPOUND 3</c:v>
                </c:pt>
                <c:pt idx="5">
                  <c:v>CONTROL BUFFER 3</c:v>
                </c:pt>
                <c:pt idx="6">
                  <c:v>COMPOUND 4 </c:v>
                </c:pt>
                <c:pt idx="7">
                  <c:v>CONTROL BUFFER 4</c:v>
                </c:pt>
              </c:strCache>
            </c:strRef>
          </c:cat>
          <c:val>
            <c:numRef>
              <c:f>'graphs edits'!$Z$68:$Z$75</c:f>
              <c:numCache>
                <c:formatCode>0.00</c:formatCode>
                <c:ptCount val="8"/>
                <c:pt idx="0">
                  <c:v>0.240754074670207</c:v>
                </c:pt>
                <c:pt idx="1">
                  <c:v>0.239423870878038</c:v>
                </c:pt>
                <c:pt idx="2">
                  <c:v>0.294699443268905</c:v>
                </c:pt>
                <c:pt idx="3">
                  <c:v>0.331599339240448</c:v>
                </c:pt>
                <c:pt idx="4">
                  <c:v>0.306088387523415</c:v>
                </c:pt>
                <c:pt idx="5">
                  <c:v>0.291545206308139</c:v>
                </c:pt>
                <c:pt idx="6">
                  <c:v>0.189732927845794</c:v>
                </c:pt>
                <c:pt idx="7">
                  <c:v>0.300660462752379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2445912"/>
        <c:axId val="2142448888"/>
      </c:barChart>
      <c:catAx>
        <c:axId val="2142445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42448888"/>
        <c:crossesAt val="0.0"/>
        <c:auto val="1"/>
        <c:lblAlgn val="ctr"/>
        <c:lblOffset val="100"/>
        <c:noMultiLvlLbl val="0"/>
      </c:catAx>
      <c:valAx>
        <c:axId val="2142448888"/>
        <c:scaling>
          <c:orientation val="minMax"/>
          <c:min val="0.0"/>
        </c:scaling>
        <c:delete val="0"/>
        <c:axPos val="l"/>
        <c:numFmt formatCode="0.0" sourceLinked="0"/>
        <c:majorTickMark val="out"/>
        <c:minorTickMark val="none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>
                <a:latin typeface="Arial Black"/>
              </a:defRPr>
            </a:pPr>
            <a:endParaRPr lang="en-US"/>
          </a:p>
        </c:txPr>
        <c:crossAx val="2142445912"/>
        <c:crosses val="autoZero"/>
        <c:crossBetween val="between"/>
        <c:majorUnit val="0.1"/>
        <c:minorUnit val="0.02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88374101312317"/>
          <c:y val="0.0615840345149481"/>
          <c:w val="0.408709895123905"/>
          <c:h val="0.122456788937968"/>
        </c:manualLayout>
      </c:layout>
      <c:overlay val="0"/>
      <c:txPr>
        <a:bodyPr/>
        <a:lstStyle/>
        <a:p>
          <a:pPr>
            <a:defRPr sz="1400" b="1" i="0">
              <a:latin typeface="Arial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7067B-CCA2-2A44-BF7C-4E2250AC8030}" type="datetimeFigureOut">
              <a:rPr lang="en-US" smtClean="0"/>
              <a:t>19/01/2016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7705E-6D2F-C84B-AC51-0C76B7A9B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7705E-6D2F-C84B-AC51-0C76B7A9BB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45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7705E-6D2F-C84B-AC51-0C76B7A9BB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68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7705E-6D2F-C84B-AC51-0C76B7A9BB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2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7705E-6D2F-C84B-AC51-0C76B7A9BB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68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7705E-6D2F-C84B-AC51-0C76B7A9BB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25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7705E-6D2F-C84B-AC51-0C76B7A9BB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0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985B-8552-8C44-A6EC-9557A999704C}" type="datetimeFigureOut">
              <a:rPr lang="en-US" smtClean="0"/>
              <a:t>19/01/2016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E30BD-7C32-7B4D-B718-9534D9BA2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71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985B-8552-8C44-A6EC-9557A999704C}" type="datetimeFigureOut">
              <a:rPr lang="en-US" smtClean="0"/>
              <a:t>19/01/2016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E30BD-7C32-7B4D-B718-9534D9BA2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82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985B-8552-8C44-A6EC-9557A999704C}" type="datetimeFigureOut">
              <a:rPr lang="en-US" smtClean="0"/>
              <a:t>19/01/2016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E30BD-7C32-7B4D-B718-9534D9BA2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29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985B-8552-8C44-A6EC-9557A999704C}" type="datetimeFigureOut">
              <a:rPr lang="en-US" smtClean="0"/>
              <a:t>19/01/2016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E30BD-7C32-7B4D-B718-9534D9BA2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0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985B-8552-8C44-A6EC-9557A999704C}" type="datetimeFigureOut">
              <a:rPr lang="en-US" smtClean="0"/>
              <a:t>19/01/2016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E30BD-7C32-7B4D-B718-9534D9BA2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88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985B-8552-8C44-A6EC-9557A999704C}" type="datetimeFigureOut">
              <a:rPr lang="en-US" smtClean="0"/>
              <a:t>19/01/2016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E30BD-7C32-7B4D-B718-9534D9BA2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1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985B-8552-8C44-A6EC-9557A999704C}" type="datetimeFigureOut">
              <a:rPr lang="en-US" smtClean="0"/>
              <a:t>19/01/2016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E30BD-7C32-7B4D-B718-9534D9BA2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985B-8552-8C44-A6EC-9557A999704C}" type="datetimeFigureOut">
              <a:rPr lang="en-US" smtClean="0"/>
              <a:t>19/01/2016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E30BD-7C32-7B4D-B718-9534D9BA2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6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985B-8552-8C44-A6EC-9557A999704C}" type="datetimeFigureOut">
              <a:rPr lang="en-US" smtClean="0"/>
              <a:t>19/01/2016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E30BD-7C32-7B4D-B718-9534D9BA2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6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985B-8552-8C44-A6EC-9557A999704C}" type="datetimeFigureOut">
              <a:rPr lang="en-US" smtClean="0"/>
              <a:t>19/01/2016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E30BD-7C32-7B4D-B718-9534D9BA2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3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985B-8552-8C44-A6EC-9557A999704C}" type="datetimeFigureOut">
              <a:rPr lang="en-US" smtClean="0"/>
              <a:t>19/01/2016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E30BD-7C32-7B4D-B718-9534D9BA2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9985B-8552-8C44-A6EC-9557A999704C}" type="datetimeFigureOut">
              <a:rPr lang="en-US" smtClean="0"/>
              <a:t>19/01/2016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E30BD-7C32-7B4D-B718-9534D9BA2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7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2.xml"/><Relationship Id="rId3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jpeg"/><Relationship Id="rId12" Type="http://schemas.openxmlformats.org/officeDocument/2006/relationships/image" Target="../media/image63.jpeg"/><Relationship Id="rId13" Type="http://schemas.openxmlformats.org/officeDocument/2006/relationships/image" Target="../media/image64.jpeg"/><Relationship Id="rId14" Type="http://schemas.openxmlformats.org/officeDocument/2006/relationships/image" Target="../media/image65.jpeg"/><Relationship Id="rId15" Type="http://schemas.openxmlformats.org/officeDocument/2006/relationships/image" Target="../media/image66.jpe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9" Type="http://schemas.openxmlformats.org/officeDocument/2006/relationships/image" Target="../media/image60.jpeg"/><Relationship Id="rId10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0.png"/><Relationship Id="rId5" Type="http://schemas.openxmlformats.org/officeDocument/2006/relationships/image" Target="../media/image73.jpg"/><Relationship Id="rId6" Type="http://schemas.openxmlformats.org/officeDocument/2006/relationships/image" Target="../media/image74.jpg"/><Relationship Id="rId7" Type="http://schemas.openxmlformats.org/officeDocument/2006/relationships/image" Target="../media/image75.png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CASSAVA </a:t>
            </a:r>
            <a:br>
              <a:rPr lang="en-US" dirty="0" smtClean="0"/>
            </a:br>
            <a:r>
              <a:rPr lang="en-US" dirty="0" smtClean="0"/>
              <a:t>LARGE-SCALE PROTEOMICS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19133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Hervé</a:t>
            </a:r>
            <a:r>
              <a:rPr lang="en-US" sz="2400" dirty="0" smtClean="0"/>
              <a:t> Vanderschuren</a:t>
            </a:r>
          </a:p>
          <a:p>
            <a:r>
              <a:rPr lang="en-US" sz="2400" dirty="0" smtClean="0"/>
              <a:t>ETH Zurich / University of Liège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516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 descr="TMS6044 6h.jpg"/>
          <p:cNvPicPr>
            <a:picLocks noChangeAspect="1"/>
          </p:cNvPicPr>
          <p:nvPr/>
        </p:nvPicPr>
        <p:blipFill>
          <a:blip r:embed="rId2"/>
          <a:srcRect l="34102" r="31403"/>
          <a:stretch>
            <a:fillRect/>
          </a:stretch>
        </p:blipFill>
        <p:spPr bwMode="auto">
          <a:xfrm>
            <a:off x="938404" y="1799729"/>
            <a:ext cx="918345" cy="92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 descr="TMS60444 12h.jpg"/>
          <p:cNvPicPr>
            <a:picLocks noChangeAspect="1"/>
          </p:cNvPicPr>
          <p:nvPr/>
        </p:nvPicPr>
        <p:blipFill>
          <a:blip r:embed="rId3"/>
          <a:srcRect l="34102" r="31403"/>
          <a:stretch>
            <a:fillRect/>
          </a:stretch>
        </p:blipFill>
        <p:spPr bwMode="auto">
          <a:xfrm>
            <a:off x="938404" y="2760808"/>
            <a:ext cx="918345" cy="91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 descr="TMS6044 24h.jpg"/>
          <p:cNvPicPr>
            <a:picLocks noChangeAspect="1"/>
          </p:cNvPicPr>
          <p:nvPr/>
        </p:nvPicPr>
        <p:blipFill>
          <a:blip r:embed="rId4">
            <a:lum bright="2000"/>
          </a:blip>
          <a:srcRect l="33983" r="31522"/>
          <a:stretch>
            <a:fillRect/>
          </a:stretch>
        </p:blipFill>
        <p:spPr bwMode="auto">
          <a:xfrm>
            <a:off x="938404" y="3709419"/>
            <a:ext cx="918345" cy="917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 descr="TMS60444 48h.jpg"/>
          <p:cNvPicPr>
            <a:picLocks noChangeAspect="1"/>
          </p:cNvPicPr>
          <p:nvPr/>
        </p:nvPicPr>
        <p:blipFill>
          <a:blip r:embed="rId5">
            <a:lum bright="-4000"/>
          </a:blip>
          <a:srcRect l="34102" r="31403"/>
          <a:stretch>
            <a:fillRect/>
          </a:stretch>
        </p:blipFill>
        <p:spPr bwMode="auto">
          <a:xfrm>
            <a:off x="938404" y="4659927"/>
            <a:ext cx="918345" cy="88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43"/>
          <p:cNvSpPr txBox="1">
            <a:spLocks noChangeArrowheads="1"/>
          </p:cNvSpPr>
          <p:nvPr/>
        </p:nvSpPr>
        <p:spPr bwMode="auto">
          <a:xfrm>
            <a:off x="-444261" y="987842"/>
            <a:ext cx="3245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PPD time course</a:t>
            </a:r>
            <a:endParaRPr lang="en-GB" b="1" dirty="0">
              <a:solidFill>
                <a:srgbClr val="000000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10" name="TextBox 143"/>
          <p:cNvSpPr txBox="1">
            <a:spLocks noChangeArrowheads="1"/>
          </p:cNvSpPr>
          <p:nvPr/>
        </p:nvSpPr>
        <p:spPr bwMode="auto">
          <a:xfrm>
            <a:off x="2675462" y="953745"/>
            <a:ext cx="2692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3 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biological replicates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5 fractions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2 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MS measurements</a:t>
            </a:r>
            <a:endParaRPr lang="en-GB" b="1" dirty="0">
              <a:solidFill>
                <a:srgbClr val="000000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11" name="TextBox 143"/>
          <p:cNvSpPr txBox="1">
            <a:spLocks noChangeArrowheads="1"/>
          </p:cNvSpPr>
          <p:nvPr/>
        </p:nvSpPr>
        <p:spPr bwMode="auto">
          <a:xfrm>
            <a:off x="-262400" y="2056192"/>
            <a:ext cx="13826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0h</a:t>
            </a:r>
            <a:endParaRPr lang="en-GB" sz="16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Box 143"/>
          <p:cNvSpPr txBox="1">
            <a:spLocks noChangeArrowheads="1"/>
          </p:cNvSpPr>
          <p:nvPr/>
        </p:nvSpPr>
        <p:spPr bwMode="auto">
          <a:xfrm>
            <a:off x="-262400" y="3016774"/>
            <a:ext cx="13826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6h</a:t>
            </a:r>
            <a:endParaRPr lang="en-GB" sz="16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3" name="TextBox 143"/>
          <p:cNvSpPr txBox="1">
            <a:spLocks noChangeArrowheads="1"/>
          </p:cNvSpPr>
          <p:nvPr/>
        </p:nvSpPr>
        <p:spPr bwMode="auto">
          <a:xfrm>
            <a:off x="-262400" y="3954265"/>
            <a:ext cx="13826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12h</a:t>
            </a:r>
            <a:endParaRPr lang="en-GB" sz="16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4" name="TextBox 143"/>
          <p:cNvSpPr txBox="1">
            <a:spLocks noChangeArrowheads="1"/>
          </p:cNvSpPr>
          <p:nvPr/>
        </p:nvSpPr>
        <p:spPr bwMode="auto">
          <a:xfrm>
            <a:off x="-262400" y="4903301"/>
            <a:ext cx="13826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24h</a:t>
            </a:r>
            <a:endParaRPr lang="en-GB" sz="16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15" name="TextBox 143"/>
          <p:cNvSpPr txBox="1">
            <a:spLocks noChangeArrowheads="1"/>
          </p:cNvSpPr>
          <p:nvPr/>
        </p:nvSpPr>
        <p:spPr bwMode="auto">
          <a:xfrm>
            <a:off x="7755918" y="5778203"/>
            <a:ext cx="137435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b="1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Gstaiger</a:t>
            </a:r>
            <a:r>
              <a:rPr lang="en-US" sz="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&amp; </a:t>
            </a:r>
            <a:r>
              <a:rPr lang="en-US" sz="600" b="1" dirty="0" err="1" smtClean="0">
                <a:solidFill>
                  <a:srgbClr val="000000"/>
                </a:solidFill>
                <a:ea typeface="Arial" charset="0"/>
                <a:cs typeface="Arial" charset="0"/>
              </a:rPr>
              <a:t>Aebersold</a:t>
            </a:r>
            <a:r>
              <a:rPr lang="en-US" sz="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2009</a:t>
            </a:r>
            <a:endParaRPr lang="en-GB" sz="6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3295" y="1498606"/>
            <a:ext cx="3229311" cy="46166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30697" y="1758547"/>
            <a:ext cx="330200" cy="1905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01446" y="1688531"/>
            <a:ext cx="795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0h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02679" y="1743734"/>
            <a:ext cx="330200" cy="1905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69845" y="1671597"/>
            <a:ext cx="795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6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Rectangle 19"/>
          <p:cNvSpPr/>
          <p:nvPr/>
        </p:nvSpPr>
        <p:spPr>
          <a:xfrm flipV="1">
            <a:off x="8027294" y="4928834"/>
            <a:ext cx="502485" cy="199155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77849" y="4854080"/>
            <a:ext cx="795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0h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10407" y="4681093"/>
            <a:ext cx="509863" cy="156632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33448" y="4581687"/>
            <a:ext cx="795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6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rcRect l="47857"/>
          <a:stretch>
            <a:fillRect/>
          </a:stretch>
        </p:blipFill>
        <p:spPr>
          <a:xfrm>
            <a:off x="3491847" y="1939093"/>
            <a:ext cx="1060317" cy="3899261"/>
          </a:xfrm>
          <a:prstGeom prst="rect">
            <a:avLst/>
          </a:prstGeom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093267"/>
              </p:ext>
            </p:extLst>
          </p:nvPr>
        </p:nvGraphicFramePr>
        <p:xfrm>
          <a:off x="3491847" y="1939093"/>
          <a:ext cx="1060317" cy="3899261"/>
        </p:xfrm>
        <a:graphic>
          <a:graphicData uri="http://schemas.openxmlformats.org/drawingml/2006/table">
            <a:tbl>
              <a:tblPr firstRow="1" bandRow="1"/>
              <a:tblGrid>
                <a:gridCol w="265086"/>
                <a:gridCol w="241344"/>
                <a:gridCol w="288830"/>
                <a:gridCol w="265057"/>
              </a:tblGrid>
              <a:tr h="74075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0536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104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104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104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" name="TextBox 143"/>
          <p:cNvSpPr txBox="1">
            <a:spLocks noChangeArrowheads="1"/>
          </p:cNvSpPr>
          <p:nvPr/>
        </p:nvSpPr>
        <p:spPr bwMode="auto">
          <a:xfrm>
            <a:off x="2368572" y="2083093"/>
            <a:ext cx="13826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F1</a:t>
            </a:r>
            <a:endParaRPr lang="en-GB" sz="16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7" name="TextBox 143"/>
          <p:cNvSpPr txBox="1">
            <a:spLocks noChangeArrowheads="1"/>
          </p:cNvSpPr>
          <p:nvPr/>
        </p:nvSpPr>
        <p:spPr bwMode="auto">
          <a:xfrm>
            <a:off x="2368572" y="2956334"/>
            <a:ext cx="13826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F2</a:t>
            </a:r>
            <a:endParaRPr lang="en-GB" sz="16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8" name="TextBox 143"/>
          <p:cNvSpPr txBox="1">
            <a:spLocks noChangeArrowheads="1"/>
          </p:cNvSpPr>
          <p:nvPr/>
        </p:nvSpPr>
        <p:spPr bwMode="auto">
          <a:xfrm>
            <a:off x="2368572" y="3786488"/>
            <a:ext cx="13826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F3</a:t>
            </a:r>
            <a:endParaRPr lang="en-GB" sz="16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29" name="TextBox 143"/>
          <p:cNvSpPr txBox="1">
            <a:spLocks noChangeArrowheads="1"/>
          </p:cNvSpPr>
          <p:nvPr/>
        </p:nvSpPr>
        <p:spPr bwMode="auto">
          <a:xfrm>
            <a:off x="2368572" y="4566247"/>
            <a:ext cx="13826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F4</a:t>
            </a:r>
            <a:endParaRPr lang="en-GB" sz="16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30" name="TextBox 143"/>
          <p:cNvSpPr txBox="1">
            <a:spLocks noChangeArrowheads="1"/>
          </p:cNvSpPr>
          <p:nvPr/>
        </p:nvSpPr>
        <p:spPr bwMode="auto">
          <a:xfrm>
            <a:off x="2368572" y="5338991"/>
            <a:ext cx="13826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a typeface="Arial" charset="0"/>
                <a:cs typeface="Arial" charset="0"/>
              </a:rPr>
              <a:t>F5</a:t>
            </a:r>
            <a:endParaRPr lang="en-GB" sz="16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90138" y="-9714"/>
            <a:ext cx="6180667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PROTEOMICS ANALYSIS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69330" y="953745"/>
            <a:ext cx="2114577" cy="5176122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693948" y="953745"/>
            <a:ext cx="2673914" cy="5176122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736492" y="953745"/>
            <a:ext cx="3183777" cy="5176122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143"/>
          <p:cNvSpPr txBox="1">
            <a:spLocks noChangeArrowheads="1"/>
          </p:cNvSpPr>
          <p:nvPr/>
        </p:nvSpPr>
        <p:spPr bwMode="auto">
          <a:xfrm>
            <a:off x="5736492" y="908424"/>
            <a:ext cx="32261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Label-free shotgun proteomics</a:t>
            </a:r>
            <a:endParaRPr lang="en-GB" b="1" dirty="0">
              <a:solidFill>
                <a:srgbClr val="000000"/>
              </a:solidFill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46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589" y="501917"/>
            <a:ext cx="5091396" cy="63402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99" y="3821668"/>
            <a:ext cx="3470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4121 proteins identified &amp; quantitated</a:t>
            </a:r>
            <a:endParaRPr lang="en-US" sz="1600" b="1" dirty="0"/>
          </a:p>
        </p:txBody>
      </p:sp>
      <p:sp>
        <p:nvSpPr>
          <p:cNvPr id="6" name="Right Arrow 5"/>
          <p:cNvSpPr/>
          <p:nvPr/>
        </p:nvSpPr>
        <p:spPr>
          <a:xfrm rot="5400000">
            <a:off x="660399" y="4267200"/>
            <a:ext cx="508000" cy="406400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68401" y="4234934"/>
            <a:ext cx="239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No conflicting peptides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99" y="4653352"/>
            <a:ext cx="3470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2632 proteins identified &amp; quantitated</a:t>
            </a:r>
            <a:endParaRPr lang="en-US" sz="1600" b="1" dirty="0"/>
          </a:p>
        </p:txBody>
      </p:sp>
      <p:sp>
        <p:nvSpPr>
          <p:cNvPr id="10" name="Right Arrow 9"/>
          <p:cNvSpPr/>
          <p:nvPr/>
        </p:nvSpPr>
        <p:spPr>
          <a:xfrm rot="5400000">
            <a:off x="660399" y="5193502"/>
            <a:ext cx="508000" cy="406400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68401" y="5093504"/>
            <a:ext cx="235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High confidence quantitation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36" y="5739835"/>
            <a:ext cx="3470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1199 proteins identified &amp; quantitated</a:t>
            </a:r>
            <a:endParaRPr lang="en-US" sz="1600" b="1" dirty="0"/>
          </a:p>
        </p:txBody>
      </p:sp>
      <p:sp>
        <p:nvSpPr>
          <p:cNvPr id="13" name="Rectangle 12"/>
          <p:cNvSpPr/>
          <p:nvPr/>
        </p:nvSpPr>
        <p:spPr>
          <a:xfrm>
            <a:off x="67736" y="3691467"/>
            <a:ext cx="3453785" cy="2658533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135" y="-9714"/>
            <a:ext cx="8652936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PROTEOMICS ANALYSIS OF PPD TIME COURSE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12572" y="6613323"/>
            <a:ext cx="8314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Plant Cell, 2014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5191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78424"/>
            <a:ext cx="9144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  <a:p>
            <a:pPr marL="541338" lvl="0" indent="-411163" defTabSz="914400">
              <a:spcAft>
                <a:spcPts val="1200"/>
              </a:spcAft>
              <a:buClr>
                <a:srgbClr val="008000"/>
              </a:buClr>
              <a:buSzPct val="60000"/>
              <a:buFont typeface="Wingdings" charset="2"/>
              <a:buChar char="u"/>
              <a:defRPr/>
            </a:pPr>
            <a:r>
              <a:rPr lang="en-US" sz="2800" dirty="0"/>
              <a:t>public data repository for mass spectrometry (MS)-based </a:t>
            </a:r>
            <a:r>
              <a:rPr lang="en-US" sz="2800" dirty="0" smtClean="0"/>
              <a:t>proteomics </a:t>
            </a:r>
            <a:r>
              <a:rPr lang="en-US" sz="2800" dirty="0"/>
              <a:t>data</a:t>
            </a:r>
            <a:endParaRPr lang="en-US" sz="2800" dirty="0" smtClean="0"/>
          </a:p>
          <a:p>
            <a:pPr marL="541338" lvl="0" indent="-411163" defTabSz="914400">
              <a:spcAft>
                <a:spcPts val="1200"/>
              </a:spcAft>
              <a:buClr>
                <a:srgbClr val="008000"/>
              </a:buClr>
              <a:buSzPct val="60000"/>
              <a:buFont typeface="Wingdings" charset="2"/>
              <a:buChar char="u"/>
              <a:defRPr/>
            </a:pPr>
            <a:r>
              <a:rPr lang="en-US" sz="2800" dirty="0" smtClean="0"/>
              <a:t>Centralized</a:t>
            </a:r>
          </a:p>
          <a:p>
            <a:pPr marL="541338" lvl="0" indent="-411163" defTabSz="914400">
              <a:spcAft>
                <a:spcPts val="1200"/>
              </a:spcAft>
              <a:buClr>
                <a:srgbClr val="008000"/>
              </a:buClr>
              <a:buSzPct val="60000"/>
              <a:buFont typeface="Wingdings" charset="2"/>
              <a:buChar char="u"/>
              <a:defRPr/>
            </a:pPr>
            <a:r>
              <a:rPr lang="en-US" sz="2800" dirty="0" smtClean="0"/>
              <a:t>standards compliant</a:t>
            </a:r>
          </a:p>
          <a:p>
            <a:pPr marL="541338" lvl="0" indent="-411163" defTabSz="914400">
              <a:spcAft>
                <a:spcPts val="1200"/>
              </a:spcAft>
              <a:buClr>
                <a:srgbClr val="008000"/>
              </a:buClr>
              <a:buSzPct val="60000"/>
              <a:buFont typeface="Wingdings" charset="2"/>
              <a:buChar char="u"/>
              <a:defRPr/>
            </a:pPr>
            <a:r>
              <a:rPr lang="en-US" sz="2800" dirty="0" smtClean="0"/>
              <a:t>Open access to </a:t>
            </a:r>
            <a:r>
              <a:rPr lang="en-US" sz="2800" dirty="0"/>
              <a:t>raw mass spectrometry files </a:t>
            </a: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-9714"/>
            <a:ext cx="9143999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PRoteomics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IDEntifications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(PRIDE) database </a:t>
            </a:r>
            <a:endParaRPr lang="en-US" sz="28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5783" y="517971"/>
            <a:ext cx="3788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http://</a:t>
            </a:r>
            <a:r>
              <a:rPr lang="en-US" sz="2400" dirty="0" err="1"/>
              <a:t>www.ebi.ac.uk</a:t>
            </a:r>
            <a:r>
              <a:rPr lang="en-US" sz="2400" dirty="0"/>
              <a:t>/pride</a:t>
            </a:r>
            <a:r>
              <a:rPr lang="en-US" sz="2400" dirty="0" smtClean="0"/>
              <a:t>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703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0174"/>
            <a:ext cx="9144000" cy="993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3490" y="5639479"/>
            <a:ext cx="333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www.pep2pro.ethz.ch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1363"/>
            <a:ext cx="9144000" cy="1934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12572" y="6595925"/>
            <a:ext cx="8314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Plant Cell</a:t>
            </a:r>
            <a:r>
              <a:rPr lang="en-US" sz="800" dirty="0" smtClean="0"/>
              <a:t>, </a:t>
            </a:r>
            <a:r>
              <a:rPr lang="en-US" sz="800" dirty="0" smtClean="0"/>
              <a:t>2014</a:t>
            </a:r>
            <a:endParaRPr 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-9714"/>
            <a:ext cx="9160933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CASSAVA PROTEOMICS DATABASE &amp; VIZUALISATION</a:t>
            </a:r>
          </a:p>
        </p:txBody>
      </p:sp>
    </p:spTree>
    <p:extLst>
      <p:ext uri="{BB962C8B-B14F-4D97-AF65-F5344CB8AC3E}">
        <p14:creationId xmlns:p14="http://schemas.microsoft.com/office/powerpoint/2010/main" val="3951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4955"/>
            <a:ext cx="9144000" cy="49733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1042"/>
            <a:ext cx="9144000" cy="993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6157" y="6468821"/>
            <a:ext cx="333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www.pep2pro.ethz.ch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12572" y="6750278"/>
            <a:ext cx="8314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Plant Cell</a:t>
            </a:r>
            <a:r>
              <a:rPr lang="en-US" sz="800" dirty="0" smtClean="0"/>
              <a:t>, </a:t>
            </a:r>
            <a:r>
              <a:rPr lang="en-US" sz="800" dirty="0" smtClean="0"/>
              <a:t>2014</a:t>
            </a:r>
            <a:endParaRPr 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-33867" y="-9714"/>
            <a:ext cx="9262533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CASSAVA PROTEOMICS DATABASE &amp; VIZUALISATION</a:t>
            </a:r>
          </a:p>
        </p:txBody>
      </p:sp>
    </p:spTree>
    <p:extLst>
      <p:ext uri="{BB962C8B-B14F-4D97-AF65-F5344CB8AC3E}">
        <p14:creationId xmlns:p14="http://schemas.microsoft.com/office/powerpoint/2010/main" val="327689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361" y="0"/>
            <a:ext cx="576213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1" y="2425700"/>
            <a:ext cx="2641600" cy="238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5105" y="-9714"/>
            <a:ext cx="4119906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DATA ANALYSIS &amp; INTERPRETATION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46400" y="1286664"/>
            <a:ext cx="1794061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GPX proteins remain stable during PPD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4161" y="1968500"/>
            <a:ext cx="2641600" cy="28448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162" y="1987228"/>
            <a:ext cx="264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GPX activity declines during PPD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363371" y="6665613"/>
            <a:ext cx="8314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Plant Cell</a:t>
            </a:r>
            <a:r>
              <a:rPr lang="en-US" sz="800" dirty="0" smtClean="0"/>
              <a:t>, </a:t>
            </a:r>
            <a:r>
              <a:rPr lang="en-US" sz="800" dirty="0" smtClean="0"/>
              <a:t>2014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45545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2383"/>
            <a:ext cx="9144000" cy="4059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08" y="1519151"/>
            <a:ext cx="6742112" cy="796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5106" y="-9714"/>
            <a:ext cx="9149105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Transgenic approaches – PAT-GPX transgenic lines display delayed onset of PPD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97237" y="6659489"/>
            <a:ext cx="8314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Plant Cell</a:t>
            </a:r>
            <a:r>
              <a:rPr lang="en-US" sz="800" dirty="0" smtClean="0"/>
              <a:t>, </a:t>
            </a:r>
            <a:r>
              <a:rPr lang="en-US" sz="800" dirty="0" smtClean="0"/>
              <a:t>2014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5686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5106" y="-9714"/>
            <a:ext cx="9149105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Transgenic approaches – PAT-GPX transgenic lines display delayed onset of PPD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119"/>
            <a:ext cx="6599767" cy="52457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0133" y="1473201"/>
            <a:ext cx="5058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0h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51202" y="1473201"/>
            <a:ext cx="6618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24h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09069" y="1473201"/>
            <a:ext cx="6618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48h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633633" y="1608669"/>
            <a:ext cx="2391833" cy="1569660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MDA content is reduced in transgenic lines at 24h &amp; 48h 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33633" y="3860800"/>
            <a:ext cx="2391833" cy="15696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</a:t>
            </a:r>
            <a:r>
              <a:rPr lang="en-US" sz="2400" b="1" baseline="-25000" dirty="0"/>
              <a:t>2</a:t>
            </a:r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content is reduced in transgenic lines at 24h &amp; 48h 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397237" y="6642556"/>
            <a:ext cx="8314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Plant Cell</a:t>
            </a:r>
            <a:r>
              <a:rPr lang="en-US" sz="800" dirty="0" smtClean="0"/>
              <a:t>, </a:t>
            </a:r>
            <a:r>
              <a:rPr lang="en-US" sz="800" dirty="0" smtClean="0"/>
              <a:t>2014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04332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487451" y="1022080"/>
            <a:ext cx="4605741" cy="5920585"/>
            <a:chOff x="4250389" y="734215"/>
            <a:chExt cx="4605741" cy="59205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4279" y="734215"/>
              <a:ext cx="4491851" cy="592058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2450809" y="3572930"/>
              <a:ext cx="39684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Inhibition of cytochrome c reduction (%)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848011" y="897136"/>
              <a:ext cx="8441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Pyridoxine</a:t>
              </a:r>
              <a:endParaRPr lang="en-US" sz="12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915746" y="2742867"/>
              <a:ext cx="76047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Pyridoxal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49273" y="4622469"/>
              <a:ext cx="10438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Pyridoxamine</a:t>
              </a:r>
              <a:endParaRPr lang="en-US" sz="12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5106" y="-9714"/>
            <a:ext cx="9267639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Antioxidant properties of vitamins: the case of B6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vitamers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28" y="1943431"/>
            <a:ext cx="4030133" cy="713963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232519" y="451951"/>
            <a:ext cx="32921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QUENCHING OF SUPEROXIDE </a:t>
            </a:r>
          </a:p>
          <a:p>
            <a:pPr algn="ctr"/>
            <a:r>
              <a:rPr lang="en-US" sz="2000" b="1" dirty="0" smtClean="0"/>
              <a:t>BY B6 VITAMERS</a:t>
            </a:r>
            <a:endParaRPr lang="en-US" sz="2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9" y="3048119"/>
            <a:ext cx="4402786" cy="552045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23" y="4114801"/>
            <a:ext cx="4294096" cy="648031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625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Personal Data\PPD image analysis\Spike experiment\H2O-24hrs-upper-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2673350"/>
            <a:ext cx="1096963" cy="1096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I:\Personal Data\PPD image analysis\Spike experiment\H2O-24hrs-upper-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2673350"/>
            <a:ext cx="1096962" cy="1096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:\Personal Data\PPD image analysis\Spike experiment\H2O-24hrs-upper-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2673350"/>
            <a:ext cx="1096963" cy="1096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I:\Personal Data\PPD image analysis\Spike experiment\H2O-0hr-upper-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1484313"/>
            <a:ext cx="1096963" cy="1096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:\Personal Data\PPD image analysis\Spike experiment\H2O-0hr-upper-2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484313"/>
            <a:ext cx="1096962" cy="1096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I:\Personal Data\PPD image analysis\Spike experiment\H2O-0hr-upper-3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1484313"/>
            <a:ext cx="1096963" cy="1096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I:\Personal Data\PPD image analysis\Spike experiment\B6-0hr-upper-3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4292600"/>
            <a:ext cx="1096962" cy="1098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I:\Personal Data\PPD image analysis\Spike experiment\B6-0hr-upper-1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4292600"/>
            <a:ext cx="1096963" cy="1098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I:\Personal Data\PPD image analysis\Spike experiment\B6-0hr-upper-2.T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4292600"/>
            <a:ext cx="1096962" cy="1096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I:\Personal Data\PPD image analysis\Spike experiment\B6-24hrs-upper-3.T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5527675"/>
            <a:ext cx="1096962" cy="1096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9" descr="I:\Personal Data\PPD image analysis\Spike experiment\B6-24hrs-upper-1.T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5527675"/>
            <a:ext cx="1096963" cy="1096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I:\Personal Data\PPD image analysis\Spike experiment\B6-24hrs-upper-2.T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5527675"/>
            <a:ext cx="1096963" cy="1096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20"/>
          <p:cNvSpPr txBox="1">
            <a:spLocks noChangeArrowheads="1"/>
          </p:cNvSpPr>
          <p:nvPr/>
        </p:nvSpPr>
        <p:spPr bwMode="auto">
          <a:xfrm>
            <a:off x="1429281" y="979488"/>
            <a:ext cx="23363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zh-TW" sz="2000" dirty="0" smtClean="0">
                <a:latin typeface="Arial"/>
                <a:ea typeface="新細明體" charset="0"/>
                <a:cs typeface="Arial"/>
              </a:rPr>
              <a:t>Control treatment</a:t>
            </a:r>
            <a:endParaRPr kumimoji="1" lang="zh-TW" altLang="en-US" sz="2000" dirty="0">
              <a:latin typeface="Arial"/>
              <a:ea typeface="新細明體" charset="0"/>
              <a:cs typeface="Arial"/>
            </a:endParaRPr>
          </a:p>
        </p:txBody>
      </p:sp>
      <p:sp>
        <p:nvSpPr>
          <p:cNvPr id="17" name="文字方塊 21"/>
          <p:cNvSpPr txBox="1">
            <a:spLocks noChangeArrowheads="1"/>
          </p:cNvSpPr>
          <p:nvPr/>
        </p:nvSpPr>
        <p:spPr bwMode="auto">
          <a:xfrm>
            <a:off x="1035051" y="3816350"/>
            <a:ext cx="31493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zh-TW" sz="2000" dirty="0">
                <a:latin typeface="Arial"/>
                <a:ea typeface="新細明體" charset="0"/>
                <a:cs typeface="Arial"/>
              </a:rPr>
              <a:t> </a:t>
            </a:r>
            <a:r>
              <a:rPr kumimoji="1" lang="en-US" altLang="zh-TW" sz="2000" dirty="0" smtClean="0">
                <a:latin typeface="Arial"/>
                <a:ea typeface="新細明體" charset="0"/>
                <a:cs typeface="Arial"/>
              </a:rPr>
              <a:t>Pyridoxine (B6, 100mM)</a:t>
            </a:r>
            <a:endParaRPr kumimoji="1" lang="zh-TW" altLang="en-US" sz="2000" dirty="0">
              <a:latin typeface="Arial"/>
              <a:ea typeface="新細明體" charset="0"/>
              <a:cs typeface="Arial"/>
            </a:endParaRPr>
          </a:p>
        </p:txBody>
      </p:sp>
      <p:sp>
        <p:nvSpPr>
          <p:cNvPr id="18" name="文字方塊 13"/>
          <p:cNvSpPr txBox="1">
            <a:spLocks noChangeArrowheads="1"/>
          </p:cNvSpPr>
          <p:nvPr/>
        </p:nvSpPr>
        <p:spPr bwMode="auto">
          <a:xfrm>
            <a:off x="58738" y="1935163"/>
            <a:ext cx="7363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 dirty="0">
                <a:latin typeface="Arial"/>
                <a:ea typeface="新細明體" charset="0"/>
                <a:cs typeface="Arial"/>
              </a:rPr>
              <a:t>0 </a:t>
            </a:r>
            <a:r>
              <a:rPr lang="en-US" altLang="zh-TW" sz="1800" dirty="0" err="1">
                <a:latin typeface="Arial"/>
                <a:ea typeface="新細明體" charset="0"/>
                <a:cs typeface="Arial"/>
              </a:rPr>
              <a:t>hr</a:t>
            </a:r>
            <a:endParaRPr lang="en-US" altLang="zh-TW" sz="1800" dirty="0">
              <a:latin typeface="Arial"/>
              <a:ea typeface="新細明體" charset="0"/>
              <a:cs typeface="Arial"/>
            </a:endParaRPr>
          </a:p>
          <a:p>
            <a:pPr eaLnBrk="1" hangingPunct="1"/>
            <a:endParaRPr lang="en-US" altLang="zh-TW" sz="1800" dirty="0">
              <a:latin typeface="Arial"/>
              <a:ea typeface="新細明體" charset="0"/>
              <a:cs typeface="Arial"/>
            </a:endParaRPr>
          </a:p>
          <a:p>
            <a:pPr eaLnBrk="1" hangingPunct="1"/>
            <a:endParaRPr lang="en-US" altLang="zh-TW" sz="1800" dirty="0">
              <a:latin typeface="Arial"/>
              <a:ea typeface="新細明體" charset="0"/>
              <a:cs typeface="Arial"/>
            </a:endParaRPr>
          </a:p>
          <a:p>
            <a:pPr eaLnBrk="1" hangingPunct="1"/>
            <a:endParaRPr lang="en-US" altLang="zh-TW" sz="1800" dirty="0">
              <a:latin typeface="Arial"/>
              <a:ea typeface="新細明體" charset="0"/>
              <a:cs typeface="Arial"/>
            </a:endParaRPr>
          </a:p>
          <a:p>
            <a:pPr eaLnBrk="1" hangingPunct="1"/>
            <a:r>
              <a:rPr lang="en-US" altLang="zh-TW" sz="1800" dirty="0">
                <a:latin typeface="Arial"/>
                <a:ea typeface="新細明體" charset="0"/>
                <a:cs typeface="Arial"/>
              </a:rPr>
              <a:t>24 </a:t>
            </a:r>
            <a:r>
              <a:rPr lang="en-US" altLang="zh-TW" sz="1800" dirty="0" err="1">
                <a:latin typeface="Arial"/>
                <a:ea typeface="新細明體" charset="0"/>
                <a:cs typeface="Arial"/>
              </a:rPr>
              <a:t>hr</a:t>
            </a:r>
            <a:endParaRPr lang="zh-TW" altLang="en-US" sz="1800" dirty="0">
              <a:latin typeface="Arial"/>
              <a:ea typeface="新細明體" charset="0"/>
              <a:cs typeface="Arial"/>
            </a:endParaRPr>
          </a:p>
        </p:txBody>
      </p:sp>
      <p:sp>
        <p:nvSpPr>
          <p:cNvPr id="19" name="文字方塊 13"/>
          <p:cNvSpPr txBox="1">
            <a:spLocks noChangeArrowheads="1"/>
          </p:cNvSpPr>
          <p:nvPr/>
        </p:nvSpPr>
        <p:spPr bwMode="auto">
          <a:xfrm>
            <a:off x="58738" y="4737151"/>
            <a:ext cx="7363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 dirty="0">
                <a:latin typeface="Arial"/>
                <a:ea typeface="新細明體" charset="0"/>
                <a:cs typeface="Arial"/>
              </a:rPr>
              <a:t>0 </a:t>
            </a:r>
            <a:r>
              <a:rPr lang="en-US" altLang="zh-TW" sz="1800" dirty="0" err="1">
                <a:latin typeface="Arial"/>
                <a:ea typeface="新細明體" charset="0"/>
                <a:cs typeface="Arial"/>
              </a:rPr>
              <a:t>hr</a:t>
            </a:r>
            <a:endParaRPr lang="en-US" altLang="zh-TW" sz="1800" dirty="0">
              <a:latin typeface="Arial"/>
              <a:ea typeface="新細明體" charset="0"/>
              <a:cs typeface="Arial"/>
            </a:endParaRPr>
          </a:p>
          <a:p>
            <a:pPr eaLnBrk="1" hangingPunct="1"/>
            <a:endParaRPr lang="en-US" altLang="zh-TW" sz="1800" dirty="0">
              <a:latin typeface="Arial"/>
              <a:ea typeface="新細明體" charset="0"/>
              <a:cs typeface="Arial"/>
            </a:endParaRPr>
          </a:p>
          <a:p>
            <a:pPr eaLnBrk="1" hangingPunct="1"/>
            <a:endParaRPr lang="en-US" altLang="zh-TW" sz="1800" dirty="0">
              <a:latin typeface="Arial"/>
              <a:ea typeface="新細明體" charset="0"/>
              <a:cs typeface="Arial"/>
            </a:endParaRPr>
          </a:p>
          <a:p>
            <a:pPr eaLnBrk="1" hangingPunct="1"/>
            <a:endParaRPr lang="en-US" altLang="zh-TW" sz="1800" dirty="0">
              <a:latin typeface="Arial"/>
              <a:ea typeface="新細明體" charset="0"/>
              <a:cs typeface="Arial"/>
            </a:endParaRPr>
          </a:p>
          <a:p>
            <a:pPr eaLnBrk="1" hangingPunct="1"/>
            <a:r>
              <a:rPr lang="en-US" altLang="zh-TW" sz="1800" dirty="0">
                <a:latin typeface="Arial"/>
                <a:ea typeface="新細明體" charset="0"/>
                <a:cs typeface="Arial"/>
              </a:rPr>
              <a:t>24 </a:t>
            </a:r>
            <a:r>
              <a:rPr lang="en-US" altLang="zh-TW" sz="1800" dirty="0" err="1">
                <a:latin typeface="Arial"/>
                <a:ea typeface="新細明體" charset="0"/>
                <a:cs typeface="Arial"/>
              </a:rPr>
              <a:t>hr</a:t>
            </a:r>
            <a:endParaRPr lang="zh-TW" altLang="en-US" sz="1800" dirty="0">
              <a:latin typeface="Arial"/>
              <a:ea typeface="新細明體" charset="0"/>
              <a:cs typeface="Arial"/>
            </a:endParaRPr>
          </a:p>
        </p:txBody>
      </p:sp>
      <p:pic>
        <p:nvPicPr>
          <p:cNvPr id="20" name="Picture 19" descr="pyridoxine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52" y="1484312"/>
            <a:ext cx="4540649" cy="496728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828" y="-9714"/>
            <a:ext cx="9149106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Pyridoxine (B6) application delays PPD 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54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927098"/>
            <a:ext cx="7785100" cy="5803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8266" y="-9714"/>
            <a:ext cx="4698321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WHY STUDYING PROTEOMES?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8984" y="6642556"/>
            <a:ext cx="23287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Vogel and </a:t>
            </a:r>
            <a:r>
              <a:rPr lang="en-US" sz="800" dirty="0" err="1" smtClean="0"/>
              <a:t>Marcotte</a:t>
            </a:r>
            <a:r>
              <a:rPr lang="en-US" sz="800" dirty="0" smtClean="0"/>
              <a:t>, Nature Reviews Genetics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6726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034"/>
            <a:ext cx="9184754" cy="3983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7734" y="-9714"/>
            <a:ext cx="9279467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GENETIC ENGINEERING OF VITAMIN B6 PATHWAY 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4" y="4673602"/>
            <a:ext cx="9144000" cy="17734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61728" y="6658001"/>
            <a:ext cx="13516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Nature Biotechnology, 2015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2116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1329611"/>
            <a:ext cx="6942667" cy="5562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7734" y="-9714"/>
            <a:ext cx="9279467" cy="13234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Transgenic PDX1-PDX2 cassava accumulate high levels of B6 in leaves and roots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(up to 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9-fold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&amp; 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16-fold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over wild-type levels, respectively)  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1728" y="6658001"/>
            <a:ext cx="13516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Nature Biotechnology, 2015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8641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7734" y="-9714"/>
            <a:ext cx="9279467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Nutritional Importance of vitamin B6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800"/>
            <a:ext cx="9144000" cy="4457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05535" y="6641068"/>
            <a:ext cx="14908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Frontiers in Plant Science, 2013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03173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7734" y="-9714"/>
            <a:ext cx="9279467" cy="13234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After boiling, transgenic PDX1-PDX2 leaves and roots retain high levels of B6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(up to 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22-fold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&amp; 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9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-fold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over wild-type levels, respectively)  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0131" y="6639581"/>
            <a:ext cx="13516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Nature Biotechnology, 2015</a:t>
            </a:r>
            <a:endParaRPr lang="en-US"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7065"/>
            <a:ext cx="9144000" cy="3011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1" y="5558489"/>
            <a:ext cx="8805332" cy="830997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500 </a:t>
            </a:r>
            <a:r>
              <a:rPr lang="en-US" sz="2400" b="1" dirty="0" smtClean="0"/>
              <a:t>g of cooked cassava roots or 50 </a:t>
            </a:r>
            <a:r>
              <a:rPr lang="en-US" sz="2400" b="1" dirty="0" smtClean="0"/>
              <a:t>g </a:t>
            </a:r>
            <a:r>
              <a:rPr lang="en-US" sz="2400" b="1" dirty="0" smtClean="0"/>
              <a:t>of cooked cassava leaves per day provide recommended daily intake of vitamin B6 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1" y="1637873"/>
            <a:ext cx="8805332" cy="769441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Based on Caco-2 cells assay, </a:t>
            </a:r>
            <a:r>
              <a:rPr lang="en-US" sz="2200" b="1" dirty="0" smtClean="0"/>
              <a:t>increased </a:t>
            </a:r>
            <a:r>
              <a:rPr lang="en-US" sz="2200" b="1" dirty="0" smtClean="0"/>
              <a:t>vitamin B6 levels in transgenic cassava results in increased amount of </a:t>
            </a:r>
            <a:r>
              <a:rPr lang="en-US" sz="2200" b="1" dirty="0" smtClean="0">
                <a:solidFill>
                  <a:srgbClr val="FF0000"/>
                </a:solidFill>
              </a:rPr>
              <a:t>bioavailable vitamin B6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0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7734" y="-9714"/>
            <a:ext cx="9279467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Delayed PPD observation in transgenic PDX1-PDX2 roots is not consistent across experiments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56" name="群組 11"/>
          <p:cNvGrpSpPr>
            <a:grpSpLocks/>
          </p:cNvGrpSpPr>
          <p:nvPr/>
        </p:nvGrpSpPr>
        <p:grpSpPr bwMode="auto">
          <a:xfrm>
            <a:off x="491067" y="1498600"/>
            <a:ext cx="5744633" cy="4343400"/>
            <a:chOff x="2057400" y="3581400"/>
            <a:chExt cx="4572000" cy="2743200"/>
          </a:xfrm>
        </p:grpSpPr>
        <p:graphicFrame>
          <p:nvGraphicFramePr>
            <p:cNvPr id="57" name="圖表 2"/>
            <p:cNvGraphicFramePr/>
            <p:nvPr/>
          </p:nvGraphicFramePr>
          <p:xfrm>
            <a:off x="2057400" y="35814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8" name="文字方塊 9"/>
            <p:cNvSpPr txBox="1">
              <a:spLocks noChangeArrowheads="1"/>
            </p:cNvSpPr>
            <p:nvPr/>
          </p:nvSpPr>
          <p:spPr bwMode="auto">
            <a:xfrm>
              <a:off x="3581400" y="4888468"/>
              <a:ext cx="3642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1" lang="en-US" altLang="zh-TW">
                  <a:ea typeface="新細明體" charset="0"/>
                  <a:cs typeface="新細明體" charset="0"/>
                </a:rPr>
                <a:t>**</a:t>
              </a:r>
              <a:endParaRPr kumimoji="1" lang="zh-TW" altLang="en-US">
                <a:ea typeface="新細明體" charset="0"/>
                <a:cs typeface="新細明體" charset="0"/>
              </a:endParaRPr>
            </a:p>
          </p:txBody>
        </p:sp>
        <p:sp>
          <p:nvSpPr>
            <p:cNvPr id="59" name="文字方塊 10"/>
            <p:cNvSpPr txBox="1">
              <a:spLocks noChangeArrowheads="1"/>
            </p:cNvSpPr>
            <p:nvPr/>
          </p:nvSpPr>
          <p:spPr bwMode="auto">
            <a:xfrm>
              <a:off x="4207798" y="4800600"/>
              <a:ext cx="3642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kumimoji="1" lang="en-US" altLang="zh-TW">
                  <a:ea typeface="新細明體" charset="0"/>
                  <a:cs typeface="新細明體" charset="0"/>
                </a:rPr>
                <a:t>**</a:t>
              </a:r>
              <a:endParaRPr kumimoji="1" lang="zh-TW" altLang="en-US">
                <a:ea typeface="新細明體" charset="0"/>
                <a:cs typeface="新細明體" charset="0"/>
              </a:endParaRPr>
            </a:p>
          </p:txBody>
        </p:sp>
      </p:grpSp>
      <p:pic>
        <p:nvPicPr>
          <p:cNvPr id="60" name="Picture 2" descr="\\d.ethz.ch\dfs\groups\biol\ipw\users\kli\Desktop\Picture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3" b="18850"/>
          <a:stretch/>
        </p:blipFill>
        <p:spPr bwMode="auto">
          <a:xfrm>
            <a:off x="6618288" y="1498600"/>
            <a:ext cx="2392362" cy="12096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11417" y="1498600"/>
            <a:ext cx="539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48h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641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0" y="1268136"/>
            <a:ext cx="8892480" cy="4838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7734" y="-9714"/>
            <a:ext cx="9279467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PROTEOMICS ANALYSIS: identification of potential pathways to delay PPD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91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8938" y="1778000"/>
            <a:ext cx="8804983" cy="4584700"/>
          </a:xfrm>
          <a:prstGeom prst="roundRect">
            <a:avLst>
              <a:gd name="adj" fmla="val 3371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167518" y="1055113"/>
            <a:ext cx="700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Testing </a:t>
            </a:r>
            <a:r>
              <a:rPr lang="en-US" sz="2400" dirty="0" smtClean="0">
                <a:solidFill>
                  <a:srgbClr val="000000"/>
                </a:solidFill>
              </a:rPr>
              <a:t>compounds </a:t>
            </a:r>
            <a:r>
              <a:rPr lang="en-US" sz="2400" dirty="0" smtClean="0">
                <a:solidFill>
                  <a:srgbClr val="000000"/>
                </a:solidFill>
              </a:rPr>
              <a:t>with potential to delay PPD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7234639"/>
              </p:ext>
            </p:extLst>
          </p:nvPr>
        </p:nvGraphicFramePr>
        <p:xfrm>
          <a:off x="280537" y="1516778"/>
          <a:ext cx="7377563" cy="5341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711200" y="5143500"/>
            <a:ext cx="6438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page1 copy cop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297" y="2383514"/>
            <a:ext cx="1777105" cy="25059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8498931">
            <a:off x="-150338" y="5778180"/>
            <a:ext cx="1766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Compound 1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 rot="18498931">
            <a:off x="670533" y="5778181"/>
            <a:ext cx="1766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Compound 2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 rot="18498931">
            <a:off x="1540669" y="5778181"/>
            <a:ext cx="1766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Compound 3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 rot="18498931">
            <a:off x="2285340" y="5693544"/>
            <a:ext cx="17668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CONTROL </a:t>
            </a:r>
          </a:p>
          <a:p>
            <a:pPr algn="r"/>
            <a:r>
              <a:rPr lang="en-US" sz="1100" b="1" dirty="0" smtClean="0">
                <a:solidFill>
                  <a:srgbClr val="FF0000"/>
                </a:solidFill>
              </a:rPr>
              <a:t>Buffer 1, </a:t>
            </a:r>
            <a:r>
              <a:rPr lang="en-US" sz="1100" b="1" dirty="0" smtClean="0">
                <a:solidFill>
                  <a:srgbClr val="FF0000"/>
                </a:solidFill>
              </a:rPr>
              <a:t>2, 3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8498931">
            <a:off x="3119007" y="5778177"/>
            <a:ext cx="1766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Compound </a:t>
            </a:r>
            <a:r>
              <a:rPr lang="en-US" sz="1400" b="1" dirty="0" smtClean="0"/>
              <a:t>4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 rot="18498931">
            <a:off x="3939878" y="5670457"/>
            <a:ext cx="1766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CONTROL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smtClean="0">
                <a:solidFill>
                  <a:srgbClr val="FF0000"/>
                </a:solidFill>
              </a:rPr>
              <a:t>Buffer </a:t>
            </a:r>
            <a:r>
              <a:rPr lang="en-US" sz="1100" b="1" dirty="0" smtClean="0">
                <a:solidFill>
                  <a:srgbClr val="FF0000"/>
                </a:solidFill>
              </a:rPr>
              <a:t>4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8498931">
            <a:off x="4722150" y="5792492"/>
            <a:ext cx="1766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Compound </a:t>
            </a:r>
            <a:r>
              <a:rPr lang="en-US" sz="1400" b="1" dirty="0" smtClean="0"/>
              <a:t>5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 rot="18498931">
            <a:off x="5543021" y="5684772"/>
            <a:ext cx="1766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CONTROL</a:t>
            </a:r>
          </a:p>
          <a:p>
            <a:pPr algn="r"/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smtClean="0">
                <a:solidFill>
                  <a:srgbClr val="FF0000"/>
                </a:solidFill>
              </a:rPr>
              <a:t>Buffer </a:t>
            </a:r>
            <a:r>
              <a:rPr lang="en-US" sz="1100" b="1" dirty="0" smtClean="0">
                <a:solidFill>
                  <a:srgbClr val="FF0000"/>
                </a:solidFill>
              </a:rPr>
              <a:t>5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03900" y="2654300"/>
            <a:ext cx="584200" cy="2578100"/>
          </a:xfrm>
          <a:prstGeom prst="roundRect">
            <a:avLst/>
          </a:prstGeom>
          <a:noFill/>
          <a:ln w="381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-22225" y="1845879"/>
            <a:ext cx="1766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PPD symptom score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-67734" y="-9714"/>
            <a:ext cx="9279467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Educated guess based on PROTEOMICS ANALYSIS &amp; LITERATURE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06308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page1 copy cop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616948"/>
            <a:ext cx="1513997" cy="1915608"/>
          </a:xfrm>
          <a:prstGeom prst="rect">
            <a:avLst/>
          </a:prstGeom>
          <a:noFill/>
          <a:ln w="50800">
            <a:solidFill>
              <a:schemeClr val="accent6">
                <a:lumMod val="40000"/>
                <a:lumOff val="60000"/>
              </a:schemeClr>
            </a:solidFill>
          </a:ln>
        </p:spPr>
      </p:pic>
      <p:grpSp>
        <p:nvGrpSpPr>
          <p:cNvPr id="39" name="Group 38"/>
          <p:cNvGrpSpPr/>
          <p:nvPr/>
        </p:nvGrpSpPr>
        <p:grpSpPr>
          <a:xfrm>
            <a:off x="1763688" y="4206620"/>
            <a:ext cx="7210979" cy="1260000"/>
            <a:chOff x="1763688" y="2601048"/>
            <a:chExt cx="7210979" cy="1260000"/>
          </a:xfrm>
        </p:grpSpPr>
        <p:pic>
          <p:nvPicPr>
            <p:cNvPr id="43" name="Picture 42" descr="Gebang_ABA 17_prox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2360" y="2601048"/>
              <a:ext cx="1162307" cy="1260000"/>
            </a:xfrm>
            <a:prstGeom prst="rect">
              <a:avLst/>
            </a:prstGeom>
          </p:spPr>
        </p:pic>
        <p:pic>
          <p:nvPicPr>
            <p:cNvPr id="48" name="Picture 47" descr="Gebang_ABA 16_prox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08026" y="2601048"/>
              <a:ext cx="1117861" cy="1260000"/>
            </a:xfrm>
            <a:prstGeom prst="rect">
              <a:avLst/>
            </a:prstGeom>
          </p:spPr>
        </p:pic>
        <p:pic>
          <p:nvPicPr>
            <p:cNvPr id="49" name="Picture 48" descr="Gebang_ABA 14_prox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5778" y="2601048"/>
              <a:ext cx="1116443" cy="1260000"/>
            </a:xfrm>
            <a:prstGeom prst="rect">
              <a:avLst/>
            </a:prstGeom>
          </p:spPr>
        </p:pic>
        <p:pic>
          <p:nvPicPr>
            <p:cNvPr id="50" name="Picture 49" descr="Gebang_ABA 13_prox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5658" y="2601048"/>
              <a:ext cx="1260000" cy="1260000"/>
            </a:xfrm>
            <a:prstGeom prst="rect">
              <a:avLst/>
            </a:prstGeom>
          </p:spPr>
        </p:pic>
        <p:pic>
          <p:nvPicPr>
            <p:cNvPr id="51" name="Picture 50" descr="Gebang_ABA 12_prox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7546" y="2601048"/>
              <a:ext cx="1260000" cy="1260000"/>
            </a:xfrm>
            <a:prstGeom prst="rect">
              <a:avLst/>
            </a:prstGeom>
          </p:spPr>
        </p:pic>
        <p:pic>
          <p:nvPicPr>
            <p:cNvPr id="52" name="Picture 51" descr="Gebang_ABA 9_prox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426" y="2601048"/>
              <a:ext cx="1260000" cy="1260000"/>
            </a:xfrm>
            <a:prstGeom prst="rect">
              <a:avLst/>
            </a:prstGeom>
          </p:spPr>
        </p:pic>
        <p:pic>
          <p:nvPicPr>
            <p:cNvPr id="53" name="Picture 52" descr="Gebang_ABA 5_prox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2601048"/>
              <a:ext cx="1083617" cy="1260000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1763688" y="2028308"/>
            <a:ext cx="7200800" cy="1260000"/>
            <a:chOff x="1763688" y="1124744"/>
            <a:chExt cx="7200800" cy="1260000"/>
          </a:xfrm>
        </p:grpSpPr>
        <p:pic>
          <p:nvPicPr>
            <p:cNvPr id="55" name="Picture 54" descr="Gebang_c.ABA 16_prox.jp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88070" y="1124744"/>
              <a:ext cx="1176418" cy="1260000"/>
            </a:xfrm>
            <a:prstGeom prst="rect">
              <a:avLst/>
            </a:prstGeom>
          </p:spPr>
        </p:pic>
        <p:pic>
          <p:nvPicPr>
            <p:cNvPr id="56" name="Picture 55" descr="Gebang_c.ABA 15_prox.jp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4291" y="1124744"/>
              <a:ext cx="1112085" cy="1260000"/>
            </a:xfrm>
            <a:prstGeom prst="rect">
              <a:avLst/>
            </a:prstGeom>
          </p:spPr>
        </p:pic>
        <p:pic>
          <p:nvPicPr>
            <p:cNvPr id="57" name="Picture 56" descr="Gebang_c.ABA 12_prox.jpg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8144" y="1124744"/>
              <a:ext cx="1088634" cy="1260000"/>
            </a:xfrm>
            <a:prstGeom prst="rect">
              <a:avLst/>
            </a:prstGeom>
          </p:spPr>
        </p:pic>
        <p:pic>
          <p:nvPicPr>
            <p:cNvPr id="58" name="Picture 57" descr="Gebang_c.ABA 9_prox.jp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8024" y="1124744"/>
              <a:ext cx="1260000" cy="1260000"/>
            </a:xfrm>
            <a:prstGeom prst="rect">
              <a:avLst/>
            </a:prstGeom>
          </p:spPr>
        </p:pic>
        <p:pic>
          <p:nvPicPr>
            <p:cNvPr id="59" name="Picture 58" descr="Gebang_c.ABA 8_prox.jp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9912" y="1124744"/>
              <a:ext cx="1173088" cy="1260000"/>
            </a:xfrm>
            <a:prstGeom prst="rect">
              <a:avLst/>
            </a:prstGeom>
          </p:spPr>
        </p:pic>
        <p:pic>
          <p:nvPicPr>
            <p:cNvPr id="60" name="Picture 59" descr="Gebang_c.ABA 6_prox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7784" y="1124744"/>
              <a:ext cx="1260000" cy="1260000"/>
            </a:xfrm>
            <a:prstGeom prst="rect">
              <a:avLst/>
            </a:prstGeom>
          </p:spPr>
        </p:pic>
        <p:pic>
          <p:nvPicPr>
            <p:cNvPr id="61" name="Picture 60" descr="Gebang_c.ABA 4_prox.jpg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1124744"/>
              <a:ext cx="1072645" cy="1260000"/>
            </a:xfrm>
            <a:prstGeom prst="rect">
              <a:avLst/>
            </a:prstGeom>
          </p:spPr>
        </p:pic>
      </p:grpSp>
      <p:sp>
        <p:nvSpPr>
          <p:cNvPr id="62" name="TextBox 61"/>
          <p:cNvSpPr txBox="1"/>
          <p:nvPr/>
        </p:nvSpPr>
        <p:spPr>
          <a:xfrm>
            <a:off x="1757239" y="380436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Indonesian cultivar </a:t>
            </a:r>
            <a:r>
              <a:rPr lang="en-US" dirty="0" err="1" smtClean="0">
                <a:latin typeface="Arial"/>
                <a:cs typeface="Arial"/>
              </a:rPr>
              <a:t>Gebang</a:t>
            </a:r>
            <a:r>
              <a:rPr lang="en-US" dirty="0" smtClean="0">
                <a:latin typeface="Arial"/>
                <a:cs typeface="Arial"/>
              </a:rPr>
              <a:t>, Compound </a:t>
            </a:r>
            <a:r>
              <a:rPr lang="en-US" dirty="0" smtClean="0">
                <a:latin typeface="Arial"/>
                <a:cs typeface="Arial"/>
              </a:rPr>
              <a:t>5, </a:t>
            </a:r>
            <a:r>
              <a:rPr lang="en-US" dirty="0" smtClean="0">
                <a:latin typeface="Arial"/>
                <a:cs typeface="Arial"/>
              </a:rPr>
              <a:t>4 DPH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763688" y="163768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Indonesian cultivar </a:t>
            </a:r>
            <a:r>
              <a:rPr lang="en-US" dirty="0" err="1" smtClean="0">
                <a:latin typeface="Arial"/>
                <a:cs typeface="Arial"/>
              </a:rPr>
              <a:t>Gebang</a:t>
            </a:r>
            <a:r>
              <a:rPr lang="en-US" dirty="0" smtClean="0">
                <a:latin typeface="Arial"/>
                <a:cs typeface="Arial"/>
              </a:rPr>
              <a:t> - CONTROL, 4 DPH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763688" y="2028308"/>
            <a:ext cx="7200800" cy="1260000"/>
          </a:xfrm>
          <a:prstGeom prst="roundRect">
            <a:avLst>
              <a:gd name="adj" fmla="val 7596"/>
            </a:avLst>
          </a:prstGeom>
          <a:noFill/>
          <a:ln w="508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>
            <a:off x="1763688" y="4206620"/>
            <a:ext cx="7200800" cy="1260000"/>
          </a:xfrm>
          <a:prstGeom prst="roundRect">
            <a:avLst>
              <a:gd name="adj" fmla="val 7596"/>
            </a:avLst>
          </a:prstGeom>
          <a:noFill/>
          <a:ln w="508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-67734" y="-9714"/>
            <a:ext cx="9279467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Educated guess based on PROTEOMICS ANALYSIS &amp; LITERATURE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30974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-67734" y="-9714"/>
            <a:ext cx="9279467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CHALLENGES IN (CASSAVA) PROTEOMICS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304291"/>
            <a:ext cx="91440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  <a:p>
            <a:pPr marL="541338" lvl="0" indent="-411163" defTabSz="914400">
              <a:spcAft>
                <a:spcPts val="1200"/>
              </a:spcAft>
              <a:buClr>
                <a:srgbClr val="008000"/>
              </a:buClr>
              <a:buSzPct val="60000"/>
              <a:buFont typeface="Wingdings" charset="2"/>
              <a:buChar char="u"/>
              <a:defRPr/>
            </a:pPr>
            <a:r>
              <a:rPr lang="en-US" sz="2800" dirty="0" smtClean="0"/>
              <a:t>Data mining and interpretation</a:t>
            </a:r>
          </a:p>
          <a:p>
            <a:pPr marL="541338" lvl="0" indent="-411163" defTabSz="914400">
              <a:spcAft>
                <a:spcPts val="1200"/>
              </a:spcAft>
              <a:buClr>
                <a:srgbClr val="008000"/>
              </a:buClr>
              <a:buSzPct val="60000"/>
              <a:buFont typeface="Wingdings" charset="2"/>
              <a:buChar char="u"/>
              <a:defRPr/>
            </a:pPr>
            <a:r>
              <a:rPr lang="en-US" sz="2800" dirty="0" smtClean="0"/>
              <a:t>Proteome coverage</a:t>
            </a:r>
          </a:p>
          <a:p>
            <a:pPr marL="541338" lvl="0" indent="-411163" defTabSz="914400">
              <a:spcAft>
                <a:spcPts val="1200"/>
              </a:spcAft>
              <a:buClr>
                <a:srgbClr val="008000"/>
              </a:buClr>
              <a:buSzPct val="60000"/>
              <a:buFont typeface="Wingdings" charset="2"/>
              <a:buChar char="u"/>
              <a:defRPr/>
            </a:pPr>
            <a:r>
              <a:rPr lang="en-US" sz="2800" dirty="0" smtClean="0"/>
              <a:t>Detection of Post-Translational Modifications (PTMs)</a:t>
            </a:r>
          </a:p>
          <a:p>
            <a:pPr marL="541338" lvl="0" indent="-411163" defTabSz="914400">
              <a:spcAft>
                <a:spcPts val="1200"/>
              </a:spcAft>
              <a:buClr>
                <a:srgbClr val="008000"/>
              </a:buClr>
              <a:buSzPct val="60000"/>
              <a:buFont typeface="Wingdings" charset="2"/>
              <a:buChar char="u"/>
              <a:defRPr/>
            </a:pPr>
            <a:r>
              <a:rPr lang="en-US" sz="2800" dirty="0" smtClean="0"/>
              <a:t>Quantitation at the sub-cellular level </a:t>
            </a:r>
          </a:p>
          <a:p>
            <a:pPr marL="541338" lvl="0" indent="-411163" defTabSz="914400">
              <a:spcAft>
                <a:spcPts val="1200"/>
              </a:spcAft>
              <a:buClr>
                <a:srgbClr val="008000"/>
              </a:buClr>
              <a:buSzPct val="60000"/>
              <a:buFont typeface="Wingdings" charset="2"/>
              <a:buChar char="u"/>
              <a:defRPr/>
            </a:pPr>
            <a:r>
              <a:rPr lang="en-US" sz="2800" dirty="0" smtClean="0"/>
              <a:t>Robust and high-throughput quantitation of targeted proteins for trait improvement</a:t>
            </a:r>
          </a:p>
        </p:txBody>
      </p:sp>
    </p:spTree>
    <p:extLst>
      <p:ext uri="{BB962C8B-B14F-4D97-AF65-F5344CB8AC3E}">
        <p14:creationId xmlns:p14="http://schemas.microsoft.com/office/powerpoint/2010/main" val="6696273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65867" y="5483616"/>
            <a:ext cx="4923795" cy="1255849"/>
            <a:chOff x="71544" y="31086"/>
            <a:chExt cx="3179478" cy="744255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544" y="31086"/>
              <a:ext cx="3179478" cy="74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80147" y="319700"/>
              <a:ext cx="1647081" cy="21887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2400" b="1" dirty="0" smtClean="0">
                  <a:solidFill>
                    <a:srgbClr val="148132"/>
                  </a:solidFill>
                </a:rPr>
                <a:t>University of Liège</a:t>
              </a:r>
              <a:endParaRPr lang="en-US" sz="2400" b="1" dirty="0">
                <a:solidFill>
                  <a:srgbClr val="148132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67734" y="-9714"/>
            <a:ext cx="9279467" cy="52322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PLANT GENETICS LAB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8" descr="Gembloux_JPG0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11" y="982132"/>
            <a:ext cx="6123517" cy="3939641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 descr="imageas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575524"/>
            <a:ext cx="1111671" cy="99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55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965"/>
            <a:ext cx="9144000" cy="4577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16587" y="6634889"/>
            <a:ext cx="22069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latin typeface="Arial"/>
                <a:cs typeface="Arial"/>
              </a:rPr>
              <a:t>Baginsky</a:t>
            </a:r>
            <a:r>
              <a:rPr lang="en-US" sz="800" dirty="0">
                <a:latin typeface="Arial"/>
                <a:cs typeface="Arial"/>
              </a:rPr>
              <a:t>, Mass Spectrometry </a:t>
            </a:r>
            <a:r>
              <a:rPr lang="en-US" sz="800" dirty="0" smtClean="0">
                <a:latin typeface="Arial"/>
                <a:cs typeface="Arial"/>
              </a:rPr>
              <a:t>Reviews 2010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8266" y="-9714"/>
            <a:ext cx="4698321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WHY STUDYING PROTEOMES?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57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74621" y="50799"/>
            <a:ext cx="8648468" cy="812798"/>
          </a:xfrm>
          <a:prstGeom prst="rect">
            <a:avLst/>
          </a:prstGeom>
          <a:solidFill>
            <a:srgbClr val="008000">
              <a:alpha val="9000"/>
            </a:srgbClr>
          </a:solidFill>
          <a:ln w="38100">
            <a:solidFill>
              <a:srgbClr val="14813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56271" y="67732"/>
            <a:ext cx="4941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VIRUS INDEXING &amp; SANITATION CENTER 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620" y="1808092"/>
            <a:ext cx="410214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BANANA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20946" y="1795510"/>
            <a:ext cx="4102142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CASSAVA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5" y="1089708"/>
            <a:ext cx="808502" cy="70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941093" y="1104874"/>
            <a:ext cx="1134882" cy="545818"/>
            <a:chOff x="4903424" y="947197"/>
            <a:chExt cx="2179434" cy="1016000"/>
          </a:xfrm>
        </p:grpSpPr>
        <p:pic>
          <p:nvPicPr>
            <p:cNvPr id="13" name="Picture 12" descr="getimage.php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424" y="947197"/>
              <a:ext cx="1016000" cy="1016000"/>
            </a:xfrm>
            <a:prstGeom prst="rect">
              <a:avLst/>
            </a:prstGeom>
          </p:spPr>
        </p:pic>
        <p:pic>
          <p:nvPicPr>
            <p:cNvPr id="14" name="Picture 13" descr="imageasa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424" y="954244"/>
              <a:ext cx="1163434" cy="1008953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74620" y="2331761"/>
            <a:ext cx="410214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BE" dirty="0" smtClean="0">
                <a:latin typeface="Arial"/>
                <a:cs typeface="Arial"/>
              </a:rPr>
              <a:t>Virus Indexing and Sanitation Center on </a:t>
            </a:r>
            <a:r>
              <a:rPr lang="fr-BE" b="1" i="1" dirty="0" smtClean="0">
                <a:latin typeface="Arial"/>
                <a:cs typeface="Arial"/>
              </a:rPr>
              <a:t>Musa</a:t>
            </a:r>
            <a:r>
              <a:rPr lang="fr-BE" b="1" dirty="0" smtClean="0">
                <a:latin typeface="Arial"/>
                <a:cs typeface="Arial"/>
              </a:rPr>
              <a:t> Germplasm </a:t>
            </a:r>
            <a:r>
              <a:rPr lang="fr-BE" dirty="0" smtClean="0">
                <a:latin typeface="Arial"/>
                <a:cs typeface="Arial"/>
              </a:rPr>
              <a:t>accredited by</a:t>
            </a:r>
            <a:r>
              <a:rPr lang="fr-BE" b="1" dirty="0" smtClean="0">
                <a:latin typeface="Arial"/>
                <a:cs typeface="Arial"/>
              </a:rPr>
              <a:t> Bioversity</a:t>
            </a:r>
          </a:p>
          <a:p>
            <a:pPr algn="just"/>
            <a:endParaRPr lang="fr-BE" b="1" dirty="0">
              <a:latin typeface="Arial"/>
              <a:cs typeface="Arial"/>
            </a:endParaRPr>
          </a:p>
          <a:p>
            <a:pPr algn="just"/>
            <a:r>
              <a:rPr lang="fr-BE" dirty="0" smtClean="0">
                <a:latin typeface="Arial"/>
                <a:cs typeface="Arial"/>
              </a:rPr>
              <a:t>Certification and GLP </a:t>
            </a:r>
          </a:p>
          <a:p>
            <a:pPr algn="just"/>
            <a:endParaRPr lang="fr-BE" dirty="0" smtClean="0">
              <a:latin typeface="Arial"/>
              <a:cs typeface="Arial"/>
            </a:endParaRPr>
          </a:p>
          <a:p>
            <a:pPr algn="just"/>
            <a:r>
              <a:rPr lang="fr-BE" dirty="0" smtClean="0">
                <a:latin typeface="Arial"/>
                <a:cs typeface="Arial"/>
              </a:rPr>
              <a:t>Indexing by IC-PCR and RT-PCR</a:t>
            </a:r>
          </a:p>
          <a:p>
            <a:pPr algn="just"/>
            <a:r>
              <a:rPr lang="fr-BE" dirty="0" smtClean="0">
                <a:latin typeface="Arial"/>
                <a:cs typeface="Arial"/>
              </a:rPr>
              <a:t>+</a:t>
            </a:r>
            <a:endParaRPr lang="fr-BE" dirty="0">
              <a:latin typeface="Arial"/>
              <a:cs typeface="Arial"/>
            </a:endParaRPr>
          </a:p>
          <a:p>
            <a:pPr algn="just"/>
            <a:r>
              <a:rPr lang="fr-BE" dirty="0" smtClean="0">
                <a:latin typeface="Arial"/>
                <a:cs typeface="Arial"/>
              </a:rPr>
              <a:t>Electron microscopy</a:t>
            </a:r>
          </a:p>
          <a:p>
            <a:pPr algn="just"/>
            <a:endParaRPr lang="fr-BE" dirty="0">
              <a:latin typeface="Arial"/>
              <a:cs typeface="Arial"/>
            </a:endParaRPr>
          </a:p>
          <a:p>
            <a:pPr algn="just"/>
            <a:r>
              <a:rPr lang="fr-BE" dirty="0" smtClean="0">
                <a:latin typeface="Arial"/>
                <a:cs typeface="Arial"/>
              </a:rPr>
              <a:t>Implementation of NGS approaches for routine indexing</a:t>
            </a:r>
          </a:p>
          <a:p>
            <a:pPr algn="just"/>
            <a:endParaRPr lang="fr-BE" dirty="0" smtClean="0">
              <a:latin typeface="Arial"/>
              <a:cs typeface="Arial"/>
            </a:endParaRPr>
          </a:p>
          <a:p>
            <a:pPr algn="just"/>
            <a:r>
              <a:rPr lang="fr-BE" dirty="0" smtClean="0">
                <a:latin typeface="Arial"/>
                <a:cs typeface="Arial"/>
              </a:rPr>
              <a:t>Thermotherapy (70%) &amp; </a:t>
            </a:r>
          </a:p>
          <a:p>
            <a:pPr algn="just"/>
            <a:r>
              <a:rPr lang="fr-BE" dirty="0" err="1" smtClean="0">
                <a:latin typeface="Arial"/>
                <a:cs typeface="Arial"/>
              </a:rPr>
              <a:t>Chemotherapy</a:t>
            </a:r>
            <a:r>
              <a:rPr lang="fr-BE" dirty="0" smtClean="0">
                <a:latin typeface="Arial"/>
                <a:cs typeface="Arial"/>
              </a:rPr>
              <a:t> (30%)</a:t>
            </a:r>
          </a:p>
        </p:txBody>
      </p:sp>
      <p:pic>
        <p:nvPicPr>
          <p:cNvPr id="17" name="Picture 16" descr="index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81" y="1089708"/>
            <a:ext cx="2372600" cy="560984"/>
          </a:xfrm>
          <a:prstGeom prst="rect">
            <a:avLst/>
          </a:prstGeom>
        </p:spPr>
      </p:pic>
      <p:pic>
        <p:nvPicPr>
          <p:cNvPr id="18" name="Picture 17" descr="index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08" y="1108660"/>
            <a:ext cx="2372600" cy="560984"/>
          </a:xfrm>
          <a:prstGeom prst="rect">
            <a:avLst/>
          </a:prstGeom>
        </p:spPr>
      </p:pic>
      <p:pic>
        <p:nvPicPr>
          <p:cNvPr id="19" name="Picture 18" descr="4303069791_b8d3f6b2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78" y="5603565"/>
            <a:ext cx="1386050" cy="1044157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rgbClr val="FFFF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9280" y="5440929"/>
            <a:ext cx="903473" cy="1266343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74620" y="1010679"/>
            <a:ext cx="4102141" cy="5748965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20947" y="1010679"/>
            <a:ext cx="4102141" cy="574896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984251" y="6424628"/>
            <a:ext cx="3882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flickr</a:t>
            </a:r>
            <a:endParaRPr lang="en-US" sz="800" dirty="0"/>
          </a:p>
        </p:txBody>
      </p:sp>
      <p:sp>
        <p:nvSpPr>
          <p:cNvPr id="22" name="Rectangle 21"/>
          <p:cNvSpPr/>
          <p:nvPr/>
        </p:nvSpPr>
        <p:spPr>
          <a:xfrm>
            <a:off x="4818871" y="2298122"/>
            <a:ext cx="41021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BE" dirty="0" smtClean="0">
                <a:latin typeface="Arial"/>
                <a:cs typeface="Arial"/>
              </a:rPr>
              <a:t>Virus Indexing and Sanitation Center for exchange of cassava germplasm </a:t>
            </a:r>
            <a:endParaRPr lang="fr-BE" b="1" dirty="0" smtClean="0">
              <a:latin typeface="Arial"/>
              <a:cs typeface="Arial"/>
            </a:endParaRPr>
          </a:p>
          <a:p>
            <a:pPr algn="just"/>
            <a:endParaRPr lang="fr-BE" dirty="0" smtClean="0">
              <a:latin typeface="Arial"/>
              <a:cs typeface="Arial"/>
            </a:endParaRPr>
          </a:p>
          <a:p>
            <a:pPr algn="just"/>
            <a:endParaRPr lang="fr-BE" dirty="0">
              <a:latin typeface="Arial"/>
              <a:cs typeface="Arial"/>
            </a:endParaRPr>
          </a:p>
          <a:p>
            <a:pPr algn="just"/>
            <a:r>
              <a:rPr lang="fr-BE" dirty="0" smtClean="0">
                <a:latin typeface="Arial"/>
                <a:cs typeface="Arial"/>
              </a:rPr>
              <a:t>GLP</a:t>
            </a:r>
          </a:p>
          <a:p>
            <a:pPr algn="just"/>
            <a:endParaRPr lang="fr-BE" dirty="0">
              <a:latin typeface="Arial"/>
              <a:cs typeface="Arial"/>
            </a:endParaRPr>
          </a:p>
          <a:p>
            <a:pPr algn="just"/>
            <a:r>
              <a:rPr lang="fr-BE" dirty="0" smtClean="0">
                <a:latin typeface="Arial"/>
                <a:cs typeface="Arial"/>
              </a:rPr>
              <a:t>Indexing by PCR and RT-qPCR</a:t>
            </a:r>
          </a:p>
          <a:p>
            <a:pPr algn="just"/>
            <a:r>
              <a:rPr lang="fr-BE" dirty="0" smtClean="0">
                <a:latin typeface="Arial"/>
                <a:cs typeface="Arial"/>
              </a:rPr>
              <a:t>+</a:t>
            </a:r>
            <a:endParaRPr lang="fr-BE" dirty="0">
              <a:latin typeface="Arial"/>
              <a:cs typeface="Arial"/>
            </a:endParaRPr>
          </a:p>
          <a:p>
            <a:pPr algn="just"/>
            <a:r>
              <a:rPr lang="fr-BE" dirty="0" smtClean="0">
                <a:latin typeface="Arial"/>
                <a:cs typeface="Arial"/>
              </a:rPr>
              <a:t>Electron microscopy</a:t>
            </a:r>
          </a:p>
          <a:p>
            <a:pPr algn="just"/>
            <a:endParaRPr lang="fr-BE" dirty="0">
              <a:latin typeface="Arial"/>
              <a:cs typeface="Arial"/>
            </a:endParaRPr>
          </a:p>
          <a:p>
            <a:pPr algn="just"/>
            <a:r>
              <a:rPr lang="fr-BE" dirty="0" smtClean="0">
                <a:latin typeface="Arial"/>
                <a:cs typeface="Arial"/>
              </a:rPr>
              <a:t>Implementation of NGS approaches for routine indexing</a:t>
            </a:r>
          </a:p>
          <a:p>
            <a:pPr algn="just"/>
            <a:endParaRPr lang="fr-BE" dirty="0" smtClean="0">
              <a:latin typeface="Arial"/>
              <a:cs typeface="Arial"/>
            </a:endParaRPr>
          </a:p>
          <a:p>
            <a:pPr algn="just"/>
            <a:r>
              <a:rPr lang="fr-BE" dirty="0" smtClean="0">
                <a:latin typeface="Arial"/>
                <a:cs typeface="Arial"/>
              </a:rPr>
              <a:t>Thermotherapy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76338" y="115751"/>
            <a:ext cx="2553123" cy="680114"/>
            <a:chOff x="71544" y="31086"/>
            <a:chExt cx="3179478" cy="744255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544" y="31086"/>
              <a:ext cx="3179478" cy="74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936408" y="294843"/>
              <a:ext cx="156966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b="1" dirty="0" smtClean="0">
                  <a:solidFill>
                    <a:srgbClr val="148132"/>
                  </a:solidFill>
                </a:rPr>
                <a:t>University of Liège</a:t>
              </a:r>
              <a:endParaRPr lang="en-US" sz="1400" b="1" dirty="0">
                <a:solidFill>
                  <a:srgbClr val="14813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27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7734" y="-9714"/>
            <a:ext cx="9279467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ACKNOWLEDGEMENTS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124438" y="1096683"/>
            <a:ext cx="2616902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u="sng" dirty="0" smtClean="0">
                <a:latin typeface="Calibri" charset="0"/>
              </a:rPr>
              <a:t>ETH Z</a:t>
            </a:r>
            <a:r>
              <a:rPr lang="en-US" sz="2000" b="1" i="1" u="sng" dirty="0" smtClean="0">
                <a:latin typeface="Calibri" charset="0"/>
              </a:rPr>
              <a:t>ü</a:t>
            </a:r>
            <a:r>
              <a:rPr lang="en-US" sz="2000" b="1" i="1" u="sng" dirty="0" smtClean="0">
                <a:latin typeface="Calibri" charset="0"/>
              </a:rPr>
              <a:t>rich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u="sng" dirty="0" smtClean="0">
                <a:latin typeface="Calibri" charset="0"/>
              </a:rPr>
              <a:t>Plant Biotechnology Lab</a:t>
            </a:r>
            <a:endParaRPr lang="en-US" sz="2000" b="1" i="1" u="sng" dirty="0">
              <a:latin typeface="Calibri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latin typeface="Calibri" charset="0"/>
              </a:rPr>
              <a:t>Kuan</a:t>
            </a:r>
            <a:r>
              <a:rPr lang="en-US" sz="2000" dirty="0" err="1">
                <a:latin typeface="Calibri" charset="0"/>
              </a:rPr>
              <a:t>-Te</a:t>
            </a:r>
            <a:r>
              <a:rPr lang="en-US" sz="2000" dirty="0">
                <a:latin typeface="Calibri" charset="0"/>
              </a:rPr>
              <a:t> </a:t>
            </a:r>
            <a:r>
              <a:rPr lang="en-US" sz="2000" dirty="0" smtClean="0">
                <a:latin typeface="Calibri" charset="0"/>
              </a:rPr>
              <a:t>Li</a:t>
            </a:r>
          </a:p>
          <a:p>
            <a:pPr>
              <a:defRPr/>
            </a:pPr>
            <a:r>
              <a:rPr lang="en-US" sz="2000" dirty="0">
                <a:latin typeface="Calibri" charset="0"/>
              </a:rPr>
              <a:t>Evans </a:t>
            </a:r>
            <a:r>
              <a:rPr lang="en-US" sz="2000" dirty="0" err="1" smtClean="0">
                <a:latin typeface="Calibri" charset="0"/>
              </a:rPr>
              <a:t>Nyaboga</a:t>
            </a:r>
            <a:endParaRPr lang="en-US" sz="2000" dirty="0">
              <a:latin typeface="Calibri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latin typeface="Calibri" charset="0"/>
              </a:rPr>
              <a:t>Ima</a:t>
            </a:r>
            <a:r>
              <a:rPr lang="en-US" sz="2000" dirty="0">
                <a:latin typeface="Calibri" charset="0"/>
              </a:rPr>
              <a:t> </a:t>
            </a:r>
            <a:r>
              <a:rPr lang="en-US" sz="2000" dirty="0" err="1">
                <a:latin typeface="Calibri" charset="0"/>
              </a:rPr>
              <a:t>Zainuddin</a:t>
            </a:r>
            <a:endParaRPr lang="en-US" sz="2000" dirty="0">
              <a:latin typeface="Calibri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charset="0"/>
              </a:rPr>
              <a:t>Nathalie </a:t>
            </a:r>
            <a:r>
              <a:rPr lang="en-US" sz="2000" dirty="0" err="1" smtClean="0">
                <a:latin typeface="Calibri" charset="0"/>
              </a:rPr>
              <a:t>Mangel</a:t>
            </a:r>
            <a:endParaRPr lang="en-US" sz="2000" dirty="0" smtClean="0">
              <a:latin typeface="Calibri" charset="0"/>
            </a:endParaRPr>
          </a:p>
          <a:p>
            <a:pPr>
              <a:defRPr/>
            </a:pPr>
            <a:r>
              <a:rPr lang="en-US" sz="2000" dirty="0">
                <a:latin typeface="Calibri" charset="0"/>
              </a:rPr>
              <a:t>Judith </a:t>
            </a:r>
            <a:r>
              <a:rPr lang="en-US" sz="2000" dirty="0" err="1" smtClean="0">
                <a:latin typeface="Calibri" charset="0"/>
              </a:rPr>
              <a:t>Owiti</a:t>
            </a:r>
            <a:endParaRPr lang="en-US" sz="2000" dirty="0" smtClean="0">
              <a:latin typeface="Calibri" charset="0"/>
            </a:endParaRPr>
          </a:p>
          <a:p>
            <a:pPr>
              <a:defRPr/>
            </a:pPr>
            <a:r>
              <a:rPr lang="en-US" sz="2000" dirty="0" smtClean="0">
                <a:latin typeface="Calibri" charset="0"/>
              </a:rPr>
              <a:t>Matthias </a:t>
            </a:r>
            <a:r>
              <a:rPr lang="en-US" sz="2000" dirty="0">
                <a:latin typeface="Calibri" charset="0"/>
              </a:rPr>
              <a:t>Hirsch-Hoffman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latin typeface="Calibri" charset="0"/>
              </a:rPr>
              <a:t>Katja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en-US" sz="2000" dirty="0" err="1" smtClean="0">
                <a:latin typeface="Calibri" charset="0"/>
              </a:rPr>
              <a:t>Baerenfaller</a:t>
            </a:r>
            <a:endParaRPr lang="en-US" sz="2000" dirty="0" smtClean="0">
              <a:latin typeface="Calibri" charset="0"/>
            </a:endParaRPr>
          </a:p>
          <a:p>
            <a:pPr>
              <a:defRPr/>
            </a:pPr>
            <a:r>
              <a:rPr lang="en-US" sz="2000" dirty="0">
                <a:latin typeface="Calibri" charset="0"/>
              </a:rPr>
              <a:t>Christophe </a:t>
            </a:r>
            <a:r>
              <a:rPr lang="en-US" sz="2000" dirty="0" err="1">
                <a:latin typeface="Calibri" charset="0"/>
              </a:rPr>
              <a:t>Laloi</a:t>
            </a:r>
            <a:endParaRPr lang="en-US" sz="2000" dirty="0">
              <a:latin typeface="Calibri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charset="0"/>
              </a:rPr>
              <a:t>Jacqueline Poon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charset="0"/>
              </a:rPr>
              <a:t>Wilhelm </a:t>
            </a:r>
            <a:r>
              <a:rPr lang="en-US" sz="2000" dirty="0" err="1" smtClean="0">
                <a:latin typeface="Calibri" charset="0"/>
              </a:rPr>
              <a:t>Gruissem</a:t>
            </a:r>
            <a:endParaRPr lang="en-US" sz="2000" dirty="0" smtClean="0">
              <a:latin typeface="Calibri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3355682" y="1600119"/>
            <a:ext cx="3904034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b="1" i="1" u="sng" dirty="0" smtClean="0">
                <a:latin typeface="Calibri" charset="0"/>
              </a:rPr>
              <a:t>CAS</a:t>
            </a:r>
            <a:r>
              <a:rPr lang="en-US" sz="2000" b="1" i="1" u="sng" dirty="0">
                <a:latin typeface="Calibri" charset="0"/>
              </a:rPr>
              <a:t>, </a:t>
            </a:r>
            <a:r>
              <a:rPr lang="en-US" sz="2000" b="1" i="1" u="sng" dirty="0" smtClean="0">
                <a:latin typeface="Calibri" charset="0"/>
              </a:rPr>
              <a:t>Shanghai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latin typeface="Calibri" charset="0"/>
              </a:rPr>
              <a:t>Peng</a:t>
            </a:r>
            <a:r>
              <a:rPr lang="en-US" sz="2000" dirty="0" smtClean="0">
                <a:latin typeface="Calibri" charset="0"/>
              </a:rPr>
              <a:t> Zhang</a:t>
            </a:r>
          </a:p>
          <a:p>
            <a:pPr>
              <a:defRPr/>
            </a:pPr>
            <a:r>
              <a:rPr lang="en-US" sz="2000" dirty="0" err="1" smtClean="0">
                <a:latin typeface="Calibri" charset="0"/>
              </a:rPr>
              <a:t>Qiuxiang</a:t>
            </a:r>
            <a:r>
              <a:rPr lang="en-US" sz="2000" dirty="0" smtClean="0">
                <a:latin typeface="Calibri" charset="0"/>
              </a:rPr>
              <a:t> Ma</a:t>
            </a:r>
            <a:endParaRPr lang="en-US" sz="2000" dirty="0">
              <a:latin typeface="Calibri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b="1" i="1" u="sng" dirty="0" smtClean="0">
                <a:latin typeface="Calibri" charset="0"/>
              </a:rPr>
              <a:t>ETH </a:t>
            </a:r>
            <a:r>
              <a:rPr lang="en-US" sz="2000" b="1" i="1" u="sng" dirty="0" smtClean="0">
                <a:latin typeface="Calibri" charset="0"/>
              </a:rPr>
              <a:t>Zürich Crop sciences Lab</a:t>
            </a:r>
            <a:endParaRPr lang="en-US" sz="2000" b="1" i="1" u="sng" dirty="0">
              <a:latin typeface="Calibri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latin typeface="Calibri" charset="0"/>
              </a:rPr>
              <a:t>Achim</a:t>
            </a:r>
            <a:r>
              <a:rPr lang="en-US" sz="2000" dirty="0" smtClean="0">
                <a:latin typeface="Calibri" charset="0"/>
              </a:rPr>
              <a:t> Walter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charset="0"/>
              </a:rPr>
              <a:t>Norbert </a:t>
            </a:r>
            <a:r>
              <a:rPr lang="en-US" sz="2000" dirty="0" err="1">
                <a:latin typeface="Calibri" charset="0"/>
              </a:rPr>
              <a:t>Kirchgessner</a:t>
            </a:r>
            <a:endParaRPr lang="en-US" sz="2000" dirty="0">
              <a:latin typeface="Calibri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b="1" i="1" u="sng" dirty="0" smtClean="0">
                <a:latin typeface="Calibri" charset="0"/>
              </a:rPr>
              <a:t>FGC </a:t>
            </a:r>
            <a:r>
              <a:rPr lang="en-US" sz="2000" b="1" i="1" u="sng" dirty="0" smtClean="0">
                <a:latin typeface="Calibri" charset="0"/>
              </a:rPr>
              <a:t>Zürich</a:t>
            </a:r>
            <a:endParaRPr lang="en-US" sz="2000" b="1" i="1" u="sng" dirty="0">
              <a:latin typeface="Calibri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charset="0"/>
              </a:rPr>
              <a:t>Peter </a:t>
            </a:r>
            <a:r>
              <a:rPr lang="en-US" sz="2000" dirty="0" smtClean="0">
                <a:latin typeface="Calibri" charset="0"/>
              </a:rPr>
              <a:t>Gehrig</a:t>
            </a:r>
            <a:endParaRPr lang="en-US" sz="2000" dirty="0">
              <a:latin typeface="Calibri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charset="0"/>
              </a:rPr>
              <a:t>Jonas Grossman</a:t>
            </a:r>
            <a:endParaRPr lang="en-US" sz="2000" dirty="0">
              <a:latin typeface="Calibri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charset="0"/>
              </a:rPr>
              <a:t>Paolo </a:t>
            </a:r>
            <a:r>
              <a:rPr lang="en-US" sz="2000" dirty="0" err="1" smtClean="0">
                <a:latin typeface="Calibri" charset="0"/>
              </a:rPr>
              <a:t>Nanni</a:t>
            </a:r>
            <a:endParaRPr lang="en-US" sz="2000" dirty="0">
              <a:latin typeface="Calibri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b="1" i="1" u="sng" dirty="0">
                <a:latin typeface="Calibri" charset="0"/>
              </a:rPr>
              <a:t>LIPI </a:t>
            </a:r>
            <a:r>
              <a:rPr lang="en-US" sz="2000" b="1" i="1" u="sng" dirty="0" smtClean="0">
                <a:latin typeface="Calibri" charset="0"/>
              </a:rPr>
              <a:t>Bogor</a:t>
            </a:r>
            <a:endParaRPr lang="en-US" sz="2000" b="1" i="1" u="sng" dirty="0">
              <a:latin typeface="Calibri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latin typeface="Calibri" charset="0"/>
              </a:rPr>
              <a:t>Enny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en-US" sz="2000" dirty="0" err="1" smtClean="0">
                <a:latin typeface="Calibri" charset="0"/>
              </a:rPr>
              <a:t>Sudarmonowati</a:t>
            </a:r>
            <a:endParaRPr lang="en-US" sz="2000" dirty="0">
              <a:latin typeface="Calibri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latin typeface="Calibri" charset="0"/>
              </a:rPr>
              <a:t>Ima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en-US" sz="2000" dirty="0" err="1" smtClean="0">
                <a:latin typeface="Calibri" charset="0"/>
              </a:rPr>
              <a:t>Zainuddin</a:t>
            </a:r>
            <a:endParaRPr lang="en-US" sz="2000" b="1" dirty="0">
              <a:latin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598" y="5761970"/>
            <a:ext cx="8974667" cy="1015663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FUNDING: </a:t>
            </a:r>
          </a:p>
          <a:p>
            <a:r>
              <a:rPr lang="en-US" sz="2000" dirty="0" err="1" smtClean="0"/>
              <a:t>Sawiris</a:t>
            </a:r>
            <a:r>
              <a:rPr lang="en-US" sz="2000" dirty="0" smtClean="0"/>
              <a:t> Foundation, Swiss </a:t>
            </a:r>
            <a:r>
              <a:rPr lang="en-US" sz="2000" dirty="0"/>
              <a:t>National Science </a:t>
            </a:r>
            <a:r>
              <a:rPr lang="en-US" sz="2000" dirty="0" smtClean="0"/>
              <a:t>Foundation, Swiss Cooperation Agency, </a:t>
            </a:r>
            <a:r>
              <a:rPr lang="en-US" sz="2000" dirty="0" err="1"/>
              <a:t>Rockfeller</a:t>
            </a:r>
            <a:r>
              <a:rPr lang="en-US" sz="2000" dirty="0"/>
              <a:t> Foundation, </a:t>
            </a:r>
            <a:r>
              <a:rPr lang="en-US" sz="2000" dirty="0" err="1" smtClean="0"/>
              <a:t>BioCassavaPlus</a:t>
            </a:r>
            <a:r>
              <a:rPr lang="en-US" sz="2000" dirty="0" smtClean="0"/>
              <a:t> Phase 1 (BMGF)</a:t>
            </a:r>
            <a:endParaRPr lang="en-US" sz="2000" dirty="0"/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6616244" y="1113616"/>
            <a:ext cx="3904034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b="1" i="1" u="sng" dirty="0" smtClean="0">
                <a:latin typeface="Calibri" charset="0"/>
              </a:rPr>
              <a:t>University </a:t>
            </a:r>
            <a:r>
              <a:rPr lang="en-US" sz="2000" b="1" i="1" u="sng" dirty="0">
                <a:latin typeface="Calibri" charset="0"/>
              </a:rPr>
              <a:t>of Geneva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charset="0"/>
              </a:rPr>
              <a:t>Teresa Fitzpatrick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charset="0"/>
              </a:rPr>
              <a:t>Michael Moulin</a:t>
            </a:r>
            <a:endParaRPr lang="en-US" sz="2000" b="1" u="sng" dirty="0">
              <a:latin typeface="Calibri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sz="2000" b="1" i="1" u="sng" dirty="0" err="1" smtClean="0">
                <a:latin typeface="Calibri" charset="0"/>
              </a:rPr>
              <a:t>UniValle</a:t>
            </a:r>
            <a:endParaRPr lang="en-US" sz="2000" b="1" i="1" u="sng" dirty="0" smtClean="0">
              <a:latin typeface="Calibri" charset="0"/>
            </a:endParaRPr>
          </a:p>
          <a:p>
            <a:pPr>
              <a:defRPr/>
            </a:pPr>
            <a:r>
              <a:rPr lang="en-US" sz="2000" dirty="0">
                <a:latin typeface="Calibri" charset="0"/>
              </a:rPr>
              <a:t>James Montoya</a:t>
            </a:r>
          </a:p>
          <a:p>
            <a:pPr>
              <a:defRPr/>
            </a:pPr>
            <a:r>
              <a:rPr lang="en-US" sz="2000" dirty="0">
                <a:latin typeface="Calibri" charset="0"/>
              </a:rPr>
              <a:t>Jaime Marin</a:t>
            </a:r>
            <a:endParaRPr lang="en-US" sz="2000" dirty="0">
              <a:latin typeface="Calibri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b="1" i="1" u="sng" dirty="0">
                <a:latin typeface="Calibri" charset="0"/>
              </a:rPr>
              <a:t>Utrecht University </a:t>
            </a:r>
          </a:p>
          <a:p>
            <a:pPr>
              <a:defRPr/>
            </a:pPr>
            <a:r>
              <a:rPr lang="en-US" sz="2000" dirty="0">
                <a:latin typeface="Calibri" charset="0"/>
              </a:rPr>
              <a:t>Monique </a:t>
            </a:r>
            <a:r>
              <a:rPr lang="en-US" sz="2000" dirty="0" err="1">
                <a:latin typeface="Calibri" charset="0"/>
              </a:rPr>
              <a:t>Albersen</a:t>
            </a:r>
            <a:r>
              <a:rPr lang="en-US" sz="2000" dirty="0">
                <a:latin typeface="Calibri" charset="0"/>
              </a:rPr>
              <a:t> </a:t>
            </a:r>
          </a:p>
          <a:p>
            <a:pPr>
              <a:defRPr/>
            </a:pPr>
            <a:r>
              <a:rPr lang="en-US" sz="2000" dirty="0">
                <a:latin typeface="Calibri" charset="0"/>
              </a:rPr>
              <a:t>Nanda </a:t>
            </a:r>
            <a:r>
              <a:rPr lang="en-US" sz="2000" dirty="0" err="1">
                <a:latin typeface="Calibri" charset="0"/>
              </a:rPr>
              <a:t>Verhoeven-Duif</a:t>
            </a:r>
            <a:r>
              <a:rPr lang="en-US" sz="2000" dirty="0">
                <a:latin typeface="Calibri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86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18266" y="7219"/>
            <a:ext cx="4583306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PROTEOMICS TECHNOLOGIES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65" y="1511307"/>
            <a:ext cx="2082801" cy="2182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32" y="84484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2-D gel protein separation </a:t>
            </a:r>
          </a:p>
          <a:p>
            <a:pPr algn="ctr"/>
            <a:r>
              <a:rPr lang="en-US" dirty="0" smtClean="0"/>
              <a:t>/ intensity comparison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296" y="1511307"/>
            <a:ext cx="2087034" cy="1627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8367" y="844842"/>
            <a:ext cx="2636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</a:t>
            </a:r>
            <a:r>
              <a:rPr lang="en-US" dirty="0" smtClean="0"/>
              <a:t>-D gel protein separation </a:t>
            </a:r>
          </a:p>
          <a:p>
            <a:pPr algn="ctr"/>
            <a:r>
              <a:rPr lang="en-US" dirty="0" smtClean="0"/>
              <a:t>+ in gel digestion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344" y="1491173"/>
            <a:ext cx="710338" cy="15123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51033" y="844842"/>
            <a:ext cx="2249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protein separation</a:t>
            </a:r>
          </a:p>
          <a:p>
            <a:r>
              <a:rPr lang="en-US" dirty="0" smtClean="0"/>
              <a:t>/ in solution digestion</a:t>
            </a:r>
            <a:endParaRPr lang="en-US" dirty="0"/>
          </a:p>
        </p:txBody>
      </p:sp>
      <p:sp>
        <p:nvSpPr>
          <p:cNvPr id="11" name="Right Brace 10"/>
          <p:cNvSpPr/>
          <p:nvPr/>
        </p:nvSpPr>
        <p:spPr>
          <a:xfrm rot="5400000">
            <a:off x="5378418" y="1025160"/>
            <a:ext cx="640700" cy="5403146"/>
          </a:xfrm>
          <a:prstGeom prst="rightBrace">
            <a:avLst>
              <a:gd name="adj1" fmla="val 39656"/>
              <a:gd name="adj2" fmla="val 50723"/>
            </a:avLst>
          </a:prstGeom>
          <a:ln w="38100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202285" y="4169623"/>
            <a:ext cx="640673" cy="8227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75908" y="4311465"/>
            <a:ext cx="1557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PEPTIDES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4123511" y="4216414"/>
            <a:ext cx="3031068" cy="71879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7731183">
            <a:off x="4475611" y="5197762"/>
            <a:ext cx="587407" cy="51067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2748861">
            <a:off x="6252494" y="5197435"/>
            <a:ext cx="587407" cy="51067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480044" y="5841999"/>
            <a:ext cx="1064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LABEL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6666042" y="5834898"/>
            <a:ext cx="204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LABEL - FREE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3039778" y="6351600"/>
            <a:ext cx="192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SILAC, ICAT, </a:t>
            </a:r>
            <a:r>
              <a:rPr lang="en-US" dirty="0" err="1" smtClean="0"/>
              <a:t>iTRAQ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89465" y="4212071"/>
            <a:ext cx="208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Mass spectrometry for protein identification</a:t>
            </a:r>
            <a:endParaRPr lang="en-US" sz="1400" b="1" dirty="0"/>
          </a:p>
        </p:txBody>
      </p:sp>
      <p:sp>
        <p:nvSpPr>
          <p:cNvPr id="22" name="Rectangle 21"/>
          <p:cNvSpPr/>
          <p:nvPr/>
        </p:nvSpPr>
        <p:spPr>
          <a:xfrm>
            <a:off x="389465" y="4117020"/>
            <a:ext cx="2082801" cy="71879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3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586" y="2133600"/>
            <a:ext cx="2447050" cy="410150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568319" y="6611779"/>
            <a:ext cx="27280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latin typeface="Arial"/>
                <a:cs typeface="Arial"/>
              </a:rPr>
              <a:t>Gstaiger</a:t>
            </a:r>
            <a:r>
              <a:rPr lang="en-US" sz="800" dirty="0" smtClean="0">
                <a:latin typeface="Arial"/>
                <a:cs typeface="Arial"/>
              </a:rPr>
              <a:t> and </a:t>
            </a:r>
            <a:r>
              <a:rPr lang="en-US" sz="800" dirty="0" err="1" smtClean="0">
                <a:latin typeface="Arial"/>
                <a:cs typeface="Arial"/>
              </a:rPr>
              <a:t>Aebersold</a:t>
            </a:r>
            <a:r>
              <a:rPr lang="en-US" sz="800" dirty="0" smtClean="0">
                <a:latin typeface="Arial"/>
                <a:cs typeface="Arial"/>
              </a:rPr>
              <a:t>, Nature Reviews Genetics 2009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6" name="Right Arrow 5"/>
          <p:cNvSpPr/>
          <p:nvPr/>
        </p:nvSpPr>
        <p:spPr>
          <a:xfrm rot="7731183">
            <a:off x="2996840" y="1166480"/>
            <a:ext cx="587407" cy="51067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748861">
            <a:off x="5027548" y="1166806"/>
            <a:ext cx="587407" cy="51067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55099" y="1556721"/>
            <a:ext cx="1064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LABEL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441097" y="1549620"/>
            <a:ext cx="204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LABEL - FREE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253" y="2133600"/>
            <a:ext cx="3046548" cy="4101502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218266" y="-9714"/>
            <a:ext cx="4583306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PROTEOMICS TECHNOLOGIES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4232" y="603220"/>
            <a:ext cx="399478" cy="5130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79978" y="659357"/>
            <a:ext cx="142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PEPTIDES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3161446" y="648971"/>
            <a:ext cx="2223349" cy="4353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1130" y="6368533"/>
            <a:ext cx="375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Disadvantages: </a:t>
            </a:r>
            <a:r>
              <a:rPr lang="en-US" b="1" dirty="0" smtClean="0"/>
              <a:t>COST, MULTIPLEXING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3156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titled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7" y="736397"/>
            <a:ext cx="8686803" cy="61385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0523" y="7219"/>
            <a:ext cx="6007499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CASSAVA QUANTITATIVE PROTEOMICS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Protein identification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04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2400" y="1099521"/>
            <a:ext cx="8890000" cy="38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marL="504825" indent="-37465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kern="0" dirty="0" smtClean="0">
                <a:latin typeface="Arial"/>
                <a:ea typeface="Arial" charset="0"/>
                <a:cs typeface="Arial"/>
              </a:rPr>
              <a:t>Post-harvest </a:t>
            </a:r>
            <a:r>
              <a:rPr lang="en-GB" sz="2400" b="1" kern="0" dirty="0" smtClean="0">
                <a:latin typeface="Arial"/>
                <a:ea typeface="Arial" charset="0"/>
                <a:cs typeface="Arial"/>
              </a:rPr>
              <a:t>Physiological Deterioration (PPD)</a:t>
            </a:r>
          </a:p>
          <a:p>
            <a:pPr marL="504825" indent="-374650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 smtClean="0">
              <a:latin typeface="Arial"/>
              <a:ea typeface="Arial" charset="0"/>
              <a:cs typeface="Arial"/>
            </a:endParaRPr>
          </a:p>
          <a:p>
            <a:pPr marL="541338" indent="-411163" defTabSz="914400">
              <a:spcAft>
                <a:spcPts val="1200"/>
              </a:spcAft>
              <a:buClr>
                <a:srgbClr val="008000"/>
              </a:buClr>
              <a:buSzPct val="60000"/>
              <a:buFont typeface="Wingdings" charset="2"/>
              <a:buChar char="u"/>
              <a:defRPr/>
            </a:pPr>
            <a:r>
              <a:rPr lang="en-US" sz="2200" kern="0" dirty="0" smtClean="0">
                <a:latin typeface="Arial"/>
                <a:ea typeface="Arial" charset="0"/>
                <a:cs typeface="Arial"/>
              </a:rPr>
              <a:t>Cassava deteriorates rapidly after harvest </a:t>
            </a:r>
          </a:p>
          <a:p>
            <a:pPr marL="541338" indent="-411163" defTabSz="914400">
              <a:spcAft>
                <a:spcPts val="1200"/>
              </a:spcAft>
              <a:buClr>
                <a:srgbClr val="008000"/>
              </a:buClr>
              <a:buSzPct val="60000"/>
              <a:buFont typeface="Wingdings" charset="2"/>
              <a:buChar char="u"/>
              <a:defRPr/>
            </a:pPr>
            <a:r>
              <a:rPr lang="en-US" sz="2200" kern="0" dirty="0" smtClean="0">
                <a:latin typeface="Arial"/>
                <a:ea typeface="Arial" charset="0"/>
                <a:cs typeface="Arial"/>
              </a:rPr>
              <a:t>Occurs as a result of wounding during harvesting</a:t>
            </a:r>
          </a:p>
          <a:p>
            <a:pPr marL="541338" indent="-411163" defTabSz="914400">
              <a:spcAft>
                <a:spcPts val="1200"/>
              </a:spcAft>
              <a:buClr>
                <a:srgbClr val="008000"/>
              </a:buClr>
              <a:buSzPct val="60000"/>
              <a:buFont typeface="Wingdings" charset="2"/>
              <a:buChar char="u"/>
              <a:defRPr/>
            </a:pPr>
            <a:r>
              <a:rPr lang="en-US" sz="2200" kern="0" dirty="0" smtClean="0">
                <a:latin typeface="Arial"/>
                <a:ea typeface="Arial" charset="0"/>
                <a:cs typeface="Arial"/>
              </a:rPr>
              <a:t>Blue / black vascular streaking in </a:t>
            </a:r>
            <a:r>
              <a:rPr lang="en-US" sz="2200" kern="0" dirty="0" smtClean="0">
                <a:latin typeface="Arial"/>
                <a:ea typeface="Arial" charset="0"/>
                <a:cs typeface="Arial"/>
              </a:rPr>
              <a:t>cassava storage </a:t>
            </a:r>
            <a:r>
              <a:rPr lang="en-US" sz="2200" kern="0" dirty="0" smtClean="0">
                <a:latin typeface="Arial"/>
                <a:ea typeface="Arial" charset="0"/>
                <a:cs typeface="Arial"/>
              </a:rPr>
              <a:t>roots</a:t>
            </a:r>
          </a:p>
          <a:p>
            <a:pPr marL="541338" indent="-411163" defTabSz="914400">
              <a:spcAft>
                <a:spcPts val="1200"/>
              </a:spcAft>
              <a:buClr>
                <a:srgbClr val="008000"/>
              </a:buClr>
              <a:buSzPct val="60000"/>
              <a:buFont typeface="Wingdings" charset="2"/>
              <a:buChar char="u"/>
              <a:defRPr/>
            </a:pPr>
            <a:r>
              <a:rPr lang="en-US" sz="2200" kern="0" dirty="0" smtClean="0">
                <a:latin typeface="Arial"/>
                <a:ea typeface="Arial" charset="0"/>
                <a:cs typeface="Arial"/>
              </a:rPr>
              <a:t> 10 -20% losses associated with PPD</a:t>
            </a:r>
          </a:p>
          <a:p>
            <a:pPr marL="541338" indent="-411163" defTabSz="914400">
              <a:spcAft>
                <a:spcPts val="1200"/>
              </a:spcAft>
              <a:buClr>
                <a:srgbClr val="008000"/>
              </a:buClr>
              <a:buSzPct val="60000"/>
              <a:buFont typeface="Wingdings" charset="2"/>
              <a:buChar char="u"/>
              <a:defRPr/>
            </a:pPr>
            <a:r>
              <a:rPr lang="en-US" sz="2200" kern="0" dirty="0" smtClean="0">
                <a:latin typeface="Arial"/>
                <a:ea typeface="Arial" charset="0"/>
                <a:cs typeface="Arial"/>
              </a:rPr>
              <a:t> Affects market value and trade // Price mark-up fresh roots (price drops </a:t>
            </a:r>
            <a:r>
              <a:rPr lang="en-US" sz="2200" kern="0" dirty="0" smtClean="0">
                <a:latin typeface="Arial"/>
                <a:ea typeface="Arial" charset="0"/>
                <a:cs typeface="Arial"/>
              </a:rPr>
              <a:t>when </a:t>
            </a:r>
            <a:r>
              <a:rPr lang="en-US" sz="2200" kern="0" dirty="0" smtClean="0">
                <a:latin typeface="Arial"/>
                <a:ea typeface="Arial" charset="0"/>
                <a:cs typeface="Arial"/>
              </a:rPr>
              <a:t>roots are 2-3 days </a:t>
            </a:r>
            <a:r>
              <a:rPr lang="en-US" sz="2200" kern="0" dirty="0" smtClean="0">
                <a:latin typeface="Arial"/>
                <a:ea typeface="Arial" charset="0"/>
                <a:cs typeface="Arial"/>
              </a:rPr>
              <a:t>old)</a:t>
            </a:r>
            <a:endParaRPr lang="en-US" sz="2200" kern="0" dirty="0" smtClean="0">
              <a:latin typeface="Arial"/>
              <a:ea typeface="Arial" charset="0"/>
              <a:cs typeface="Arial"/>
            </a:endParaRPr>
          </a:p>
          <a:p>
            <a:pPr marL="324000" indent="-194400" defTabSz="914400">
              <a:spcAft>
                <a:spcPts val="1800"/>
              </a:spcAft>
              <a:buClr>
                <a:srgbClr val="008000"/>
              </a:buClr>
              <a:buSzPct val="60000"/>
              <a:defRPr/>
            </a:pPr>
            <a:endParaRPr lang="en-US" sz="2000" kern="0" dirty="0" smtClean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15" name="Picture 11" descr="P1010006"/>
          <p:cNvPicPr>
            <a:picLocks noChangeAspect="1" noChangeArrowheads="1"/>
          </p:cNvPicPr>
          <p:nvPr/>
        </p:nvPicPr>
        <p:blipFill>
          <a:blip r:embed="rId2"/>
          <a:srcRect t="19257" b="8541"/>
          <a:stretch>
            <a:fillRect/>
          </a:stretch>
        </p:blipFill>
        <p:spPr bwMode="auto">
          <a:xfrm>
            <a:off x="1955806" y="4704046"/>
            <a:ext cx="4874718" cy="2009789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300134" y="6448457"/>
            <a:ext cx="15473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CH" sz="1000" kern="0" dirty="0">
                <a:solidFill>
                  <a:srgbClr val="FFFFFF"/>
                </a:solidFill>
                <a:ea typeface="Arial" charset="0"/>
                <a:cs typeface="Arial" charset="0"/>
              </a:rPr>
              <a:t>CM523-</a:t>
            </a:r>
            <a:r>
              <a:rPr lang="de-CH" sz="1000" kern="0" dirty="0" smtClean="0">
                <a:solidFill>
                  <a:srgbClr val="FFFFFF"/>
                </a:solidFill>
                <a:ea typeface="Arial" charset="0"/>
                <a:cs typeface="Arial" charset="0"/>
              </a:rPr>
              <a:t>7 (CIAT)</a:t>
            </a:r>
            <a:endParaRPr lang="en-US" sz="1000" kern="0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7810" y="7219"/>
            <a:ext cx="4612937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CHARACTERIZING PPD USING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QUANTITATIVE PROTEOMICS</a:t>
            </a:r>
          </a:p>
        </p:txBody>
      </p:sp>
    </p:spTree>
    <p:extLst>
      <p:ext uri="{BB962C8B-B14F-4D97-AF65-F5344CB8AC3E}">
        <p14:creationId xmlns:p14="http://schemas.microsoft.com/office/powerpoint/2010/main" val="16197803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698" y="2021240"/>
            <a:ext cx="3370263" cy="220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77"/>
          <a:stretch/>
        </p:blipFill>
        <p:spPr bwMode="auto">
          <a:xfrm>
            <a:off x="186263" y="2616199"/>
            <a:ext cx="2692400" cy="110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848106" y="122307"/>
            <a:ext cx="53117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prstClr val="white"/>
                </a:solidFill>
                <a:latin typeface="Calibri"/>
              </a:rPr>
              <a:t>Development of robust method for PPD tolerance assessment </a:t>
            </a:r>
            <a:endParaRPr lang="en-US" sz="20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113" y="2111341"/>
            <a:ext cx="300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1. </a:t>
            </a:r>
            <a:r>
              <a:rPr lang="en-US" b="1" dirty="0" smtClean="0">
                <a:latin typeface="Arial"/>
                <a:cs typeface="Arial"/>
              </a:rPr>
              <a:t>Initiate PPD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82998" y="1381665"/>
            <a:ext cx="3503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2. I</a:t>
            </a:r>
            <a:r>
              <a:rPr lang="en-US" b="1" u="sng" dirty="0" smtClean="0">
                <a:latin typeface="Arial"/>
                <a:cs typeface="Arial"/>
              </a:rPr>
              <a:t>mage-based </a:t>
            </a:r>
            <a:r>
              <a:rPr lang="en-US" b="1" dirty="0" smtClean="0">
                <a:latin typeface="Arial"/>
                <a:cs typeface="Arial"/>
              </a:rPr>
              <a:t>quantification of PPD symptoms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19710" y="4778184"/>
            <a:ext cx="3903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3</a:t>
            </a:r>
            <a:r>
              <a:rPr lang="en-US" b="1" dirty="0" smtClean="0">
                <a:latin typeface="Arial"/>
                <a:cs typeface="Arial"/>
              </a:rPr>
              <a:t>. </a:t>
            </a:r>
            <a:r>
              <a:rPr lang="en-US" b="1" dirty="0" smtClean="0">
                <a:latin typeface="Arial"/>
                <a:cs typeface="Arial"/>
              </a:rPr>
              <a:t>Confirm uniformity of PPD symptoms in samples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41816" y="2021240"/>
            <a:ext cx="2844800" cy="1839556"/>
          </a:xfrm>
          <a:prstGeom prst="roundRect">
            <a:avLst>
              <a:gd name="adj" fmla="val 6290"/>
            </a:avLst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590923" y="1366842"/>
            <a:ext cx="3595688" cy="2927520"/>
          </a:xfrm>
          <a:prstGeom prst="roundRect">
            <a:avLst>
              <a:gd name="adj" fmla="val 6290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284430" y="4622795"/>
            <a:ext cx="3741035" cy="1032933"/>
          </a:xfrm>
          <a:prstGeom prst="roundRect">
            <a:avLst>
              <a:gd name="adj" fmla="val 6290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3088214" y="2586559"/>
            <a:ext cx="393700" cy="66039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ent Arrow 4"/>
          <p:cNvSpPr/>
          <p:nvPr/>
        </p:nvSpPr>
        <p:spPr>
          <a:xfrm rot="5400000">
            <a:off x="7245348" y="2948162"/>
            <a:ext cx="1435100" cy="1308100"/>
          </a:xfrm>
          <a:prstGeom prst="bentArrow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56272" y="-9714"/>
            <a:ext cx="6180667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Optimization and standardization of PPD scoring</a:t>
            </a:r>
            <a:endParaRPr lang="en-US" sz="2800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14697"/>
            <a:ext cx="499901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Supplemental File 1. PPD Symptom Score Software</a:t>
            </a:r>
            <a:r>
              <a:rPr lang="en-US" dirty="0" smtClean="0"/>
              <a:t>.</a:t>
            </a:r>
          </a:p>
          <a:p>
            <a:r>
              <a:rPr lang="en-US" sz="900" dirty="0" smtClean="0"/>
              <a:t>Plant Cell, 2014</a:t>
            </a:r>
            <a:endParaRPr lang="en-US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4032210" y="4059977"/>
            <a:ext cx="119136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00" dirty="0" smtClean="0"/>
              <a:t>0h</a:t>
            </a:r>
            <a:endParaRPr lang="en-US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4914860" y="4059977"/>
            <a:ext cx="119136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00" dirty="0"/>
              <a:t>6</a:t>
            </a:r>
            <a:r>
              <a:rPr lang="en-US" sz="900" dirty="0" smtClean="0"/>
              <a:t>h</a:t>
            </a:r>
            <a:endParaRPr lang="en-US" sz="900" dirty="0"/>
          </a:p>
        </p:txBody>
      </p:sp>
      <p:sp>
        <p:nvSpPr>
          <p:cNvPr id="20" name="TextBox 19"/>
          <p:cNvSpPr txBox="1"/>
          <p:nvPr/>
        </p:nvSpPr>
        <p:spPr>
          <a:xfrm>
            <a:off x="5734010" y="4059977"/>
            <a:ext cx="177633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00" dirty="0" smtClean="0"/>
              <a:t>12h</a:t>
            </a:r>
            <a:endParaRPr lang="en-US" sz="900" dirty="0"/>
          </a:p>
        </p:txBody>
      </p:sp>
      <p:sp>
        <p:nvSpPr>
          <p:cNvPr id="22" name="TextBox 21"/>
          <p:cNvSpPr txBox="1"/>
          <p:nvPr/>
        </p:nvSpPr>
        <p:spPr>
          <a:xfrm>
            <a:off x="6572210" y="4059977"/>
            <a:ext cx="177633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00" dirty="0" smtClean="0"/>
              <a:t>24h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368628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90138" y="-9714"/>
            <a:ext cx="6180667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Cassava root samples for proteomics study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100667"/>
            <a:ext cx="7835900" cy="523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2273" y="5860532"/>
            <a:ext cx="590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 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12572" y="6639581"/>
            <a:ext cx="8314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Plant Cell, 2014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24605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3390</TotalTime>
  <Words>974</Words>
  <Application>Microsoft Macintosh PowerPoint</Application>
  <PresentationFormat>On-screen Show (4:3)</PresentationFormat>
  <Paragraphs>240</Paragraphs>
  <Slides>31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CASSAVA  LARGE-SCALE PROTEOMICS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on lack of connection between RNA and Protein</dc:title>
  <dc:creator>Herve Vanderschuren</dc:creator>
  <cp:lastModifiedBy>Herve Vanderschuren</cp:lastModifiedBy>
  <cp:revision>161</cp:revision>
  <dcterms:created xsi:type="dcterms:W3CDTF">2016-01-19T16:20:43Z</dcterms:created>
  <dcterms:modified xsi:type="dcterms:W3CDTF">2016-01-22T02:01:12Z</dcterms:modified>
</cp:coreProperties>
</file>