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6" r:id="rId18"/>
    <p:sldId id="301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8" r:id="rId27"/>
    <p:sldId id="303" r:id="rId28"/>
    <p:sldId id="289" r:id="rId29"/>
    <p:sldId id="302" r:id="rId30"/>
    <p:sldId id="305" r:id="rId31"/>
    <p:sldId id="306" r:id="rId32"/>
    <p:sldId id="287" r:id="rId33"/>
    <p:sldId id="307" r:id="rId34"/>
    <p:sldId id="290" r:id="rId35"/>
    <p:sldId id="291" r:id="rId36"/>
    <p:sldId id="293" r:id="rId37"/>
    <p:sldId id="294" r:id="rId38"/>
    <p:sldId id="296" r:id="rId39"/>
    <p:sldId id="298" r:id="rId40"/>
    <p:sldId id="299" r:id="rId41"/>
    <p:sldId id="300" r:id="rId42"/>
    <p:sldId id="308" r:id="rId43"/>
    <p:sldId id="264" r:id="rId44"/>
    <p:sldId id="273" r:id="rId45"/>
    <p:sldId id="292" r:id="rId46"/>
    <p:sldId id="29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73" autoAdjust="0"/>
  </p:normalViewPr>
  <p:slideViewPr>
    <p:cSldViewPr>
      <p:cViewPr varScale="1">
        <p:scale>
          <a:sx n="70" d="100"/>
          <a:sy n="7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work\project\GiseMarkt\plenary\Feb%202013\Book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Regulator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Topic Control</c:v>
                </c:pt>
                <c:pt idx="1">
                  <c:v>Task Control </c:v>
                </c:pt>
                <c:pt idx="2">
                  <c:v>Floor Grabbing</c:v>
                </c:pt>
                <c:pt idx="3">
                  <c:v>Level of Influence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TSO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Topic Control</c:v>
                </c:pt>
                <c:pt idx="1">
                  <c:v>Task Control </c:v>
                </c:pt>
                <c:pt idx="2">
                  <c:v>Floor Grabbing</c:v>
                </c:pt>
                <c:pt idx="3">
                  <c:v>Level of Influence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6</c:v>
                </c:pt>
                <c:pt idx="1">
                  <c:v>4</c:v>
                </c:pt>
                <c:pt idx="2">
                  <c:v>7</c:v>
                </c:pt>
                <c:pt idx="3">
                  <c:v>17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Consumer1</c:v>
                </c:pt>
              </c:strCache>
            </c:strRef>
          </c:tx>
          <c:invertIfNegative val="0"/>
          <c:cat>
            <c:strRef>
              <c:f>Sheet1!$B$1:$E$1</c:f>
              <c:strCache>
                <c:ptCount val="4"/>
                <c:pt idx="0">
                  <c:v>Topic Control</c:v>
                </c:pt>
                <c:pt idx="1">
                  <c:v>Task Control </c:v>
                </c:pt>
                <c:pt idx="2">
                  <c:v>Floor Grabbing</c:v>
                </c:pt>
                <c:pt idx="3">
                  <c:v>Level of Influence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5</c:v>
                </c:pt>
                <c:pt idx="1">
                  <c:v>4</c:v>
                </c:pt>
                <c:pt idx="2">
                  <c:v>3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897984"/>
        <c:axId val="49493120"/>
        <c:axId val="48627712"/>
      </c:bar3DChart>
      <c:catAx>
        <c:axId val="47897984"/>
        <c:scaling>
          <c:orientation val="minMax"/>
        </c:scaling>
        <c:delete val="0"/>
        <c:axPos val="b"/>
        <c:majorTickMark val="out"/>
        <c:minorTickMark val="none"/>
        <c:tickLblPos val="nextTo"/>
        <c:crossAx val="49493120"/>
        <c:crosses val="autoZero"/>
        <c:auto val="1"/>
        <c:lblAlgn val="ctr"/>
        <c:lblOffset val="100"/>
        <c:noMultiLvlLbl val="0"/>
      </c:catAx>
      <c:valAx>
        <c:axId val="4949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897984"/>
        <c:crosses val="autoZero"/>
        <c:crossBetween val="between"/>
      </c:valAx>
      <c:serAx>
        <c:axId val="48627712"/>
        <c:scaling>
          <c:orientation val="minMax"/>
        </c:scaling>
        <c:delete val="0"/>
        <c:axPos val="b"/>
        <c:majorTickMark val="out"/>
        <c:minorTickMark val="none"/>
        <c:tickLblPos val="nextTo"/>
        <c:crossAx val="49493120"/>
        <c:crosses val="autoZero"/>
      </c:serAx>
    </c:plotArea>
    <c:legend>
      <c:legendPos val="r"/>
      <c:layout>
        <c:manualLayout>
          <c:xMode val="edge"/>
          <c:yMode val="edge"/>
          <c:x val="0.70639712512563202"/>
          <c:y val="0.13378335321232651"/>
          <c:w val="0.1520972798887979"/>
          <c:h val="0.1800310971736892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178B96-EC0C-4435-87AD-7CCE2629B74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8BA4398-A5A5-485F-9648-AC864972F938}">
      <dgm:prSet phldrT="[Texte]"/>
      <dgm:spPr/>
      <dgm:t>
        <a:bodyPr/>
        <a:lstStyle/>
        <a:p>
          <a:r>
            <a:rPr lang="en-US" dirty="0" smtClean="0"/>
            <a:t>Analytics</a:t>
          </a:r>
          <a:endParaRPr lang="en-US" dirty="0"/>
        </a:p>
      </dgm:t>
    </dgm:pt>
    <dgm:pt modelId="{CCC8C455-A4AD-4233-B0E9-6E549293EBB2}" type="parTrans" cxnId="{7925E370-1A1F-4200-AB95-FEB60A54D7C3}">
      <dgm:prSet/>
      <dgm:spPr/>
      <dgm:t>
        <a:bodyPr/>
        <a:lstStyle/>
        <a:p>
          <a:endParaRPr lang="en-US"/>
        </a:p>
      </dgm:t>
    </dgm:pt>
    <dgm:pt modelId="{204BD4A1-6E0A-4308-8E7B-6CD4E87540BB}" type="sibTrans" cxnId="{7925E370-1A1F-4200-AB95-FEB60A54D7C3}">
      <dgm:prSet/>
      <dgm:spPr/>
      <dgm:t>
        <a:bodyPr/>
        <a:lstStyle/>
        <a:p>
          <a:endParaRPr lang="en-US"/>
        </a:p>
      </dgm:t>
    </dgm:pt>
    <dgm:pt modelId="{4C7AE06E-CEE6-4FB2-9314-7E46E8CC6A4B}">
      <dgm:prSet phldrT="[Texte]"/>
      <dgm:spPr/>
      <dgm:t>
        <a:bodyPr/>
        <a:lstStyle/>
        <a:p>
          <a:r>
            <a:rPr lang="en-US" dirty="0" smtClean="0"/>
            <a:t>Text</a:t>
          </a:r>
          <a:endParaRPr lang="en-US" dirty="0"/>
        </a:p>
      </dgm:t>
    </dgm:pt>
    <dgm:pt modelId="{0350E533-4916-4C57-A2C7-3A06D4FB6566}" type="parTrans" cxnId="{4CB12F20-1DC3-4D77-B614-5C02EA9B36DE}">
      <dgm:prSet/>
      <dgm:spPr/>
      <dgm:t>
        <a:bodyPr/>
        <a:lstStyle/>
        <a:p>
          <a:endParaRPr lang="en-US"/>
        </a:p>
      </dgm:t>
    </dgm:pt>
    <dgm:pt modelId="{23C91065-CF0A-433F-8408-9CF01AF3ED12}" type="sibTrans" cxnId="{4CB12F20-1DC3-4D77-B614-5C02EA9B36DE}">
      <dgm:prSet/>
      <dgm:spPr/>
      <dgm:t>
        <a:bodyPr/>
        <a:lstStyle/>
        <a:p>
          <a:endParaRPr lang="en-US"/>
        </a:p>
      </dgm:t>
    </dgm:pt>
    <dgm:pt modelId="{DCBCF4FF-439B-460F-9217-C1CD7C03A606}" type="pres">
      <dgm:prSet presAssocID="{64178B96-EC0C-4435-87AD-7CCE2629B74E}" presName="compositeShape" presStyleCnt="0">
        <dgm:presLayoutVars>
          <dgm:chMax val="7"/>
          <dgm:dir/>
          <dgm:resizeHandles val="exact"/>
        </dgm:presLayoutVars>
      </dgm:prSet>
      <dgm:spPr/>
    </dgm:pt>
    <dgm:pt modelId="{2D493336-D2EB-4285-9AA9-3F7B7108E365}" type="pres">
      <dgm:prSet presAssocID="{D8BA4398-A5A5-485F-9648-AC864972F938}" presName="circ1" presStyleLbl="vennNode1" presStyleIdx="0" presStyleCnt="2"/>
      <dgm:spPr/>
      <dgm:t>
        <a:bodyPr/>
        <a:lstStyle/>
        <a:p>
          <a:endParaRPr lang="en-US"/>
        </a:p>
      </dgm:t>
    </dgm:pt>
    <dgm:pt modelId="{62736430-CE42-4B6F-BD0D-66732010F10D}" type="pres">
      <dgm:prSet presAssocID="{D8BA4398-A5A5-485F-9648-AC864972F93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A77AA-05B7-4F43-AAAA-676E1455F0E1}" type="pres">
      <dgm:prSet presAssocID="{4C7AE06E-CEE6-4FB2-9314-7E46E8CC6A4B}" presName="circ2" presStyleLbl="vennNode1" presStyleIdx="1" presStyleCnt="2"/>
      <dgm:spPr/>
      <dgm:t>
        <a:bodyPr/>
        <a:lstStyle/>
        <a:p>
          <a:endParaRPr lang="en-US"/>
        </a:p>
      </dgm:t>
    </dgm:pt>
    <dgm:pt modelId="{2849A70E-D2BF-4480-A006-736F6EDBFBB2}" type="pres">
      <dgm:prSet presAssocID="{4C7AE06E-CEE6-4FB2-9314-7E46E8CC6A4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3AD1FB-F3E8-479D-AA26-532E1ADF06BF}" type="presOf" srcId="{D8BA4398-A5A5-485F-9648-AC864972F938}" destId="{62736430-CE42-4B6F-BD0D-66732010F10D}" srcOrd="1" destOrd="0" presId="urn:microsoft.com/office/officeart/2005/8/layout/venn1"/>
    <dgm:cxn modelId="{E1186E64-A9DB-4C0A-932C-8405A5E28F1B}" type="presOf" srcId="{4C7AE06E-CEE6-4FB2-9314-7E46E8CC6A4B}" destId="{A46A77AA-05B7-4F43-AAAA-676E1455F0E1}" srcOrd="0" destOrd="0" presId="urn:microsoft.com/office/officeart/2005/8/layout/venn1"/>
    <dgm:cxn modelId="{D11185B2-582D-4D81-85E4-22D7BD795E83}" type="presOf" srcId="{D8BA4398-A5A5-485F-9648-AC864972F938}" destId="{2D493336-D2EB-4285-9AA9-3F7B7108E365}" srcOrd="0" destOrd="0" presId="urn:microsoft.com/office/officeart/2005/8/layout/venn1"/>
    <dgm:cxn modelId="{D145C2E7-C635-4192-AF8D-4891A6740C9B}" type="presOf" srcId="{4C7AE06E-CEE6-4FB2-9314-7E46E8CC6A4B}" destId="{2849A70E-D2BF-4480-A006-736F6EDBFBB2}" srcOrd="1" destOrd="0" presId="urn:microsoft.com/office/officeart/2005/8/layout/venn1"/>
    <dgm:cxn modelId="{7925E370-1A1F-4200-AB95-FEB60A54D7C3}" srcId="{64178B96-EC0C-4435-87AD-7CCE2629B74E}" destId="{D8BA4398-A5A5-485F-9648-AC864972F938}" srcOrd="0" destOrd="0" parTransId="{CCC8C455-A4AD-4233-B0E9-6E549293EBB2}" sibTransId="{204BD4A1-6E0A-4308-8E7B-6CD4E87540BB}"/>
    <dgm:cxn modelId="{CB00B4E5-B9F7-4552-B4FB-1992F0F10006}" type="presOf" srcId="{64178B96-EC0C-4435-87AD-7CCE2629B74E}" destId="{DCBCF4FF-439B-460F-9217-C1CD7C03A606}" srcOrd="0" destOrd="0" presId="urn:microsoft.com/office/officeart/2005/8/layout/venn1"/>
    <dgm:cxn modelId="{4CB12F20-1DC3-4D77-B614-5C02EA9B36DE}" srcId="{64178B96-EC0C-4435-87AD-7CCE2629B74E}" destId="{4C7AE06E-CEE6-4FB2-9314-7E46E8CC6A4B}" srcOrd="1" destOrd="0" parTransId="{0350E533-4916-4C57-A2C7-3A06D4FB6566}" sibTransId="{23C91065-CF0A-433F-8408-9CF01AF3ED12}"/>
    <dgm:cxn modelId="{97E9842C-7B51-4D53-BB2D-236D38D8F38F}" type="presParOf" srcId="{DCBCF4FF-439B-460F-9217-C1CD7C03A606}" destId="{2D493336-D2EB-4285-9AA9-3F7B7108E365}" srcOrd="0" destOrd="0" presId="urn:microsoft.com/office/officeart/2005/8/layout/venn1"/>
    <dgm:cxn modelId="{819EE61C-DAEF-4B2F-A4C0-D05E1056D3E3}" type="presParOf" srcId="{DCBCF4FF-439B-460F-9217-C1CD7C03A606}" destId="{62736430-CE42-4B6F-BD0D-66732010F10D}" srcOrd="1" destOrd="0" presId="urn:microsoft.com/office/officeart/2005/8/layout/venn1"/>
    <dgm:cxn modelId="{36BB498B-FD68-42C0-9382-A01DB02A6CD7}" type="presParOf" srcId="{DCBCF4FF-439B-460F-9217-C1CD7C03A606}" destId="{A46A77AA-05B7-4F43-AAAA-676E1455F0E1}" srcOrd="2" destOrd="0" presId="urn:microsoft.com/office/officeart/2005/8/layout/venn1"/>
    <dgm:cxn modelId="{7ACE29A4-5352-4943-A42D-678E4D959322}" type="presParOf" srcId="{DCBCF4FF-439B-460F-9217-C1CD7C03A606}" destId="{2849A70E-D2BF-4480-A006-736F6EDBFBB2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93336-D2EB-4285-9AA9-3F7B7108E365}">
      <dsp:nvSpPr>
        <dsp:cNvPr id="0" name=""/>
        <dsp:cNvSpPr/>
      </dsp:nvSpPr>
      <dsp:spPr>
        <a:xfrm>
          <a:off x="137159" y="340360"/>
          <a:ext cx="3383280" cy="3383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Analytics</a:t>
          </a:r>
          <a:endParaRPr lang="en-US" sz="4200" kern="1200" dirty="0"/>
        </a:p>
      </dsp:txBody>
      <dsp:txXfrm>
        <a:off x="609599" y="739321"/>
        <a:ext cx="1950720" cy="2585357"/>
      </dsp:txXfrm>
    </dsp:sp>
    <dsp:sp modelId="{A46A77AA-05B7-4F43-AAAA-676E1455F0E1}">
      <dsp:nvSpPr>
        <dsp:cNvPr id="0" name=""/>
        <dsp:cNvSpPr/>
      </dsp:nvSpPr>
      <dsp:spPr>
        <a:xfrm>
          <a:off x="2575559" y="340360"/>
          <a:ext cx="3383280" cy="33832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Text</a:t>
          </a:r>
          <a:endParaRPr lang="en-US" sz="4200" kern="1200" dirty="0"/>
        </a:p>
      </dsp:txBody>
      <dsp:txXfrm>
        <a:off x="3535680" y="739321"/>
        <a:ext cx="1950720" cy="2585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AB8DE-812A-41F9-9953-94BC445B93AC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FC810-9968-4BC2-8F74-027FD19228C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coder.com/blog/why-this-infographic-on-data-is-astounding-terrifying-and-revolutionary-for-those-who-can-handle-it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ys2capital.com/wcblog/commodity-trading-tips-guidelines-for-commodity-market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s.tripod.com/mr_sedivy/enlite2.htm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mall-business-concepts.com/community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oaftersales.info/2012/12/cars-sensors-system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utoweek.com/article/20131017/carnews/131019811" TargetMode="External"/><Relationship Id="rId4" Type="http://schemas.openxmlformats.org/officeDocument/2006/relationships/hyperlink" Target="http://www.thedrum.com/news/2013/10/12/third-uk-social-media-users-dont-use-facebook-twitter-youtube-flickr-pinterest" TargetMode="Externa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E6A536-457E-4E89-9120-FE5BF7DB5B0B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19503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11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Source: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hlinkClick r:id="rId3"/>
              </a:rPr>
              <a:t>https://www.topcoder.com/blog/why-this-infographic-on-data-is-astounding-terrifying-and-revolutionary-for-those-who-can-handle-it/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12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Image Source: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hlinkClick r:id="rId3"/>
              </a:rPr>
              <a:t>http://www.ways2capital.com/wcblog/commodity-trading-tips-guidelines-for-commodity-markets/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13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14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15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16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17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18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19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20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Source:</a:t>
            </a:r>
            <a:r>
              <a:rPr lang="fr-BE" baseline="0" dirty="0" smtClean="0"/>
              <a:t> </a:t>
            </a:r>
            <a:r>
              <a:rPr lang="en-US" dirty="0" smtClean="0">
                <a:hlinkClick r:id="rId3"/>
              </a:rPr>
              <a:t>http://members.tripod.com/mr_sedivy/enlite2.html</a:t>
            </a:r>
            <a:r>
              <a:rPr lang="en-US" dirty="0" smtClean="0"/>
              <a:t>, </a:t>
            </a:r>
          </a:p>
          <a:p>
            <a:r>
              <a:rPr lang="en-US" dirty="0" smtClean="0">
                <a:hlinkClick r:id="rId4"/>
              </a:rPr>
              <a:t>http://small-business-concepts.com/community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2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21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22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23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24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25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26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27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28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29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30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3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31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32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33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34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35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36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37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38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39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40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Image source: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hlinkClick r:id="rId3"/>
              </a:rPr>
              <a:t>http://www.autoaftersales.info/2012/12/cars-sensors-system.html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>
                <a:hlinkClick r:id="rId4"/>
              </a:rPr>
              <a:t>http://www.thedrum.com/news/2013/10/12/third-uk-social-media-users-dont-use-facebook-twitter-youtube-flickr-pinterest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>
                <a:hlinkClick r:id="rId5"/>
              </a:rPr>
              <a:t>http://www.autoweek.com/article/20131017/carnews/131019811</a:t>
            </a:r>
            <a:endParaRPr lang="en-US" dirty="0" smtClean="0"/>
          </a:p>
          <a:p>
            <a:r>
              <a:rPr lang="en-US" dirty="0" smtClean="0"/>
              <a:t>-the</a:t>
            </a:r>
            <a:r>
              <a:rPr lang="en-US" baseline="0" dirty="0" smtClean="0"/>
              <a:t> Economist magazine</a:t>
            </a:r>
            <a:r>
              <a:rPr lang="en-US" dirty="0" smtClean="0"/>
              <a:t> 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4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41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43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44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45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46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6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7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8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9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38C35-1A33-4F7E-8F3F-A075B2D473AD}" type="slidenum">
              <a:rPr lang="fr-BE" altLang="fr-FR" smtClean="0"/>
              <a:pPr/>
              <a:t>10</a:t>
            </a:fld>
            <a:endParaRPr lang="fr-BE" altLang="fr-FR"/>
          </a:p>
        </p:txBody>
      </p:sp>
    </p:spTree>
    <p:extLst>
      <p:ext uri="{BB962C8B-B14F-4D97-AF65-F5344CB8AC3E}">
        <p14:creationId xmlns:p14="http://schemas.microsoft.com/office/powerpoint/2010/main" val="429491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D164-5DB8-4EF9-8751-6657F84D46D1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B606-4D99-43F3-AC8B-9CE15CE923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D164-5DB8-4EF9-8751-6657F84D46D1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B606-4D99-43F3-AC8B-9CE15CE923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5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D164-5DB8-4EF9-8751-6657F84D46D1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B606-4D99-43F3-AC8B-9CE15CE923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10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pt-masqu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263" y="-26988"/>
            <a:ext cx="9756776" cy="690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092825"/>
            <a:ext cx="4391025" cy="476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ea typeface="ＭＳ Ｐゴシック" pitchFamily="34" charset="-128"/>
                <a:cs typeface="Arial" pitchFamily="34" charset="0"/>
              </a:defRPr>
            </a:lvl1pPr>
          </a:lstStyle>
          <a:p>
            <a:r>
              <a:rPr lang="fr-FR" altLang="fr-FR"/>
              <a:t>CEO: Frontain Amélie</a:t>
            </a:r>
          </a:p>
        </p:txBody>
      </p:sp>
    </p:spTree>
    <p:extLst>
      <p:ext uri="{BB962C8B-B14F-4D97-AF65-F5344CB8AC3E}">
        <p14:creationId xmlns:p14="http://schemas.microsoft.com/office/powerpoint/2010/main" val="288483385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D164-5DB8-4EF9-8751-6657F84D46D1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B606-4D99-43F3-AC8B-9CE15CE923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2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D164-5DB8-4EF9-8751-6657F84D46D1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B606-4D99-43F3-AC8B-9CE15CE923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76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D164-5DB8-4EF9-8751-6657F84D46D1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B606-4D99-43F3-AC8B-9CE15CE923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4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D164-5DB8-4EF9-8751-6657F84D46D1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B606-4D99-43F3-AC8B-9CE15CE923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28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D164-5DB8-4EF9-8751-6657F84D46D1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B606-4D99-43F3-AC8B-9CE15CE923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8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D164-5DB8-4EF9-8751-6657F84D46D1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B606-4D99-43F3-AC8B-9CE15CE923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5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D164-5DB8-4EF9-8751-6657F84D46D1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B606-4D99-43F3-AC8B-9CE15CE923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2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FD164-5DB8-4EF9-8751-6657F84D46D1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B606-4D99-43F3-AC8B-9CE15CE923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0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FD164-5DB8-4EF9-8751-6657F84D46D1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6B606-4D99-43F3-AC8B-9CE15CE9237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30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.rug.nl/ashwin/displ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.rug.nl/ashwin/causelrelex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t.rug.nl/ashwin/Out/Results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magojr.com/index.php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bloggerchica.com/daa-san-francisco-symposium-recap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readwrite.com/2013/09/18/gartner-on-big-data-everyones-doing-it-no-one-knows-why#awesm=~ooLJYN7thZLxbc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slashdot.org/topic/bi/death-of-the-salesmen-the-geeks-did-it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blog.starbridgepartners.com/2013/10/21/how-big-data-is-changing-fashion-retail/" TargetMode="External"/><Relationship Id="rId4" Type="http://schemas.openxmlformats.org/officeDocument/2006/relationships/hyperlink" Target="http://blogs.hbr.org/2013/04/marketers-let-your-ego-go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mashable.com/2013/09/25/big-data-cities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hbr.org/2012/10/data-scientist-the-sexiest-job-of-the-21st-century/" TargetMode="External"/><Relationship Id="rId5" Type="http://schemas.openxmlformats.org/officeDocument/2006/relationships/hyperlink" Target="http://www.forbes.com/sites/joshbersin/2013/10/07/big-data-in-human-resources-a-world-of-haves-and-have-nots/" TargetMode="External"/><Relationship Id="rId4" Type="http://schemas.openxmlformats.org/officeDocument/2006/relationships/hyperlink" Target="http://www.forbes.com/sites/joshbersin/2013/02/17/bigdata-in-human-resources-talent-analytics-comes-of-age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.com/intl/cms/s/2/c017f2cc-7082-11e2-85d0-00144feab49a.html#axzz2mRfRIOJp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en-US" dirty="0" smtClean="0"/>
              <a:t>Big Data and Text Analytics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15616" y="4052664"/>
            <a:ext cx="6400800" cy="1752600"/>
          </a:xfrm>
        </p:spPr>
        <p:txBody>
          <a:bodyPr/>
          <a:lstStyle/>
          <a:p>
            <a:pPr algn="r"/>
            <a:r>
              <a:rPr lang="en-US" sz="1800" b="1" i="1" dirty="0" err="1" smtClean="0"/>
              <a:t>Ashwin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Ittoo</a:t>
            </a:r>
            <a:endParaRPr lang="en-US" sz="1800" b="1" i="1" dirty="0" smtClean="0"/>
          </a:p>
          <a:p>
            <a:pPr algn="r"/>
            <a:r>
              <a:rPr lang="en-US" sz="1800" b="1" i="1" dirty="0" err="1" smtClean="0"/>
              <a:t>QuantOM</a:t>
            </a:r>
            <a:r>
              <a:rPr lang="en-US" sz="1800" b="1" i="1" dirty="0" smtClean="0"/>
              <a:t>-Operations</a:t>
            </a:r>
          </a:p>
          <a:p>
            <a:pPr algn="r"/>
            <a:r>
              <a:rPr lang="en-US" sz="1800" b="1" i="1" dirty="0" smtClean="0"/>
              <a:t>HEC-</a:t>
            </a:r>
            <a:r>
              <a:rPr lang="en-US" sz="1800" b="1" i="1" dirty="0" err="1" smtClean="0"/>
              <a:t>ULg</a:t>
            </a:r>
            <a:endParaRPr lang="en-US" sz="1800" b="1" i="1" dirty="0" smtClean="0"/>
          </a:p>
          <a:p>
            <a:pPr algn="r"/>
            <a:r>
              <a:rPr lang="en-US" sz="1800" b="1" i="1" dirty="0" smtClean="0"/>
              <a:t>6</a:t>
            </a:r>
            <a:r>
              <a:rPr lang="en-US" sz="1800" b="1" i="1" baseline="30000" dirty="0" smtClean="0"/>
              <a:t>th</a:t>
            </a:r>
            <a:r>
              <a:rPr lang="en-US" sz="1800" b="1" i="1" dirty="0" smtClean="0"/>
              <a:t> December 2013</a:t>
            </a:r>
          </a:p>
          <a:p>
            <a:pPr algn="r"/>
            <a:endParaRPr lang="en-US" dirty="0"/>
          </a:p>
        </p:txBody>
      </p:sp>
      <p:pic>
        <p:nvPicPr>
          <p:cNvPr id="4" name="Picture 5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6" y="6021288"/>
            <a:ext cx="81359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0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Taxonomy</a:t>
            </a:r>
            <a:r>
              <a:rPr lang="fr-BE" sz="3600" b="1" dirty="0" smtClean="0"/>
              <a:t> of </a:t>
            </a:r>
            <a:r>
              <a:rPr lang="fr-BE" sz="3600" b="1" dirty="0" err="1" smtClean="0"/>
              <a:t>Big</a:t>
            </a:r>
            <a:r>
              <a:rPr lang="fr-BE" sz="3600" b="1" dirty="0" smtClean="0"/>
              <a:t> Data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836712"/>
            <a:ext cx="889248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Optional!!!!!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24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4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How </a:t>
            </a:r>
            <a:r>
              <a:rPr lang="fr-BE" sz="3600" b="1" dirty="0" err="1" smtClean="0"/>
              <a:t>Big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is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Big</a:t>
            </a:r>
            <a:r>
              <a:rPr lang="fr-BE" sz="3600" b="1" dirty="0" smtClean="0"/>
              <a:t>?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836712"/>
            <a:ext cx="889248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IBM estimates [3]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35 ZB by 2020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Twitter &gt;7 terabytes (TB) daily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Facebook 10 TB daily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Enterprise data: terabytes hourly</a:t>
            </a:r>
            <a:endParaRPr lang="en-US" sz="2400" dirty="0"/>
          </a:p>
          <a:p>
            <a:pPr lvl="1"/>
            <a:endParaRPr lang="en-US" sz="800" dirty="0" smtClean="0"/>
          </a:p>
          <a:p>
            <a:r>
              <a:rPr lang="en-US" sz="2400" dirty="0" smtClean="0"/>
              <a:t>IDC Digital Universe 2020 study[4]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Digital universe growth factor 2020: 300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40,000 </a:t>
            </a:r>
            <a:r>
              <a:rPr lang="en-US" sz="2000" dirty="0" err="1" smtClean="0"/>
              <a:t>exabytes</a:t>
            </a:r>
            <a:r>
              <a:rPr lang="en-US" sz="2000" dirty="0" smtClean="0"/>
              <a:t> in 2020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68</a:t>
            </a:r>
            <a:r>
              <a:rPr lang="en-US" sz="2000" dirty="0"/>
              <a:t>% </a:t>
            </a:r>
            <a:r>
              <a:rPr lang="en-US" sz="2000" dirty="0" smtClean="0"/>
              <a:t>of data </a:t>
            </a:r>
            <a:r>
              <a:rPr lang="en-US" sz="2000" dirty="0" smtClean="0"/>
              <a:t>created </a:t>
            </a:r>
            <a:r>
              <a:rPr lang="en-US" sz="2000" b="1" i="1" u="sng" dirty="0" smtClean="0"/>
              <a:t>by consumers</a:t>
            </a:r>
            <a:r>
              <a:rPr lang="en-US" sz="2000" dirty="0" smtClean="0"/>
              <a:t> (2012</a:t>
            </a:r>
            <a:r>
              <a:rPr lang="en-US" sz="2000" dirty="0" smtClean="0"/>
              <a:t>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 &lt;&lt; volume created </a:t>
            </a:r>
            <a:r>
              <a:rPr lang="en-US" sz="2000" b="1" i="1" u="sng" dirty="0" smtClean="0"/>
              <a:t>about consumers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r>
              <a:rPr lang="en-US" sz="2400" dirty="0"/>
              <a:t>IDC Market Analysis </a:t>
            </a:r>
            <a:r>
              <a:rPr lang="en-US" sz="2400" dirty="0" smtClean="0"/>
              <a:t>2012[5]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ICT Big Data </a:t>
            </a:r>
            <a:r>
              <a:rPr lang="en-US" sz="2000" dirty="0" err="1"/>
              <a:t>tech&amp;services</a:t>
            </a:r>
            <a:r>
              <a:rPr lang="en-US" sz="2000" dirty="0"/>
              <a:t>: 39.4</a:t>
            </a:r>
            <a:r>
              <a:rPr lang="en-US" sz="2000" dirty="0" smtClean="0"/>
              <a:t>% growth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$16.9 billion market in 2015</a:t>
            </a:r>
          </a:p>
          <a:p>
            <a:endParaRPr lang="en-US" sz="800" dirty="0" smtClean="0"/>
          </a:p>
          <a:p>
            <a:pPr lvl="1"/>
            <a:endParaRPr lang="en-US" sz="24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How </a:t>
            </a:r>
            <a:r>
              <a:rPr lang="fr-BE" sz="3600" b="1" dirty="0" err="1" smtClean="0"/>
              <a:t>Big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is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Big</a:t>
            </a:r>
            <a:r>
              <a:rPr lang="fr-BE" sz="3600" b="1" dirty="0" smtClean="0"/>
              <a:t>?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836712"/>
            <a:ext cx="889248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Outdated by now</a:t>
            </a:r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36712"/>
            <a:ext cx="4875667" cy="5991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136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Value in </a:t>
            </a:r>
            <a:r>
              <a:rPr lang="fr-BE" sz="3600" b="1" dirty="0" err="1" smtClean="0"/>
              <a:t>Analytics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836712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Commoditization of data</a:t>
            </a:r>
          </a:p>
          <a:p>
            <a:endParaRPr lang="en-US" sz="800" dirty="0" smtClean="0"/>
          </a:p>
          <a:p>
            <a:r>
              <a:rPr lang="en-US" sz="2400" dirty="0" smtClean="0"/>
              <a:t>Paradox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 </a:t>
            </a:r>
            <a:r>
              <a:rPr lang="en-US" sz="2000" dirty="0" smtClean="0"/>
              <a:t>Rise in data volumes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Decline in fraction analyzed [3]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Leads to blind-spot</a:t>
            </a:r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400" dirty="0" smtClean="0"/>
              <a:t>Real value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Not data…but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Analytics to acquire insights (e.g. consumer behavior) and 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 Exploit insights for competitive edge</a:t>
            </a:r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84" y="980728"/>
            <a:ext cx="4914012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8315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Value in </a:t>
            </a:r>
            <a:r>
              <a:rPr lang="fr-BE" sz="3600" b="1" dirty="0" err="1" smtClean="0"/>
              <a:t>Analytics</a:t>
            </a:r>
            <a:r>
              <a:rPr lang="fr-BE" sz="3600" b="1" dirty="0" smtClean="0"/>
              <a:t>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836712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MIT Sloan Management Review [6]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60% organizations have more data than they can analyze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Top-performing organizations 5 times likelier to rely on analytics</a:t>
            </a:r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5472608" cy="436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331640" y="3328527"/>
            <a:ext cx="5184576" cy="584775"/>
          </a:xfrm>
          <a:prstGeom prst="rect">
            <a:avLst/>
          </a:prstGeom>
          <a:solidFill>
            <a:srgbClr val="CC66FF"/>
          </a:solidFill>
          <a:ln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ANALYTICS IS KEY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604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What</a:t>
            </a:r>
            <a:r>
              <a:rPr lang="fr-BE" sz="3600" b="1" dirty="0" smtClean="0"/>
              <a:t> Data?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144016" y="836712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Predominantly unstructured format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Facebook messages, Wikipedia pages, </a:t>
            </a:r>
            <a:r>
              <a:rPr lang="en-US" sz="1800" dirty="0" err="1" smtClean="0"/>
              <a:t>Youtube</a:t>
            </a:r>
            <a:r>
              <a:rPr lang="en-US" sz="1800" dirty="0" smtClean="0"/>
              <a:t> videos, Flickr photos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r>
              <a:rPr lang="en-US" sz="2000" dirty="0" smtClean="0"/>
              <a:t>HP, IBM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90-95% of data in next decade unstructured</a:t>
            </a:r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64" y="1556792"/>
            <a:ext cx="778736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267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Text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252536" y="836712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2" name="Picture 4" descr="http://cdn.theatlanticwire.com/img/upload/2012/08/27/emily%20giffin%20amazon%20review%20cap_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" y="620688"/>
            <a:ext cx="63716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403605" y="1700808"/>
            <a:ext cx="25963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u="sng" dirty="0" smtClean="0"/>
              <a:t>Unstructured</a:t>
            </a:r>
            <a:r>
              <a:rPr lang="en-US" dirty="0" smtClean="0"/>
              <a:t> texts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Messy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/>
              <a:t>Richer, deeper, more valuable insights</a:t>
            </a:r>
            <a:endParaRPr lang="en-US" sz="1600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4365104"/>
            <a:ext cx="8074925" cy="2376264"/>
            <a:chOff x="150405" y="4333815"/>
            <a:chExt cx="7924521" cy="2047513"/>
          </a:xfrm>
        </p:grpSpPr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405" y="4333815"/>
              <a:ext cx="4536504" cy="204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4732283" y="4511554"/>
              <a:ext cx="334264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b="1" i="1" u="sng" dirty="0"/>
                <a:t>Traditional structured data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sz="1600" dirty="0" smtClean="0"/>
                <a:t>Neatly organized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sz="1600" dirty="0" smtClean="0"/>
                <a:t>Rows, columns</a:t>
              </a:r>
            </a:p>
            <a:p>
              <a:pPr marL="742950" lvl="1" indent="-285750">
                <a:buFont typeface="Courier New" panose="02070309020205020404" pitchFamily="49" charset="0"/>
                <a:buChar char="o"/>
              </a:pPr>
              <a:r>
                <a:rPr lang="en-US" sz="1600" dirty="0" smtClean="0"/>
                <a:t>Lacks richness</a:t>
              </a:r>
              <a:endParaRPr lang="en-US" sz="1600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460375" y="4368006"/>
            <a:ext cx="6559897" cy="584775"/>
          </a:xfrm>
          <a:prstGeom prst="rect">
            <a:avLst/>
          </a:prstGeom>
          <a:solidFill>
            <a:srgbClr val="CC66FF"/>
          </a:solidFill>
          <a:ln>
            <a:solidFill>
              <a:srgbClr val="FFCC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Text: Valuable Insights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5324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My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Research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252536" y="836712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" name="Diagramme 11"/>
          <p:cNvGraphicFramePr/>
          <p:nvPr>
            <p:extLst>
              <p:ext uri="{D42A27DB-BD31-4B8C-83A1-F6EECF244321}">
                <p14:modId xmlns:p14="http://schemas.microsoft.com/office/powerpoint/2010/main" val="3688811108"/>
              </p:ext>
            </p:extLst>
          </p:nvPr>
        </p:nvGraphicFramePr>
        <p:xfrm>
          <a:off x="1325724" y="8367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6" name="Groupe 15"/>
          <p:cNvGrpSpPr/>
          <p:nvPr/>
        </p:nvGrpSpPr>
        <p:grpSpPr>
          <a:xfrm>
            <a:off x="1093775" y="3356992"/>
            <a:ext cx="6559897" cy="2802907"/>
            <a:chOff x="1093775" y="3356992"/>
            <a:chExt cx="6559897" cy="2802907"/>
          </a:xfrm>
        </p:grpSpPr>
        <p:sp>
          <p:nvSpPr>
            <p:cNvPr id="14" name="Flèche vers le bas 13"/>
            <p:cNvSpPr/>
            <p:nvPr/>
          </p:nvSpPr>
          <p:spPr>
            <a:xfrm>
              <a:off x="4139952" y="3356992"/>
              <a:ext cx="309364" cy="1548172"/>
            </a:xfrm>
            <a:prstGeom prst="downArrow">
              <a:avLst>
                <a:gd name="adj1" fmla="val 71360"/>
                <a:gd name="adj2" fmla="val 50000"/>
              </a:avLst>
            </a:prstGeom>
            <a:solidFill>
              <a:srgbClr val="CC66FF"/>
            </a:solidFill>
            <a:ln>
              <a:solidFill>
                <a:srgbClr val="FFC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093775" y="5082681"/>
              <a:ext cx="6559897" cy="1077218"/>
            </a:xfrm>
            <a:prstGeom prst="rect">
              <a:avLst/>
            </a:prstGeom>
            <a:solidFill>
              <a:srgbClr val="CC66FF"/>
            </a:solidFill>
            <a:ln>
              <a:solidFill>
                <a:srgbClr val="FFCC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Natural Language Processing – Text Analytics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8095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Natural </a:t>
            </a:r>
            <a:r>
              <a:rPr lang="fr-BE" sz="3600" b="1" dirty="0" err="1" smtClean="0"/>
              <a:t>Language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Processing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72008" y="836712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Branch of Artificial Intelligence (AI)</a:t>
            </a:r>
          </a:p>
          <a:p>
            <a:r>
              <a:rPr lang="en-US" sz="2000" dirty="0" smtClean="0"/>
              <a:t>Computational Linguistics</a:t>
            </a:r>
          </a:p>
          <a:p>
            <a:r>
              <a:rPr lang="en-US" sz="2000" dirty="0" smtClean="0"/>
              <a:t>Language Technology</a:t>
            </a:r>
          </a:p>
          <a:p>
            <a:endParaRPr lang="en-US" sz="800" dirty="0" smtClean="0"/>
          </a:p>
          <a:p>
            <a:endParaRPr lang="en-US" sz="800" dirty="0" smtClean="0"/>
          </a:p>
          <a:p>
            <a:r>
              <a:rPr lang="en-US" sz="2000" dirty="0" smtClean="0"/>
              <a:t>Mathematical modeling of human languages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Symbolic (First Order, Predicate Logic)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Empirical (Vector Algebra, Statistics)</a:t>
            </a:r>
          </a:p>
          <a:p>
            <a:r>
              <a:rPr lang="en-US" sz="2000" dirty="0" smtClean="0"/>
              <a:t>Design, development of algorithms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Human language  </a:t>
            </a:r>
            <a:r>
              <a:rPr lang="en-US" sz="1800" b="1" i="1" u="sng" dirty="0" smtClean="0"/>
              <a:t>interpretation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Human language </a:t>
            </a:r>
            <a:r>
              <a:rPr lang="en-US" sz="1800" b="1" i="1" u="sng" dirty="0" smtClean="0"/>
              <a:t>generation</a:t>
            </a:r>
          </a:p>
          <a:p>
            <a:pPr lvl="1"/>
            <a:endParaRPr lang="en-US" sz="800" dirty="0"/>
          </a:p>
          <a:p>
            <a:pPr lvl="1"/>
            <a:endParaRPr lang="en-US" sz="800" dirty="0"/>
          </a:p>
          <a:p>
            <a:r>
              <a:rPr lang="en-US" sz="2000" dirty="0" smtClean="0"/>
              <a:t>Encompasses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AI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err="1" smtClean="0"/>
              <a:t>Maths</a:t>
            </a:r>
            <a:r>
              <a:rPr lang="en-US" sz="1800" dirty="0" smtClean="0"/>
              <a:t>: Statistics, (Vector) Algebra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Logics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Linguistics (syntax, semantics, discourse)</a:t>
            </a:r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434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Case 1 : </a:t>
            </a:r>
            <a:r>
              <a:rPr lang="fr-BE" sz="3600" b="1" dirty="0" err="1" smtClean="0"/>
              <a:t>Company</a:t>
            </a:r>
            <a:r>
              <a:rPr lang="fr-BE" sz="3600" b="1" dirty="0" smtClean="0"/>
              <a:t> X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836712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Market leader in professional healthcare equipment </a:t>
            </a:r>
          </a:p>
          <a:p>
            <a:r>
              <a:rPr lang="en-US" sz="2400" dirty="0" smtClean="0"/>
              <a:t>Preventive, corrective maintenance</a:t>
            </a:r>
          </a:p>
          <a:p>
            <a:r>
              <a:rPr lang="en-US" sz="2400" dirty="0" smtClean="0"/>
              <a:t>Field Service Engineers (FSE)</a:t>
            </a:r>
          </a:p>
          <a:p>
            <a:r>
              <a:rPr lang="en-US" sz="2400" dirty="0" smtClean="0"/>
              <a:t>Job-sheets describe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Observations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Repairs performed</a:t>
            </a:r>
          </a:p>
          <a:p>
            <a:pPr lvl="1"/>
            <a:endParaRPr lang="en-US" sz="800" dirty="0"/>
          </a:p>
          <a:p>
            <a:r>
              <a:rPr lang="en-US" sz="2400" dirty="0" smtClean="0">
                <a:hlinkClick r:id="rId3"/>
              </a:rPr>
              <a:t>Example job-sheets texts</a:t>
            </a:r>
            <a:endParaRPr lang="en-US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Messy, unstructured</a:t>
            </a:r>
          </a:p>
          <a:p>
            <a:endParaRPr lang="en-US" sz="800" dirty="0"/>
          </a:p>
          <a:p>
            <a:r>
              <a:rPr lang="en-US" sz="2400" dirty="0" smtClean="0"/>
              <a:t>Find out </a:t>
            </a:r>
            <a:r>
              <a:rPr lang="en-US" sz="2400" b="1" i="1" u="sng" dirty="0" smtClean="0"/>
              <a:t>causes of product failures </a:t>
            </a:r>
            <a:r>
              <a:rPr lang="en-US" sz="2400" dirty="0" smtClean="0"/>
              <a:t>from job-sheets</a:t>
            </a:r>
          </a:p>
          <a:p>
            <a:pPr marL="742950" lvl="2" indent="-342900"/>
            <a:r>
              <a:rPr lang="en-US" sz="2000" dirty="0"/>
              <a:t>“short-circuit caused power disruption</a:t>
            </a:r>
            <a:r>
              <a:rPr lang="en-US" sz="2000" dirty="0" smtClean="0"/>
              <a:t>”</a:t>
            </a:r>
          </a:p>
          <a:p>
            <a:pPr marL="742950" lvl="2" indent="-342900"/>
            <a:endParaRPr lang="en-US" sz="2000" dirty="0"/>
          </a:p>
          <a:p>
            <a:r>
              <a:rPr lang="en-US" sz="2400" b="1" i="1" u="sng" dirty="0" smtClean="0"/>
              <a:t>Causation/causality</a:t>
            </a:r>
            <a:r>
              <a:rPr lang="en-US" sz="2400" dirty="0" smtClean="0"/>
              <a:t> in philosophy, metaphysics</a:t>
            </a:r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newscenter.philips.com/pwc_nc/main/shared/assets/Downloadablefile/046_Radiography_Allura_Xper_FD20-13741-147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3203848" cy="244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educa.madrid.org/web/ies.laserna.fuenlabrada/filosofia/proyecto/kant/kan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709" y="3789040"/>
            <a:ext cx="1803747" cy="260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283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Before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we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start</a:t>
            </a:r>
            <a:r>
              <a:rPr lang="fr-BE" sz="3600" b="1" dirty="0" smtClean="0"/>
              <a:t> …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836712"/>
            <a:ext cx="8892480" cy="54726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052736"/>
            <a:ext cx="3751312" cy="29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402634" cy="293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07504" y="4030863"/>
            <a:ext cx="3175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Natural Language Processing, Computational Linguistics</a:t>
            </a:r>
            <a:endParaRPr lang="en-US" b="1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4997152" y="4078813"/>
            <a:ext cx="3175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Text Analytics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903593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Case 1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836712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Causality: multifarious linguistic patterns/expressions</a:t>
            </a:r>
          </a:p>
          <a:p>
            <a:r>
              <a:rPr lang="en-US" sz="2000" dirty="0" smtClean="0"/>
              <a:t>Algorithm to learn various causal patterns from texts? (ways in which causality is expressed in language)</a:t>
            </a:r>
          </a:p>
          <a:p>
            <a:endParaRPr lang="en-US" sz="900" dirty="0"/>
          </a:p>
          <a:p>
            <a:r>
              <a:rPr lang="en-US" sz="2000" dirty="0" smtClean="0"/>
              <a:t>Challenge 1: Synonymous patterns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overheating is the </a:t>
            </a:r>
            <a:r>
              <a:rPr lang="en-US" sz="1800" b="1" i="1" u="sng" dirty="0" smtClean="0"/>
              <a:t>cause </a:t>
            </a:r>
            <a:r>
              <a:rPr lang="en-US" sz="1800" b="1" i="1" u="sng" dirty="0"/>
              <a:t>of</a:t>
            </a:r>
            <a:r>
              <a:rPr lang="en-US" sz="1800" dirty="0"/>
              <a:t> </a:t>
            </a:r>
            <a:r>
              <a:rPr lang="en-US" sz="1800" dirty="0" smtClean="0"/>
              <a:t>screen blinking </a:t>
            </a:r>
            <a:endParaRPr lang="en-US" sz="1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overheating is </a:t>
            </a:r>
            <a:r>
              <a:rPr lang="en-US" sz="1800" dirty="0" smtClean="0"/>
              <a:t>the </a:t>
            </a:r>
            <a:r>
              <a:rPr lang="en-US" sz="1800" b="1" i="1" u="sng" dirty="0"/>
              <a:t>source of</a:t>
            </a:r>
            <a:r>
              <a:rPr lang="en-US" sz="1800" dirty="0"/>
              <a:t> screen blinking </a:t>
            </a:r>
            <a:endParaRPr lang="en-US" sz="2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overheating </a:t>
            </a:r>
            <a:r>
              <a:rPr lang="en-US" sz="1800" b="1" i="1" u="sng" dirty="0" smtClean="0"/>
              <a:t>result(s) </a:t>
            </a:r>
            <a:r>
              <a:rPr lang="en-US" sz="1800" b="1" i="1" u="sng" dirty="0"/>
              <a:t>in</a:t>
            </a:r>
            <a:r>
              <a:rPr lang="en-US" sz="1800" dirty="0"/>
              <a:t> screen blinking </a:t>
            </a:r>
            <a:endParaRPr lang="en-US" sz="1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900" dirty="0"/>
          </a:p>
          <a:p>
            <a:r>
              <a:rPr lang="en-US" sz="2000" dirty="0" smtClean="0"/>
              <a:t>Challenge 2: Ambiguous patterns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“overheating </a:t>
            </a:r>
            <a:r>
              <a:rPr lang="en-US" sz="1800" b="1" i="1" u="sng" dirty="0" smtClean="0"/>
              <a:t>leads to </a:t>
            </a:r>
            <a:r>
              <a:rPr lang="en-US" sz="1800" dirty="0" smtClean="0"/>
              <a:t>screen blinking”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“street </a:t>
            </a:r>
            <a:r>
              <a:rPr lang="en-US" sz="1800" b="1" i="1" u="sng" dirty="0" smtClean="0"/>
              <a:t>leads to</a:t>
            </a:r>
            <a:r>
              <a:rPr lang="en-US" sz="1800" dirty="0" smtClean="0"/>
              <a:t> exit”?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800" dirty="0"/>
          </a:p>
          <a:p>
            <a:r>
              <a:rPr lang="en-US" sz="2000" dirty="0" smtClean="0"/>
              <a:t>Challenge 3: Implicit causality patterns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“wiring </a:t>
            </a:r>
            <a:r>
              <a:rPr lang="en-US" sz="1800" b="1" i="1" u="sng" dirty="0" smtClean="0"/>
              <a:t>increases</a:t>
            </a:r>
            <a:r>
              <a:rPr lang="en-US" sz="1800" dirty="0" smtClean="0"/>
              <a:t> the oscillation”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“short circuit </a:t>
            </a:r>
            <a:r>
              <a:rPr lang="en-US" sz="1800" b="1" i="1" u="sng" dirty="0" smtClean="0"/>
              <a:t>destroyed</a:t>
            </a:r>
            <a:r>
              <a:rPr lang="en-US" sz="1800" dirty="0" smtClean="0"/>
              <a:t> power supply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/>
          </a:p>
          <a:p>
            <a:r>
              <a:rPr lang="en-US" sz="2000" dirty="0" smtClean="0"/>
              <a:t>Language Understanding: lexical </a:t>
            </a:r>
            <a:r>
              <a:rPr lang="en-US" sz="2000" dirty="0" smtClean="0">
                <a:sym typeface="Wingdings" panose="05000000000000000000" pitchFamily="2" charset="2"/>
              </a:rPr>
              <a:t> syntactic  </a:t>
            </a:r>
            <a:r>
              <a:rPr lang="en-US" sz="2000" dirty="0" smtClean="0">
                <a:sym typeface="Wingdings" panose="05000000000000000000" pitchFamily="2" charset="2"/>
              </a:rPr>
              <a:t>semantics</a:t>
            </a:r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140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Case 1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836712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Algorithm: Detect causality patterns from text documents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600" dirty="0" smtClean="0"/>
          </a:p>
          <a:p>
            <a:r>
              <a:rPr lang="en-US" sz="2400" dirty="0" smtClean="0"/>
              <a:t>Aim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Widest coverage: as many patterns as possible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Generic solution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But job-sheets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Domain specific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Restricted, limited vocabulary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Wikipedia articles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General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Diverse domains, vocabulary</a:t>
            </a:r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50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Case 1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836712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Wikipedia XML dump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50 GB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2 billions words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Berkley DB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Syntactic parsing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Dependency tree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454" y="2260848"/>
            <a:ext cx="6360058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05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Case 1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836712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Tree traversal: </a:t>
            </a:r>
            <a:r>
              <a:rPr lang="en-US" sz="2400" dirty="0" err="1" smtClean="0"/>
              <a:t>lexico</a:t>
            </a:r>
            <a:r>
              <a:rPr lang="en-US" sz="2400" dirty="0" smtClean="0"/>
              <a:t>-syntactic patterns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Between pairs, “hurricane-damage”, “poem-stanza”</a:t>
            </a:r>
          </a:p>
          <a:p>
            <a:endParaRPr lang="en-US" sz="1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r>
              <a:rPr lang="en-US" sz="2400" dirty="0" smtClean="0"/>
              <a:t>Express </a:t>
            </a:r>
            <a:r>
              <a:rPr lang="en-US" sz="2400" dirty="0"/>
              <a:t>various relationships, causality, part-whole,…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Which patterns express causality?</a:t>
            </a:r>
          </a:p>
          <a:p>
            <a:r>
              <a:rPr lang="en-US" sz="2400" dirty="0" smtClean="0"/>
              <a:t>Minimally-supervised learning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19344"/>
            <a:ext cx="8077667" cy="178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582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Case 1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764704"/>
            <a:ext cx="9252520" cy="56166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Minimally-supervised learning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Start with seed causal pair: “hurricane-damage”, “</a:t>
            </a:r>
            <a:r>
              <a:rPr lang="en-US" sz="2000" dirty="0" err="1" smtClean="0"/>
              <a:t>hiv</a:t>
            </a:r>
            <a:r>
              <a:rPr lang="en-US" sz="2000" dirty="0" smtClean="0"/>
              <a:t>-aids”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Harvest patterns connecting pair: </a:t>
            </a:r>
            <a:endParaRPr lang="en-US" sz="2000" dirty="0" smtClean="0"/>
          </a:p>
          <a:p>
            <a:pPr marL="1314450" lvl="2" indent="-457200">
              <a:buFont typeface="Courier New" panose="02070309020205020404" pitchFamily="49" charset="0"/>
              <a:buChar char="o"/>
            </a:pPr>
            <a:r>
              <a:rPr lang="en-US" sz="1800" dirty="0" err="1" smtClean="0"/>
              <a:t>nsubj</a:t>
            </a:r>
            <a:r>
              <a:rPr lang="en-US" sz="1800" dirty="0" smtClean="0"/>
              <a:t> </a:t>
            </a:r>
            <a:r>
              <a:rPr lang="en-US" sz="1800" b="1" i="1" u="sng" dirty="0" smtClean="0"/>
              <a:t>&lt;cause&gt;</a:t>
            </a:r>
            <a:r>
              <a:rPr lang="en-US" sz="1800" dirty="0" smtClean="0"/>
              <a:t> </a:t>
            </a:r>
            <a:r>
              <a:rPr lang="en-US" sz="1800" dirty="0" err="1" smtClean="0"/>
              <a:t>dobj</a:t>
            </a:r>
            <a:r>
              <a:rPr lang="en-US" sz="1800" dirty="0"/>
              <a:t> </a:t>
            </a:r>
            <a:r>
              <a:rPr lang="en-US" sz="1800" dirty="0" smtClean="0"/>
              <a:t>(“cause”)</a:t>
            </a:r>
            <a:endParaRPr lang="en-US" sz="1800" dirty="0" smtClean="0"/>
          </a:p>
          <a:p>
            <a:pPr marL="1314450" lvl="2" indent="-457200">
              <a:buFont typeface="Courier New" panose="02070309020205020404" pitchFamily="49" charset="0"/>
              <a:buChar char="o"/>
            </a:pPr>
            <a:r>
              <a:rPr lang="en-US" sz="1800" dirty="0" err="1" smtClean="0"/>
              <a:t>nsubj</a:t>
            </a:r>
            <a:r>
              <a:rPr lang="en-US" sz="1800" dirty="0" smtClean="0"/>
              <a:t> </a:t>
            </a:r>
            <a:r>
              <a:rPr lang="en-US" sz="1800" b="1" i="1" u="sng" dirty="0" smtClean="0"/>
              <a:t>&lt;result&gt;</a:t>
            </a:r>
            <a:r>
              <a:rPr lang="en-US" sz="1800" dirty="0" smtClean="0"/>
              <a:t> </a:t>
            </a:r>
            <a:r>
              <a:rPr lang="en-US" sz="1800" dirty="0" err="1" smtClean="0"/>
              <a:t>prep+in+dobj</a:t>
            </a:r>
            <a:r>
              <a:rPr lang="en-US" sz="1800" dirty="0" smtClean="0"/>
              <a:t> (“result in”)</a:t>
            </a:r>
          </a:p>
          <a:p>
            <a:pPr marL="1314450" lvl="2" indent="-457200">
              <a:buFont typeface="Courier New" panose="02070309020205020404" pitchFamily="49" charset="0"/>
              <a:buChar char="o"/>
            </a:pPr>
            <a:r>
              <a:rPr lang="en-US" sz="1800" dirty="0" smtClean="0"/>
              <a:t>…</a:t>
            </a:r>
            <a:endParaRPr lang="en-US" sz="1800" dirty="0" smtClean="0"/>
          </a:p>
          <a:p>
            <a:pPr marL="1314450" lvl="2" indent="-457200">
              <a:buFont typeface="+mj-lt"/>
              <a:buAutoNum type="arabicPeriod"/>
            </a:pPr>
            <a:endParaRPr lang="en-US" sz="1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Estimate </a:t>
            </a:r>
            <a:r>
              <a:rPr lang="en-US" sz="2000" dirty="0" smtClean="0"/>
              <a:t>pattern reliability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Select </a:t>
            </a:r>
            <a:r>
              <a:rPr lang="en-US" sz="2000" dirty="0" smtClean="0"/>
              <a:t>top-k most reliable patterns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Bootstrap; harvest pairs connected by patterns: “rain-flood”, “smoking-cancer”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Estimate pair reliability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Select top-m most reliable pairs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/>
              <a:t>Repeat from 2 until “precision” drops</a:t>
            </a:r>
          </a:p>
          <a:p>
            <a:pPr marL="514350" indent="-457200"/>
            <a:r>
              <a:rPr lang="en-US" sz="2000" dirty="0" smtClean="0"/>
              <a:t>Output</a:t>
            </a:r>
            <a:r>
              <a:rPr lang="en-US" sz="2000" dirty="0" smtClean="0"/>
              <a:t>: set of patterns reliably expressing causality in Wikipedia</a:t>
            </a:r>
          </a:p>
          <a:p>
            <a:pPr marL="514350" indent="-457200"/>
            <a:r>
              <a:rPr lang="en-US" sz="2000" dirty="0" smtClean="0">
                <a:hlinkClick r:id="rId3"/>
              </a:rPr>
              <a:t>Search for patterns in job-sheet texts</a:t>
            </a:r>
            <a:endParaRPr lang="en-US" sz="2000" dirty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endParaRPr lang="en-US" sz="1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4860032" y="4228027"/>
                <a:ext cx="3052887" cy="929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𝑟</m:t>
                      </m:r>
                      <m:r>
                        <a:rPr lang="fr-BE" b="0" i="1" smtClean="0">
                          <a:latin typeface="Cambria Math"/>
                        </a:rPr>
                        <m:t>(</m:t>
                      </m:r>
                      <m:r>
                        <a:rPr lang="fr-BE" b="0" i="1" smtClean="0">
                          <a:latin typeface="Cambria Math"/>
                        </a:rPr>
                        <m:t>𝑖</m:t>
                      </m:r>
                      <m:r>
                        <a:rPr lang="fr-BE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fr-BE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fr-BE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𝑝𝑚𝑖</m:t>
                                  </m:r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B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b="0" i="1" smtClean="0">
                                          <a:latin typeface="Cambria Math"/>
                                        </a:rPr>
                                        <m:t>𝑚𝑎𝑥</m:t>
                                      </m:r>
                                    </m:e>
                                    <m:sub>
                                      <m:r>
                                        <a:rPr lang="fr-BE" b="0" i="1" smtClean="0">
                                          <a:latin typeface="Cambria Math"/>
                                        </a:rPr>
                                        <m:t>𝑝𝑚𝑖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BE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fr-BE" b="0" i="1" smtClean="0">
                              <a:latin typeface="Cambria Math"/>
                            </a:rPr>
                            <m:t>|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𝑃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228027"/>
                <a:ext cx="3052887" cy="9291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4412064" y="2492896"/>
                <a:ext cx="2968248" cy="929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b="0" i="1" smtClean="0">
                          <a:latin typeface="Cambria Math"/>
                        </a:rPr>
                        <m:t>𝑟</m:t>
                      </m:r>
                      <m:r>
                        <a:rPr lang="fr-BE" b="0" i="1" smtClean="0">
                          <a:latin typeface="Cambria Math"/>
                        </a:rPr>
                        <m:t>(</m:t>
                      </m:r>
                      <m:r>
                        <a:rPr lang="fr-BE" b="0" i="1" smtClean="0">
                          <a:latin typeface="Cambria Math"/>
                        </a:rPr>
                        <m:t>𝑝</m:t>
                      </m:r>
                      <m:r>
                        <a:rPr lang="fr-BE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fr-BE" b="0" i="1" smtClean="0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fr-BE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fr-BE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𝐼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fr-BE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𝑝𝑚𝑖</m:t>
                                  </m:r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fr-BE" b="0" i="1" smtClean="0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fr-B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b="0" i="1" smtClean="0">
                                          <a:latin typeface="Cambria Math"/>
                                        </a:rPr>
                                        <m:t>𝑚𝑎𝑥</m:t>
                                      </m:r>
                                    </m:e>
                                    <m:sub>
                                      <m:r>
                                        <a:rPr lang="fr-BE" b="0" i="1" smtClean="0">
                                          <a:latin typeface="Cambria Math"/>
                                        </a:rPr>
                                        <m:t>𝑝𝑚𝑖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BE" i="1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fr-BE" b="0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fr-BE" b="0" i="1" smtClean="0">
                              <a:latin typeface="Cambria Math"/>
                            </a:rPr>
                            <m:t>|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fr-BE" b="0" i="1" smtClean="0"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2064" y="2492896"/>
                <a:ext cx="2968248" cy="9291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94449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Case 2: </a:t>
            </a:r>
            <a:r>
              <a:rPr lang="fr-BE" sz="3600" b="1" dirty="0" err="1" smtClean="0"/>
              <a:t>Company</a:t>
            </a:r>
            <a:r>
              <a:rPr lang="fr-BE" sz="3600" b="1" dirty="0" smtClean="0"/>
              <a:t> Y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764704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Large manufacturer of electronic consumer goods</a:t>
            </a:r>
          </a:p>
          <a:p>
            <a:endParaRPr lang="en-US" sz="2400" dirty="0"/>
          </a:p>
          <a:p>
            <a:r>
              <a:rPr lang="en-US" sz="2400" dirty="0" smtClean="0"/>
              <a:t>Hard, technical failures</a:t>
            </a:r>
          </a:p>
          <a:p>
            <a:r>
              <a:rPr lang="en-US" sz="2400" dirty="0" smtClean="0"/>
              <a:t>Soft failures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Products not meeting consumers´ expectations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Sentiment</a:t>
            </a:r>
            <a:r>
              <a:rPr lang="en-US" sz="2000" dirty="0"/>
              <a:t>, </a:t>
            </a:r>
            <a:r>
              <a:rPr lang="en-US" sz="2000" dirty="0" smtClean="0"/>
              <a:t>opinions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“However</a:t>
            </a:r>
            <a:r>
              <a:rPr lang="en-US" sz="2000" dirty="0"/>
              <a:t>, the Norelco 1150x did </a:t>
            </a:r>
            <a:r>
              <a:rPr lang="en-US" sz="2000" i="1" u="sng" dirty="0"/>
              <a:t>NOT shave nearly as close and </a:t>
            </a:r>
            <a:r>
              <a:rPr lang="en-US" sz="2000" i="1" u="sng" dirty="0" smtClean="0"/>
              <a:t>comfortably…</a:t>
            </a:r>
            <a:r>
              <a:rPr lang="en-US" sz="2000" dirty="0" smtClean="0"/>
              <a:t>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Review sites, Amazon, </a:t>
            </a:r>
            <a:r>
              <a:rPr lang="en-US" sz="2000" dirty="0" err="1" smtClean="0"/>
              <a:t>EOpinion</a:t>
            </a:r>
            <a:endParaRPr lang="en-US" sz="2000" dirty="0" smtClean="0"/>
          </a:p>
          <a:p>
            <a:pPr lvl="1"/>
            <a:endParaRPr lang="en-US" sz="2000" dirty="0"/>
          </a:p>
          <a:p>
            <a:r>
              <a:rPr lang="en-US" sz="2400" dirty="0" smtClean="0"/>
              <a:t>Listen to V-O-C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Consumers´ opinions </a:t>
            </a:r>
            <a:r>
              <a:rPr lang="en-US" sz="2000" b="1" i="1" u="sng" dirty="0" smtClean="0"/>
              <a:t>polarity</a:t>
            </a:r>
            <a:r>
              <a:rPr lang="en-US" sz="2000" dirty="0" smtClean="0"/>
              <a:t>: positive, negative</a:t>
            </a:r>
            <a:endParaRPr lang="en-US" sz="2400" dirty="0" smtClean="0"/>
          </a:p>
          <a:p>
            <a:pPr lvl="1"/>
            <a:endParaRPr lang="en-US" sz="1600" dirty="0" smtClean="0"/>
          </a:p>
          <a:p>
            <a:endParaRPr lang="en-US" sz="1200" dirty="0" smtClean="0"/>
          </a:p>
          <a:p>
            <a:r>
              <a:rPr lang="en-US" sz="2400" dirty="0"/>
              <a:t>Sentiment Analysis application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268" y="1183382"/>
            <a:ext cx="1558108" cy="1381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natural-family-planning-store.com/wp-content/uploads/2012/07/Philips-PowerTouch-Electric-Shaver-PT8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63914" y="836712"/>
            <a:ext cx="1380086" cy="147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lèche vers le haut 2"/>
          <p:cNvSpPr/>
          <p:nvPr/>
        </p:nvSpPr>
        <p:spPr>
          <a:xfrm>
            <a:off x="1979712" y="2132856"/>
            <a:ext cx="288032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èche vers le bas 6"/>
          <p:cNvSpPr/>
          <p:nvPr/>
        </p:nvSpPr>
        <p:spPr>
          <a:xfrm>
            <a:off x="3275856" y="1628800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http://www.psdgraphics.com/wp-content/uploads/2009/12/thumbs-up-down-icon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975" y="4221088"/>
            <a:ext cx="1295337" cy="97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2174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Case 2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764704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Crawl Amazon Review website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Focus: shavers</a:t>
            </a:r>
          </a:p>
          <a:p>
            <a:endParaRPr lang="en-US" sz="900" dirty="0" smtClean="0"/>
          </a:p>
          <a:p>
            <a:r>
              <a:rPr lang="en-US" sz="2400" dirty="0" smtClean="0"/>
              <a:t>Extract and Clean reviews (text)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Discard HTML tags, images, …</a:t>
            </a:r>
          </a:p>
          <a:p>
            <a:pPr lvl="1"/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1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8514322" cy="4183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8072" y="5013176"/>
            <a:ext cx="5508104" cy="1807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942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Case 2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764704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Support Vector Machines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>
                <a:hlinkClick r:id="rId3"/>
              </a:rPr>
              <a:t>Predict polarity of opinionated words</a:t>
            </a:r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1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research.microsoft.com/en-us/um/people/manik/projects/trade-off/figs/svm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4536504" cy="34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5085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Case 2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 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764704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Masters Thesis (</a:t>
            </a:r>
            <a:r>
              <a:rPr lang="en-US" sz="2400" dirty="0" err="1" smtClean="0"/>
              <a:t>Univ</a:t>
            </a:r>
            <a:r>
              <a:rPr lang="en-US" sz="2400" dirty="0" smtClean="0"/>
              <a:t> of Groningen)</a:t>
            </a:r>
            <a:endParaRPr lang="en-US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Which phase of NPD are customer opinions most important?</a:t>
            </a:r>
          </a:p>
          <a:p>
            <a:endParaRPr lang="en-US" sz="24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1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0850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309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Case 3: </a:t>
            </a:r>
            <a:r>
              <a:rPr lang="fr-BE" sz="3600" b="1" dirty="0" err="1" smtClean="0"/>
              <a:t>Energy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Sector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764704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Computational models</a:t>
            </a:r>
          </a:p>
          <a:p>
            <a:r>
              <a:rPr lang="en-US" sz="2000" dirty="0" smtClean="0"/>
              <a:t>Stakeholder behavior from </a:t>
            </a:r>
            <a:r>
              <a:rPr lang="en-US" sz="2000" dirty="0" smtClean="0"/>
              <a:t>negotiations</a:t>
            </a:r>
            <a:endParaRPr lang="en-US" sz="2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Long term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S</a:t>
            </a:r>
            <a:r>
              <a:rPr lang="en-US" sz="1800" dirty="0" smtClean="0"/>
              <a:t>trategic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Energy </a:t>
            </a:r>
            <a:r>
              <a:rPr lang="en-US" sz="1800" dirty="0" smtClean="0"/>
              <a:t>Investments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1800" dirty="0" smtClean="0"/>
          </a:p>
          <a:p>
            <a:r>
              <a:rPr lang="en-US" sz="2000" dirty="0"/>
              <a:t>Chats/IM Utterances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000" dirty="0" smtClean="0"/>
              <a:t>Utterances</a:t>
            </a:r>
            <a:endParaRPr lang="en-US" sz="2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Fragmented: </a:t>
            </a:r>
            <a:r>
              <a:rPr lang="en-US" sz="2000" dirty="0" smtClean="0"/>
              <a:t>linking discourse units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Informal, ungrammatical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Multiple topics in 1 discourse unit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1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155575" y="3175808"/>
            <a:ext cx="7512769" cy="147732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S1: </a:t>
            </a:r>
            <a:r>
              <a:rPr lang="en-US" i="1" dirty="0" err="1" smtClean="0"/>
              <a:t>i'm</a:t>
            </a:r>
            <a:r>
              <a:rPr lang="en-US" i="1" dirty="0" smtClean="0"/>
              <a:t> </a:t>
            </a:r>
            <a:r>
              <a:rPr lang="en-US" i="1" dirty="0"/>
              <a:t>seeing contracts from biogas producers that are less than half</a:t>
            </a:r>
            <a:r>
              <a:rPr lang="en-US" i="1" dirty="0" smtClean="0"/>
              <a:t>!</a:t>
            </a:r>
          </a:p>
          <a:p>
            <a:endParaRPr lang="en-US" dirty="0" smtClean="0"/>
          </a:p>
          <a:p>
            <a:r>
              <a:rPr lang="en-US" i="1" dirty="0"/>
              <a:t>S2:I'm not selling you </a:t>
            </a:r>
            <a:r>
              <a:rPr lang="en-US" i="1" dirty="0" smtClean="0"/>
              <a:t>anything</a:t>
            </a:r>
          </a:p>
          <a:p>
            <a:endParaRPr lang="en-US" dirty="0"/>
          </a:p>
          <a:p>
            <a:r>
              <a:rPr lang="en-US" i="1" dirty="0"/>
              <a:t>S3: </a:t>
            </a:r>
            <a:r>
              <a:rPr lang="en-US" i="1" dirty="0" err="1"/>
              <a:t>dont</a:t>
            </a:r>
            <a:r>
              <a:rPr lang="en-US" i="1" dirty="0"/>
              <a:t> undersell </a:t>
            </a:r>
            <a:r>
              <a:rPr lang="en-US" i="1" dirty="0" smtClean="0"/>
              <a:t>me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79780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Agenda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836712"/>
            <a:ext cx="889248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 dirty="0" smtClean="0"/>
          </a:p>
          <a:p>
            <a:r>
              <a:rPr lang="en-US" sz="2400" dirty="0" smtClean="0"/>
              <a:t>Hourglass Organization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Big Data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Definition, Statistics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Why Data is </a:t>
            </a:r>
            <a:r>
              <a:rPr lang="en-US" sz="1800" b="1" i="1" u="sng" dirty="0" smtClean="0"/>
              <a:t>NOT</a:t>
            </a:r>
            <a:r>
              <a:rPr lang="en-US" sz="1800" dirty="0" smtClean="0"/>
              <a:t> the Added-Value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The need for Analytics</a:t>
            </a:r>
          </a:p>
          <a:p>
            <a:pPr marL="914400" lvl="2" indent="0">
              <a:buNone/>
            </a:pPr>
            <a:endParaRPr lang="en-US" sz="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Natural Language Processing (Text Analytics 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My research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Example Applications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Big Data Applications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Rise of Data Scientists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Challenges, research agenda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Conclusion</a:t>
            </a:r>
          </a:p>
          <a:p>
            <a:pPr lvl="1"/>
            <a:endParaRPr lang="en-US" sz="2400" dirty="0" smtClean="0"/>
          </a:p>
        </p:txBody>
      </p:sp>
      <p:pic>
        <p:nvPicPr>
          <p:cNvPr id="2050" name="Picture 2" descr="http://geeksretreat.files.wordpress.com/2012/08/sand_time_backgrou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67306"/>
            <a:ext cx="2673270" cy="43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075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Case 3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764704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Stakeholders` negotiation behavior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Manifestation of </a:t>
            </a:r>
            <a:r>
              <a:rPr lang="en-US" sz="2000" dirty="0" smtClean="0"/>
              <a:t>Social </a:t>
            </a:r>
            <a:r>
              <a:rPr lang="en-US" sz="2000" dirty="0" smtClean="0"/>
              <a:t>Power and </a:t>
            </a:r>
            <a:r>
              <a:rPr lang="en-US" sz="2000" dirty="0" smtClean="0"/>
              <a:t>Influence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r>
              <a:rPr lang="en-US" sz="2400" dirty="0" smtClean="0"/>
              <a:t>Algorithm</a:t>
            </a:r>
            <a:endParaRPr lang="en-US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Speech act </a:t>
            </a:r>
            <a:r>
              <a:rPr lang="en-US" sz="2000" dirty="0" smtClean="0"/>
              <a:t>theory (John Searle)</a:t>
            </a:r>
            <a:endParaRPr lang="en-US" sz="2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Other theories in psychology, negotiations, CMC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1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782335"/>
              </p:ext>
            </p:extLst>
          </p:nvPr>
        </p:nvGraphicFramePr>
        <p:xfrm>
          <a:off x="288032" y="3428999"/>
          <a:ext cx="169168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80"/>
              </a:tblGrid>
              <a:tr h="91328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Linguistic</a:t>
                      </a:r>
                      <a:r>
                        <a:rPr lang="en-US" sz="1800" baseline="0" dirty="0" smtClean="0"/>
                        <a:t> Features from Utterances</a:t>
                      </a:r>
                      <a:endParaRPr lang="en-US" sz="1800" dirty="0"/>
                    </a:p>
                  </a:txBody>
                  <a:tcPr/>
                </a:tc>
              </a:tr>
              <a:tr h="9132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Lexical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Syntactic</a:t>
                      </a:r>
                      <a:r>
                        <a:rPr lang="en-US" sz="1800" baseline="0" dirty="0" smtClean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/>
                        <a:t>Semantic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84372"/>
              </p:ext>
            </p:extLst>
          </p:nvPr>
        </p:nvGraphicFramePr>
        <p:xfrm>
          <a:off x="3347865" y="3356992"/>
          <a:ext cx="2448271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1"/>
              </a:tblGrid>
              <a:tr h="74822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Socio</a:t>
                      </a:r>
                      <a:r>
                        <a:rPr lang="en-US" sz="1800" baseline="0" dirty="0" smtClean="0"/>
                        <a:t> Linguistic Behavior</a:t>
                      </a:r>
                      <a:endParaRPr lang="en-US" sz="1800" dirty="0"/>
                    </a:p>
                  </a:txBody>
                  <a:tcPr/>
                </a:tc>
              </a:tr>
              <a:tr h="148402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Topic Control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Directives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Questioning</a:t>
                      </a:r>
                      <a:endParaRPr lang="en-US" sz="18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/>
                        <a:t>Task/Agenda</a:t>
                      </a:r>
                      <a:r>
                        <a:rPr lang="en-US" sz="1800" baseline="0" dirty="0" smtClean="0"/>
                        <a:t> Control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462016"/>
              </p:ext>
            </p:extLst>
          </p:nvPr>
        </p:nvGraphicFramePr>
        <p:xfrm>
          <a:off x="7308304" y="3740857"/>
          <a:ext cx="1711829" cy="152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829"/>
              </a:tblGrid>
              <a:tr h="7157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Social Phenomenon</a:t>
                      </a:r>
                      <a:endParaRPr lang="en-US" sz="1800" dirty="0"/>
                    </a:p>
                  </a:txBody>
                  <a:tcPr/>
                </a:tc>
              </a:tr>
              <a:tr h="804795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sz="1400" b="1" i="1" u="sng" dirty="0" smtClean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800" b="1" i="1" u="sng" dirty="0" smtClean="0"/>
                        <a:t>POWER</a:t>
                      </a:r>
                      <a:endParaRPr lang="en-US" sz="1800" b="1" i="1" u="sn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Flèche droite 15"/>
          <p:cNvSpPr/>
          <p:nvPr/>
        </p:nvSpPr>
        <p:spPr>
          <a:xfrm>
            <a:off x="2123728" y="4437112"/>
            <a:ext cx="108012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èche droite 16"/>
          <p:cNvSpPr/>
          <p:nvPr/>
        </p:nvSpPr>
        <p:spPr>
          <a:xfrm>
            <a:off x="5940152" y="4285109"/>
            <a:ext cx="1296144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2123728" y="407707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indicate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156176" y="407707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predict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996553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Case 3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764704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Behavioral profile per stakeholder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Example Stakeholders: Regulator, Transport (TSO), Factory (Consumer</a:t>
            </a:r>
            <a:r>
              <a:rPr lang="en-US" sz="1600" dirty="0" smtClean="0"/>
              <a:t>)</a:t>
            </a:r>
          </a:p>
          <a:p>
            <a:endParaRPr lang="en-US" sz="2400" dirty="0" smtClean="0"/>
          </a:p>
          <a:p>
            <a:endParaRPr lang="en-US" sz="2400" dirty="0"/>
          </a:p>
          <a:p>
            <a:pPr marL="457200" lvl="1" indent="0">
              <a:buNone/>
            </a:pPr>
            <a:endParaRPr lang="en-US" sz="1600" dirty="0"/>
          </a:p>
          <a:p>
            <a:pPr lvl="1"/>
            <a:endParaRPr lang="en-US" sz="1600" dirty="0" smtClean="0"/>
          </a:p>
          <a:p>
            <a:endParaRPr lang="en-US" sz="1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9705"/>
              </p:ext>
            </p:extLst>
          </p:nvPr>
        </p:nvGraphicFramePr>
        <p:xfrm>
          <a:off x="318790" y="1744231"/>
          <a:ext cx="6413450" cy="748665"/>
        </p:xfrm>
        <a:graphic>
          <a:graphicData uri="http://schemas.openxmlformats.org/drawingml/2006/table">
            <a:tbl>
              <a:tblPr/>
              <a:tblGrid>
                <a:gridCol w="1174015"/>
                <a:gridCol w="1357353"/>
                <a:gridCol w="1071777"/>
                <a:gridCol w="1370145"/>
                <a:gridCol w="1440160"/>
              </a:tblGrid>
              <a:tr h="1771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Stakeholder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Topic Control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Task Control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Floor Grabbing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Level of Influence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Regulator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TSO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</a:tr>
              <a:tr h="190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Consumer1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ea typeface=""/>
                          <a:cs typeface="Arial"/>
                        </a:defRPr>
                      </a:lvl9pPr>
                    </a:lstStyle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12</a:t>
                      </a:r>
                      <a:endParaRPr lang="en-US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E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9750928"/>
              </p:ext>
            </p:extLst>
          </p:nvPr>
        </p:nvGraphicFramePr>
        <p:xfrm>
          <a:off x="3635896" y="2492896"/>
          <a:ext cx="6559537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21" y="3448337"/>
            <a:ext cx="3607209" cy="33650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-36512" y="30689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Chats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7668344" y="1412776"/>
            <a:ext cx="1475656" cy="360040"/>
          </a:xfrm>
          <a:prstGeom prst="wedgeRectCallout">
            <a:avLst>
              <a:gd name="adj1" fmla="val -172007"/>
              <a:gd name="adj2" fmla="val 44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 Power</a:t>
            </a:r>
            <a:endParaRPr lang="en-US" dirty="0"/>
          </a:p>
        </p:txBody>
      </p:sp>
      <p:sp>
        <p:nvSpPr>
          <p:cNvPr id="18" name="Flèche droite rayée 17"/>
          <p:cNvSpPr/>
          <p:nvPr/>
        </p:nvSpPr>
        <p:spPr>
          <a:xfrm rot="16200000">
            <a:off x="1493165" y="2691412"/>
            <a:ext cx="792756" cy="5397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èche courbée vers la gauche 18"/>
          <p:cNvSpPr/>
          <p:nvPr/>
        </p:nvSpPr>
        <p:spPr>
          <a:xfrm>
            <a:off x="7092280" y="1916832"/>
            <a:ext cx="432048" cy="10444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96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7" grpId="0"/>
      <p:bldP spid="9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Computational</a:t>
            </a:r>
            <a:r>
              <a:rPr lang="fr-BE" sz="3600" b="1" dirty="0" smtClean="0"/>
              <a:t> Infrastructure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764704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Currently High Performance Computing Centre, Groningen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236 </a:t>
            </a:r>
            <a:r>
              <a:rPr lang="en-US" sz="1800" dirty="0"/>
              <a:t>nodes with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12 </a:t>
            </a:r>
            <a:r>
              <a:rPr lang="en-US" sz="1800" dirty="0"/>
              <a:t>Opteron 2.6 GHz cores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24 GB </a:t>
            </a:r>
            <a:r>
              <a:rPr lang="en-US" sz="1800" dirty="0" smtClean="0"/>
              <a:t>memory</a:t>
            </a:r>
          </a:p>
          <a:p>
            <a:pPr lvl="1"/>
            <a:endParaRPr lang="en-US" sz="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16 nodes with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24 </a:t>
            </a:r>
            <a:r>
              <a:rPr lang="en-US" sz="1800" dirty="0"/>
              <a:t>Opteron 2.6 GHz cores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128 GB </a:t>
            </a:r>
            <a:r>
              <a:rPr lang="en-US" sz="1800" dirty="0" smtClean="0"/>
              <a:t>memory</a:t>
            </a:r>
          </a:p>
          <a:p>
            <a:pPr lvl="1"/>
            <a:endParaRPr lang="en-US" sz="8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1 </a:t>
            </a:r>
            <a:r>
              <a:rPr lang="en-US" sz="1800" dirty="0"/>
              <a:t>node with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/>
              <a:t>64 </a:t>
            </a:r>
            <a:r>
              <a:rPr lang="en-US" sz="1800" dirty="0"/>
              <a:t>cores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/>
              <a:t>512 GB </a:t>
            </a:r>
            <a:r>
              <a:rPr lang="en-US" sz="1800" dirty="0" smtClean="0"/>
              <a:t>memory</a:t>
            </a:r>
          </a:p>
          <a:p>
            <a:endParaRPr lang="en-US" sz="1200" dirty="0"/>
          </a:p>
          <a:p>
            <a:r>
              <a:rPr lang="en-US" sz="2000" dirty="0" smtClean="0"/>
              <a:t>In a near future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1800" dirty="0" smtClean="0"/>
              <a:t> </a:t>
            </a:r>
            <a:r>
              <a:rPr lang="fr-BE" sz="1800" dirty="0"/>
              <a:t>Calcul Intensif et Stockage de Masse de </a:t>
            </a:r>
            <a:r>
              <a:rPr lang="fr-BE" sz="1800" dirty="0" smtClean="0"/>
              <a:t>l'UCL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fr-BE" sz="1800" dirty="0"/>
              <a:t> Consortium des Equipements de Calcul Intensif en Fédération Wallonie Bruxelles</a:t>
            </a:r>
            <a:endParaRPr lang="en-US" sz="18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02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Want</a:t>
            </a:r>
            <a:r>
              <a:rPr lang="fr-BE" sz="3600" b="1" dirty="0" smtClean="0"/>
              <a:t> to know more?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764704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r>
              <a:rPr lang="en-US" sz="2400" dirty="0" smtClean="0"/>
              <a:t>My ORBI page, especially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Data and Knowledge Engineering (10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/118 Best CS-AI journal)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Expert Systems with Applications (37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/118 Best CS-AI journal)</a:t>
            </a:r>
          </a:p>
          <a:p>
            <a:pPr marL="457200" lvl="1" indent="0">
              <a:buNone/>
            </a:pPr>
            <a:r>
              <a:rPr lang="en-US" sz="2000" dirty="0" smtClean="0"/>
              <a:t>(Journal and country rankings: </a:t>
            </a:r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www.scimagojr.com/index.php</a:t>
            </a:r>
            <a:r>
              <a:rPr lang="en-US" sz="2000" dirty="0" smtClean="0"/>
              <a:t>)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 smtClean="0"/>
              <a:t>Stay tuned…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Possible SI of Computers in Industry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Natural </a:t>
            </a:r>
            <a:r>
              <a:rPr lang="en-US" sz="2000" dirty="0" smtClean="0"/>
              <a:t>Language </a:t>
            </a:r>
            <a:r>
              <a:rPr lang="en-US" sz="2000" dirty="0" smtClean="0"/>
              <a:t>Processing in Enterprise</a:t>
            </a:r>
            <a:endParaRPr lang="en-US" sz="2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Guest-editor </a:t>
            </a: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endParaRPr lang="en-US" sz="1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1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Other</a:t>
            </a:r>
            <a:r>
              <a:rPr lang="fr-BE" sz="3600" b="1" dirty="0" smtClean="0"/>
              <a:t> Real-Life Applications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764704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Big Data Analytics guide corporate decision-making</a:t>
            </a:r>
          </a:p>
          <a:p>
            <a:r>
              <a:rPr lang="en-US" sz="2400" dirty="0" smtClean="0"/>
              <a:t>Most potential in marketing</a:t>
            </a: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628800"/>
            <a:ext cx="880891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7780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Other</a:t>
            </a:r>
            <a:r>
              <a:rPr lang="fr-BE" sz="3600" b="1" dirty="0" smtClean="0"/>
              <a:t> Real-Life Applications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764704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Marketing and Sales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“Death </a:t>
            </a:r>
            <a:r>
              <a:rPr lang="en-US" sz="2000" dirty="0" smtClean="0"/>
              <a:t>of the </a:t>
            </a:r>
            <a:r>
              <a:rPr lang="en-US" sz="2000" dirty="0" smtClean="0"/>
              <a:t>salesman” </a:t>
            </a:r>
            <a:r>
              <a:rPr lang="en-US" sz="2000" dirty="0" smtClean="0"/>
              <a:t>[7]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“Marketers </a:t>
            </a:r>
            <a:r>
              <a:rPr lang="en-US" sz="2000" dirty="0" smtClean="0"/>
              <a:t>let go of </a:t>
            </a:r>
            <a:r>
              <a:rPr lang="en-US" sz="2000" dirty="0" smtClean="0"/>
              <a:t>your egos” </a:t>
            </a:r>
            <a:r>
              <a:rPr lang="en-US" sz="2000" dirty="0" smtClean="0"/>
              <a:t>[8]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Fashion Trending [9]</a:t>
            </a:r>
          </a:p>
          <a:p>
            <a:endParaRPr lang="en-US" sz="2000" dirty="0"/>
          </a:p>
          <a:p>
            <a:r>
              <a:rPr lang="en-US" sz="2400" dirty="0" smtClean="0"/>
              <a:t>Urban Management [10]</a:t>
            </a:r>
          </a:p>
          <a:p>
            <a:endParaRPr lang="en-US" sz="2000" dirty="0"/>
          </a:p>
          <a:p>
            <a:r>
              <a:rPr lang="en-US" sz="2400" dirty="0" smtClean="0"/>
              <a:t>HR [11, 12]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Data-driven hiring, management, promotion, rewarding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i="1" u="sng" dirty="0"/>
              <a:t>Talent Analytics , </a:t>
            </a:r>
            <a:r>
              <a:rPr lang="en-US" sz="2000" b="1" i="1" u="sng" dirty="0" err="1"/>
              <a:t>Datafication</a:t>
            </a:r>
            <a:r>
              <a:rPr lang="en-US" sz="2000" b="1" i="1" u="sng" dirty="0"/>
              <a:t> of HR</a:t>
            </a:r>
            <a:endParaRPr lang="en-US" sz="2000" b="1" i="1" u="sng" dirty="0" smtClean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4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The Rise of the Data </a:t>
            </a:r>
            <a:r>
              <a:rPr lang="fr-BE" sz="3600" b="1" dirty="0" err="1" smtClean="0"/>
              <a:t>Scientist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764704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Need specialized, skilled manpower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Develop analytics technique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Interpret, make sense of data</a:t>
            </a:r>
          </a:p>
          <a:p>
            <a:pPr lvl="1"/>
            <a:endParaRPr lang="en-US" sz="1200" dirty="0"/>
          </a:p>
          <a:p>
            <a:r>
              <a:rPr lang="en-US" sz="2400" dirty="0" smtClean="0"/>
              <a:t>Multidisciplinary skillsets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Data Mining/Statistics, databases, programming, biology, genomics, marketing, </a:t>
            </a:r>
            <a:r>
              <a:rPr lang="en-US" sz="2000" dirty="0" smtClean="0"/>
              <a:t>communication, …</a:t>
            </a:r>
            <a:endParaRPr lang="en-US" sz="20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e 6"/>
          <p:cNvGrpSpPr/>
          <p:nvPr/>
        </p:nvGrpSpPr>
        <p:grpSpPr>
          <a:xfrm>
            <a:off x="445988" y="3275692"/>
            <a:ext cx="6718300" cy="3681700"/>
            <a:chOff x="-346100" y="3068960"/>
            <a:chExt cx="6718300" cy="3681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6100" y="3068960"/>
              <a:ext cx="6718300" cy="33843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>
              <a:off x="-346099" y="6381328"/>
              <a:ext cx="5422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Source: </a:t>
              </a:r>
              <a:r>
                <a:rPr lang="en-US" sz="1200" dirty="0">
                  <a:hlinkClick r:id="rId4"/>
                </a:rPr>
                <a:t>http://bloggerchica.com/daa-san-francisco-symposium-recap</a:t>
              </a:r>
              <a:r>
                <a:rPr lang="en-US" dirty="0">
                  <a:hlinkClick r:id="rId4"/>
                </a:rPr>
                <a:t>/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56801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The Rise of the Data </a:t>
            </a:r>
            <a:r>
              <a:rPr lang="fr-BE" sz="3600" b="1" dirty="0" err="1" smtClean="0"/>
              <a:t>Scientist</a:t>
            </a:r>
            <a:r>
              <a:rPr lang="fr-BE" sz="3600" b="1" dirty="0" smtClean="0"/>
              <a:t>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908720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HBR: Data Scientists Sexiest Profession of 21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Century [13]</a:t>
            </a:r>
          </a:p>
          <a:p>
            <a:endParaRPr lang="en-US" sz="900" dirty="0"/>
          </a:p>
          <a:p>
            <a:r>
              <a:rPr lang="en-US" sz="2400" dirty="0" err="1" smtClean="0"/>
              <a:t>McKinsey&amp;Co</a:t>
            </a:r>
            <a:r>
              <a:rPr lang="en-US" sz="2400" dirty="0" smtClean="0"/>
              <a:t> predict shortage (US) [14]</a:t>
            </a:r>
            <a:endParaRPr lang="en-US" sz="16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140,000 to 190,000 people with deep analytical </a:t>
            </a:r>
            <a:r>
              <a:rPr lang="en-US" sz="2000" dirty="0" smtClean="0"/>
              <a:t>skills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1.5 million </a:t>
            </a:r>
            <a:r>
              <a:rPr lang="en-US" sz="2000" dirty="0" smtClean="0"/>
              <a:t>managers, </a:t>
            </a:r>
            <a:r>
              <a:rPr lang="en-US" sz="2000" dirty="0"/>
              <a:t>analysts </a:t>
            </a:r>
            <a:r>
              <a:rPr lang="en-US" sz="2000" dirty="0" smtClean="0"/>
              <a:t>with </a:t>
            </a:r>
            <a:r>
              <a:rPr lang="en-US" sz="2000" dirty="0"/>
              <a:t>know-how </a:t>
            </a:r>
            <a:r>
              <a:rPr lang="en-US" sz="2000" dirty="0" smtClean="0"/>
              <a:t>of </a:t>
            </a:r>
            <a:r>
              <a:rPr lang="en-US" sz="2000" dirty="0"/>
              <a:t>B</a:t>
            </a:r>
            <a:r>
              <a:rPr lang="en-US" sz="2000" dirty="0" smtClean="0"/>
              <a:t>ig </a:t>
            </a:r>
            <a:r>
              <a:rPr lang="en-US" sz="2000" dirty="0"/>
              <a:t>D</a:t>
            </a:r>
            <a:r>
              <a:rPr lang="en-US" sz="2000" dirty="0" smtClean="0"/>
              <a:t>ata </a:t>
            </a:r>
            <a:r>
              <a:rPr lang="en-US" sz="2000" dirty="0" smtClean="0"/>
              <a:t>analytics for decision-making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r>
              <a:rPr lang="en-US" sz="2400" dirty="0" smtClean="0"/>
              <a:t>Financial Times [15]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Trend in top US b-schools (MIT, Wharton, Chicago Booth, CMU,…)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Data Analytics in MBAs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r>
              <a:rPr lang="en-US" sz="2400" dirty="0" smtClean="0"/>
              <a:t>Soon at HEC-</a:t>
            </a:r>
            <a:r>
              <a:rPr lang="en-US" sz="2400" dirty="0" err="1" smtClean="0"/>
              <a:t>ULg</a:t>
            </a:r>
            <a:endParaRPr lang="en-US" sz="24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Web and Text Analytics</a:t>
            </a:r>
            <a:r>
              <a:rPr lang="en-US" sz="2000" dirty="0" smtClean="0"/>
              <a:t>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Taught by </a:t>
            </a:r>
            <a:r>
              <a:rPr lang="en-US" sz="2000" b="1" i="1" u="sng" dirty="0" smtClean="0"/>
              <a:t>yours truly</a:t>
            </a:r>
            <a:endParaRPr lang="en-US" sz="2000" b="1" i="1" u="sng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73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Challenges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908720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Obstacles as impediments to Big Data, Analytics adoption</a:t>
            </a:r>
          </a:p>
          <a:p>
            <a:endParaRPr lang="en-US" sz="2400" dirty="0" smtClean="0"/>
          </a:p>
          <a:p>
            <a:r>
              <a:rPr lang="en-US" sz="2400" dirty="0"/>
              <a:t>Challenge 1: Determining value of reaped from Big Data</a:t>
            </a:r>
          </a:p>
          <a:p>
            <a:pPr lvl="1"/>
            <a:endParaRPr lang="en-US" sz="1600" dirty="0"/>
          </a:p>
          <a:p>
            <a:r>
              <a:rPr lang="en-US" sz="2400" dirty="0"/>
              <a:t>Challenge 2: Lack of skilled manpower</a:t>
            </a:r>
          </a:p>
          <a:p>
            <a:endParaRPr lang="en-US" sz="2000" dirty="0"/>
          </a:p>
          <a:p>
            <a:r>
              <a:rPr lang="en-US" sz="2400" dirty="0"/>
              <a:t>Challenge 3: Privacy, security concerns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“Right to be left alone”: privacy vs. better services trade-off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Only 20% of data in digital universe is protected [4]</a:t>
            </a:r>
          </a:p>
          <a:p>
            <a:pPr lvl="1"/>
            <a:endParaRPr lang="en-US" sz="1600" dirty="0"/>
          </a:p>
          <a:p>
            <a:r>
              <a:rPr lang="en-US" sz="2400" dirty="0"/>
              <a:t>Challenge 4: Organizational, “people” issues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Technology is not the problem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Make </a:t>
            </a:r>
            <a:r>
              <a:rPr lang="en-US" sz="2000" dirty="0"/>
              <a:t>or break Big Data Projects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Analogous to ERP Implementations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6218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Challenges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908720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From Gartner[2]</a:t>
            </a:r>
          </a:p>
          <a:p>
            <a:endParaRPr lang="en-US" sz="2400" dirty="0"/>
          </a:p>
          <a:p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61653"/>
            <a:ext cx="6049888" cy="5366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0373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Introducing Big Data</a:t>
            </a:r>
            <a:endParaRPr lang="en-US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836712"/>
            <a:ext cx="889248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2400" dirty="0" smtClean="0"/>
          </a:p>
        </p:txBody>
      </p:sp>
      <p:pic>
        <p:nvPicPr>
          <p:cNvPr id="3074" name="Picture 2" descr="http://www.slcguru.com/wp-content/uploads/2013/10/Image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5479"/>
            <a:ext cx="1728192" cy="15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s2w4IGSH3vU/TwBTu2ZZ9QI/AAAAAAAAAkA/gyqNZXEE4Z8/s640/Car_with_Produc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39" y="1115479"/>
            <a:ext cx="2140237" cy="154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third of UK social media users don't use Facebook, Twitter, YouTube, Flickr, Pinterest, Google+, Instagram or Linked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73063"/>
            <a:ext cx="2016224" cy="160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autoweek.com/storyimage/CW/20131017/CARNEWS/131019811/V2/0/Volvo-develops-new-energy-storage-technolog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83" y="1086122"/>
            <a:ext cx="2307805" cy="138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803799" y="2460795"/>
            <a:ext cx="5387283" cy="3884334"/>
            <a:chOff x="803799" y="2460795"/>
            <a:chExt cx="5387283" cy="3884334"/>
          </a:xfrm>
        </p:grpSpPr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5871" y="3600569"/>
              <a:ext cx="2468632" cy="2744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lèche vers le bas 4"/>
            <p:cNvSpPr/>
            <p:nvPr/>
          </p:nvSpPr>
          <p:spPr>
            <a:xfrm rot="18545351">
              <a:off x="1394036" y="2571476"/>
              <a:ext cx="395537" cy="157601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3131840" y="2744544"/>
              <a:ext cx="395537" cy="72008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èche vers le bas 12"/>
            <p:cNvSpPr/>
            <p:nvPr/>
          </p:nvSpPr>
          <p:spPr>
            <a:xfrm rot="2650771">
              <a:off x="4292475" y="2758944"/>
              <a:ext cx="395537" cy="83921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èche vers le bas 13"/>
            <p:cNvSpPr/>
            <p:nvPr/>
          </p:nvSpPr>
          <p:spPr>
            <a:xfrm rot="2431315">
              <a:off x="5795545" y="2460795"/>
              <a:ext cx="395537" cy="185567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5101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Research</a:t>
            </a:r>
            <a:r>
              <a:rPr lang="fr-BE" sz="3600" b="1" dirty="0" smtClean="0"/>
              <a:t> Agenda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908720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Technical/Technological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i="1" u="sng" dirty="0" smtClean="0"/>
              <a:t>Natural Language Processing, Analytics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Big Data Taxonomies, Ontologies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b="1" i="1" u="sng" dirty="0" smtClean="0"/>
              <a:t>Semantic Web and </a:t>
            </a:r>
            <a:r>
              <a:rPr lang="en-US" sz="2000" b="1" i="1" u="sng" dirty="0" err="1" smtClean="0"/>
              <a:t>OpenLinkedData</a:t>
            </a:r>
            <a:endParaRPr lang="en-US" sz="2000" b="1" i="1" u="sng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Infrastructure (</a:t>
            </a:r>
            <a:r>
              <a:rPr lang="en-US" sz="2000" dirty="0" err="1" smtClean="0"/>
              <a:t>NoSQL</a:t>
            </a:r>
            <a:r>
              <a:rPr lang="en-US" sz="2000" dirty="0" smtClean="0"/>
              <a:t>, </a:t>
            </a:r>
            <a:r>
              <a:rPr lang="en-US" sz="2000" dirty="0" err="1" smtClean="0"/>
              <a:t>Hadoop-MapReduce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Assurance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Information Quality, Trust</a:t>
            </a:r>
          </a:p>
          <a:p>
            <a:pPr lvl="1"/>
            <a:endParaRPr lang="en-US" sz="1600" dirty="0"/>
          </a:p>
          <a:p>
            <a:r>
              <a:rPr lang="en-US" sz="2400" dirty="0" smtClean="0"/>
              <a:t>Social Sciences: Management, Economics, Legal, Marketing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Big Data Implementation Success </a:t>
            </a:r>
            <a:r>
              <a:rPr lang="en-US" sz="2000" dirty="0" smtClean="0"/>
              <a:t>Factors</a:t>
            </a:r>
            <a:endParaRPr lang="en-US" sz="20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ROI and Success of Big Data Investments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Models for cost-per-byte (e.g. surveillance data vs. camera phone data)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00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387424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smtClean="0"/>
              <a:t>Conclusion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-72008" y="548680"/>
            <a:ext cx="925252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Big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3Vs</a:t>
            </a:r>
          </a:p>
          <a:p>
            <a:pPr lvl="1"/>
            <a:endParaRPr lang="en-US" sz="800" dirty="0"/>
          </a:p>
          <a:p>
            <a:r>
              <a:rPr lang="en-US" sz="2000" dirty="0"/>
              <a:t>Analytics: Real value of Big Data</a:t>
            </a:r>
          </a:p>
          <a:p>
            <a:endParaRPr lang="en-US" sz="800" dirty="0" smtClean="0"/>
          </a:p>
          <a:p>
            <a:r>
              <a:rPr lang="en-US" sz="2000" dirty="0" smtClean="0"/>
              <a:t>Big Data Predominantly Unstructured Data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Text, video, photos</a:t>
            </a:r>
          </a:p>
          <a:p>
            <a:endParaRPr lang="en-US" sz="800" dirty="0" smtClean="0"/>
          </a:p>
          <a:p>
            <a:r>
              <a:rPr lang="en-US" sz="2000" dirty="0" smtClean="0"/>
              <a:t>Valuable insights buried within unstructured, messy texts</a:t>
            </a:r>
          </a:p>
          <a:p>
            <a:endParaRPr lang="en-US" sz="800" dirty="0" smtClean="0"/>
          </a:p>
          <a:p>
            <a:r>
              <a:rPr lang="en-US" sz="2000" dirty="0" smtClean="0"/>
              <a:t>Text analytics – Natural Language Processing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Discovering causes of product failures  from job-sheets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Sentiment Analytics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/>
              <a:t>Computational Modeling of socio-linguistics behavior</a:t>
            </a:r>
          </a:p>
          <a:p>
            <a:pPr lvl="1"/>
            <a:endParaRPr lang="en-US" sz="800" dirty="0"/>
          </a:p>
          <a:p>
            <a:r>
              <a:rPr lang="en-US" sz="2000" dirty="0" smtClean="0"/>
              <a:t>Rise of data scientist</a:t>
            </a:r>
          </a:p>
          <a:p>
            <a:r>
              <a:rPr lang="en-US" sz="2000" dirty="0" smtClean="0"/>
              <a:t>Challenges of Big Data and Analytics</a:t>
            </a:r>
          </a:p>
          <a:p>
            <a:r>
              <a:rPr lang="en-US" sz="2000" dirty="0" smtClean="0"/>
              <a:t>Research Agenda</a:t>
            </a:r>
            <a:endParaRPr lang="en-US" sz="20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  <a:p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pPr lvl="1"/>
            <a:endParaRPr lang="en-US" sz="1600" dirty="0" smtClean="0"/>
          </a:p>
          <a:p>
            <a:pPr lvl="1"/>
            <a:endParaRPr lang="en-US" sz="2000" dirty="0"/>
          </a:p>
          <a:p>
            <a:pPr lvl="1"/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16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614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58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Bibliography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5496" y="908720"/>
            <a:ext cx="889248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1. </a:t>
            </a:r>
            <a:r>
              <a:rPr lang="fr-FR" sz="2000" dirty="0" smtClean="0"/>
              <a:t>A. McAfee &amp; E. </a:t>
            </a:r>
            <a:r>
              <a:rPr lang="fr-FR" sz="2000" dirty="0" err="1" smtClean="0"/>
              <a:t>Brynjolfsson</a:t>
            </a:r>
            <a:r>
              <a:rPr lang="fr-FR" sz="2000" dirty="0" smtClean="0"/>
              <a:t>, «</a:t>
            </a:r>
            <a:r>
              <a:rPr lang="fr-FR" sz="2000" dirty="0" err="1" smtClean="0"/>
              <a:t>Big</a:t>
            </a:r>
            <a:r>
              <a:rPr lang="fr-FR" sz="2000" dirty="0" smtClean="0"/>
              <a:t> data: the management </a:t>
            </a:r>
            <a:r>
              <a:rPr lang="fr-FR" sz="2000" dirty="0" err="1" smtClean="0"/>
              <a:t>revolution</a:t>
            </a:r>
            <a:r>
              <a:rPr lang="fr-FR" sz="2000" dirty="0" smtClean="0"/>
              <a:t>,» </a:t>
            </a:r>
            <a:r>
              <a:rPr lang="fr-FR" sz="2000" i="1" dirty="0" smtClean="0"/>
              <a:t>Harvard Business </a:t>
            </a:r>
            <a:r>
              <a:rPr lang="fr-FR" sz="2000" i="1" dirty="0" err="1" smtClean="0"/>
              <a:t>Review</a:t>
            </a:r>
            <a:r>
              <a:rPr lang="fr-FR" sz="2000" i="1" dirty="0" smtClean="0"/>
              <a:t>, </a:t>
            </a:r>
            <a:r>
              <a:rPr lang="fr-FR" sz="2000" dirty="0" smtClean="0"/>
              <a:t>vol. 90, 110, pp. 60--66, 2012</a:t>
            </a:r>
          </a:p>
          <a:p>
            <a:endParaRPr lang="fr-FR" sz="2000" dirty="0" smtClean="0"/>
          </a:p>
          <a:p>
            <a:r>
              <a:rPr lang="en-US" sz="2000" dirty="0"/>
              <a:t>2: M. </a:t>
            </a:r>
            <a:r>
              <a:rPr lang="en-US" sz="2000" dirty="0" err="1"/>
              <a:t>Asay</a:t>
            </a:r>
            <a:r>
              <a:rPr lang="en-US" sz="2000" dirty="0"/>
              <a:t>, </a:t>
            </a:r>
            <a:r>
              <a:rPr lang="en-US" sz="2000" dirty="0" smtClean="0"/>
              <a:t>“Gartner </a:t>
            </a:r>
            <a:r>
              <a:rPr lang="en-US" sz="2000" dirty="0"/>
              <a:t>On Big </a:t>
            </a:r>
            <a:r>
              <a:rPr lang="en-US" sz="2000" dirty="0" smtClean="0"/>
              <a:t>Data” </a:t>
            </a:r>
            <a:r>
              <a:rPr lang="en-US" sz="2000" dirty="0"/>
              <a:t>September 2013. </a:t>
            </a:r>
            <a:r>
              <a:rPr lang="fr-FR" sz="2000" dirty="0" err="1"/>
              <a:t>Available</a:t>
            </a:r>
            <a:r>
              <a:rPr lang="fr-FR" sz="2000" dirty="0"/>
              <a:t>: </a:t>
            </a:r>
            <a:r>
              <a:rPr lang="fr-FR" sz="2000" dirty="0">
                <a:hlinkClick r:id="rId3"/>
              </a:rPr>
              <a:t>http://readwrite.com/2013/09/18/gartner-on-big-data-everyones-doing-it-no-one-knows-why#awesm=~</a:t>
            </a:r>
            <a:r>
              <a:rPr lang="fr-FR" sz="2000" dirty="0" smtClean="0">
                <a:hlinkClick r:id="rId3"/>
              </a:rPr>
              <a:t>ooLJYN7thZLxbc</a:t>
            </a:r>
            <a:endParaRPr lang="fr-FR" sz="2000" dirty="0" smtClean="0"/>
          </a:p>
          <a:p>
            <a:endParaRPr lang="fr-FR" sz="2000" dirty="0"/>
          </a:p>
          <a:p>
            <a:r>
              <a:rPr lang="fr-FR" sz="2000" dirty="0"/>
              <a:t>3. </a:t>
            </a:r>
            <a:r>
              <a:rPr lang="en-US" sz="2000" dirty="0"/>
              <a:t>P. </a:t>
            </a:r>
            <a:r>
              <a:rPr lang="en-US" sz="2000" dirty="0" err="1"/>
              <a:t>Zikopoulos</a:t>
            </a:r>
            <a:r>
              <a:rPr lang="en-US" sz="2000" dirty="0"/>
              <a:t> </a:t>
            </a:r>
            <a:r>
              <a:rPr lang="en-US" sz="2000" dirty="0" smtClean="0"/>
              <a:t>&amp; </a:t>
            </a:r>
            <a:r>
              <a:rPr lang="en-US" sz="2000" dirty="0"/>
              <a:t>C. Eaton, Understanding big data: Analytics for enterprise class </a:t>
            </a:r>
            <a:r>
              <a:rPr lang="en-US" sz="2000" dirty="0" err="1"/>
              <a:t>hadoop</a:t>
            </a:r>
            <a:r>
              <a:rPr lang="en-US" sz="2000" dirty="0"/>
              <a:t> and streaming data, McGraw-Hill Osborne Media, 2011.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4. J. </a:t>
            </a:r>
            <a:r>
              <a:rPr lang="en-US" sz="2000" dirty="0" err="1" smtClean="0"/>
              <a:t>Gantz</a:t>
            </a:r>
            <a:r>
              <a:rPr lang="en-US" sz="2000" dirty="0" smtClean="0"/>
              <a:t>, </a:t>
            </a:r>
            <a:r>
              <a:rPr lang="en-US" sz="2000" dirty="0"/>
              <a:t>&amp; </a:t>
            </a:r>
            <a:r>
              <a:rPr lang="en-US" sz="2000" dirty="0" smtClean="0"/>
              <a:t>D. </a:t>
            </a:r>
            <a:r>
              <a:rPr lang="en-US" sz="2000" dirty="0" err="1" smtClean="0"/>
              <a:t>Reinsel</a:t>
            </a:r>
            <a:r>
              <a:rPr lang="en-US" sz="2000" dirty="0" smtClean="0"/>
              <a:t>. </a:t>
            </a:r>
            <a:r>
              <a:rPr lang="en-US" sz="2000" dirty="0"/>
              <a:t>The digital universe in 2020: Big data, bigger digital shadows, and biggest growth in the far east. IDC iView: IDC Analyze the </a:t>
            </a:r>
            <a:r>
              <a:rPr lang="en-US" sz="2000" dirty="0" smtClean="0"/>
              <a:t>Future, 2012</a:t>
            </a:r>
          </a:p>
          <a:p>
            <a:endParaRPr lang="en-US" sz="2000" dirty="0"/>
          </a:p>
          <a:p>
            <a:r>
              <a:rPr lang="en-US" sz="2000" dirty="0"/>
              <a:t>5. IDC, </a:t>
            </a:r>
            <a:r>
              <a:rPr lang="en-US" sz="2000" dirty="0" smtClean="0"/>
              <a:t>“Worldwide </a:t>
            </a:r>
            <a:r>
              <a:rPr lang="en-US" sz="2000" dirty="0"/>
              <a:t>Big Data Technology and Services 2012-2015 </a:t>
            </a:r>
            <a:r>
              <a:rPr lang="en-US" sz="2000" dirty="0" smtClean="0"/>
              <a:t>Forecast,” 2012</a:t>
            </a:r>
            <a:r>
              <a:rPr lang="en-US" sz="2000" dirty="0"/>
              <a:t>.</a:t>
            </a:r>
          </a:p>
          <a:p>
            <a:pPr lvl="1"/>
            <a:endParaRPr lang="en-US" sz="24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924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Bibliography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836712"/>
            <a:ext cx="889248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6. </a:t>
            </a:r>
            <a:r>
              <a:rPr lang="en-US" sz="2000" dirty="0" err="1" smtClean="0"/>
              <a:t>LaValle</a:t>
            </a:r>
            <a:r>
              <a:rPr lang="en-US" sz="2000" dirty="0"/>
              <a:t>, S., Lesser, E., Shockley, R., Hopkins, M. S., &amp; </a:t>
            </a:r>
            <a:r>
              <a:rPr lang="en-US" sz="2000" dirty="0" err="1"/>
              <a:t>Kruschwitz</a:t>
            </a:r>
            <a:r>
              <a:rPr lang="en-US" sz="2000" dirty="0"/>
              <a:t>, N. (2011). Big data, analytics and the path from insights to value. </a:t>
            </a:r>
            <a:r>
              <a:rPr lang="en-US" sz="2000" i="1" dirty="0"/>
              <a:t>MIT Sloan Management Review</a:t>
            </a:r>
            <a:r>
              <a:rPr lang="en-US" sz="2000" dirty="0"/>
              <a:t>, </a:t>
            </a:r>
            <a:r>
              <a:rPr lang="en-US" sz="2000" i="1" dirty="0"/>
              <a:t>52</a:t>
            </a:r>
            <a:r>
              <a:rPr lang="en-US" sz="2000" dirty="0"/>
              <a:t>(2), 21-31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7.</a:t>
            </a:r>
            <a:r>
              <a:rPr lang="en-US" sz="2000" dirty="0"/>
              <a:t> </a:t>
            </a:r>
            <a:r>
              <a:rPr lang="en-US" sz="2000" dirty="0" smtClean="0"/>
              <a:t>“Death </a:t>
            </a:r>
            <a:r>
              <a:rPr lang="en-US" sz="2000" dirty="0"/>
              <a:t>of the Salesmen: The Geeks Did It</a:t>
            </a:r>
            <a:r>
              <a:rPr lang="en-US" sz="2000" dirty="0" smtClean="0"/>
              <a:t>,” </a:t>
            </a:r>
            <a:r>
              <a:rPr lang="en-US" sz="2000" dirty="0"/>
              <a:t>24 April 2012. </a:t>
            </a:r>
            <a:r>
              <a:rPr lang="fr-FR" sz="2000" dirty="0" err="1" smtClean="0"/>
              <a:t>Available</a:t>
            </a:r>
            <a:r>
              <a:rPr lang="fr-FR" sz="2000" dirty="0"/>
              <a:t>: </a:t>
            </a:r>
            <a:r>
              <a:rPr lang="fr-FR" sz="2000" dirty="0">
                <a:hlinkClick r:id="rId3"/>
              </a:rPr>
              <a:t>http://slashdot.org/topic/bi/death-of-the-salesmen-the-geeks-did-it</a:t>
            </a:r>
            <a:r>
              <a:rPr lang="fr-FR" sz="2000" dirty="0" smtClean="0">
                <a:hlinkClick r:id="rId3"/>
              </a:rPr>
              <a:t>/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r>
              <a:rPr lang="fr-FR" sz="2000" dirty="0" smtClean="0"/>
              <a:t>8.</a:t>
            </a:r>
            <a:r>
              <a:rPr lang="en-US" sz="2000" dirty="0"/>
              <a:t> </a:t>
            </a:r>
            <a:r>
              <a:rPr lang="en-US" sz="2000" dirty="0" smtClean="0"/>
              <a:t>“Marketers</a:t>
            </a:r>
            <a:r>
              <a:rPr lang="en-US" sz="2000" dirty="0"/>
              <a:t>, Let Your Egos Go</a:t>
            </a:r>
            <a:r>
              <a:rPr lang="en-US" sz="2000" dirty="0" smtClean="0"/>
              <a:t>,” </a:t>
            </a:r>
            <a:r>
              <a:rPr lang="en-US" sz="2000" dirty="0"/>
              <a:t>Harvard Business Review, 25 April 2013. </a:t>
            </a:r>
            <a:r>
              <a:rPr lang="fr-FR" sz="2000" dirty="0" err="1" smtClean="0"/>
              <a:t>Available</a:t>
            </a:r>
            <a:r>
              <a:rPr lang="fr-FR" sz="2000" dirty="0"/>
              <a:t>: </a:t>
            </a:r>
            <a:r>
              <a:rPr lang="fr-FR" sz="2000" dirty="0">
                <a:hlinkClick r:id="rId4"/>
              </a:rPr>
              <a:t>http://blogs.hbr.org/2013/04/marketers-let-your-ego-go</a:t>
            </a:r>
            <a:r>
              <a:rPr lang="fr-FR" sz="2000" dirty="0" smtClean="0">
                <a:hlinkClick r:id="rId4"/>
              </a:rPr>
              <a:t>/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9.</a:t>
            </a:r>
            <a:r>
              <a:rPr lang="en-US" sz="2000" dirty="0"/>
              <a:t> </a:t>
            </a:r>
            <a:r>
              <a:rPr lang="en-US" sz="2000" dirty="0" smtClean="0"/>
              <a:t>“HOW </a:t>
            </a:r>
            <a:r>
              <a:rPr lang="en-US" sz="2000" dirty="0"/>
              <a:t>BIG DATA IS CHANGING FASHION (RETAIL</a:t>
            </a:r>
            <a:r>
              <a:rPr lang="en-US" sz="2000" dirty="0" smtClean="0"/>
              <a:t>),” </a:t>
            </a:r>
            <a:r>
              <a:rPr lang="en-US" sz="2000" dirty="0"/>
              <a:t>21 October 2013. </a:t>
            </a:r>
            <a:r>
              <a:rPr lang="fr-FR" sz="2000" dirty="0" err="1" smtClean="0"/>
              <a:t>Available</a:t>
            </a:r>
            <a:r>
              <a:rPr lang="fr-FR" sz="2000" dirty="0"/>
              <a:t>: </a:t>
            </a:r>
            <a:r>
              <a:rPr lang="fr-FR" sz="2000" dirty="0">
                <a:hlinkClick r:id="rId5"/>
              </a:rPr>
              <a:t>http://blog.starbridgepartners.com/2013/10/21/how-big-data-is-changing-fashion-retail</a:t>
            </a:r>
            <a:r>
              <a:rPr lang="fr-FR" sz="2000" dirty="0" smtClean="0">
                <a:hlinkClick r:id="rId5"/>
              </a:rPr>
              <a:t>/</a:t>
            </a:r>
            <a:endParaRPr lang="fr-FR" sz="2000" dirty="0" smtClean="0"/>
          </a:p>
          <a:p>
            <a:pPr marL="0" indent="0">
              <a:buNone/>
            </a:pPr>
            <a:endParaRPr lang="en-US" sz="2000" dirty="0"/>
          </a:p>
          <a:p>
            <a:endParaRPr lang="en-US" sz="800" dirty="0" smtClean="0"/>
          </a:p>
          <a:p>
            <a:pPr lvl="1"/>
            <a:endParaRPr lang="en-US" sz="24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99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Bibliography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836712"/>
            <a:ext cx="889248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000" dirty="0" smtClean="0"/>
              <a:t>10 </a:t>
            </a:r>
            <a:r>
              <a:rPr lang="en-US" sz="2000" dirty="0" smtClean="0"/>
              <a:t>“5 </a:t>
            </a:r>
            <a:r>
              <a:rPr lang="en-US" sz="2000" dirty="0"/>
              <a:t>Ways Cities Are Using Big Data</a:t>
            </a:r>
            <a:r>
              <a:rPr lang="en-US" sz="2000" dirty="0" smtClean="0"/>
              <a:t>,” </a:t>
            </a:r>
            <a:r>
              <a:rPr lang="en-US" sz="2000" dirty="0"/>
              <a:t>September 25 2013</a:t>
            </a:r>
            <a:r>
              <a:rPr lang="en-US" sz="2000" dirty="0" smtClean="0"/>
              <a:t>.</a:t>
            </a:r>
            <a:r>
              <a:rPr lang="fr-FR" sz="2000" dirty="0" smtClean="0"/>
              <a:t> </a:t>
            </a:r>
            <a:r>
              <a:rPr lang="fr-FR" sz="2000" dirty="0" err="1"/>
              <a:t>Available</a:t>
            </a:r>
            <a:r>
              <a:rPr lang="fr-FR" sz="2000" dirty="0"/>
              <a:t>: </a:t>
            </a:r>
            <a:r>
              <a:rPr lang="fr-FR" sz="2000" dirty="0">
                <a:hlinkClick r:id="rId3"/>
              </a:rPr>
              <a:t>http://mashable.com/2013/09/25/big-data-cities</a:t>
            </a:r>
            <a:r>
              <a:rPr lang="fr-FR" sz="2000" dirty="0" smtClean="0">
                <a:hlinkClick r:id="rId3"/>
              </a:rPr>
              <a:t>/</a:t>
            </a:r>
            <a:endParaRPr lang="fr-FR" sz="2000" dirty="0" smtClean="0"/>
          </a:p>
          <a:p>
            <a:endParaRPr lang="fr-FR" sz="2000" dirty="0" smtClean="0"/>
          </a:p>
          <a:p>
            <a:r>
              <a:rPr lang="fr-FR" sz="2000" dirty="0" smtClean="0"/>
              <a:t>11 </a:t>
            </a:r>
            <a:r>
              <a:rPr lang="en-US" sz="2000" dirty="0" smtClean="0"/>
              <a:t>“Big </a:t>
            </a:r>
            <a:r>
              <a:rPr lang="en-US" sz="2000" dirty="0"/>
              <a:t>Data in Human Resources Talent Analytics Comes of Age</a:t>
            </a:r>
            <a:r>
              <a:rPr lang="en-US" sz="2000" dirty="0" smtClean="0"/>
              <a:t>,” </a:t>
            </a:r>
            <a:r>
              <a:rPr lang="en-US" sz="2000" dirty="0"/>
              <a:t>17 </a:t>
            </a:r>
            <a:r>
              <a:rPr lang="en-US" sz="2000" dirty="0" err="1" smtClean="0"/>
              <a:t>Feburary</a:t>
            </a:r>
            <a:r>
              <a:rPr lang="en-US" sz="2000" dirty="0" smtClean="0"/>
              <a:t> </a:t>
            </a:r>
            <a:r>
              <a:rPr lang="en-US" sz="2000" dirty="0"/>
              <a:t>2013. </a:t>
            </a:r>
            <a:r>
              <a:rPr lang="fr-FR" sz="2000" dirty="0" err="1" smtClean="0"/>
              <a:t>Available</a:t>
            </a:r>
            <a:r>
              <a:rPr lang="fr-FR" sz="2000" dirty="0"/>
              <a:t>: </a:t>
            </a:r>
            <a:r>
              <a:rPr lang="fr-FR" sz="2000" dirty="0">
                <a:hlinkClick r:id="rId4"/>
              </a:rPr>
              <a:t>http://www.forbes.com/sites/joshbersin/2013/02/17/bigdata-in-human-resources-talent-analytics-comes-of-age</a:t>
            </a:r>
            <a:r>
              <a:rPr lang="fr-FR" sz="2000" dirty="0" smtClean="0">
                <a:hlinkClick r:id="rId4"/>
              </a:rPr>
              <a:t>/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r>
              <a:rPr lang="fr-FR" sz="2000" dirty="0" smtClean="0"/>
              <a:t>12 </a:t>
            </a:r>
            <a:r>
              <a:rPr lang="en-US" sz="2000" dirty="0" smtClean="0"/>
              <a:t>“Big </a:t>
            </a:r>
            <a:r>
              <a:rPr lang="en-US" sz="2000" dirty="0"/>
              <a:t>Data in Human Resources: A World of Haves And Have-Nots</a:t>
            </a:r>
            <a:r>
              <a:rPr lang="en-US" sz="2000" dirty="0" smtClean="0"/>
              <a:t>,” </a:t>
            </a:r>
            <a:r>
              <a:rPr lang="en-US" sz="2000" dirty="0"/>
              <a:t>10 </a:t>
            </a:r>
            <a:r>
              <a:rPr lang="en-US" sz="2000" dirty="0" smtClean="0"/>
              <a:t>July </a:t>
            </a:r>
            <a:r>
              <a:rPr lang="en-US" sz="2000" dirty="0"/>
              <a:t>2013. </a:t>
            </a:r>
            <a:r>
              <a:rPr lang="fr-FR" sz="2000" dirty="0" err="1" smtClean="0"/>
              <a:t>Available</a:t>
            </a:r>
            <a:r>
              <a:rPr lang="fr-FR" sz="2000" dirty="0"/>
              <a:t>: </a:t>
            </a:r>
            <a:r>
              <a:rPr lang="fr-FR" sz="2000" dirty="0">
                <a:hlinkClick r:id="rId5"/>
              </a:rPr>
              <a:t>http://www.forbes.com/sites/joshbersin/2013/10/07/big-data-in-human-resources-a-world-of-haves-and-have-nots</a:t>
            </a:r>
            <a:r>
              <a:rPr lang="fr-FR" sz="2000" dirty="0" smtClean="0">
                <a:hlinkClick r:id="rId5"/>
              </a:rPr>
              <a:t>/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r>
              <a:rPr lang="fr-FR" sz="2000" dirty="0" smtClean="0"/>
              <a:t> 13 </a:t>
            </a:r>
            <a:r>
              <a:rPr lang="en-US" sz="2000" dirty="0" smtClean="0"/>
              <a:t>“Data </a:t>
            </a:r>
            <a:r>
              <a:rPr lang="en-US" sz="2000" dirty="0"/>
              <a:t>Scientist: The Sexiest Job of the 21st Century</a:t>
            </a:r>
            <a:r>
              <a:rPr lang="en-US" sz="2000" dirty="0" smtClean="0"/>
              <a:t>,” </a:t>
            </a:r>
            <a:r>
              <a:rPr lang="en-US" sz="2000" dirty="0"/>
              <a:t>Harvard Business Review, October </a:t>
            </a:r>
            <a:r>
              <a:rPr lang="en-US" sz="2000" dirty="0" smtClean="0"/>
              <a:t>2012</a:t>
            </a:r>
            <a:r>
              <a:rPr lang="fr-FR" sz="2000" dirty="0" smtClean="0"/>
              <a:t>. </a:t>
            </a:r>
            <a:r>
              <a:rPr lang="fr-FR" sz="2000" dirty="0" err="1"/>
              <a:t>Available</a:t>
            </a:r>
            <a:r>
              <a:rPr lang="fr-FR" sz="2000" dirty="0"/>
              <a:t>: </a:t>
            </a:r>
            <a:r>
              <a:rPr lang="fr-FR" sz="2000" dirty="0">
                <a:hlinkClick r:id="rId6"/>
              </a:rPr>
              <a:t>http://hbr.org/2012/10/data-scientist-the-sexiest-job-of-the-21st-century</a:t>
            </a:r>
            <a:r>
              <a:rPr lang="fr-FR" sz="2000" dirty="0" smtClean="0">
                <a:hlinkClick r:id="rId6"/>
              </a:rPr>
              <a:t>/</a:t>
            </a:r>
            <a:r>
              <a:rPr lang="fr-FR" sz="2000" dirty="0" smtClean="0"/>
              <a:t>.</a:t>
            </a:r>
          </a:p>
          <a:p>
            <a:endParaRPr lang="fr-FR" sz="2000" dirty="0" smtClean="0"/>
          </a:p>
          <a:p>
            <a:endParaRPr lang="en-US" sz="2000" dirty="0" smtClean="0"/>
          </a:p>
          <a:p>
            <a:endParaRPr lang="en-US" sz="800" dirty="0" smtClean="0"/>
          </a:p>
          <a:p>
            <a:pPr lvl="1"/>
            <a:endParaRPr lang="en-US" sz="24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04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Bibliography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836712"/>
            <a:ext cx="889248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14. </a:t>
            </a:r>
            <a:r>
              <a:rPr lang="en-US" sz="2000" dirty="0" err="1"/>
              <a:t>Manyika</a:t>
            </a:r>
            <a:r>
              <a:rPr lang="en-US" sz="2000" dirty="0"/>
              <a:t>, J., Chui, M., Brown, B., </a:t>
            </a:r>
            <a:r>
              <a:rPr lang="en-US" sz="2000" dirty="0" err="1"/>
              <a:t>Bughin</a:t>
            </a:r>
            <a:r>
              <a:rPr lang="en-US" sz="2000" dirty="0"/>
              <a:t>, J., Dobbs, R., </a:t>
            </a:r>
            <a:r>
              <a:rPr lang="en-US" sz="2000" dirty="0" err="1"/>
              <a:t>Roxburgh</a:t>
            </a:r>
            <a:r>
              <a:rPr lang="en-US" sz="2000" dirty="0"/>
              <a:t>, C., &amp; Byers, A. H. (2011). Big data: the next frontier for innovation, competition, and productivity., McKinsey Global Institute.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15 “Business </a:t>
            </a:r>
            <a:r>
              <a:rPr lang="en-US" sz="2000" dirty="0"/>
              <a:t>schools’ big data revolution</a:t>
            </a:r>
            <a:r>
              <a:rPr lang="en-US" sz="2000" dirty="0" smtClean="0"/>
              <a:t>,” </a:t>
            </a:r>
            <a:r>
              <a:rPr lang="en-US" sz="2000" dirty="0"/>
              <a:t>Financial Times, 11 02 2013. </a:t>
            </a:r>
            <a:r>
              <a:rPr lang="fr-FR" sz="2000" dirty="0" err="1" smtClean="0"/>
              <a:t>Available</a:t>
            </a:r>
            <a:r>
              <a:rPr lang="fr-FR" sz="2000" dirty="0"/>
              <a:t>: </a:t>
            </a:r>
            <a:r>
              <a:rPr lang="fr-FR" sz="2000" dirty="0">
                <a:hlinkClick r:id="rId3"/>
              </a:rPr>
              <a:t>http://</a:t>
            </a:r>
            <a:r>
              <a:rPr lang="fr-FR" sz="2000" dirty="0" smtClean="0">
                <a:hlinkClick r:id="rId3"/>
              </a:rPr>
              <a:t>www.ft.com/intl/cms/s/2/c017f2cc-7082-11e2-85d0-00144feab49a.html#axzz2mRfRIOJp</a:t>
            </a:r>
            <a:endParaRPr lang="fr-FR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lvl="1"/>
            <a:endParaRPr lang="en-US" sz="24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36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560840" cy="468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3221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Big</a:t>
            </a:r>
            <a:r>
              <a:rPr lang="fr-BE" sz="3600" b="1" dirty="0" smtClean="0"/>
              <a:t> Data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836712"/>
            <a:ext cx="889248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Top of corporate agendas</a:t>
            </a:r>
          </a:p>
          <a:p>
            <a:endParaRPr lang="en-US" sz="2400" dirty="0"/>
          </a:p>
          <a:p>
            <a:r>
              <a:rPr lang="en-US" sz="2400" dirty="0" smtClean="0"/>
              <a:t>Successful companies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Digital, customer-focused age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Leverage, monetize data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r>
              <a:rPr lang="en-US" sz="2400" dirty="0" smtClean="0"/>
              <a:t>Technological Investments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Harvard Business Review [1]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Data-Driven Decision-Making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Differentiator for competitive edge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5-6% productivity gains</a:t>
            </a:r>
          </a:p>
          <a:p>
            <a:endParaRPr lang="en-US" sz="800" dirty="0" smtClean="0"/>
          </a:p>
          <a:p>
            <a:pPr lvl="1"/>
            <a:endParaRPr lang="en-US" sz="24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e 6"/>
          <p:cNvGrpSpPr/>
          <p:nvPr/>
        </p:nvGrpSpPr>
        <p:grpSpPr>
          <a:xfrm>
            <a:off x="4499992" y="1474167"/>
            <a:ext cx="3934390" cy="927547"/>
            <a:chOff x="4013429" y="1474167"/>
            <a:chExt cx="3934390" cy="92754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429" y="1485796"/>
              <a:ext cx="1198428" cy="74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485797"/>
              <a:ext cx="1252065" cy="780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1474167"/>
              <a:ext cx="927547" cy="927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e 8"/>
          <p:cNvGrpSpPr/>
          <p:nvPr/>
        </p:nvGrpSpPr>
        <p:grpSpPr>
          <a:xfrm>
            <a:off x="4097924" y="3088356"/>
            <a:ext cx="3898445" cy="817374"/>
            <a:chOff x="4097924" y="3088356"/>
            <a:chExt cx="3898445" cy="817374"/>
          </a:xfrm>
        </p:grpSpPr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7924" y="3155735"/>
              <a:ext cx="1001282" cy="749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378" y="3138483"/>
              <a:ext cx="1215526" cy="767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15" descr="https://encrypted-tbn0.gstatic.com/images?q=tbn:ANd9GcRTgFMLULIRi1oqtirJ9qte0YGfGlu5Te7rscBskO9MyX51hleQ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289" y="3088356"/>
              <a:ext cx="1225080" cy="817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96717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What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is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Big</a:t>
            </a:r>
            <a:r>
              <a:rPr lang="fr-BE" sz="3600" b="1" dirty="0" smtClean="0"/>
              <a:t> Data? 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836712"/>
            <a:ext cx="889248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Gartner report [2]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 ~</a:t>
            </a:r>
            <a:r>
              <a:rPr lang="en-US" sz="2000" dirty="0" smtClean="0"/>
              <a:t>60% </a:t>
            </a:r>
            <a:r>
              <a:rPr lang="en-US" sz="2000" dirty="0"/>
              <a:t>of enterprises </a:t>
            </a:r>
            <a:r>
              <a:rPr lang="en-US" sz="2000" dirty="0" smtClean="0"/>
              <a:t>deploying, planning </a:t>
            </a:r>
            <a:r>
              <a:rPr lang="en-US" sz="2000" dirty="0"/>
              <a:t>Big Data </a:t>
            </a:r>
            <a:r>
              <a:rPr lang="en-US" sz="2000" dirty="0" smtClean="0"/>
              <a:t>projects but 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Uncertain of Big Data, getting value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/>
          </a:p>
          <a:p>
            <a:r>
              <a:rPr lang="en-US" sz="2400" dirty="0" smtClean="0"/>
              <a:t>What is Big Data?</a:t>
            </a:r>
          </a:p>
          <a:p>
            <a:endParaRPr lang="en-US" sz="400" dirty="0" smtClean="0"/>
          </a:p>
          <a:p>
            <a:r>
              <a:rPr lang="en-US" sz="2400" dirty="0"/>
              <a:t>Dan </a:t>
            </a:r>
            <a:r>
              <a:rPr lang="en-US" sz="2400" dirty="0" err="1"/>
              <a:t>Ariely</a:t>
            </a:r>
            <a:r>
              <a:rPr lang="en-US" sz="2400" dirty="0"/>
              <a:t> (Prof of Psychology, </a:t>
            </a:r>
            <a:r>
              <a:rPr lang="en-US" sz="2400" dirty="0" err="1"/>
              <a:t>Behav</a:t>
            </a:r>
            <a:r>
              <a:rPr lang="en-US" sz="2400" dirty="0"/>
              <a:t>. Econ, Duke)</a:t>
            </a:r>
          </a:p>
          <a:p>
            <a:endParaRPr lang="en-US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7975" y="3501008"/>
            <a:ext cx="80084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Big data is like teen sex. Everybody is talking about it, everyone thinks everyone else is doing it, so everyone claims they are doing it.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8933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What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is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Big</a:t>
            </a:r>
            <a:r>
              <a:rPr lang="fr-BE" sz="3600" b="1" dirty="0" smtClean="0"/>
              <a:t> Data?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836712"/>
            <a:ext cx="889248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3 main criteria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Large </a:t>
            </a:r>
            <a:r>
              <a:rPr lang="en-US" sz="2000" b="1" i="1" u="sng" dirty="0" smtClean="0"/>
              <a:t>V</a:t>
            </a:r>
            <a:r>
              <a:rPr lang="en-US" sz="2000" dirty="0" smtClean="0"/>
              <a:t>olume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Petabytes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err="1" smtClean="0">
                <a:sym typeface="Wingdings" panose="05000000000000000000" pitchFamily="2" charset="2"/>
              </a:rPr>
              <a:t>ExabytesZetabytes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1800" dirty="0">
              <a:sym typeface="Wingdings" panose="05000000000000000000" pitchFamily="2" charset="2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1800" dirty="0" smtClean="0">
              <a:sym typeface="Wingdings" panose="05000000000000000000" pitchFamily="2" charset="2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1800" dirty="0">
              <a:sym typeface="Wingdings" panose="05000000000000000000" pitchFamily="2" charset="2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1800" dirty="0" smtClean="0">
              <a:sym typeface="Wingdings" panose="05000000000000000000" pitchFamily="2" charset="2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1800" dirty="0">
              <a:sym typeface="Wingdings" panose="05000000000000000000" pitchFamily="2" charset="2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1800" dirty="0" smtClean="0">
              <a:sym typeface="Wingdings" panose="05000000000000000000" pitchFamily="2" charset="2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1800" dirty="0">
              <a:sym typeface="Wingdings" panose="05000000000000000000" pitchFamily="2" charset="2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Complex </a:t>
            </a:r>
            <a:r>
              <a:rPr lang="en-US" sz="2000" b="1" i="1" u="sng" dirty="0" smtClean="0"/>
              <a:t>V</a:t>
            </a:r>
            <a:r>
              <a:rPr lang="en-US" sz="2000" dirty="0" smtClean="0"/>
              <a:t>ariety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Text (social media chats, blogs), video, audio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sz="80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High </a:t>
            </a:r>
            <a:r>
              <a:rPr lang="en-US" sz="2000" b="1" i="1" u="sng" dirty="0" smtClean="0"/>
              <a:t>V</a:t>
            </a:r>
            <a:r>
              <a:rPr lang="en-US" sz="2000" dirty="0" smtClean="0"/>
              <a:t>elocity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800" dirty="0" smtClean="0"/>
              <a:t>Continuous data streams (sensors, RFID, tweets</a:t>
            </a:r>
            <a:r>
              <a:rPr lang="en-US" sz="1800" dirty="0"/>
              <a:t>)</a:t>
            </a:r>
            <a:r>
              <a:rPr lang="en-US" sz="1800" dirty="0" smtClean="0"/>
              <a:t>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24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705944"/>
              </p:ext>
            </p:extLst>
          </p:nvPr>
        </p:nvGraphicFramePr>
        <p:xfrm>
          <a:off x="765174" y="2132856"/>
          <a:ext cx="7047188" cy="2232248"/>
        </p:xfrm>
        <a:graphic>
          <a:graphicData uri="http://schemas.openxmlformats.org/drawingml/2006/table">
            <a:tbl>
              <a:tblPr firstRow="1" firstCol="1" bandRow="1"/>
              <a:tblGrid>
                <a:gridCol w="3523594"/>
                <a:gridCol w="3523594"/>
              </a:tblGrid>
              <a:tr h="279031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1000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kB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MB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GB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TB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PB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EB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ZB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1000</a:t>
                      </a:r>
                      <a:r>
                        <a:rPr lang="en-US" sz="12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8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YB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5903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9632" y="-171400"/>
            <a:ext cx="7196336" cy="1080120"/>
          </a:xfrm>
        </p:spPr>
        <p:txBody>
          <a:bodyPr>
            <a:normAutofit/>
          </a:bodyPr>
          <a:lstStyle/>
          <a:p>
            <a:r>
              <a:rPr lang="fr-BE" sz="3600" b="1" dirty="0" err="1" smtClean="0"/>
              <a:t>What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is</a:t>
            </a:r>
            <a:r>
              <a:rPr lang="fr-BE" sz="3600" b="1" dirty="0" smtClean="0"/>
              <a:t> </a:t>
            </a:r>
            <a:r>
              <a:rPr lang="fr-BE" sz="3600" b="1" dirty="0" err="1" smtClean="0"/>
              <a:t>Big</a:t>
            </a:r>
            <a:r>
              <a:rPr lang="fr-BE" sz="3600" b="1" dirty="0" smtClean="0"/>
              <a:t> Data? (</a:t>
            </a:r>
            <a:r>
              <a:rPr lang="fr-BE" sz="3600" b="1" dirty="0" err="1" smtClean="0"/>
              <a:t>cont</a:t>
            </a:r>
            <a:r>
              <a:rPr lang="fr-BE" sz="3600" b="1" dirty="0" smtClean="0"/>
              <a:t>)</a:t>
            </a:r>
            <a:endParaRPr lang="fr-BE" sz="3600" b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836712"/>
            <a:ext cx="8892480" cy="554461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3Vs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sz="2000" dirty="0" smtClean="0"/>
          </a:p>
          <a:p>
            <a:endParaRPr lang="en-US" sz="2400" dirty="0" smtClean="0"/>
          </a:p>
          <a:p>
            <a:endParaRPr lang="en-US" sz="800" dirty="0" smtClean="0"/>
          </a:p>
          <a:p>
            <a:pPr lvl="1"/>
            <a:endParaRPr lang="en-US" sz="2400" dirty="0" smtClean="0"/>
          </a:p>
        </p:txBody>
      </p:sp>
      <p:sp>
        <p:nvSpPr>
          <p:cNvPr id="5" name="AutoShape 4" descr="data:image/jpeg;base64,/9j/4AAQSkZJRgABAQAAAQABAAD/2wCEAAkGBwgHBhUIBwgWFhQWGBwbGBcYFh4fHxshIiAcIiAkHB4hHCgjGh8nJyIeKT0tJSkuMC4uICs/ODU4NygtLjcBCgoKDgwOGA8QGjclICUsLDctNDc3NDc3LS4sNzc3NDArNzQtMCw3LywuMiw3LDc0Nzg3NzI3Mzc3MTc1My0sN//AABEIALEBHAMBIgACEQEDEQH/xAAcAAEAAwEBAQEBAAAAAAAAAAAABQYHCAQDAQL/xABNEAABAwMDAgMEBgUHBg8AAAABAAIDBAURBhIhBzETQVEiYXGBCBQycpGhFTdCscEWUnOCg7KzIzM2YnSSFxg0OERTVXWio8LD0uPx/8QAGQEBAAMBAQAAAAAAAAAAAAAAAAECAwUE/8QAKxEBAAECAwUHBQAAAAAAAAAAAAECAwQREgUhMoHRExQxQUJRcTNhkaHB/9oADAMBAAIRAxEAPwDDUREBERAREQEREBERAREQEREBERAREQEREBERAREQEREBERAREQEREBERAREQEREBERAREQEREBERAREQEREBERAREQEREBERAREQEREBERAREQEREBERAREQEREBERAREQEREBERAREQEREBERAREQEREBERAREQEREBERAREQEREBERAREQEREBERAREQEREBERAREQEREBERAREQEREBERAREQEREBERAREQEREBERAREQEREBERB6KCiqblWsoqGAvkeQ1rWjkla5aOgVxnpxJd7yyJx7sZGX4+LtzRn4ZHvVG6baqpdHahN1q7eZv8m5rQHAFpJGXDIOeAR5d1e9W6u1nriSM6LttbDThuSWAtL3ZPPiNIBaBjAz658kEdqroheLPQOrbVWtqQwEuYGFj8D+a3Lg/HpkH0B7LP8AS9km1Hf4rPTSta6UkBzs4GASe3uC6u0Cb2dJQDU7CKkBwfuxk4c4NJwSCS3asD0XEyn65CGJuGtq6gAegHigIPvduil/oqyClpauKV0znDI3NDABkucSPs/DnOMA5UldOgl1prc6e33dk0oGfC2Fm73NcXEZ9MgD3hab1b1XVaQ0uK63Nb4z5BGwuGQ3Ic4nHnw1fnSHVddq/SprboG+LHK6MlowHYa1wOPI+1jj0QY1ojpDedT0X16qnFNESQ3ewl7sHB9jIwM5HJHbsvF1A6Y3bRkArXzNmgJ2mRoILSe29pzgHyIJH5K+656rXmx6/Not0UYgiexrgW5L8hpdz+z3wMemfcr91ajZL05rGyNyPDB+Yc0j8wEHL+mtO3PU90Fus9PveeSc4DR5ucfID/8AMnhavSfR+ndADW6ia1+OQyEuAPxL2kj5BVjpV1CoNEQzRVVpdI6VzSZGOGQAOG4I9ST381M3u69TNT6gNy0/R1sMAI8KPmNoAA+0Dhsme/ORzjsggNedKbxpGjNwE7Z6cEBz2ggtzwNzTnAzgZBPvULoLSFRrW8utlLVNjLYzIXOBIwC1uOPP2guodSROrNEVEddHhzqWTePQmM5/Ark3T2oLrpuuNbZKsxyFpYXBrTlpIJGHAjuB+CDUP8AgAun/bkP+45Rmpei9ysNimur7tE8RN3Foa4Egd8H1V96MXDWOo2OvWoLs51MMtjZ4cbfEd2LshgO1vbg8n4KN6+a4bT0p0rbZPbeAagg/ZbwWs+LuCf9X7yDHtJ6Wu2rbl9Rs8GSBlznHDWD1cfL5ZJ8gtN/4v1b9W3fygj34+z4R25+9uz/AOFX3ojY4rRoKKfYPEqMyvPrkkM+QaBx6k+qyh3U3UJ6k/WRcX+B9Y2eDn2PD37cbe27H7XfP4IKZqzS120ncvqN4gwSMtc05a8erT5/PBHmFatF9Jblq2wtu9Pcoo2uc4Brg4n2TjnA9crYetljivGg5ZyweJT/AOVYfTH2x8C3PzA9F8+hH6uIfvy/3ygy3SvRa8XuF1RW1zIGB7mtOwuL9pLS4Ny3DSRwScn0xgqC6g9OrpogtmqZWywvO1srQRzjOHNP2TwT3IIHdaDcuq91pupgs1ExgpGVAgLNnJw4Mcd3kQc4xxgBXLrlEyTppUvcOWmIj4+KwfuJQcsrSNG9IbnqC0i7XGuZSwOG5he3c5w/nY3NDWnyJPPpjBVS0TaW33VtNbJR7MkrQ77o5d+QK0b6Q99nN4i09Tv2wxxh7mjgFxJAyPRoAx94oIbWHSG5WG0G72y4MqoWjLyxu1zR5uxucHNHng5HpjJVAttBV3SuZQ2+AvkecNa3uT/D4ngBX/o3rmm0vXS0d9qSKSVh42lwDwRj2RnALdwPHPHorb0ItFtF3r7/AEozFG90cBI5DCS4nB7HaGe/k+qCJpehkscDP01qeGCV/aMM3fIEvZk/AKn696fXfRMrXVhbJC84ZKzsT3w4Hlrsc48/I8FQmpr5Wajvcl0r5CXPcSAT9lufZaPQAcLa+nk8uuuktTZbo/e+LcxjncnhodGSfVp4+AQZhbOn10umjTqSjma4eII2wgEvcS9rBjjHd34K30PQuomg8Kq1JCyp27jC1m7b6ZdvB+e3HxVj6c3OSy9DprlABvj8ZzMjIDs+yce44Kw23XmuoL4y8x1DjMyQP3lxy45ydx7ndyDnuCUFjtfTTUNfqqTT7oWsdDzLI4+w1p7OBx7W4dh3PnjBxZrr0QrI7S6usF8jqi3OWNZtzjuGuD3Au9xwrR9Ii8z222Q26i9j60XeM5vBc2PGGk+bSXk/L3lVT6O1wqYdYSUDZT4ckLi5vluaW4PxAJHzQUPT+npbzHJKJgxsbS4kjJ478ZHA4z588A84iqqB9LUup5ftMcWnHqDgqz60qKiya7rorfLtBnecYBH2i4YBGAW54PceSqjnOe4ue7JPJJ80H4iIgIiINO6D6VotQ6hkrLnEHx0zWkMcMhznE7cjsQNruD54WgdYuo9w0hWRWmyRMEj4/Ec9zchrSXNaGjOM5ae/uWadF9Z0ekr7JHdTthnaGueBnY5pO0kDnby4ceq2HVUvTXUjI66/XOlk8PO0iowcdyMMcC4e7H70Ev0yudzvOiYLjepN00m8k7Q3I3u28AAY24WH6TBHXogj/plR/wC6tQ051b0lVVctva8U8MLR4L3ja17WjBDW49nHGG9yPLPCzWl1ZZbp1qiv8MYp4NxDnvONx2OG93kzPH8eSUF6+kh/odB/tLf8OVf19HD/AEKm/wBqd/hxKI696ksd40tDT2q7QyvFQHFsbw4gbJBk4PAyR+K/egupbHZ9JzU11u0MTzUOcGySBpILIxkZPIyD+CDP+qP61Kn+lZ/dYugOq36u6z+i/iFzt1FuFJXdRqiuo6hr4jK0h7TkEBrQcHz7Fbb1K1hpqu0JVU1FfYHvfHhrGyNLicjsAcoK79HvSdE62u1LWQB0peWRZGdgaBlw9HEkjPkBx3K8vU7qzfrVqeWy2EMjbEQ0vLQ5znEAnGeAOcdj2znnA+HQ3qBa7Nb32C+1IiBeXxSO+zyBlrj+zyMgnjk89lctRT9L4bv/ACnuVVTyTtw4bJd5cRw0+G1xDj25I8hnsguF28d+jZfrHMhpn7uP2vDOfzXLXT/SVTrHUTLdFkRj2ppB+wwd/wCsew959AVu9s6x6ZrNPS3KteY3sLh9XJBe8ZO3YOA7Ixnyac5OME530s13p/TVwuFwroTCyYsdDBG0vOAZDtacAcZH2iAg3C6tqLDpgw6ZtfiPjYGQxNIAz2GSSOB3POT8SuVdU2LUtvrHVmpLfM10ji50j28OcSc+0PZz7gVsUvXR0j91u0lNJH5OMm0/g2Nw/Nfl36v6dv8ApSrttXTywTPgka1r27ml5aQAC3OCDj7QGFETEpyle+l1VHWdPqKSE5Ahaz5s9k/mCuYJaOYa1NDt9v60WY9/iY/er30Z6kU+mgbJfXEU73bmScnw3HuHDvsPu7H4kjUXQ9N/03/Kp1bSeN9rxPrAxntu2b9u734zn3qUJXqbVR0fT+tkmOAYHs+bxsH5kKE6Efq4h+/L/fKzPrL1Jg1MBZbG4mnY7c+TkeK4dgB32D39z5cAm6dGNVaftmg46S43mCKQPkyx8jWkZcSOCfRBkdx/WxJ/3i7/AByt962/qxq/7L/GiXPddW0r+pL69s4MRrnPD88bfGJ3Z9Mcra+r2rNO3Lp7U0dvvcEkjvC2sZI1xOJYycAHyAJQY30nqY6XqLRySnAMm35ua5o/MhT/ANIKmkh194rhxJCwg/Dc0/uXku1o0lbNB0t6s18JuGY3FgeCQ7u4FmMs2HsT3x55CvVRc9H9WbBCy9XNtJWRDuXNbyR7W3dw9hxnGcjHxyGP6R0vctXXQ260NbvDC87nYAaCB3wfMj8Vs/QmnfBZblYJnDxYpnNdg5GS0s4PmMsPK8sdz0j0nsE0dhubaqtmGMhzXYIHG7bwxgznGck/lm/TbWsukdUfpCp3PilBbOM5JBOdw9XA889wSPNBUZGOjeY5G4IOCD5Fbz0AP6P0XXXOo4YHk5P+pHk/vXxvuitA6tuBvtt1bFA2Q75Wbmck8kgOc10Tj3OQefJRXUHWtitGkxorQ8m6PGJZRyCO7gHftuce5HGOB34CR0z/AM3ep/tf77Vhy2DT9/tEHQuotc1yjE58TERcN5y5uMN7lY+g236TH/KKH7s374lXfo+/rA/sJP8A0qR+kDfbTe56M2i4xzbWy7vDcHbcmPGcds4P4KC6I3SgtGtxU3SsZEzwXjc9wAyduBk8eSCI6n/rBrf6Zyq6sPUKrp6/W1XVUUwfG6Zxa5pyCPUHzCryAiIgIiICIiArNY5bDcqYW29RiF44ZUM4+Uo7H4ny9O6rKLO7b7SnLOY+8L269E55ZrXeNBXigBkpWCdncOj74+73/DKq0kb4nmOVhBHcEYI+Sn9O6vulixHFJvj/AOrf2/qnu393uV7pNW6Y1DGI7tA1jvSVoI/qvxx88Ln14jFYf6lGuPePHnD2U2cPe4KtM+0/yWRotjm0Hpq4R+LStLQf2opMj5Z3BRs3S6id/mLlIPvNB/dhVp21hZ4pmPmOmaatmX48Mp5suRaSOlbc83r/AMn/AOxeyHpfbR/n6+U/ANH8CrztjCR6s+U9FY2biJ9P7hlSmtMVVZTVZNutTJ5DjbuYX7PeADgfE9sLRJbDouwDfXbNw8pHlxP9Tz/BQ926iU9LD9V03RBo/nuaAB91g/j+Cp36rExps2pmJ853Qv3WLE6rlcRPtG+Xrk1Hqu3XGngutLCBO8ANH2gMgHs44PPvUJ1YmjfqJsbAMtiG4+eSSQD8sfio7Td2j/T5vV9qi8xtLgDyXu7NA9MZz5AYULda+a6XF9dUH2nuyfd6Ae4DA+SnD4Ps8RFWmIyp35bomZ6Qi9iddmac8853Z+UR1l5ERF1XPEREBERAREQEREBERAREQEREBERAREQEREBERAREQEREH2pqqopH76Wocw+rXEH8lLQav1BA3ay6yfPDv3gqDRZ12rdfFTE/ML03K6eGZhYTrbUZGDc3f7rP/ivDV6gvFXxUXOUj03kD8BwoxFWnD2ad9NERyhab1yrxqn8iIi2ZCIiAiIgIiICIiAiIgIiICIiAiIgIiICIiAiIgIiICIiAiIgIiICIiAiIgIiICIiAiIgIiICIiAiIgIiICIiAiIgIiICIiAiIgIiICIiAiIgIiICIiAiIgIiICIiAiIgIiICIiAiIgIiICIiAiIgIiICIiAiIgIiICIiAiIgIiICIiAiIgIiICIiAiIgIiICIiAiIgIiICIiAiIgIiICIiAiIgIiICIiAiIgIiICIiAiIgIiICIiAiIgIiICIiAiIgIiICIiAiIgIiICI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7" descr="data:image/jpeg;base64,/9j/4AAQSkZJRgABAQAAAQABAAD/2wCEAAkGBgwNDxAMDQwODQ0NEBAPDA0NEBEPDA0PExAVFBMQEhYXJyYeFxovGhISHzssJCcpLSwsFR8xQTA2NScrLCkBCQoKDgwOGg8PGikcHB8pKioqKSkqLC0sKSwpLy81LCkpKSwpKSksLCwpKSkpKSkpKS0pLCksKSkpLCksKSkpKf/AABEIAOEA4QMBIgACEQEDEQH/xAAcAAEBAAMBAQEBAAAAAAAAAAAAAQQFBwYDAgj/xABHEAACAQEDBAwKCQMEAwAAAAAAAQIDBAURBhUhMRIzQVFSU3FzkZLB4QcTImFygaGxwtEXMjQ1VGKCk7IUI0J0orPDFiTS/8QAGgEBAAMBAQEAAAAAAAAAAAAAAAECAwQFBv/EACYRAQACAQMCBwEBAQAAAAAAAAABAhEDITISMQQTIkFCUXFhMxT/2gAMAwEAAhEDEQA/AO4gHgcssspNysdknhFYxr1ovTJ7sIPcW+/Vy6aenOpOIVtaKxmW6v7LizWVunT/APYrLQ4xeFOD3pS3/MsfUeLt2WV42h4Ks6SeqFnWw9q8p9JrrFdzqeVLyYbm/LkNtRoQgsIxS975WejXSpT2zLmm9rNS7Jaammbk292pNt+3SXNFXfh0v5Gxq26lDQ5rHejpfsPg74p7kZvo+ZrmVGLmirvw6X8hmirvw6X8jJzzDgT9gzzDgT9gzJsxs0Vd+HS/kM0Vd+HS/kZOeYcCfsGeYcCfsGZNmNmirvw6X8hmirvw6X8jJzzDgT9gzzDgT9gzJsxs0Vd+HS/kM0Vd+HS/kZOeYcCfsGeYcCfsGZNmNmirvw6X8hmirvw6X8jJzzDgT9gzzDgT9gzJsxs0Vd+HS/kM0Vd+HS/kZOeYcCfsGeYcCfsGZNmNmirvw6X8hmirvw6X8jJzzDgT9gzxDgS9gzJsxs0Vd+HS/kXNFXfh0v5GTniHAl7BniHAl7BmTZjZoq78Ol/In9DaIaY4p78JYPsMpXvT4M/YfaleFKWjZYPelo7hmTZ+LHlTeNmeCrzkl/hXxqJ9bSvU0evuTL+hWap2mKs9R6FPHGhJ8r+r69HnPNTpxksJJSXnNZa7tcfKhi1ux3Vyb5lbSpfvGF4tarsaeJTmuSeV0rK42evJysz0Rk9Loedfl825ubz6TGSaxTxT0prU0efq6U6c4l01tFoUAGSzzeXF/OyUPF05YVrRjGLWuEF9ea8+lL147hzq7rF4x7KS8iO5wnvGxyztztFuqJaVSaoU16P1v9zkfWhRUIqC3F0vdZ6mlXopH3LkvPVZalSME5SeCRp7XeM6mheTDeWt8ovG1+MlsU/Ijq873WYhvEKTIACyAAAAAAAAAAAAAAAAAoR9VZar1Uqj5ISA+QPt/SVeKqdSQ/pKvFVOpIZgfIH2/pKvFVOpI/E6Uo6JRlF/mTT9oyPrZrZOnu4x4L1ereNxQrxmtlF8q3U95mgPvZLQ6csdx6JLfRWYymGTeNkw/uRWh/WW8989j4P78dSDsdR4ypLZUW9bp44OPqbXqfmPPtKSw1qS6UzAuq1uyWqnVx0U6iU/PTeiX+1sy1K9dJhes9M5dgBMfODyXW4xZJOraHN6XKU6j5W2/ezZW6rsKcmteGC5XoNbdG2P0X70ZV8PyEt+XYz2p7uFqAAXQAAAAAAAAAAAAAAB+6VKU5KEIuUpNRjFaXKTeCSA/Vms1SrONKlCU5zeEYxWLZ7q5fB1CKVS2y2ctfiabagvNKS0v1Yes3WS+TVOw08WlK0TX92pvfkj+X3697DeHna3iZmcU7OmmlEbyxrHdlnoLCjRp0l+SKTfK9bMkA5JnPdsAAgDnfhI+0UeZ+OR0Q554SPtFHmfjkdPhv8ARnq8XkSgHqOVtrtqbKGG7F4erWjFvSHlJ8KPu0fI+t1P669F+8l664ckuwp8k+zYf+U1+EwaEEeXX6OqX2ujbH6L96Mm+fqR9LsZjXRtj9F+9GTfP1I+l2Mme6PZqQAXQAAAAAAAAAAAAUAew8HV0qpVnaprGNDyaeOrxklpfqj/ACPHnU8hLMoWGm92pKpUl13FeyMTn8Tbpp+tNKM2ehAB5TrAAABj268KNmg6tapGnBaMZbr3ktbfIecqeEaxJ4RpV5rhKMEn0vEvXTtbtCs2iO71Zzzwj/aKPM/HI230j2TiLR0U/wD6PMZVX7Tt1WFSnCcFCGwaqbHFvZN6MG986tDSvW+ZhnqWia7NIAU9Bzs66tc+SPaW9dcP1dgurXLkXaL0/wAf1dhT5J9mBgUAuh9bo2x+i/ejJvn6kfS7Ga24bwpzqNaYvYPQ151umyvh4wjhp8rsZWeRHZqQAWQAAAAAAAAFAAAFAHW8kPsNn9D4mckOt5IfYbP6HxM5PF8I/W2j3bgAHmukADA5LlNfE7XaJy2T8VTbhRjuKCeGy5Xhj0bxqSsHuViKxiHDM5nIUAkBgXAAZ1165ci7S3p/j+rsJdmuXIu0+V82qENhi+FoWl7hX5HsxgYmc6e9LoQL4lGWHk3tz5uX8omflLJqnBptPxmtaH9VmBk3tz5uX8omdlNtUOc+FkzyVji0tO8Ksf8ALH0lj3mRC93/AJQT9F4e81wL4hXMtxC9aT17KPKsfcfaFrpPVUj63h7zQgjphPU9Gnjq08hTzi0atHIfWNpqLVUl0sjpT1N8U0sbwrL/ADx5UmfRXpV/K/UR0ydTbA1ivae7CPtP0r3fFrrDplOYdLu/weUK1GlWdoqp1acJtJQwTlFPBdJkfRpQ/FVurA9Fk9PZWOyy1Y2ag8OWlE2B5FtfUiZ3dkUrjs8b9Gln/FVurA9Pdd3xs1GnZ4yclTWxUpYYvS3pw5TLBnbUteMWlaKxHYABmsAADx/0bUPxNbqwH0b0PxNbqwPYA28/U+1PLr9PH/RvQ/E1urA8rlddtG7atOkqk6njKez8pLFeU1uch1o5X4WvtVDmP+yR0eH1b3vi0s9SsVrmHl53qv8AGD9bw9x8Z3jVepqPIvmYpT1MQ5My29x1JSdTZSb0R1vHdZL+10+SXYLh11OSPvZb910+SXYU+a3s1IKDRV9cm9ufNy/lEzsptqhznwswcm9ufNy/lEzsptqhznwsznkmOLzgBTRRCgoAAoAoAAoKEv6Bya+w2T/S2f8A4omyNbk39hsn+ls//FE2R89flL0o7AAKpAAAAAAAADlnhZ+1UOY/7JHUzlvhY+1UOY/7JHV4T/WGWtxeGKCnsuJtLh11OSPvZb910+SXYLi1z5I+9lvzXDkl2GfzW9mqBQaKv3k3tz5uX8omflNtUOc+FmBk3tz5uX8omflNtUOc+Fmc8kxxecBQaKBQUCFBQkBQAKCgZUL1tUUoxtVojGKSjGNaoopLUkk9CP1ni2fi7T+/V+ZhlI6YTmWXni2fi7T+/V+Z2nImrKd3WWU5SnJ09Mptyk/Klrb0s4YdxyE+7bLzfxyOHxsRFI/W+hO7fAA8t1hGUjA4A73tf4u0fvVPmM72v8XaP3qnzMVg+i6Y+nnZll53tf4u0fvVPmfGvaalRp1Kk6jSwTqSlNpbybPmBiDIUFJQ2dx658kfey33rhyS7BceufJH3st964fq7DL5rezVguANVX6yb2583L+UTOyl2uHOfCzByc2583L+UTPyk2uHp/CzOeSY4vOFBTRQAKEhQUAAUACgAUFAHcMhfu2y838cjiB2/IX7tsvN/HI4fG8I/XRocm+AB5TrCMpGB/O7BWD6N5oCgAUFA2Vya58kfey31rh+rsFy658ke0t864ckuwz+a/s1mAKDRVcnNufNy/lEzspNrh6fwswcndufNy/lEzso9rh6fwsznkRxeeKCmiqFKABQABQUACgAUFwAJHbshvu2y838cjiR27Ib7tsvN/HI4fG8I/XRocm9AB5TrCMpGB/PLBWD6N5oCgAUFCWyubXPkj72W+dcP1dhLm1z5I+9lvjXD9XYZ/Nb2a0AGqq5O7c/Ql74mdlHtcPT+FmFk9tz9CXviZuUW1w9P4WZTyTHZ58oKaKIUFAAoAFBQIXAYFAFBQkO25D/AHdZeb+KRxM7ZkP93WXm/jkcPjeEfrfQ5N6ADynWEZSMD+e2CsH0bzQoKEoUAkbG5tc+SPvZb41w/V2EubXPkj72W+NcP1dhl81vZrQAaqv1k/tz9CXviZ2UK/tx801/FmDdWNO07B6GnOm+VY9sTb3tQ2dGaWuPlL9Ol+zExnkmOzy4KDVQKCgQoLgALgCgAUBIUFAI7XkP93WXm/ikcVR2vIj7usvN/FI4fG8I/W+hybwAHlOsIykYH8+sFYPo3nAAJAAAbK519d+j2i+NcP1dh9rqpYQ2XCePqWj5mLfE/KS4McX633GMb3W9mCDcf+N1+AwW8yv2dMvhlpYJWS8q+CwUqn9RS3E1Uez/AJbJeo2NGqpxU46pLFfI9V4T8nXaKCtlKONWyp+MS1yoPTLoenk2Rzq5beoPxU35Mn5De5Le5Dn0reZpxPvC146bYY15WLxM2kvIlpg/NveoxD1lps0asXCa0bj3YvfR522XfUovyljHcmtT5d5nRW2WcwxiguBdVMClAAoKEgBQBQUAdqyI+7rLzfxSOLHobuy6vCzUoWelKkqdNbGGyp4vDHHS8fOc3idK2pWIq107RWd3ZAck+km9OHR/a7y/SRenDo/td5w/8Wp/G/nVdaIzk30kXpw6P7XePpIvThUf2u8f8Wp/DzqvMMgB67kAASB9bPQdSSivW95brFCzzqPCK5XuLlNzZbLGksFpb+tLdZS1sJiH1SUVhqUV0JGssNldttVOisf71SMeSH+T9UU36j6Xna8F4qL0v673lvHrfBlcD8q8KkdadOz47uny5+zY9Ywvby6TaV6x1Th73xEOBHoRD6g8bLtRrHQcky6yHlY5StVmhsrJJ4zjFabM3uehvPc1b2PXCSimmmk09DT0preNdHVnStmFL0i0YcIu++NjhCri0tCnra8z3zcRlGaxTUovkcWekyj8F9Kq3WsMo0JvS6E8fEN/la0w9q5DwltuW8bA342hVpLhpbKi/wBSxiz06alNTjO/05Zravdl1rmoy0pOD/Lq6GYzuDeq9Me8+VK/ai1qE/PqfsPrn58Uut3GuLQpsZhfGrq94zC+NXV7y59fFLrdwz6+KXW7ifWbGYnxq6veMxPjV1e8ufHxS63cM+Pil1u4es2TMb41dXvLmN8aur3jPb4pdbuLnt8Wut3D1myZkfGLq95cyPjF1e8Z6fFrrdxc9Pi11u4j1p2TMr4xdXvGZXxi6veXPL4tdbuLnl8Wut3E+s2TMz4xdXvGZnxi6veXPD4tdbuGeHxa63cPWbJmd8Yur3jM74xdXvLnh8Wut3DPD4tdbuHrNkzO+MXV7xmd8Yur3lzw+LXW7hnh8Wut3D1mwrnfGf7e8+1O6qa14y5dC9h8c8Pi11u4+c74nuRjHzvFkYvJs2qUYrBJRS9SRgWu80vJp6Xuz3FyHzsthttteFKlVrehH+2uV/VXrPY3B4MtKqW+aa1/09J6/NOfZHpM7Xpp72laKzbs0GSeSdW8KmznsoWWD/u1NTm92EN9773OU67QoQpxjThFRhBKMIx0KMUsEkKFCFOKp04RhCKwjGKSjFbySP2eZra06s/x1UpFYAAYLgAAEe6ABxzLTbpcp5lAHvaPCHn35SpQDVVQigAigAUABKlAJAAAAAAAAA2+Tm3R5QDPU4ytXu7PZ/qR5F7j6AHgS7wAEAAA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1" descr="data:image/jpeg;base64,/9j/4AAQSkZJRgABAQAAAQABAAD/2wCEAAkGBhQSDxISEBQSFRUSEBcQFRgSGBEVGBAVFhYWFBUVFRgXHSYeFxslGRQXHy8gIycpLCwtFh8xNTAqNSYrLCkBCQoKDgwOGg8PGiwlHSQpLCkqLCwpNSwsLDAwLikqKSwsLCkqLyksLCwsLDAsLCkpLCwsLCwpLCksKi4sLCwsLP/AABEIALIBGgMBIgACEQEDEQH/xAAcAAEAAgIDAQAAAAAAAAAAAAAABwgFBgIDBAH/xABNEAABAwIBBQsHCAgGAgMBAAABAAIDBBEFBgcSIZETIjFBUVRhcYGCkhQWFzJydKEjNXOisbLR0iQ0QkNSYrPBJTNTk8LDZINEo/AV/8QAGgEBAAMBAQEAAAAAAAAAAAAAAAMEBQIBBv/EAC0RAAIBAwIEBgICAwEAAAAAAAABAgMEERJRExQhMSIyQWFxoTOBsfAjQlIV/9oADAMBAAIRAxEAPwCcURR1nFzkGncaWkI3W3ykmo7jcXDWjgL7a9eoX5eCSnTlUlpicykorLN5rsYhhtu80Ud9Y3R7GX6tI61jjlzQ87p/G1V4qKh0jy+RznOcblziXOceknWV13WkrCPqys7h+iLF+fVBzun8bVx8/aDncHiCrsi95CG7POYexYnz9oOdweIJ5+0HO4PEFXZE5CG7HMPYsT5+0HO4PEE8/aDncHiCrsichDdjmHsWJ8/aDncHiCeftBzuDxBV2ROQhuxzD2LFDLyg53B4guTcuKE//Lp/9xoVc168Jw51RURQM9aWQRjoudbuwXPYvHYwSzljjy2LM09Q2RjXxua5rgHNc0ghwPAQRwheXEscgp7eUTRRaV9HdHNbpWtewPDwjavTSUzY42RsFmsYGNHI1oAA2BQLnKxvynEZbG7If0dncJ0z2vLuwBUqFHizx6E9SehZJh8/KDncHjC92GY/T1BcKeaKUtALgxwcWg6gSB1Ks6mfM1g+50clQ4a6iSzfo47tH1i/YFPXtYUoass4p1XJ4wb/ACSBoLnEAAEknUABrJJ4gsF5+0HO4PEFhs7eO7hQbi07+pdufVGLGQ7LN76g+68t7VVY6pMVKul4RYnz9oOdweIJ5+0HO4PEFXZFY5CG7I+YexYnz9oOdweIJ5+0HO4PEFXZE5CG7HMPYsT5+0HO4PEE8/aDncHiCrsichDdjmHsWJ8/aDncHiCeftBzuDxBV2ROQhuxzD2LE+ftBzuDxBPP2g53B4gq7InIQ3Y5h7Fi/Pug53T+ML6Mt6HndP8A7jPxVc0unIQ3Y5h7FlqLKSlmdow1ED3cjJGEnqANyskqrrf8hM5kkD2wVjy+FxDQ95JdBxAknW5nKDrHFwWUNWxcVmDydwrpvDJpRfAb6wvqziyeTF67caeabh3KF8tuXRaXW+CrLPO573PeSXPcXuJ/ac43J2lWNyy+baz3SX7jlW8rVsF4ZMqXD6oIiLSKwREQBERAEREARFvGQ2bR9ZozVGlHBwi2p8/s/wALf5uPi5RxOpGmsyPYxcnhGsYJk9PVyaFNGXkeseBrOlzjqH28l1LuQubQUUnlEzxJNolrQwEMj0tTiCdbjbVfVqJ1LcMOwyOCNsUDGsY3ga0W7Txk9J1lepZFa7lU6Loi5Cio9X3MTlXjPktFPPxsjOh0vdvWDxEKtpN9Z1nhJPH0qVc9eNaoKRp4f0h/ZdkY++ewKKldsqemnq3Ia8sywdlNTukeyNgu57wxo5XOIaBtKszhGHNp6eKFnqxRtjHToixPadfaoWzTYNu2IiQi7aZhlPtnexjaS7uKdFWv6mZKGxJbx6ZNeymyGp657HzmW7GljdB+iLE34CCL9K1+fMtSEbyWpael0Ths0FIKKpGvUisJkzpxfdESV+ZGQf5FSx3RKxzPrNLvsWp4xkBW0wJkgc5o/ai+UaOk6O+HaArDop4XtRd+pG6EX2KrorCZR5AUtYCXs0JD+8is11/5uJ/aD2KIcrMgaihJc4bpDfVKwGw5BIOFh2jpWhRuoVOnZledKUTWURFaIgiIgCIiAIiIAiIgJ6zW4uZ8NjDjd0LjTknjDbFn1HNHYtuUdZkz+hz+9f8AXGpFXz9wkqsktzRpvMUYXLT5trPdZfuFVxKsdlp821nusv3Cq4laFh5X8la47oIiLQK4REQBERAERbHkLkoa+qDDcRR2fM4fw8TAeVxFuoE8S5lJRTkz1Jt4Rns2ub7ykiqqm/ItPybD+/cDwn+QHaegG8zNbYWHEuMEDWNaxgDWtaGtA1BoAsABxCy5rArVnVllmhCCgsBfCV9WtZxca8mw6ZwNnyDcGe1JqJHU3SPYo4RcpKK9TpvCyQpldjPlVdPNe7XP0WfRs3rNoF+0rDovRh1C6aaOFnrSyNjHQXEC/Ze/Yvo0lFY9EZr6smfNFg244fupG+qXmTuN3jB8HO763ldNHStiiZGwWbGxrGjka0AD4Bdy+eqT1zcjRitKwERFGdBERAFxkjDgWuAIIsQQCCDwgg8IXJEBEOcDNjuQdU0TSYxd0kQ1mMcbo+VvK3i4tWoRqrUKG86GQYgcaumbaJ7vlWt4IXE+sBxMJPBxE8h1atrdZ8E/0ypVpY8SI7REWkVgiIgCIiAIiICYsyR/Q6j3n/rYpGUcZkv1So95H9NikdYF1+WRoUvIjCZbH/DKz3WT7pVcirG5b/NlZ7rJ90quSv2HkfyV7jugiItArhERAEREB9AvqGu+rVxqwuQmTIoqJkZA3R/ykp/nI9XqaLN7CeNRRmtwIVGINc4XZTjdzyFwNox4t93FPKy76r1UF8stUI/7BERZhaCh3PPjWnUxUzTqhZuj/bk4AepgB76l6eYMY57jZrWlzieIAXJ2BVoxrEzU1M07uGWRz+oE71vY2w7FfsaeZ6tivXliODxLd80dCx1eZZHNAgjLm6RaLvfvG2vw2bpnYtIXwhatSOuLjnuVIvDyWoa8HgN+pfVVmOUt9Ulvskj7FseT+cGrpXi0rpYwdcczi8EcjSblh6RsKzJWEkvCy0rheqLBovHg+KMqaeOeO+jKwPF+EcoPSDcHqXrc4AEnUALm/EFntNPDLJ9RVxylymkqauaUSSBjpDoNDnANYNTNQNhvQCeklYvyx/8AG/xO/FaKsG11l9FZ3C2LRIqu+Wyf6knif+K5sxSYG4lmHVJIP7r3/wA9/wDX0ecx7Fn11VNM2Rjo5AHNe0scDwOBFiD2KBMEzkVtO4fKumZxsnJfcdDjvm7ewqbcnMfjrKZk8VwHXBaeFjhqc09R2gg8aq1redHq+xLCopkC5YZNuoat8JuWevE4/txm9r9IsWnpHSsIpxzsZPeUUJmaPlKa8g5TGf8AMGwB3c6VBy1rarxIZff1KlSGmQREVgjCIiAIiICYMyP6rU+8D+m1SQo3zI/qtT7wP6bVJCwLr8sjQpeRGEy3+bKz3WT7pVclYzLk/wCGVnu0n3VXNX7DyP5K9x3QREWgVwiIgCIiAmbMxhehRyTka55bD2I96PrF6kJYTIqi3LDaRn/jscfaeNN3xcVm187WlqqN+5owWIpBERRHZpmdfGtww5zAbOqHCAez60h8I0e8oKW853sa3WvELTvaZmh/7H2e/wCGgOwrRlu2lPRTXv1KFaWZGQwDCHVVVDTt/ePDSR+y0a3u7GgnsUtSZnaENJL6gAC5OmzUBwk3ZZYTMrgl3zVbh6o3CPrNnSHZoDvFbbnOxnyfDZQDZ09qdvfvpnwB3wVavVm6qpwZJTglDVIgabR0naFy3SOjfhLb72/Tay4IvdgeFmpqoYB+9law9Db3eexoJ7FpN4WWVu5O2bqiMWF0rXcJjMnUJHOkA2OC6M5uNeT4bLY2fP8Ao7e/fTPYwO+C2mOMNaGtFgAAAOIDUAoYzx41ulYynad7TsufpJLOOxoZtKxKEeLWy98l6b0Qx+jQFzhhL3NYwXc5wY0crnGwG0rgt0zT4Ju+ICRwuymbup9s72Mbbu7i2ak9EXJ+hSitTwbm7NJQxwaUzprsi0pHNfYXa273AEGw1E2UMvIudG9rm1+EDiv02U5Z2cZ3HDjG076pcIR7HrSHqsNHvqDFVs3OUXKTJaySeEFOGZ+iczDdJ372d8jfZAbH9sZUKUtK6SRkbBd0j2xtHK5xDR8SrM4Xh7YIIoWerFG2MdOiAL9vD2ri/niCjudW665O+WIOaWuFw4FpB4wRYjYqzY1hpp6maA/upXR9YB3p7W2ParOKDc72H7niReOCaFkneF4z8GDaoLCeJuO5JcLpk0lERa5TCIiAIiICYMyP6rU+8D+m1SQo3zI/qtT7wP6bVJCwLr8sjQpeRGCy6+bKz3Z/2KuisXl182Vnuz/sVdFfsPI/kr3HdBERaBXCIiAL47gPUvq+O4D1IC0VFHoxRtH7MbW7AAu9dFDLpRRuH7UbXbWgrvXzL7moF58RrmwwySv9WON0jupoJP2L0LQs8WM7lQtgad9USWP0bLOd9bQHaV3ShrmonMpaU2Q1W1bpZZJX+tI90jutxLj9q6UWyZvMF8pxGFpF2Rnd38mjHYgHreWjtK+hlJQi3sZyWXgmrI3BPJKGCEizgzSf9I/fP2E27AoyzyYzulZHTtO9p47u+kksTsYG+IqYqqobHG+R5s1jS9x5GtFydgVZsVxF088sz+GWR0h6NI3A7BYdiy7OLnUdR/3JarPTFRR5VIuZjBtOqlqXDVCzc2+3JwkdTAfGo6VgM22C+TYbCCLPlHlD+t9i0djA0dit3k9NPG/QioxzI2Ktq2xRPkebNjY6Rx5GtBJ+AVZsSr3TzSTP9aWR0h6C43t2cHYplzv41uVAIWnfVL9D/wBbbOf/AMW95QiorGniLnudXEuuApyzS4LuOHiVw31S7de4N7GNgLu+oYwjDXVFRFA3hlkbH1AnW7sFz2Kx9XUR0lK59rR08JIHI1jdTR2ABL6fRQXqKEerkQ5ncxrdsQ3Jp3tMwR991nvP3R3VpC7auqdLI+R5u6R7pHHlc4lx+JXUrtOGiCjsQSep5N2zSYLu2Ibq4b2mYZO+67WD7zu6pyWk5pMG3HDxIRvql5l7g3sY2Au763ZYt1U11H7dC9SjiIUTZ8Ihp0buMslb2AxkfaVLKijPi/fUY/lmPxiH9ks/zL9/wK3kZFyIi3SgEREAREQEwZkf1Wp94H9NqkhRvmRH6LU+8D+m1SQsC6/LI0KXkRgcuz/hdZ7s/wCxV1Vicvfmus93f9irsr9h5H8le47oIiLQK4REQBERAWNyJrd1w2kf/wCOxh62Dc3fFpWbUe5mMV06OSAnXBLcexJvh9YPUhL52tHTUa9zRg8xTCgfOpjO74k9oO9p2iAe0N9IfEbdxTXjWJinppp3cEUbn9ZA1DtNh2qs80xe5z3m7nOL3Hlc43J2lXLCGZOZDcS6YOCmLMxgmhTS1LhrnfoN+jjuCR1vLvCFENNTOkeyNgu57wxo5XOIAG0qzGD4a2np4oGcEUbWDpsNZ7Tc9qnvqmIadyOhHLyarnaxnccPMYO+qXiLuDfSHYA3vqDVu+dzGd2xDcgd7TMEffdZ7/8AiO6tIUtpDRTXv1Oa0syMrktg/lVbBBxPkGn0Mbvn/VB2qyTRYWHF8FFGZXBbunqnD1QKdnWbPkOzQHaVJWOYoKammndwRRufb+Igb1vabDtVC8nrqaV6E9FYjlkLZ1ca3fEXMB3tO0Qj2vWkPiOj3Fpy5zTF7nPebuc4uceVzjcnaVwWtThoior0KknqeSRMzOC6dVJUuGqBmg36STVq6mB3jC2PPJjW50bKdp31Q+7vo47OO1xZ8Vl82mEinwyG/rTDyh3fsW7GBo7FFWcrHPKcRkLTdkNoGW4Do30yOt5dr5AFnR/zXLfov7/JZfgp43NWXrwnDnVFRFAzhlkbGOi51nsFz2LyKQ8zWC7pVSVLhvYGaDfpJLj4MDvGFoVZ6IORXhHVJImClp2xsYxgs1jQxo5GtFgNgXaiL5w0goYz01WlXRMH7umBPQXvd/ZoUzquuXeJ7viVS8G7RJuTfZjAj1dZaT2q9YxzUzsiCu/DgwKIi2SkEREAREQExZkh+iVHvP8A1sUjKO8yY/Qp/ev+uNSIsC5/LI0KXkRgMvfmus93f9irsrE5e/NdZ7u/7FXZX7DyP5K9x3QREWgVwiIgCIiA2rNpj3k2IR6Rsyf5B/INIjQd2PAHU4qflVdWAze5UeW0bS43litFLykgb1/eAv1h3Isu+pdqi+GWqE/9TGZ3qmTyJkETJHmaUaWg1zrMj32vRGq7tDYVDn/8qb/Rm/25PwVnkUNG64UdKR3OlreckLZq8lZHVwmmikYyBpeN0Y5odId60DSAva7ndFgpkqp9CN77E6DS6zQSXWF7ADhOrgXaigrVnVlqZJCGhYRWuvw2qklfLJBUaUj3SOvFLwuJcf2eleduC1BNhBOT0RS6/qqziK5z7/5IeX9zC5G4J5JQwQkWcGaUn0j98/YTbsC1LPRjWhTxUzTrmfuj/YjtYHreQe4VI6r5nExrynEpnA3ZGdwZ1R3BI63lx7VFaxdSrqfydVXphhGtIikHNfkRDWNmmqmFzGuETBpOaC62k8ktIJsC0dpWtUqKnHUypGLk8I0DdDa1zbkubLip/wDRhh3Nx/uVH519GbLDubDxz/nVTn6ez/v7JeXkQDHGXODWgkuNgACS4ngAA4SrB5AZOmjoY43i0jyZZOh7rb3saGt7CvbhOSlLTO0qeCNjv4gLu6g51yB2rLKpc3XFWlLoTU6WjqwiIqROYXLHHRSUM0198G6MfTI7es2E36gVXFbznWyq8pqvJ4zeKmJBtwPl4HHu+qO9yrRlt2lLRDL7so1p6pBERXCEIiIAiIgJnzKj9Am97P8ATiUgrQcy4/w+Tpq3/wBOJb8vn7n8sjQpeRGAy9+a6z3d/wBirsrE5e/NdZ7u/wCxV2WhYeR/JXuO6CIi0CuEREAREQBZvJDKd9DVNmbcsO8lb/Gw8Nv5hwjpHISsIi8lFSWGE8PKLQUFcyaJksTg5j2hzSOMH7OriXoUEZvsvDQybnKSaeR2+HCYXH9to5OUcfCNfDOdPUNexr2ODmuAc0tIIcDrBB4wsGvQdKWPT0NCnNTR2IiKuSBERAYjK3GfJaGef9psZDOl7t6z6xCrcT/+5VKuevGdUFK08N6h/ULsjG3TPYFFS2rKnpp6tylXlmWArHZG4L5LQQQkWcGaT/pH75+wm3YoUzfYL5TiMDCLsY7d3+zHYgHrdojtVhVBf1O0P2d28e8giIswtBERAFpWcrLUUcG4wu/SJm6rcMLDqMh5DwhvTr4l7ctsuo6COws+d43kfJ/PJbgb8TxcZED4hiEk8r5ZnF73u0nE8Z/sANQHEAr9rba3rl2/kr1auOi7nnREWwUwiIgCIiAIiICbczbf8Nd01Mh+qwf2W9rSs0LLYWw8s0p+tb+y3VfPXH5ZfJo0/KjAZe/NdZ7u/wCxV2VlspaEzUVTEBcyU8jW9Li06Pxsq0rQsH4WvcrXHdBERaJXCIiAIiIAiIgC2vIvOBLQO0DeSAm5jJ1svwujJ4D0cB6DrWqIuZwjNYkepuLyizGCY/DVxCWneHt4xwOYf4Xt4WlZBVhwzFZaeQSwPdG8cbTwjkcOBw6DcKS8n8841Nro7cW6Qi463Rk3HdJ6lk1bKUesOq+y3Cun3JTReLCcahqY90p5GyNvYlv7J5HA62noIWLy+xrybDp5AbPc3cWe3JvQR1C7u6qag3LT6k7aSyQllljPlVfPMDdpfoM9hm9btA0u8sKi5RRFzmtaLuc4NaOUk2A2lfRRSisL0MxvLyS7mXwXRglqnDXK/cmewz1iOt5I7ikleDAsKFNSwwN4Iowy/wDEbb53a657V7XvAFyQBynUvn60+JNyNGEdMUjkiwuIZaUUP+ZUwg8jXB7vCy5+C1HGM9MLQRSxPlPE6T5NnXbW47AvYUKk+yDqRXdkjPeACSQABck6gAOElRzlhnaZGHRUFpH8BlOuNnsf6h6fV6+BR3lDlrVVtxPJvL3Ece9YOscLu8SsGtCjZJdZ9fYrTr56RO2qqnyPdJI5z3vOk5zjcuPKSupEWiVwiIgCIiAIiIAiIgJ9zWx2wmn6TI7bK9bWsDkJTaGGUjTzdr/Hv/8Aks8vnKrzOT92aUPKgoTzl5COppX1MDSYJHFztH9w9xuQeRhJuDxXtyXmxfHMBBBAIIsQeAjkK6o1nSllHk4KawVYRTri2aeimcXNa+EnWdxIDb+w4EDsssX6EqfnFRsi/KtVXtJrqVHQkQ8imH0JU/OKjZF+VPQlT84qNkX5V7zlLf6HBmQ8imH0JU/OKjZF+VPQlT84qNkX5U5ylv8AQ4MyHkUw+hKn5xUbIvyp6EqfnFRsi/KnOUt/ocGZDyKYfQlT84qNkX5U9CVPzio2RflTnKW/0ODMh5FMXoSpv9eo/wDq/KucWZWlBBdNUOAIJHyQDhxg2bfWvOdpb/Q4EzL5scH3DDYrizpr1Du/bQ+oGrT89WM6UsFK06mNM7/addrAepoce+paYwAAAWAFgBxAcQWk5QZqoqupkqHzzB0hBIAjIbZoaALjgsAs+jVjxXUmWJwejTEg9bhmrwXd8RY8i7adpnPterGPEdLuLb/QjBzifZF+C2nJDIyLD2SNic95kcC5z9G9mizWjRA1C5PaVcrXcHBqL6kMKMlLLOzLPHvI6GaYW0w3Qj6ZHb1vXb1uppVeKiqfIbyPe8nje5zidqsNldkmzEImRSSSRhkm6bzR3x0S3WHD+YrU/QjBzifZF+Chta1KlHxdzurCUn07EQIpf9CMHOJ9kX4J6EYOcT7IvwVvnKW/0Q8GZECKX/QjBzifZF+CehGDnE+yL8E5ylv9DgzIgRS/6EYOcT7IvwT0Iwc4n2RfgnOUt/ocGZECKX/QjBzifZF+CehGDnE+yL8E5ylv9DgzIgRS/wChGDnE+yL8E9CMHOJ9kX4JzlLf6HBmRAil/wBCMHOJ9kX4LkMyVPzifZF+VOcpb/Q4MyHlmclMl5K6obEy4aLGV/FEzjPtHgA4z0AqUaXMzRtN3vqJOguY0fVaD8VuWFYPDTRiOnjbG0a7N4zyuJ1uPSdahq30cYh3O40HnxHop4AxjWNFmsaGNHIGiwGwLsRFklw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e 2"/>
          <p:cNvGrpSpPr/>
          <p:nvPr/>
        </p:nvGrpSpPr>
        <p:grpSpPr>
          <a:xfrm>
            <a:off x="-108520" y="1412776"/>
            <a:ext cx="4536504" cy="4340225"/>
            <a:chOff x="-108520" y="1412776"/>
            <a:chExt cx="4536504" cy="4340225"/>
          </a:xfrm>
        </p:grpSpPr>
        <p:pic>
          <p:nvPicPr>
            <p:cNvPr id="9" name="Image 8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8520" y="1412776"/>
              <a:ext cx="4536504" cy="40324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899592" y="5445224"/>
              <a:ext cx="30231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Source: [3]</a:t>
              </a:r>
              <a:endParaRPr lang="en-US" sz="1400" dirty="0"/>
            </a:p>
          </p:txBody>
        </p:sp>
      </p:grpSp>
      <p:pic>
        <p:nvPicPr>
          <p:cNvPr id="10" name="Image 9" descr="http://www.pinaldave.com/bimg/3vs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71601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91517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itle Design 1">
    <a:dk1>
      <a:srgbClr val="000000"/>
    </a:dk1>
    <a:lt1>
      <a:srgbClr val="FFFFFF"/>
    </a:lt1>
    <a:dk2>
      <a:srgbClr val="FFFFFF"/>
    </a:dk2>
    <a:lt2>
      <a:srgbClr val="808080"/>
    </a:lt2>
    <a:accent1>
      <a:srgbClr val="009CEF"/>
    </a:accent1>
    <a:accent2>
      <a:srgbClr val="CC0000"/>
    </a:accent2>
    <a:accent3>
      <a:srgbClr val="FFFFFF"/>
    </a:accent3>
    <a:accent4>
      <a:srgbClr val="000000"/>
    </a:accent4>
    <a:accent5>
      <a:srgbClr val="AACBF6"/>
    </a:accent5>
    <a:accent6>
      <a:srgbClr val="B90000"/>
    </a:accent6>
    <a:hlink>
      <a:srgbClr val="000000"/>
    </a:hlink>
    <a:folHlink>
      <a:srgbClr val="772D6B"/>
    </a:folHlink>
  </a:clrScheme>
  <a:fontScheme name="Title Design">
    <a:majorFont>
      <a:latin typeface="Verdana"/>
      <a:ea typeface=""/>
      <a:cs typeface="Arial"/>
    </a:majorFont>
    <a:minorFont>
      <a:latin typeface="Verdana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2133</Words>
  <Application>Microsoft Office PowerPoint</Application>
  <PresentationFormat>Affichage à l'écran (4:3)</PresentationFormat>
  <Paragraphs>879</Paragraphs>
  <Slides>46</Slides>
  <Notes>44</Notes>
  <HiddenSlides>2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Big Data and Text Analytics</vt:lpstr>
      <vt:lpstr>Before we start …</vt:lpstr>
      <vt:lpstr>Agenda</vt:lpstr>
      <vt:lpstr>Introducing Big Data</vt:lpstr>
      <vt:lpstr>Présentation PowerPoint</vt:lpstr>
      <vt:lpstr>Big Data</vt:lpstr>
      <vt:lpstr>What is Big Data? </vt:lpstr>
      <vt:lpstr>What is Big Data? (cont)</vt:lpstr>
      <vt:lpstr>What is Big Data? (cont)</vt:lpstr>
      <vt:lpstr>Taxonomy of Big Data</vt:lpstr>
      <vt:lpstr>How Big is Big?</vt:lpstr>
      <vt:lpstr>How Big is Big? (cont)</vt:lpstr>
      <vt:lpstr>Value in Analytics</vt:lpstr>
      <vt:lpstr>Value in Analytics (cont)</vt:lpstr>
      <vt:lpstr>What Data?</vt:lpstr>
      <vt:lpstr>Text</vt:lpstr>
      <vt:lpstr>My Research</vt:lpstr>
      <vt:lpstr>Natural Language Processing</vt:lpstr>
      <vt:lpstr>Case 1 : Company X</vt:lpstr>
      <vt:lpstr>Case 1 (cont)</vt:lpstr>
      <vt:lpstr>Case 1 (cont)</vt:lpstr>
      <vt:lpstr>Case 1 (cont)</vt:lpstr>
      <vt:lpstr>Case 1 (cont)</vt:lpstr>
      <vt:lpstr>Case 1 (cont)</vt:lpstr>
      <vt:lpstr>Case 2: Company Y</vt:lpstr>
      <vt:lpstr>Case 2 (cont)</vt:lpstr>
      <vt:lpstr>Case 2 (cont)</vt:lpstr>
      <vt:lpstr>Case 2 (cont) </vt:lpstr>
      <vt:lpstr>Case 3: Energy Sector</vt:lpstr>
      <vt:lpstr>Case 3 (cont)</vt:lpstr>
      <vt:lpstr>Case 3 (cont)</vt:lpstr>
      <vt:lpstr>Computational Infrastructure</vt:lpstr>
      <vt:lpstr>Want to know more?</vt:lpstr>
      <vt:lpstr>Other Real-Life Applications</vt:lpstr>
      <vt:lpstr>Other Real-Life Applications (cont)</vt:lpstr>
      <vt:lpstr>The Rise of the Data Scientist</vt:lpstr>
      <vt:lpstr>The Rise of the Data Scientist (cont)</vt:lpstr>
      <vt:lpstr>Challenges</vt:lpstr>
      <vt:lpstr>Challenges (cont)</vt:lpstr>
      <vt:lpstr>Research Agenda</vt:lpstr>
      <vt:lpstr>Conclusion</vt:lpstr>
      <vt:lpstr>QUESTIONS?</vt:lpstr>
      <vt:lpstr>Bibliography</vt:lpstr>
      <vt:lpstr>Bibliography</vt:lpstr>
      <vt:lpstr>Bibliography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Harnessing (Big) Text Data</dc:title>
  <dc:creator>ULG</dc:creator>
  <cp:lastModifiedBy>ULG</cp:lastModifiedBy>
  <cp:revision>452</cp:revision>
  <dcterms:created xsi:type="dcterms:W3CDTF">2013-12-01T09:48:46Z</dcterms:created>
  <dcterms:modified xsi:type="dcterms:W3CDTF">2013-12-06T08:22:43Z</dcterms:modified>
</cp:coreProperties>
</file>