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fr-FR"/>
    </a:defPPr>
    <a:lvl1pPr marL="0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28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56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483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11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139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967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794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622" algn="l" defTabSz="95765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 Damseaux" initials="FD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458" y="-244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BE6A2-59A5-4296-88C1-EF9F91999BF8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98D91-55DA-42C9-BC0D-2220705B64C0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9562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98D91-55DA-42C9-BC0D-2220705B64C0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7070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7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465154" y="2476500"/>
            <a:ext cx="5108971" cy="5275862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35857" y="2476500"/>
            <a:ext cx="15214997" cy="5275862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4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1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9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7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6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35857" y="14427905"/>
            <a:ext cx="10161985" cy="4080721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412141" y="14427905"/>
            <a:ext cx="10161984" cy="4080721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8" indent="0">
              <a:buNone/>
              <a:defRPr sz="2100" b="1"/>
            </a:lvl2pPr>
            <a:lvl3pPr marL="957656" indent="0">
              <a:buNone/>
              <a:defRPr sz="1900" b="1"/>
            </a:lvl3pPr>
            <a:lvl4pPr marL="1436483" indent="0">
              <a:buNone/>
              <a:defRPr sz="1700" b="1"/>
            </a:lvl4pPr>
            <a:lvl5pPr marL="1915311" indent="0">
              <a:buNone/>
              <a:defRPr sz="1700" b="1"/>
            </a:lvl5pPr>
            <a:lvl6pPr marL="2394139" indent="0">
              <a:buNone/>
              <a:defRPr sz="1700" b="1"/>
            </a:lvl6pPr>
            <a:lvl7pPr marL="2872967" indent="0">
              <a:buNone/>
              <a:defRPr sz="1700" b="1"/>
            </a:lvl7pPr>
            <a:lvl8pPr marL="3351794" indent="0">
              <a:buNone/>
              <a:defRPr sz="1700" b="1"/>
            </a:lvl8pPr>
            <a:lvl9pPr marL="3830622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8" indent="0">
              <a:buNone/>
              <a:defRPr sz="2100" b="1"/>
            </a:lvl2pPr>
            <a:lvl3pPr marL="957656" indent="0">
              <a:buNone/>
              <a:defRPr sz="1900" b="1"/>
            </a:lvl3pPr>
            <a:lvl4pPr marL="1436483" indent="0">
              <a:buNone/>
              <a:defRPr sz="1700" b="1"/>
            </a:lvl4pPr>
            <a:lvl5pPr marL="1915311" indent="0">
              <a:buNone/>
              <a:defRPr sz="1700" b="1"/>
            </a:lvl5pPr>
            <a:lvl6pPr marL="2394139" indent="0">
              <a:buNone/>
              <a:defRPr sz="1700" b="1"/>
            </a:lvl6pPr>
            <a:lvl7pPr marL="2872967" indent="0">
              <a:buNone/>
              <a:defRPr sz="1700" b="1"/>
            </a:lvl7pPr>
            <a:lvl8pPr marL="3351794" indent="0">
              <a:buNone/>
              <a:defRPr sz="1700" b="1"/>
            </a:lvl8pPr>
            <a:lvl9pPr marL="3830622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2" cy="8454497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828" indent="0">
              <a:buNone/>
              <a:defRPr sz="1300"/>
            </a:lvl2pPr>
            <a:lvl3pPr marL="957656" indent="0">
              <a:buNone/>
              <a:defRPr sz="1100"/>
            </a:lvl3pPr>
            <a:lvl4pPr marL="1436483" indent="0">
              <a:buNone/>
              <a:defRPr sz="900"/>
            </a:lvl4pPr>
            <a:lvl5pPr marL="1915311" indent="0">
              <a:buNone/>
              <a:defRPr sz="900"/>
            </a:lvl5pPr>
            <a:lvl6pPr marL="2394139" indent="0">
              <a:buNone/>
              <a:defRPr sz="900"/>
            </a:lvl6pPr>
            <a:lvl7pPr marL="2872967" indent="0">
              <a:buNone/>
              <a:defRPr sz="900"/>
            </a:lvl7pPr>
            <a:lvl8pPr marL="3351794" indent="0">
              <a:buNone/>
              <a:defRPr sz="900"/>
            </a:lvl8pPr>
            <a:lvl9pPr marL="383062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3300"/>
            </a:lvl1pPr>
            <a:lvl2pPr marL="478828" indent="0">
              <a:buNone/>
              <a:defRPr sz="2900"/>
            </a:lvl2pPr>
            <a:lvl3pPr marL="957656" indent="0">
              <a:buNone/>
              <a:defRPr sz="2500"/>
            </a:lvl3pPr>
            <a:lvl4pPr marL="1436483" indent="0">
              <a:buNone/>
              <a:defRPr sz="2100"/>
            </a:lvl4pPr>
            <a:lvl5pPr marL="1915311" indent="0">
              <a:buNone/>
              <a:defRPr sz="2100"/>
            </a:lvl5pPr>
            <a:lvl6pPr marL="2394139" indent="0">
              <a:buNone/>
              <a:defRPr sz="2100"/>
            </a:lvl6pPr>
            <a:lvl7pPr marL="2872967" indent="0">
              <a:buNone/>
              <a:defRPr sz="2100"/>
            </a:lvl7pPr>
            <a:lvl8pPr marL="3351794" indent="0">
              <a:buNone/>
              <a:defRPr sz="2100"/>
            </a:lvl8pPr>
            <a:lvl9pPr marL="3830622" indent="0">
              <a:buNone/>
              <a:defRPr sz="21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828" indent="0">
              <a:buNone/>
              <a:defRPr sz="1300"/>
            </a:lvl2pPr>
            <a:lvl3pPr marL="957656" indent="0">
              <a:buNone/>
              <a:defRPr sz="1100"/>
            </a:lvl3pPr>
            <a:lvl4pPr marL="1436483" indent="0">
              <a:buNone/>
              <a:defRPr sz="900"/>
            </a:lvl4pPr>
            <a:lvl5pPr marL="1915311" indent="0">
              <a:buNone/>
              <a:defRPr sz="900"/>
            </a:lvl5pPr>
            <a:lvl6pPr marL="2394139" indent="0">
              <a:buNone/>
              <a:defRPr sz="900"/>
            </a:lvl6pPr>
            <a:lvl7pPr marL="2872967" indent="0">
              <a:buNone/>
              <a:defRPr sz="900"/>
            </a:lvl7pPr>
            <a:lvl8pPr marL="3351794" indent="0">
              <a:buNone/>
              <a:defRPr sz="900"/>
            </a:lvl8pPr>
            <a:lvl9pPr marL="383062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5766" tIns="47883" rIns="95766" bIns="4788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5766" tIns="47883" rIns="95766" bIns="4788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5766" tIns="47883" rIns="95766" bIns="4788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EB749-9933-4505-9ACE-143D312940E4}" type="datetimeFigureOut">
              <a:rPr lang="fr-BE" smtClean="0"/>
              <a:pPr/>
              <a:t>01-02-16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5766" tIns="47883" rIns="95766" bIns="4788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5766" tIns="47883" rIns="95766" bIns="4788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E25F0-AADA-48B8-BCA4-17853CFEAD3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56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21" indent="-359121" algn="l" defTabSz="957656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095" indent="-299267" algn="l" defTabSz="95765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069" indent="-239414" algn="l" defTabSz="957656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897" indent="-239414" algn="l" defTabSz="95765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725" indent="-239414" algn="l" defTabSz="957656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553" indent="-239414" algn="l" defTabSz="95765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380" indent="-239414" algn="l" defTabSz="95765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208" indent="-239414" algn="l" defTabSz="95765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036" indent="-239414" algn="l" defTabSz="95765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28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56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83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11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139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967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794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622" algn="l" defTabSz="95765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à coins arrondis 164"/>
          <p:cNvSpPr/>
          <p:nvPr/>
        </p:nvSpPr>
        <p:spPr>
          <a:xfrm>
            <a:off x="3631358" y="1654755"/>
            <a:ext cx="3096818" cy="23176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METHODS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4704" y="8229"/>
            <a:ext cx="5489743" cy="848544"/>
          </a:xfrm>
        </p:spPr>
        <p:txBody>
          <a:bodyPr>
            <a:noAutofit/>
          </a:bodyPr>
          <a:lstStyle/>
          <a:p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Mercury and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persistent organic 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pollutant concentrations in </a:t>
            </a:r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free-ranging bottlenose dolphins from 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Lower Keys and Coastal Everglades (South Florida)</a:t>
            </a:r>
            <a:endParaRPr lang="fr-BE" sz="16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-2125" y="884939"/>
            <a:ext cx="6858000" cy="789870"/>
          </a:xfrm>
        </p:spPr>
        <p:txBody>
          <a:bodyPr>
            <a:noAutofit/>
          </a:bodyPr>
          <a:lstStyle/>
          <a:p>
            <a:pPr hangingPunct="0"/>
            <a:r>
              <a:rPr lang="en-GB" sz="1000" b="1" dirty="0" smtClean="0">
                <a:solidFill>
                  <a:schemeClr val="accent6"/>
                </a:solidFill>
              </a:rPr>
              <a:t>France  </a:t>
            </a:r>
            <a:r>
              <a:rPr lang="en-GB" sz="1000" b="1" dirty="0">
                <a:solidFill>
                  <a:schemeClr val="accent6"/>
                </a:solidFill>
              </a:rPr>
              <a:t>Damseaux</a:t>
            </a:r>
            <a:r>
              <a:rPr lang="en-GB" sz="1000" b="1" baseline="30000" dirty="0">
                <a:solidFill>
                  <a:schemeClr val="accent6"/>
                </a:solidFill>
              </a:rPr>
              <a:t>1,2,</a:t>
            </a:r>
            <a:r>
              <a:rPr lang="en-GB" sz="1000" b="1" u="sng" dirty="0">
                <a:solidFill>
                  <a:schemeClr val="accent6"/>
                </a:solidFill>
              </a:rPr>
              <a:t>,</a:t>
            </a:r>
            <a:r>
              <a:rPr lang="en-GB" sz="1000" b="1" dirty="0">
                <a:solidFill>
                  <a:schemeClr val="accent6"/>
                </a:solidFill>
              </a:rPr>
              <a:t> Jeremy J. </a:t>
            </a:r>
            <a:r>
              <a:rPr lang="en-GB" sz="1000" b="1" dirty="0" smtClean="0">
                <a:solidFill>
                  <a:schemeClr val="accent6"/>
                </a:solidFill>
              </a:rPr>
              <a:t>Kiszka</a:t>
            </a:r>
            <a:r>
              <a:rPr lang="en-GB" sz="1000" b="1" baseline="30000" dirty="0" smtClean="0">
                <a:solidFill>
                  <a:schemeClr val="accent6"/>
                </a:solidFill>
              </a:rPr>
              <a:t>5</a:t>
            </a:r>
            <a:r>
              <a:rPr lang="en-GB" sz="1000" b="1" dirty="0" smtClean="0">
                <a:solidFill>
                  <a:schemeClr val="accent6"/>
                </a:solidFill>
              </a:rPr>
              <a:t>, Michael </a:t>
            </a:r>
            <a:r>
              <a:rPr lang="en-GB" sz="1000" b="1" dirty="0">
                <a:solidFill>
                  <a:schemeClr val="accent6"/>
                </a:solidFill>
              </a:rPr>
              <a:t>R. Heithaus</a:t>
            </a:r>
            <a:r>
              <a:rPr lang="en-GB" sz="1000" b="1" baseline="30000" dirty="0">
                <a:solidFill>
                  <a:schemeClr val="accent6"/>
                </a:solidFill>
              </a:rPr>
              <a:t>5</a:t>
            </a:r>
            <a:r>
              <a:rPr lang="en-GB" sz="1000" b="1" dirty="0">
                <a:solidFill>
                  <a:schemeClr val="accent6"/>
                </a:solidFill>
              </a:rPr>
              <a:t>, George Scholl</a:t>
            </a:r>
            <a:r>
              <a:rPr lang="en-GB" sz="1000" b="1" baseline="30000" dirty="0">
                <a:solidFill>
                  <a:schemeClr val="accent6"/>
                </a:solidFill>
              </a:rPr>
              <a:t>3</a:t>
            </a:r>
            <a:r>
              <a:rPr lang="en-GB" sz="1000" b="1" dirty="0">
                <a:solidFill>
                  <a:schemeClr val="accent6"/>
                </a:solidFill>
              </a:rPr>
              <a:t>, Gauthier Eppe</a:t>
            </a:r>
            <a:r>
              <a:rPr lang="en-GB" sz="1000" b="1" baseline="30000" dirty="0">
                <a:solidFill>
                  <a:schemeClr val="accent6"/>
                </a:solidFill>
              </a:rPr>
              <a:t>3</a:t>
            </a:r>
            <a:r>
              <a:rPr lang="en-GB" sz="1000" b="1" dirty="0">
                <a:solidFill>
                  <a:schemeClr val="accent6"/>
                </a:solidFill>
              </a:rPr>
              <a:t>, Jean-Pierre Thomé</a:t>
            </a:r>
            <a:r>
              <a:rPr lang="en-GB" sz="1000" b="1" baseline="30000" dirty="0">
                <a:solidFill>
                  <a:schemeClr val="accent6"/>
                </a:solidFill>
              </a:rPr>
              <a:t>2</a:t>
            </a:r>
            <a:r>
              <a:rPr lang="en-GB" sz="1000" b="1" dirty="0">
                <a:solidFill>
                  <a:schemeClr val="accent6"/>
                </a:solidFill>
              </a:rPr>
              <a:t>, Jennifer Lewis</a:t>
            </a:r>
            <a:r>
              <a:rPr lang="en-GB" sz="1000" b="1" baseline="30000" dirty="0">
                <a:solidFill>
                  <a:schemeClr val="accent6"/>
                </a:solidFill>
              </a:rPr>
              <a:t>4</a:t>
            </a:r>
            <a:r>
              <a:rPr lang="en-GB" sz="1000" b="1" dirty="0">
                <a:solidFill>
                  <a:schemeClr val="accent6"/>
                </a:solidFill>
              </a:rPr>
              <a:t>  </a:t>
            </a:r>
            <a:r>
              <a:rPr lang="en-GB" sz="1000" b="1" dirty="0" smtClean="0">
                <a:solidFill>
                  <a:schemeClr val="accent6"/>
                </a:solidFill>
              </a:rPr>
              <a:t>and </a:t>
            </a:r>
            <a:r>
              <a:rPr lang="en-GB" sz="1000" b="1" dirty="0">
                <a:solidFill>
                  <a:schemeClr val="accent6"/>
                </a:solidFill>
              </a:rPr>
              <a:t>Krishna Das</a:t>
            </a:r>
            <a:r>
              <a:rPr lang="en-GB" sz="1000" b="1" baseline="30000" dirty="0">
                <a:solidFill>
                  <a:schemeClr val="accent6"/>
                </a:solidFill>
              </a:rPr>
              <a:t>1</a:t>
            </a:r>
            <a:r>
              <a:rPr lang="en-GB" sz="1000" b="1" baseline="30000" dirty="0" smtClean="0">
                <a:solidFill>
                  <a:schemeClr val="accent6"/>
                </a:solidFill>
              </a:rPr>
              <a:t>*</a:t>
            </a:r>
            <a:endParaRPr lang="en-GB" sz="1000" b="1" baseline="30000" dirty="0">
              <a:solidFill>
                <a:schemeClr val="accent6"/>
              </a:solidFill>
            </a:endParaRPr>
          </a:p>
          <a:p>
            <a:pPr hangingPunct="0"/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(1)Laboratory of Oceanology, MARE, B6c, University of Liege, Liege, Belgium;</a:t>
            </a:r>
            <a:r>
              <a:rPr lang="fr-BE" sz="7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(2) Laboratory of Animal Ecology and Ecotoxicology, University of Liege, B6C</a:t>
            </a:r>
            <a:r>
              <a:rPr lang="fr-BE" sz="700" dirty="0">
                <a:solidFill>
                  <a:schemeClr val="accent5">
                    <a:lumMod val="50000"/>
                  </a:schemeClr>
                </a:solidFill>
              </a:rPr>
              <a:t>; </a:t>
            </a:r>
            <a:endParaRPr lang="fr-BE" sz="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hangingPunct="0"/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3) CART, University of Liège, B6C, Liège, Belgium;</a:t>
            </a:r>
            <a:r>
              <a:rPr lang="fr-BE" sz="700" dirty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(4) Tropical Dolphin Research Foundation, </a:t>
            </a:r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USA</a:t>
            </a:r>
            <a:r>
              <a:rPr lang="fr-BE" sz="700" dirty="0" smtClean="0">
                <a:solidFill>
                  <a:schemeClr val="accent5">
                    <a:lumMod val="50000"/>
                  </a:schemeClr>
                </a:solidFill>
              </a:rPr>
              <a:t>; </a:t>
            </a:r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5) Marine Sciences Program, Department of Biological Sciences, </a:t>
            </a:r>
            <a:endParaRPr lang="en-GB" sz="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hangingPunct="0"/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Florida 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International University, North Miami, </a:t>
            </a:r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USA * </a:t>
            </a:r>
            <a:r>
              <a:rPr lang="en-GB" sz="700" dirty="0">
                <a:solidFill>
                  <a:schemeClr val="accent5">
                    <a:lumMod val="50000"/>
                  </a:schemeClr>
                </a:solidFill>
              </a:rPr>
              <a:t>Corresponding author: krishna.das@ulg.ac.be </a:t>
            </a:r>
            <a:endParaRPr lang="fr-BE" sz="7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Image 4" descr="http://www2.ulg.ac.be/cord/pict/logoulg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3" y="16052"/>
            <a:ext cx="745035" cy="565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86013" y="3883998"/>
            <a:ext cx="336836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000" b="1" dirty="0" smtClean="0">
                <a:solidFill>
                  <a:schemeClr val="accent5">
                    <a:lumMod val="50000"/>
                  </a:schemeClr>
                </a:solidFill>
              </a:rPr>
              <a:t>PCBs </a:t>
            </a:r>
            <a:r>
              <a:rPr lang="en-GB" sz="800" dirty="0" smtClean="0">
                <a:solidFill>
                  <a:schemeClr val="accent5">
                    <a:lumMod val="50000"/>
                  </a:schemeClr>
                </a:solidFill>
              </a:rPr>
              <a:t>(no</a:t>
            </a:r>
            <a:r>
              <a:rPr lang="en-GB" sz="800" dirty="0">
                <a:solidFill>
                  <a:schemeClr val="accent5">
                    <a:lumMod val="50000"/>
                  </a:schemeClr>
                </a:solidFill>
              </a:rPr>
              <a:t>. 28, 52, 101, 138, 153 and </a:t>
            </a:r>
            <a:r>
              <a:rPr lang="en-GB" sz="800" dirty="0" smtClean="0">
                <a:solidFill>
                  <a:schemeClr val="accent5">
                    <a:lumMod val="50000"/>
                  </a:schemeClr>
                </a:solidFill>
              </a:rPr>
              <a:t>180)</a:t>
            </a:r>
            <a:r>
              <a:rPr lang="en-GB" sz="7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were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en-GB" sz="1000" b="1" dirty="0">
                <a:solidFill>
                  <a:schemeClr val="accent5">
                    <a:lumMod val="50000"/>
                  </a:schemeClr>
                </a:solidFill>
              </a:rPr>
              <a:t>main compounds found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in dolphins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from the LFK and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FCE (ΣPCBs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LFK males: 13420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lw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ΣPCBs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LFK females: 9683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lw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ΣPCBs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FCE males: 5638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lw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ΣPCBs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FCE females: 1427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lw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en-GB" sz="1000" dirty="0">
                <a:solidFill>
                  <a:srgbClr val="215968"/>
                </a:solidFill>
              </a:rPr>
              <a:t>(</a:t>
            </a:r>
            <a:r>
              <a:rPr lang="en-GB" sz="1000" b="1" dirty="0" smtClean="0">
                <a:solidFill>
                  <a:schemeClr val="accent2"/>
                </a:solidFill>
              </a:rPr>
              <a:t>Figure </a:t>
            </a:r>
            <a:r>
              <a:rPr lang="en-GB" sz="1000" b="1" dirty="0">
                <a:solidFill>
                  <a:schemeClr val="accent2"/>
                </a:solidFill>
              </a:rPr>
              <a:t>1</a:t>
            </a:r>
            <a:r>
              <a:rPr lang="en-GB" sz="1000" dirty="0">
                <a:solidFill>
                  <a:srgbClr val="215968"/>
                </a:solidFill>
              </a:rPr>
              <a:t>). </a:t>
            </a:r>
            <a:r>
              <a:rPr lang="en-GB" sz="1000" b="1" dirty="0">
                <a:solidFill>
                  <a:schemeClr val="accent5">
                    <a:lumMod val="50000"/>
                  </a:schemeClr>
                </a:solidFill>
              </a:rPr>
              <a:t>PCB concentrations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were </a:t>
            </a:r>
            <a:r>
              <a:rPr lang="en-GB" sz="1000" b="1" dirty="0">
                <a:solidFill>
                  <a:schemeClr val="accent5">
                    <a:lumMod val="50000"/>
                  </a:schemeClr>
                </a:solidFill>
              </a:rPr>
              <a:t>significantly higher in individuals from LFK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than those from FCE. However,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these 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</a:rPr>
              <a:t>concentrations were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below the critical threshold of 17000ng.g</a:t>
            </a:r>
            <a:r>
              <a:rPr lang="en-US" sz="1000" baseline="30000" dirty="0">
                <a:solidFill>
                  <a:schemeClr val="accent5">
                    <a:lumMod val="50000"/>
                  </a:schemeClr>
                </a:solidFill>
              </a:rPr>
              <a:t>-1 </a:t>
            </a:r>
            <a:r>
              <a:rPr lang="en-US" sz="1000" dirty="0" err="1" smtClean="0">
                <a:solidFill>
                  <a:schemeClr val="accent5">
                    <a:lumMod val="50000"/>
                  </a:schemeClr>
                </a:solidFill>
              </a:rPr>
              <a:t>lw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</a:rPr>
              <a:t>from which the animals are exposed to adverse biological 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</a:rPr>
              <a:t>effects </a:t>
            </a:r>
            <a:r>
              <a:rPr lang="fr-BE" sz="8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fr-BE" sz="800" dirty="0" err="1" smtClean="0">
                <a:solidFill>
                  <a:schemeClr val="accent5">
                    <a:lumMod val="50000"/>
                  </a:schemeClr>
                </a:solidFill>
              </a:rPr>
              <a:t>Jepson</a:t>
            </a:r>
            <a:r>
              <a:rPr lang="fr-BE" sz="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800" i="1" dirty="0" smtClean="0">
                <a:solidFill>
                  <a:schemeClr val="accent5">
                    <a:lumMod val="50000"/>
                  </a:schemeClr>
                </a:solidFill>
              </a:rPr>
              <a:t>et al. 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2005)</a:t>
            </a:r>
            <a:r>
              <a:rPr lang="fr-BE" sz="1000" dirty="0">
                <a:solidFill>
                  <a:schemeClr val="accent5">
                    <a:lumMod val="50000"/>
                  </a:schemeClr>
                </a:solidFill>
              </a:rPr>
              <a:t>, and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significantly lower than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those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from other locations in the south-eastern US </a:t>
            </a:r>
            <a:r>
              <a:rPr lang="en-GB" sz="1000" dirty="0">
                <a:solidFill>
                  <a:srgbClr val="215968"/>
                </a:solidFill>
              </a:rPr>
              <a:t>(</a:t>
            </a:r>
            <a:r>
              <a:rPr lang="en-GB" sz="1000" b="1" dirty="0" smtClean="0">
                <a:solidFill>
                  <a:schemeClr val="accent2"/>
                </a:solidFill>
              </a:rPr>
              <a:t>Figure </a:t>
            </a:r>
            <a:r>
              <a:rPr lang="en-GB" sz="1000" b="1" dirty="0">
                <a:solidFill>
                  <a:schemeClr val="accent2"/>
                </a:solidFill>
              </a:rPr>
              <a:t>1</a:t>
            </a:r>
            <a:r>
              <a:rPr lang="en-GB" sz="1000" dirty="0">
                <a:solidFill>
                  <a:srgbClr val="215968"/>
                </a:solidFill>
              </a:rPr>
              <a:t>). 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116632" y="5601072"/>
            <a:ext cx="3337744" cy="3384376"/>
            <a:chOff x="-202784" y="6537176"/>
            <a:chExt cx="2956421" cy="3384376"/>
          </a:xfrm>
        </p:grpSpPr>
        <p:grpSp>
          <p:nvGrpSpPr>
            <p:cNvPr id="73" name="Groupe 68"/>
            <p:cNvGrpSpPr/>
            <p:nvPr/>
          </p:nvGrpSpPr>
          <p:grpSpPr>
            <a:xfrm>
              <a:off x="-202784" y="6537176"/>
              <a:ext cx="2866931" cy="2961548"/>
              <a:chOff x="7503196" y="2936776"/>
              <a:chExt cx="3769741" cy="3924197"/>
            </a:xfrm>
          </p:grpSpPr>
          <p:grpSp>
            <p:nvGrpSpPr>
              <p:cNvPr id="75" name="Groupe 65"/>
              <p:cNvGrpSpPr/>
              <p:nvPr/>
            </p:nvGrpSpPr>
            <p:grpSpPr>
              <a:xfrm>
                <a:off x="7503196" y="2936776"/>
                <a:ext cx="3568021" cy="3900356"/>
                <a:chOff x="7503196" y="2936776"/>
                <a:chExt cx="3568021" cy="3900356"/>
              </a:xfrm>
            </p:grpSpPr>
            <p:pic>
              <p:nvPicPr>
                <p:cNvPr id="78" name="Image 77"/>
                <p:cNvPicPr>
                  <a:picLocks noChangeAspect="1"/>
                </p:cNvPicPr>
                <p:nvPr/>
              </p:nvPicPr>
              <p:blipFill>
                <a:blip r:embed="rId4" cstate="print"/>
                <a:srcRect l="40841" t="42363" r="17440"/>
                <a:stretch>
                  <a:fillRect/>
                </a:stretch>
              </p:blipFill>
              <p:spPr>
                <a:xfrm>
                  <a:off x="7965504" y="2936776"/>
                  <a:ext cx="2945219" cy="3900356"/>
                </a:xfrm>
                <a:prstGeom prst="rect">
                  <a:avLst/>
                </a:prstGeom>
              </p:spPr>
            </p:pic>
            <p:sp>
              <p:nvSpPr>
                <p:cNvPr id="79" name="Rectangle 78"/>
                <p:cNvSpPr/>
                <p:nvPr/>
              </p:nvSpPr>
              <p:spPr>
                <a:xfrm>
                  <a:off x="9491965" y="6622356"/>
                  <a:ext cx="105758" cy="107604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>
                    <a:latin typeface="+mj-lt"/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 flipH="1">
                  <a:off x="9934970" y="6292426"/>
                  <a:ext cx="123429" cy="45719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>
                    <a:latin typeface="+mj-lt"/>
                  </a:endParaRPr>
                </a:p>
              </p:txBody>
            </p:sp>
            <p:grpSp>
              <p:nvGrpSpPr>
                <p:cNvPr id="85" name="Groupe 36"/>
                <p:cNvGrpSpPr/>
                <p:nvPr/>
              </p:nvGrpSpPr>
              <p:grpSpPr>
                <a:xfrm>
                  <a:off x="10065100" y="4640266"/>
                  <a:ext cx="901330" cy="1140691"/>
                  <a:chOff x="10890089" y="-40024"/>
                  <a:chExt cx="901330" cy="817333"/>
                </a:xfrm>
              </p:grpSpPr>
              <p:sp>
                <p:nvSpPr>
                  <p:cNvPr id="118" name="Rectangle 117"/>
                  <p:cNvSpPr/>
                  <p:nvPr/>
                </p:nvSpPr>
                <p:spPr>
                  <a:xfrm>
                    <a:off x="11099828" y="-40024"/>
                    <a:ext cx="141942" cy="614435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sp>
                <p:nvSpPr>
                  <p:cNvPr id="119" name="ZoneTexte 118"/>
                  <p:cNvSpPr txBox="1"/>
                  <p:nvPr/>
                </p:nvSpPr>
                <p:spPr>
                  <a:xfrm>
                    <a:off x="10890089" y="587371"/>
                    <a:ext cx="901330" cy="1899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BE" sz="700" dirty="0" err="1" smtClean="0"/>
                      <a:t>Biscayne</a:t>
                    </a:r>
                    <a:r>
                      <a:rPr lang="fr-BE" sz="700" dirty="0" smtClean="0"/>
                      <a:t> </a:t>
                    </a:r>
                    <a:r>
                      <a:rPr lang="fr-BE" sz="700" dirty="0" err="1" smtClean="0"/>
                      <a:t>Bay</a:t>
                    </a:r>
                    <a:r>
                      <a:rPr lang="fr-BE" sz="700" dirty="0" smtClean="0"/>
                      <a:t> - N</a:t>
                    </a:r>
                    <a:endParaRPr lang="fr-BE" sz="700" dirty="0"/>
                  </a:p>
                </p:txBody>
              </p:sp>
            </p:grpSp>
            <p:grpSp>
              <p:nvGrpSpPr>
                <p:cNvPr id="86" name="Groupe 39"/>
                <p:cNvGrpSpPr/>
                <p:nvPr/>
              </p:nvGrpSpPr>
              <p:grpSpPr>
                <a:xfrm>
                  <a:off x="10166350" y="6035844"/>
                  <a:ext cx="904867" cy="279016"/>
                  <a:chOff x="11079499" y="439876"/>
                  <a:chExt cx="904867" cy="199921"/>
                </a:xfrm>
              </p:grpSpPr>
              <p:sp>
                <p:nvSpPr>
                  <p:cNvPr id="116" name="Rectangle 115"/>
                  <p:cNvSpPr/>
                  <p:nvPr/>
                </p:nvSpPr>
                <p:spPr>
                  <a:xfrm>
                    <a:off x="11079499" y="439876"/>
                    <a:ext cx="116503" cy="134535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sp>
                <p:nvSpPr>
                  <p:cNvPr id="117" name="ZoneTexte 116"/>
                  <p:cNvSpPr txBox="1"/>
                  <p:nvPr/>
                </p:nvSpPr>
                <p:spPr>
                  <a:xfrm>
                    <a:off x="11100071" y="449859"/>
                    <a:ext cx="884295" cy="1899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BE" sz="700" dirty="0" err="1" smtClean="0"/>
                      <a:t>Biscayne</a:t>
                    </a:r>
                    <a:r>
                      <a:rPr lang="fr-BE" sz="700" dirty="0" smtClean="0"/>
                      <a:t> </a:t>
                    </a:r>
                    <a:r>
                      <a:rPr lang="fr-BE" sz="700" dirty="0" err="1" smtClean="0"/>
                      <a:t>Bay</a:t>
                    </a:r>
                    <a:r>
                      <a:rPr lang="fr-BE" sz="700" dirty="0" smtClean="0"/>
                      <a:t> - S</a:t>
                    </a:r>
                    <a:endParaRPr lang="fr-BE" sz="700" dirty="0"/>
                  </a:p>
                </p:txBody>
              </p:sp>
            </p:grpSp>
            <p:grpSp>
              <p:nvGrpSpPr>
                <p:cNvPr id="87" name="Groupe 42"/>
                <p:cNvGrpSpPr/>
                <p:nvPr/>
              </p:nvGrpSpPr>
              <p:grpSpPr>
                <a:xfrm>
                  <a:off x="8593459" y="4821176"/>
                  <a:ext cx="1266581" cy="660758"/>
                  <a:chOff x="11882087" y="314864"/>
                  <a:chExt cx="1266581" cy="473448"/>
                </a:xfrm>
              </p:grpSpPr>
              <p:sp>
                <p:nvSpPr>
                  <p:cNvPr id="114" name="Rectangle 113"/>
                  <p:cNvSpPr/>
                  <p:nvPr/>
                </p:nvSpPr>
                <p:spPr>
                  <a:xfrm>
                    <a:off x="12442396" y="314864"/>
                    <a:ext cx="148981" cy="300838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sp>
                <p:nvSpPr>
                  <p:cNvPr id="115" name="ZoneTexte 114"/>
                  <p:cNvSpPr txBox="1"/>
                  <p:nvPr/>
                </p:nvSpPr>
                <p:spPr>
                  <a:xfrm>
                    <a:off x="11882087" y="598374"/>
                    <a:ext cx="1266581" cy="1899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BE" sz="700" dirty="0" smtClean="0"/>
                      <a:t>Sarasota </a:t>
                    </a:r>
                    <a:r>
                      <a:rPr lang="fr-BE" sz="700" dirty="0" err="1" smtClean="0"/>
                      <a:t>Bay</a:t>
                    </a:r>
                    <a:endParaRPr lang="fr-BE" sz="700" dirty="0"/>
                  </a:p>
                </p:txBody>
              </p:sp>
            </p:grpSp>
            <p:grpSp>
              <p:nvGrpSpPr>
                <p:cNvPr id="88" name="Groupe 45"/>
                <p:cNvGrpSpPr/>
                <p:nvPr/>
              </p:nvGrpSpPr>
              <p:grpSpPr>
                <a:xfrm>
                  <a:off x="8425725" y="4016295"/>
                  <a:ext cx="1266581" cy="798867"/>
                  <a:chOff x="11923156" y="148362"/>
                  <a:chExt cx="1266581" cy="572406"/>
                </a:xfrm>
              </p:grpSpPr>
              <p:sp>
                <p:nvSpPr>
                  <p:cNvPr id="112" name="Rectangle 111"/>
                  <p:cNvSpPr/>
                  <p:nvPr/>
                </p:nvSpPr>
                <p:spPr>
                  <a:xfrm>
                    <a:off x="12439576" y="148362"/>
                    <a:ext cx="131483" cy="411654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sp>
                <p:nvSpPr>
                  <p:cNvPr id="113" name="ZoneTexte 112"/>
                  <p:cNvSpPr txBox="1"/>
                  <p:nvPr/>
                </p:nvSpPr>
                <p:spPr>
                  <a:xfrm>
                    <a:off x="11923156" y="530830"/>
                    <a:ext cx="1266581" cy="1899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BE" sz="700" dirty="0" smtClean="0"/>
                      <a:t>Tampa </a:t>
                    </a:r>
                    <a:r>
                      <a:rPr lang="fr-BE" sz="700" dirty="0" err="1" smtClean="0"/>
                      <a:t>Bay</a:t>
                    </a:r>
                    <a:endParaRPr lang="fr-BE" sz="700" dirty="0"/>
                  </a:p>
                </p:txBody>
              </p:sp>
            </p:grpSp>
            <p:grpSp>
              <p:nvGrpSpPr>
                <p:cNvPr id="89" name="Groupe 48"/>
                <p:cNvGrpSpPr/>
                <p:nvPr/>
              </p:nvGrpSpPr>
              <p:grpSpPr>
                <a:xfrm>
                  <a:off x="7503196" y="3049993"/>
                  <a:ext cx="1756418" cy="483232"/>
                  <a:chOff x="11956155" y="413711"/>
                  <a:chExt cx="1756418" cy="346247"/>
                </a:xfrm>
              </p:grpSpPr>
              <p:sp>
                <p:nvSpPr>
                  <p:cNvPr id="110" name="Rectangle 109"/>
                  <p:cNvSpPr/>
                  <p:nvPr/>
                </p:nvSpPr>
                <p:spPr>
                  <a:xfrm>
                    <a:off x="12511585" y="413711"/>
                    <a:ext cx="123648" cy="146306"/>
                  </a:xfrm>
                  <a:prstGeom prst="rect">
                    <a:avLst/>
                  </a:prstGeom>
                  <a:solidFill>
                    <a:schemeClr val="bg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sp>
                <p:nvSpPr>
                  <p:cNvPr id="111" name="ZoneTexte 110"/>
                  <p:cNvSpPr txBox="1"/>
                  <p:nvPr/>
                </p:nvSpPr>
                <p:spPr>
                  <a:xfrm>
                    <a:off x="11956155" y="570020"/>
                    <a:ext cx="1756418" cy="1899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BE" sz="700" dirty="0" smtClean="0"/>
                      <a:t>Apalachicola </a:t>
                    </a:r>
                    <a:r>
                      <a:rPr lang="fr-BE" sz="700" dirty="0" err="1" smtClean="0"/>
                      <a:t>Bay</a:t>
                    </a:r>
                    <a:r>
                      <a:rPr lang="fr-BE" sz="700" dirty="0" smtClean="0"/>
                      <a:t> - O</a:t>
                    </a:r>
                    <a:endParaRPr lang="fr-BE" sz="700" dirty="0"/>
                  </a:p>
                </p:txBody>
              </p:sp>
            </p:grpSp>
            <p:grpSp>
              <p:nvGrpSpPr>
                <p:cNvPr id="92" name="Groupe 23"/>
                <p:cNvGrpSpPr/>
                <p:nvPr/>
              </p:nvGrpSpPr>
              <p:grpSpPr>
                <a:xfrm>
                  <a:off x="7882904" y="3868370"/>
                  <a:ext cx="1688148" cy="2695900"/>
                  <a:chOff x="2554453" y="2421233"/>
                  <a:chExt cx="1688148" cy="2695900"/>
                </a:xfrm>
              </p:grpSpPr>
              <p:grpSp>
                <p:nvGrpSpPr>
                  <p:cNvPr id="93" name="Groupe 21"/>
                  <p:cNvGrpSpPr/>
                  <p:nvPr/>
                </p:nvGrpSpPr>
                <p:grpSpPr>
                  <a:xfrm>
                    <a:off x="2554453" y="2421233"/>
                    <a:ext cx="744620" cy="2610042"/>
                    <a:chOff x="2554453" y="2421233"/>
                    <a:chExt cx="744620" cy="2610042"/>
                  </a:xfrm>
                </p:grpSpPr>
                <p:grpSp>
                  <p:nvGrpSpPr>
                    <p:cNvPr id="95" name="Groupe 9"/>
                    <p:cNvGrpSpPr/>
                    <p:nvPr/>
                  </p:nvGrpSpPr>
                  <p:grpSpPr>
                    <a:xfrm>
                      <a:off x="3139703" y="2649520"/>
                      <a:ext cx="159370" cy="2000648"/>
                      <a:chOff x="4115810" y="2832112"/>
                      <a:chExt cx="159370" cy="2000648"/>
                    </a:xfrm>
                  </p:grpSpPr>
                  <p:sp>
                    <p:nvSpPr>
                      <p:cNvPr id="97" name="Parenthèse ouvrante 96"/>
                      <p:cNvSpPr/>
                      <p:nvPr/>
                    </p:nvSpPr>
                    <p:spPr>
                      <a:xfrm>
                        <a:off x="4116538" y="2832112"/>
                        <a:ext cx="158642" cy="2000648"/>
                      </a:xfrm>
                      <a:prstGeom prst="leftBracket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fr-BE">
                          <a:latin typeface="+mj-lt"/>
                        </a:endParaRPr>
                      </a:p>
                    </p:txBody>
                  </p:sp>
                  <p:cxnSp>
                    <p:nvCxnSpPr>
                      <p:cNvPr id="98" name="Connecteur droit 3"/>
                      <p:cNvCxnSpPr/>
                      <p:nvPr/>
                    </p:nvCxnSpPr>
                    <p:spPr>
                      <a:xfrm>
                        <a:off x="4115810" y="2999854"/>
                        <a:ext cx="124884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Connecteur droit 12"/>
                      <p:cNvCxnSpPr/>
                      <p:nvPr/>
                    </p:nvCxnSpPr>
                    <p:spPr>
                      <a:xfrm>
                        <a:off x="4127856" y="3212857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0" name="Connecteur droit 13"/>
                      <p:cNvCxnSpPr/>
                      <p:nvPr/>
                    </p:nvCxnSpPr>
                    <p:spPr>
                      <a:xfrm>
                        <a:off x="4127856" y="3446772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Connecteur droit 14"/>
                      <p:cNvCxnSpPr/>
                      <p:nvPr/>
                    </p:nvCxnSpPr>
                    <p:spPr>
                      <a:xfrm>
                        <a:off x="4127269" y="3680691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2" name="Connecteur droit 15"/>
                      <p:cNvCxnSpPr/>
                      <p:nvPr/>
                    </p:nvCxnSpPr>
                    <p:spPr>
                      <a:xfrm>
                        <a:off x="4127856" y="3914605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Connecteur droit 16"/>
                      <p:cNvCxnSpPr/>
                      <p:nvPr/>
                    </p:nvCxnSpPr>
                    <p:spPr>
                      <a:xfrm>
                        <a:off x="4127272" y="4137880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4" name="Connecteur droit 17"/>
                      <p:cNvCxnSpPr/>
                      <p:nvPr/>
                    </p:nvCxnSpPr>
                    <p:spPr>
                      <a:xfrm>
                        <a:off x="4127856" y="4371807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Connecteur droit 18"/>
                      <p:cNvCxnSpPr/>
                      <p:nvPr/>
                    </p:nvCxnSpPr>
                    <p:spPr>
                      <a:xfrm>
                        <a:off x="4127856" y="4605722"/>
                        <a:ext cx="124885" cy="0"/>
                      </a:xfrm>
                      <a:prstGeom prst="line">
                        <a:avLst/>
                      </a:prstGeom>
                      <a:ln w="28575">
                        <a:solidFill>
                          <a:schemeClr val="accent5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96" name="ZoneTexte 20"/>
                    <p:cNvSpPr txBox="1"/>
                    <p:nvPr/>
                  </p:nvSpPr>
                  <p:spPr>
                    <a:xfrm>
                      <a:off x="2554453" y="2421233"/>
                      <a:ext cx="648965" cy="261004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r"/>
                      <a:endParaRPr lang="fr-BE" sz="600" dirty="0" smtClean="0"/>
                    </a:p>
                    <a:p>
                      <a:pPr algn="r"/>
                      <a:r>
                        <a:rPr lang="fr-BE" sz="600" dirty="0" smtClean="0"/>
                        <a:t>450</a:t>
                      </a:r>
                    </a:p>
                    <a:p>
                      <a:pPr algn="r"/>
                      <a:endParaRPr lang="fr-BE" sz="400" dirty="0" smtClean="0"/>
                    </a:p>
                    <a:p>
                      <a:pPr algn="r"/>
                      <a:r>
                        <a:rPr lang="fr-BE" sz="600" dirty="0" smtClean="0"/>
                        <a:t>400</a:t>
                      </a:r>
                    </a:p>
                    <a:p>
                      <a:pPr algn="r"/>
                      <a:endParaRPr lang="fr-BE" sz="400" dirty="0" smtClean="0"/>
                    </a:p>
                    <a:p>
                      <a:pPr algn="r"/>
                      <a:r>
                        <a:rPr lang="fr-BE" sz="600" dirty="0" smtClean="0"/>
                        <a:t>350</a:t>
                      </a:r>
                    </a:p>
                    <a:p>
                      <a:pPr algn="r"/>
                      <a:endParaRPr lang="fr-BE" sz="400" dirty="0" smtClean="0"/>
                    </a:p>
                    <a:p>
                      <a:pPr algn="r"/>
                      <a:r>
                        <a:rPr lang="fr-BE" sz="600" dirty="0" smtClean="0"/>
                        <a:t>300</a:t>
                      </a:r>
                    </a:p>
                    <a:p>
                      <a:pPr algn="r"/>
                      <a:endParaRPr lang="fr-BE" sz="400" dirty="0" smtClean="0"/>
                    </a:p>
                    <a:p>
                      <a:pPr algn="r"/>
                      <a:r>
                        <a:rPr lang="fr-BE" sz="600" dirty="0" smtClean="0"/>
                        <a:t>250</a:t>
                      </a:r>
                    </a:p>
                    <a:p>
                      <a:pPr algn="r"/>
                      <a:endParaRPr lang="fr-BE" sz="500" dirty="0" smtClean="0"/>
                    </a:p>
                    <a:p>
                      <a:pPr algn="r"/>
                      <a:r>
                        <a:rPr lang="fr-BE" sz="600" dirty="0" smtClean="0"/>
                        <a:t>200</a:t>
                      </a:r>
                    </a:p>
                    <a:p>
                      <a:pPr algn="r"/>
                      <a:endParaRPr lang="fr-BE" sz="500" dirty="0" smtClean="0"/>
                    </a:p>
                    <a:p>
                      <a:pPr algn="r"/>
                      <a:r>
                        <a:rPr lang="fr-BE" sz="600" dirty="0" smtClean="0"/>
                        <a:t>150</a:t>
                      </a:r>
                    </a:p>
                    <a:p>
                      <a:pPr algn="r"/>
                      <a:endParaRPr lang="fr-BE" sz="600" dirty="0" smtClean="0"/>
                    </a:p>
                    <a:p>
                      <a:pPr algn="r"/>
                      <a:r>
                        <a:rPr lang="fr-BE" sz="600" dirty="0" smtClean="0"/>
                        <a:t>100</a:t>
                      </a:r>
                    </a:p>
                    <a:p>
                      <a:pPr algn="r"/>
                      <a:endParaRPr lang="fr-BE" sz="600" dirty="0" smtClean="0"/>
                    </a:p>
                    <a:p>
                      <a:pPr algn="r"/>
                      <a:r>
                        <a:rPr lang="fr-BE" sz="600" dirty="0" smtClean="0"/>
                        <a:t>50</a:t>
                      </a:r>
                    </a:p>
                    <a:p>
                      <a:pPr algn="r"/>
                      <a:endParaRPr lang="fr-BE" sz="600" dirty="0" smtClean="0"/>
                    </a:p>
                    <a:p>
                      <a:pPr algn="r"/>
                      <a:r>
                        <a:rPr lang="fr-BE" sz="600" dirty="0" smtClean="0"/>
                        <a:t>0</a:t>
                      </a:r>
                    </a:p>
                    <a:p>
                      <a:pPr algn="r"/>
                      <a:endParaRPr lang="fr-BE" sz="600" dirty="0"/>
                    </a:p>
                    <a:p>
                      <a:pPr algn="r"/>
                      <a:endParaRPr lang="fr-BE" sz="600" dirty="0" smtClean="0"/>
                    </a:p>
                  </p:txBody>
                </p:sp>
              </p:grpSp>
              <p:sp>
                <p:nvSpPr>
                  <p:cNvPr id="94" name="ZoneTexte 22"/>
                  <p:cNvSpPr txBox="1"/>
                  <p:nvPr/>
                </p:nvSpPr>
                <p:spPr>
                  <a:xfrm>
                    <a:off x="2941744" y="4709313"/>
                    <a:ext cx="1300857" cy="4078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700" dirty="0"/>
                      <a:t>n</a:t>
                    </a:r>
                    <a:r>
                      <a:rPr lang="en-US" sz="700" dirty="0" smtClean="0"/>
                      <a:t>g.g</a:t>
                    </a:r>
                    <a:r>
                      <a:rPr lang="en-US" sz="700" baseline="30000" dirty="0" smtClean="0"/>
                      <a:t>-1</a:t>
                    </a:r>
                    <a:r>
                      <a:rPr lang="en-US" sz="700" dirty="0" smtClean="0"/>
                      <a:t> </a:t>
                    </a:r>
                    <a:r>
                      <a:rPr lang="en-US" sz="700" dirty="0" err="1" smtClean="0"/>
                      <a:t>lw</a:t>
                    </a:r>
                    <a:endParaRPr lang="fr-BE" sz="700" dirty="0" smtClean="0"/>
                  </a:p>
                  <a:p>
                    <a:endParaRPr lang="fr-BE" sz="700" dirty="0"/>
                  </a:p>
                </p:txBody>
              </p:sp>
            </p:grpSp>
          </p:grpSp>
          <p:sp>
            <p:nvSpPr>
              <p:cNvPr id="76" name="ZoneTexte 75"/>
              <p:cNvSpPr txBox="1"/>
              <p:nvPr/>
            </p:nvSpPr>
            <p:spPr>
              <a:xfrm>
                <a:off x="9549004" y="6595890"/>
                <a:ext cx="1505346" cy="265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700" dirty="0" smtClean="0"/>
                  <a:t>LFK</a:t>
                </a:r>
                <a:endParaRPr lang="fr-BE" sz="700" dirty="0"/>
              </a:p>
            </p:txBody>
          </p:sp>
          <p:sp>
            <p:nvSpPr>
              <p:cNvPr id="77" name="ZoneTexte 76"/>
              <p:cNvSpPr txBox="1"/>
              <p:nvPr/>
            </p:nvSpPr>
            <p:spPr>
              <a:xfrm>
                <a:off x="9767591" y="6314996"/>
                <a:ext cx="1505346" cy="265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700" dirty="0" smtClean="0"/>
                  <a:t>FCE</a:t>
                </a:r>
                <a:endParaRPr lang="fr-BE" sz="700" dirty="0"/>
              </a:p>
            </p:txBody>
          </p:sp>
        </p:grpSp>
        <p:sp>
          <p:nvSpPr>
            <p:cNvPr id="161" name="ZoneTexte 160"/>
            <p:cNvSpPr txBox="1"/>
            <p:nvPr/>
          </p:nvSpPr>
          <p:spPr>
            <a:xfrm>
              <a:off x="-139003" y="9506054"/>
              <a:ext cx="289264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700" b="1" dirty="0">
                  <a:solidFill>
                    <a:schemeClr val="accent2"/>
                  </a:solidFill>
                </a:rPr>
                <a:t>Figure 1 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–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Mean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ΣPCBs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concentrations (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ng.g</a:t>
              </a:r>
              <a:r>
                <a:rPr lang="en-US" sz="700" baseline="30000" dirty="0">
                  <a:solidFill>
                    <a:schemeClr val="accent5">
                      <a:lumMod val="50000"/>
                    </a:schemeClr>
                  </a:solidFill>
                </a:rPr>
                <a:t>-1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lw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) in blubber of bottlenose dolphins in the south-eastern US (present study, blue and red bars;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Kucklick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2011,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Pulster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2009, Adams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2014,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Balmer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2015;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Kucklick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2011).</a:t>
              </a:r>
              <a:endParaRPr lang="fr-BE" sz="7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4065178" y="5601072"/>
            <a:ext cx="2642470" cy="3397905"/>
            <a:chOff x="4321351" y="6465168"/>
            <a:chExt cx="2870501" cy="3404765"/>
          </a:xfrm>
        </p:grpSpPr>
        <p:grpSp>
          <p:nvGrpSpPr>
            <p:cNvPr id="133" name="Groupe 30"/>
            <p:cNvGrpSpPr/>
            <p:nvPr/>
          </p:nvGrpSpPr>
          <p:grpSpPr>
            <a:xfrm>
              <a:off x="4582557" y="6465168"/>
              <a:ext cx="2288511" cy="3013158"/>
              <a:chOff x="8631652" y="1016434"/>
              <a:chExt cx="3613127" cy="5812912"/>
            </a:xfrm>
          </p:grpSpPr>
          <p:pic>
            <p:nvPicPr>
              <p:cNvPr id="135" name="Image 134"/>
              <p:cNvPicPr>
                <a:picLocks noChangeAspect="1"/>
              </p:cNvPicPr>
              <p:nvPr/>
            </p:nvPicPr>
            <p:blipFill>
              <a:blip r:embed="rId5" cstate="print"/>
              <a:srcRect l="25865" r="3902"/>
              <a:stretch>
                <a:fillRect/>
              </a:stretch>
            </p:blipFill>
            <p:spPr>
              <a:xfrm>
                <a:off x="8894295" y="1016434"/>
                <a:ext cx="3015439" cy="5793437"/>
              </a:xfrm>
              <a:prstGeom prst="rect">
                <a:avLst/>
              </a:prstGeom>
            </p:spPr>
          </p:pic>
          <p:sp>
            <p:nvSpPr>
              <p:cNvPr id="136" name="Rectangle 135"/>
              <p:cNvSpPr/>
              <p:nvPr/>
            </p:nvSpPr>
            <p:spPr>
              <a:xfrm>
                <a:off x="10401298" y="5864257"/>
                <a:ext cx="148086" cy="752265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>
                  <a:latin typeface="+mj-lt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 flipH="1">
                <a:off x="10975260" y="3352998"/>
                <a:ext cx="150076" cy="261376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>
                  <a:latin typeface="+mj-lt"/>
                </a:endParaRPr>
              </a:p>
            </p:txBody>
          </p:sp>
          <p:grpSp>
            <p:nvGrpSpPr>
              <p:cNvPr id="138" name="Groupe 23"/>
              <p:cNvGrpSpPr/>
              <p:nvPr/>
            </p:nvGrpSpPr>
            <p:grpSpPr>
              <a:xfrm>
                <a:off x="8631652" y="3304557"/>
                <a:ext cx="2298234" cy="3183004"/>
                <a:chOff x="7601845" y="3590876"/>
                <a:chExt cx="2298234" cy="3183004"/>
              </a:xfrm>
            </p:grpSpPr>
            <p:grpSp>
              <p:nvGrpSpPr>
                <p:cNvPr id="145" name="Groupe 2"/>
                <p:cNvGrpSpPr/>
                <p:nvPr/>
              </p:nvGrpSpPr>
              <p:grpSpPr>
                <a:xfrm>
                  <a:off x="7601845" y="3590876"/>
                  <a:ext cx="2298234" cy="3183004"/>
                  <a:chOff x="7601845" y="3590876"/>
                  <a:chExt cx="2298234" cy="3183004"/>
                </a:xfrm>
              </p:grpSpPr>
              <p:sp>
                <p:nvSpPr>
                  <p:cNvPr id="148" name="Parenthèse ouvrante 7"/>
                  <p:cNvSpPr/>
                  <p:nvPr/>
                </p:nvSpPr>
                <p:spPr>
                  <a:xfrm>
                    <a:off x="8360464" y="3740765"/>
                    <a:ext cx="156411" cy="2595507"/>
                  </a:xfrm>
                  <a:prstGeom prst="leftBracket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atin typeface="+mj-lt"/>
                    </a:endParaRPr>
                  </a:p>
                </p:txBody>
              </p:sp>
              <p:cxnSp>
                <p:nvCxnSpPr>
                  <p:cNvPr id="149" name="Connecteur droit 148"/>
                  <p:cNvCxnSpPr/>
                  <p:nvPr/>
                </p:nvCxnSpPr>
                <p:spPr>
                  <a:xfrm>
                    <a:off x="8360464" y="4422411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Connecteur droit 149"/>
                  <p:cNvCxnSpPr/>
                  <p:nvPr/>
                </p:nvCxnSpPr>
                <p:spPr>
                  <a:xfrm>
                    <a:off x="8374634" y="4659875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Connecteur droit 150"/>
                  <p:cNvCxnSpPr/>
                  <p:nvPr/>
                </p:nvCxnSpPr>
                <p:spPr>
                  <a:xfrm>
                    <a:off x="8374634" y="4893791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Connecteur droit 151"/>
                  <p:cNvCxnSpPr/>
                  <p:nvPr/>
                </p:nvCxnSpPr>
                <p:spPr>
                  <a:xfrm>
                    <a:off x="8374048" y="5127709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Connecteur droit 14"/>
                  <p:cNvCxnSpPr/>
                  <p:nvPr/>
                </p:nvCxnSpPr>
                <p:spPr>
                  <a:xfrm>
                    <a:off x="8374634" y="5361622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Connecteur droit 153"/>
                  <p:cNvCxnSpPr/>
                  <p:nvPr/>
                </p:nvCxnSpPr>
                <p:spPr>
                  <a:xfrm>
                    <a:off x="8374050" y="5584899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Connecteur droit 154"/>
                  <p:cNvCxnSpPr/>
                  <p:nvPr/>
                </p:nvCxnSpPr>
                <p:spPr>
                  <a:xfrm>
                    <a:off x="8374634" y="5818825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Connecteur droit 155"/>
                  <p:cNvCxnSpPr/>
                  <p:nvPr/>
                </p:nvCxnSpPr>
                <p:spPr>
                  <a:xfrm>
                    <a:off x="8374634" y="6052738"/>
                    <a:ext cx="156411" cy="0"/>
                  </a:xfrm>
                  <a:prstGeom prst="line">
                    <a:avLst/>
                  </a:prstGeom>
                  <a:ln w="28575">
                    <a:solidFill>
                      <a:schemeClr val="accent5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7" name="ZoneTexte 156"/>
                  <p:cNvSpPr txBox="1"/>
                  <p:nvPr/>
                </p:nvSpPr>
                <p:spPr>
                  <a:xfrm>
                    <a:off x="7601845" y="3590876"/>
                    <a:ext cx="763352" cy="29747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fr-BE" sz="600" dirty="0" smtClean="0"/>
                      <a:t>11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10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9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8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7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6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5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4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3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2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1</a:t>
                    </a:r>
                  </a:p>
                  <a:p>
                    <a:pPr algn="r"/>
                    <a:endParaRPr lang="fr-BE" sz="200" dirty="0" smtClean="0"/>
                  </a:p>
                  <a:p>
                    <a:pPr algn="r"/>
                    <a:r>
                      <a:rPr lang="fr-BE" sz="600" dirty="0" smtClean="0"/>
                      <a:t>0</a:t>
                    </a:r>
                  </a:p>
                </p:txBody>
              </p:sp>
              <p:sp>
                <p:nvSpPr>
                  <p:cNvPr id="158" name="ZoneTexte 157"/>
                  <p:cNvSpPr txBox="1"/>
                  <p:nvPr/>
                </p:nvSpPr>
                <p:spPr>
                  <a:xfrm>
                    <a:off x="7983520" y="6387160"/>
                    <a:ext cx="1916559" cy="3867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700" dirty="0"/>
                      <a:t>ng.g</a:t>
                    </a:r>
                    <a:r>
                      <a:rPr lang="en-US" sz="700" baseline="30000" dirty="0"/>
                      <a:t>-1 </a:t>
                    </a:r>
                    <a:r>
                      <a:rPr lang="en-US" sz="700" dirty="0" err="1" smtClean="0"/>
                      <a:t>dw</a:t>
                    </a:r>
                    <a:endParaRPr lang="fr-BE" sz="700" dirty="0"/>
                  </a:p>
                </p:txBody>
              </p:sp>
            </p:grpSp>
            <p:cxnSp>
              <p:nvCxnSpPr>
                <p:cNvPr id="146" name="Connecteur droit 145"/>
                <p:cNvCxnSpPr/>
                <p:nvPr/>
              </p:nvCxnSpPr>
              <p:spPr>
                <a:xfrm>
                  <a:off x="8374634" y="4181405"/>
                  <a:ext cx="156411" cy="0"/>
                </a:xfrm>
                <a:prstGeom prst="line">
                  <a:avLst/>
                </a:prstGeom>
                <a:ln w="28575">
                  <a:solidFill>
                    <a:schemeClr val="accent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Connecteur droit 146"/>
                <p:cNvCxnSpPr/>
                <p:nvPr/>
              </p:nvCxnSpPr>
              <p:spPr>
                <a:xfrm>
                  <a:off x="8378173" y="3961656"/>
                  <a:ext cx="156411" cy="0"/>
                </a:xfrm>
                <a:prstGeom prst="line">
                  <a:avLst/>
                </a:prstGeom>
                <a:ln w="28575">
                  <a:solidFill>
                    <a:schemeClr val="accent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9" name="Rectangle 138"/>
              <p:cNvSpPr/>
              <p:nvPr/>
            </p:nvSpPr>
            <p:spPr>
              <a:xfrm>
                <a:off x="11256865" y="1293631"/>
                <a:ext cx="129702" cy="205385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>
                  <a:latin typeface="+mj-lt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9962460" y="3736918"/>
                <a:ext cx="165771" cy="59178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>
                  <a:latin typeface="+mj-lt"/>
                </a:endParaRPr>
              </a:p>
            </p:txBody>
          </p:sp>
          <p:sp>
            <p:nvSpPr>
              <p:cNvPr id="141" name="ZoneTexte 140"/>
              <p:cNvSpPr txBox="1"/>
              <p:nvPr/>
            </p:nvSpPr>
            <p:spPr>
              <a:xfrm>
                <a:off x="9470277" y="4332819"/>
                <a:ext cx="1434302" cy="386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700" dirty="0" smtClean="0"/>
                  <a:t>Sarasota </a:t>
                </a:r>
                <a:r>
                  <a:rPr lang="fr-BE" sz="700" dirty="0" err="1" smtClean="0"/>
                  <a:t>Bay</a:t>
                </a:r>
                <a:endParaRPr lang="fr-BE" sz="700" dirty="0"/>
              </a:p>
            </p:txBody>
          </p:sp>
          <p:sp>
            <p:nvSpPr>
              <p:cNvPr id="142" name="ZoneTexte 141"/>
              <p:cNvSpPr txBox="1"/>
              <p:nvPr/>
            </p:nvSpPr>
            <p:spPr>
              <a:xfrm>
                <a:off x="10455686" y="6442626"/>
                <a:ext cx="1434302" cy="386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700" dirty="0" smtClean="0"/>
                  <a:t>LFK</a:t>
                </a:r>
                <a:endParaRPr lang="fr-BE" sz="700" dirty="0"/>
              </a:p>
            </p:txBody>
          </p:sp>
          <p:sp>
            <p:nvSpPr>
              <p:cNvPr id="143" name="ZoneTexte 142"/>
              <p:cNvSpPr txBox="1"/>
              <p:nvPr/>
            </p:nvSpPr>
            <p:spPr>
              <a:xfrm>
                <a:off x="10810477" y="6025036"/>
                <a:ext cx="1434302" cy="386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700" dirty="0" smtClean="0"/>
                  <a:t>FCE</a:t>
                </a:r>
                <a:endParaRPr lang="fr-BE" sz="700" dirty="0"/>
              </a:p>
            </p:txBody>
          </p:sp>
          <p:sp>
            <p:nvSpPr>
              <p:cNvPr id="144" name="ZoneTexte 143"/>
              <p:cNvSpPr txBox="1"/>
              <p:nvPr/>
            </p:nvSpPr>
            <p:spPr>
              <a:xfrm>
                <a:off x="9930716" y="2521857"/>
                <a:ext cx="1394860" cy="594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fr-BE" sz="700" dirty="0" err="1" smtClean="0"/>
                  <a:t>Indian</a:t>
                </a:r>
                <a:r>
                  <a:rPr lang="fr-BE" sz="700" dirty="0" smtClean="0"/>
                  <a:t> River</a:t>
                </a:r>
              </a:p>
              <a:p>
                <a:pPr algn="r"/>
                <a:r>
                  <a:rPr lang="fr-BE" sz="700" dirty="0" err="1" smtClean="0"/>
                  <a:t>Lagoon</a:t>
                </a:r>
                <a:endParaRPr lang="fr-BE" sz="700" dirty="0"/>
              </a:p>
            </p:txBody>
          </p:sp>
        </p:grpSp>
        <p:sp>
          <p:nvSpPr>
            <p:cNvPr id="162" name="ZoneTexte 161"/>
            <p:cNvSpPr txBox="1"/>
            <p:nvPr/>
          </p:nvSpPr>
          <p:spPr>
            <a:xfrm>
              <a:off x="4321351" y="9453596"/>
              <a:ext cx="2870501" cy="416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700" b="1" dirty="0">
                  <a:solidFill>
                    <a:schemeClr val="accent2"/>
                  </a:solidFill>
                </a:rPr>
                <a:t>Figure 2 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–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Mean T-Hg concentrations (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ng.g</a:t>
              </a:r>
              <a:r>
                <a:rPr lang="en-US" sz="700" baseline="30000" dirty="0">
                  <a:solidFill>
                    <a:schemeClr val="accent5">
                      <a:lumMod val="50000"/>
                    </a:schemeClr>
                  </a:solidFill>
                </a:rPr>
                <a:t>-1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dw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) in skin of bottlenose dolphins from Florida (present study, blue and red bars;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Woshner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2008; Stavros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2011; </a:t>
              </a:r>
              <a:r>
                <a:rPr lang="en-GB" sz="700" dirty="0" err="1">
                  <a:solidFill>
                    <a:schemeClr val="accent5">
                      <a:lumMod val="50000"/>
                    </a:schemeClr>
                  </a:solidFill>
                </a:rPr>
                <a:t>Kucklick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GB" sz="700" dirty="0" smtClean="0">
                  <a:solidFill>
                    <a:schemeClr val="accent5">
                      <a:lumMod val="50000"/>
                    </a:schemeClr>
                  </a:solidFill>
                </a:rPr>
                <a:t>et al. </a:t>
              </a:r>
              <a:r>
                <a:rPr lang="en-GB" sz="700" dirty="0">
                  <a:solidFill>
                    <a:schemeClr val="accent5">
                      <a:lumMod val="50000"/>
                    </a:schemeClr>
                  </a:solidFill>
                </a:rPr>
                <a:t>2011).</a:t>
              </a:r>
              <a:endParaRPr lang="fr-BE" sz="7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4447" y="56456"/>
            <a:ext cx="603553" cy="45180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5478" y="560512"/>
            <a:ext cx="652522" cy="343435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0" y="8980677"/>
            <a:ext cx="6885384" cy="938719"/>
          </a:xfrm>
          <a:prstGeom prst="rect">
            <a:avLst/>
          </a:prstGeom>
          <a:blipFill dpi="0" rotWithShape="1">
            <a:blip r:embed="rId8"/>
            <a:srcRect/>
            <a:stretch>
              <a:fillRect r="-4544"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This study highlights the complexity of contaminant dynamics (inorganic </a:t>
            </a:r>
            <a:r>
              <a:rPr lang="en-GB" sz="1100" b="1" i="1" dirty="0">
                <a:solidFill>
                  <a:schemeClr val="bg1"/>
                </a:solidFill>
              </a:rPr>
              <a:t>vs</a:t>
            </a:r>
            <a:r>
              <a:rPr lang="en-GB" sz="1100" b="1" dirty="0">
                <a:solidFill>
                  <a:schemeClr val="bg1"/>
                </a:solidFill>
              </a:rPr>
              <a:t>. </a:t>
            </a:r>
            <a:r>
              <a:rPr lang="en-GB" sz="1100" b="1" dirty="0" smtClean="0">
                <a:solidFill>
                  <a:schemeClr val="bg1"/>
                </a:solidFill>
              </a:rPr>
              <a:t>organic) in </a:t>
            </a:r>
            <a:r>
              <a:rPr lang="en-GB" sz="1100" b="1" dirty="0" smtClean="0">
                <a:solidFill>
                  <a:schemeClr val="bg1"/>
                </a:solidFill>
              </a:rPr>
              <a:t>bottlenose </a:t>
            </a:r>
            <a:endParaRPr lang="en-GB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GB" sz="1100" b="1" dirty="0" smtClean="0">
                <a:solidFill>
                  <a:schemeClr val="bg1"/>
                </a:solidFill>
              </a:rPr>
              <a:t>dolphins, even at </a:t>
            </a:r>
            <a:r>
              <a:rPr lang="en-GB" sz="1100" b="1" dirty="0">
                <a:solidFill>
                  <a:schemeClr val="bg1"/>
                </a:solidFill>
              </a:rPr>
              <a:t>small spatial </a:t>
            </a:r>
            <a:r>
              <a:rPr lang="en-GB" sz="1100" b="1" dirty="0" smtClean="0">
                <a:solidFill>
                  <a:schemeClr val="bg1"/>
                </a:solidFill>
              </a:rPr>
              <a:t>scales.</a:t>
            </a:r>
            <a:r>
              <a:rPr lang="en-GB" sz="1100" b="1" dirty="0">
                <a:solidFill>
                  <a:schemeClr val="bg1"/>
                </a:solidFill>
              </a:rPr>
              <a:t> </a:t>
            </a:r>
            <a:r>
              <a:rPr lang="en-GB" sz="1100" b="1" dirty="0" smtClean="0">
                <a:solidFill>
                  <a:schemeClr val="bg1"/>
                </a:solidFill>
              </a:rPr>
              <a:t>T-Hg </a:t>
            </a:r>
            <a:r>
              <a:rPr lang="en-GB" sz="1100" b="1" dirty="0">
                <a:solidFill>
                  <a:schemeClr val="bg1"/>
                </a:solidFill>
              </a:rPr>
              <a:t>concentrations in FCE individuals are questioning and </a:t>
            </a:r>
            <a:r>
              <a:rPr lang="en-GB" sz="1100" b="1" dirty="0" smtClean="0">
                <a:solidFill>
                  <a:schemeClr val="bg1"/>
                </a:solidFill>
              </a:rPr>
              <a:t>the</a:t>
            </a:r>
          </a:p>
          <a:p>
            <a:pPr algn="ctr"/>
            <a:r>
              <a:rPr lang="en-GB" sz="1100" b="1" dirty="0" smtClean="0">
                <a:solidFill>
                  <a:schemeClr val="bg1"/>
                </a:solidFill>
              </a:rPr>
              <a:t>effect on dolphin’s health </a:t>
            </a:r>
            <a:r>
              <a:rPr lang="en-GB" sz="1100" b="1" dirty="0">
                <a:solidFill>
                  <a:schemeClr val="bg1"/>
                </a:solidFill>
              </a:rPr>
              <a:t>should be </a:t>
            </a:r>
            <a:r>
              <a:rPr lang="en-GB" sz="1100" b="1" dirty="0" smtClean="0">
                <a:solidFill>
                  <a:schemeClr val="bg1"/>
                </a:solidFill>
              </a:rPr>
              <a:t>further </a:t>
            </a:r>
            <a:r>
              <a:rPr lang="en-GB" sz="1100" b="1" dirty="0">
                <a:solidFill>
                  <a:schemeClr val="bg1"/>
                </a:solidFill>
              </a:rPr>
              <a:t>investigated. </a:t>
            </a:r>
            <a:endParaRPr lang="en-GB" sz="1100" b="1" dirty="0" smtClean="0">
              <a:solidFill>
                <a:schemeClr val="bg1"/>
              </a:solidFill>
            </a:endParaRPr>
          </a:p>
          <a:p>
            <a:pPr algn="ctr"/>
            <a:endParaRPr lang="en-GB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GB" sz="600" dirty="0">
                <a:solidFill>
                  <a:schemeClr val="bg1"/>
                </a:solidFill>
                <a:latin typeface="Calibri (Corps)"/>
              </a:rPr>
              <a:t>Thanks to Renzo </a:t>
            </a:r>
            <a:r>
              <a:rPr lang="en-GB" sz="600" dirty="0" err="1">
                <a:solidFill>
                  <a:schemeClr val="bg1"/>
                </a:solidFill>
                <a:latin typeface="Calibri (Corps)"/>
              </a:rPr>
              <a:t>Biondo</a:t>
            </a:r>
            <a:r>
              <a:rPr lang="en-GB" sz="600" dirty="0">
                <a:solidFill>
                  <a:schemeClr val="bg1"/>
                </a:solidFill>
                <a:latin typeface="Calibri (Corps)"/>
              </a:rPr>
              <a:t> and </a:t>
            </a:r>
            <a:r>
              <a:rPr lang="en-GB" sz="600" b="1" dirty="0" err="1">
                <a:solidFill>
                  <a:schemeClr val="bg1"/>
                </a:solidFill>
                <a:latin typeface="Calibri (Corps)"/>
              </a:rPr>
              <a:t>Cédric</a:t>
            </a:r>
            <a:r>
              <a:rPr lang="en-GB" sz="600" b="1" dirty="0">
                <a:solidFill>
                  <a:schemeClr val="bg1"/>
                </a:solidFill>
                <a:latin typeface="Calibri (Corps)"/>
              </a:rPr>
              <a:t> Van </a:t>
            </a:r>
            <a:r>
              <a:rPr lang="en-GB" sz="600" b="1" dirty="0" err="1">
                <a:solidFill>
                  <a:schemeClr val="bg1"/>
                </a:solidFill>
                <a:latin typeface="Calibri (Corps)"/>
              </a:rPr>
              <a:t>Aefferden</a:t>
            </a:r>
            <a:r>
              <a:rPr lang="en-GB" sz="600" b="1" dirty="0">
                <a:solidFill>
                  <a:schemeClr val="bg1"/>
                </a:solidFill>
                <a:latin typeface="Calibri (Corps)"/>
              </a:rPr>
              <a:t> for their technical assistance. K. Das is a F.R.S.- FNRS Research Associate</a:t>
            </a:r>
            <a:endParaRPr lang="en-GB" sz="600" b="1" dirty="0">
              <a:solidFill>
                <a:schemeClr val="bg1"/>
              </a:solidFill>
              <a:latin typeface="Calibri (Corps)"/>
            </a:endParaRPr>
          </a:p>
        </p:txBody>
      </p:sp>
      <p:graphicFrame>
        <p:nvGraphicFramePr>
          <p:cNvPr id="129" name="Tableau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041431"/>
              </p:ext>
            </p:extLst>
          </p:nvPr>
        </p:nvGraphicFramePr>
        <p:xfrm>
          <a:off x="3750014" y="2648744"/>
          <a:ext cx="2631314" cy="883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82664"/>
                <a:gridCol w="985664"/>
                <a:gridCol w="1062986"/>
              </a:tblGrid>
              <a:tr h="400040">
                <a:tc>
                  <a:txBody>
                    <a:bodyPr/>
                    <a:lstStyle/>
                    <a:p>
                      <a:endParaRPr lang="fr-BE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800" b="1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PCBs</a:t>
                      </a:r>
                      <a:r>
                        <a:rPr lang="en-US" sz="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, PBDEs, DDT, HCH, HCB, PCDD/Fs and DLCs</a:t>
                      </a:r>
                      <a:endParaRPr lang="fr-BE" sz="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sz="800" dirty="0" smtClean="0">
                        <a:latin typeface="+mn-lt"/>
                      </a:endParaRPr>
                    </a:p>
                    <a:p>
                      <a:pPr algn="ctr"/>
                      <a:r>
                        <a:rPr lang="fr-BE" sz="800" dirty="0" smtClean="0">
                          <a:latin typeface="+mn-lt"/>
                        </a:rPr>
                        <a:t>T-Hg</a:t>
                      </a:r>
                      <a:endParaRPr lang="fr-BE" sz="800" dirty="0">
                        <a:latin typeface="+mn-lt"/>
                      </a:endParaRPr>
                    </a:p>
                  </a:txBody>
                  <a:tcPr/>
                </a:tc>
              </a:tr>
              <a:tr h="193059">
                <a:tc>
                  <a:txBody>
                    <a:bodyPr/>
                    <a:lstStyle/>
                    <a:p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fr-BE" sz="8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LFK : 27       FCE :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LFK : 10       FCE : 24</a:t>
                      </a:r>
                      <a:endParaRPr lang="fr-BE" sz="8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8241">
                <a:tc>
                  <a:txBody>
                    <a:bodyPr/>
                    <a:lstStyle/>
                    <a:p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Analyses</a:t>
                      </a:r>
                      <a:endParaRPr lang="fr-BE" sz="8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GC-ECD</a:t>
                      </a:r>
                      <a:endParaRPr lang="fr-BE" sz="8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DMA-80 (</a:t>
                      </a:r>
                      <a:r>
                        <a:rPr lang="fr-BE" sz="800" b="1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Milestone</a:t>
                      </a:r>
                      <a:r>
                        <a:rPr lang="fr-BE" sz="800" b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e 12"/>
          <p:cNvGrpSpPr/>
          <p:nvPr/>
        </p:nvGrpSpPr>
        <p:grpSpPr>
          <a:xfrm>
            <a:off x="4397534" y="1928664"/>
            <a:ext cx="1911786" cy="788804"/>
            <a:chOff x="9423738" y="1794097"/>
            <a:chExt cx="1911786" cy="788804"/>
          </a:xfrm>
        </p:grpSpPr>
        <p:sp>
          <p:nvSpPr>
            <p:cNvPr id="131" name="Espace réservé du contenu 2"/>
            <p:cNvSpPr txBox="1">
              <a:spLocks/>
            </p:cNvSpPr>
            <p:nvPr/>
          </p:nvSpPr>
          <p:spPr>
            <a:xfrm>
              <a:off x="9758726" y="2108384"/>
              <a:ext cx="477962" cy="20743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BE" sz="700" dirty="0">
                  <a:solidFill>
                    <a:schemeClr val="accent5">
                      <a:lumMod val="50000"/>
                    </a:schemeClr>
                  </a:solidFill>
                </a:rPr>
                <a:t>ASE</a:t>
              </a:r>
            </a:p>
          </p:txBody>
        </p:sp>
        <p:sp>
          <p:nvSpPr>
            <p:cNvPr id="132" name="Espace réservé du contenu 2"/>
            <p:cNvSpPr txBox="1">
              <a:spLocks/>
            </p:cNvSpPr>
            <p:nvPr/>
          </p:nvSpPr>
          <p:spPr>
            <a:xfrm>
              <a:off x="9466796" y="1794097"/>
              <a:ext cx="1868728" cy="47631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fr-BE" sz="1000" b="1" dirty="0" smtClean="0">
                  <a:solidFill>
                    <a:schemeClr val="accent5">
                      <a:lumMod val="50000"/>
                    </a:schemeClr>
                  </a:solidFill>
                </a:rPr>
                <a:t>46 biopsies </a:t>
              </a:r>
              <a:r>
                <a:rPr lang="fr-BE" sz="700" dirty="0" smtClean="0">
                  <a:solidFill>
                    <a:schemeClr val="accent5">
                      <a:lumMod val="50000"/>
                    </a:schemeClr>
                  </a:solidFill>
                </a:rPr>
                <a:t>(</a:t>
              </a:r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</a:rPr>
                <a:t>LFK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: 8 males and 16 </a:t>
              </a:r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</a:rPr>
                <a:t>females  FCE: 13 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males and 9 </a:t>
              </a:r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</a:rPr>
                <a:t>females)</a:t>
              </a:r>
              <a:endParaRPr lang="fr-BE" sz="7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34" name="Flèche vers le bas 133"/>
            <p:cNvSpPr/>
            <p:nvPr/>
          </p:nvSpPr>
          <p:spPr>
            <a:xfrm rot="3370923">
              <a:off x="10008683" y="2038890"/>
              <a:ext cx="111510" cy="387530"/>
            </a:xfrm>
            <a:prstGeom prst="down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00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160" name="Flèche vers le bas 159"/>
            <p:cNvSpPr/>
            <p:nvPr/>
          </p:nvSpPr>
          <p:spPr>
            <a:xfrm rot="18229077" flipH="1">
              <a:off x="10550122" y="2033352"/>
              <a:ext cx="111510" cy="387530"/>
            </a:xfrm>
            <a:prstGeom prst="down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1000">
                <a:latin typeface="+mj-lt"/>
              </a:endParaRPr>
            </a:p>
          </p:txBody>
        </p:sp>
        <p:sp>
          <p:nvSpPr>
            <p:cNvPr id="163" name="Espace réservé du contenu 2"/>
            <p:cNvSpPr txBox="1">
              <a:spLocks/>
            </p:cNvSpPr>
            <p:nvPr/>
          </p:nvSpPr>
          <p:spPr>
            <a:xfrm>
              <a:off x="10730223" y="2315453"/>
              <a:ext cx="605301" cy="257049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BE" sz="1000" b="1" dirty="0">
                  <a:solidFill>
                    <a:schemeClr val="accent5">
                      <a:lumMod val="50000"/>
                    </a:schemeClr>
                  </a:solidFill>
                </a:rPr>
                <a:t>Skin</a:t>
              </a:r>
            </a:p>
          </p:txBody>
        </p:sp>
        <p:sp>
          <p:nvSpPr>
            <p:cNvPr id="164" name="Espace réservé du contenu 2"/>
            <p:cNvSpPr txBox="1">
              <a:spLocks/>
            </p:cNvSpPr>
            <p:nvPr/>
          </p:nvSpPr>
          <p:spPr>
            <a:xfrm>
              <a:off x="9423738" y="2325852"/>
              <a:ext cx="669976" cy="257049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BE" sz="1000" b="1" dirty="0" err="1">
                  <a:solidFill>
                    <a:schemeClr val="accent5">
                      <a:lumMod val="50000"/>
                    </a:schemeClr>
                  </a:solidFill>
                </a:rPr>
                <a:t>Blubber</a:t>
              </a:r>
              <a:endParaRPr lang="fr-BE" sz="10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8" name="Rectangle à coins arrondis 7"/>
          <p:cNvSpPr/>
          <p:nvPr/>
        </p:nvSpPr>
        <p:spPr>
          <a:xfrm>
            <a:off x="112083" y="1654755"/>
            <a:ext cx="3342293" cy="23113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INTRODUCTION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2082" y="1897397"/>
            <a:ext cx="334229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Coastal bottlenose </a:t>
            </a:r>
            <a:r>
              <a:rPr lang="en-US" sz="1000" b="1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dolphins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000" i="1" dirty="0" err="1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Tursiops</a:t>
            </a:r>
            <a:r>
              <a:rPr lang="en-US" sz="1000" i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000" i="1" dirty="0" err="1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truncatus</a:t>
            </a:r>
            <a:r>
              <a:rPr lang="en-US" sz="1000" i="1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are strongly affected by </a:t>
            </a:r>
            <a:r>
              <a:rPr lang="en-US" sz="1000" b="1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contaminants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Objectives :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A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ssess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contamination levels of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total mercury </a:t>
            </a:r>
            <a:r>
              <a:rPr lang="en-US" sz="8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(T-Hg)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and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persistent organic pollutants </a:t>
            </a:r>
            <a:r>
              <a:rPr lang="en-US" sz="8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(PCBs, PBDEs, DDT, HCH, HCB, PCDD/Fs and DLCs)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 in free-ranging bottlenose dolphins of Lower Florida Keys </a:t>
            </a:r>
            <a:r>
              <a:rPr lang="en-US" sz="8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(LFK)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and Florida Coastal Everglades </a:t>
            </a:r>
            <a:r>
              <a:rPr lang="en-US" sz="8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en-US" sz="8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FCE).</a:t>
            </a:r>
          </a:p>
          <a:p>
            <a:pPr marL="228600" indent="-228600" algn="just">
              <a:buFont typeface="+mj-lt"/>
              <a:buAutoNum type="arabicParenR"/>
            </a:pP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Understand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the </a:t>
            </a:r>
            <a:r>
              <a:rPr lang="en-US" sz="10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influence of habitat 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on their levels and profiles of </a:t>
            </a:r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contamination.</a:t>
            </a:r>
            <a:endParaRPr lang="en-US" sz="1000" dirty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25684" y="3883197"/>
            <a:ext cx="299105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000" b="1" dirty="0">
                <a:solidFill>
                  <a:schemeClr val="accent5">
                    <a:lumMod val="50000"/>
                  </a:schemeClr>
                </a:solidFill>
              </a:rPr>
              <a:t>T-Hg concentrations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were </a:t>
            </a:r>
            <a:r>
              <a:rPr lang="en-GB" sz="1000" b="1" dirty="0">
                <a:solidFill>
                  <a:schemeClr val="accent5">
                    <a:lumMod val="50000"/>
                  </a:schemeClr>
                </a:solidFill>
              </a:rPr>
              <a:t>significantly higher in FCE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dolphins (LFK: 2936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dw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, FCE: 10048 ng.g</a:t>
            </a:r>
            <a:r>
              <a:rPr lang="en-GB" sz="1000" baseline="30000" dirty="0">
                <a:solidFill>
                  <a:schemeClr val="accent5">
                    <a:lumMod val="50000"/>
                  </a:schemeClr>
                </a:solidFill>
              </a:rPr>
              <a:t>-1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000" dirty="0" err="1">
                <a:solidFill>
                  <a:schemeClr val="accent5">
                    <a:lumMod val="50000"/>
                  </a:schemeClr>
                </a:solidFill>
              </a:rPr>
              <a:t>dw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). These high concentrations were the highest recorded in the south-eastern US and are most likely due to the </a:t>
            </a:r>
            <a:r>
              <a:rPr lang="en-GB" sz="1000" dirty="0">
                <a:solidFill>
                  <a:srgbClr val="215968"/>
                </a:solidFill>
              </a:rPr>
              <a:t>presence of mangrove ecosystems (</a:t>
            </a:r>
            <a:r>
              <a:rPr lang="en-GB" sz="1000" b="1" dirty="0" smtClean="0">
                <a:solidFill>
                  <a:schemeClr val="accent2"/>
                </a:solidFill>
              </a:rPr>
              <a:t>Figure </a:t>
            </a:r>
            <a:r>
              <a:rPr lang="en-GB" sz="1000" b="1" dirty="0">
                <a:solidFill>
                  <a:schemeClr val="accent2"/>
                </a:solidFill>
              </a:rPr>
              <a:t>2</a:t>
            </a:r>
            <a:r>
              <a:rPr lang="en-GB" sz="1000" dirty="0">
                <a:solidFill>
                  <a:srgbClr val="215968"/>
                </a:solidFill>
              </a:rPr>
              <a:t>). </a:t>
            </a:r>
            <a:r>
              <a:rPr lang="en-GB" sz="1000" dirty="0">
                <a:solidFill>
                  <a:schemeClr val="accent5">
                    <a:lumMod val="50000"/>
                  </a:schemeClr>
                </a:solidFill>
              </a:rPr>
              <a:t>Concentrations were higher in males than females. The biogeochemistry of mangrove sedimentary environments can maintain conditions favourable for the retention of </a:t>
            </a:r>
            <a:r>
              <a:rPr lang="en-GB" sz="1000" dirty="0" smtClean="0">
                <a:solidFill>
                  <a:schemeClr val="accent5">
                    <a:lumMod val="50000"/>
                  </a:schemeClr>
                </a:solidFill>
              </a:rPr>
              <a:t>mercury because of the high organic content and the acid pH 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fr-BE" sz="800" dirty="0" err="1">
                <a:solidFill>
                  <a:schemeClr val="accent5">
                    <a:lumMod val="50000"/>
                  </a:schemeClr>
                </a:solidFill>
              </a:rPr>
              <a:t>Miskimmin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800" i="1" dirty="0" smtClean="0">
                <a:solidFill>
                  <a:schemeClr val="accent5">
                    <a:lumMod val="50000"/>
                  </a:schemeClr>
                </a:solidFill>
              </a:rPr>
              <a:t>et al. 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1992; </a:t>
            </a:r>
            <a:r>
              <a:rPr lang="fr-BE" sz="800" dirty="0" err="1">
                <a:solidFill>
                  <a:schemeClr val="accent5">
                    <a:lumMod val="50000"/>
                  </a:schemeClr>
                </a:solidFill>
              </a:rPr>
              <a:t>Bergamaschi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BE" sz="800" i="1" dirty="0" smtClean="0">
                <a:solidFill>
                  <a:schemeClr val="accent5">
                    <a:lumMod val="50000"/>
                  </a:schemeClr>
                </a:solidFill>
              </a:rPr>
              <a:t>et al. 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2012; Silva </a:t>
            </a:r>
            <a:r>
              <a:rPr lang="fr-BE" sz="800" i="1" dirty="0" smtClean="0">
                <a:solidFill>
                  <a:schemeClr val="accent5">
                    <a:lumMod val="50000"/>
                  </a:schemeClr>
                </a:solidFill>
              </a:rPr>
              <a:t>et al. </a:t>
            </a:r>
            <a:r>
              <a:rPr lang="fr-BE" sz="800" dirty="0">
                <a:solidFill>
                  <a:schemeClr val="accent5">
                    <a:lumMod val="50000"/>
                  </a:schemeClr>
                </a:solidFill>
              </a:rPr>
              <a:t>2003</a:t>
            </a:r>
            <a:r>
              <a:rPr lang="fr-BE" sz="800" dirty="0" smtClean="0">
                <a:solidFill>
                  <a:schemeClr val="accent5">
                    <a:lumMod val="50000"/>
                  </a:schemeClr>
                </a:solidFill>
              </a:rPr>
              <a:t>).</a:t>
            </a:r>
            <a:endParaRPr lang="en-GB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0" name="Rectangle à coins arrondis 189"/>
          <p:cNvSpPr/>
          <p:nvPr/>
        </p:nvSpPr>
        <p:spPr>
          <a:xfrm>
            <a:off x="112083" y="3584848"/>
            <a:ext cx="6657897" cy="22686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RESULTS AND DISCUSSION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3535159" y="3941081"/>
            <a:ext cx="37204" cy="5030156"/>
          </a:xfrm>
          <a:prstGeom prst="line">
            <a:avLst/>
          </a:prstGeom>
          <a:ln w="5715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705</Words>
  <Application>Microsoft Office PowerPoint</Application>
  <PresentationFormat>Format A4 (210 x 297 mm)</PresentationFormat>
  <Paragraphs>92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(Corps)</vt:lpstr>
      <vt:lpstr>Thème Office</vt:lpstr>
      <vt:lpstr>Mercury and persistent organic pollutant concentrations in free-ranging bottlenose dolphins from Lower Keys and Coastal Everglades (South Florida)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dci</dc:creator>
  <cp:lastModifiedBy>France Damseaux</cp:lastModifiedBy>
  <cp:revision>70</cp:revision>
  <cp:lastPrinted>2015-12-08T10:06:33Z</cp:lastPrinted>
  <dcterms:created xsi:type="dcterms:W3CDTF">2014-11-29T14:24:55Z</dcterms:created>
  <dcterms:modified xsi:type="dcterms:W3CDTF">2016-02-01T12:49:45Z</dcterms:modified>
</cp:coreProperties>
</file>