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notesSlides/notesSlide4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406" r:id="rId3"/>
    <p:sldId id="407" r:id="rId4"/>
    <p:sldId id="408" r:id="rId5"/>
    <p:sldId id="409" r:id="rId6"/>
    <p:sldId id="399" r:id="rId7"/>
    <p:sldId id="328" r:id="rId8"/>
    <p:sldId id="400" r:id="rId9"/>
    <p:sldId id="401" r:id="rId10"/>
    <p:sldId id="403" r:id="rId11"/>
    <p:sldId id="402" r:id="rId12"/>
    <p:sldId id="333" r:id="rId13"/>
    <p:sldId id="329" r:id="rId14"/>
    <p:sldId id="330" r:id="rId15"/>
    <p:sldId id="332" r:id="rId16"/>
    <p:sldId id="334" r:id="rId17"/>
    <p:sldId id="335" r:id="rId18"/>
    <p:sldId id="336" r:id="rId19"/>
    <p:sldId id="337" r:id="rId20"/>
    <p:sldId id="404" r:id="rId21"/>
    <p:sldId id="346" r:id="rId22"/>
    <p:sldId id="347" r:id="rId23"/>
    <p:sldId id="351" r:id="rId24"/>
    <p:sldId id="405" r:id="rId25"/>
    <p:sldId id="356" r:id="rId26"/>
    <p:sldId id="357" r:id="rId27"/>
    <p:sldId id="393" r:id="rId28"/>
    <p:sldId id="358" r:id="rId29"/>
    <p:sldId id="359" r:id="rId30"/>
    <p:sldId id="361" r:id="rId31"/>
    <p:sldId id="363" r:id="rId32"/>
    <p:sldId id="298" r:id="rId33"/>
    <p:sldId id="365" r:id="rId34"/>
    <p:sldId id="367" r:id="rId35"/>
    <p:sldId id="370" r:id="rId36"/>
    <p:sldId id="371" r:id="rId37"/>
    <p:sldId id="373" r:id="rId38"/>
    <p:sldId id="374" r:id="rId39"/>
    <p:sldId id="376" r:id="rId40"/>
    <p:sldId id="377" r:id="rId41"/>
    <p:sldId id="378" r:id="rId42"/>
    <p:sldId id="379" r:id="rId43"/>
    <p:sldId id="396" r:id="rId44"/>
    <p:sldId id="380" r:id="rId45"/>
    <p:sldId id="381" r:id="rId46"/>
    <p:sldId id="39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290029"/>
    <a:srgbClr val="82007A"/>
    <a:srgbClr val="6C1B64"/>
    <a:srgbClr val="F2F8AA"/>
    <a:srgbClr val="E2ED98"/>
    <a:srgbClr val="3D0D47"/>
    <a:srgbClr val="0C43F4"/>
    <a:srgbClr val="FF9900"/>
    <a:srgbClr val="FFFF00"/>
    <a:srgbClr val="06FAD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6633" autoAdjust="0"/>
  </p:normalViewPr>
  <p:slideViewPr>
    <p:cSldViewPr snapToGrid="0">
      <p:cViewPr>
        <p:scale>
          <a:sx n="100" d="100"/>
          <a:sy n="100" d="100"/>
        </p:scale>
        <p:origin x="-1216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53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CB559157-B03F-0245-A195-89308B1632E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714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AA1A5150-837D-D14C-B479-1BCAF0C514E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9812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13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16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17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18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19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20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23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26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27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28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29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30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41809-6048-6A4E-8416-FC14D8BFE0D2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33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36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37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38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39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40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43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46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9052-5D3F-EE4F-8ED1-A8490C95191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26D3-1C44-0F49-BEEA-61CC3B1296D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2288-5DAE-B848-A508-68B8A141ADF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00A6-F22B-434A-808C-97602B2758B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A94A-B51B-D842-8A40-F10F2F2A2B5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91A6-16D5-CA47-8066-78485835F02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D50B-4958-E94F-B919-BBC5A5D43B5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7379-9B2D-6649-BAD9-645612AC54F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EE10-CC89-C84D-82E5-32BE5E0DB6E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51FA-BA55-6345-8E70-B63BD67244A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DEA8-0592-5441-BF40-F846B59BD82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12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6684A7D4-DB0A-AF42-A094-9D9343CD87F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1" Type="http://schemas.openxmlformats.org/officeDocument/2006/relationships/video" Target="file://localhost/Volumes/SANS%20TITRE/EMG%20REPOS/ACTIVITE%20TONIQUE.mpeg" TargetMode="External"/><Relationship Id="rId2" Type="http://schemas.openxmlformats.org/officeDocument/2006/relationships/audio" Target="file://localhost/Volumes/SANS%20TITRE/EMG%20REPOS/ACTIVITE%20TONIQUE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.png"/><Relationship Id="rId1" Type="http://schemas.openxmlformats.org/officeDocument/2006/relationships/audio" Target="file://localhost/Volumes/SANS%20TITRE/EMG%20REPOS/FRITURE.mp3" TargetMode="Externa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Volumes/SANS%20TITRE/EMG%20REPOS/PLAQUE%20MOTRICE.mp3" TargetMode="External"/><Relationship Id="rId4" Type="http://schemas.openxmlformats.org/officeDocument/2006/relationships/audio" Target="file://localhost/Volumes/SANS%20TITRE/EMG%20REPOS/PPMM%20et%20PUM.mp3" TargetMode="External"/><Relationship Id="rId5" Type="http://schemas.openxmlformats.org/officeDocument/2006/relationships/audio" Target="file://localhost/Volumes/SANS%20TITRE/EMG%20REPOS/PPMM.mp3" TargetMode="Externa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4.png"/><Relationship Id="rId1" Type="http://schemas.openxmlformats.org/officeDocument/2006/relationships/video" Target="file://localhost/Volumes/SANS%20TITRE/EMG%20REPOS/PPMM%20et%20PUM.mp4" TargetMode="External"/><Relationship Id="rId2" Type="http://schemas.openxmlformats.org/officeDocument/2006/relationships/video" Target="file://localhost/Volumes/SANS%20TITRE/EMG%20REPOS/PLAQUE%20MOTRICE.mp4" TargetMode="Externa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2.xml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openxmlformats.org/officeDocument/2006/relationships/audio" Target="file://localhost/Volumes/SANS%20TITRE/EMG%20REPOS/FRITURE.mp3" TargetMode="External"/><Relationship Id="rId2" Type="http://schemas.openxmlformats.org/officeDocument/2006/relationships/audio" Target="file://localhost/Volumes/SANS%20TITRE/EMG%20REPOS/PLUIE%20SOUS%20TOIT%20EN%20TOLE.MP3" TargetMode="External"/><Relationship Id="rId3" Type="http://schemas.openxmlformats.org/officeDocument/2006/relationships/audio" Target="file://localhost/Volumes/SANS%20TITRE/EMG%20REPOS/VIEILLE%20BARQUE%20MOTEUR.mp3" TargetMode="External"/><Relationship Id="rId4" Type="http://schemas.openxmlformats.org/officeDocument/2006/relationships/audio" Target="file://localhost/Volumes/SANS%20TITRE/EMG%20REPOS/MARTEAU%20PIQUEUR.mp3" TargetMode="External"/><Relationship Id="rId5" Type="http://schemas.openxmlformats.org/officeDocument/2006/relationships/audio" Target="file://localhost/Volumes/SANS%20TITRE/EMG%20REPOS/COMBAT%20AERIEN.mp3" TargetMode="External"/><Relationship Id="rId6" Type="http://schemas.openxmlformats.org/officeDocument/2006/relationships/audio" Target="file://localhost/Volumes/SANS%20TITRE/EMG%20REPOS/DUCATI%20VROUM.mp3" TargetMode="External"/><Relationship Id="rId7" Type="http://schemas.openxmlformats.org/officeDocument/2006/relationships/audio" Target="file://localhost/Volumes/SANS%20TITRE/EMG%20REPOS/SOLDATS%20EN%20MARCHE.mp3" TargetMode="External"/><Relationship Id="rId8" Type="http://schemas.openxmlformats.org/officeDocument/2006/relationships/audio" Target="file://localhost/Volumes/SANS%20TITRE/EMG%20REPOS/KLAXON.mp3" TargetMode="External"/><Relationship Id="rId9" Type="http://schemas.openxmlformats.org/officeDocument/2006/relationships/audio" Target="file://localhost/Volumes/SANS%20TITRE/EMG%20REPOS/RADIO%20BUZZ.MP3" TargetMode="External"/><Relationship Id="rId10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audio" Target="file://localhost/Volumes/SANS%20TITRE/EMG%20REPOS/PLUIE%20SOUS%20TOIT%20EN%20TOLE.MP3" TargetMode="Externa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3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4.png"/><Relationship Id="rId1" Type="http://schemas.openxmlformats.org/officeDocument/2006/relationships/video" Target="file://localhost/Volumes/SANS%20TITRE/EMG%20REPOS/Fibrillations%20et%20pointes%20positives%202.mpeg" TargetMode="External"/><Relationship Id="rId2" Type="http://schemas.openxmlformats.org/officeDocument/2006/relationships/audio" Target="file://localhost/Volumes/SANS%20TITRE/EMG%20REPOS/Fibrillations%20et%20pointes%20positives%202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Volumes/SANS%20TITRE/EMG%20REPOS/PLAQUE%20MOTRICE.mp3" TargetMode="Externa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4.xml"/><Relationship Id="rId6" Type="http://schemas.openxmlformats.org/officeDocument/2006/relationships/image" Target="../media/image25.png"/><Relationship Id="rId7" Type="http://schemas.openxmlformats.org/officeDocument/2006/relationships/image" Target="../media/image4.png"/><Relationship Id="rId1" Type="http://schemas.openxmlformats.org/officeDocument/2006/relationships/video" Target="file://localhost/Volumes/SANS%20TITRE/EMG%20REPOS/FIBS%20SEULE.mp4" TargetMode="External"/><Relationship Id="rId2" Type="http://schemas.openxmlformats.org/officeDocument/2006/relationships/audio" Target="file://localhost/Volumes/SANS%20TITRE/EMG%20REPOS/FIBS%20SEULE.mp3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3.png"/><Relationship Id="rId6" Type="http://schemas.openxmlformats.org/officeDocument/2006/relationships/image" Target="../media/image26.png"/><Relationship Id="rId7" Type="http://schemas.openxmlformats.org/officeDocument/2006/relationships/image" Target="../media/image4.png"/><Relationship Id="rId1" Type="http://schemas.openxmlformats.org/officeDocument/2006/relationships/video" Target="file://localhost/Volumes/SANS%20TITRE/EMG%20REPOS/Fibrillations%20et%20pointes%20positives.mpeg" TargetMode="External"/><Relationship Id="rId2" Type="http://schemas.openxmlformats.org/officeDocument/2006/relationships/audio" Target="file://localhost/Volumes/SANS%20TITRE/EMG%20REPOS/Fibrillations%20et%20pointes%20positives.mp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27.png"/><Relationship Id="rId6" Type="http://schemas.openxmlformats.org/officeDocument/2006/relationships/image" Target="../media/image4.png"/><Relationship Id="rId1" Type="http://schemas.openxmlformats.org/officeDocument/2006/relationships/video" Target="file://localhost/Volumes/SANS%20TITRE/EMG%20REPOS/DOUBLE%20FIBS.mp4" TargetMode="External"/><Relationship Id="rId2" Type="http://schemas.openxmlformats.org/officeDocument/2006/relationships/audio" Target="file://localhost/Volumes/SANS%20TITRE/EMG%20REPOS/DOUBLE%20FIBS.mp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audio" Target="file://localhost/Volumes/SANS%20TITRE/EMG%20REPOS/VIEILLE%20BARQUE%20MOTEUR.mp3" TargetMode="External"/><Relationship Id="rId2" Type="http://schemas.openxmlformats.org/officeDocument/2006/relationships/audio" Target="file://localhost/Volumes/SANS%20TITRE/EMG%20REPOS/MARTEAU%20PIQUEUR.mp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Volumes/SANS%20TITRE/EMG%20REPOS/CRD.mp4" TargetMode="External"/><Relationship Id="rId4" Type="http://schemas.openxmlformats.org/officeDocument/2006/relationships/audio" Target="file://localhost/Volumes/SANS%20TITRE/EMG%20REPOS/CRD.mp3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9.xml"/><Relationship Id="rId7" Type="http://schemas.openxmlformats.org/officeDocument/2006/relationships/image" Target="../media/image3.png"/><Relationship Id="rId8" Type="http://schemas.openxmlformats.org/officeDocument/2006/relationships/image" Target="../media/image28.png"/><Relationship Id="rId9" Type="http://schemas.openxmlformats.org/officeDocument/2006/relationships/image" Target="../media/image4.png"/><Relationship Id="rId10" Type="http://schemas.openxmlformats.org/officeDocument/2006/relationships/image" Target="../media/image29.png"/><Relationship Id="rId1" Type="http://schemas.openxmlformats.org/officeDocument/2006/relationships/video" Target="file://localhost/Volumes/SANS%20TITRE/EMG%20REPOS/DRS.mpeg" TargetMode="External"/><Relationship Id="rId2" Type="http://schemas.openxmlformats.org/officeDocument/2006/relationships/audio" Target="file://localhost/Volumes/SANS%20TITRE/EMG%20REPOS/DRS.mp3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3.xml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openxmlformats.org/officeDocument/2006/relationships/audio" Target="file://localhost/Volumes/SANS%20TITRE/EMG%20REPOS/FIBS%20SEULE.mp3" TargetMode="External"/><Relationship Id="rId2" Type="http://schemas.openxmlformats.org/officeDocument/2006/relationships/audio" Target="file://localhost/Volumes/SANS%20TITRE/EMG%20REPOS/Fibrillations%20et%20pointes%20positives%202.mp3" TargetMode="External"/><Relationship Id="rId3" Type="http://schemas.openxmlformats.org/officeDocument/2006/relationships/audio" Target="file://localhost/Volumes/SANS%20TITRE/EMG%20REPOS/File10.mp3" TargetMode="External"/><Relationship Id="rId4" Type="http://schemas.openxmlformats.org/officeDocument/2006/relationships/audio" Target="file://localhost/Volumes/SANS%20TITRE/EMG%20REPOS/MYOTONIE%201.mp3" TargetMode="External"/><Relationship Id="rId5" Type="http://schemas.openxmlformats.org/officeDocument/2006/relationships/audio" Target="file://localhost/Volumes/SANS%20TITRE/EMG%20REPOS/ACTIVITE%20TONIQUE.mp3" TargetMode="External"/><Relationship Id="rId6" Type="http://schemas.openxmlformats.org/officeDocument/2006/relationships/audio" Target="file://localhost/Volumes/SANS%20TITRE/EMG%20REPOS/Multiplets.mp3" TargetMode="External"/><Relationship Id="rId7" Type="http://schemas.openxmlformats.org/officeDocument/2006/relationships/audio" Target="file://localhost/Volumes/SANS%20TITRE/EMG%20REPOS/Myokymies%20paralysie%20faciale.mp3" TargetMode="External"/><Relationship Id="rId8" Type="http://schemas.openxmlformats.org/officeDocument/2006/relationships/audio" Target="file://localhost/Volumes/SANS%20TITRE/EMG%20REPOS/CRD%20RADICULOPATHIE.mp3" TargetMode="External"/><Relationship Id="rId9" Type="http://schemas.openxmlformats.org/officeDocument/2006/relationships/audio" Target="file://localhost/Volumes/SANS%20TITRE/EMG%20REPOS/NEURMYOTONIE5.mp3" TargetMode="External"/><Relationship Id="rId10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32.png"/><Relationship Id="rId1" Type="http://schemas.openxmlformats.org/officeDocument/2006/relationships/video" Target="file://localhost/Volumes/SANS%20TITRE/EMG%20REPOS/DRC.mpeg" TargetMode="External"/><Relationship Id="rId2" Type="http://schemas.openxmlformats.org/officeDocument/2006/relationships/video" Target="file://localhost/Volumes/SANS%20TITRE/EMG%20REPOS/DRC%20VOCAL.mpeg" TargetMode="External"/><Relationship Id="rId3" Type="http://schemas.openxmlformats.org/officeDocument/2006/relationships/audio" Target="file://localhost/Volumes/SANS%20TITRE/EMG%20REPOS/DRC%20VOCAL.mp3" TargetMode="External"/><Relationship Id="rId4" Type="http://schemas.openxmlformats.org/officeDocument/2006/relationships/audio" Target="file://localhost/Volumes/SANS%20TITRE/EMG%20REPOS/DRC.mp3" TargetMode="External"/><Relationship Id="rId5" Type="http://schemas.openxmlformats.org/officeDocument/2006/relationships/video" Target="file://localhost/Volumes/SANS%20TITRE/EMG%20REPOS/CRD%20RADICULOPATHIE.mp4" TargetMode="External"/><Relationship Id="rId6" Type="http://schemas.openxmlformats.org/officeDocument/2006/relationships/audio" Target="file://localhost/Volumes/SANS%20TITRE/EMG%20REPOS/CRD%20RADICULOPATHIE.mp3" TargetMode="External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30.xml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audio" Target="file://localhost/Volumes/SANS%20TITRE/EMG%20REPOS/COMBAT%20AERIEN.mp3" TargetMode="External"/><Relationship Id="rId2" Type="http://schemas.openxmlformats.org/officeDocument/2006/relationships/audio" Target="file://localhost/Volumes/SANS%20TITRE/EMG%20REPOS/DUCATI%20VROUM.mp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39.png"/><Relationship Id="rId1" Type="http://schemas.openxmlformats.org/officeDocument/2006/relationships/video" Target="file://localhost/Volumes/SANS%20TITRE/EMG%20REPOS/MYOTONIE%20percussion.mp4" TargetMode="External"/><Relationship Id="rId2" Type="http://schemas.openxmlformats.org/officeDocument/2006/relationships/video" Target="file://localhost/Volumes/SANS%20TITRE/EMG%20REPOS/MYOTONIE%201.mpeg" TargetMode="External"/><Relationship Id="rId3" Type="http://schemas.openxmlformats.org/officeDocument/2006/relationships/audio" Target="file://localhost/Volumes/SANS%20TITRE/EMG%20REPOS/MYOTONIE%201.mp3" TargetMode="External"/><Relationship Id="rId4" Type="http://schemas.openxmlformats.org/officeDocument/2006/relationships/audio" Target="file://localhost/Volumes/SANS%20TITRE/EMG%20REPOS/MYOTONIE%20percussion.mp3" TargetMode="External"/><Relationship Id="rId5" Type="http://schemas.openxmlformats.org/officeDocument/2006/relationships/video" Target="file://localhost/Volumes/SANS%20TITRE/EMG%20REPOS/MYOTONIE%20myosite%20chronique.mp4" TargetMode="External"/><Relationship Id="rId6" Type="http://schemas.openxmlformats.org/officeDocument/2006/relationships/audio" Target="file://localhost/Volumes/SANS%20TITRE/EMG%20REPOS/MYOTONIE%20myosite%20chronique.mp3" TargetMode="External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33.xml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3.png"/><Relationship Id="rId5" Type="http://schemas.openxmlformats.org/officeDocument/2006/relationships/image" Target="../media/image40.png"/><Relationship Id="rId1" Type="http://schemas.openxmlformats.org/officeDocument/2006/relationships/video" Target="file://localhost/Volumes/SANS%20TITRE/EMG%20REPOS/MYOTONIE%20CLINIQUE.mp4" TargetMode="Externa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3.png"/><Relationship Id="rId5" Type="http://schemas.openxmlformats.org/officeDocument/2006/relationships/image" Target="../media/image41.png"/><Relationship Id="rId1" Type="http://schemas.openxmlformats.org/officeDocument/2006/relationships/video" Target="file://localhost/Volumes/SANS%20TITRE/EMG%20REPOS/FASCICULATIONS%20SLA.mp4" TargetMode="Externa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.png"/><Relationship Id="rId1" Type="http://schemas.openxmlformats.org/officeDocument/2006/relationships/video" Target="file://localhost/Volumes/SANS%20TITRE/EMG%20REPOS/FA.mpeg" TargetMode="External"/><Relationship Id="rId2" Type="http://schemas.openxmlformats.org/officeDocument/2006/relationships/video" Target="file://localhost/Volumes/SANS%20TITRE/EMG%20REPOS/FS.mpeg" TargetMode="External"/><Relationship Id="rId3" Type="http://schemas.openxmlformats.org/officeDocument/2006/relationships/video" Target="file://localhost/Volumes/SANS%20TITRE/EMG%20REPOS/File10.mpeg" TargetMode="External"/><Relationship Id="rId4" Type="http://schemas.openxmlformats.org/officeDocument/2006/relationships/video" Target="file://localhost/Volumes/SANS%20TITRE/EMG%20REPOS/File11.mpeg" TargetMode="External"/><Relationship Id="rId5" Type="http://schemas.openxmlformats.org/officeDocument/2006/relationships/audio" Target="file://localhost/Volumes/SANS%20TITRE/EMG%20REPOS/FA.mp3" TargetMode="External"/><Relationship Id="rId6" Type="http://schemas.openxmlformats.org/officeDocument/2006/relationships/audio" Target="file://localhost/Volumes/SANS%20TITRE/EMG%20REPOS/FS.mp3" TargetMode="External"/><Relationship Id="rId7" Type="http://schemas.openxmlformats.org/officeDocument/2006/relationships/audio" Target="file://localhost/Volumes/SANS%20TITRE/EMG%20REPOS/File10.mp3" TargetMode="External"/><Relationship Id="rId8" Type="http://schemas.openxmlformats.org/officeDocument/2006/relationships/audio" Target="file://localhost/Volumes/SANS%20TITRE/EMG%20REPOS/File11.mp3" TargetMode="External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" Type="http://schemas.openxmlformats.org/officeDocument/2006/relationships/audio" Target="file://localhost/Volumes/SANS%20TITRE/EMG%20REPOS/PACEMAKER%20TELEPHONE.mp3" TargetMode="External"/><Relationship Id="rId2" Type="http://schemas.openxmlformats.org/officeDocument/2006/relationships/audio" Target="file://localhost/Volumes/SANS%20TITRE/EMG%20REPOS/PLAQUE%20MOTRICE.mp3" TargetMode="External"/><Relationship Id="rId3" Type="http://schemas.openxmlformats.org/officeDocument/2006/relationships/audio" Target="file://localhost/Volumes/SANS%20TITRE/EMG%20REPOS/ACTIVITE%20TONIQUE.mp3" TargetMode="External"/><Relationship Id="rId4" Type="http://schemas.openxmlformats.org/officeDocument/2006/relationships/audio" Target="file://localhost/Volumes/SANS%20TITRE/EMG%20REPOS/FIBS%20SEULE.mp3" TargetMode="External"/><Relationship Id="rId5" Type="http://schemas.openxmlformats.org/officeDocument/2006/relationships/audio" Target="file://localhost/Volumes/SANS%20TITRE/EMG%20REPOS/MYOTONIE%201.mp3" TargetMode="External"/><Relationship Id="rId6" Type="http://schemas.openxmlformats.org/officeDocument/2006/relationships/audio" Target="file://localhost/Volumes/SANS%20TITRE/EMG%20REPOS/File10.mp3" TargetMode="External"/><Relationship Id="rId7" Type="http://schemas.openxmlformats.org/officeDocument/2006/relationships/audio" Target="file://localhost/Volumes/SANS%20TITRE/EMG%20REPOS/CRD%20RADICULOPATHIE.mp3" TargetMode="External"/><Relationship Id="rId8" Type="http://schemas.openxmlformats.org/officeDocument/2006/relationships/audio" Target="file://localhost/Volumes/SANS%20TITRE/EMG%20REPOS/NEURMYOTONIE5.mp3" TargetMode="External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0.xml"/><Relationship Id="rId5" Type="http://schemas.openxmlformats.org/officeDocument/2006/relationships/image" Target="../media/image3.png"/><Relationship Id="rId6" Type="http://schemas.openxmlformats.org/officeDocument/2006/relationships/image" Target="../media/image46.png"/><Relationship Id="rId7" Type="http://schemas.openxmlformats.org/officeDocument/2006/relationships/image" Target="../media/image4.png"/><Relationship Id="rId1" Type="http://schemas.openxmlformats.org/officeDocument/2006/relationships/video" Target="file://localhost/Volumes/SANS%20TITRE/EMG%20REPOS/Multiplets.mpeg" TargetMode="External"/><Relationship Id="rId2" Type="http://schemas.openxmlformats.org/officeDocument/2006/relationships/audio" Target="file://localhost/Volumes/SANS%20TITRE/EMG%20REPOS/Multiplets.mp3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audio" Target="file://localhost/Volumes/SANS%20TITRE/EMG%20REPOS/SOLDATS%20EN%20MARCHE.mp3" TargetMode="Externa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2.xml"/><Relationship Id="rId5" Type="http://schemas.openxmlformats.org/officeDocument/2006/relationships/image" Target="../media/image3.png"/><Relationship Id="rId6" Type="http://schemas.openxmlformats.org/officeDocument/2006/relationships/image" Target="../media/image47.png"/><Relationship Id="rId7" Type="http://schemas.openxmlformats.org/officeDocument/2006/relationships/image" Target="../media/image4.png"/><Relationship Id="rId1" Type="http://schemas.openxmlformats.org/officeDocument/2006/relationships/video" Target="file://localhost/Volumes/SANS%20TITRE/EMG%20REPOS/Myokymies%20paralysie%20faciale.mpeg" TargetMode="External"/><Relationship Id="rId2" Type="http://schemas.openxmlformats.org/officeDocument/2006/relationships/audio" Target="file://localhost/Volumes/SANS%20TITRE/EMG%20REPOS/Myokymies%20paralysie%20faciale.mp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3.xml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4.png"/><Relationship Id="rId1" Type="http://schemas.openxmlformats.org/officeDocument/2006/relationships/video" Target="file://localhost/Volumes/SANS%20TITRE/EMG%20REPOS/Myokymies%20SLA.mpeg" TargetMode="External"/><Relationship Id="rId2" Type="http://schemas.openxmlformats.org/officeDocument/2006/relationships/audio" Target="file://localhost/Volumes/SANS%20TITRE/EMG%20REPOS/Myokymies%20SLA.mp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4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audio" Target="file://localhost/Volumes/SANS%20TITRE/EMG%20REPOS/KLAXON.mp3" TargetMode="External"/><Relationship Id="rId2" Type="http://schemas.openxmlformats.org/officeDocument/2006/relationships/audio" Target="file://localhost/Volumes/SANS%20TITRE/EMG%20REPOS/RADIO%20BUZZ.MP3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Volumes/SANS%20TITRE/EMG%20REPOS/NEURMYOTONIE5.mp3" TargetMode="External"/><Relationship Id="rId4" Type="http://schemas.openxmlformats.org/officeDocument/2006/relationships/audio" Target="file://localhost/Volumes/SANS%20TITRE/EMG%20REPOS/NEUROMYOTONIE%204.mp3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45.xml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4.png"/><Relationship Id="rId1" Type="http://schemas.openxmlformats.org/officeDocument/2006/relationships/video" Target="file://localhost/Volumes/SANS%20TITRE/EMG%20REPOS/NEURMYOTONIE5.mp4" TargetMode="External"/><Relationship Id="rId2" Type="http://schemas.openxmlformats.org/officeDocument/2006/relationships/video" Target="file://localhost/Volumes/SANS%20TITRE/EMG%20REPOS/NEUROMYOTONIE%204.mp4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mgblog.blogspot.be" TargetMode="External"/><Relationship Id="rId4" Type="http://schemas.openxmlformats.org/officeDocument/2006/relationships/hyperlink" Target="http://www.sfenmg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Volumes/SANS%20TITRE/EMG%20REPOS/MYOTONIE%201.mp3" TargetMode="External"/><Relationship Id="rId4" Type="http://schemas.openxmlformats.org/officeDocument/2006/relationships/audio" Target="file://localhost/Volumes/SANS%20TITRE/EMG%20REPOS/CRD%20RADICULOPATHIE.mp3" TargetMode="External"/><Relationship Id="rId5" Type="http://schemas.openxmlformats.org/officeDocument/2006/relationships/audio" Target="file://localhost/Volumes/SANS%20TITRE/EMG%20REPOS/NEURMYOTONIE5.mp3" TargetMode="Externa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5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audio" Target="file://localhost/Volumes/SANS%20TITRE/EMG%20REPOS/ACTIVITE%20TONIQUE.mp3" TargetMode="External"/><Relationship Id="rId2" Type="http://schemas.openxmlformats.org/officeDocument/2006/relationships/audio" Target="file://localhost/Volumes/SANS%20TITRE/EMG%20REPOS/FIBS%20SEULE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Volumes/SANS%20TITRE/EMG%20REPOS/MONTRE.mp3" TargetMode="External"/><Relationship Id="rId4" Type="http://schemas.openxmlformats.org/officeDocument/2006/relationships/audio" Target="file://localhost/Volumes/SANS%20TITRE/EMG%20REPOS/PACEMAKER%20TELEPHONE.mp3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4.png"/><Relationship Id="rId1" Type="http://schemas.openxmlformats.org/officeDocument/2006/relationships/video" Target="file://localhost/Volumes/SANS%20TITRE/EMG%20REPOS/MONTRE.avi" TargetMode="External"/><Relationship Id="rId2" Type="http://schemas.openxmlformats.org/officeDocument/2006/relationships/video" Target="file://localhost/Volumes/SANS%20TITRE/EMG%20REPOS/PACEMAKER%20TELEPHONE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ideo" Target="file://localhost/Volumes/SANS%20TITRE/EMG%20REPOS/PACEMAKER%202.mp4" TargetMode="External"/><Relationship Id="rId2" Type="http://schemas.openxmlformats.org/officeDocument/2006/relationships/audio" Target="file://localhost/Volumes/SANS%20TITRE/EMG%20REPOS/PACEMAKER%202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6533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François Wang (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Liège</a:t>
            </a: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, Belgique)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9100" y="2133600"/>
            <a:ext cx="3886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solidFill>
                  <a:schemeClr val="bg1"/>
                </a:solidFill>
                <a:latin typeface="Arial"/>
                <a:cs typeface="Arial"/>
              </a:rPr>
              <a:t>Comment reconnaître les activités spontanées en EMG ?</a:t>
            </a: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Image 4" descr="JNLF_2016_AFFICHE_40x60_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87" y="0"/>
            <a:ext cx="4543425" cy="6858000"/>
          </a:xfrm>
          <a:prstGeom prst="rect">
            <a:avLst/>
          </a:prstGeom>
        </p:spPr>
      </p:pic>
      <p:pic>
        <p:nvPicPr>
          <p:cNvPr id="6" name="Image 5" descr="SFEN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638" y="495427"/>
            <a:ext cx="2195125" cy="1336548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31800" y="825500"/>
            <a:ext cx="85757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FFFF"/>
                </a:solidFill>
                <a:latin typeface="Arial"/>
                <a:cs typeface="Arial"/>
              </a:rPr>
              <a:t>ACTIVITES</a:t>
            </a:r>
          </a:p>
          <a:p>
            <a:pPr algn="ctr"/>
            <a:r>
              <a:rPr lang="en-US" sz="9600" b="1" dirty="0" smtClean="0">
                <a:solidFill>
                  <a:srgbClr val="FFFFFF"/>
                </a:solidFill>
                <a:latin typeface="Arial"/>
                <a:cs typeface="Arial"/>
              </a:rPr>
              <a:t>SPONTANEES</a:t>
            </a:r>
          </a:p>
          <a:p>
            <a:pPr algn="ctr"/>
            <a:r>
              <a:rPr lang="en-US" sz="9600" b="1" dirty="0" smtClean="0">
                <a:solidFill>
                  <a:srgbClr val="FFFFFF"/>
                </a:solidFill>
                <a:latin typeface="Arial"/>
                <a:cs typeface="Arial"/>
              </a:rPr>
              <a:t>NORMALES</a:t>
            </a:r>
            <a:endParaRPr lang="en-US" sz="9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spontanées normales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8438" y="1649413"/>
            <a:ext cx="8048625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Activité tonique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 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potentiels d’unité motrice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FR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 	Activité 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d’insertion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potentiels de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fibre 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musculaire</a:t>
            </a:r>
            <a:endParaRPr lang="fr-BE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Potentiels d’irritation nerveuse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potentels d’action nerveux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Activité de plaque motrice</a:t>
            </a:r>
            <a:br>
              <a:rPr lang="fr-BE" b="1" dirty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potentiels de plaque motrice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potentiels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miniatures de plaque motrice post-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synaptiques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8973" y="596912"/>
            <a:ext cx="2520243" cy="189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srgbClr val="3D0D47">
                <a:alpha val="99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3668" y="2734874"/>
            <a:ext cx="2497666" cy="18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srgbClr val="290029">
                <a:alpha val="99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516553" y="4748768"/>
            <a:ext cx="176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-10583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5708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tonique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438" y="342399"/>
            <a:ext cx="8348662" cy="406880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Repos 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incomplet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rythmique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fréquence BASSE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5 Hz),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SIMPLE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ou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COMPLEXE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 </a:t>
            </a:r>
            <a:r>
              <a:rPr lang="fr-BE" dirty="0" smtClean="0">
                <a:solidFill>
                  <a:srgbClr val="FFFFFF"/>
                </a:solidFill>
                <a:latin typeface="Arial"/>
                <a:cs typeface="Arial"/>
              </a:rPr>
              <a:t>mais </a:t>
            </a:r>
            <a:r>
              <a:rPr lang="fr-BE" b="1" u="sng" dirty="0" smtClean="0">
                <a:solidFill>
                  <a:srgbClr val="FFFFFF"/>
                </a:solidFill>
                <a:latin typeface="Arial"/>
                <a:cs typeface="Arial"/>
              </a:rPr>
              <a:t>pas METRONOMIQUE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grave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(&gt;&lt; fibrillation)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 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PUM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disparaît aux efforts de relaxation (feedback),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étirement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passif de l’agoniste, contraction de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l’antagoniste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94241" y="4609599"/>
            <a:ext cx="450202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	Manque de relaxation</a:t>
            </a:r>
          </a:p>
          <a:p>
            <a:pPr>
              <a:buFontTx/>
              <a:buChar char="•"/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	Activité d’unité motrice</a:t>
            </a:r>
          </a:p>
        </p:txBody>
      </p:sp>
      <p:pic>
        <p:nvPicPr>
          <p:cNvPr id="10" name="ACTIVITE TONIQUE.mpe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02348" y="4089400"/>
            <a:ext cx="3163894" cy="2311400"/>
          </a:xfrm>
          <a:prstGeom prst="rect">
            <a:avLst/>
          </a:prstGeo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672666" y="4064529"/>
            <a:ext cx="3183467" cy="23193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9" name="ACTIVITE TONIQU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068888" y="57292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d’insertion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98438" y="-18498"/>
            <a:ext cx="8606895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	pénétration de l’aiguille dans le muscle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brève activité électrique : 150 à 300 ms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faible amplitude :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décharge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d’une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dizaine de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potentiels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u="sng" dirty="0" smtClean="0">
                <a:solidFill>
                  <a:srgbClr val="FF9900"/>
                </a:solidFill>
                <a:latin typeface="Arial"/>
                <a:cs typeface="Arial"/>
              </a:rPr>
              <a:t>f.m.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fibs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pointe +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pot de PM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&gt; déformation ou irritation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mécanique directe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la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membrane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des fibres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musculaires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 	amplitude proportionnelle à la vitesse et à 				l’importance du déplacement de l’aiguille dans le 			muscle 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480608" y="5089525"/>
            <a:ext cx="675322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	L’aiguille est dans le muscle</a:t>
            </a:r>
          </a:p>
          <a:p>
            <a:pPr>
              <a:buFontTx/>
              <a:buChar char="•"/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	Il persiste des fibres musculaires vivantes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d’insertion </a:t>
            </a:r>
            <a:r>
              <a:rPr lang="fr-FR" sz="1800" b="1" dirty="0" smtClean="0">
                <a:solidFill>
                  <a:srgbClr val="FF0000"/>
                </a:solidFill>
                <a:latin typeface="Arial"/>
                <a:cs typeface="Arial"/>
              </a:rPr>
              <a:t>normale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1122892"/>
            <a:ext cx="667173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87867" y="215295"/>
            <a:ext cx="797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Filtre pase-haut : 100 Hz (-&gt; 500 Hz)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Base de temps : 100 ms/D (200 ms/D)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3156" y="2045759"/>
            <a:ext cx="3510844" cy="26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srgbClr val="3D0D47">
                <a:alpha val="99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635326" y="2699693"/>
            <a:ext cx="556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 smtClean="0">
                <a:solidFill>
                  <a:srgbClr val="FF0000"/>
                </a:solidFill>
                <a:latin typeface="Arial"/>
                <a:cs typeface="Arial"/>
              </a:rPr>
              <a:t>Mvt </a:t>
            </a:r>
          </a:p>
          <a:p>
            <a:r>
              <a:rPr lang="fr-BE" sz="1800" dirty="0" smtClean="0">
                <a:solidFill>
                  <a:srgbClr val="FF0000"/>
                </a:solidFill>
                <a:latin typeface="Arial"/>
                <a:cs typeface="Arial"/>
              </a:rPr>
              <a:t>lent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226" y="3601393"/>
            <a:ext cx="1018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 smtClean="0">
                <a:solidFill>
                  <a:srgbClr val="FF0000"/>
                </a:solidFill>
                <a:latin typeface="Arial"/>
                <a:cs typeface="Arial"/>
              </a:rPr>
              <a:t>Mvt</a:t>
            </a:r>
          </a:p>
          <a:p>
            <a:r>
              <a:rPr lang="fr-BE" sz="1800" dirty="0" smtClean="0">
                <a:solidFill>
                  <a:srgbClr val="FF0000"/>
                </a:solidFill>
                <a:latin typeface="Arial"/>
                <a:cs typeface="Arial"/>
              </a:rPr>
              <a:t>brusque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0453" y="4859893"/>
            <a:ext cx="176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5503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d’insertion </a:t>
            </a:r>
            <a:r>
              <a:rPr lang="fr-FR" sz="1800" b="1" dirty="0" smtClean="0">
                <a:solidFill>
                  <a:srgbClr val="FF0000"/>
                </a:solidFill>
                <a:latin typeface="Arial"/>
                <a:cs typeface="Arial"/>
              </a:rPr>
              <a:t>diminuée/augmentée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66" y="440267"/>
            <a:ext cx="3567288" cy="267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3335866"/>
            <a:ext cx="357293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0267"/>
            <a:ext cx="3567288" cy="267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799" y="3318933"/>
            <a:ext cx="3581399" cy="268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5867400" y="1143000"/>
            <a:ext cx="2484967" cy="4953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765800" y="4000500"/>
            <a:ext cx="2590800" cy="4953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125133" y="986366"/>
            <a:ext cx="313267" cy="83396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27753" y="6387068"/>
            <a:ext cx="176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86500" y="4495800"/>
            <a:ext cx="2044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Dénervation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Myosite, myotonie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Sportif (mollet)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Zone des PM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9600" y="4660900"/>
            <a:ext cx="2852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Dégéné musculaire </a:t>
            </a:r>
            <a:b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	MYO ou NEURO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Bloc musculaire (PP)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4923" y="1585268"/>
            <a:ext cx="145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&lt; 100 ms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9223" y="1788468"/>
            <a:ext cx="145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&gt; 500 ms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1849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Potentiels d’irritation nerveuse (</a:t>
            </a:r>
            <a:r>
              <a:rPr lang="fr-FR" sz="1800" b="1" i="1" dirty="0" smtClean="0">
                <a:solidFill>
                  <a:schemeClr val="bg1"/>
                </a:solidFill>
                <a:latin typeface="Arial"/>
                <a:cs typeface="Arial"/>
              </a:rPr>
              <a:t>End Plate Spikes</a:t>
            </a: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100033"/>
            <a:ext cx="8945562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irritation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des fibres nerveuses dans la région des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plaques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motrices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décharges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non-répétitives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de potentels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d’action nerveux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200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à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500 µV, 2-4 ms) à </a:t>
            </a:r>
            <a:r>
              <a:rPr lang="fr-BE" dirty="0">
                <a:solidFill>
                  <a:srgbClr val="FFFFFF"/>
                </a:solidFill>
                <a:latin typeface="Arial"/>
                <a:cs typeface="Arial"/>
              </a:rPr>
              <a:t>fréquence</a:t>
            </a:r>
            <a:r>
              <a:rPr lang="fr-BE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ELEVEE</a:t>
            </a:r>
            <a:r>
              <a:rPr lang="fr-BE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fr-BE" b="1" dirty="0">
                <a:solidFill>
                  <a:srgbClr val="FFFFFF"/>
                </a:solidFill>
                <a:latin typeface="Arial"/>
                <a:cs typeface="Arial"/>
              </a:rPr>
              <a:t>50-100 Hz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),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biphasique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fr-BE" dirty="0">
                <a:solidFill>
                  <a:srgbClr val="FF9900"/>
                </a:solidFill>
                <a:latin typeface="Arial"/>
                <a:cs typeface="Arial"/>
              </a:rPr>
              <a:t>phase négative initiale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),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</a:t>
            </a:r>
            <a:r>
              <a:rPr lang="fr-BE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fréquemment accompagné d’une </a:t>
            </a:r>
            <a:r>
              <a:rPr lang="fr-BE" b="1" u="sng" dirty="0">
                <a:solidFill>
                  <a:srgbClr val="FF6600"/>
                </a:solidFill>
                <a:latin typeface="Arial"/>
                <a:cs typeface="Arial"/>
              </a:rPr>
              <a:t>douleur</a:t>
            </a:r>
            <a:r>
              <a:rPr lang="fr-BE" b="1" dirty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irritation de fibres nociceptives)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bruit 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crépitement de graisse dans une friteuse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disparaît lors d’un changement millimétrique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l’aiguille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9263" y="5382168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Aiguille électrode dans la zone des plaques motrices</a:t>
            </a:r>
          </a:p>
        </p:txBody>
      </p:sp>
      <p:pic>
        <p:nvPicPr>
          <p:cNvPr id="6" name="FRITU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70888" y="38369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5503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 de plaque motrice (MEPP)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438" y="421760"/>
            <a:ext cx="8755062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libération spontanée ou provoquée de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vésicules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d’Ach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potentiels miniatures de plaque motrice post-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		synaptiques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décharges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potentiels de très faible amplitude (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10 à 50 µV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),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courte durée (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1 à 2 ms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), abondants et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		onde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monophasique 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négative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fréquemment accompagné d’une </a:t>
            </a:r>
            <a:r>
              <a:rPr lang="fr-BE" b="1" u="sng" dirty="0" smtClean="0">
                <a:solidFill>
                  <a:srgbClr val="FF6600"/>
                </a:solidFill>
                <a:latin typeface="Arial"/>
                <a:cs typeface="Arial"/>
              </a:rPr>
              <a:t>douleur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		(irritation de fibres nociceptives)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bruit de la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mer dans un coquillage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disparaît lors d’un changement millimétrique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l’aiguille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4663" y="5352535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Aiguille électrode dans la zone des plaques motrices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449263" y="5314436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Aiguille électrode dans la zone des plaques motrices</a:t>
            </a:r>
          </a:p>
        </p:txBody>
      </p:sp>
      <p:sp>
        <p:nvSpPr>
          <p:cNvPr id="12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Potentiels d’irritation nerveuse et activité de plaque motrice (MEPP)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934" y="651932"/>
            <a:ext cx="5350933" cy="40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247" y="643469"/>
            <a:ext cx="2867151" cy="174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0533" y="2489209"/>
            <a:ext cx="2827867" cy="165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909729" y="4215771"/>
            <a:ext cx="3234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800" dirty="0" smtClean="0">
                <a:solidFill>
                  <a:schemeClr val="bg1"/>
                </a:solidFill>
                <a:latin typeface="Arial"/>
                <a:cs typeface="Arial"/>
              </a:rPr>
              <a:t>Aiguille dans le tissu adipeux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0453" y="4748768"/>
            <a:ext cx="176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-50800"/>
            <a:ext cx="9144000" cy="6146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0" name="PPMM et PUM.mp4">
            <a:hlinkClick r:id="" action="ppaction://media"/>
          </p:cNvPr>
          <p:cNvPicPr/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286000" y="412750"/>
            <a:ext cx="9144000" cy="5143500"/>
          </a:xfrm>
          <a:prstGeom prst="rect">
            <a:avLst/>
          </a:prstGeom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Potentiels d’irritation nerveuse et activité de plaque motrice (MEPP)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Rectangle 1027"/>
          <p:cNvSpPr>
            <a:spLocks noChangeArrowheads="1"/>
          </p:cNvSpPr>
          <p:nvPr/>
        </p:nvSpPr>
        <p:spPr bwMode="auto">
          <a:xfrm>
            <a:off x="1308100" y="0"/>
            <a:ext cx="3441700" cy="53086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39237" y="1384829"/>
            <a:ext cx="3623734" cy="21203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3" name="PLAQUE MOTRICE.mp4">
            <a:hlinkClick r:id="" action="ppaction://media"/>
          </p:cNvPr>
          <p:cNvPicPr/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647699" y="1428750"/>
            <a:ext cx="3623733" cy="203835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25584" y="387350"/>
            <a:ext cx="3262732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 dirty="0">
                <a:solidFill>
                  <a:srgbClr val="06FAD7"/>
                </a:solidFill>
                <a:latin typeface="Arial"/>
                <a:cs typeface="Arial"/>
              </a:rPr>
              <a:t>Potentiels d’irritation </a:t>
            </a:r>
            <a:endParaRPr lang="fr-BE" b="1" dirty="0" smtClean="0">
              <a:solidFill>
                <a:srgbClr val="06FAD7"/>
              </a:solidFill>
              <a:latin typeface="Arial"/>
              <a:cs typeface="Arial"/>
            </a:endParaRPr>
          </a:p>
          <a:p>
            <a:pPr algn="ctr"/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nerveuse</a:t>
            </a:r>
            <a:endParaRPr lang="fr-FR" b="1" dirty="0">
              <a:solidFill>
                <a:srgbClr val="06FAD7"/>
              </a:solidFill>
              <a:latin typeface="Arial"/>
              <a:cs typeface="Arial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07482" y="742950"/>
            <a:ext cx="1740681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PPMM et ?</a:t>
            </a:r>
            <a:endParaRPr lang="fr-FR" b="1" dirty="0">
              <a:solidFill>
                <a:srgbClr val="06FAD7"/>
              </a:solidFill>
              <a:latin typeface="Arial"/>
              <a:cs typeface="Arial"/>
            </a:endParaRPr>
          </a:p>
        </p:txBody>
      </p:sp>
      <p:pic>
        <p:nvPicPr>
          <p:cNvPr id="17" name="PLAQUE MOTRIC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738188" y="522288"/>
            <a:ext cx="249237" cy="249237"/>
          </a:xfrm>
          <a:prstGeom prst="rect">
            <a:avLst/>
          </a:prstGeom>
        </p:spPr>
      </p:pic>
      <p:pic>
        <p:nvPicPr>
          <p:cNvPr id="21" name="PPMM et PUM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5526088" y="877888"/>
            <a:ext cx="249237" cy="249237"/>
          </a:xfrm>
          <a:prstGeom prst="rect">
            <a:avLst/>
          </a:prstGeom>
        </p:spPr>
      </p:pic>
      <p:pic>
        <p:nvPicPr>
          <p:cNvPr id="22" name="PPMM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/>
          <a:stretch>
            <a:fillRect/>
          </a:stretch>
        </p:blipFill>
        <p:spPr>
          <a:xfrm>
            <a:off x="1893888" y="4129088"/>
            <a:ext cx="249237" cy="249237"/>
          </a:xfrm>
          <a:prstGeom prst="rect">
            <a:avLst/>
          </a:prstGeom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204553" y="4019550"/>
            <a:ext cx="1107996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PPMM</a:t>
            </a:r>
            <a:endParaRPr lang="fr-FR" b="1" dirty="0">
              <a:solidFill>
                <a:srgbClr val="06FAD7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10253" y="2170668"/>
            <a:ext cx="176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89243" y="3551535"/>
            <a:ext cx="1239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W Pease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792133" y="377296"/>
            <a:ext cx="4224867" cy="5185304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457727" y="5039268"/>
            <a:ext cx="827405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Aiguille électrode dans la zone des plaques </a:t>
            </a:r>
            <a:r>
              <a:rPr lang="fr-FR" b="1" dirty="0" smtClean="0">
                <a:solidFill>
                  <a:srgbClr val="912587"/>
                </a:solidFill>
                <a:latin typeface="Arial"/>
                <a:cs typeface="Arial"/>
              </a:rPr>
              <a:t>motrices</a:t>
            </a:r>
          </a:p>
          <a:p>
            <a:pPr algn="ctr">
              <a:tabLst>
                <a:tab pos="381000" algn="l"/>
              </a:tabLst>
            </a:pP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=&gt; ne rien conclure et changer de plage !!!</a:t>
            </a:r>
            <a:endParaRPr lang="fr-FR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7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0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26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-63500"/>
            <a:ext cx="9144000" cy="626533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Reconnaître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4500" y="-50800"/>
            <a:ext cx="820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solidFill>
                  <a:schemeClr val="bg1"/>
                </a:solidFill>
                <a:latin typeface="Arial"/>
                <a:cs typeface="Arial"/>
              </a:rPr>
              <a:t>Comment reconnaître les activités spontanées en EMG ?</a:t>
            </a: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8438" y="1331913"/>
            <a:ext cx="8945562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12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Retrouver dans sa mémoire une personne, une chose, 	quand on vient à la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revoir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ou à l’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entendre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à nouveau</a:t>
            </a:r>
          </a:p>
          <a:p>
            <a:pPr>
              <a:lnSpc>
                <a:spcPct val="120000"/>
              </a:lnSpc>
              <a:buFontTx/>
              <a:buBlip>
                <a:blip r:embed="rId12"/>
              </a:buBlip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Pour reconnaître, il faut connaître par l’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ouie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par la vue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3765" y="2810302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crépitement de graisse dans une friteuse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2" name="FRITU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7847013" y="2885739"/>
            <a:ext cx="249237" cy="2492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3765" y="3121968"/>
            <a:ext cx="4089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mer dans un coquillage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765" y="343260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pluie sur un toit métallique</a:t>
            </a:r>
            <a:endParaRPr lang="en-US" sz="2000" b="1" dirty="0">
              <a:solidFill>
                <a:srgbClr val="06FAD7"/>
              </a:solidFill>
              <a:latin typeface="Arial"/>
              <a:cs typeface="Arial"/>
            </a:endParaRPr>
          </a:p>
        </p:txBody>
      </p:sp>
      <p:pic>
        <p:nvPicPr>
          <p:cNvPr id="15" name="PLUIE SOUS TOIT EN TO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7847013" y="3508039"/>
            <a:ext cx="249237" cy="2492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3765" y="3744268"/>
            <a:ext cx="3206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</a:t>
            </a:r>
            <a:r>
              <a:rPr lang="fr-BE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marteau piqueur</a:t>
            </a:r>
            <a:r>
              <a:rPr lang="fr-BE" sz="2000" dirty="0" smtClean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3765" y="4061768"/>
            <a:ext cx="3211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bateau à moteur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8" name="VIEILLE BARQUE MOTEUR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7847013" y="4137205"/>
            <a:ext cx="249237" cy="249237"/>
          </a:xfrm>
          <a:prstGeom prst="rect">
            <a:avLst/>
          </a:prstGeom>
        </p:spPr>
      </p:pic>
      <p:pic>
        <p:nvPicPr>
          <p:cNvPr id="19" name="MARTEAU PIQUEUR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7847013" y="3819705"/>
            <a:ext cx="249237" cy="2492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83765" y="4379268"/>
            <a:ext cx="3761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bombardier en piqué 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8500" y="4702602"/>
            <a:ext cx="7277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mobylette ou de moto au démarrage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2" name="COMBAT AERIEN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/>
          <a:stretch>
            <a:fillRect/>
          </a:stretch>
        </p:blipFill>
        <p:spPr>
          <a:xfrm>
            <a:off x="7847013" y="4454705"/>
            <a:ext cx="249237" cy="249237"/>
          </a:xfrm>
          <a:prstGeom prst="rect">
            <a:avLst/>
          </a:prstGeom>
        </p:spPr>
      </p:pic>
      <p:pic>
        <p:nvPicPr>
          <p:cNvPr id="23" name="DUCATI VROUM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/>
          <a:stretch>
            <a:fillRect/>
          </a:stretch>
        </p:blipFill>
        <p:spPr>
          <a:xfrm>
            <a:off x="7847013" y="4778039"/>
            <a:ext cx="249237" cy="24923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83765" y="5014268"/>
            <a:ext cx="3477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soldats en marche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25" name="SOLDATS EN MARCHE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3"/>
          <a:stretch>
            <a:fillRect/>
          </a:stretch>
        </p:blipFill>
        <p:spPr>
          <a:xfrm>
            <a:off x="7847013" y="5089705"/>
            <a:ext cx="249237" cy="2492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83765" y="5306368"/>
            <a:ext cx="2037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klaxon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765" y="5611168"/>
            <a:ext cx="1794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buzz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29" name="KLAXON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3"/>
          <a:stretch>
            <a:fillRect/>
          </a:stretch>
        </p:blipFill>
        <p:spPr>
          <a:xfrm>
            <a:off x="7847013" y="5381805"/>
            <a:ext cx="249237" cy="249237"/>
          </a:xfrm>
          <a:prstGeom prst="rect">
            <a:avLst/>
          </a:prstGeom>
        </p:spPr>
      </p:pic>
      <p:pic>
        <p:nvPicPr>
          <p:cNvPr id="30" name="RADIO BUZZ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3"/>
          <a:stretch>
            <a:fillRect/>
          </a:stretch>
        </p:blipFill>
        <p:spPr>
          <a:xfrm>
            <a:off x="7847013" y="5686605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4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2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8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4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06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61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38624" y="31750"/>
            <a:ext cx="8711339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ACTIVITES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SPONTANEES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POUVANT</a:t>
            </a:r>
            <a:b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TRADUIRE UNE 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PATHOLOGIE</a:t>
            </a:r>
            <a:endParaRPr lang="en-US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spontanées anormales </a:t>
            </a:r>
            <a:r>
              <a:rPr lang="fr-FR" sz="1800" b="1" dirty="0" smtClean="0">
                <a:solidFill>
                  <a:srgbClr val="FF0000"/>
                </a:solidFill>
                <a:latin typeface="Arial"/>
                <a:cs typeface="Arial"/>
              </a:rPr>
              <a:t>&gt; fibres musculaires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347676"/>
            <a:ext cx="8347075" cy="1260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Hyperexcitabilité des fibres musculaires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	Potentiels de fibre musculaire (&lt; 1 mV) 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6993" y="2328880"/>
            <a:ext cx="6622326" cy="33855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Fibrillations et pointes positives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Salves pseudo-myotoniques ou DRS / DRC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Salves </a:t>
            </a:r>
            <a:r>
              <a:rPr lang="fr-BE" b="1" dirty="0" smtClean="0">
                <a:solidFill>
                  <a:srgbClr val="912587"/>
                </a:solidFill>
                <a:latin typeface="Arial"/>
                <a:cs typeface="Arial"/>
              </a:rPr>
              <a:t>myotoniques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Arial"/>
                <a:cs typeface="Arial"/>
              </a:rPr>
              <a:t>(Ripling : mutations cavéoline-3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Arial"/>
                <a:cs typeface="Arial"/>
              </a:rPr>
              <a:t>Raideur par déficit de relaxation : Brody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Arial"/>
                <a:cs typeface="Arial"/>
              </a:rPr>
              <a:t>Contractures)</a:t>
            </a:r>
            <a:endParaRPr lang="fr-FR" dirty="0">
              <a:solidFill>
                <a:srgbClr val="91258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120646" y="265654"/>
            <a:ext cx="9159875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potentiels de </a:t>
            </a:r>
            <a:r>
              <a:rPr lang="fr-BE" b="1" u="sng" dirty="0">
                <a:solidFill>
                  <a:srgbClr val="FF9900"/>
                </a:solidFill>
                <a:latin typeface="Arial"/>
                <a:cs typeface="Arial"/>
              </a:rPr>
              <a:t>fibre musculaire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1 à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 4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ms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durée,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25 à 500 μV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d’amplitude,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le plus souvent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bi-phasique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(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phase positive initiale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), parfois tri-phasique (post-			potentiel positif terminal),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0,5-20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Hz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fréquence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une seule fibrillation 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(pas métronomique) 		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SIMPLE,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fréquence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BASSE (0,5-20 Hz)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fibrillations provenant de plusieurs fibres musculaires :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COMPLEXE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aigu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bruit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friture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feu de paille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pluie sur un toit</a:t>
            </a:r>
            <a:r>
              <a:rPr lang="fr-BE" dirty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métallique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 	réduites par l’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hypoxie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et le 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froid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LUIE SOUS TOIT EN TO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407025" y="5259387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438" y="1525063"/>
            <a:ext cx="8945562" cy="45243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 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distinguer de :</a:t>
            </a:r>
            <a:br>
              <a:rPr lang="fr-BE" b="1" dirty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activité tonique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artefact de pacemaker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pointe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potentiel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biphasique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pulsant régulièrement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parasites électrostatiques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pointes de potentiel 			monophasique (positive ou négative) apparaissant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souvent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lors du contact entre l’examinateur et le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patient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potentiels d’irritation nerveuse</a:t>
            </a:r>
            <a:endParaRPr lang="fr-FR" b="1" u="sng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Fibrillations et pointes positives 2.mpe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57800" y="355600"/>
            <a:ext cx="3644610" cy="2616200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300133" y="288396"/>
            <a:ext cx="3539063" cy="26918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 l="50819" t="13501" r="2344" b="10376"/>
          <a:stretch>
            <a:fillRect/>
          </a:stretch>
        </p:blipFill>
        <p:spPr bwMode="auto">
          <a:xfrm>
            <a:off x="3284008" y="473700"/>
            <a:ext cx="1371599" cy="16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Fibrillations et pointes positives 2.mp3">
            <a:hlinkClick r:id="" action="ppaction://ole?verb=0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766911" y="922338"/>
            <a:ext cx="249237" cy="2492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79718" y="2116435"/>
            <a:ext cx="1587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16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Fibrillations vs Potentiels d’irritation nerveuse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2" name="FIBS SEULE.mp4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368300"/>
            <a:ext cx="9144000" cy="5143500"/>
          </a:xfrm>
          <a:prstGeom prst="rect">
            <a:avLst/>
          </a:prstGeom>
        </p:spPr>
      </p:pic>
      <p:pic>
        <p:nvPicPr>
          <p:cNvPr id="13" name="FIBS SEU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11188" y="5818188"/>
            <a:ext cx="249237" cy="249237"/>
          </a:xfrm>
          <a:prstGeom prst="rect">
            <a:avLst/>
          </a:prstGeom>
        </p:spPr>
      </p:pic>
      <p:pic>
        <p:nvPicPr>
          <p:cNvPr id="15" name="PLAQUE MOTRIC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3430588" y="5818188"/>
            <a:ext cx="249237" cy="2492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3743" y="4999335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0" y="0"/>
            <a:ext cx="2298700" cy="56515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6845300" y="0"/>
            <a:ext cx="2298700" cy="56769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260600" y="317500"/>
            <a:ext cx="4584700" cy="52070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Pointes positives (PSW)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438" y="527586"/>
            <a:ext cx="8945562" cy="5410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br>
              <a:rPr lang="fr-BE" b="1" dirty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 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décharges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potentiels de </a:t>
            </a:r>
            <a:r>
              <a:rPr lang="fr-BE" b="1" u="sng" dirty="0">
                <a:solidFill>
                  <a:srgbClr val="FF9900"/>
                </a:solidFill>
                <a:latin typeface="Arial"/>
                <a:cs typeface="Arial"/>
              </a:rPr>
              <a:t>fibre musculaire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: déflexion positive à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front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raide suivie d’une déflexion négative plus lente,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10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à 50 ms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durée,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50 à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 500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µV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d’amplitude 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une seule pointe positive 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SIMPLE, 				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fréquence BASSE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>
                <a:solidFill>
                  <a:srgbClr val="06FAD7"/>
                </a:solidFill>
                <a:latin typeface="Arial"/>
                <a:cs typeface="Arial"/>
              </a:rPr>
              <a:t>bruit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mat, grave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(&gt;&lt; fibrillation)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pointes positives provenant de plusieurs fibres :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COMPLEXE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endParaRPr lang="fr-BE" b="1" dirty="0">
              <a:solidFill>
                <a:srgbClr val="FF99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identique à la fibrillation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stade différent 				d’altération des propriétés membranaires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Pointes positives (PSW)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174" y="907002"/>
            <a:ext cx="9131825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 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distinguer de :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activité tonique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artefact de pacemaker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parasites électrostatiques</a:t>
            </a:r>
            <a:b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artefact de cable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défaut du blindage du câble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reliant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l’aiguille électrode à l’amplificateur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potentiels positifs des gros muscles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(ex. quadriceps) :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grands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potentiels positifs (pfs &gt; 10 mV) pouvant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survenir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au repos, disparaissant aux changements fins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l’aiguille, sans signification pathologique (activité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irritative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provenant de fibres musculaires liées par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dirty="0" err="1" smtClean="0">
                <a:solidFill>
                  <a:schemeClr val="bg1"/>
                </a:solidFill>
                <a:latin typeface="Arial"/>
                <a:cs typeface="Arial"/>
              </a:rPr>
              <a:t>éphapse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Fibrillations et pointes positives.mpe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91200" y="292100"/>
            <a:ext cx="3111500" cy="2273124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791199" y="254530"/>
            <a:ext cx="3115729" cy="22685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3" name="Fibrillations et pointes positive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030788" y="7889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Doubles fibrillations/doubles pointes positives (PSW) 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DOUBLE FIBS.mp4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01600"/>
            <a:ext cx="9144000" cy="5143500"/>
          </a:xfrm>
          <a:prstGeom prst="rect">
            <a:avLst/>
          </a:prstGeom>
        </p:spPr>
      </p:pic>
      <p:pic>
        <p:nvPicPr>
          <p:cNvPr id="19" name="DOUBLE FIB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66788" y="5564188"/>
            <a:ext cx="249237" cy="249237"/>
          </a:xfrm>
          <a:prstGeom prst="rect">
            <a:avLst/>
          </a:prstGeom>
        </p:spPr>
      </p:pic>
      <p:sp>
        <p:nvSpPr>
          <p:cNvPr id="22" name="Rectangle 1027"/>
          <p:cNvSpPr>
            <a:spLocks noChangeArrowheads="1"/>
          </p:cNvSpPr>
          <p:nvPr/>
        </p:nvSpPr>
        <p:spPr bwMode="auto">
          <a:xfrm>
            <a:off x="6858000" y="0"/>
            <a:ext cx="2286000" cy="5359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1" name="Rectangle 1027"/>
          <p:cNvSpPr>
            <a:spLocks noChangeArrowheads="1"/>
          </p:cNvSpPr>
          <p:nvPr/>
        </p:nvSpPr>
        <p:spPr bwMode="auto">
          <a:xfrm>
            <a:off x="0" y="0"/>
            <a:ext cx="2286000" cy="5257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114300"/>
            <a:ext cx="91439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potentiel de fibre musculaire qui serait bloqué avant</a:t>
            </a:r>
          </a:p>
          <a:p>
            <a:pPr algn="ctr"/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 		d’arriver sous l’aiguille </a:t>
            </a:r>
            <a:r>
              <a:rPr lang="fr-BE" b="1" dirty="0" smtClean="0">
                <a:solidFill>
                  <a:srgbClr val="912587"/>
                </a:solidFill>
                <a:latin typeface="Arial"/>
                <a:cs typeface="Arial"/>
              </a:rPr>
              <a:t>électrode</a:t>
            </a:r>
          </a:p>
        </p:txBody>
      </p:sp>
      <p:sp>
        <p:nvSpPr>
          <p:cNvPr id="23" name="Rectangle 1027"/>
          <p:cNvSpPr>
            <a:spLocks noChangeArrowheads="1"/>
          </p:cNvSpPr>
          <p:nvPr/>
        </p:nvSpPr>
        <p:spPr bwMode="auto">
          <a:xfrm>
            <a:off x="0" y="838200"/>
            <a:ext cx="9144000" cy="774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4" name="Rectangle 1027"/>
          <p:cNvSpPr>
            <a:spLocks noChangeArrowheads="1"/>
          </p:cNvSpPr>
          <p:nvPr/>
        </p:nvSpPr>
        <p:spPr bwMode="auto">
          <a:xfrm>
            <a:off x="0" y="4495800"/>
            <a:ext cx="9144000" cy="774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5" name="Rectangle 1027"/>
          <p:cNvSpPr>
            <a:spLocks noChangeArrowheads="1"/>
          </p:cNvSpPr>
          <p:nvPr/>
        </p:nvSpPr>
        <p:spPr bwMode="auto">
          <a:xfrm>
            <a:off x="1231900" y="1244600"/>
            <a:ext cx="1117600" cy="38989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6" name="Rectangle 1027"/>
          <p:cNvSpPr>
            <a:spLocks noChangeArrowheads="1"/>
          </p:cNvSpPr>
          <p:nvPr/>
        </p:nvSpPr>
        <p:spPr bwMode="auto">
          <a:xfrm>
            <a:off x="6604000" y="1485900"/>
            <a:ext cx="1117600" cy="38989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2798234" y="4986866"/>
            <a:ext cx="3505200" cy="872068"/>
            <a:chOff x="2798234" y="5253566"/>
            <a:chExt cx="3505200" cy="872068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798234" y="5897034"/>
              <a:ext cx="3505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855634" y="5744634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941234" y="6125634"/>
              <a:ext cx="838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2798234" y="6125634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5" name="Rectangle 13" descr="10%"/>
            <p:cNvSpPr>
              <a:spLocks noChangeArrowheads="1"/>
            </p:cNvSpPr>
            <p:nvPr/>
          </p:nvSpPr>
          <p:spPr bwMode="auto">
            <a:xfrm>
              <a:off x="4779434" y="5897034"/>
              <a:ext cx="304800" cy="76200"/>
            </a:xfrm>
            <a:prstGeom prst="rect">
              <a:avLst/>
            </a:prstGeom>
            <a:pattFill prst="pct10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3788834" y="5897034"/>
              <a:ext cx="152400" cy="762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3077633" y="5431367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Pacemaker</a:t>
              </a:r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4686300" y="5253566"/>
              <a:ext cx="1600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EMG electrode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202443" y="6294735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260600" y="1536700"/>
            <a:ext cx="4419600" cy="28956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25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DRS/DRC ou salves pseudo-myotoniques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0338" y="273592"/>
            <a:ext cx="9159875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répétitive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d’un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ou plusieurs potentiels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u="sng" dirty="0" smtClean="0">
                <a:solidFill>
                  <a:srgbClr val="FF9900"/>
                </a:solidFill>
                <a:latin typeface="Arial"/>
                <a:cs typeface="Arial"/>
              </a:rPr>
              <a:t>f.m.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	groupés, survenant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b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fréquence INTRINSEQUE BASSE (entre </a:t>
            </a:r>
            <a:r>
              <a:rPr lang="fr-BE" b="1" dirty="0">
                <a:solidFill>
                  <a:srgbClr val="FFFFFF"/>
                </a:solidFill>
                <a:latin typeface="Arial"/>
                <a:cs typeface="Arial"/>
              </a:rPr>
              <a:t>10 et 50 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Hz)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le potentiel élémentaire est soit une fibrillation ou une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pointe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positive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début et fin brusques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durée longue, pfs plusieurs minutes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rgbClr val="FFFF00"/>
                </a:solidFill>
                <a:latin typeface="Arial"/>
                <a:cs typeface="Arial"/>
              </a:rPr>
              <a:t>amplitude et fréquence constante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pas de traduction clinique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constant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bruit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marteau piqueur</a:t>
            </a:r>
            <a: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  <a:t>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ou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bateau à moteur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déclenchées par le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déplacement de l’aiguille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34175" y="3462879"/>
            <a:ext cx="209985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&gt;&lt; salves</a:t>
            </a:r>
          </a:p>
          <a:p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myotoniques</a:t>
            </a: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6327775" y="3108867"/>
            <a:ext cx="188913" cy="1544637"/>
          </a:xfrm>
          <a:prstGeom prst="rightBrace">
            <a:avLst>
              <a:gd name="adj1" fmla="val 68137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0" name="VIEILLE BARQUE MOTEU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59288" y="5310188"/>
            <a:ext cx="249237" cy="249237"/>
          </a:xfrm>
          <a:prstGeom prst="rect">
            <a:avLst/>
          </a:prstGeom>
        </p:spPr>
      </p:pic>
      <p:pic>
        <p:nvPicPr>
          <p:cNvPr id="12" name="MARTEAU PIQUEU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961188" y="48783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DRS/DRC ou salves pseudo-myotoniques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231269"/>
            <a:ext cx="8707437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7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hyperexcitabilité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fibres musculaires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acquisition d’une capacité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décharge rythmique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auto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-entretenue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comme fibre musculaire lisse ou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fibre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myocardique)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signe non spécifique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d’affection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neuromusculaire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	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neurogène chronique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	ou myogène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récent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chronique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Schwartz-Jampel) 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File7.mpeg">
            <a:hlinkClick r:id="" action="ppaction://media"/>
          </p:cNvPr>
          <p:cNvPicPr/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588000" y="520700"/>
            <a:ext cx="3111500" cy="2273124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71065" y="487363"/>
            <a:ext cx="3115729" cy="22685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3" name="DR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989513" y="1563688"/>
            <a:ext cx="249237" cy="249237"/>
          </a:xfrm>
          <a:prstGeom prst="rect">
            <a:avLst/>
          </a:prstGeom>
        </p:spPr>
      </p:pic>
      <p:pic>
        <p:nvPicPr>
          <p:cNvPr id="15" name="CRD.mp4">
            <a:hlinkClick r:id="" action="ppaction://media"/>
          </p:cNvPr>
          <p:cNvPicPr/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5588000" y="3787774"/>
            <a:ext cx="3132668" cy="1762126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596465" y="3771900"/>
            <a:ext cx="3115729" cy="17399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6" name="CRD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4992688" y="4510088"/>
            <a:ext cx="249237" cy="2492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1543" y="5697835"/>
            <a:ext cx="1239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W Pease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6533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4500" y="279400"/>
            <a:ext cx="820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solidFill>
                  <a:schemeClr val="bg1"/>
                </a:solidFill>
                <a:latin typeface="Arial"/>
                <a:cs typeface="Arial"/>
              </a:rPr>
              <a:t>Comment reconnaître les activités spontanées en EMG ?</a:t>
            </a: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8938" y="1687513"/>
            <a:ext cx="9161462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12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(un/des potentiel(s) unitaire(s))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qui survient de façon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rythmique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/>
            </a:r>
            <a:b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				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SIMPLE 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1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fibrillation       1 PUM 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				COMPLEXE: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des fibrillations       des PUMs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qui survient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fasciculation</a:t>
            </a:r>
          </a:p>
          <a:p>
            <a:pPr>
              <a:lnSpc>
                <a:spcPct val="120000"/>
              </a:lnSpc>
              <a:buFontTx/>
              <a:buBlip>
                <a:blip r:embed="rId12"/>
              </a:buBlip>
              <a:tabLst>
                <a:tab pos="476250" algn="l"/>
                <a:tab pos="857250" algn="l"/>
                <a:tab pos="4660900" algn="l"/>
                <a:tab pos="565150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répétitive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(un/des train(s) de potentiels)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qui survient de façon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rythmique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	multiplet</a:t>
            </a:r>
            <a:b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				myokymie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qui survient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myotonie        DRC </a:t>
            </a:r>
            <a:b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			neuromyotonie</a:t>
            </a:r>
          </a:p>
        </p:txBody>
      </p:sp>
      <p:pic>
        <p:nvPicPr>
          <p:cNvPr id="25" name="FIBS SEU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5589588" y="2744788"/>
            <a:ext cx="249237" cy="249237"/>
          </a:xfrm>
          <a:prstGeom prst="rect">
            <a:avLst/>
          </a:prstGeom>
        </p:spPr>
      </p:pic>
      <p:pic>
        <p:nvPicPr>
          <p:cNvPr id="26" name="Fibrillations et pointes positives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6630988" y="3227388"/>
            <a:ext cx="249237" cy="249237"/>
          </a:xfrm>
          <a:prstGeom prst="rect">
            <a:avLst/>
          </a:prstGeom>
        </p:spPr>
      </p:pic>
      <p:pic>
        <p:nvPicPr>
          <p:cNvPr id="27" name="File10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7005638" y="3659188"/>
            <a:ext cx="249237" cy="249237"/>
          </a:xfrm>
          <a:prstGeom prst="rect">
            <a:avLst/>
          </a:prstGeom>
        </p:spPr>
      </p:pic>
      <p:pic>
        <p:nvPicPr>
          <p:cNvPr id="28" name="MYOTONIE 1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6616700" y="5411788"/>
            <a:ext cx="249237" cy="249237"/>
          </a:xfrm>
          <a:prstGeom prst="rect">
            <a:avLst/>
          </a:prstGeom>
        </p:spPr>
      </p:pic>
      <p:pic>
        <p:nvPicPr>
          <p:cNvPr id="29" name="ACTIVITE TONIQUE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/>
          <a:stretch>
            <a:fillRect/>
          </a:stretch>
        </p:blipFill>
        <p:spPr>
          <a:xfrm>
            <a:off x="7113588" y="2744788"/>
            <a:ext cx="249237" cy="249237"/>
          </a:xfrm>
          <a:prstGeom prst="rect">
            <a:avLst/>
          </a:prstGeom>
        </p:spPr>
      </p:pic>
      <p:pic>
        <p:nvPicPr>
          <p:cNvPr id="30" name="Multiplets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/>
          <a:stretch>
            <a:fillRect/>
          </a:stretch>
        </p:blipFill>
        <p:spPr>
          <a:xfrm>
            <a:off x="7596188" y="4522788"/>
            <a:ext cx="249237" cy="249237"/>
          </a:xfrm>
          <a:prstGeom prst="rect">
            <a:avLst/>
          </a:prstGeom>
        </p:spPr>
      </p:pic>
      <p:pic>
        <p:nvPicPr>
          <p:cNvPr id="31" name="Myokymies paralysie faciale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3"/>
          <a:stretch>
            <a:fillRect/>
          </a:stretch>
        </p:blipFill>
        <p:spPr>
          <a:xfrm>
            <a:off x="7735888" y="4967288"/>
            <a:ext cx="249237" cy="249237"/>
          </a:xfrm>
          <a:prstGeom prst="rect">
            <a:avLst/>
          </a:prstGeom>
        </p:spPr>
      </p:pic>
      <p:sp>
        <p:nvSpPr>
          <p:cNvPr id="32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Reconnaître à l’oreille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3" name="CRD RADICULOPATHIE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3"/>
          <a:stretch>
            <a:fillRect/>
          </a:stretch>
        </p:blipFill>
        <p:spPr>
          <a:xfrm>
            <a:off x="7964488" y="5373688"/>
            <a:ext cx="249237" cy="249237"/>
          </a:xfrm>
          <a:prstGeom prst="rect">
            <a:avLst/>
          </a:prstGeom>
        </p:spPr>
      </p:pic>
      <p:pic>
        <p:nvPicPr>
          <p:cNvPr id="34" name="NEURMYOTONIE5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3"/>
          <a:stretch>
            <a:fillRect/>
          </a:stretch>
        </p:blipFill>
        <p:spPr>
          <a:xfrm>
            <a:off x="7418388" y="58308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47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12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27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110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88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0" name="DRC.mpeg">
            <a:hlinkClick r:id="" action="ppaction://media"/>
          </p:cNvPr>
          <p:cNvPicPr/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615925" y="508000"/>
            <a:ext cx="3511575" cy="2565400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51932" y="504296"/>
            <a:ext cx="3454401" cy="25733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2" name="DRC VOCAL.mpeg">
            <a:hlinkClick r:id="" action="ppaction://media"/>
          </p:cNvPr>
          <p:cNvPicPr/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4805138" y="533400"/>
            <a:ext cx="3511574" cy="2565400"/>
          </a:xfrm>
          <a:prstGeom prst="rect">
            <a:avLst/>
          </a:prstGeom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817532" y="521229"/>
            <a:ext cx="3454401" cy="25733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24488" y="2527300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Muscle vocal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DRC VOCAL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8535988" y="1624013"/>
            <a:ext cx="249237" cy="249237"/>
          </a:xfrm>
          <a:prstGeom prst="rect">
            <a:avLst/>
          </a:prstGeom>
        </p:spPr>
      </p:pic>
      <p:pic>
        <p:nvPicPr>
          <p:cNvPr id="17" name="DRC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/>
          <a:stretch>
            <a:fillRect/>
          </a:stretch>
        </p:blipFill>
        <p:spPr>
          <a:xfrm>
            <a:off x="204788" y="1639888"/>
            <a:ext cx="249237" cy="249237"/>
          </a:xfrm>
          <a:prstGeom prst="rect">
            <a:avLst/>
          </a:prstGeom>
        </p:spPr>
      </p:pic>
      <p:pic>
        <p:nvPicPr>
          <p:cNvPr id="19" name="CRD RADICULOPATHIE.mp4">
            <a:hlinkClick r:id="" action="ppaction://media"/>
          </p:cNvPr>
          <p:cNvPicPr/>
          <p:nvPr>
            <a:videoFile r:link="rId5"/>
          </p:nvPr>
        </p:nvPicPr>
        <p:blipFill>
          <a:blip r:embed="rId12"/>
          <a:stretch>
            <a:fillRect/>
          </a:stretch>
        </p:blipFill>
        <p:spPr>
          <a:xfrm>
            <a:off x="1790700" y="3352800"/>
            <a:ext cx="4559300" cy="2717800"/>
          </a:xfrm>
          <a:prstGeom prst="rect">
            <a:avLst/>
          </a:prstGeom>
        </p:spPr>
      </p:pic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DRS/DRC ou salves pseudo-myotoniques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Rectangle 1027"/>
          <p:cNvSpPr>
            <a:spLocks noChangeArrowheads="1"/>
          </p:cNvSpPr>
          <p:nvPr/>
        </p:nvSpPr>
        <p:spPr bwMode="auto">
          <a:xfrm>
            <a:off x="1358900" y="3314700"/>
            <a:ext cx="952500" cy="28575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2" name="Rectangle 1027"/>
          <p:cNvSpPr>
            <a:spLocks noChangeArrowheads="1"/>
          </p:cNvSpPr>
          <p:nvPr/>
        </p:nvSpPr>
        <p:spPr bwMode="auto">
          <a:xfrm>
            <a:off x="5842000" y="3238500"/>
            <a:ext cx="952500" cy="28575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8643" y="5583535"/>
            <a:ext cx="2750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J Kimura &amp; N Kohara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3" name="Rectangle 1027"/>
          <p:cNvSpPr>
            <a:spLocks noChangeArrowheads="1"/>
          </p:cNvSpPr>
          <p:nvPr/>
        </p:nvSpPr>
        <p:spPr bwMode="auto">
          <a:xfrm>
            <a:off x="1511300" y="3352800"/>
            <a:ext cx="4699000" cy="152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4" name="Rectangle 1027"/>
          <p:cNvSpPr>
            <a:spLocks noChangeArrowheads="1"/>
          </p:cNvSpPr>
          <p:nvPr/>
        </p:nvSpPr>
        <p:spPr bwMode="auto">
          <a:xfrm>
            <a:off x="1473200" y="5943600"/>
            <a:ext cx="4699000" cy="152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0" name="CRD RADICULOPATHIE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1"/>
          <a:stretch>
            <a:fillRect/>
          </a:stretch>
        </p:blipFill>
        <p:spPr>
          <a:xfrm>
            <a:off x="1779588" y="4865688"/>
            <a:ext cx="249237" cy="249237"/>
          </a:xfrm>
          <a:prstGeom prst="rect">
            <a:avLst/>
          </a:prstGeom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260600" y="3390900"/>
            <a:ext cx="3581400" cy="25781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1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279411"/>
            <a:ext cx="8945561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 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répétitive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d’un ou plusieurs potentiels de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f.m.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groupés, survenant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0,5 à 5’’ de durée,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	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FREQUENCE INTRINSEQUE BASSE (20 à 100 Hz)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le potentiel élémentaire est soit une fibrillation ou 			une pointe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positive (ou un potentiel de plaque motrice)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-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fréquence et amplitude variable</a:t>
            </a:r>
            <a:r>
              <a:rPr lang="fr-BE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au sein de la salve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se prolonge parfois par une salve pseudo-	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myotonique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plus monomorphe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variable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bruit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bombardier en piqué</a:t>
            </a:r>
            <a: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  <a:t>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qd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amplitude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et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fréquence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aug. puis dim.) ou de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rgbClr val="06FAD7"/>
                </a:solidFill>
                <a:latin typeface="Arial"/>
                <a:cs typeface="Arial"/>
              </a:rPr>
              <a:t>moto/mobylette au démarrage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(amplitude et fréquence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	d’emblée max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. qui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dim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. ensuite) 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COMBAT AERI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366794" y="4384675"/>
            <a:ext cx="249237" cy="249237"/>
          </a:xfrm>
          <a:prstGeom prst="rect">
            <a:avLst/>
          </a:prstGeom>
        </p:spPr>
      </p:pic>
      <p:pic>
        <p:nvPicPr>
          <p:cNvPr id="6" name="DUCATI VROU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85788" y="53101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C:\Mes documents\Mes images\Myotoni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7" name="Picture 6" descr="C:\Mes documents\Mes images\Myotoni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8" name="Picture 7" descr="C:\Mes documents\Mes images\Myotoni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9" name="Picture 8" descr="C:\Mes documents\Mes images\Myotonie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" name="MYOTONIE percussion.mp4">
            <a:hlinkClick r:id="" action="ppaction://media"/>
          </p:cNvPr>
          <p:cNvPicPr/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2298700" y="476250"/>
            <a:ext cx="9144000" cy="5143500"/>
          </a:xfrm>
          <a:prstGeom prst="rect">
            <a:avLst/>
          </a:prstGeom>
        </p:spPr>
      </p:pic>
      <p:sp>
        <p:nvSpPr>
          <p:cNvPr id="13" name="Rectangle 1027"/>
          <p:cNvSpPr>
            <a:spLocks noChangeArrowheads="1"/>
          </p:cNvSpPr>
          <p:nvPr/>
        </p:nvSpPr>
        <p:spPr bwMode="auto">
          <a:xfrm>
            <a:off x="0" y="0"/>
            <a:ext cx="4572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6" name="MYOTONIE 1.mpeg">
            <a:hlinkClick r:id="" action="ppaction://media"/>
          </p:cNvPr>
          <p:cNvPicPr/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393700" y="355599"/>
            <a:ext cx="3776825" cy="2759181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89466" y="356128"/>
            <a:ext cx="3750734" cy="26791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9" name="MYOTONIE 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266700" y="3201988"/>
            <a:ext cx="249237" cy="249237"/>
          </a:xfrm>
          <a:prstGeom prst="rect">
            <a:avLst/>
          </a:prstGeom>
        </p:spPr>
      </p:pic>
      <p:pic>
        <p:nvPicPr>
          <p:cNvPr id="14" name="MYOTONIE percussion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/>
          <a:stretch>
            <a:fillRect/>
          </a:stretch>
        </p:blipFill>
        <p:spPr>
          <a:xfrm>
            <a:off x="4649788" y="5843588"/>
            <a:ext cx="249237" cy="2492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0623" y="5706274"/>
            <a:ext cx="1673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percussion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6" name="MYOTONIE myosite chronique.mp4">
            <a:hlinkClick r:id="" action="ppaction://media"/>
          </p:cNvPr>
          <p:cNvPicPr/>
          <p:nvPr>
            <a:videoFile r:link="rId5"/>
          </p:nvPr>
        </p:nvPicPr>
        <p:blipFill>
          <a:blip r:embed="rId12"/>
          <a:stretch>
            <a:fillRect/>
          </a:stretch>
        </p:blipFill>
        <p:spPr>
          <a:xfrm>
            <a:off x="279400" y="3556001"/>
            <a:ext cx="3937000" cy="22145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6423" y="5706274"/>
            <a:ext cx="1245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myosite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8" name="MYOTONIE myosite chronique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1"/>
          <a:stretch>
            <a:fillRect/>
          </a:stretch>
        </p:blipFill>
        <p:spPr>
          <a:xfrm>
            <a:off x="255588" y="5868988"/>
            <a:ext cx="249237" cy="24923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77943" y="5737051"/>
            <a:ext cx="2750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J Kimura &amp; N Kohara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48443" y="5737051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1" name="Rectangle 1027"/>
          <p:cNvSpPr>
            <a:spLocks noChangeArrowheads="1"/>
          </p:cNvSpPr>
          <p:nvPr/>
        </p:nvSpPr>
        <p:spPr bwMode="auto">
          <a:xfrm>
            <a:off x="203200" y="3517900"/>
            <a:ext cx="4216400" cy="1651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2" name="Rectangle 1027"/>
          <p:cNvSpPr>
            <a:spLocks noChangeArrowheads="1"/>
          </p:cNvSpPr>
          <p:nvPr/>
        </p:nvSpPr>
        <p:spPr bwMode="auto">
          <a:xfrm>
            <a:off x="304800" y="5638800"/>
            <a:ext cx="4216400" cy="1651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3" name="Rectangle 1027"/>
          <p:cNvSpPr>
            <a:spLocks noChangeArrowheads="1"/>
          </p:cNvSpPr>
          <p:nvPr/>
        </p:nvSpPr>
        <p:spPr bwMode="auto">
          <a:xfrm>
            <a:off x="266700" y="3606800"/>
            <a:ext cx="495300" cy="2209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4" name="Rectangle 1027"/>
          <p:cNvSpPr>
            <a:spLocks noChangeArrowheads="1"/>
          </p:cNvSpPr>
          <p:nvPr/>
        </p:nvSpPr>
        <p:spPr bwMode="auto">
          <a:xfrm>
            <a:off x="3733800" y="3530600"/>
            <a:ext cx="495300" cy="2209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85800" y="3632200"/>
            <a:ext cx="3022600" cy="20701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622800" y="495300"/>
            <a:ext cx="4419600" cy="51054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1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0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638" y="836613"/>
            <a:ext cx="8707437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Corrélations cliniques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aucune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découverte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électrophysiologique	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raideur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myotonie spontanée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myotonie clinique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myotonie après sollicitation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musculaire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par contraction ou percussion du 	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muscle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(retard à la relaxation), poignée de main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prolongée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(myotonie d’action)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amélioration par la répétition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l’exercice :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habituelle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aggravation par la répétition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l’exercice :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myotonie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paradoxale ou paramyotonie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MYOTONIE CLINIQUE.mp4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25910" y="184150"/>
            <a:ext cx="3465690" cy="194945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438" y="703269"/>
            <a:ext cx="8347075" cy="184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Hyperexcitabilité nerveuse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	Potentiels</a:t>
            </a:r>
            <a:r>
              <a:rPr lang="fr-BE" sz="3200" dirty="0" smtClean="0">
                <a:solidFill>
                  <a:schemeClr val="bg1"/>
                </a:solidFill>
                <a:latin typeface="Arial"/>
                <a:cs typeface="Arial"/>
              </a:rPr>
              <a:t> d’unités </a:t>
            </a: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motrices </a:t>
            </a:r>
            <a:b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	(150 µV – 10 mV)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50988" y="2887669"/>
            <a:ext cx="4508500" cy="2830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Fasciculations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Doublets</a:t>
            </a:r>
            <a:r>
              <a:rPr lang="fr-BE" b="1" dirty="0" smtClean="0">
                <a:solidFill>
                  <a:srgbClr val="912587"/>
                </a:solidFill>
                <a:latin typeface="Arial"/>
                <a:cs typeface="Arial"/>
              </a:rPr>
              <a:t> et </a:t>
            </a: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multiplets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Décharges myokymiques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Salves neuromyotoniques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Crampes</a:t>
            </a:r>
            <a:endParaRPr lang="fr-FR" b="1" dirty="0">
              <a:solidFill>
                <a:srgbClr val="912587"/>
              </a:solidFill>
              <a:latin typeface="Arial"/>
              <a:cs typeface="Arial"/>
            </a:endParaRPr>
          </a:p>
        </p:txBody>
      </p:sp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spontanées anormales </a:t>
            </a:r>
            <a:r>
              <a:rPr lang="fr-FR" sz="1800" b="1" dirty="0" smtClean="0">
                <a:solidFill>
                  <a:srgbClr val="FF0000"/>
                </a:solidFill>
                <a:latin typeface="Arial"/>
                <a:cs typeface="Arial"/>
              </a:rPr>
              <a:t>&gt; neuronale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Fasciculations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8438" y="229672"/>
            <a:ext cx="8707437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 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 répétitive</a:t>
            </a:r>
            <a:r>
              <a:rPr lang="fr-BE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PUM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ou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d’une partie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d’UM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le plus souvent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isolées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parfois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groupées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survenant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fréquence BASSE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visibles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sur le plan clinique, si superficielles ou au 			niveau d’un petit muscle des extrémités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Manœuvres de provocation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exercice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percussion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raccourcissement musculaire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exposition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au froid, hyperventilation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administration de prostigmine	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Facteur atténuant</a:t>
            </a:r>
            <a:br>
              <a:rPr lang="fr-BE" b="1" dirty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étirement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musculaire</a:t>
            </a:r>
            <a:endParaRPr lang="fr-FR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FASCICULATIONS SLA.mp4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689600" y="4307680"/>
            <a:ext cx="3213100" cy="18073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47826" y="557306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SLA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3903" y="6294735"/>
            <a:ext cx="2750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J Kimura &amp; N Kohara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5397500" y="4254500"/>
            <a:ext cx="3746500" cy="152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2" name="Rectangle 1027"/>
          <p:cNvSpPr>
            <a:spLocks noChangeArrowheads="1"/>
          </p:cNvSpPr>
          <p:nvPr/>
        </p:nvSpPr>
        <p:spPr bwMode="auto">
          <a:xfrm>
            <a:off x="5397500" y="6032500"/>
            <a:ext cx="3746500" cy="152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3" name="Rectangle 1027"/>
          <p:cNvSpPr>
            <a:spLocks noChangeArrowheads="1"/>
          </p:cNvSpPr>
          <p:nvPr/>
        </p:nvSpPr>
        <p:spPr bwMode="auto">
          <a:xfrm flipV="1">
            <a:off x="8534400" y="4140200"/>
            <a:ext cx="508000" cy="20193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4" name="Rectangle 1027"/>
          <p:cNvSpPr>
            <a:spLocks noChangeArrowheads="1"/>
          </p:cNvSpPr>
          <p:nvPr/>
        </p:nvSpPr>
        <p:spPr bwMode="auto">
          <a:xfrm flipV="1">
            <a:off x="5549900" y="4165600"/>
            <a:ext cx="508000" cy="20193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019800" y="4330700"/>
            <a:ext cx="2565400" cy="16383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Fasciculations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9538" y="177813"/>
            <a:ext cx="9201150" cy="6358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Etiologies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cellulopathies motrices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SLA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amyotrophie 				spinale, poliomyélite, syringomyélie…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axonopathies/myélinopathies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MMN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(dans le territoire 		des blocs ou plus diffus), radiculopathie 	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dans le myotome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conserné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jonction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surdosage en anticholinestérasique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syndrome crampes-fasciculations bénignes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rgbClr val="FF9900"/>
                </a:solidFill>
                <a:latin typeface="Arial"/>
                <a:cs typeface="Arial"/>
              </a:rPr>
              <a:t>fasciculations bénignes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vs </a:t>
            </a:r>
            <a:r>
              <a:rPr lang="fr-BE" b="1" u="sng" dirty="0" smtClean="0">
                <a:solidFill>
                  <a:srgbClr val="FF9900"/>
                </a:solidFill>
                <a:latin typeface="Arial"/>
                <a:cs typeface="Arial"/>
              </a:rPr>
              <a:t>neurogéniques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BE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  <a:t>morphologie simple &gt;&lt; complexe</a:t>
            </a:r>
          </a:p>
          <a:p>
            <a:pPr algn="ctr"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  <a:t>stable &gt;&lt; instable</a:t>
            </a:r>
            <a:b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  <a:t>fréquence élevée &gt;&lt; fréquence basse</a:t>
            </a:r>
            <a:b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  <a:t>surtout après effort &gt;&lt; au repos</a:t>
            </a:r>
            <a:b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  <a:t>muscles distaux ou zone focale &gt;&lt; diffus </a:t>
            </a:r>
            <a:endParaRPr lang="fr-FR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endParaRPr lang="fr-FR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Fasciculations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8288" y="5685378"/>
            <a:ext cx="3205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  <a:latin typeface="Arial"/>
                <a:cs typeface="Arial"/>
              </a:rPr>
              <a:t>Fasciculation PUM géant</a:t>
            </a:r>
            <a:endParaRPr lang="fr-FR" sz="2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9888" y="2734743"/>
            <a:ext cx="289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Arial"/>
                <a:cs typeface="Arial"/>
              </a:rPr>
              <a:t>Fasciculation bénigne</a:t>
            </a:r>
            <a:endParaRPr lang="fr-FR" sz="2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916488" y="2734743"/>
            <a:ext cx="339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Arial"/>
                <a:cs typeface="Arial"/>
              </a:rPr>
              <a:t>SLA : détection de surface</a:t>
            </a:r>
            <a:endParaRPr lang="fr-FR" sz="2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5094288" y="5685378"/>
            <a:ext cx="3010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Arial"/>
                <a:cs typeface="Arial"/>
              </a:rPr>
              <a:t>SLA : détection aiguille</a:t>
            </a:r>
            <a:endParaRPr lang="fr-FR" sz="2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FA.mpeg">
            <a:hlinkClick r:id="" action="ppaction://media"/>
          </p:cNvPr>
          <p:cNvPicPr/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5016500" y="3302000"/>
            <a:ext cx="3136900" cy="2291680"/>
          </a:xfrm>
          <a:prstGeom prst="rect">
            <a:avLst/>
          </a:prstGeom>
        </p:spPr>
      </p:pic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4792663" y="3352281"/>
            <a:ext cx="3368675" cy="2184400"/>
          </a:xfrm>
          <a:prstGeom prst="rect">
            <a:avLst/>
          </a:prstGeom>
          <a:noFill/>
          <a:ln w="508000">
            <a:solidFill>
              <a:srgbClr val="82007A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30" name="FS.mpeg">
            <a:hlinkClick r:id="" action="ppaction://media"/>
          </p:cNvPr>
          <p:cNvPicPr/>
          <p:nvPr>
            <a:videoFile r:link="rId2"/>
          </p:nvPr>
        </p:nvPicPr>
        <p:blipFill>
          <a:blip r:embed="rId12"/>
          <a:stretch>
            <a:fillRect/>
          </a:stretch>
        </p:blipFill>
        <p:spPr>
          <a:xfrm>
            <a:off x="4826000" y="406400"/>
            <a:ext cx="3454400" cy="2440129"/>
          </a:xfrm>
          <a:prstGeom prst="rect">
            <a:avLst/>
          </a:prstGeom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911196" y="405881"/>
            <a:ext cx="3368675" cy="2184400"/>
          </a:xfrm>
          <a:prstGeom prst="rect">
            <a:avLst/>
          </a:prstGeom>
          <a:noFill/>
          <a:ln w="508000">
            <a:solidFill>
              <a:srgbClr val="82007A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096933" y="610130"/>
            <a:ext cx="2844799" cy="17097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5130799" y="3556530"/>
            <a:ext cx="2844799" cy="17097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8" name="File10.mpeg">
            <a:hlinkClick r:id="" action="ppaction://media"/>
          </p:cNvPr>
          <p:cNvPicPr/>
          <p:nvPr>
            <a:videoFile r:link="rId3"/>
          </p:nvPr>
        </p:nvPicPr>
        <p:blipFill>
          <a:blip r:embed="rId13"/>
          <a:stretch>
            <a:fillRect/>
          </a:stretch>
        </p:blipFill>
        <p:spPr>
          <a:xfrm>
            <a:off x="554309" y="533400"/>
            <a:ext cx="2764060" cy="2019300"/>
          </a:xfrm>
          <a:prstGeom prst="rect">
            <a:avLst/>
          </a:prstGeom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41867" y="491596"/>
            <a:ext cx="2760134" cy="20822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9" name="File11.mpeg">
            <a:hlinkClick r:id="" action="ppaction://media"/>
          </p:cNvPr>
          <p:cNvPicPr/>
          <p:nvPr>
            <a:videoFile r:link="rId4"/>
          </p:nvPr>
        </p:nvPicPr>
        <p:blipFill>
          <a:blip r:embed="rId14"/>
          <a:stretch>
            <a:fillRect/>
          </a:stretch>
        </p:blipFill>
        <p:spPr>
          <a:xfrm>
            <a:off x="613124" y="3492500"/>
            <a:ext cx="2688876" cy="1917700"/>
          </a:xfrm>
          <a:prstGeom prst="rect">
            <a:avLst/>
          </a:prstGeom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41866" y="3421063"/>
            <a:ext cx="2760134" cy="20822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31" name="FA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/>
          <a:stretch>
            <a:fillRect/>
          </a:stretch>
        </p:blipFill>
        <p:spPr>
          <a:xfrm>
            <a:off x="8408988" y="4446588"/>
            <a:ext cx="249237" cy="249237"/>
          </a:xfrm>
          <a:prstGeom prst="rect">
            <a:avLst/>
          </a:prstGeom>
        </p:spPr>
      </p:pic>
      <p:pic>
        <p:nvPicPr>
          <p:cNvPr id="32" name="FS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/>
          <a:stretch>
            <a:fillRect/>
          </a:stretch>
        </p:blipFill>
        <p:spPr>
          <a:xfrm>
            <a:off x="8408988" y="1373188"/>
            <a:ext cx="249237" cy="249237"/>
          </a:xfrm>
          <a:prstGeom prst="rect">
            <a:avLst/>
          </a:prstGeom>
        </p:spPr>
      </p:pic>
      <p:pic>
        <p:nvPicPr>
          <p:cNvPr id="33" name="File10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/>
          <a:stretch>
            <a:fillRect/>
          </a:stretch>
        </p:blipFill>
        <p:spPr>
          <a:xfrm>
            <a:off x="3881438" y="1373188"/>
            <a:ext cx="249237" cy="249237"/>
          </a:xfrm>
          <a:prstGeom prst="rect">
            <a:avLst/>
          </a:prstGeom>
        </p:spPr>
      </p:pic>
      <p:pic>
        <p:nvPicPr>
          <p:cNvPr id="34" name="File11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5"/>
          <a:stretch>
            <a:fillRect/>
          </a:stretch>
        </p:blipFill>
        <p:spPr>
          <a:xfrm>
            <a:off x="3881438" y="44465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4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3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6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5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Doublets et multiplets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9538" y="584205"/>
            <a:ext cx="9034462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répétitive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d’un même PUM : </a:t>
            </a:r>
            <a:r>
              <a:rPr lang="fr-BE" b="1" u="sng" dirty="0" smtClean="0">
                <a:solidFill>
                  <a:srgbClr val="FFFFFF"/>
                </a:solidFill>
                <a:latin typeface="Arial"/>
                <a:cs typeface="Arial"/>
              </a:rPr>
              <a:t>doublet 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(2 PUMs), </a:t>
            </a:r>
            <a:b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rgbClr val="FFFFFF"/>
                </a:solidFill>
                <a:latin typeface="Arial"/>
                <a:cs typeface="Arial"/>
              </a:rPr>
              <a:t>triplet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 (3 PUMs), </a:t>
            </a:r>
            <a:r>
              <a:rPr lang="fr-BE" b="1" u="sng" dirty="0" smtClean="0">
                <a:solidFill>
                  <a:srgbClr val="FFFFFF"/>
                </a:solidFill>
                <a:latin typeface="Arial"/>
                <a:cs typeface="Arial"/>
              </a:rPr>
              <a:t>multiplet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 (4 </a:t>
            </a:r>
            <a:r>
              <a:rPr lang="fr-BE" b="1" dirty="0">
                <a:solidFill>
                  <a:srgbClr val="FFFFFF"/>
                </a:solidFill>
                <a:latin typeface="Arial"/>
                <a:cs typeface="Arial"/>
              </a:rPr>
              <a:t>ou 5 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PUMs)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morphologie identique des </a:t>
            </a:r>
            <a:r>
              <a:rPr lang="fr-BE" b="1" u="sng" dirty="0" smtClean="0">
                <a:solidFill>
                  <a:srgbClr val="FF9900"/>
                </a:solidFill>
                <a:latin typeface="Arial"/>
                <a:cs typeface="Arial"/>
              </a:rPr>
              <a:t>PUMs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: l’amplitude peut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diminuer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un peu au sein de la décharge répétitive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intervalle interpotentiel &lt; 10 ms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FREQUENCE INTRINSEQUE variable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survenue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spontanée, au début d’une contraction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volontaire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de façon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isolée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ou en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bouffées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rythmiques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fréquence BASSE : 5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à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25 Hz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fr-BE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augmentation de l’excitabilité membranaire axonale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endParaRPr lang="fr-FR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6533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30162" y="900113"/>
            <a:ext cx="9174162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11"/>
              </a:buBlip>
              <a:tabLst>
                <a:tab pos="476250" algn="l"/>
                <a:tab pos="857250" algn="l"/>
                <a:tab pos="143510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Activité avec un rythme 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METRONOMIQUE : </a:t>
            </a:r>
            <a:r>
              <a:rPr lang="fr-BE" b="1" i="1" dirty="0" smtClean="0">
                <a:solidFill>
                  <a:srgbClr val="FF9900"/>
                </a:solidFill>
                <a:latin typeface="Arial"/>
                <a:cs typeface="Arial"/>
              </a:rPr>
              <a:t>artefact</a:t>
            </a: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  <a:buFontTx/>
              <a:buBlip>
                <a:blip r:embed="rId11"/>
              </a:buBlip>
              <a:tabLst>
                <a:tab pos="476250" algn="l"/>
                <a:tab pos="857250" algn="l"/>
                <a:tab pos="143510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qui survient de façon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rythmique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	fréquence BASSE 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activité tonique (1PUM)    1 fibrillation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qui survient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</a:t>
            </a:r>
            <a:b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fréquence BASSE 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fasciculation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fréquence ELEVEE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potentiel d’irritation nerveuse      PPM</a:t>
            </a:r>
          </a:p>
          <a:p>
            <a:pPr>
              <a:lnSpc>
                <a:spcPct val="120000"/>
              </a:lnSpc>
              <a:buFontTx/>
              <a:buBlip>
                <a:blip r:embed="rId11"/>
              </a:buBlip>
              <a:tabLst>
                <a:tab pos="476250" algn="l"/>
                <a:tab pos="857250" algn="l"/>
                <a:tab pos="143510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répétitive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qui survient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</a:t>
            </a:r>
            <a:b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FREQUENCE INTRINSEQUE BASSE 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DRC      , myotonie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	FREQUENCE INTRINSEQUE ELEVEE 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neuromyotonie</a:t>
            </a:r>
          </a:p>
        </p:txBody>
      </p:sp>
      <p:pic>
        <p:nvPicPr>
          <p:cNvPr id="11" name="PACEMAKER TELEPHO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7862888" y="1106488"/>
            <a:ext cx="249237" cy="249237"/>
          </a:xfrm>
          <a:prstGeom prst="rect">
            <a:avLst/>
          </a:prstGeom>
        </p:spPr>
      </p:pic>
      <p:pic>
        <p:nvPicPr>
          <p:cNvPr id="13" name="PLAQUE MOTRIC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7964488" y="3735388"/>
            <a:ext cx="249237" cy="249237"/>
          </a:xfrm>
          <a:prstGeom prst="rect">
            <a:avLst/>
          </a:prstGeom>
        </p:spPr>
      </p:pic>
      <p:pic>
        <p:nvPicPr>
          <p:cNvPr id="14" name="ACTIVITE TONIQU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6821488" y="2439988"/>
            <a:ext cx="249237" cy="249237"/>
          </a:xfrm>
          <a:prstGeom prst="rect">
            <a:avLst/>
          </a:prstGeom>
        </p:spPr>
      </p:pic>
      <p:pic>
        <p:nvPicPr>
          <p:cNvPr id="15" name="FIBS SEULE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8894763" y="2452688"/>
            <a:ext cx="249237" cy="249237"/>
          </a:xfrm>
          <a:prstGeom prst="rect">
            <a:avLst/>
          </a:prstGeom>
        </p:spPr>
      </p:pic>
      <p:pic>
        <p:nvPicPr>
          <p:cNvPr id="16" name="MYOTONIE 1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8737600" y="5056188"/>
            <a:ext cx="249237" cy="249237"/>
          </a:xfrm>
          <a:prstGeom prst="rect">
            <a:avLst/>
          </a:prstGeom>
        </p:spPr>
      </p:pic>
      <p:pic>
        <p:nvPicPr>
          <p:cNvPr id="17" name="File10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2"/>
          <a:stretch>
            <a:fillRect/>
          </a:stretch>
        </p:blipFill>
        <p:spPr>
          <a:xfrm>
            <a:off x="5329238" y="3303588"/>
            <a:ext cx="249237" cy="249237"/>
          </a:xfrm>
          <a:prstGeom prst="rect">
            <a:avLst/>
          </a:prstGeom>
        </p:spPr>
      </p:pic>
      <p:pic>
        <p:nvPicPr>
          <p:cNvPr id="19" name="CRD RADICULOPATHIE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2"/>
          <a:stretch>
            <a:fillRect/>
          </a:stretch>
        </p:blipFill>
        <p:spPr>
          <a:xfrm>
            <a:off x="6796088" y="5043488"/>
            <a:ext cx="249237" cy="249237"/>
          </a:xfrm>
          <a:prstGeom prst="rect">
            <a:avLst/>
          </a:prstGeom>
        </p:spPr>
      </p:pic>
      <p:pic>
        <p:nvPicPr>
          <p:cNvPr id="20" name="NEURMYOTONIE5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2"/>
          <a:stretch>
            <a:fillRect/>
          </a:stretch>
        </p:blipFill>
        <p:spPr>
          <a:xfrm>
            <a:off x="8434388" y="5487988"/>
            <a:ext cx="249237" cy="249237"/>
          </a:xfrm>
          <a:prstGeom prst="rect">
            <a:avLst/>
          </a:prstGeom>
        </p:spPr>
      </p:pic>
      <p:sp>
        <p:nvSpPr>
          <p:cNvPr id="21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Reconnaître à l’oreille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7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68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47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06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1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88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Doublets et multiplets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9538" y="211679"/>
            <a:ext cx="9034462" cy="31591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Etiologies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cellulopathies motrices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SLA, amyotrophies spinales…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neuropathies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axonales ou démyélinisantes,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héréditaires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ou acquises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myopathies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dystrophies, syn myotoniques, myosites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tétanie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survenue isolée et favorisée par l’ischémie et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l’hyperpnée</a:t>
            </a:r>
            <a:endParaRPr lang="fr-FR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4" descr="/Users/francoiswang/Documents/Diaporamas/ACTIVITE EMG DE REPOS/Multiplets.mpe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137659" y="3279785"/>
            <a:ext cx="3634741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131732" y="3251727"/>
            <a:ext cx="3589867" cy="2708804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2" name="Multiplet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3354388" y="44592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Décharges myokymiques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9538" y="410646"/>
            <a:ext cx="9034462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décharges </a:t>
            </a:r>
            <a:r>
              <a:rPr lang="fr-BE" b="1" dirty="0">
                <a:solidFill>
                  <a:srgbClr val="FFFF00"/>
                </a:solidFill>
                <a:latin typeface="Arial"/>
                <a:cs typeface="Arial"/>
              </a:rPr>
              <a:t>répétitives</a:t>
            </a:r>
            <a:r>
              <a:rPr lang="fr-BE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PUM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ou partie d’UM,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se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		répétant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au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moins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5 à 10 fois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(parfois 100 fois)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survenue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fréquence BASSE (0,1 à 10 Hz)</a:t>
            </a:r>
            <a:r>
              <a:rPr lang="fr-BE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		bruit de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soldats en marche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FREQUENCE INTRINSEQUE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b="1" dirty="0">
                <a:solidFill>
                  <a:srgbClr val="FFFFFF"/>
                </a:solidFill>
                <a:latin typeface="Arial"/>
                <a:cs typeface="Arial"/>
              </a:rPr>
              <a:t>40-60 Hz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amplitude constante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=&gt;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constant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	parfois &lt; variations au sein de la décharge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morphologie parfois complexe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plusieurs UM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participent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à la décharge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souvent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visibles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sur le plan clinique : vagues ou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ondulations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sous la peau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SOLDATS EN MARC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973638" y="2156005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Décharges myokymiques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9538" y="279411"/>
            <a:ext cx="9034462" cy="363791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Caractéristiques topographiques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diffuses/généralisées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syndromes d’activité continue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unités motrices, souvent associées à des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décharges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neuromyotoniques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localisées/focales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hyperexcitabilité des fibres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nerveuses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motrices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au site lésionnel =&gt; génération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locale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</a:t>
            </a:r>
            <a:r>
              <a:rPr lang="fr-BE" b="1" u="sng" dirty="0">
                <a:solidFill>
                  <a:srgbClr val="FF9900"/>
                </a:solidFill>
                <a:latin typeface="Arial"/>
                <a:cs typeface="Arial"/>
              </a:rPr>
              <a:t>impulsions ectopiques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qui se distribuent dans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le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territoire nerveux en aval			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8513" y="4048136"/>
            <a:ext cx="4374515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190500" algn="l"/>
              </a:tabLst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- myokymies faciales </a:t>
            </a:r>
            <a:br>
              <a:rPr lang="fr-BE" b="1" dirty="0">
                <a:solidFill>
                  <a:srgbClr val="912587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	(hémispasme, Kennedy,</a:t>
            </a:r>
            <a:br>
              <a:rPr lang="fr-BE" b="1" dirty="0">
                <a:solidFill>
                  <a:srgbClr val="912587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	 tumeur du tronc cérébral)</a:t>
            </a:r>
            <a:br>
              <a:rPr lang="fr-BE" b="1" dirty="0">
                <a:solidFill>
                  <a:srgbClr val="912587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- MMN</a:t>
            </a:r>
            <a:br>
              <a:rPr lang="fr-BE" b="1" dirty="0">
                <a:solidFill>
                  <a:srgbClr val="912587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- plexopathies post-radiques</a:t>
            </a:r>
            <a:endParaRPr lang="fr-FR" b="1" dirty="0">
              <a:solidFill>
                <a:srgbClr val="912587"/>
              </a:solidFill>
              <a:latin typeface="Arial"/>
              <a:cs typeface="Arial"/>
            </a:endParaRPr>
          </a:p>
        </p:txBody>
      </p:sp>
      <p:pic>
        <p:nvPicPr>
          <p:cNvPr id="9" name="Picture 5" descr="/Users/francoiswang/Documents/Diaporamas/ACTIVITE EMG DE REPOS/Myokymies paralysie faciale.mpe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97550" y="3765561"/>
            <a:ext cx="31607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594475" y="5494349"/>
            <a:ext cx="2181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  <a:latin typeface="Arial"/>
                <a:cs typeface="Arial"/>
              </a:rPr>
              <a:t>Paralysie faciale</a:t>
            </a:r>
            <a:endParaRPr lang="fr-FR" sz="2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841999" y="3776661"/>
            <a:ext cx="3048001" cy="2251606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1" name="Myokymies paralysie facia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335588" y="46624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Décharges myokymiques  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401" y="3683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Myokymies SLA.mpe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104434" y="3543300"/>
            <a:ext cx="3302966" cy="2413000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756275" y="5481649"/>
            <a:ext cx="688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SLA</a:t>
            </a:r>
            <a:endParaRPr lang="fr-FR" sz="2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118100" y="3539537"/>
            <a:ext cx="3314703" cy="2480263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2" name="Myokymies SL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59288" y="4662488"/>
            <a:ext cx="249237" cy="249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8243" y="3641551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</a:t>
            </a:r>
            <a:r>
              <a:rPr lang="fr-FR" sz="1800" b="1" dirty="0" err="1" smtClean="0">
                <a:solidFill>
                  <a:schemeClr val="bg1"/>
                </a:solidFill>
                <a:latin typeface="Arial"/>
                <a:cs typeface="Arial"/>
              </a:rPr>
              <a:t>neuromyotoniques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939" y="34940"/>
            <a:ext cx="9136059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  <a:tab pos="1524000" algn="l"/>
                <a:tab pos="2425700" algn="l"/>
              </a:tabLst>
            </a:pP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Caractéristiques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u="sng" dirty="0" smtClean="0">
                <a:solidFill>
                  <a:srgbClr val="FF9900"/>
                </a:solidFill>
                <a:latin typeface="Arial"/>
                <a:cs typeface="Arial"/>
              </a:rPr>
              <a:t>PUMs</a:t>
            </a:r>
            <a:r>
              <a:rPr lang="fr-BE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décharges </a:t>
            </a:r>
            <a:r>
              <a:rPr lang="fr-BE" b="1" dirty="0">
                <a:solidFill>
                  <a:srgbClr val="FFFF00"/>
                </a:solidFill>
                <a:latin typeface="Arial"/>
                <a:cs typeface="Arial"/>
              </a:rPr>
              <a:t>répétitives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FREQUENCE INTRINSEQUE </a:t>
            </a:r>
            <a:b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		très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élevée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100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-300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Hz)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parfois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fluctuante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décroissance progressive de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l’amplitude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et du son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rgbClr val="06FAD7"/>
                </a:solidFill>
                <a:latin typeface="Arial"/>
                <a:cs typeface="Arial"/>
              </a:rPr>
              <a:t>son aigu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: 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klaxon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	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buzz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	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moto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bourdonnement d’abeille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survenue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à </a:t>
            </a:r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intervalles irréguliers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: 0,5 à 10 Hz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souvent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démarrent et cessent abruptement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spontanées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(&gt;&lt; salves myotoniques) ou déclenchées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traduction clinique : ondulation sous-cutanée, raideur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musculaire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spasme douloureux</a:t>
            </a:r>
            <a:endParaRPr lang="fr-FR" b="1" dirty="0">
              <a:solidFill>
                <a:srgbClr val="FF9900"/>
              </a:solidFill>
              <a:latin typeface="Arial"/>
              <a:cs typeface="Arial"/>
            </a:endParaRPr>
          </a:p>
        </p:txBody>
      </p:sp>
      <p:pic>
        <p:nvPicPr>
          <p:cNvPr id="8" name="KLAX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646488" y="2770188"/>
            <a:ext cx="249237" cy="249237"/>
          </a:xfrm>
          <a:prstGeom prst="rect">
            <a:avLst/>
          </a:prstGeom>
        </p:spPr>
      </p:pic>
      <p:pic>
        <p:nvPicPr>
          <p:cNvPr id="9" name="RADIO BUZZ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328988" y="32400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neuromyotoniques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" name="NEURMYOTONIE5.mp4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-1435100" y="905668"/>
            <a:ext cx="6845300" cy="3850481"/>
          </a:xfrm>
          <a:prstGeom prst="rect">
            <a:avLst/>
          </a:prstGeom>
        </p:spPr>
      </p:pic>
      <p:pic>
        <p:nvPicPr>
          <p:cNvPr id="12" name="NEUROMYOTONIE 4.mp4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3733800" y="882650"/>
            <a:ext cx="6896100" cy="3857625"/>
          </a:xfrm>
          <a:prstGeom prst="rect">
            <a:avLst/>
          </a:prstGeom>
        </p:spPr>
      </p:pic>
      <p:sp>
        <p:nvSpPr>
          <p:cNvPr id="13" name="Rectangle 1027"/>
          <p:cNvSpPr>
            <a:spLocks noChangeArrowheads="1"/>
          </p:cNvSpPr>
          <p:nvPr/>
        </p:nvSpPr>
        <p:spPr bwMode="auto">
          <a:xfrm>
            <a:off x="3721100" y="647700"/>
            <a:ext cx="1727200" cy="4965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4" name="Rectangle 1027"/>
          <p:cNvSpPr>
            <a:spLocks noChangeArrowheads="1"/>
          </p:cNvSpPr>
          <p:nvPr/>
        </p:nvSpPr>
        <p:spPr bwMode="auto">
          <a:xfrm>
            <a:off x="0" y="152400"/>
            <a:ext cx="266700" cy="4965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5" name="Rectangle 1027"/>
          <p:cNvSpPr>
            <a:spLocks noChangeArrowheads="1"/>
          </p:cNvSpPr>
          <p:nvPr/>
        </p:nvSpPr>
        <p:spPr bwMode="auto">
          <a:xfrm>
            <a:off x="8902700" y="609600"/>
            <a:ext cx="241300" cy="4965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6" name="NEURMYOTONIE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1817688" y="5106988"/>
            <a:ext cx="249237" cy="249237"/>
          </a:xfrm>
          <a:prstGeom prst="rect">
            <a:avLst/>
          </a:prstGeom>
        </p:spPr>
      </p:pic>
      <p:pic>
        <p:nvPicPr>
          <p:cNvPr id="17" name="NEUROMYOTONIE 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7151688" y="5094288"/>
            <a:ext cx="249237" cy="24923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986543" y="6257751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41300" y="889000"/>
            <a:ext cx="3441700" cy="38989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384800" y="863600"/>
            <a:ext cx="3441700" cy="38989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MERCI !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977898" y="2717800"/>
            <a:ext cx="85471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b="1" dirty="0" smtClean="0">
                <a:solidFill>
                  <a:schemeClr val="bg1"/>
                </a:solidFill>
                <a:latin typeface="Arial"/>
                <a:cs typeface="Arial"/>
                <a:hlinkClick r:id="rId3"/>
              </a:rPr>
              <a:t>www.enmgblog.blogspot.be</a:t>
            </a:r>
            <a:endParaRPr lang="fr-FR" sz="4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fr-FR" sz="4000" b="1" dirty="0" smtClean="0">
                <a:solidFill>
                  <a:schemeClr val="bg1"/>
                </a:solidFill>
                <a:latin typeface="Arial"/>
                <a:cs typeface="Arial"/>
                <a:hlinkClick r:id="rId4"/>
              </a:rPr>
              <a:t>www.sfenmg.com</a:t>
            </a:r>
            <a:endParaRPr lang="fr-FR" sz="4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fr-FR"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6533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30162" y="1062038"/>
            <a:ext cx="9072562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8"/>
              </a:buBlip>
              <a:tabLst>
                <a:tab pos="476250" algn="l"/>
                <a:tab pos="857250" algn="l"/>
                <a:tab pos="143510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qui survient de façon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rythmique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avec une 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fréquence BASSE : </a:t>
            </a:r>
            <a:b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		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aigu :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1 fibrillation</a:t>
            </a:r>
            <a:b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		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grave 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1 PUM</a:t>
            </a:r>
          </a:p>
          <a:p>
            <a:pPr>
              <a:lnSpc>
                <a:spcPct val="120000"/>
              </a:lnSpc>
              <a:buFontTx/>
              <a:buBlip>
                <a:blip r:embed="rId8"/>
              </a:buBlip>
              <a:tabLst>
                <a:tab pos="476250" algn="l"/>
                <a:tab pos="857250" algn="l"/>
                <a:tab pos="143510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répétitive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qui survient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avec une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/>
            </a:r>
            <a:b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FREQUENCE INTRINSEQUE BASSE (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grave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): </a:t>
            </a:r>
            <a:b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		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constant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en intensité et en tonalité 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DRC</a:t>
            </a:r>
            <a:b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		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variable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en intensité et en tonalité 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myotonie</a:t>
            </a:r>
            <a:b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FREQUENCE INTRINSEQUE ELEVEE: </a:t>
            </a:r>
            <a:b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		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aigu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parfois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variable: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neuromyotonie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endParaRPr lang="fr-BE" b="1" dirty="0" smtClean="0">
              <a:solidFill>
                <a:srgbClr val="FF9900"/>
              </a:solidFill>
              <a:latin typeface="Arial"/>
              <a:cs typeface="Arial"/>
            </a:endParaRPr>
          </a:p>
        </p:txBody>
      </p:sp>
      <p:pic>
        <p:nvPicPr>
          <p:cNvPr id="14" name="ACTIVITE TONIQ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306888" y="2493963"/>
            <a:ext cx="249237" cy="249237"/>
          </a:xfrm>
          <a:prstGeom prst="rect">
            <a:avLst/>
          </a:prstGeom>
        </p:spPr>
      </p:pic>
      <p:pic>
        <p:nvPicPr>
          <p:cNvPr id="15" name="FIBS SEU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983163" y="2087563"/>
            <a:ext cx="249237" cy="249237"/>
          </a:xfrm>
          <a:prstGeom prst="rect">
            <a:avLst/>
          </a:prstGeom>
        </p:spPr>
      </p:pic>
      <p:pic>
        <p:nvPicPr>
          <p:cNvPr id="12" name="MYOTONIE 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8724900" y="4297363"/>
            <a:ext cx="249237" cy="249237"/>
          </a:xfrm>
          <a:prstGeom prst="rect">
            <a:avLst/>
          </a:prstGeom>
        </p:spPr>
      </p:pic>
      <p:pic>
        <p:nvPicPr>
          <p:cNvPr id="19" name="CRD RADICULOPATHIE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8205788" y="3814763"/>
            <a:ext cx="249237" cy="249237"/>
          </a:xfrm>
          <a:prstGeom prst="rect">
            <a:avLst/>
          </a:prstGeom>
        </p:spPr>
      </p:pic>
      <p:pic>
        <p:nvPicPr>
          <p:cNvPr id="20" name="NEURMYOTONIE5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/>
          <a:stretch>
            <a:fillRect/>
          </a:stretch>
        </p:blipFill>
        <p:spPr>
          <a:xfrm>
            <a:off x="7443788" y="5148263"/>
            <a:ext cx="249237" cy="249237"/>
          </a:xfrm>
          <a:prstGeom prst="rect">
            <a:avLst/>
          </a:prstGeom>
        </p:spPr>
      </p:pic>
      <p:sp>
        <p:nvSpPr>
          <p:cNvPr id="21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Reconnaître à l’oreille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8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4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1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88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Artefact, normal ou pathologique ?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8438" y="1103313"/>
            <a:ext cx="8945562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Artefact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montre, téléphone portable, pacemaker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Activité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 de repos normale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activité tonique, insertion, activité de plaque motrice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BE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Activité de repos pouvant traduire une pathologie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fibrillations, pointes positives</a:t>
            </a:r>
            <a:b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fasciculations, multiplets, myokymies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, 		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neuromyotonies, crampes</a:t>
            </a:r>
            <a:b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décharges répétitives complexes, décharges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 	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myotoniques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31900" y="787400"/>
            <a:ext cx="6750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FFFF"/>
                </a:solidFill>
                <a:latin typeface="Arial"/>
                <a:cs typeface="Arial"/>
              </a:rPr>
              <a:t>ARTEFACT</a:t>
            </a:r>
            <a:endParaRPr lang="en-US" sz="9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Image 10" descr="picto_horloge_gr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082" y="3443224"/>
            <a:ext cx="1998370" cy="2005076"/>
          </a:xfrm>
          <a:prstGeom prst="rect">
            <a:avLst/>
          </a:prstGeom>
        </p:spPr>
      </p:pic>
      <p:pic>
        <p:nvPicPr>
          <p:cNvPr id="12" name="Image 11" descr="I-Grande-10846-plaque-de-porte-icone-telephone-portable-autorise.n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3441700"/>
            <a:ext cx="2006600" cy="2006600"/>
          </a:xfrm>
          <a:prstGeom prst="rect">
            <a:avLst/>
          </a:prstGeom>
        </p:spPr>
      </p:pic>
      <p:pic>
        <p:nvPicPr>
          <p:cNvPr id="13" name="Image 12" descr="pacemaker_hea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500" y="3416300"/>
            <a:ext cx="1446423" cy="200088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627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Artefact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MONTRE.avi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0800" y="-7352"/>
            <a:ext cx="6908800" cy="3676612"/>
          </a:xfrm>
          <a:prstGeom prst="rect">
            <a:avLst/>
          </a:prstGeom>
        </p:spPr>
      </p:pic>
      <p:pic>
        <p:nvPicPr>
          <p:cNvPr id="11" name="PACEMAKER TELEPHONE.avi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50800" y="2502940"/>
            <a:ext cx="6908800" cy="3676612"/>
          </a:xfrm>
          <a:prstGeom prst="rect">
            <a:avLst/>
          </a:prstGeom>
        </p:spPr>
      </p:pic>
      <p:pic>
        <p:nvPicPr>
          <p:cNvPr id="12" name="MONTR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7723188" y="1766888"/>
            <a:ext cx="249237" cy="249237"/>
          </a:xfrm>
          <a:prstGeom prst="rect">
            <a:avLst/>
          </a:prstGeom>
        </p:spPr>
      </p:pic>
      <p:pic>
        <p:nvPicPr>
          <p:cNvPr id="13" name="PACEMAKER TELEPHONE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7723188" y="4548188"/>
            <a:ext cx="249237" cy="249237"/>
          </a:xfrm>
          <a:prstGeom prst="rect">
            <a:avLst/>
          </a:prstGeom>
        </p:spPr>
      </p:pic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4597400" y="5853668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Y Péréon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14300" y="114300"/>
            <a:ext cx="6883400" cy="28575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27000" y="3200400"/>
            <a:ext cx="6883400" cy="28956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Artefact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ACEMAKER 2.mp4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7000" y="250825"/>
            <a:ext cx="8851900" cy="4870450"/>
          </a:xfrm>
          <a:prstGeom prst="rect">
            <a:avLst/>
          </a:prstGeom>
        </p:spPr>
      </p:pic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6680200" y="0"/>
            <a:ext cx="2476500" cy="6235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9" name="Rectangle 1027"/>
          <p:cNvSpPr>
            <a:spLocks noChangeArrowheads="1"/>
          </p:cNvSpPr>
          <p:nvPr/>
        </p:nvSpPr>
        <p:spPr bwMode="auto">
          <a:xfrm>
            <a:off x="0" y="0"/>
            <a:ext cx="2286000" cy="62611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2553" y="4761468"/>
            <a:ext cx="176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8938" y="5230813"/>
            <a:ext cx="8048625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FR" b="1" dirty="0" smtClean="0">
                <a:solidFill>
                  <a:srgbClr val="FFFF00"/>
                </a:solidFill>
                <a:latin typeface="Arial"/>
                <a:cs typeface="Arial"/>
              </a:rPr>
              <a:t>rythme régulier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dirty="0" smtClean="0">
                <a:solidFill>
                  <a:srgbClr val="FFFFFF"/>
                </a:solidFill>
                <a:latin typeface="Arial"/>
                <a:cs typeface="Arial"/>
              </a:rPr>
              <a:t>lent :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fréquence basse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(1 Hz)</a:t>
            </a:r>
          </a:p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 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anormalement régulier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/METRONOMIQUE</a:t>
            </a:r>
          </a:p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</a:pPr>
            <a:endParaRPr lang="fr-FR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ACEMAKER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027988" y="5868988"/>
            <a:ext cx="249237" cy="249237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281719" y="291571"/>
            <a:ext cx="4360381" cy="4813828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45875</TotalTime>
  <Words>3133</Words>
  <Application>Microsoft Macintosh PowerPoint</Application>
  <PresentationFormat>Présentation à l'écran (4:3)</PresentationFormat>
  <Paragraphs>232</Paragraphs>
  <Slides>46</Slides>
  <Notes>46</Notes>
  <HiddenSlides>0</HiddenSlides>
  <MMClips>98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</vt:vector>
  </TitlesOfParts>
  <Company>Liminh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Wangpage</dc:creator>
  <cp:lastModifiedBy>Francois Wang</cp:lastModifiedBy>
  <cp:revision>482</cp:revision>
  <dcterms:created xsi:type="dcterms:W3CDTF">2016-04-05T07:04:05Z</dcterms:created>
  <dcterms:modified xsi:type="dcterms:W3CDTF">2016-04-05T07:05:48Z</dcterms:modified>
</cp:coreProperties>
</file>