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92" r:id="rId6"/>
    <p:sldId id="293" r:id="rId7"/>
    <p:sldId id="294" r:id="rId8"/>
    <p:sldId id="295" r:id="rId9"/>
    <p:sldId id="296" r:id="rId10"/>
    <p:sldId id="262"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22" r:id="rId32"/>
    <p:sldId id="317" r:id="rId33"/>
    <p:sldId id="279" r:id="rId34"/>
    <p:sldId id="280" r:id="rId35"/>
    <p:sldId id="281" r:id="rId36"/>
    <p:sldId id="282" r:id="rId37"/>
    <p:sldId id="318" r:id="rId38"/>
    <p:sldId id="320" r:id="rId39"/>
    <p:sldId id="321" r:id="rId40"/>
    <p:sldId id="319" r:id="rId41"/>
    <p:sldId id="276" r:id="rId42"/>
    <p:sldId id="289" r:id="rId43"/>
    <p:sldId id="277" r:id="rId44"/>
    <p:sldId id="278" r:id="rId45"/>
    <p:sldId id="284" r:id="rId46"/>
    <p:sldId id="285" r:id="rId47"/>
    <p:sldId id="290" r:id="rId48"/>
    <p:sldId id="291" r:id="rId4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705" autoAdjust="0"/>
  </p:normalViewPr>
  <p:slideViewPr>
    <p:cSldViewPr>
      <p:cViewPr varScale="1">
        <p:scale>
          <a:sx n="111" d="100"/>
          <a:sy n="111" d="100"/>
        </p:scale>
        <p:origin x="-1602" y="-78"/>
      </p:cViewPr>
      <p:guideLst>
        <p:guide orient="horz" pos="2160"/>
        <p:guide pos="2880"/>
      </p:guideLst>
    </p:cSldViewPr>
  </p:slideViewPr>
  <p:outlineViewPr>
    <p:cViewPr>
      <p:scale>
        <a:sx n="33" d="100"/>
        <a:sy n="33" d="100"/>
      </p:scale>
      <p:origin x="0" y="249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B6A37CD7-33E2-48EB-ACDD-356A4C922C13}" type="datetimeFigureOut">
              <a:rPr lang="fr-BE" smtClean="0"/>
              <a:t>03-03-16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260283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B6A37CD7-33E2-48EB-ACDD-356A4C922C13}" type="datetimeFigureOut">
              <a:rPr lang="fr-BE" smtClean="0"/>
              <a:t>03-03-16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391520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B6A37CD7-33E2-48EB-ACDD-356A4C922C13}" type="datetimeFigureOut">
              <a:rPr lang="fr-BE" smtClean="0"/>
              <a:t>03-03-16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3578515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B6A37CD7-33E2-48EB-ACDD-356A4C922C13}" type="datetimeFigureOut">
              <a:rPr lang="fr-BE" smtClean="0"/>
              <a:t>03-03-16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474046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6A37CD7-33E2-48EB-ACDD-356A4C922C13}" type="datetimeFigureOut">
              <a:rPr lang="fr-BE" smtClean="0"/>
              <a:t>03-03-16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2780753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B6A37CD7-33E2-48EB-ACDD-356A4C922C13}" type="datetimeFigureOut">
              <a:rPr lang="fr-BE" smtClean="0"/>
              <a:t>03-03-16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484736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B6A37CD7-33E2-48EB-ACDD-356A4C922C13}" type="datetimeFigureOut">
              <a:rPr lang="fr-BE" smtClean="0"/>
              <a:t>03-03-16</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293092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B6A37CD7-33E2-48EB-ACDD-356A4C922C13}" type="datetimeFigureOut">
              <a:rPr lang="fr-BE" smtClean="0"/>
              <a:t>03-03-16</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2220799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6A37CD7-33E2-48EB-ACDD-356A4C922C13}" type="datetimeFigureOut">
              <a:rPr lang="fr-BE" smtClean="0"/>
              <a:t>03-03-16</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1207549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6A37CD7-33E2-48EB-ACDD-356A4C922C13}" type="datetimeFigureOut">
              <a:rPr lang="fr-BE" smtClean="0"/>
              <a:t>03-03-16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1237879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6A37CD7-33E2-48EB-ACDD-356A4C922C13}" type="datetimeFigureOut">
              <a:rPr lang="fr-BE" smtClean="0"/>
              <a:t>03-03-16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2203244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43434"/>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37CD7-33E2-48EB-ACDD-356A4C922C13}" type="datetimeFigureOut">
              <a:rPr lang="fr-BE" smtClean="0"/>
              <a:t>03-03-16</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62128-36B9-40D4-A282-3B184ABD0AA5}" type="slidenum">
              <a:rPr lang="fr-BE" smtClean="0"/>
              <a:t>‹N°›</a:t>
            </a:fld>
            <a:endParaRPr lang="fr-BE"/>
          </a:p>
        </p:txBody>
      </p:sp>
    </p:spTree>
    <p:extLst>
      <p:ext uri="{BB962C8B-B14F-4D97-AF65-F5344CB8AC3E}">
        <p14:creationId xmlns:p14="http://schemas.microsoft.com/office/powerpoint/2010/main" val="391099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o.dozo@ulg.ac.be"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mailto:Boris.Krywicki@ulg.ac.be"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bEU050DcZb0?rel=0" TargetMode="External"/><Relationship Id="rId1" Type="http://schemas.openxmlformats.org/officeDocument/2006/relationships/video" Target="https://www.youtube.com/embed/RGYsFJnO5VQ?rel=0" TargetMode="External"/><Relationship Id="rId5" Type="http://schemas.openxmlformats.org/officeDocument/2006/relationships/image" Target="../media/image9.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radiojv.com/show/le-player-club-18/"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fr.wikipedia.org/wiki/M.E.R.7"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b.socrative.com/student/#wait"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iXqY2t1AJQs?rel=0" TargetMode="External"/><Relationship Id="rId1" Type="http://schemas.openxmlformats.org/officeDocument/2006/relationships/video" Target="https://www.youtube.com/embed/72Y-ATix9rU?rel=0" TargetMode="External"/><Relationship Id="rId5" Type="http://schemas.openxmlformats.org/officeDocument/2006/relationships/image" Target="../media/image9.pn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lemonde.fr/pixels/article/2015/02/18/faut-il-noter-les-jeux-video_4577841_4408996.html"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ctrTitle"/>
          </p:nvPr>
        </p:nvSpPr>
        <p:spPr/>
        <p:txBody>
          <a:bodyPr/>
          <a:lstStyle/>
          <a:p>
            <a:r>
              <a:rPr lang="fr-BE" dirty="0" smtClean="0"/>
              <a:t>Histoire et analyse des pratiques du jeu vidéo</a:t>
            </a:r>
            <a:endParaRPr lang="fr-BE" dirty="0"/>
          </a:p>
        </p:txBody>
      </p:sp>
      <p:sp>
        <p:nvSpPr>
          <p:cNvPr id="3" name="Sous-titre 2"/>
          <p:cNvSpPr>
            <a:spLocks noGrp="1"/>
          </p:cNvSpPr>
          <p:nvPr>
            <p:ph type="subTitle" idx="1"/>
          </p:nvPr>
        </p:nvSpPr>
        <p:spPr>
          <a:xfrm>
            <a:off x="1371600" y="3501008"/>
            <a:ext cx="6400800" cy="1752600"/>
          </a:xfrm>
        </p:spPr>
        <p:txBody>
          <a:bodyPr/>
          <a:lstStyle/>
          <a:p>
            <a:r>
              <a:rPr lang="fr-BE" dirty="0" smtClean="0">
                <a:solidFill>
                  <a:schemeClr val="bg1"/>
                </a:solidFill>
              </a:rPr>
              <a:t>Séance 5 : la presse </a:t>
            </a:r>
            <a:r>
              <a:rPr lang="fr-BE" dirty="0" err="1" smtClean="0">
                <a:solidFill>
                  <a:schemeClr val="bg1"/>
                </a:solidFill>
              </a:rPr>
              <a:t>vidéoludique</a:t>
            </a:r>
            <a:endParaRPr lang="fr-BE" dirty="0">
              <a:solidFill>
                <a:schemeClr val="bg1"/>
              </a:solidFill>
            </a:endParaRPr>
          </a:p>
        </p:txBody>
      </p:sp>
      <p:sp>
        <p:nvSpPr>
          <p:cNvPr id="4" name="ZoneTexte 3"/>
          <p:cNvSpPr txBox="1"/>
          <p:nvPr/>
        </p:nvSpPr>
        <p:spPr>
          <a:xfrm>
            <a:off x="683568" y="5377727"/>
            <a:ext cx="5256584" cy="646331"/>
          </a:xfrm>
          <a:prstGeom prst="rect">
            <a:avLst/>
          </a:prstGeom>
          <a:noFill/>
        </p:spPr>
        <p:txBody>
          <a:bodyPr wrap="square" rtlCol="0">
            <a:spAutoFit/>
          </a:bodyPr>
          <a:lstStyle/>
          <a:p>
            <a:r>
              <a:rPr lang="fr-BE" dirty="0" smtClean="0"/>
              <a:t>Björn-Olav Dozo </a:t>
            </a:r>
            <a:r>
              <a:rPr lang="fr-BE" dirty="0"/>
              <a:t>et Boris </a:t>
            </a:r>
            <a:r>
              <a:rPr lang="fr-BE" dirty="0" err="1" smtClean="0"/>
              <a:t>Krywicki</a:t>
            </a:r>
            <a:endParaRPr lang="fr-BE" dirty="0" smtClean="0"/>
          </a:p>
          <a:p>
            <a:r>
              <a:rPr lang="fr-BE" dirty="0" smtClean="0">
                <a:hlinkClick r:id="rId3"/>
              </a:rPr>
              <a:t>bo.dozo@ulg.ac.be</a:t>
            </a:r>
            <a:r>
              <a:rPr lang="fr-BE" dirty="0"/>
              <a:t> et </a:t>
            </a:r>
            <a:r>
              <a:rPr lang="fr-BE" dirty="0" smtClean="0">
                <a:hlinkClick r:id="rId4"/>
              </a:rPr>
              <a:t>Boris.Krywicki@ulg.ac.be</a:t>
            </a:r>
            <a:r>
              <a:rPr lang="fr-BE" dirty="0" smtClean="0"/>
              <a:t> </a:t>
            </a:r>
            <a:endParaRPr lang="fr-BE" dirty="0"/>
          </a:p>
        </p:txBody>
      </p:sp>
    </p:spTree>
    <p:extLst>
      <p:ext uri="{BB962C8B-B14F-4D97-AF65-F5344CB8AC3E}">
        <p14:creationId xmlns:p14="http://schemas.microsoft.com/office/powerpoint/2010/main" val="611306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a:t>Micro </a:t>
            </a:r>
            <a:r>
              <a:rPr lang="fr-BE" dirty="0" err="1"/>
              <a:t>Kid’s</a:t>
            </a:r>
            <a:endParaRPr lang="fr-BE" dirty="0"/>
          </a:p>
        </p:txBody>
      </p:sp>
      <p:pic>
        <p:nvPicPr>
          <p:cNvPr id="5" name="RGYsFJnO5VQ?rel=0"/>
          <p:cNvPicPr>
            <a:picLocks noGrp="1" noRot="1" noChangeAspect="1"/>
          </p:cNvPicPr>
          <p:nvPr>
            <p:ph idx="1"/>
            <a:videoFile r:link="rId1"/>
          </p:nvPr>
        </p:nvPicPr>
        <p:blipFill>
          <a:blip r:embed="rId5"/>
          <a:stretch>
            <a:fillRect/>
          </a:stretch>
        </p:blipFill>
        <p:spPr>
          <a:xfrm>
            <a:off x="5292080" y="4005064"/>
            <a:ext cx="3610784" cy="2031066"/>
          </a:xfrm>
          <a:prstGeom prst="rect">
            <a:avLst/>
          </a:prstGeom>
        </p:spPr>
      </p:pic>
      <p:pic>
        <p:nvPicPr>
          <p:cNvPr id="6" name="bEU050DcZb0?rel=0"/>
          <p:cNvPicPr>
            <a:picLocks noRot="1" noChangeAspect="1"/>
          </p:cNvPicPr>
          <p:nvPr>
            <a:videoFile r:link="rId2"/>
          </p:nvPr>
        </p:nvPicPr>
        <p:blipFill>
          <a:blip r:embed="rId5"/>
          <a:stretch>
            <a:fillRect/>
          </a:stretch>
        </p:blipFill>
        <p:spPr>
          <a:xfrm>
            <a:off x="539552" y="1484784"/>
            <a:ext cx="3657600" cy="2057400"/>
          </a:xfrm>
          <a:prstGeom prst="rect">
            <a:avLst/>
          </a:prstGeom>
        </p:spPr>
      </p:pic>
      <p:sp>
        <p:nvSpPr>
          <p:cNvPr id="7" name="ZoneTexte 6"/>
          <p:cNvSpPr txBox="1"/>
          <p:nvPr/>
        </p:nvSpPr>
        <p:spPr>
          <a:xfrm>
            <a:off x="4571999" y="1844824"/>
            <a:ext cx="3312369" cy="923330"/>
          </a:xfrm>
          <a:prstGeom prst="rect">
            <a:avLst/>
          </a:prstGeom>
          <a:noFill/>
        </p:spPr>
        <p:txBody>
          <a:bodyPr wrap="square" rtlCol="0">
            <a:spAutoFit/>
          </a:bodyPr>
          <a:lstStyle/>
          <a:p>
            <a:r>
              <a:rPr lang="fr-BE" dirty="0"/>
              <a:t>Micro </a:t>
            </a:r>
            <a:r>
              <a:rPr lang="fr-BE" dirty="0" err="1"/>
              <a:t>Kid's</a:t>
            </a:r>
            <a:r>
              <a:rPr lang="fr-BE" dirty="0"/>
              <a:t> Emission (1992) 38 - 27 Septembre 1992</a:t>
            </a:r>
          </a:p>
          <a:p>
            <a:endParaRPr lang="fr-BE" dirty="0"/>
          </a:p>
        </p:txBody>
      </p:sp>
      <p:sp>
        <p:nvSpPr>
          <p:cNvPr id="8" name="ZoneTexte 7"/>
          <p:cNvSpPr txBox="1"/>
          <p:nvPr/>
        </p:nvSpPr>
        <p:spPr>
          <a:xfrm>
            <a:off x="1763688" y="4653136"/>
            <a:ext cx="3297560" cy="646331"/>
          </a:xfrm>
          <a:prstGeom prst="rect">
            <a:avLst/>
          </a:prstGeom>
          <a:noFill/>
        </p:spPr>
        <p:txBody>
          <a:bodyPr wrap="square" rtlCol="0">
            <a:spAutoFit/>
          </a:bodyPr>
          <a:lstStyle/>
          <a:p>
            <a:r>
              <a:rPr lang="fr-BE" dirty="0"/>
              <a:t>Micro </a:t>
            </a:r>
            <a:r>
              <a:rPr lang="fr-BE" dirty="0" err="1"/>
              <a:t>Kid's</a:t>
            </a:r>
            <a:r>
              <a:rPr lang="fr-BE" dirty="0"/>
              <a:t> Emission (1995) 03</a:t>
            </a:r>
          </a:p>
          <a:p>
            <a:endParaRPr lang="fr-BE" dirty="0"/>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6" name="Titre 5"/>
          <p:cNvSpPr>
            <a:spLocks noGrp="1"/>
          </p:cNvSpPr>
          <p:nvPr>
            <p:ph type="title"/>
          </p:nvPr>
        </p:nvSpPr>
        <p:spPr/>
        <p:txBody>
          <a:bodyPr/>
          <a:lstStyle/>
          <a:p>
            <a:r>
              <a:rPr lang="fr-BE" dirty="0" smtClean="0"/>
              <a:t>L’âge d’or (1990-1997)</a:t>
            </a:r>
            <a:endParaRPr lang="fr-BE" dirty="0"/>
          </a:p>
        </p:txBody>
      </p:sp>
      <p:sp>
        <p:nvSpPr>
          <p:cNvPr id="7" name="Espace réservé du texte 6"/>
          <p:cNvSpPr>
            <a:spLocks noGrp="1"/>
          </p:cNvSpPr>
          <p:nvPr>
            <p:ph type="body" idx="1"/>
          </p:nvPr>
        </p:nvSpPr>
        <p:spPr/>
        <p:txBody>
          <a:bodyPr/>
          <a:lstStyle/>
          <a:p>
            <a:endParaRPr lang="fr-BE"/>
          </a:p>
        </p:txBody>
      </p:sp>
      <p:sp>
        <p:nvSpPr>
          <p:cNvPr id="3" name="Espace réservé du numéro de diapositive 2"/>
          <p:cNvSpPr>
            <a:spLocks noGrp="1"/>
          </p:cNvSpPr>
          <p:nvPr>
            <p:ph type="sldNum" sz="quarter" idx="12"/>
          </p:nvPr>
        </p:nvSpPr>
        <p:spPr/>
        <p:txBody>
          <a:bodyPr/>
          <a:lstStyle/>
          <a:p>
            <a:fld id="{B5862128-36B9-40D4-A282-3B184ABD0AA5}" type="slidenum">
              <a:rPr lang="fr-BE" smtClean="0"/>
              <a:t>11</a:t>
            </a:fld>
            <a:endParaRPr lang="fr-BE"/>
          </a:p>
        </p:txBody>
      </p:sp>
    </p:spTree>
    <p:extLst>
      <p:ext uri="{BB962C8B-B14F-4D97-AF65-F5344CB8AC3E}">
        <p14:creationId xmlns:p14="http://schemas.microsoft.com/office/powerpoint/2010/main" val="2397659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251519" y="584684"/>
            <a:ext cx="8640960" cy="1143000"/>
          </a:xfrm>
        </p:spPr>
        <p:txBody>
          <a:bodyPr>
            <a:normAutofit fontScale="90000"/>
          </a:bodyPr>
          <a:lstStyle/>
          <a:p>
            <a:r>
              <a:rPr lang="fr-BE" dirty="0" smtClean="0"/>
              <a:t>L’âge d’or :</a:t>
            </a:r>
            <a:br>
              <a:rPr lang="fr-BE" dirty="0" smtClean="0"/>
            </a:br>
            <a:r>
              <a:rPr lang="fr-BE" dirty="0" smtClean="0"/>
              <a:t> apparition de la presse console</a:t>
            </a:r>
            <a:endParaRPr lang="fr-BE" dirty="0"/>
          </a:p>
        </p:txBody>
      </p:sp>
      <p:sp>
        <p:nvSpPr>
          <p:cNvPr id="3" name="Espace réservé du contenu 2"/>
          <p:cNvSpPr>
            <a:spLocks noGrp="1"/>
          </p:cNvSpPr>
          <p:nvPr>
            <p:ph idx="1"/>
          </p:nvPr>
        </p:nvSpPr>
        <p:spPr>
          <a:xfrm>
            <a:off x="457199" y="1916832"/>
            <a:ext cx="8229600" cy="4525963"/>
          </a:xfrm>
        </p:spPr>
        <p:txBody>
          <a:bodyPr>
            <a:normAutofit lnSpcReduction="10000"/>
          </a:bodyPr>
          <a:lstStyle/>
          <a:p>
            <a:pPr marL="0" indent="0" algn="just">
              <a:buNone/>
            </a:pPr>
            <a:r>
              <a:rPr lang="fr-BE" dirty="0" smtClean="0"/>
              <a:t>Volonté de distinction :</a:t>
            </a:r>
          </a:p>
          <a:p>
            <a:pPr lvl="1" algn="just"/>
            <a:r>
              <a:rPr lang="fr-BE" dirty="0"/>
              <a:t>	</a:t>
            </a:r>
            <a:r>
              <a:rPr lang="fr-BE" dirty="0" smtClean="0"/>
              <a:t>par marque / généraliste</a:t>
            </a:r>
          </a:p>
          <a:p>
            <a:pPr lvl="1" algn="just"/>
            <a:r>
              <a:rPr lang="fr-BE" dirty="0"/>
              <a:t>	</a:t>
            </a:r>
            <a:r>
              <a:rPr lang="fr-BE" dirty="0" smtClean="0"/>
              <a:t>ton adolescent / critique à vocation plus sérieuse</a:t>
            </a:r>
          </a:p>
          <a:p>
            <a:pPr lvl="1" algn="just"/>
            <a:r>
              <a:rPr lang="fr-BE" dirty="0"/>
              <a:t>	</a:t>
            </a:r>
            <a:r>
              <a:rPr lang="fr-BE" dirty="0" smtClean="0"/>
              <a:t>présence ou non de cadeaux et goodies (CD, disquette, K7 </a:t>
            </a:r>
            <a:r>
              <a:rPr lang="fr-BE" dirty="0" err="1" smtClean="0"/>
              <a:t>video</a:t>
            </a:r>
            <a:r>
              <a:rPr lang="fr-BE" dirty="0" smtClean="0"/>
              <a:t>, etc.)</a:t>
            </a:r>
          </a:p>
          <a:p>
            <a:pPr marL="0" indent="0" algn="just">
              <a:buNone/>
            </a:pPr>
            <a:endParaRPr lang="fr-BE" dirty="0" smtClean="0"/>
          </a:p>
          <a:p>
            <a:pPr marL="0" indent="0" algn="just">
              <a:buNone/>
            </a:pPr>
            <a:r>
              <a:rPr lang="fr-BE" dirty="0" smtClean="0"/>
              <a:t>Ces </a:t>
            </a:r>
            <a:r>
              <a:rPr lang="fr-BE" dirty="0"/>
              <a:t>revues sont un parfait exemple des </a:t>
            </a:r>
            <a:r>
              <a:rPr lang="fr-BE" b="1" dirty="0"/>
              <a:t>nombreuses stratégies mises en place par la presse spécialisée thématique.</a:t>
            </a:r>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12</a:t>
            </a:fld>
            <a:endParaRPr lang="fr-BE"/>
          </a:p>
        </p:txBody>
      </p:sp>
    </p:spTree>
    <p:extLst>
      <p:ext uri="{BB962C8B-B14F-4D97-AF65-F5344CB8AC3E}">
        <p14:creationId xmlns:p14="http://schemas.microsoft.com/office/powerpoint/2010/main" val="3372018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Presse consoles des années 1990</a:t>
            </a:r>
            <a:endParaRPr lang="fr-BE" dirty="0"/>
          </a:p>
        </p:txBody>
      </p:sp>
      <p:sp>
        <p:nvSpPr>
          <p:cNvPr id="3" name="Espace réservé du contenu 2"/>
          <p:cNvSpPr>
            <a:spLocks noGrp="1"/>
          </p:cNvSpPr>
          <p:nvPr>
            <p:ph idx="1"/>
          </p:nvPr>
        </p:nvSpPr>
        <p:spPr/>
        <p:txBody>
          <a:bodyPr>
            <a:normAutofit fontScale="92500" lnSpcReduction="20000"/>
          </a:bodyPr>
          <a:lstStyle/>
          <a:p>
            <a:r>
              <a:rPr lang="fr-BE" i="1" dirty="0" smtClean="0"/>
              <a:t>Génération 4</a:t>
            </a:r>
            <a:r>
              <a:rPr lang="fr-BE" dirty="0" smtClean="0"/>
              <a:t> (1987-2004)</a:t>
            </a:r>
          </a:p>
          <a:p>
            <a:r>
              <a:rPr lang="fr-BE" i="1" dirty="0" smtClean="0"/>
              <a:t>Player One </a:t>
            </a:r>
            <a:r>
              <a:rPr lang="fr-BE" dirty="0" smtClean="0"/>
              <a:t>(sept. 1990- janv. 2000)</a:t>
            </a:r>
          </a:p>
          <a:p>
            <a:r>
              <a:rPr lang="fr-BE" i="1" dirty="0" smtClean="0"/>
              <a:t>Consoles </a:t>
            </a:r>
            <a:r>
              <a:rPr lang="fr-BE" i="1" dirty="0" smtClean="0"/>
              <a:t>+</a:t>
            </a:r>
            <a:r>
              <a:rPr lang="fr-BE" dirty="0" smtClean="0"/>
              <a:t> </a:t>
            </a:r>
            <a:r>
              <a:rPr lang="fr-BE" dirty="0"/>
              <a:t>(juil. 1991-déc. 2012)</a:t>
            </a:r>
          </a:p>
          <a:p>
            <a:r>
              <a:rPr lang="fr-BE" i="1" dirty="0" err="1" smtClean="0"/>
              <a:t>Joypad</a:t>
            </a:r>
            <a:r>
              <a:rPr lang="fr-BE" dirty="0" smtClean="0"/>
              <a:t> (nov. 1991-sept. 2011)</a:t>
            </a:r>
          </a:p>
          <a:p>
            <a:endParaRPr lang="fr-BE" dirty="0"/>
          </a:p>
          <a:p>
            <a:r>
              <a:rPr lang="fr-BE" i="1" dirty="0" smtClean="0"/>
              <a:t>Super Power </a:t>
            </a:r>
            <a:r>
              <a:rPr lang="fr-BE" dirty="0" smtClean="0"/>
              <a:t>(1992-1997)</a:t>
            </a:r>
          </a:p>
          <a:p>
            <a:r>
              <a:rPr lang="fr-BE" i="1" dirty="0" err="1" smtClean="0"/>
              <a:t>Megaforce</a:t>
            </a:r>
            <a:r>
              <a:rPr lang="fr-BE" dirty="0" smtClean="0"/>
              <a:t> (1991-1998)</a:t>
            </a:r>
          </a:p>
          <a:p>
            <a:r>
              <a:rPr lang="fr-BE" i="1" dirty="0" err="1" smtClean="0"/>
              <a:t>Banzzai</a:t>
            </a:r>
            <a:r>
              <a:rPr lang="fr-BE" i="1" dirty="0" smtClean="0"/>
              <a:t> </a:t>
            </a:r>
            <a:r>
              <a:rPr lang="fr-BE" dirty="0" smtClean="0"/>
              <a:t>(1992-1995)</a:t>
            </a:r>
          </a:p>
          <a:p>
            <a:r>
              <a:rPr lang="fr-BE" i="1" dirty="0" err="1" smtClean="0"/>
              <a:t>Supersonic</a:t>
            </a:r>
            <a:r>
              <a:rPr lang="fr-BE" dirty="0" smtClean="0"/>
              <a:t> (1992-1995)</a:t>
            </a:r>
          </a:p>
          <a:p>
            <a:endParaRPr lang="fr-BE" dirty="0" smtClean="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13</a:t>
            </a:fld>
            <a:endParaRPr lang="fr-BE"/>
          </a:p>
        </p:txBody>
      </p:sp>
    </p:spTree>
    <p:extLst>
      <p:ext uri="{BB962C8B-B14F-4D97-AF65-F5344CB8AC3E}">
        <p14:creationId xmlns:p14="http://schemas.microsoft.com/office/powerpoint/2010/main" val="4117049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199" y="476672"/>
            <a:ext cx="8229600" cy="1143000"/>
          </a:xfrm>
        </p:spPr>
        <p:txBody>
          <a:bodyPr/>
          <a:lstStyle/>
          <a:p>
            <a:endParaRPr lang="fr-BE" dirty="0"/>
          </a:p>
        </p:txBody>
      </p:sp>
      <p:pic>
        <p:nvPicPr>
          <p:cNvPr id="4098" name="Picture 2" descr="C:\Users\ULg\Dropbox\histoire et analyse des pratiques du jeu vidéo\Generation4 001 - Page 001 (1987-Q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52058"/>
            <a:ext cx="2343238" cy="327694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Lg\Dropbox\histoire et analyse des pratiques du jeu vidéo\Gen4 N047 - Page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152055"/>
            <a:ext cx="2411336" cy="32769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Lg\Dropbox\histoire et analyse des pratiques du jeu vidéo\Player One 001 - Page 001 (199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152055"/>
            <a:ext cx="2528515" cy="327694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ULg\Dropbox\histoire et analyse des pratiques du jeu vidéo\Player One n°47 (Novembre 1994) - Page 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557" y="3573016"/>
            <a:ext cx="2387547" cy="32849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ULg\Dropbox\histoire et analyse des pratiques du jeu vidéo\Consoles + 001 - Page 001 (septembre 1991).jpg"/>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3255559" y="3573016"/>
            <a:ext cx="2463650" cy="3212976"/>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ULg\Dropbox\histoire et analyse des pratiques du jeu vidéo\Consoles+ 049 - Page 001 (1995-1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0753" y="3573016"/>
            <a:ext cx="2507954" cy="321297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5862128-36B9-40D4-A282-3B184ABD0AA5}" type="slidenum">
              <a:rPr lang="fr-BE" smtClean="0"/>
              <a:t>14</a:t>
            </a:fld>
            <a:endParaRPr lang="fr-BE"/>
          </a:p>
        </p:txBody>
      </p:sp>
    </p:spTree>
    <p:extLst>
      <p:ext uri="{BB962C8B-B14F-4D97-AF65-F5344CB8AC3E}">
        <p14:creationId xmlns:p14="http://schemas.microsoft.com/office/powerpoint/2010/main" val="6323417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5122" name="Picture 2" descr="C:\Users\ULg\Dropbox\histoire et analyse des pratiques du jeu vidéo\Joypad 001 - Page 001 (1991-1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3"/>
            <a:ext cx="2304256" cy="316601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Lg\Dropbox\histoire et analyse des pratiques du jeu vidéo\joypad_numero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16632"/>
            <a:ext cx="2304256" cy="31914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ULg\Dropbox\histoire et analyse des pratiques du jeu vidéo\Super Power 001 - Page 001 (1992-07-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116632"/>
            <a:ext cx="2282089" cy="322545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ULg\Dropbox\histoire et analyse des pratiques du jeu vidéo\SuPow n°23 - Page 001 (Eté 199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501008"/>
            <a:ext cx="2439883" cy="335699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ULg\Dropbox\histoire et analyse des pratiques du jeu vidéo\MegaForce-Magazine-Issue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6324" y="3500243"/>
            <a:ext cx="2415288" cy="332973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3203" y="3509371"/>
            <a:ext cx="2620082" cy="3153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B5862128-36B9-40D4-A282-3B184ABD0AA5}" type="slidenum">
              <a:rPr lang="fr-BE" smtClean="0"/>
              <a:t>15</a:t>
            </a:fld>
            <a:endParaRPr lang="fr-BE"/>
          </a:p>
        </p:txBody>
      </p:sp>
    </p:spTree>
    <p:extLst>
      <p:ext uri="{BB962C8B-B14F-4D97-AF65-F5344CB8AC3E}">
        <p14:creationId xmlns:p14="http://schemas.microsoft.com/office/powerpoint/2010/main" val="15697769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Lg\Dropbox\histoire et analyse des pratiques du jeu vidéo\page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87247"/>
            <a:ext cx="2249804" cy="324036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Lg\Dropbox\histoire et analyse des pratiques du jeu vidéo\banzzaï - n°13 - juillet 1993 - page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10591"/>
            <a:ext cx="2349822" cy="32849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ULg\Dropbox\histoire et analyse des pratiques du jeu vidéo\Supersonic 01 - Page 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570037"/>
            <a:ext cx="2186075" cy="308418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ULg\Dropbox\histoire et analyse des pratiques du jeu vidéo\supersonic 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3495050"/>
            <a:ext cx="2390556" cy="323416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ULg\Dropbox\histoire et analyse des pratiques du jeu vidéo\Top Consoles n2p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7031" y="3523964"/>
            <a:ext cx="2449935" cy="3269377"/>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B5862128-36B9-40D4-A282-3B184ABD0AA5}" type="slidenum">
              <a:rPr lang="fr-BE" smtClean="0"/>
              <a:t>16</a:t>
            </a:fld>
            <a:endParaRPr lang="fr-BE"/>
          </a:p>
        </p:txBody>
      </p:sp>
    </p:spTree>
    <p:extLst>
      <p:ext uri="{BB962C8B-B14F-4D97-AF65-F5344CB8AC3E}">
        <p14:creationId xmlns:p14="http://schemas.microsoft.com/office/powerpoint/2010/main" val="14767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8" name="Titre 7"/>
          <p:cNvSpPr>
            <a:spLocks noGrp="1"/>
          </p:cNvSpPr>
          <p:nvPr>
            <p:ph type="title"/>
          </p:nvPr>
        </p:nvSpPr>
        <p:spPr/>
        <p:txBody>
          <a:bodyPr>
            <a:normAutofit/>
          </a:bodyPr>
          <a:lstStyle/>
          <a:p>
            <a:r>
              <a:rPr lang="fr-BE" sz="3600" dirty="0" smtClean="0"/>
              <a:t>Professionnalisation (1997-2003)</a:t>
            </a:r>
            <a:endParaRPr lang="fr-BE" sz="3600" dirty="0"/>
          </a:p>
        </p:txBody>
      </p:sp>
      <p:sp>
        <p:nvSpPr>
          <p:cNvPr id="9" name="Espace réservé du texte 8"/>
          <p:cNvSpPr>
            <a:spLocks noGrp="1"/>
          </p:cNvSpPr>
          <p:nvPr>
            <p:ph type="body" idx="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17</a:t>
            </a:fld>
            <a:endParaRPr lang="fr-BE"/>
          </a:p>
        </p:txBody>
      </p:sp>
    </p:spTree>
    <p:extLst>
      <p:ext uri="{BB962C8B-B14F-4D97-AF65-F5344CB8AC3E}">
        <p14:creationId xmlns:p14="http://schemas.microsoft.com/office/powerpoint/2010/main" val="2434683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noAutofit/>
          </a:bodyPr>
          <a:lstStyle/>
          <a:p>
            <a:r>
              <a:rPr lang="fr-BE" sz="3200" dirty="0" smtClean="0"/>
              <a:t>Évolution du statut du medium : </a:t>
            </a:r>
            <a:r>
              <a:rPr lang="fr-BE" sz="3200" dirty="0"/>
              <a:t>« Des gens en cravate ont racheté des jeunes déconneurs… »</a:t>
            </a:r>
          </a:p>
        </p:txBody>
      </p:sp>
      <p:sp>
        <p:nvSpPr>
          <p:cNvPr id="3" name="Espace réservé du contenu 2"/>
          <p:cNvSpPr>
            <a:spLocks noGrp="1"/>
          </p:cNvSpPr>
          <p:nvPr>
            <p:ph idx="1"/>
          </p:nvPr>
        </p:nvSpPr>
        <p:spPr/>
        <p:txBody>
          <a:bodyPr>
            <a:normAutofit/>
          </a:bodyPr>
          <a:lstStyle/>
          <a:p>
            <a:r>
              <a:rPr lang="fr-BE" b="1" dirty="0"/>
              <a:t>Jeu vidéo</a:t>
            </a:r>
          </a:p>
          <a:p>
            <a:pPr marL="0" indent="0">
              <a:buNone/>
            </a:pPr>
            <a:r>
              <a:rPr lang="fr-BE" sz="2400" dirty="0" smtClean="0"/>
              <a:t>Le </a:t>
            </a:r>
            <a:r>
              <a:rPr lang="fr-BE" sz="2400" dirty="0"/>
              <a:t>jeu vidéo est un business énorme </a:t>
            </a:r>
            <a:r>
              <a:rPr lang="fr-BE" sz="2400" dirty="0" smtClean="0"/>
              <a:t>depuis, en première hypothèse, </a:t>
            </a:r>
            <a:r>
              <a:rPr lang="fr-BE" sz="2400" dirty="0"/>
              <a:t>notamment le lancement de </a:t>
            </a:r>
            <a:r>
              <a:rPr lang="fr-BE" sz="2400" dirty="0" smtClean="0"/>
              <a:t>Sony. Début des </a:t>
            </a:r>
            <a:r>
              <a:rPr lang="fr-BE" sz="2400" dirty="0"/>
              <a:t>jeux AAA, des campagnes de publicité énormes, des budgets hollywoodiens</a:t>
            </a:r>
            <a:r>
              <a:rPr lang="fr-BE" sz="2400" dirty="0" smtClean="0"/>
              <a:t>.</a:t>
            </a:r>
          </a:p>
          <a:p>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18</a:t>
            </a:fld>
            <a:endParaRPr lang="fr-BE"/>
          </a:p>
        </p:txBody>
      </p:sp>
      <p:pic>
        <p:nvPicPr>
          <p:cNvPr id="2050" name="Picture 2" descr="C:\Users\BO.Dozo\Dropbox\HN2015\lindustrie-du-triple-a-ME3050516269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429000"/>
            <a:ext cx="5472608" cy="3217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8348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normAutofit/>
          </a:bodyPr>
          <a:lstStyle/>
          <a:p>
            <a:r>
              <a:rPr lang="fr-BE" dirty="0" smtClean="0"/>
              <a:t>Concurrence progressive du web</a:t>
            </a:r>
            <a:endParaRPr lang="fr-BE" dirty="0"/>
          </a:p>
        </p:txBody>
      </p:sp>
      <p:sp>
        <p:nvSpPr>
          <p:cNvPr id="3" name="Espace réservé du contenu 2"/>
          <p:cNvSpPr>
            <a:spLocks noGrp="1"/>
          </p:cNvSpPr>
          <p:nvPr>
            <p:ph idx="1"/>
          </p:nvPr>
        </p:nvSpPr>
        <p:spPr/>
        <p:txBody>
          <a:bodyPr>
            <a:normAutofit/>
          </a:bodyPr>
          <a:lstStyle/>
          <a:p>
            <a:r>
              <a:rPr lang="fr-BE" i="1" dirty="0" smtClean="0"/>
              <a:t>Jeuxvideo.com</a:t>
            </a:r>
            <a:r>
              <a:rPr lang="fr-BE" dirty="0" smtClean="0"/>
              <a:t> (mars 1997)</a:t>
            </a:r>
            <a:endParaRPr lang="fr-BE" i="1" dirty="0" smtClean="0"/>
          </a:p>
          <a:p>
            <a:r>
              <a:rPr lang="fr-BE" i="1" dirty="0" err="1" smtClean="0"/>
              <a:t>Gamekult</a:t>
            </a:r>
            <a:r>
              <a:rPr lang="fr-BE" dirty="0" smtClean="0"/>
              <a:t> (décembre 2000)</a:t>
            </a:r>
            <a:endParaRPr lang="fr-BE" i="1" dirty="0" smtClean="0"/>
          </a:p>
          <a:p>
            <a:r>
              <a:rPr lang="fr-BE" i="1" dirty="0" err="1" smtClean="0"/>
              <a:t>Gameblog</a:t>
            </a:r>
            <a:r>
              <a:rPr lang="fr-BE" dirty="0" smtClean="0"/>
              <a:t> (février 2007)</a:t>
            </a:r>
            <a:endParaRPr lang="fr-BE" i="1" dirty="0" smtClean="0"/>
          </a:p>
          <a:p>
            <a:endParaRPr lang="fr-BE" dirty="0"/>
          </a:p>
          <a:p>
            <a:r>
              <a:rPr lang="fr-BE" dirty="0" smtClean="0"/>
              <a:t>Pourquoi cette tendance au passage sur le web?</a:t>
            </a:r>
            <a:endParaRPr lang="fr-BE" dirty="0"/>
          </a:p>
        </p:txBody>
      </p:sp>
      <p:pic>
        <p:nvPicPr>
          <p:cNvPr id="5" name="Picture 2" descr="C:\Users\ULg\Dropbox\histoire et analyse des pratiques du jeu vidéo\Gamekul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819275"/>
            <a:ext cx="2143125" cy="1609725"/>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p:cNvSpPr>
            <a:spLocks noGrp="1"/>
          </p:cNvSpPr>
          <p:nvPr>
            <p:ph type="sldNum" sz="quarter" idx="12"/>
          </p:nvPr>
        </p:nvSpPr>
        <p:spPr/>
        <p:txBody>
          <a:bodyPr/>
          <a:lstStyle/>
          <a:p>
            <a:fld id="{B5862128-36B9-40D4-A282-3B184ABD0AA5}" type="slidenum">
              <a:rPr lang="fr-BE" smtClean="0"/>
              <a:t>19</a:t>
            </a:fld>
            <a:endParaRPr lang="fr-BE"/>
          </a:p>
        </p:txBody>
      </p:sp>
    </p:spTree>
    <p:extLst>
      <p:ext uri="{BB962C8B-B14F-4D97-AF65-F5344CB8AC3E}">
        <p14:creationId xmlns:p14="http://schemas.microsoft.com/office/powerpoint/2010/main" val="3383947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Quelle presse ?</a:t>
            </a:r>
            <a:endParaRPr lang="fr-BE" dirty="0"/>
          </a:p>
        </p:txBody>
      </p:sp>
      <p:sp>
        <p:nvSpPr>
          <p:cNvPr id="3" name="Espace réservé du contenu 2"/>
          <p:cNvSpPr>
            <a:spLocks noGrp="1"/>
          </p:cNvSpPr>
          <p:nvPr>
            <p:ph idx="1"/>
          </p:nvPr>
        </p:nvSpPr>
        <p:spPr/>
        <p:txBody>
          <a:bodyPr>
            <a:normAutofit/>
          </a:bodyPr>
          <a:lstStyle/>
          <a:p>
            <a:r>
              <a:rPr lang="fr-BE" dirty="0" smtClean="0"/>
              <a:t>Pas question de la presse généraliste</a:t>
            </a:r>
          </a:p>
          <a:p>
            <a:pPr lvl="1"/>
            <a:r>
              <a:rPr lang="fr-BE" dirty="0" smtClean="0"/>
              <a:t>Sur le sujet, voir </a:t>
            </a:r>
            <a:r>
              <a:rPr lang="fr-BE" i="1" dirty="0" smtClean="0"/>
              <a:t>Le Player Club</a:t>
            </a:r>
            <a:r>
              <a:rPr lang="fr-BE" dirty="0" smtClean="0"/>
              <a:t> n°18, sur </a:t>
            </a:r>
            <a:r>
              <a:rPr lang="fr-BE" dirty="0" err="1" smtClean="0"/>
              <a:t>RadioJV</a:t>
            </a:r>
            <a:r>
              <a:rPr lang="fr-BE" dirty="0"/>
              <a:t> : </a:t>
            </a:r>
            <a:r>
              <a:rPr lang="fr-BE" dirty="0">
                <a:hlinkClick r:id="rId3"/>
              </a:rPr>
              <a:t>http://www.radiojv.com/show/le-player-club-18</a:t>
            </a:r>
            <a:r>
              <a:rPr lang="fr-BE" dirty="0" smtClean="0">
                <a:hlinkClick r:id="rId3"/>
              </a:rPr>
              <a:t>/</a:t>
            </a:r>
            <a:r>
              <a:rPr lang="fr-BE" dirty="0" smtClean="0"/>
              <a:t> </a:t>
            </a:r>
          </a:p>
          <a:p>
            <a:r>
              <a:rPr lang="fr-BE" dirty="0" smtClean="0"/>
              <a:t>Peu question des autres médias (quelques mots sur les émissions télévisées)</a:t>
            </a:r>
          </a:p>
          <a:p>
            <a:endParaRPr lang="fr-BE" dirty="0" smtClean="0"/>
          </a:p>
          <a:p>
            <a:r>
              <a:rPr lang="fr-BE" dirty="0" smtClean="0"/>
              <a:t>Focalisation sur la presse spécialisée</a:t>
            </a:r>
            <a:endParaRPr lang="fr-BE" dirty="0"/>
          </a:p>
        </p:txBody>
      </p:sp>
    </p:spTree>
    <p:extLst>
      <p:ext uri="{BB962C8B-B14F-4D97-AF65-F5344CB8AC3E}">
        <p14:creationId xmlns:p14="http://schemas.microsoft.com/office/powerpoint/2010/main" val="18721165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Modèle économique fragile</a:t>
            </a:r>
            <a:endParaRPr lang="fr-BE" dirty="0"/>
          </a:p>
        </p:txBody>
      </p:sp>
      <p:sp>
        <p:nvSpPr>
          <p:cNvPr id="3" name="Espace réservé du contenu 2"/>
          <p:cNvSpPr>
            <a:spLocks noGrp="1"/>
          </p:cNvSpPr>
          <p:nvPr>
            <p:ph idx="1"/>
          </p:nvPr>
        </p:nvSpPr>
        <p:spPr/>
        <p:txBody>
          <a:bodyPr>
            <a:normAutofit/>
          </a:bodyPr>
          <a:lstStyle/>
          <a:p>
            <a:pPr algn="just"/>
            <a:r>
              <a:rPr lang="fr-BE" sz="2800" dirty="0" smtClean="0"/>
              <a:t>Généralisation des connexions </a:t>
            </a:r>
            <a:r>
              <a:rPr lang="fr-BE" sz="2800" b="1" dirty="0" smtClean="0"/>
              <a:t>internet</a:t>
            </a:r>
            <a:r>
              <a:rPr lang="fr-BE" sz="2800" dirty="0" smtClean="0"/>
              <a:t> parmi le lectorat</a:t>
            </a:r>
          </a:p>
          <a:p>
            <a:pPr algn="just"/>
            <a:r>
              <a:rPr lang="fr-BE" sz="2800" dirty="0" smtClean="0"/>
              <a:t>Dynamique </a:t>
            </a:r>
            <a:r>
              <a:rPr lang="fr-BE" sz="2800" dirty="0"/>
              <a:t>de la course à la </a:t>
            </a:r>
            <a:r>
              <a:rPr lang="fr-BE" sz="2800" b="1" dirty="0" smtClean="0"/>
              <a:t>nouveauté</a:t>
            </a:r>
            <a:r>
              <a:rPr lang="fr-BE" sz="2800" dirty="0" smtClean="0"/>
              <a:t> (</a:t>
            </a:r>
            <a:r>
              <a:rPr lang="fr-BE" sz="2800" dirty="0"/>
              <a:t>on ne joue qu’aux derniers jeux sortis, on traque les dernières </a:t>
            </a:r>
            <a:r>
              <a:rPr lang="fr-BE" sz="2800" dirty="0" smtClean="0"/>
              <a:t>informations) </a:t>
            </a:r>
            <a:r>
              <a:rPr lang="fr-BE" sz="2800" dirty="0" smtClean="0">
                <a:sym typeface="Wingdings" panose="05000000000000000000" pitchFamily="2" charset="2"/>
              </a:rPr>
              <a:t> </a:t>
            </a:r>
            <a:r>
              <a:rPr lang="fr-BE" sz="2800" dirty="0"/>
              <a:t>principalement mensuelle, </a:t>
            </a:r>
            <a:r>
              <a:rPr lang="fr-BE" sz="2800" dirty="0" smtClean="0"/>
              <a:t>la presse ne </a:t>
            </a:r>
            <a:r>
              <a:rPr lang="fr-BE" sz="2800" dirty="0"/>
              <a:t>pourra </a:t>
            </a:r>
            <a:r>
              <a:rPr lang="fr-BE" sz="2800" b="1" dirty="0"/>
              <a:t>plus</a:t>
            </a:r>
            <a:r>
              <a:rPr lang="fr-BE" sz="2800" dirty="0"/>
              <a:t> se faire le </a:t>
            </a:r>
            <a:r>
              <a:rPr lang="fr-BE" sz="2800" b="1" dirty="0"/>
              <a:t>véhicule de </a:t>
            </a:r>
            <a:r>
              <a:rPr lang="fr-BE" sz="2800" b="1" dirty="0" smtClean="0"/>
              <a:t>l’actualité</a:t>
            </a:r>
          </a:p>
          <a:p>
            <a:pPr algn="just"/>
            <a:r>
              <a:rPr lang="fr-BE" sz="2800" dirty="0" smtClean="0"/>
              <a:t>La </a:t>
            </a:r>
            <a:r>
              <a:rPr lang="fr-BE" sz="2800" b="1" dirty="0"/>
              <a:t>valeur ajoutée des bonus</a:t>
            </a:r>
            <a:r>
              <a:rPr lang="fr-BE" sz="2800" dirty="0"/>
              <a:t> (</a:t>
            </a:r>
            <a:r>
              <a:rPr lang="fr-BE" sz="2800" dirty="0" err="1"/>
              <a:t>CD-rom</a:t>
            </a:r>
            <a:r>
              <a:rPr lang="fr-BE" sz="2800" dirty="0"/>
              <a:t> contenant des démos de jeux et des utilitaires informatiques) </a:t>
            </a:r>
            <a:r>
              <a:rPr lang="fr-BE" sz="2800" b="1" dirty="0"/>
              <a:t>disparaît</a:t>
            </a:r>
            <a:r>
              <a:rPr lang="fr-BE" sz="2800" dirty="0"/>
              <a:t> : tout est disponible sur internet</a:t>
            </a:r>
            <a:endParaRPr lang="fr-BE" sz="2800" dirty="0" smtClean="0"/>
          </a:p>
          <a:p>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20</a:t>
            </a:fld>
            <a:endParaRPr lang="fr-BE"/>
          </a:p>
        </p:txBody>
      </p:sp>
    </p:spTree>
    <p:extLst>
      <p:ext uri="{BB962C8B-B14F-4D97-AF65-F5344CB8AC3E}">
        <p14:creationId xmlns:p14="http://schemas.microsoft.com/office/powerpoint/2010/main" val="30361389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noAutofit/>
          </a:bodyPr>
          <a:lstStyle/>
          <a:p>
            <a:r>
              <a:rPr lang="fr-BE" dirty="0" smtClean="0"/>
              <a:t>Répercussions dans la presse</a:t>
            </a:r>
            <a:endParaRPr lang="fr-BE" dirty="0"/>
          </a:p>
        </p:txBody>
      </p:sp>
      <p:sp>
        <p:nvSpPr>
          <p:cNvPr id="3" name="Espace réservé du contenu 2"/>
          <p:cNvSpPr>
            <a:spLocks noGrp="1"/>
          </p:cNvSpPr>
          <p:nvPr>
            <p:ph idx="1"/>
          </p:nvPr>
        </p:nvSpPr>
        <p:spPr/>
        <p:txBody>
          <a:bodyPr>
            <a:normAutofit/>
          </a:bodyPr>
          <a:lstStyle/>
          <a:p>
            <a:r>
              <a:rPr lang="fr-BE" b="1" dirty="0"/>
              <a:t>Presse</a:t>
            </a:r>
          </a:p>
          <a:p>
            <a:pPr marL="0" indent="0">
              <a:buNone/>
            </a:pPr>
            <a:r>
              <a:rPr lang="fr-BE" dirty="0"/>
              <a:t>La même logique s’applique à la presse. Rachat de la plupart des titres de presse </a:t>
            </a:r>
            <a:r>
              <a:rPr lang="fr-BE" dirty="0" err="1"/>
              <a:t>vidéoludique</a:t>
            </a:r>
            <a:r>
              <a:rPr lang="fr-BE" dirty="0"/>
              <a:t> francophone par Future (voir </a:t>
            </a:r>
            <a:r>
              <a:rPr lang="fr-BE" u="sng" dirty="0">
                <a:hlinkClick r:id="rId3"/>
              </a:rPr>
              <a:t>http://fr.wikipedia.org/wiki/M.E.R.7</a:t>
            </a:r>
            <a:r>
              <a:rPr lang="fr-BE" dirty="0"/>
              <a:t>) – </a:t>
            </a:r>
            <a:r>
              <a:rPr lang="fr-BE" b="1" dirty="0"/>
              <a:t>sécession de certains rédacteurs</a:t>
            </a:r>
            <a:r>
              <a:rPr lang="fr-BE" dirty="0"/>
              <a:t> – création de </a:t>
            </a:r>
            <a:r>
              <a:rPr lang="fr-BE" b="1" dirty="0"/>
              <a:t>magazines </a:t>
            </a:r>
            <a:r>
              <a:rPr lang="fr-BE" b="1" dirty="0" smtClean="0"/>
              <a:t>indépendants </a:t>
            </a:r>
            <a:r>
              <a:rPr lang="fr-BE" dirty="0" smtClean="0"/>
              <a:t>(Canard PC, Gaming).</a:t>
            </a:r>
            <a:endParaRPr lang="fr-BE" dirty="0"/>
          </a:p>
          <a:p>
            <a:endParaRPr lang="fr-BE" dirty="0"/>
          </a:p>
          <a:p>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21</a:t>
            </a:fld>
            <a:endParaRPr lang="fr-BE"/>
          </a:p>
        </p:txBody>
      </p:sp>
    </p:spTree>
    <p:extLst>
      <p:ext uri="{BB962C8B-B14F-4D97-AF65-F5344CB8AC3E}">
        <p14:creationId xmlns:p14="http://schemas.microsoft.com/office/powerpoint/2010/main" val="2217053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8" name="Titre 7"/>
          <p:cNvSpPr>
            <a:spLocks noGrp="1"/>
          </p:cNvSpPr>
          <p:nvPr>
            <p:ph type="title"/>
          </p:nvPr>
        </p:nvSpPr>
        <p:spPr/>
        <p:txBody>
          <a:bodyPr/>
          <a:lstStyle/>
          <a:p>
            <a:r>
              <a:rPr lang="fr-BE" dirty="0" smtClean="0"/>
              <a:t>Concentration (2003-2012)</a:t>
            </a:r>
            <a:endParaRPr lang="fr-BE" dirty="0"/>
          </a:p>
        </p:txBody>
      </p:sp>
      <p:sp>
        <p:nvSpPr>
          <p:cNvPr id="9" name="Espace réservé du texte 8"/>
          <p:cNvSpPr>
            <a:spLocks noGrp="1"/>
          </p:cNvSpPr>
          <p:nvPr>
            <p:ph type="body" idx="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22</a:t>
            </a:fld>
            <a:endParaRPr lang="fr-BE"/>
          </a:p>
        </p:txBody>
      </p:sp>
    </p:spTree>
    <p:extLst>
      <p:ext uri="{BB962C8B-B14F-4D97-AF65-F5344CB8AC3E}">
        <p14:creationId xmlns:p14="http://schemas.microsoft.com/office/powerpoint/2010/main" val="21110818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04664"/>
            <a:ext cx="8229600" cy="1143000"/>
          </a:xfrm>
        </p:spPr>
        <p:txBody>
          <a:bodyPr>
            <a:normAutofit fontScale="90000"/>
          </a:bodyPr>
          <a:lstStyle/>
          <a:p>
            <a:r>
              <a:rPr lang="fr-BE" dirty="0" smtClean="0"/>
              <a:t>Conséquences du modèle économique</a:t>
            </a:r>
            <a:endParaRPr lang="fr-BE" dirty="0"/>
          </a:p>
        </p:txBody>
      </p:sp>
      <p:sp>
        <p:nvSpPr>
          <p:cNvPr id="3" name="Espace réservé du contenu 2"/>
          <p:cNvSpPr>
            <a:spLocks noGrp="1"/>
          </p:cNvSpPr>
          <p:nvPr>
            <p:ph idx="1"/>
          </p:nvPr>
        </p:nvSpPr>
        <p:spPr/>
        <p:txBody>
          <a:bodyPr>
            <a:normAutofit fontScale="85000" lnSpcReduction="10000"/>
          </a:bodyPr>
          <a:lstStyle/>
          <a:p>
            <a:pPr algn="just"/>
            <a:r>
              <a:rPr lang="fr-BE" b="1" dirty="0" smtClean="0"/>
              <a:t>Concentration </a:t>
            </a:r>
            <a:r>
              <a:rPr lang="fr-BE" b="1" dirty="0"/>
              <a:t>éditoriale extrême </a:t>
            </a:r>
            <a:r>
              <a:rPr lang="fr-BE" dirty="0"/>
              <a:t>: renouvellement des équipes rédactionnelles pour des raisons économiques et idéologiques</a:t>
            </a:r>
          </a:p>
          <a:p>
            <a:pPr algn="just"/>
            <a:r>
              <a:rPr lang="fr-BE" dirty="0" smtClean="0"/>
              <a:t>Pression accrue qui s’en ressent sur la </a:t>
            </a:r>
            <a:r>
              <a:rPr lang="fr-BE" b="1" dirty="0" smtClean="0"/>
              <a:t>qualité </a:t>
            </a:r>
            <a:r>
              <a:rPr lang="fr-BE" b="1" dirty="0"/>
              <a:t>de la critique</a:t>
            </a:r>
            <a:r>
              <a:rPr lang="fr-BE" dirty="0"/>
              <a:t> : pour survivre, petits arrangements </a:t>
            </a:r>
            <a:r>
              <a:rPr lang="fr-BE" dirty="0" smtClean="0"/>
              <a:t>possibles avec </a:t>
            </a:r>
            <a:r>
              <a:rPr lang="fr-BE" dirty="0"/>
              <a:t>les </a:t>
            </a:r>
            <a:r>
              <a:rPr lang="fr-BE" dirty="0" smtClean="0"/>
              <a:t>éditeurs (coup d’éclat avec le </a:t>
            </a:r>
            <a:r>
              <a:rPr lang="fr-BE" dirty="0" err="1" smtClean="0"/>
              <a:t>Doritos</a:t>
            </a:r>
            <a:r>
              <a:rPr lang="fr-BE" dirty="0" smtClean="0"/>
              <a:t> </a:t>
            </a:r>
            <a:r>
              <a:rPr lang="fr-BE" dirty="0" err="1" smtClean="0"/>
              <a:t>Gate</a:t>
            </a:r>
            <a:r>
              <a:rPr lang="fr-BE" dirty="0" smtClean="0"/>
              <a:t>)</a:t>
            </a:r>
            <a:endParaRPr lang="fr-BE" dirty="0"/>
          </a:p>
          <a:p>
            <a:pPr marL="0" indent="0" algn="just">
              <a:buNone/>
            </a:pPr>
            <a:endParaRPr lang="fr-BE" dirty="0" smtClean="0"/>
          </a:p>
          <a:p>
            <a:pPr marL="0" indent="0" algn="just">
              <a:buNone/>
            </a:pPr>
            <a:r>
              <a:rPr lang="fr-BE" dirty="0" smtClean="0"/>
              <a:t>Début </a:t>
            </a:r>
            <a:r>
              <a:rPr lang="fr-BE" dirty="0"/>
              <a:t>des années </a:t>
            </a:r>
            <a:r>
              <a:rPr lang="fr-BE" dirty="0" smtClean="0"/>
              <a:t>2000, premiers </a:t>
            </a:r>
            <a:r>
              <a:rPr lang="fr-BE" dirty="0"/>
              <a:t>signes d’une grande crise éditoriale, qui durera quasiment dix ans. Les revues majeures du champ (</a:t>
            </a:r>
            <a:r>
              <a:rPr lang="fr-BE" i="1" dirty="0"/>
              <a:t>Joystick</a:t>
            </a:r>
            <a:r>
              <a:rPr lang="fr-BE" dirty="0"/>
              <a:t>, </a:t>
            </a:r>
            <a:r>
              <a:rPr lang="fr-BE" i="1" dirty="0" err="1" smtClean="0"/>
              <a:t>Joypad</a:t>
            </a:r>
            <a:r>
              <a:rPr lang="fr-BE" dirty="0" smtClean="0"/>
              <a:t>, </a:t>
            </a:r>
            <a:r>
              <a:rPr lang="fr-BE" i="1" dirty="0" smtClean="0"/>
              <a:t>Consoles+</a:t>
            </a:r>
            <a:r>
              <a:rPr lang="fr-BE" dirty="0" smtClean="0"/>
              <a:t>) </a:t>
            </a:r>
            <a:r>
              <a:rPr lang="fr-BE" dirty="0"/>
              <a:t>finiront par disparaître après plus de vingt ans de publication.</a:t>
            </a:r>
          </a:p>
          <a:p>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23</a:t>
            </a:fld>
            <a:endParaRPr lang="fr-BE"/>
          </a:p>
        </p:txBody>
      </p:sp>
    </p:spTree>
    <p:extLst>
      <p:ext uri="{BB962C8B-B14F-4D97-AF65-F5344CB8AC3E}">
        <p14:creationId xmlns:p14="http://schemas.microsoft.com/office/powerpoint/2010/main" val="383056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04664"/>
            <a:ext cx="8229600" cy="1143000"/>
          </a:xfrm>
        </p:spPr>
        <p:txBody>
          <a:bodyPr/>
          <a:lstStyle/>
          <a:p>
            <a:r>
              <a:rPr lang="fr-BE" dirty="0" smtClean="0"/>
              <a:t>Victoire par KO du web ? non</a:t>
            </a:r>
            <a:endParaRPr lang="fr-BE" dirty="0"/>
          </a:p>
        </p:txBody>
      </p:sp>
      <p:pic>
        <p:nvPicPr>
          <p:cNvPr id="7170" name="Picture 2" descr="C:\Users\ULg\Dropbox\histoire et analyse des pratiques du jeu vidéo\asterix2.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21343" y="0"/>
            <a:ext cx="1166281" cy="1569527"/>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4"/>
          <p:cNvSpPr>
            <a:spLocks noGrp="1"/>
          </p:cNvSpPr>
          <p:nvPr>
            <p:ph sz="half" idx="2"/>
          </p:nvPr>
        </p:nvSpPr>
        <p:spPr>
          <a:xfrm>
            <a:off x="683567" y="1556792"/>
            <a:ext cx="8385585" cy="4525963"/>
          </a:xfrm>
        </p:spPr>
        <p:txBody>
          <a:bodyPr/>
          <a:lstStyle/>
          <a:p>
            <a:r>
              <a:rPr lang="fr-BE" dirty="0" smtClean="0"/>
              <a:t>Il existe durant cette période des initiatives papier également</a:t>
            </a:r>
          </a:p>
          <a:p>
            <a:pPr lvl="1"/>
            <a:r>
              <a:rPr lang="fr-BE" i="1" dirty="0" smtClean="0"/>
              <a:t>Canard PC</a:t>
            </a:r>
            <a:r>
              <a:rPr lang="fr-BE" dirty="0" smtClean="0"/>
              <a:t> (créé en 2003 par d’anciens de </a:t>
            </a:r>
            <a:r>
              <a:rPr lang="fr-BE" i="1" dirty="0" smtClean="0"/>
              <a:t>Joystick</a:t>
            </a:r>
            <a:r>
              <a:rPr lang="fr-BE" dirty="0" smtClean="0"/>
              <a:t>)</a:t>
            </a:r>
          </a:p>
          <a:p>
            <a:pPr lvl="1"/>
            <a:r>
              <a:rPr lang="fr-BE" i="1" dirty="0" smtClean="0"/>
              <a:t>Gaming</a:t>
            </a:r>
            <a:r>
              <a:rPr lang="fr-BE" dirty="0" smtClean="0"/>
              <a:t> (créé en 2003, disparu en 2004, anciens de </a:t>
            </a:r>
            <a:r>
              <a:rPr lang="fr-BE" dirty="0" err="1" smtClean="0"/>
              <a:t>Joypad</a:t>
            </a:r>
            <a:r>
              <a:rPr lang="fr-BE" dirty="0" smtClean="0"/>
              <a:t>)</a:t>
            </a:r>
          </a:p>
          <a:p>
            <a:endParaRPr lang="fr-BE" dirty="0" smtClean="0"/>
          </a:p>
        </p:txBody>
      </p:sp>
      <p:pic>
        <p:nvPicPr>
          <p:cNvPr id="7172" name="Picture 4" descr="C:\Users\ULg\Dropbox\histoire et analyse des pratiques du jeu vidéo\couv_Canard_PC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573016"/>
            <a:ext cx="2156604" cy="30731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BO.Dozo\Dropbox\HN2015\Gaming-004---Page-001-(2004-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912" y="3580774"/>
            <a:ext cx="2344631" cy="307316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5862128-36B9-40D4-A282-3B184ABD0AA5}" type="slidenum">
              <a:rPr lang="fr-BE" smtClean="0"/>
              <a:t>24</a:t>
            </a:fld>
            <a:endParaRPr lang="fr-BE"/>
          </a:p>
        </p:txBody>
      </p:sp>
    </p:spTree>
    <p:extLst>
      <p:ext uri="{BB962C8B-B14F-4D97-AF65-F5344CB8AC3E}">
        <p14:creationId xmlns:p14="http://schemas.microsoft.com/office/powerpoint/2010/main" val="789092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584684"/>
            <a:ext cx="8229600" cy="1143000"/>
          </a:xfrm>
        </p:spPr>
        <p:txBody>
          <a:bodyPr>
            <a:normAutofit fontScale="90000"/>
          </a:bodyPr>
          <a:lstStyle/>
          <a:p>
            <a:r>
              <a:rPr lang="fr-BE" dirty="0" smtClean="0"/>
              <a:t>Conséquences économiques du passage au web</a:t>
            </a:r>
            <a:endParaRPr lang="fr-BE" dirty="0"/>
          </a:p>
        </p:txBody>
      </p:sp>
      <p:sp>
        <p:nvSpPr>
          <p:cNvPr id="3" name="Espace réservé du contenu 2"/>
          <p:cNvSpPr>
            <a:spLocks noGrp="1"/>
          </p:cNvSpPr>
          <p:nvPr>
            <p:ph idx="1"/>
          </p:nvPr>
        </p:nvSpPr>
        <p:spPr>
          <a:xfrm>
            <a:off x="457199" y="1747353"/>
            <a:ext cx="8229600" cy="4525963"/>
          </a:xfrm>
        </p:spPr>
        <p:txBody>
          <a:bodyPr>
            <a:normAutofit/>
          </a:bodyPr>
          <a:lstStyle/>
          <a:p>
            <a:r>
              <a:rPr lang="fr-BE" dirty="0" smtClean="0"/>
              <a:t>Modèles économiques</a:t>
            </a:r>
          </a:p>
          <a:p>
            <a:pPr lvl="1"/>
            <a:r>
              <a:rPr lang="fr-BE" dirty="0" smtClean="0"/>
              <a:t>Sur le web : quasiment que la publicité ; revenus complémentaires : </a:t>
            </a:r>
            <a:r>
              <a:rPr lang="fr-BE" dirty="0" err="1" smtClean="0"/>
              <a:t>freemium</a:t>
            </a:r>
            <a:r>
              <a:rPr lang="fr-BE" dirty="0"/>
              <a:t>, </a:t>
            </a:r>
            <a:r>
              <a:rPr lang="fr-BE" dirty="0" smtClean="0"/>
              <a:t>abonnement</a:t>
            </a:r>
            <a:endParaRPr lang="fr-BE" dirty="0"/>
          </a:p>
          <a:p>
            <a:pPr lvl="1"/>
            <a:r>
              <a:rPr lang="fr-BE" dirty="0" smtClean="0"/>
              <a:t>Sur papier, </a:t>
            </a:r>
            <a:r>
              <a:rPr lang="fr-BE" i="1" dirty="0" smtClean="0"/>
              <a:t>Canard PC </a:t>
            </a:r>
            <a:r>
              <a:rPr lang="fr-BE" dirty="0" smtClean="0"/>
              <a:t>revendique son indépendance grâce à la vente aux lecteurs ; les autres magazines dépendent des annonceurs (quasi exclusivement du milieu du jeu)</a:t>
            </a:r>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25</a:t>
            </a:fld>
            <a:endParaRPr lang="fr-BE"/>
          </a:p>
        </p:txBody>
      </p:sp>
    </p:spTree>
    <p:extLst>
      <p:ext uri="{BB962C8B-B14F-4D97-AF65-F5344CB8AC3E}">
        <p14:creationId xmlns:p14="http://schemas.microsoft.com/office/powerpoint/2010/main" val="29866449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584684"/>
            <a:ext cx="8219257" cy="1116124"/>
          </a:xfrm>
        </p:spPr>
        <p:txBody>
          <a:bodyPr>
            <a:normAutofit fontScale="90000"/>
          </a:bodyPr>
          <a:lstStyle/>
          <a:p>
            <a:r>
              <a:rPr lang="fr-BE" dirty="0"/>
              <a:t>Conséquences </a:t>
            </a:r>
            <a:r>
              <a:rPr lang="fr-BE" dirty="0" smtClean="0"/>
              <a:t>rédactionnelles </a:t>
            </a:r>
            <a:r>
              <a:rPr lang="fr-BE" dirty="0"/>
              <a:t>du passage au web</a:t>
            </a:r>
          </a:p>
        </p:txBody>
      </p:sp>
      <p:sp>
        <p:nvSpPr>
          <p:cNvPr id="3" name="Espace réservé du contenu 2"/>
          <p:cNvSpPr>
            <a:spLocks noGrp="1"/>
          </p:cNvSpPr>
          <p:nvPr>
            <p:ph idx="1"/>
          </p:nvPr>
        </p:nvSpPr>
        <p:spPr>
          <a:xfrm>
            <a:off x="457199" y="1723173"/>
            <a:ext cx="8229600" cy="4525963"/>
          </a:xfrm>
        </p:spPr>
        <p:txBody>
          <a:bodyPr>
            <a:normAutofit fontScale="70000" lnSpcReduction="20000"/>
          </a:bodyPr>
          <a:lstStyle/>
          <a:p>
            <a:r>
              <a:rPr lang="fr-BE" dirty="0" smtClean="0"/>
              <a:t>Traditionnel </a:t>
            </a:r>
            <a:r>
              <a:rPr lang="fr-BE" dirty="0"/>
              <a:t>déroulé « news », « </a:t>
            </a:r>
            <a:r>
              <a:rPr lang="fr-BE" dirty="0" err="1"/>
              <a:t>previews</a:t>
            </a:r>
            <a:r>
              <a:rPr lang="fr-BE" dirty="0"/>
              <a:t> », « tests </a:t>
            </a:r>
            <a:r>
              <a:rPr lang="fr-BE" dirty="0" smtClean="0"/>
              <a:t>» va évoluer</a:t>
            </a:r>
          </a:p>
          <a:p>
            <a:endParaRPr lang="fr-BE" dirty="0" smtClean="0"/>
          </a:p>
          <a:p>
            <a:r>
              <a:rPr lang="fr-BE" dirty="0" smtClean="0"/>
              <a:t>Types </a:t>
            </a:r>
            <a:r>
              <a:rPr lang="fr-BE" dirty="0"/>
              <a:t>de rédactionnel</a:t>
            </a:r>
          </a:p>
          <a:p>
            <a:pPr lvl="1"/>
            <a:r>
              <a:rPr lang="fr-BE" dirty="0" smtClean="0"/>
              <a:t>Sites </a:t>
            </a:r>
            <a:r>
              <a:rPr lang="fr-BE" dirty="0"/>
              <a:t>de news</a:t>
            </a:r>
          </a:p>
          <a:p>
            <a:pPr lvl="1"/>
            <a:r>
              <a:rPr lang="fr-BE" dirty="0"/>
              <a:t>Base de données de </a:t>
            </a:r>
            <a:r>
              <a:rPr lang="fr-BE" dirty="0" smtClean="0"/>
              <a:t>tests</a:t>
            </a:r>
          </a:p>
          <a:p>
            <a:pPr lvl="1"/>
            <a:r>
              <a:rPr lang="fr-BE" dirty="0" smtClean="0"/>
              <a:t>Course à la news</a:t>
            </a:r>
          </a:p>
          <a:p>
            <a:pPr lvl="1"/>
            <a:r>
              <a:rPr lang="fr-BE" dirty="0" smtClean="0"/>
              <a:t>Interviews </a:t>
            </a:r>
            <a:r>
              <a:rPr lang="fr-BE" dirty="0"/>
              <a:t>de créateurs, plus longues</a:t>
            </a:r>
          </a:p>
          <a:p>
            <a:pPr lvl="1"/>
            <a:r>
              <a:rPr lang="fr-BE" dirty="0"/>
              <a:t>Reportages approfondis</a:t>
            </a:r>
          </a:p>
          <a:p>
            <a:pPr marL="0" indent="0" algn="just">
              <a:buNone/>
            </a:pPr>
            <a:endParaRPr lang="fr-BE" dirty="0" smtClean="0"/>
          </a:p>
          <a:p>
            <a:pPr marL="0" indent="0" algn="just">
              <a:buNone/>
            </a:pPr>
            <a:r>
              <a:rPr lang="fr-BE" b="1" dirty="0" smtClean="0"/>
              <a:t>Différentes </a:t>
            </a:r>
            <a:r>
              <a:rPr lang="fr-BE" b="1" dirty="0"/>
              <a:t>réactions vont émerger</a:t>
            </a:r>
            <a:r>
              <a:rPr lang="fr-BE" dirty="0"/>
              <a:t> : de la course à la news aux articles fouillés en passant par des reportages approfondis, toute une gamme de pratiques journalistiques et critiques vont voir le jour, que ce soit en papier ou sur internet, dans des formules concurrentes ou </a:t>
            </a:r>
            <a:r>
              <a:rPr lang="fr-BE" dirty="0" smtClean="0"/>
              <a:t>complémentaires.</a:t>
            </a:r>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26</a:t>
            </a:fld>
            <a:endParaRPr lang="fr-BE"/>
          </a:p>
        </p:txBody>
      </p:sp>
    </p:spTree>
    <p:extLst>
      <p:ext uri="{BB962C8B-B14F-4D97-AF65-F5344CB8AC3E}">
        <p14:creationId xmlns:p14="http://schemas.microsoft.com/office/powerpoint/2010/main" val="17759909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8" name="Titre 7"/>
          <p:cNvSpPr>
            <a:spLocks noGrp="1"/>
          </p:cNvSpPr>
          <p:nvPr>
            <p:ph type="title"/>
          </p:nvPr>
        </p:nvSpPr>
        <p:spPr/>
        <p:txBody>
          <a:bodyPr/>
          <a:lstStyle/>
          <a:p>
            <a:r>
              <a:rPr lang="fr-BE" dirty="0" smtClean="0"/>
              <a:t>Diversification (2012-2016)</a:t>
            </a:r>
            <a:endParaRPr lang="fr-BE" dirty="0"/>
          </a:p>
        </p:txBody>
      </p:sp>
      <p:sp>
        <p:nvSpPr>
          <p:cNvPr id="9" name="Espace réservé du texte 8"/>
          <p:cNvSpPr>
            <a:spLocks noGrp="1"/>
          </p:cNvSpPr>
          <p:nvPr>
            <p:ph type="body" idx="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27</a:t>
            </a:fld>
            <a:endParaRPr lang="fr-BE"/>
          </a:p>
        </p:txBody>
      </p:sp>
    </p:spTree>
    <p:extLst>
      <p:ext uri="{BB962C8B-B14F-4D97-AF65-F5344CB8AC3E}">
        <p14:creationId xmlns:p14="http://schemas.microsoft.com/office/powerpoint/2010/main" val="42906135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normAutofit fontScale="90000"/>
          </a:bodyPr>
          <a:lstStyle/>
          <a:p>
            <a:r>
              <a:rPr lang="fr-BE" dirty="0" smtClean="0"/>
              <a:t>4. Retour du papier et</a:t>
            </a:r>
            <a:br>
              <a:rPr lang="fr-BE" dirty="0" smtClean="0"/>
            </a:br>
            <a:r>
              <a:rPr lang="fr-BE" dirty="0" smtClean="0"/>
              <a:t> fin du texte sur le web ? </a:t>
            </a:r>
            <a:endParaRPr lang="fr-BE" dirty="0"/>
          </a:p>
        </p:txBody>
      </p:sp>
      <p:sp>
        <p:nvSpPr>
          <p:cNvPr id="3" name="Espace réservé du contenu 2"/>
          <p:cNvSpPr>
            <a:spLocks noGrp="1"/>
          </p:cNvSpPr>
          <p:nvPr>
            <p:ph idx="1"/>
          </p:nvPr>
        </p:nvSpPr>
        <p:spPr>
          <a:xfrm>
            <a:off x="457199" y="1916832"/>
            <a:ext cx="8229600" cy="4525963"/>
          </a:xfrm>
        </p:spPr>
        <p:txBody>
          <a:bodyPr>
            <a:normAutofit/>
          </a:bodyPr>
          <a:lstStyle/>
          <a:p>
            <a:r>
              <a:rPr lang="fr-BE" dirty="0" smtClean="0"/>
              <a:t>Analyse d’Ivan </a:t>
            </a:r>
            <a:r>
              <a:rPr lang="fr-BE" dirty="0" err="1" smtClean="0"/>
              <a:t>Gaudé</a:t>
            </a:r>
            <a:r>
              <a:rPr lang="fr-BE" dirty="0" smtClean="0"/>
              <a:t> (Ivan le Fou, directeur de la rédaction de </a:t>
            </a:r>
            <a:r>
              <a:rPr lang="fr-BE" i="1" dirty="0" smtClean="0"/>
              <a:t>Canard PC</a:t>
            </a:r>
            <a:r>
              <a:rPr lang="fr-BE" dirty="0" smtClean="0"/>
              <a:t>)</a:t>
            </a:r>
          </a:p>
          <a:p>
            <a:r>
              <a:rPr lang="fr-BE" dirty="0" smtClean="0"/>
              <a:t>Émergence des </a:t>
            </a:r>
            <a:r>
              <a:rPr lang="fr-BE" dirty="0" err="1" smtClean="0"/>
              <a:t>youtubers</a:t>
            </a:r>
            <a:r>
              <a:rPr lang="fr-BE" dirty="0" smtClean="0"/>
              <a:t> et de </a:t>
            </a:r>
            <a:r>
              <a:rPr lang="fr-BE" dirty="0" err="1" smtClean="0"/>
              <a:t>Twitch</a:t>
            </a:r>
            <a:endParaRPr lang="fr-BE" dirty="0" smtClean="0"/>
          </a:p>
          <a:p>
            <a:r>
              <a:rPr lang="fr-BE" dirty="0" smtClean="0"/>
              <a:t>Modèle économique de la presse web fragile</a:t>
            </a:r>
          </a:p>
          <a:p>
            <a:pPr lvl="1"/>
            <a:r>
              <a:rPr lang="fr-BE" dirty="0"/>
              <a:t>d</a:t>
            </a:r>
            <a:r>
              <a:rPr lang="fr-BE" dirty="0" smtClean="0"/>
              <a:t>épend de la pub</a:t>
            </a:r>
          </a:p>
          <a:p>
            <a:pPr lvl="1"/>
            <a:r>
              <a:rPr lang="fr-BE" dirty="0"/>
              <a:t>l</a:t>
            </a:r>
            <a:r>
              <a:rPr lang="fr-BE" dirty="0" smtClean="0"/>
              <a:t>a pub va au clic</a:t>
            </a:r>
          </a:p>
          <a:p>
            <a:pPr lvl="1"/>
            <a:r>
              <a:rPr lang="fr-BE" dirty="0" smtClean="0"/>
              <a:t>« petits arrangements » possibles (</a:t>
            </a:r>
            <a:r>
              <a:rPr lang="fr-BE" dirty="0" err="1" smtClean="0"/>
              <a:t>Doritos</a:t>
            </a:r>
            <a:r>
              <a:rPr lang="fr-BE" dirty="0" smtClean="0"/>
              <a:t> </a:t>
            </a:r>
            <a:r>
              <a:rPr lang="fr-BE" dirty="0" err="1" smtClean="0"/>
              <a:t>Gate</a:t>
            </a:r>
            <a:r>
              <a:rPr lang="fr-BE" dirty="0" smtClean="0"/>
              <a:t>). </a:t>
            </a:r>
            <a:r>
              <a:rPr lang="fr-BE" sz="2000" dirty="0" smtClean="0"/>
              <a:t>Voir </a:t>
            </a:r>
            <a:r>
              <a:rPr lang="fr-BE" sz="2000" dirty="0"/>
              <a:t>article de </a:t>
            </a:r>
            <a:r>
              <a:rPr lang="fr-BE" sz="2000" i="1" dirty="0"/>
              <a:t>Libération</a:t>
            </a:r>
            <a:r>
              <a:rPr lang="fr-BE" sz="2000" dirty="0"/>
              <a:t> du 7/7/2015, Erwan </a:t>
            </a:r>
            <a:r>
              <a:rPr lang="fr-BE" sz="2000" dirty="0" err="1"/>
              <a:t>Cario</a:t>
            </a:r>
            <a:r>
              <a:rPr lang="fr-BE" sz="2000" dirty="0"/>
              <a:t>, « </a:t>
            </a:r>
            <a:r>
              <a:rPr lang="fr-BE" sz="2000" dirty="0" err="1"/>
              <a:t>Gamekult</a:t>
            </a:r>
            <a:r>
              <a:rPr lang="fr-BE" sz="2000" dirty="0"/>
              <a:t> : “On ne peut pas vivre de la pub sans compromission”».</a:t>
            </a:r>
          </a:p>
          <a:p>
            <a:pPr lvl="1"/>
            <a:endParaRPr lang="fr-BE" dirty="0" smtClean="0"/>
          </a:p>
          <a:p>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28</a:t>
            </a:fld>
            <a:endParaRPr lang="fr-BE"/>
          </a:p>
        </p:txBody>
      </p:sp>
    </p:spTree>
    <p:extLst>
      <p:ext uri="{BB962C8B-B14F-4D97-AF65-F5344CB8AC3E}">
        <p14:creationId xmlns:p14="http://schemas.microsoft.com/office/powerpoint/2010/main" val="26748446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normAutofit/>
          </a:bodyPr>
          <a:lstStyle/>
          <a:p>
            <a:r>
              <a:rPr lang="fr-BE" sz="4000" dirty="0" smtClean="0"/>
              <a:t>Presse papier, le retour</a:t>
            </a:r>
            <a:endParaRPr lang="fr-BE" sz="4000" dirty="0"/>
          </a:p>
        </p:txBody>
      </p:sp>
      <p:pic>
        <p:nvPicPr>
          <p:cNvPr id="1026" name="Picture 2" descr="C:\Users\ULg\Dropbox\histoire et analyse des pratiques du jeu vidéo\Produit_AncienNum_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3225316"/>
            <a:ext cx="2286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Lg\Dropbox\histoire et analyse des pratiques du jeu vidéo\games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6703" y="1844824"/>
            <a:ext cx="2830592" cy="37847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Lg\Dropbox\histoire et analyse des pratiques du jeu vidéo\thegame_couv.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2930412"/>
            <a:ext cx="2507805" cy="33429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Lg\Downloads\DiP4sT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5139" y="116632"/>
            <a:ext cx="1954014" cy="26369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Lg\Dropbox\histoire et analyse des pratiques du jeu vidéo\Icare_couv.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46" y="116632"/>
            <a:ext cx="2114835" cy="286912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5862128-36B9-40D4-A282-3B184ABD0AA5}" type="slidenum">
              <a:rPr lang="fr-BE" smtClean="0"/>
              <a:t>29</a:t>
            </a:fld>
            <a:endParaRPr lang="fr-BE"/>
          </a:p>
        </p:txBody>
      </p:sp>
    </p:spTree>
    <p:extLst>
      <p:ext uri="{BB962C8B-B14F-4D97-AF65-F5344CB8AC3E}">
        <p14:creationId xmlns:p14="http://schemas.microsoft.com/office/powerpoint/2010/main" val="1275712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normAutofit/>
          </a:bodyPr>
          <a:lstStyle/>
          <a:p>
            <a:r>
              <a:rPr lang="fr-BE" dirty="0" smtClean="0"/>
              <a:t>Travail en cours : peinture fraîche</a:t>
            </a:r>
            <a:endParaRPr lang="fr-BE" dirty="0"/>
          </a:p>
        </p:txBody>
      </p:sp>
      <p:sp>
        <p:nvSpPr>
          <p:cNvPr id="3" name="Espace réservé du contenu 2"/>
          <p:cNvSpPr>
            <a:spLocks noGrp="1"/>
          </p:cNvSpPr>
          <p:nvPr>
            <p:ph idx="1"/>
          </p:nvPr>
        </p:nvSpPr>
        <p:spPr/>
        <p:txBody>
          <a:bodyPr>
            <a:normAutofit/>
          </a:bodyPr>
          <a:lstStyle/>
          <a:p>
            <a:r>
              <a:rPr lang="fr-BE" dirty="0" err="1" smtClean="0"/>
              <a:t>Ludopresse</a:t>
            </a:r>
            <a:r>
              <a:rPr lang="fr-BE" dirty="0" smtClean="0"/>
              <a:t> : projet de recherche sur la presse </a:t>
            </a:r>
            <a:r>
              <a:rPr lang="fr-BE" dirty="0" err="1" smtClean="0"/>
              <a:t>vidéoludique</a:t>
            </a:r>
            <a:r>
              <a:rPr lang="fr-BE" dirty="0" smtClean="0"/>
              <a:t> francophone</a:t>
            </a:r>
          </a:p>
          <a:p>
            <a:r>
              <a:rPr lang="fr-BE" dirty="0" smtClean="0"/>
              <a:t>Avec Alexis Blanchet, Mathieu </a:t>
            </a:r>
            <a:r>
              <a:rPr lang="fr-BE" dirty="0" err="1" smtClean="0"/>
              <a:t>Triclot</a:t>
            </a:r>
            <a:r>
              <a:rPr lang="fr-BE" dirty="0" smtClean="0"/>
              <a:t>, Vincent Berry, </a:t>
            </a:r>
            <a:r>
              <a:rPr lang="fr-BE" dirty="0" err="1" smtClean="0"/>
              <a:t>Sélim</a:t>
            </a:r>
            <a:r>
              <a:rPr lang="fr-BE" dirty="0" smtClean="0"/>
              <a:t> </a:t>
            </a:r>
            <a:r>
              <a:rPr lang="fr-BE" dirty="0" err="1" smtClean="0"/>
              <a:t>Ammouche</a:t>
            </a:r>
            <a:r>
              <a:rPr lang="fr-BE" dirty="0" smtClean="0"/>
              <a:t>, Colin </a:t>
            </a:r>
            <a:r>
              <a:rPr lang="fr-BE" dirty="0" err="1" smtClean="0"/>
              <a:t>Sidre</a:t>
            </a:r>
            <a:r>
              <a:rPr lang="fr-BE" dirty="0" smtClean="0"/>
              <a:t>, etc.</a:t>
            </a:r>
          </a:p>
          <a:p>
            <a:endParaRPr lang="fr-BE" dirty="0"/>
          </a:p>
        </p:txBody>
      </p:sp>
      <p:pic>
        <p:nvPicPr>
          <p:cNvPr id="1026" name="Picture 2" descr="C:\Users\ULg\Dropbox\histoire et analyse des pratiques du jeu vidéo\pixelshollywo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501466"/>
            <a:ext cx="1604217" cy="221381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Lg\Dropbox\histoire et analyse des pratiques du jeu vidéo\philo jeu vidé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4501466"/>
            <a:ext cx="1512168" cy="22115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Lg\Dropbox\histoire et analyse des pratiques du jeu vidéo\l-experience-virtuel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4478466"/>
            <a:ext cx="1584176" cy="223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Arguments intéressants</a:t>
            </a:r>
            <a:endParaRPr lang="fr-BE" dirty="0"/>
          </a:p>
        </p:txBody>
      </p:sp>
      <p:sp>
        <p:nvSpPr>
          <p:cNvPr id="3" name="Espace réservé du contenu 2"/>
          <p:cNvSpPr>
            <a:spLocks noGrp="1"/>
          </p:cNvSpPr>
          <p:nvPr>
            <p:ph idx="1"/>
          </p:nvPr>
        </p:nvSpPr>
        <p:spPr/>
        <p:txBody>
          <a:bodyPr>
            <a:normAutofit fontScale="85000" lnSpcReduction="20000"/>
          </a:bodyPr>
          <a:lstStyle/>
          <a:p>
            <a:r>
              <a:rPr lang="fr-BE" dirty="0" smtClean="0"/>
              <a:t>« mettre </a:t>
            </a:r>
            <a:r>
              <a:rPr lang="fr-BE" dirty="0"/>
              <a:t>des visages et des voix derrière les </a:t>
            </a:r>
            <a:r>
              <a:rPr lang="fr-BE" dirty="0" smtClean="0"/>
              <a:t>pixels » (</a:t>
            </a:r>
            <a:r>
              <a:rPr lang="fr-BE" b="1" i="1" dirty="0" err="1" smtClean="0"/>
              <a:t>Games</a:t>
            </a:r>
            <a:r>
              <a:rPr lang="fr-BE" dirty="0" smtClean="0"/>
              <a:t>)</a:t>
            </a:r>
          </a:p>
          <a:p>
            <a:r>
              <a:rPr lang="fr-BE" dirty="0" smtClean="0"/>
              <a:t>« Un </a:t>
            </a:r>
            <a:r>
              <a:rPr lang="fr-BE" dirty="0"/>
              <a:t>magazine dédié aux joueurs adultes, la génération </a:t>
            </a:r>
            <a:r>
              <a:rPr lang="fr-BE" dirty="0" smtClean="0"/>
              <a:t>"Super </a:t>
            </a:r>
            <a:r>
              <a:rPr lang="fr-BE" dirty="0"/>
              <a:t>Nintendo / </a:t>
            </a:r>
            <a:r>
              <a:rPr lang="fr-BE" dirty="0" smtClean="0"/>
              <a:t>PlayStation" » (</a:t>
            </a:r>
            <a:r>
              <a:rPr lang="fr-BE" b="1" i="1" dirty="0" smtClean="0"/>
              <a:t>The Game</a:t>
            </a:r>
            <a:r>
              <a:rPr lang="fr-BE" dirty="0" smtClean="0"/>
              <a:t>)</a:t>
            </a:r>
          </a:p>
          <a:p>
            <a:r>
              <a:rPr lang="fr-BE" dirty="0" smtClean="0"/>
              <a:t>« les </a:t>
            </a:r>
            <a:r>
              <a:rPr lang="fr-BE" dirty="0"/>
              <a:t>critiques seront vraiment assumées comme telles. Pas de note, pas de pavé technique, aucune prétention à l’objectivité : on est là pour faire partager notre ressenti, pas des listes de </a:t>
            </a:r>
            <a:r>
              <a:rPr lang="fr-BE" dirty="0" err="1" smtClean="0"/>
              <a:t>features</a:t>
            </a:r>
            <a:r>
              <a:rPr lang="fr-BE" dirty="0" smtClean="0"/>
              <a:t> » (sur le site </a:t>
            </a:r>
            <a:r>
              <a:rPr lang="fr-BE" dirty="0" err="1" smtClean="0"/>
              <a:t>zqsd</a:t>
            </a:r>
            <a:r>
              <a:rPr lang="fr-BE" dirty="0" smtClean="0"/>
              <a:t>, à propos de </a:t>
            </a:r>
            <a:r>
              <a:rPr lang="fr-BE" b="1" i="1" dirty="0" smtClean="0"/>
              <a:t>JV Le </a:t>
            </a:r>
            <a:r>
              <a:rPr lang="fr-BE" b="1" i="1" dirty="0" err="1" smtClean="0"/>
              <a:t>mag</a:t>
            </a:r>
            <a:r>
              <a:rPr lang="fr-BE" dirty="0" smtClean="0"/>
              <a:t>)</a:t>
            </a:r>
          </a:p>
          <a:p>
            <a:endParaRPr lang="fr-BE" dirty="0" smtClean="0"/>
          </a:p>
          <a:p>
            <a:pPr marL="0" indent="0">
              <a:buNone/>
            </a:pPr>
            <a:r>
              <a:rPr lang="fr-BE" dirty="0" smtClean="0">
                <a:sym typeface="Wingdings" panose="05000000000000000000" pitchFamily="2" charset="2"/>
              </a:rPr>
              <a:t> </a:t>
            </a:r>
            <a:r>
              <a:rPr lang="fr-BE" b="1" dirty="0" smtClean="0">
                <a:sym typeface="Wingdings" panose="05000000000000000000" pitchFamily="2" charset="2"/>
              </a:rPr>
              <a:t>Diversité de points de vue : maturité de la presse </a:t>
            </a:r>
            <a:r>
              <a:rPr lang="fr-BE" b="1" dirty="0" err="1" smtClean="0">
                <a:sym typeface="Wingdings" panose="05000000000000000000" pitchFamily="2" charset="2"/>
              </a:rPr>
              <a:t>vidéoludique</a:t>
            </a:r>
            <a:r>
              <a:rPr lang="fr-BE" b="1" dirty="0" smtClean="0">
                <a:sym typeface="Wingdings" panose="05000000000000000000" pitchFamily="2" charset="2"/>
              </a:rPr>
              <a:t> ?</a:t>
            </a:r>
            <a:endParaRPr lang="fr-BE" b="1"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30</a:t>
            </a:fld>
            <a:endParaRPr lang="fr-BE"/>
          </a:p>
        </p:txBody>
      </p:sp>
    </p:spTree>
    <p:extLst>
      <p:ext uri="{BB962C8B-B14F-4D97-AF65-F5344CB8AC3E}">
        <p14:creationId xmlns:p14="http://schemas.microsoft.com/office/powerpoint/2010/main" val="6034085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Petit sondage en direct</a:t>
            </a:r>
            <a:endParaRPr lang="fr-BE" dirty="0"/>
          </a:p>
        </p:txBody>
      </p:sp>
      <p:sp>
        <p:nvSpPr>
          <p:cNvPr id="3" name="Espace réservé du contenu 2"/>
          <p:cNvSpPr>
            <a:spLocks noGrp="1"/>
          </p:cNvSpPr>
          <p:nvPr>
            <p:ph idx="1"/>
          </p:nvPr>
        </p:nvSpPr>
        <p:spPr/>
        <p:txBody>
          <a:bodyPr>
            <a:normAutofit/>
          </a:bodyPr>
          <a:lstStyle/>
          <a:p>
            <a:r>
              <a:rPr lang="fr-BE" dirty="0">
                <a:hlinkClick r:id="rId3"/>
              </a:rPr>
              <a:t>https://b.socrative.com/student/#</a:t>
            </a:r>
            <a:r>
              <a:rPr lang="fr-BE" dirty="0" smtClean="0">
                <a:hlinkClick r:id="rId3"/>
              </a:rPr>
              <a:t>wait</a:t>
            </a:r>
            <a:endParaRPr lang="fr-BE" dirty="0" smtClean="0"/>
          </a:p>
          <a:p>
            <a:endParaRPr lang="fr-BE" b="1" dirty="0"/>
          </a:p>
          <a:p>
            <a:r>
              <a:rPr lang="fr-BE" b="1" dirty="0" smtClean="0"/>
              <a:t>Room : </a:t>
            </a:r>
            <a:r>
              <a:rPr lang="fr-BE" b="1" cap="all" dirty="0"/>
              <a:t>A0DHA9U2</a:t>
            </a:r>
            <a:endParaRPr lang="fr-BE" b="1"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31</a:t>
            </a:fld>
            <a:endParaRPr lang="fr-BE"/>
          </a:p>
        </p:txBody>
      </p:sp>
    </p:spTree>
    <p:extLst>
      <p:ext uri="{BB962C8B-B14F-4D97-AF65-F5344CB8AC3E}">
        <p14:creationId xmlns:p14="http://schemas.microsoft.com/office/powerpoint/2010/main" val="25173948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9" name="Titre 8"/>
          <p:cNvSpPr>
            <a:spLocks noGrp="1"/>
          </p:cNvSpPr>
          <p:nvPr>
            <p:ph type="title"/>
          </p:nvPr>
        </p:nvSpPr>
        <p:spPr/>
        <p:txBody>
          <a:bodyPr/>
          <a:lstStyle/>
          <a:p>
            <a:r>
              <a:rPr lang="fr-BE" dirty="0" smtClean="0"/>
              <a:t>Réseaux et mise en scène des rédactions</a:t>
            </a:r>
            <a:endParaRPr lang="fr-BE" dirty="0"/>
          </a:p>
        </p:txBody>
      </p:sp>
      <p:sp>
        <p:nvSpPr>
          <p:cNvPr id="10" name="Espace réservé du texte 9"/>
          <p:cNvSpPr>
            <a:spLocks noGrp="1"/>
          </p:cNvSpPr>
          <p:nvPr>
            <p:ph type="body" idx="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5862128-36B9-40D4-A282-3B184ABD0AA5}" type="slidenum">
              <a:rPr lang="fr-BE" smtClean="0"/>
              <a:t>32</a:t>
            </a:fld>
            <a:endParaRPr lang="fr-BE"/>
          </a:p>
        </p:txBody>
      </p:sp>
    </p:spTree>
    <p:extLst>
      <p:ext uri="{BB962C8B-B14F-4D97-AF65-F5344CB8AC3E}">
        <p14:creationId xmlns:p14="http://schemas.microsoft.com/office/powerpoint/2010/main" val="29551173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normAutofit fontScale="90000"/>
          </a:bodyPr>
          <a:lstStyle/>
          <a:p>
            <a:r>
              <a:rPr lang="fr-BE" dirty="0" smtClean="0"/>
              <a:t>La presse jeu vidéo, un star system ?</a:t>
            </a:r>
            <a:endParaRPr lang="fr-BE" dirty="0"/>
          </a:p>
        </p:txBody>
      </p:sp>
      <p:sp>
        <p:nvSpPr>
          <p:cNvPr id="3" name="Espace réservé du contenu 2"/>
          <p:cNvSpPr>
            <a:spLocks noGrp="1"/>
          </p:cNvSpPr>
          <p:nvPr>
            <p:ph idx="1"/>
          </p:nvPr>
        </p:nvSpPr>
        <p:spPr>
          <a:xfrm>
            <a:off x="457199" y="1628800"/>
            <a:ext cx="8229600" cy="4525963"/>
          </a:xfrm>
        </p:spPr>
        <p:txBody>
          <a:bodyPr>
            <a:normAutofit/>
          </a:bodyPr>
          <a:lstStyle/>
          <a:p>
            <a:r>
              <a:rPr lang="fr-BE" dirty="0" smtClean="0"/>
              <a:t>Ce petit </a:t>
            </a:r>
            <a:r>
              <a:rPr lang="fr-BE" dirty="0" err="1" smtClean="0"/>
              <a:t>gif</a:t>
            </a:r>
            <a:r>
              <a:rPr lang="fr-BE" dirty="0" smtClean="0"/>
              <a:t> animé illustre l’hypothèse</a:t>
            </a:r>
          </a:p>
          <a:p>
            <a:r>
              <a:rPr lang="fr-BE" dirty="0" smtClean="0"/>
              <a:t>On y voit </a:t>
            </a:r>
            <a:r>
              <a:rPr lang="fr-BE" dirty="0" err="1" smtClean="0"/>
              <a:t>Chocapic</a:t>
            </a:r>
            <a:r>
              <a:rPr lang="fr-BE" dirty="0"/>
              <a:t>, </a:t>
            </a:r>
            <a:r>
              <a:rPr lang="fr-BE" dirty="0" err="1" smtClean="0"/>
              <a:t>Poischich</a:t>
            </a:r>
            <a:r>
              <a:rPr lang="fr-BE" dirty="0"/>
              <a:t>, </a:t>
            </a:r>
            <a:r>
              <a:rPr lang="fr-BE" dirty="0" smtClean="0"/>
              <a:t>etc.</a:t>
            </a:r>
          </a:p>
          <a:p>
            <a:endParaRPr lang="fr-BE" dirty="0"/>
          </a:p>
          <a:p>
            <a:endParaRPr lang="fr-BE" dirty="0" smtClean="0"/>
          </a:p>
          <a:p>
            <a:r>
              <a:rPr lang="fr-BE" dirty="0" smtClean="0"/>
              <a:t>Le livre sur AHL de Julien </a:t>
            </a:r>
            <a:r>
              <a:rPr lang="fr-BE" dirty="0" err="1" smtClean="0"/>
              <a:t>Chièze</a:t>
            </a:r>
            <a:r>
              <a:rPr lang="fr-BE" dirty="0" smtClean="0"/>
              <a:t> est un autre bon exemple</a:t>
            </a:r>
            <a:endParaRPr lang="fr-BE" dirty="0"/>
          </a:p>
        </p:txBody>
      </p:sp>
      <p:pic>
        <p:nvPicPr>
          <p:cNvPr id="2050" name="Picture 2" descr="C:\Users\ULg\Dropbox\histoire et analyse des pratiques du jeu vidéo\Gamekul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09239" y="2163401"/>
            <a:ext cx="214312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Lg\Dropbox\histoire et analyse des pratiques du jeu vidéo\AHL-Concours-PixN-Lo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4714" y="4517889"/>
            <a:ext cx="571500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Hypothèse</a:t>
            </a:r>
            <a:endParaRPr lang="fr-BE" dirty="0"/>
          </a:p>
        </p:txBody>
      </p:sp>
      <p:sp>
        <p:nvSpPr>
          <p:cNvPr id="3" name="Espace réservé du contenu 2"/>
          <p:cNvSpPr>
            <a:spLocks noGrp="1"/>
          </p:cNvSpPr>
          <p:nvPr>
            <p:ph idx="1"/>
          </p:nvPr>
        </p:nvSpPr>
        <p:spPr/>
        <p:txBody>
          <a:bodyPr>
            <a:normAutofit fontScale="85000" lnSpcReduction="20000"/>
          </a:bodyPr>
          <a:lstStyle/>
          <a:p>
            <a:pPr marL="0" indent="0" algn="just">
              <a:buNone/>
            </a:pPr>
            <a:r>
              <a:rPr lang="fr-BE" dirty="0"/>
              <a:t>D</a:t>
            </a:r>
            <a:r>
              <a:rPr lang="fr-BE" dirty="0" smtClean="0"/>
              <a:t>ans </a:t>
            </a:r>
            <a:r>
              <a:rPr lang="fr-BE" dirty="0"/>
              <a:t>un domaine où les créateurs de jeux ne connaissaient pas la renommée, leur nom n’étant pas – sauf exception – associé à leur production (il est très récent que les joueurs connaissent les studios, voire pour quelques stars, les auteurs des jeux qu’ils apprécient), je postule que les </a:t>
            </a:r>
            <a:r>
              <a:rPr lang="fr-BE" b="1" dirty="0"/>
              <a:t>journalistes</a:t>
            </a:r>
            <a:r>
              <a:rPr lang="fr-BE" dirty="0"/>
              <a:t> ont rempli la fonction de </a:t>
            </a:r>
            <a:r>
              <a:rPr lang="fr-BE" b="1" dirty="0"/>
              <a:t>personnes phares</a:t>
            </a:r>
            <a:r>
              <a:rPr lang="fr-BE" dirty="0"/>
              <a:t>, dont l’avis structurait le champ des pratiques. Utilisant pour la toute grande majorité un </a:t>
            </a:r>
            <a:r>
              <a:rPr lang="fr-BE" b="1" dirty="0"/>
              <a:t>pseudonyme</a:t>
            </a:r>
            <a:r>
              <a:rPr lang="fr-BE" dirty="0"/>
              <a:t>, ils incarnent une forme spécifique d’autorité, développent des relations privilégiées avec les </a:t>
            </a:r>
            <a:r>
              <a:rPr lang="fr-BE" dirty="0" smtClean="0"/>
              <a:t>éditeurs d’un côté et les lecteurs/joueurs de l’autre </a:t>
            </a:r>
            <a:r>
              <a:rPr lang="fr-BE" dirty="0"/>
              <a:t>et bénéficient d’une grande reconnaissance dans le champ.</a:t>
            </a:r>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13792"/>
            <a:ext cx="8229600" cy="1143000"/>
          </a:xfrm>
        </p:spPr>
        <p:txBody>
          <a:bodyPr/>
          <a:lstStyle/>
          <a:p>
            <a:r>
              <a:rPr lang="fr-BE" dirty="0" smtClean="0"/>
              <a:t>Trombinoscope</a:t>
            </a:r>
            <a:endParaRPr lang="fr-BE" dirty="0"/>
          </a:p>
        </p:txBody>
      </p:sp>
      <p:pic>
        <p:nvPicPr>
          <p:cNvPr id="4098" name="Picture 2" descr="C:\Users\ULg\Dropbox\histoire et analyse des pratiques du jeu vidéo\Génération4 063 - Page 068 (février 19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92" y="1556792"/>
            <a:ext cx="3697788" cy="508518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Lg\Dropbox\histoire et analyse des pratiques du jeu vidéo\Consoles + 051 - Page 006 (février 19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337" y="1591143"/>
            <a:ext cx="3920816" cy="505083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827584" y="1196752"/>
            <a:ext cx="1800200" cy="369332"/>
          </a:xfrm>
          <a:prstGeom prst="rect">
            <a:avLst/>
          </a:prstGeom>
          <a:noFill/>
        </p:spPr>
        <p:txBody>
          <a:bodyPr wrap="square" rtlCol="0">
            <a:spAutoFit/>
          </a:bodyPr>
          <a:lstStyle/>
          <a:p>
            <a:r>
              <a:rPr lang="fr-BE" i="1" dirty="0" smtClean="0"/>
              <a:t>Gen4</a:t>
            </a:r>
            <a:r>
              <a:rPr lang="fr-BE" dirty="0" smtClean="0"/>
              <a:t> 63 p. 68</a:t>
            </a:r>
            <a:endParaRPr lang="fr-BE" dirty="0"/>
          </a:p>
        </p:txBody>
      </p:sp>
      <p:sp>
        <p:nvSpPr>
          <p:cNvPr id="6" name="ZoneTexte 5"/>
          <p:cNvSpPr txBox="1"/>
          <p:nvPr/>
        </p:nvSpPr>
        <p:spPr>
          <a:xfrm>
            <a:off x="6876256" y="1268760"/>
            <a:ext cx="1944216" cy="369332"/>
          </a:xfrm>
          <a:prstGeom prst="rect">
            <a:avLst/>
          </a:prstGeom>
          <a:noFill/>
        </p:spPr>
        <p:txBody>
          <a:bodyPr wrap="square" rtlCol="0">
            <a:spAutoFit/>
          </a:bodyPr>
          <a:lstStyle/>
          <a:p>
            <a:r>
              <a:rPr lang="fr-BE" i="1" dirty="0" smtClean="0"/>
              <a:t>Console +</a:t>
            </a:r>
            <a:r>
              <a:rPr lang="fr-BE" dirty="0" smtClean="0"/>
              <a:t> 51 p. 6</a:t>
            </a:r>
            <a:endParaRPr lang="fr-BE" dirty="0"/>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692696"/>
            <a:ext cx="8229600" cy="1143000"/>
          </a:xfrm>
        </p:spPr>
        <p:txBody>
          <a:bodyPr>
            <a:normAutofit fontScale="90000"/>
          </a:bodyPr>
          <a:lstStyle/>
          <a:p>
            <a:r>
              <a:rPr lang="fr-BE" dirty="0" smtClean="0"/>
              <a:t>Chez nous à Joystick, les jeux vidéo, c’est notre passion!</a:t>
            </a:r>
            <a:endParaRPr lang="fr-BE" dirty="0"/>
          </a:p>
        </p:txBody>
      </p:sp>
      <p:pic>
        <p:nvPicPr>
          <p:cNvPr id="5" name="72Y-ATix9rU?rel=0"/>
          <p:cNvPicPr>
            <a:picLocks noGrp="1" noRot="1" noChangeAspect="1"/>
          </p:cNvPicPr>
          <p:nvPr>
            <p:ph idx="1"/>
            <a:videoFile r:link="rId1"/>
          </p:nvPr>
        </p:nvPicPr>
        <p:blipFill>
          <a:blip r:embed="rId5"/>
          <a:stretch>
            <a:fillRect/>
          </a:stretch>
        </p:blipFill>
        <p:spPr>
          <a:xfrm>
            <a:off x="395536" y="1875656"/>
            <a:ext cx="3657600" cy="2057400"/>
          </a:xfrm>
          <a:prstGeom prst="rect">
            <a:avLst/>
          </a:prstGeom>
        </p:spPr>
      </p:pic>
      <p:pic>
        <p:nvPicPr>
          <p:cNvPr id="6" name="iXqY2t1AJQs?rel=0"/>
          <p:cNvPicPr>
            <a:picLocks noRot="1" noChangeAspect="1"/>
          </p:cNvPicPr>
          <p:nvPr>
            <a:videoFile r:link="rId2"/>
          </p:nvPr>
        </p:nvPicPr>
        <p:blipFill>
          <a:blip r:embed="rId5"/>
          <a:stretch>
            <a:fillRect/>
          </a:stretch>
        </p:blipFill>
        <p:spPr>
          <a:xfrm>
            <a:off x="4860032" y="3933056"/>
            <a:ext cx="3657600" cy="2057400"/>
          </a:xfrm>
          <a:prstGeom prst="rect">
            <a:avLst/>
          </a:prstGeom>
        </p:spPr>
      </p:pic>
      <p:sp>
        <p:nvSpPr>
          <p:cNvPr id="7" name="ZoneTexte 6"/>
          <p:cNvSpPr txBox="1"/>
          <p:nvPr/>
        </p:nvSpPr>
        <p:spPr>
          <a:xfrm>
            <a:off x="611560" y="4005064"/>
            <a:ext cx="2952328" cy="646331"/>
          </a:xfrm>
          <a:prstGeom prst="rect">
            <a:avLst/>
          </a:prstGeom>
          <a:noFill/>
        </p:spPr>
        <p:txBody>
          <a:bodyPr wrap="square" rtlCol="0">
            <a:spAutoFit/>
          </a:bodyPr>
          <a:lstStyle/>
          <a:p>
            <a:r>
              <a:rPr lang="fr-BE" dirty="0"/>
              <a:t>Joystick - Le cadavre</a:t>
            </a:r>
          </a:p>
          <a:p>
            <a:endParaRPr lang="fr-BE" dirty="0"/>
          </a:p>
        </p:txBody>
      </p:sp>
      <p:sp>
        <p:nvSpPr>
          <p:cNvPr id="8" name="ZoneTexte 7"/>
          <p:cNvSpPr txBox="1"/>
          <p:nvPr/>
        </p:nvSpPr>
        <p:spPr>
          <a:xfrm>
            <a:off x="5580112" y="3376255"/>
            <a:ext cx="2376264" cy="646331"/>
          </a:xfrm>
          <a:prstGeom prst="rect">
            <a:avLst/>
          </a:prstGeom>
          <a:noFill/>
        </p:spPr>
        <p:txBody>
          <a:bodyPr wrap="square" rtlCol="0">
            <a:spAutoFit/>
          </a:bodyPr>
          <a:lstStyle/>
          <a:p>
            <a:r>
              <a:rPr lang="fr-BE" dirty="0"/>
              <a:t>Joystick - Hypnose</a:t>
            </a:r>
          </a:p>
          <a:p>
            <a:endParaRPr lang="fr-BE" dirty="0"/>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Des amis de papier</a:t>
            </a:r>
            <a:endParaRPr lang="fr-BE" dirty="0"/>
          </a:p>
        </p:txBody>
      </p:sp>
      <p:sp>
        <p:nvSpPr>
          <p:cNvPr id="3" name="Espace réservé du contenu 2"/>
          <p:cNvSpPr>
            <a:spLocks noGrp="1"/>
          </p:cNvSpPr>
          <p:nvPr>
            <p:ph idx="1"/>
          </p:nvPr>
        </p:nvSpPr>
        <p:spPr/>
        <p:txBody>
          <a:bodyPr>
            <a:normAutofit/>
          </a:bodyPr>
          <a:lstStyle/>
          <a:p>
            <a:r>
              <a:rPr lang="fr-BE" dirty="0" smtClean="0"/>
              <a:t>Lien fort entre lecteurs et rédacteurs</a:t>
            </a:r>
          </a:p>
          <a:p>
            <a:pPr lvl="1"/>
            <a:r>
              <a:rPr lang="fr-BE" dirty="0" smtClean="0"/>
              <a:t>Communautés autour des magazines, mais aussi autour de certaines figures (ex. Caféine, rédacteur en chef de </a:t>
            </a:r>
            <a:r>
              <a:rPr lang="fr-BE" i="1" dirty="0" smtClean="0"/>
              <a:t>Joystick</a:t>
            </a:r>
            <a:r>
              <a:rPr lang="fr-BE" dirty="0" smtClean="0"/>
              <a:t>, créateur de Cafzone.net)</a:t>
            </a:r>
          </a:p>
          <a:p>
            <a:r>
              <a:rPr lang="fr-BE" dirty="0" smtClean="0"/>
              <a:t>Mise en scène des journalistes (trombinoscope, roman-photo, vidéo, etc.)</a:t>
            </a:r>
          </a:p>
          <a:p>
            <a:r>
              <a:rPr lang="fr-BE" dirty="0" smtClean="0"/>
              <a:t>Émotions partagées, par l’écriture</a:t>
            </a:r>
          </a:p>
        </p:txBody>
      </p:sp>
      <p:sp>
        <p:nvSpPr>
          <p:cNvPr id="5" name="ZoneTexte 4"/>
          <p:cNvSpPr txBox="1"/>
          <p:nvPr/>
        </p:nvSpPr>
        <p:spPr>
          <a:xfrm>
            <a:off x="7860005" y="5583438"/>
            <a:ext cx="1209148" cy="646331"/>
          </a:xfrm>
          <a:prstGeom prst="rect">
            <a:avLst/>
          </a:prstGeom>
          <a:noFill/>
        </p:spPr>
        <p:txBody>
          <a:bodyPr wrap="square" rtlCol="0">
            <a:spAutoFit/>
          </a:bodyPr>
          <a:lstStyle/>
          <a:p>
            <a:r>
              <a:rPr lang="fr-BE" dirty="0"/>
              <a:t>RIP </a:t>
            </a:r>
            <a:r>
              <a:rPr lang="fr-BE" dirty="0" err="1"/>
              <a:t>Seb</a:t>
            </a:r>
            <a:endParaRPr lang="fr-BE" dirty="0"/>
          </a:p>
          <a:p>
            <a:endParaRPr lang="fr-BE" dirty="0"/>
          </a:p>
        </p:txBody>
      </p:sp>
      <p:sp>
        <p:nvSpPr>
          <p:cNvPr id="6" name="Espace réservé du numéro de diapositive 5"/>
          <p:cNvSpPr>
            <a:spLocks noGrp="1"/>
          </p:cNvSpPr>
          <p:nvPr>
            <p:ph type="sldNum" sz="quarter" idx="12"/>
          </p:nvPr>
        </p:nvSpPr>
        <p:spPr/>
        <p:txBody>
          <a:bodyPr/>
          <a:lstStyle/>
          <a:p>
            <a:fld id="{B5862128-36B9-40D4-A282-3B184ABD0AA5}" type="slidenum">
              <a:rPr lang="fr-BE" smtClean="0"/>
              <a:t>37</a:t>
            </a:fld>
            <a:endParaRPr lang="fr-BE"/>
          </a:p>
        </p:txBody>
      </p:sp>
    </p:spTree>
    <p:extLst>
      <p:ext uri="{BB962C8B-B14F-4D97-AF65-F5344CB8AC3E}">
        <p14:creationId xmlns:p14="http://schemas.microsoft.com/office/powerpoint/2010/main" val="3230429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Réseau de rédactions</a:t>
            </a:r>
            <a:endParaRPr lang="fr-BE" dirty="0"/>
          </a:p>
        </p:txBody>
      </p:sp>
      <p:sp>
        <p:nvSpPr>
          <p:cNvPr id="5" name="Espace réservé du contenu 4"/>
          <p:cNvSpPr>
            <a:spLocks noGrp="1"/>
          </p:cNvSpPr>
          <p:nvPr>
            <p:ph idx="1"/>
          </p:nvPr>
        </p:nvSpPr>
        <p:spPr/>
        <p:txBody>
          <a:bodyPr/>
          <a:lstStyle/>
          <a:p>
            <a:endParaRPr lang="fr-BE" dirty="0"/>
          </a:p>
        </p:txBody>
      </p:sp>
      <p:pic>
        <p:nvPicPr>
          <p:cNvPr id="1026" name="Picture 2" descr="C:\Users\BO.Dozo\Dropbox\ludopresse\Grap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877" y="1567620"/>
            <a:ext cx="5338243" cy="531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1711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lstStyle/>
          <a:p>
            <a:endParaRPr lang="fr-B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3" y="1018285"/>
            <a:ext cx="9073797"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09063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Avant-goût de la séance</a:t>
            </a:r>
            <a:endParaRPr lang="fr-BE" dirty="0"/>
          </a:p>
        </p:txBody>
      </p:sp>
      <p:sp>
        <p:nvSpPr>
          <p:cNvPr id="3" name="Espace réservé du contenu 2"/>
          <p:cNvSpPr>
            <a:spLocks noGrp="1"/>
          </p:cNvSpPr>
          <p:nvPr>
            <p:ph idx="1"/>
          </p:nvPr>
        </p:nvSpPr>
        <p:spPr/>
        <p:txBody>
          <a:bodyPr>
            <a:normAutofit/>
          </a:bodyPr>
          <a:lstStyle/>
          <a:p>
            <a:r>
              <a:rPr lang="fr-BE" dirty="0" smtClean="0"/>
              <a:t>Périodisation</a:t>
            </a:r>
          </a:p>
          <a:p>
            <a:r>
              <a:rPr lang="fr-BE" dirty="0"/>
              <a:t>Réseaux et mise en scène des </a:t>
            </a:r>
            <a:r>
              <a:rPr lang="fr-BE" dirty="0" smtClean="0"/>
              <a:t>rédactions</a:t>
            </a:r>
          </a:p>
          <a:p>
            <a:r>
              <a:rPr lang="fr-BE" dirty="0"/>
              <a:t>Tests : émotions partagées et Construction de la valeur d’un </a:t>
            </a:r>
            <a:r>
              <a:rPr lang="fr-BE" dirty="0" smtClean="0"/>
              <a:t>jeu</a:t>
            </a:r>
          </a:p>
          <a:p>
            <a:r>
              <a:rPr lang="fr-BE" dirty="0" smtClean="0"/>
              <a:t>Un mot sur la publicité</a:t>
            </a:r>
          </a:p>
          <a:p>
            <a:endParaRPr lang="fr-BE" dirty="0" smtClean="0"/>
          </a:p>
          <a:p>
            <a:pPr lvl="2"/>
            <a:endParaRPr lang="fr-BE" dirty="0" smtClean="0"/>
          </a:p>
          <a:p>
            <a:pPr lvl="2"/>
            <a:endParaRPr lang="fr-BE" dirty="0"/>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9" name="Titre 8"/>
          <p:cNvSpPr>
            <a:spLocks noGrp="1"/>
          </p:cNvSpPr>
          <p:nvPr>
            <p:ph type="title"/>
          </p:nvPr>
        </p:nvSpPr>
        <p:spPr>
          <a:xfrm>
            <a:off x="722312" y="4406900"/>
            <a:ext cx="8026151" cy="1362075"/>
          </a:xfrm>
        </p:spPr>
        <p:txBody>
          <a:bodyPr>
            <a:normAutofit fontScale="90000"/>
          </a:bodyPr>
          <a:lstStyle/>
          <a:p>
            <a:r>
              <a:rPr lang="fr-BE" dirty="0" smtClean="0"/>
              <a:t>Tests : la note, </a:t>
            </a:r>
            <a:r>
              <a:rPr lang="fr-BE" smtClean="0"/>
              <a:t>ou la Construction </a:t>
            </a:r>
            <a:r>
              <a:rPr lang="fr-BE" dirty="0" smtClean="0"/>
              <a:t>de la valeur d’un jeu</a:t>
            </a:r>
            <a:endParaRPr lang="fr-BE" dirty="0"/>
          </a:p>
        </p:txBody>
      </p:sp>
      <p:sp>
        <p:nvSpPr>
          <p:cNvPr id="10" name="Espace réservé du texte 9"/>
          <p:cNvSpPr>
            <a:spLocks noGrp="1"/>
          </p:cNvSpPr>
          <p:nvPr>
            <p:ph type="body" idx="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5862128-36B9-40D4-A282-3B184ABD0AA5}" type="slidenum">
              <a:rPr lang="fr-BE" smtClean="0"/>
              <a:t>40</a:t>
            </a:fld>
            <a:endParaRPr lang="fr-BE"/>
          </a:p>
        </p:txBody>
      </p:sp>
    </p:spTree>
    <p:extLst>
      <p:ext uri="{BB962C8B-B14F-4D97-AF65-F5344CB8AC3E}">
        <p14:creationId xmlns:p14="http://schemas.microsoft.com/office/powerpoint/2010/main" val="6362549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Faut-il noter les jeux vidéo ?</a:t>
            </a:r>
            <a:endParaRPr lang="fr-BE" dirty="0"/>
          </a:p>
        </p:txBody>
      </p:sp>
      <p:sp>
        <p:nvSpPr>
          <p:cNvPr id="3" name="Espace réservé du contenu 2"/>
          <p:cNvSpPr>
            <a:spLocks noGrp="1"/>
          </p:cNvSpPr>
          <p:nvPr>
            <p:ph idx="1"/>
          </p:nvPr>
        </p:nvSpPr>
        <p:spPr/>
        <p:txBody>
          <a:bodyPr>
            <a:normAutofit fontScale="92500" lnSpcReduction="10000"/>
          </a:bodyPr>
          <a:lstStyle/>
          <a:p>
            <a:r>
              <a:rPr lang="fr-BE" b="1" dirty="0" smtClean="0"/>
              <a:t>Les « contre » : </a:t>
            </a:r>
            <a:r>
              <a:rPr lang="fr-BE" dirty="0" smtClean="0"/>
              <a:t>critique mûre pour un jeu vidéo qui est un objet culturel et artistique, un moyen d’expression adulte. Notation « inadaptée », « infantile », test doit disparaître au profit d’une « critique » plus noble</a:t>
            </a:r>
          </a:p>
          <a:p>
            <a:endParaRPr lang="fr-BE" dirty="0"/>
          </a:p>
          <a:p>
            <a:r>
              <a:rPr lang="fr-BE" b="1" dirty="0" smtClean="0"/>
              <a:t>Les « pour » : </a:t>
            </a:r>
            <a:r>
              <a:rPr lang="fr-BE" dirty="0" smtClean="0"/>
              <a:t>guide d’achat, défense du consommateur, critique possible en notant (voir autres biens culturels), prise de distance avec les éditeurs</a:t>
            </a:r>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p:txBody>
          <a:bodyPr/>
          <a:lstStyle/>
          <a:p>
            <a:r>
              <a:rPr lang="fr-BE" dirty="0" smtClean="0"/>
              <a:t>Modèle des années 1990</a:t>
            </a:r>
            <a:endParaRPr lang="fr-BE" dirty="0"/>
          </a:p>
        </p:txBody>
      </p:sp>
      <p:pic>
        <p:nvPicPr>
          <p:cNvPr id="3074" name="Picture 2" descr="C:\Users\ULg\Dropbox\histoire et analyse des pratiques du jeu vidéo\Super Power 002 - Page 078 (1992-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0394" y="1243969"/>
            <a:ext cx="4086334"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2987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 Pour » les tests et les notes</a:t>
            </a:r>
            <a:endParaRPr lang="fr-BE" dirty="0"/>
          </a:p>
        </p:txBody>
      </p:sp>
      <p:sp>
        <p:nvSpPr>
          <p:cNvPr id="3" name="Espace réservé du contenu 2"/>
          <p:cNvSpPr>
            <a:spLocks noGrp="1"/>
          </p:cNvSpPr>
          <p:nvPr>
            <p:ph idx="1"/>
          </p:nvPr>
        </p:nvSpPr>
        <p:spPr/>
        <p:txBody>
          <a:bodyPr>
            <a:normAutofit fontScale="77500" lnSpcReduction="20000"/>
          </a:bodyPr>
          <a:lstStyle/>
          <a:p>
            <a:pPr marL="0" indent="0" algn="just">
              <a:buNone/>
            </a:pPr>
            <a:r>
              <a:rPr lang="fr-BE" dirty="0" smtClean="0"/>
              <a:t>« Nul doute que certains sont sincères dans cette volonté de rénover un formatage des magazines hérités de la presse adolescente des années 1990. Mais on ne peut s’empêcher de remarquer que cette nouvelle direction, incidemment, efface bien des sujets de friction avec les créateurs et éditeurs de jeux, autrement dit les annonceurs. Il y a en effet peu de chance que la disparition des notes qui fâchent, la multiplication des interviews (forcément bienveillantes car qui sommes-nous pour juger les artistes ?), l’exposition sans commentaires de jolies images de jeux ou l’accent mis sur les dossiers historiques génèrent beaucoup de conflits avec le milieu du jeu vidéo. »</a:t>
            </a:r>
          </a:p>
          <a:p>
            <a:pPr marL="0" indent="0">
              <a:buNone/>
            </a:pPr>
            <a:r>
              <a:rPr lang="fr-BE" dirty="0"/>
              <a:t>	</a:t>
            </a:r>
            <a:r>
              <a:rPr lang="fr-BE" dirty="0"/>
              <a:t>I</a:t>
            </a:r>
            <a:r>
              <a:rPr lang="fr-BE" dirty="0" smtClean="0"/>
              <a:t>van </a:t>
            </a:r>
            <a:r>
              <a:rPr lang="fr-BE" dirty="0" smtClean="0"/>
              <a:t>Le Fou, </a:t>
            </a:r>
            <a:r>
              <a:rPr lang="fr-BE" i="1" dirty="0" smtClean="0"/>
              <a:t>Canard PC</a:t>
            </a:r>
            <a:r>
              <a:rPr lang="fr-BE" dirty="0" smtClean="0"/>
              <a:t> n° 313, 1</a:t>
            </a:r>
            <a:r>
              <a:rPr lang="fr-BE" baseline="30000" dirty="0" smtClean="0"/>
              <a:t>er</a:t>
            </a:r>
            <a:r>
              <a:rPr lang="fr-BE" dirty="0" smtClean="0"/>
              <a:t> mars 2015, p. 37</a:t>
            </a:r>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Un bilan intéressant</a:t>
            </a:r>
            <a:endParaRPr lang="fr-BE" dirty="0"/>
          </a:p>
        </p:txBody>
      </p:sp>
      <p:sp>
        <p:nvSpPr>
          <p:cNvPr id="3" name="Espace réservé du contenu 2"/>
          <p:cNvSpPr>
            <a:spLocks noGrp="1"/>
          </p:cNvSpPr>
          <p:nvPr>
            <p:ph idx="1"/>
          </p:nvPr>
        </p:nvSpPr>
        <p:spPr/>
        <p:txBody>
          <a:bodyPr>
            <a:normAutofit fontScale="77500" lnSpcReduction="20000"/>
          </a:bodyPr>
          <a:lstStyle/>
          <a:p>
            <a:r>
              <a:rPr lang="fr-BE" dirty="0" smtClean="0"/>
              <a:t>Texte de William </a:t>
            </a:r>
            <a:r>
              <a:rPr lang="fr-BE" dirty="0" err="1" smtClean="0"/>
              <a:t>Audureau</a:t>
            </a:r>
            <a:r>
              <a:rPr lang="fr-BE" dirty="0" smtClean="0"/>
              <a:t>, sur </a:t>
            </a:r>
            <a:r>
              <a:rPr lang="fr-BE" i="1" dirty="0" smtClean="0">
                <a:hlinkClick r:id="rId3"/>
              </a:rPr>
              <a:t>Pixel</a:t>
            </a:r>
            <a:r>
              <a:rPr lang="fr-BE" dirty="0" smtClean="0"/>
              <a:t> (site du Monde.fr), qui rappelle les enjeux (</a:t>
            </a:r>
            <a:r>
              <a:rPr lang="fr-BE" dirty="0" err="1" smtClean="0"/>
              <a:t>Metacritic</a:t>
            </a:r>
            <a:r>
              <a:rPr lang="fr-BE" dirty="0" smtClean="0"/>
              <a:t> notamment)</a:t>
            </a:r>
          </a:p>
          <a:p>
            <a:endParaRPr lang="fr-BE" dirty="0" smtClean="0"/>
          </a:p>
          <a:p>
            <a:pPr algn="just"/>
            <a:r>
              <a:rPr lang="fr-BE" dirty="0" smtClean="0"/>
              <a:t>« Toutefois</a:t>
            </a:r>
            <a:r>
              <a:rPr lang="fr-BE" dirty="0"/>
              <a:t>, des critiques impressionnistes d'Olivier </a:t>
            </a:r>
            <a:r>
              <a:rPr lang="fr-BE" dirty="0" err="1"/>
              <a:t>Séguret</a:t>
            </a:r>
            <a:r>
              <a:rPr lang="fr-BE" dirty="0"/>
              <a:t> dans </a:t>
            </a:r>
            <a:r>
              <a:rPr lang="fr-BE" i="1" dirty="0"/>
              <a:t>Libération</a:t>
            </a:r>
            <a:r>
              <a:rPr lang="fr-BE" dirty="0"/>
              <a:t> à l'approche déconstructiviste de Martin Lefebvre sur le site indépendant </a:t>
            </a:r>
            <a:r>
              <a:rPr lang="fr-BE" i="1" dirty="0" err="1"/>
              <a:t>Merlanfrit</a:t>
            </a:r>
            <a:r>
              <a:rPr lang="fr-BE" dirty="0"/>
              <a:t>,  toute une littérature parallèle s'est depuis développée, et si elle diffère en de nombreux points de style, d'approche et de sensibilités, elle se rejoint dans la volonté d'adapter la langue au jeu vidéo, afin d'en dire le charme et la spécificité, plutôt que de le réduire à de scolaires notes sur 20. Du moins c'est la théorie. Car après tout, </a:t>
            </a:r>
            <a:r>
              <a:rPr lang="fr-BE" b="1" dirty="0"/>
              <a:t>la critique œnologique réussit bien à concilier les deux</a:t>
            </a:r>
            <a:r>
              <a:rPr lang="fr-BE" dirty="0" smtClean="0"/>
              <a:t>. »</a:t>
            </a:r>
            <a:endParaRPr lang="fr-BE" dirty="0"/>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Une dernière piste</a:t>
            </a:r>
            <a:endParaRPr lang="fr-BE" dirty="0"/>
          </a:p>
        </p:txBody>
      </p:sp>
      <p:sp>
        <p:nvSpPr>
          <p:cNvPr id="3" name="Espace réservé du contenu 2"/>
          <p:cNvSpPr>
            <a:spLocks noGrp="1"/>
          </p:cNvSpPr>
          <p:nvPr>
            <p:ph idx="1"/>
          </p:nvPr>
        </p:nvSpPr>
        <p:spPr/>
        <p:txBody>
          <a:bodyPr>
            <a:normAutofit/>
          </a:bodyPr>
          <a:lstStyle/>
          <a:p>
            <a:r>
              <a:rPr lang="fr-BE" sz="2000" dirty="0" smtClean="0"/>
              <a:t>Les annonceurs et l’évolution de l’esthétique et de l’idéologie publicitaire</a:t>
            </a:r>
          </a:p>
          <a:p>
            <a:pPr lvl="1"/>
            <a:r>
              <a:rPr lang="fr-BE" sz="1800" dirty="0" smtClean="0"/>
              <a:t>Le </a:t>
            </a:r>
            <a:r>
              <a:rPr lang="fr-BE" sz="1800" dirty="0" err="1" smtClean="0"/>
              <a:t>tumblr</a:t>
            </a:r>
            <a:r>
              <a:rPr lang="fr-BE" sz="1800" dirty="0" smtClean="0"/>
              <a:t> de </a:t>
            </a:r>
            <a:r>
              <a:rPr lang="fr-BE" sz="1800" dirty="0" err="1" smtClean="0"/>
              <a:t>Pipomantis</a:t>
            </a:r>
            <a:r>
              <a:rPr lang="fr-BE" sz="1800" dirty="0" smtClean="0"/>
              <a:t> </a:t>
            </a:r>
            <a:r>
              <a:rPr lang="fr-BE" sz="1800" dirty="0"/>
              <a:t>http://putainouaispubsjv.tumblr.com/</a:t>
            </a:r>
          </a:p>
        </p:txBody>
      </p:sp>
      <p:pic>
        <p:nvPicPr>
          <p:cNvPr id="5122" name="Picture 2" descr="C:\Users\ULg\Dropbox\histoire et analyse des pratiques du jeu vidéo\tumblr_nk116dodjZ1txb279o1_1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389416"/>
            <a:ext cx="3240360" cy="446858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Lg\Dropbox\histoire et analyse des pratiques du jeu vidéo\tumblr_n7ad33I5bH1txb279o1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389416"/>
            <a:ext cx="2580552" cy="35541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ULg\Dropbox\histoire et analyse des pratiques du jeu vidéo\tumblr_n7ad33I5bH1txb279o2_12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5142" y="2389416"/>
            <a:ext cx="2580552" cy="3554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endParaRPr lang="fr-BE" dirty="0"/>
          </a:p>
        </p:txBody>
      </p:sp>
      <p:sp>
        <p:nvSpPr>
          <p:cNvPr id="3" name="Espace réservé du contenu 2"/>
          <p:cNvSpPr>
            <a:spLocks noGrp="1"/>
          </p:cNvSpPr>
          <p:nvPr>
            <p:ph idx="1"/>
          </p:nvPr>
        </p:nvSpPr>
        <p:spPr/>
        <p:txBody>
          <a:bodyPr>
            <a:normAutofit/>
          </a:bodyPr>
          <a:lstStyle/>
          <a:p>
            <a:endParaRPr lang="fr-BE" dirty="0"/>
          </a:p>
        </p:txBody>
      </p:sp>
      <p:pic>
        <p:nvPicPr>
          <p:cNvPr id="6146" name="Picture 2" descr="C:\Users\ULg\Dropbox\histoire et analyse des pratiques du jeu vidéo\tumblr_n7ad1olCVr1txb279o1_1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10" y="699542"/>
            <a:ext cx="4206751" cy="545891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Lg\Dropbox\histoire et analyse des pratiques du jeu vidéo\tumblr_n3l81j5PHl1txb279o4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8764" y="3645024"/>
            <a:ext cx="249523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ULg\Dropbox\histoire et analyse des pratiques du jeu vidéo\tumblr_n3l81j5PHl1txb279o3_12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3528" y="3645024"/>
            <a:ext cx="249523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ULg\Dropbox\histoire et analyse des pratiques du jeu vidéo\tumblr_n3l81j5PHl1txb279o2_4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4100" y="274386"/>
            <a:ext cx="2454664" cy="337516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ULg\Dropbox\histoire et analyse des pratiques du jeu vidéo\tumblr_n3l81j5PHl1txb279o1_4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8764" y="252592"/>
            <a:ext cx="2417831" cy="339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Sources primaires</a:t>
            </a:r>
            <a:endParaRPr lang="fr-BE" dirty="0"/>
          </a:p>
        </p:txBody>
      </p:sp>
      <p:sp>
        <p:nvSpPr>
          <p:cNvPr id="3" name="Espace réservé du contenu 2"/>
          <p:cNvSpPr>
            <a:spLocks noGrp="1"/>
          </p:cNvSpPr>
          <p:nvPr>
            <p:ph idx="1"/>
          </p:nvPr>
        </p:nvSpPr>
        <p:spPr/>
        <p:txBody>
          <a:bodyPr>
            <a:normAutofit/>
          </a:bodyPr>
          <a:lstStyle/>
          <a:p>
            <a:r>
              <a:rPr lang="fr-BE" sz="2400" dirty="0" smtClean="0"/>
              <a:t>L’incontournable </a:t>
            </a:r>
            <a:r>
              <a:rPr lang="fr-BE" sz="2400" dirty="0" err="1" smtClean="0"/>
              <a:t>Abandonware</a:t>
            </a:r>
            <a:r>
              <a:rPr lang="fr-BE" sz="2400" dirty="0" smtClean="0"/>
              <a:t> – magazines</a:t>
            </a:r>
          </a:p>
          <a:p>
            <a:pPr marL="0" indent="0">
              <a:buNone/>
            </a:pPr>
            <a:r>
              <a:rPr lang="fr-BE" sz="2400" dirty="0"/>
              <a:t>http://www.abandonware-magazines.org/</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708920"/>
            <a:ext cx="8070657" cy="37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10538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C:\Users\ULg\Dropbox\histoire et analyse des pratiques du jeu vidéo\game_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777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Six périodes</a:t>
            </a:r>
            <a:endParaRPr lang="fr-BE" dirty="0"/>
          </a:p>
        </p:txBody>
      </p:sp>
      <p:sp>
        <p:nvSpPr>
          <p:cNvPr id="3" name="Espace réservé du contenu 2"/>
          <p:cNvSpPr>
            <a:spLocks noGrp="1"/>
          </p:cNvSpPr>
          <p:nvPr>
            <p:ph idx="1"/>
          </p:nvPr>
        </p:nvSpPr>
        <p:spPr/>
        <p:txBody>
          <a:bodyPr>
            <a:normAutofit/>
          </a:bodyPr>
          <a:lstStyle/>
          <a:p>
            <a:r>
              <a:rPr lang="fr-BE" dirty="0" smtClean="0"/>
              <a:t>La préhistoire (1973-1982)</a:t>
            </a:r>
          </a:p>
          <a:p>
            <a:r>
              <a:rPr lang="fr-BE" dirty="0" smtClean="0"/>
              <a:t>Les pionniers (1982-1990)</a:t>
            </a:r>
          </a:p>
          <a:p>
            <a:r>
              <a:rPr lang="fr-BE" dirty="0" smtClean="0"/>
              <a:t>L’âge d’or (1990-1997)</a:t>
            </a:r>
          </a:p>
          <a:p>
            <a:r>
              <a:rPr lang="fr-BE" dirty="0" smtClean="0"/>
              <a:t>Professionnalisation (1997-2003)</a:t>
            </a:r>
          </a:p>
          <a:p>
            <a:r>
              <a:rPr lang="fr-BE" dirty="0" smtClean="0"/>
              <a:t>Concentration éditoriale (2003-2012)</a:t>
            </a:r>
          </a:p>
          <a:p>
            <a:r>
              <a:rPr lang="fr-BE" dirty="0" smtClean="0"/>
              <a:t>Diversification (2012-2016)</a:t>
            </a:r>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5</a:t>
            </a:fld>
            <a:endParaRPr lang="fr-BE"/>
          </a:p>
        </p:txBody>
      </p:sp>
    </p:spTree>
    <p:extLst>
      <p:ext uri="{BB962C8B-B14F-4D97-AF65-F5344CB8AC3E}">
        <p14:creationId xmlns:p14="http://schemas.microsoft.com/office/powerpoint/2010/main" val="16524686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8" name="Titre 7"/>
          <p:cNvSpPr>
            <a:spLocks noGrp="1"/>
          </p:cNvSpPr>
          <p:nvPr>
            <p:ph type="title"/>
          </p:nvPr>
        </p:nvSpPr>
        <p:spPr/>
        <p:txBody>
          <a:bodyPr/>
          <a:lstStyle/>
          <a:p>
            <a:r>
              <a:rPr lang="fr-BE" dirty="0" smtClean="0"/>
              <a:t>Les pionniers (1982-1990)</a:t>
            </a:r>
            <a:endParaRPr lang="fr-BE" dirty="0"/>
          </a:p>
        </p:txBody>
      </p:sp>
      <p:sp>
        <p:nvSpPr>
          <p:cNvPr id="9" name="Espace réservé du texte 8"/>
          <p:cNvSpPr>
            <a:spLocks noGrp="1"/>
          </p:cNvSpPr>
          <p:nvPr>
            <p:ph type="body" idx="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6</a:t>
            </a:fld>
            <a:endParaRPr lang="fr-BE"/>
          </a:p>
        </p:txBody>
      </p:sp>
    </p:spTree>
    <p:extLst>
      <p:ext uri="{BB962C8B-B14F-4D97-AF65-F5344CB8AC3E}">
        <p14:creationId xmlns:p14="http://schemas.microsoft.com/office/powerpoint/2010/main" val="738135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normAutofit/>
          </a:bodyPr>
          <a:lstStyle/>
          <a:p>
            <a:r>
              <a:rPr lang="fr-BE" i="1" dirty="0" smtClean="0"/>
              <a:t>Tilt</a:t>
            </a:r>
            <a:endParaRPr lang="fr-BE" i="1" dirty="0"/>
          </a:p>
        </p:txBody>
      </p:sp>
      <p:sp>
        <p:nvSpPr>
          <p:cNvPr id="3" name="Espace réservé du contenu 2"/>
          <p:cNvSpPr>
            <a:spLocks noGrp="1"/>
          </p:cNvSpPr>
          <p:nvPr>
            <p:ph idx="1"/>
          </p:nvPr>
        </p:nvSpPr>
        <p:spPr/>
        <p:txBody>
          <a:bodyPr>
            <a:normAutofit/>
          </a:bodyPr>
          <a:lstStyle/>
          <a:p>
            <a:r>
              <a:rPr lang="fr-BE" dirty="0" smtClean="0"/>
              <a:t>Premier : </a:t>
            </a:r>
            <a:r>
              <a:rPr lang="fr-BE" i="1" dirty="0" smtClean="0"/>
              <a:t>Tilt</a:t>
            </a:r>
            <a:r>
              <a:rPr lang="fr-BE" dirty="0" smtClean="0"/>
              <a:t>, </a:t>
            </a:r>
            <a:r>
              <a:rPr lang="fr-BE" dirty="0"/>
              <a:t>éditions </a:t>
            </a:r>
            <a:r>
              <a:rPr lang="fr-BE" dirty="0" smtClean="0"/>
              <a:t>Mondiales, septembre 1982</a:t>
            </a:r>
          </a:p>
          <a:p>
            <a:r>
              <a:rPr lang="fr-BE" dirty="0"/>
              <a:t>122 numéros ; dernier numéro janvier 1994</a:t>
            </a:r>
          </a:p>
          <a:p>
            <a:r>
              <a:rPr lang="fr-BE" dirty="0" smtClean="0"/>
              <a:t>Rédacteur en chef connu: </a:t>
            </a:r>
            <a:r>
              <a:rPr lang="fr-BE" dirty="0"/>
              <a:t>Jean-Michel </a:t>
            </a:r>
            <a:r>
              <a:rPr lang="fr-BE" dirty="0" err="1" smtClean="0"/>
              <a:t>Blottière</a:t>
            </a:r>
            <a:endParaRPr lang="fr-BE" dirty="0"/>
          </a:p>
        </p:txBody>
      </p:sp>
      <p:pic>
        <p:nvPicPr>
          <p:cNvPr id="2050" name="Picture 2" descr="C:\Users\ULg\Dropbox\histoire et analyse des pratiques du jeu vidéo\TILT 001 (Septembre - Octobre 1982) - Page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3925984"/>
            <a:ext cx="2170272" cy="2914403"/>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a:lstStyle/>
          <a:p>
            <a:fld id="{B5862128-36B9-40D4-A282-3B184ABD0AA5}" type="slidenum">
              <a:rPr lang="fr-BE" smtClean="0"/>
              <a:t>7</a:t>
            </a:fld>
            <a:endParaRPr lang="fr-BE"/>
          </a:p>
        </p:txBody>
      </p:sp>
    </p:spTree>
    <p:extLst>
      <p:ext uri="{BB962C8B-B14F-4D97-AF65-F5344CB8AC3E}">
        <p14:creationId xmlns:p14="http://schemas.microsoft.com/office/powerpoint/2010/main" val="23267578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i="1" dirty="0" smtClean="0"/>
              <a:t>Joystick</a:t>
            </a:r>
            <a:endParaRPr lang="fr-BE" i="1" dirty="0"/>
          </a:p>
        </p:txBody>
      </p:sp>
      <p:sp>
        <p:nvSpPr>
          <p:cNvPr id="3" name="Espace réservé du contenu 2"/>
          <p:cNvSpPr>
            <a:spLocks noGrp="1"/>
          </p:cNvSpPr>
          <p:nvPr>
            <p:ph idx="1"/>
          </p:nvPr>
        </p:nvSpPr>
        <p:spPr/>
        <p:txBody>
          <a:bodyPr>
            <a:normAutofit fontScale="92500"/>
          </a:bodyPr>
          <a:lstStyle/>
          <a:p>
            <a:r>
              <a:rPr lang="fr-BE" dirty="0" smtClean="0"/>
              <a:t>Avant </a:t>
            </a:r>
            <a:r>
              <a:rPr lang="fr-BE" i="1" dirty="0" smtClean="0"/>
              <a:t>Joystick</a:t>
            </a:r>
            <a:r>
              <a:rPr lang="fr-BE" dirty="0" smtClean="0"/>
              <a:t> : </a:t>
            </a:r>
            <a:r>
              <a:rPr lang="fr-BE" i="1" dirty="0" err="1" smtClean="0"/>
              <a:t>Hebdogiciel</a:t>
            </a:r>
            <a:r>
              <a:rPr lang="fr-BE" i="1" dirty="0" smtClean="0"/>
              <a:t> </a:t>
            </a:r>
            <a:r>
              <a:rPr lang="fr-BE" dirty="0" smtClean="0"/>
              <a:t>(1983- janvier 1987)</a:t>
            </a:r>
          </a:p>
          <a:p>
            <a:r>
              <a:rPr lang="fr-BE" i="1" dirty="0" smtClean="0"/>
              <a:t>Joystick Hebdo</a:t>
            </a:r>
            <a:r>
              <a:rPr lang="fr-BE" dirty="0" smtClean="0"/>
              <a:t> : novembre 1988 – janvier 1990</a:t>
            </a:r>
          </a:p>
          <a:p>
            <a:r>
              <a:rPr lang="fr-BE" dirty="0" smtClean="0"/>
              <a:t>Au début : listing de </a:t>
            </a:r>
            <a:r>
              <a:rPr lang="fr-BE" dirty="0" err="1" smtClean="0"/>
              <a:t>cheat</a:t>
            </a:r>
            <a:r>
              <a:rPr lang="fr-BE" dirty="0" smtClean="0"/>
              <a:t> codes, puis tests</a:t>
            </a:r>
          </a:p>
          <a:p>
            <a:pPr marL="457200" lvl="1" indent="0">
              <a:buNone/>
            </a:pPr>
            <a:r>
              <a:rPr lang="fr-BE" dirty="0" smtClean="0"/>
              <a:t>// jeuxvideo.com, ETAJV</a:t>
            </a:r>
          </a:p>
          <a:p>
            <a:r>
              <a:rPr lang="fr-BE" dirty="0" smtClean="0"/>
              <a:t>Janvier 1990 : passe de </a:t>
            </a:r>
            <a:r>
              <a:rPr lang="fr-BE" i="1" dirty="0" smtClean="0"/>
              <a:t>Joystick Hebdo </a:t>
            </a:r>
            <a:r>
              <a:rPr lang="fr-BE" dirty="0" smtClean="0"/>
              <a:t>à </a:t>
            </a:r>
            <a:r>
              <a:rPr lang="fr-BE" i="1" dirty="0" smtClean="0"/>
              <a:t>Joystick</a:t>
            </a:r>
            <a:r>
              <a:rPr lang="fr-BE" dirty="0" smtClean="0"/>
              <a:t>, devient mensuel</a:t>
            </a:r>
          </a:p>
          <a:p>
            <a:r>
              <a:rPr lang="fr-BE" dirty="0" smtClean="0"/>
              <a:t>Hachette (1993-2003), Future / </a:t>
            </a:r>
            <a:r>
              <a:rPr lang="fr-BE" dirty="0"/>
              <a:t>Yellow </a:t>
            </a:r>
            <a:r>
              <a:rPr lang="fr-BE" dirty="0" smtClean="0"/>
              <a:t>media (2003-2009 puis fin 2011), </a:t>
            </a:r>
            <a:r>
              <a:rPr lang="fr-BE" dirty="0"/>
              <a:t>M.E.R. </a:t>
            </a:r>
            <a:r>
              <a:rPr lang="fr-BE" dirty="0" smtClean="0"/>
              <a:t>7 (23/11/2012)</a:t>
            </a:r>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8</a:t>
            </a:fld>
            <a:endParaRPr lang="fr-BE"/>
          </a:p>
        </p:txBody>
      </p:sp>
    </p:spTree>
    <p:extLst>
      <p:ext uri="{BB962C8B-B14F-4D97-AF65-F5344CB8AC3E}">
        <p14:creationId xmlns:p14="http://schemas.microsoft.com/office/powerpoint/2010/main" val="3387103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endParaRPr lang="fr-BE" dirty="0"/>
          </a:p>
        </p:txBody>
      </p:sp>
      <p:pic>
        <p:nvPicPr>
          <p:cNvPr id="3074" name="Picture 2" descr="C:\Users\ULg\Dropbox\histoire et analyse des pratiques du jeu vidéo\JoyHebdo1-page001-couv.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4846" y="116632"/>
            <a:ext cx="2975066" cy="410445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Lg\Dropbox\histoire et analyse des pratiques du jeu vidéo\joystick - N°1 - janvier 1990 -  page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2924944"/>
            <a:ext cx="2757231" cy="38289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ULg\Dropbox\histoire et analyse des pratiques du jeu vidéo\Joystick 040 - Page 001 (1993-07-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3139" y="116632"/>
            <a:ext cx="2926013" cy="388843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5862128-36B9-40D4-A282-3B184ABD0AA5}" type="slidenum">
              <a:rPr lang="fr-BE" smtClean="0"/>
              <a:t>9</a:t>
            </a:fld>
            <a:endParaRPr lang="fr-BE"/>
          </a:p>
        </p:txBody>
      </p:sp>
    </p:spTree>
    <p:extLst>
      <p:ext uri="{BB962C8B-B14F-4D97-AF65-F5344CB8AC3E}">
        <p14:creationId xmlns:p14="http://schemas.microsoft.com/office/powerpoint/2010/main" val="1633613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 pour manett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 pour manette</Template>
  <TotalTime>764</TotalTime>
  <Words>1144</Words>
  <Application>Microsoft Office PowerPoint</Application>
  <PresentationFormat>Affichage à l'écran (4:3)</PresentationFormat>
  <Paragraphs>190</Paragraphs>
  <Slides>48</Slides>
  <Notes>0</Notes>
  <HiddenSlides>0</HiddenSlides>
  <MMClips>4</MMClips>
  <ScaleCrop>false</ScaleCrop>
  <HeadingPairs>
    <vt:vector size="4" baseType="variant">
      <vt:variant>
        <vt:lpstr>Thème</vt:lpstr>
      </vt:variant>
      <vt:variant>
        <vt:i4>1</vt:i4>
      </vt:variant>
      <vt:variant>
        <vt:lpstr>Titres des diapositives</vt:lpstr>
      </vt:variant>
      <vt:variant>
        <vt:i4>48</vt:i4>
      </vt:variant>
    </vt:vector>
  </HeadingPairs>
  <TitlesOfParts>
    <vt:vector size="49" baseType="lpstr">
      <vt:lpstr>theme pour manette</vt:lpstr>
      <vt:lpstr>Histoire et analyse des pratiques du jeu vidéo</vt:lpstr>
      <vt:lpstr>Quelle presse ?</vt:lpstr>
      <vt:lpstr>Travail en cours : peinture fraîche</vt:lpstr>
      <vt:lpstr>Avant-goût de la séance</vt:lpstr>
      <vt:lpstr>Six périodes</vt:lpstr>
      <vt:lpstr>Les pionniers (1982-1990)</vt:lpstr>
      <vt:lpstr>Tilt</vt:lpstr>
      <vt:lpstr>Joystick</vt:lpstr>
      <vt:lpstr>Présentation PowerPoint</vt:lpstr>
      <vt:lpstr>Micro Kid’s</vt:lpstr>
      <vt:lpstr>L’âge d’or (1990-1997)</vt:lpstr>
      <vt:lpstr>L’âge d’or :  apparition de la presse console</vt:lpstr>
      <vt:lpstr>Presse consoles des années 1990</vt:lpstr>
      <vt:lpstr>Présentation PowerPoint</vt:lpstr>
      <vt:lpstr>Présentation PowerPoint</vt:lpstr>
      <vt:lpstr>Présentation PowerPoint</vt:lpstr>
      <vt:lpstr>Professionnalisation (1997-2003)</vt:lpstr>
      <vt:lpstr>Évolution du statut du medium : « Des gens en cravate ont racheté des jeunes déconneurs… »</vt:lpstr>
      <vt:lpstr>Concurrence progressive du web</vt:lpstr>
      <vt:lpstr>Modèle économique fragile</vt:lpstr>
      <vt:lpstr>Répercussions dans la presse</vt:lpstr>
      <vt:lpstr>Concentration (2003-2012)</vt:lpstr>
      <vt:lpstr>Conséquences du modèle économique</vt:lpstr>
      <vt:lpstr>Victoire par KO du web ? non</vt:lpstr>
      <vt:lpstr>Conséquences économiques du passage au web</vt:lpstr>
      <vt:lpstr>Conséquences rédactionnelles du passage au web</vt:lpstr>
      <vt:lpstr>Diversification (2012-2016)</vt:lpstr>
      <vt:lpstr>4. Retour du papier et  fin du texte sur le web ? </vt:lpstr>
      <vt:lpstr>Presse papier, le retour</vt:lpstr>
      <vt:lpstr>Arguments intéressants</vt:lpstr>
      <vt:lpstr>Petit sondage en direct</vt:lpstr>
      <vt:lpstr>Réseaux et mise en scène des rédactions</vt:lpstr>
      <vt:lpstr>La presse jeu vidéo, un star system ?</vt:lpstr>
      <vt:lpstr>Hypothèse</vt:lpstr>
      <vt:lpstr>Trombinoscope</vt:lpstr>
      <vt:lpstr>Chez nous à Joystick, les jeux vidéo, c’est notre passion!</vt:lpstr>
      <vt:lpstr>Des amis de papier</vt:lpstr>
      <vt:lpstr>Réseau de rédactions</vt:lpstr>
      <vt:lpstr>Présentation PowerPoint</vt:lpstr>
      <vt:lpstr>Tests : la note, ou la Construction de la valeur d’un jeu</vt:lpstr>
      <vt:lpstr>Faut-il noter les jeux vidéo ?</vt:lpstr>
      <vt:lpstr>Modèle des années 1990</vt:lpstr>
      <vt:lpstr>« Pour » les tests et les notes</vt:lpstr>
      <vt:lpstr>Un bilan intéressant</vt:lpstr>
      <vt:lpstr>Une dernière piste</vt:lpstr>
      <vt:lpstr>Présentation PowerPoint</vt:lpstr>
      <vt:lpstr>Sources primaires</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Histoire et analyse des pratiques du jeu vidéo</dc:title>
  <dc:creator>ULg</dc:creator>
  <cp:lastModifiedBy>BO.Dozo</cp:lastModifiedBy>
  <cp:revision>65</cp:revision>
  <dcterms:created xsi:type="dcterms:W3CDTF">2015-01-31T15:55:49Z</dcterms:created>
  <dcterms:modified xsi:type="dcterms:W3CDTF">2016-03-03T14:57:18Z</dcterms:modified>
</cp:coreProperties>
</file>