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0" r:id="rId7"/>
    <p:sldId id="268" r:id="rId8"/>
    <p:sldId id="265" r:id="rId9"/>
    <p:sldId id="264" r:id="rId10"/>
    <p:sldId id="263" r:id="rId11"/>
    <p:sldId id="269" r:id="rId12"/>
    <p:sldId id="266" r:id="rId13"/>
    <p:sldId id="271" r:id="rId14"/>
    <p:sldId id="272" r:id="rId15"/>
    <p:sldId id="285" r:id="rId16"/>
    <p:sldId id="286" r:id="rId17"/>
    <p:sldId id="288" r:id="rId18"/>
    <p:sldId id="287" r:id="rId19"/>
    <p:sldId id="289" r:id="rId20"/>
    <p:sldId id="290" r:id="rId21"/>
    <p:sldId id="275" r:id="rId22"/>
    <p:sldId id="276" r:id="rId23"/>
    <p:sldId id="277" r:id="rId24"/>
    <p:sldId id="278" r:id="rId25"/>
    <p:sldId id="279" r:id="rId26"/>
    <p:sldId id="280" r:id="rId27"/>
    <p:sldId id="293" r:id="rId28"/>
    <p:sldId id="281" r:id="rId29"/>
    <p:sldId id="283" r:id="rId30"/>
    <p:sldId id="284" r:id="rId31"/>
    <p:sldId id="273" r:id="rId32"/>
    <p:sldId id="274" r:id="rId33"/>
    <p:sldId id="270" r:id="rId34"/>
    <p:sldId id="29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3EC1"/>
    <a:srgbClr val="CC00FF"/>
    <a:srgbClr val="7D2B8D"/>
    <a:srgbClr val="C0C0C0"/>
    <a:srgbClr val="D9D9D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96" d="100"/>
          <a:sy n="96" d="100"/>
        </p:scale>
        <p:origin x="1092" y="27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13.png"/><Relationship Id="rId7" Type="http://schemas.openxmlformats.org/officeDocument/2006/relationships/image" Target="../media/image50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8.emf"/><Relationship Id="rId7" Type="http://schemas.openxmlformats.org/officeDocument/2006/relationships/image" Target="../media/image1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13.png"/><Relationship Id="rId7" Type="http://schemas.openxmlformats.org/officeDocument/2006/relationships/image" Target="../media/image50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1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3.emf"/><Relationship Id="rId4" Type="http://schemas.openxmlformats.org/officeDocument/2006/relationships/image" Target="../media/image70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7.png"/><Relationship Id="rId7" Type="http://schemas.openxmlformats.org/officeDocument/2006/relationships/image" Target="../media/image51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 err="1" smtClean="0"/>
              <a:t>Gondwanan</a:t>
            </a:r>
            <a:r>
              <a:rPr lang="fr-BE" dirty="0" smtClean="0"/>
              <a:t> </a:t>
            </a:r>
            <a:r>
              <a:rPr lang="fr-BE" dirty="0" err="1" smtClean="0"/>
              <a:t>Palaeozoic</a:t>
            </a:r>
            <a:r>
              <a:rPr lang="fr-BE" dirty="0" smtClean="0"/>
              <a:t> plant spores: a </a:t>
            </a:r>
            <a:r>
              <a:rPr lang="fr-BE" dirty="0" err="1" smtClean="0"/>
              <a:t>review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BE" dirty="0" smtClean="0"/>
              <a:t>Philippe Steemans and Philippe GERRIENNE</a:t>
            </a:r>
          </a:p>
          <a:p>
            <a:endParaRPr lang="fr-BE" dirty="0"/>
          </a:p>
          <a:p>
            <a:endParaRPr lang="fr-BE" dirty="0" smtClean="0"/>
          </a:p>
          <a:p>
            <a:r>
              <a:rPr lang="fr-BE" dirty="0" err="1" smtClean="0"/>
              <a:t>University</a:t>
            </a:r>
            <a:r>
              <a:rPr lang="fr-BE" dirty="0" smtClean="0"/>
              <a:t> of Liège, </a:t>
            </a:r>
            <a:r>
              <a:rPr lang="fr-BE" dirty="0" err="1" smtClean="0"/>
              <a:t>Belgium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78464" y="6488668"/>
            <a:ext cx="3485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IPSG April 14-16, 2016 </a:t>
            </a:r>
            <a:r>
              <a:rPr lang="fr-BE" dirty="0" err="1" smtClean="0"/>
              <a:t>Perugia</a:t>
            </a:r>
            <a:r>
              <a:rPr lang="fr-BE" dirty="0" smtClean="0"/>
              <a:t> </a:t>
            </a:r>
            <a:r>
              <a:rPr lang="fr-BE" dirty="0" err="1" smtClean="0"/>
              <a:t>Italy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2865" y="62565"/>
            <a:ext cx="2579737" cy="127462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69" y="62566"/>
            <a:ext cx="1747323" cy="127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The </a:t>
            </a:r>
            <a:r>
              <a:rPr lang="fr-BE" dirty="0" err="1" smtClean="0"/>
              <a:t>oldest</a:t>
            </a:r>
            <a:r>
              <a:rPr lang="fr-BE" dirty="0" smtClean="0"/>
              <a:t> </a:t>
            </a:r>
            <a:r>
              <a:rPr lang="fr-BE" dirty="0" err="1" smtClean="0"/>
              <a:t>trilete</a:t>
            </a:r>
            <a:r>
              <a:rPr lang="fr-BE" dirty="0" smtClean="0"/>
              <a:t> spores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847" y="1876251"/>
            <a:ext cx="8979722" cy="459268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022" y="50341"/>
            <a:ext cx="2731245" cy="365182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022" y="2257169"/>
            <a:ext cx="243861" cy="36795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0050580" y="6488668"/>
            <a:ext cx="21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Steemans</a:t>
            </a:r>
            <a:r>
              <a:rPr lang="fr-BE" dirty="0" smtClean="0"/>
              <a:t> et al. 2009</a:t>
            </a:r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>
            <a:off x="7915017" y="239956"/>
            <a:ext cx="2135563" cy="1444993"/>
            <a:chOff x="7915017" y="239956"/>
            <a:chExt cx="2135563" cy="1444993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5017" y="239956"/>
              <a:ext cx="1163080" cy="818554"/>
            </a:xfrm>
            <a:prstGeom prst="rect">
              <a:avLst/>
            </a:prstGeom>
          </p:spPr>
        </p:pic>
        <p:cxnSp>
          <p:nvCxnSpPr>
            <p:cNvPr id="6" name="Connecteur droit avec flèche 5"/>
            <p:cNvCxnSpPr/>
            <p:nvPr/>
          </p:nvCxnSpPr>
          <p:spPr>
            <a:xfrm>
              <a:off x="8896865" y="833649"/>
              <a:ext cx="1153715" cy="85130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565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re 14"/>
          <p:cNvSpPr>
            <a:spLocks noGrp="1"/>
          </p:cNvSpPr>
          <p:nvPr>
            <p:ph type="title"/>
          </p:nvPr>
        </p:nvSpPr>
        <p:spPr>
          <a:xfrm>
            <a:off x="506392" y="58748"/>
            <a:ext cx="10131425" cy="1456267"/>
          </a:xfrm>
        </p:spPr>
        <p:txBody>
          <a:bodyPr/>
          <a:lstStyle/>
          <a:p>
            <a:r>
              <a:rPr lang="fr-BE" dirty="0" smtClean="0"/>
              <a:t>Migration of the </a:t>
            </a:r>
            <a:r>
              <a:rPr lang="fr-BE" dirty="0" err="1" smtClean="0"/>
              <a:t>trilete</a:t>
            </a:r>
            <a:r>
              <a:rPr lang="fr-BE" dirty="0" smtClean="0"/>
              <a:t> spores</a:t>
            </a:r>
            <a:endParaRPr lang="fr-FR" dirty="0"/>
          </a:p>
        </p:txBody>
      </p:sp>
      <p:pic>
        <p:nvPicPr>
          <p:cNvPr id="2050" name="Picture 2" descr="425.jpg (129955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6560" y="1094761"/>
            <a:ext cx="685800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355" y="3888045"/>
            <a:ext cx="243861" cy="237765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994" y="4006928"/>
            <a:ext cx="243861" cy="237765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131" y="4469570"/>
            <a:ext cx="243861" cy="237765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144" y="3761565"/>
            <a:ext cx="243861" cy="237765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823" y="3523800"/>
            <a:ext cx="243861" cy="237765"/>
          </a:xfrm>
          <a:prstGeom prst="rect">
            <a:avLst/>
          </a:prstGeom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439" y="3339581"/>
            <a:ext cx="243861" cy="237765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101" y="4268339"/>
            <a:ext cx="243861" cy="237765"/>
          </a:xfrm>
          <a:prstGeom prst="rect">
            <a:avLst/>
          </a:prstGeom>
        </p:spPr>
      </p:pic>
      <p:pic>
        <p:nvPicPr>
          <p:cNvPr id="57" name="Picture 30" descr="Imag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236" y="1766439"/>
            <a:ext cx="2231985" cy="176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ZoneTexte 50"/>
          <p:cNvSpPr txBox="1"/>
          <p:nvPr/>
        </p:nvSpPr>
        <p:spPr>
          <a:xfrm>
            <a:off x="440968" y="3716660"/>
            <a:ext cx="215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err="1" smtClean="0"/>
              <a:t>Ambitisporites</a:t>
            </a:r>
            <a:r>
              <a:rPr lang="fr-BE" i="1" dirty="0" smtClean="0"/>
              <a:t> </a:t>
            </a:r>
            <a:r>
              <a:rPr lang="fr-BE" i="1" dirty="0" err="1" smtClean="0"/>
              <a:t>avitus</a:t>
            </a:r>
            <a:endParaRPr lang="fr-FR" i="1" dirty="0"/>
          </a:p>
        </p:txBody>
      </p:sp>
      <p:cxnSp>
        <p:nvCxnSpPr>
          <p:cNvPr id="59" name="Connecteur droit 58"/>
          <p:cNvCxnSpPr/>
          <p:nvPr/>
        </p:nvCxnSpPr>
        <p:spPr>
          <a:xfrm>
            <a:off x="6447285" y="4006927"/>
            <a:ext cx="1091727" cy="160814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>
            <a:endCxn id="2058" idx="0"/>
          </p:cNvCxnSpPr>
          <p:nvPr/>
        </p:nvCxnSpPr>
        <p:spPr>
          <a:xfrm>
            <a:off x="6040970" y="4178839"/>
            <a:ext cx="801741" cy="14846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62"/>
          <p:cNvCxnSpPr/>
          <p:nvPr/>
        </p:nvCxnSpPr>
        <p:spPr>
          <a:xfrm>
            <a:off x="5808031" y="4387221"/>
            <a:ext cx="228452" cy="16456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Connecteur droit 2048"/>
          <p:cNvCxnSpPr/>
          <p:nvPr/>
        </p:nvCxnSpPr>
        <p:spPr>
          <a:xfrm flipH="1">
            <a:off x="3626201" y="4588452"/>
            <a:ext cx="816255" cy="11236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Connecteur droit 2051"/>
          <p:cNvCxnSpPr>
            <a:stCxn id="53" idx="2"/>
            <a:endCxn id="2061" idx="0"/>
          </p:cNvCxnSpPr>
          <p:nvPr/>
        </p:nvCxnSpPr>
        <p:spPr>
          <a:xfrm flipH="1">
            <a:off x="4501683" y="3999330"/>
            <a:ext cx="683392" cy="23977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4" name="Connecteur droit 2053"/>
          <p:cNvCxnSpPr>
            <a:stCxn id="54" idx="2"/>
          </p:cNvCxnSpPr>
          <p:nvPr/>
        </p:nvCxnSpPr>
        <p:spPr>
          <a:xfrm flipH="1">
            <a:off x="3896328" y="3761565"/>
            <a:ext cx="939426" cy="23520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Connecteur droit 2055"/>
          <p:cNvCxnSpPr>
            <a:stCxn id="55" idx="2"/>
          </p:cNvCxnSpPr>
          <p:nvPr/>
        </p:nvCxnSpPr>
        <p:spPr>
          <a:xfrm flipH="1">
            <a:off x="5191441" y="3577346"/>
            <a:ext cx="384929" cy="213475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7" name="ZoneTexte 2056"/>
          <p:cNvSpPr txBox="1"/>
          <p:nvPr/>
        </p:nvSpPr>
        <p:spPr>
          <a:xfrm>
            <a:off x="7346022" y="5578210"/>
            <a:ext cx="94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1 </a:t>
            </a:r>
            <a:r>
              <a:rPr lang="fr-BE" dirty="0" err="1" smtClean="0"/>
              <a:t>Katian</a:t>
            </a:r>
            <a:endParaRPr lang="fr-FR" dirty="0"/>
          </a:p>
        </p:txBody>
      </p:sp>
      <p:sp>
        <p:nvSpPr>
          <p:cNvPr id="2058" name="ZoneTexte 2057"/>
          <p:cNvSpPr txBox="1"/>
          <p:nvPr/>
        </p:nvSpPr>
        <p:spPr>
          <a:xfrm>
            <a:off x="6169545" y="5663520"/>
            <a:ext cx="13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2 </a:t>
            </a:r>
            <a:r>
              <a:rPr lang="fr-BE" dirty="0" err="1" smtClean="0"/>
              <a:t>Hirnantian</a:t>
            </a:r>
            <a:endParaRPr lang="fr-FR" dirty="0"/>
          </a:p>
        </p:txBody>
      </p:sp>
      <p:sp>
        <p:nvSpPr>
          <p:cNvPr id="2059" name="ZoneTexte 2058"/>
          <p:cNvSpPr txBox="1"/>
          <p:nvPr/>
        </p:nvSpPr>
        <p:spPr>
          <a:xfrm>
            <a:off x="5372378" y="6080220"/>
            <a:ext cx="1838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3 </a:t>
            </a:r>
            <a:r>
              <a:rPr lang="fr-BE" dirty="0" err="1" smtClean="0"/>
              <a:t>Lower</a:t>
            </a:r>
            <a:r>
              <a:rPr lang="fr-BE" dirty="0" smtClean="0"/>
              <a:t> </a:t>
            </a:r>
            <a:r>
              <a:rPr lang="fr-BE" dirty="0" err="1" smtClean="0"/>
              <a:t>Aeronian</a:t>
            </a:r>
            <a:endParaRPr lang="fr-FR" dirty="0"/>
          </a:p>
        </p:txBody>
      </p:sp>
      <p:sp>
        <p:nvSpPr>
          <p:cNvPr id="2060" name="ZoneTexte 2059"/>
          <p:cNvSpPr txBox="1"/>
          <p:nvPr/>
        </p:nvSpPr>
        <p:spPr>
          <a:xfrm>
            <a:off x="2089880" y="5689854"/>
            <a:ext cx="1848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4 </a:t>
            </a:r>
            <a:r>
              <a:rPr lang="fr-BE" dirty="0" err="1" smtClean="0"/>
              <a:t>Upper</a:t>
            </a:r>
            <a:r>
              <a:rPr lang="fr-BE" dirty="0" smtClean="0"/>
              <a:t> </a:t>
            </a:r>
            <a:r>
              <a:rPr lang="fr-BE" dirty="0" err="1" smtClean="0"/>
              <a:t>Aeronian</a:t>
            </a:r>
            <a:endParaRPr lang="fr-FR" dirty="0"/>
          </a:p>
        </p:txBody>
      </p:sp>
      <p:sp>
        <p:nvSpPr>
          <p:cNvPr id="2061" name="ZoneTexte 2060"/>
          <p:cNvSpPr txBox="1"/>
          <p:nvPr/>
        </p:nvSpPr>
        <p:spPr>
          <a:xfrm>
            <a:off x="3342487" y="6397096"/>
            <a:ext cx="2318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5 </a:t>
            </a:r>
            <a:r>
              <a:rPr lang="fr-BE" dirty="0" err="1" smtClean="0"/>
              <a:t>Uppermost</a:t>
            </a:r>
            <a:r>
              <a:rPr lang="fr-BE" dirty="0" smtClean="0"/>
              <a:t> </a:t>
            </a:r>
            <a:r>
              <a:rPr lang="fr-BE" dirty="0" err="1" smtClean="0"/>
              <a:t>Aeronian</a:t>
            </a:r>
            <a:endParaRPr lang="fr-FR" dirty="0"/>
          </a:p>
        </p:txBody>
      </p:sp>
      <p:sp>
        <p:nvSpPr>
          <p:cNvPr id="2065" name="ZoneTexte 2064"/>
          <p:cNvSpPr txBox="1"/>
          <p:nvPr/>
        </p:nvSpPr>
        <p:spPr>
          <a:xfrm>
            <a:off x="2831293" y="6057166"/>
            <a:ext cx="13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6 </a:t>
            </a:r>
            <a:r>
              <a:rPr lang="fr-BE" dirty="0" err="1" smtClean="0"/>
              <a:t>Telychian</a:t>
            </a:r>
            <a:r>
              <a:rPr lang="fr-BE" dirty="0" smtClean="0"/>
              <a:t>?</a:t>
            </a:r>
            <a:endParaRPr lang="fr-FR" dirty="0"/>
          </a:p>
        </p:txBody>
      </p:sp>
      <p:sp>
        <p:nvSpPr>
          <p:cNvPr id="2068" name="ZoneTexte 2067"/>
          <p:cNvSpPr txBox="1"/>
          <p:nvPr/>
        </p:nvSpPr>
        <p:spPr>
          <a:xfrm>
            <a:off x="4734875" y="5663520"/>
            <a:ext cx="1165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7 </a:t>
            </a:r>
            <a:r>
              <a:rPr lang="fr-BE" dirty="0" err="1" smtClean="0"/>
              <a:t>Wenlock</a:t>
            </a:r>
            <a:endParaRPr lang="fr-FR" dirty="0"/>
          </a:p>
        </p:txBody>
      </p:sp>
      <p:pic>
        <p:nvPicPr>
          <p:cNvPr id="87" name="Espace réservé du contenu 8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770211" y="520198"/>
            <a:ext cx="4217307" cy="5638765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7409" y="1094762"/>
            <a:ext cx="243861" cy="3292460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10684095" y="6488668"/>
            <a:ext cx="142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Scotese</a:t>
            </a:r>
            <a:r>
              <a:rPr lang="fr-BE" dirty="0" smtClean="0"/>
              <a:t> 2010</a:t>
            </a:r>
            <a:endParaRPr lang="fr-FR" dirty="0"/>
          </a:p>
        </p:txBody>
      </p:sp>
      <p:cxnSp>
        <p:nvCxnSpPr>
          <p:cNvPr id="31" name="Connecteur en arc 30"/>
          <p:cNvCxnSpPr/>
          <p:nvPr/>
        </p:nvCxnSpPr>
        <p:spPr>
          <a:xfrm>
            <a:off x="5517509" y="3558199"/>
            <a:ext cx="914400" cy="914400"/>
          </a:xfrm>
          <a:prstGeom prst="curvedConnector3">
            <a:avLst>
              <a:gd name="adj1" fmla="val -130820"/>
            </a:avLst>
          </a:prstGeom>
          <a:ln w="762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33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The </a:t>
            </a:r>
            <a:r>
              <a:rPr lang="fr-BE" dirty="0" err="1" smtClean="0"/>
              <a:t>early</a:t>
            </a:r>
            <a:r>
              <a:rPr lang="fr-BE" dirty="0" smtClean="0"/>
              <a:t> </a:t>
            </a:r>
            <a:r>
              <a:rPr lang="fr-BE" dirty="0" err="1" smtClean="0"/>
              <a:t>Silurian</a:t>
            </a:r>
            <a:endParaRPr lang="fr-FR" dirty="0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70589" y="98554"/>
            <a:ext cx="2729630" cy="364966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0589" y="1917583"/>
            <a:ext cx="243861" cy="237765"/>
          </a:xfrm>
          <a:prstGeom prst="rect">
            <a:avLst/>
          </a:prstGeom>
        </p:spPr>
      </p:pic>
      <p:pic>
        <p:nvPicPr>
          <p:cNvPr id="11" name="Espace réservé du contenu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90" y="1618435"/>
            <a:ext cx="3847024" cy="5143678"/>
          </a:xfrm>
          <a:prstGeom prst="rect">
            <a:avLst/>
          </a:prstGeom>
        </p:spPr>
      </p:pic>
      <p:cxnSp>
        <p:nvCxnSpPr>
          <p:cNvPr id="13" name="Connecteur droit 12"/>
          <p:cNvCxnSpPr>
            <a:endCxn id="29" idx="0"/>
          </p:cNvCxnSpPr>
          <p:nvPr/>
        </p:nvCxnSpPr>
        <p:spPr>
          <a:xfrm>
            <a:off x="4114938" y="4555524"/>
            <a:ext cx="2572451" cy="2"/>
          </a:xfrm>
          <a:prstGeom prst="line">
            <a:avLst/>
          </a:prstGeom>
          <a:ln w="15875">
            <a:solidFill>
              <a:srgbClr val="7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4291914" y="5461686"/>
            <a:ext cx="1145057" cy="0"/>
          </a:xfrm>
          <a:prstGeom prst="line">
            <a:avLst/>
          </a:prstGeom>
          <a:ln w="15875">
            <a:solidFill>
              <a:srgbClr val="7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4291914" y="5997146"/>
            <a:ext cx="1145057" cy="0"/>
          </a:xfrm>
          <a:prstGeom prst="line">
            <a:avLst/>
          </a:prstGeom>
          <a:ln w="15875">
            <a:solidFill>
              <a:srgbClr val="7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5436973" y="5461686"/>
            <a:ext cx="0" cy="5436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 flipV="1">
            <a:off x="5436971" y="2504303"/>
            <a:ext cx="2" cy="3168710"/>
          </a:xfrm>
          <a:prstGeom prst="line">
            <a:avLst/>
          </a:prstGeom>
          <a:ln w="38100">
            <a:solidFill>
              <a:srgbClr val="AC3EC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riangle isocèle 28"/>
          <p:cNvSpPr/>
          <p:nvPr/>
        </p:nvSpPr>
        <p:spPr>
          <a:xfrm rot="10800000">
            <a:off x="5620736" y="1618435"/>
            <a:ext cx="2133306" cy="293709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 rot="16200000">
            <a:off x="3098839" y="4620629"/>
            <a:ext cx="391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Cryptpospores</a:t>
            </a:r>
            <a:r>
              <a:rPr lang="fr-BE" dirty="0" smtClean="0"/>
              <a:t> </a:t>
            </a:r>
            <a:r>
              <a:rPr lang="fr-BE" dirty="0" err="1" smtClean="0"/>
              <a:t>enclosed</a:t>
            </a:r>
            <a:r>
              <a:rPr lang="fr-BE" dirty="0" smtClean="0"/>
              <a:t> in a membrane</a:t>
            </a:r>
            <a:endParaRPr lang="fr-FR" dirty="0"/>
          </a:p>
        </p:txBody>
      </p:sp>
      <p:cxnSp>
        <p:nvCxnSpPr>
          <p:cNvPr id="34" name="Connecteur droit 33"/>
          <p:cNvCxnSpPr/>
          <p:nvPr/>
        </p:nvCxnSpPr>
        <p:spPr>
          <a:xfrm flipH="1" flipV="1">
            <a:off x="6682611" y="3811557"/>
            <a:ext cx="1384" cy="1328854"/>
          </a:xfrm>
          <a:prstGeom prst="line">
            <a:avLst/>
          </a:prstGeom>
          <a:ln w="381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 rot="16200000">
            <a:off x="5741305" y="5098044"/>
            <a:ext cx="144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Trilete</a:t>
            </a:r>
            <a:r>
              <a:rPr lang="fr-BE" dirty="0" smtClean="0"/>
              <a:t> spores</a:t>
            </a:r>
            <a:endParaRPr lang="fr-FR" dirty="0"/>
          </a:p>
        </p:txBody>
      </p:sp>
      <p:cxnSp>
        <p:nvCxnSpPr>
          <p:cNvPr id="36" name="Connecteur droit 35"/>
          <p:cNvCxnSpPr/>
          <p:nvPr/>
        </p:nvCxnSpPr>
        <p:spPr>
          <a:xfrm>
            <a:off x="4291914" y="4284937"/>
            <a:ext cx="4074872" cy="0"/>
          </a:xfrm>
          <a:prstGeom prst="line">
            <a:avLst/>
          </a:prstGeom>
          <a:ln w="15875">
            <a:solidFill>
              <a:srgbClr val="7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8366786" y="1618435"/>
            <a:ext cx="0" cy="262484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 rot="16200000">
            <a:off x="5507597" y="3029537"/>
            <a:ext cx="515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err="1" smtClean="0"/>
              <a:t>Archaeozonotriletes</a:t>
            </a:r>
            <a:r>
              <a:rPr lang="fr-BE" i="1" dirty="0" smtClean="0"/>
              <a:t> </a:t>
            </a:r>
            <a:r>
              <a:rPr lang="fr-BE" i="1" dirty="0" err="1" smtClean="0"/>
              <a:t>chulus</a:t>
            </a:r>
            <a:r>
              <a:rPr lang="fr-BE" i="1" dirty="0" smtClean="0"/>
              <a:t> </a:t>
            </a:r>
            <a:r>
              <a:rPr lang="fr-BE" dirty="0" err="1" smtClean="0"/>
              <a:t>Morphon</a:t>
            </a:r>
            <a:r>
              <a:rPr lang="fr-BE" dirty="0" smtClean="0"/>
              <a:t> </a:t>
            </a:r>
            <a:r>
              <a:rPr lang="fr-BE" dirty="0" err="1" smtClean="0"/>
              <a:t>Steemans</a:t>
            </a:r>
            <a:r>
              <a:rPr lang="fr-BE" dirty="0" smtClean="0"/>
              <a:t> 1996</a:t>
            </a:r>
            <a:endParaRPr lang="fr-FR" dirty="0"/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1317" y="4297839"/>
            <a:ext cx="2564520" cy="2031889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9238328" y="6329728"/>
            <a:ext cx="275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err="1" smtClean="0"/>
              <a:t>Archaeozonotriletes</a:t>
            </a:r>
            <a:r>
              <a:rPr lang="fr-BE" i="1" dirty="0" smtClean="0"/>
              <a:t> </a:t>
            </a:r>
            <a:r>
              <a:rPr lang="fr-BE" i="1" dirty="0" err="1" smtClean="0"/>
              <a:t>chulus</a:t>
            </a:r>
            <a:endParaRPr lang="fr-FR" i="1" dirty="0"/>
          </a:p>
        </p:txBody>
      </p:sp>
      <p:sp>
        <p:nvSpPr>
          <p:cNvPr id="22" name="Triangle isocèle 21"/>
          <p:cNvSpPr/>
          <p:nvPr/>
        </p:nvSpPr>
        <p:spPr>
          <a:xfrm rot="10800000">
            <a:off x="5150514" y="4925274"/>
            <a:ext cx="554667" cy="531648"/>
          </a:xfrm>
          <a:prstGeom prst="triangle">
            <a:avLst/>
          </a:prstGeom>
          <a:ln>
            <a:solidFill>
              <a:srgbClr val="AC3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riangle isocèle 22"/>
          <p:cNvSpPr/>
          <p:nvPr/>
        </p:nvSpPr>
        <p:spPr>
          <a:xfrm>
            <a:off x="5150057" y="4393625"/>
            <a:ext cx="554667" cy="531648"/>
          </a:xfrm>
          <a:prstGeom prst="triangle">
            <a:avLst/>
          </a:prstGeom>
          <a:ln>
            <a:solidFill>
              <a:srgbClr val="AC3E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9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1" y="394880"/>
            <a:ext cx="10131425" cy="1456267"/>
          </a:xfrm>
        </p:spPr>
        <p:txBody>
          <a:bodyPr/>
          <a:lstStyle/>
          <a:p>
            <a:r>
              <a:rPr lang="fr-BE" dirty="0"/>
              <a:t>Biozonation (</a:t>
            </a:r>
            <a:r>
              <a:rPr lang="fr-BE" dirty="0" err="1"/>
              <a:t>late</a:t>
            </a:r>
            <a:r>
              <a:rPr lang="fr-BE" dirty="0"/>
              <a:t> </a:t>
            </a:r>
            <a:r>
              <a:rPr lang="fr-BE" dirty="0" err="1"/>
              <a:t>Ordovician</a:t>
            </a:r>
            <a:r>
              <a:rPr lang="fr-BE" dirty="0"/>
              <a:t> 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>– </a:t>
            </a:r>
            <a:r>
              <a:rPr lang="fr-BE" dirty="0" err="1"/>
              <a:t>early</a:t>
            </a:r>
            <a:r>
              <a:rPr lang="fr-BE" dirty="0"/>
              <a:t> </a:t>
            </a:r>
            <a:r>
              <a:rPr lang="fr-BE" dirty="0" err="1"/>
              <a:t>Silurian</a:t>
            </a:r>
            <a:endParaRPr lang="fr-FR" dirty="0"/>
          </a:p>
        </p:txBody>
      </p:sp>
      <p:pic>
        <p:nvPicPr>
          <p:cNvPr id="4" name="Picture 4" descr="20A40AD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313" y="1832265"/>
            <a:ext cx="6733977" cy="480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space réservé du contenu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915" y="103960"/>
            <a:ext cx="3847024" cy="514367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562" y="2305050"/>
            <a:ext cx="243861" cy="266458"/>
          </a:xfrm>
          <a:prstGeom prst="rect">
            <a:avLst/>
          </a:prstGeom>
        </p:spPr>
      </p:pic>
      <p:cxnSp>
        <p:nvCxnSpPr>
          <p:cNvPr id="8" name="Connecteur droit 7"/>
          <p:cNvCxnSpPr/>
          <p:nvPr/>
        </p:nvCxnSpPr>
        <p:spPr>
          <a:xfrm flipH="1">
            <a:off x="3281747" y="2305050"/>
            <a:ext cx="21056" cy="40005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95722" y="5334000"/>
            <a:ext cx="1832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>
                <a:solidFill>
                  <a:schemeClr val="accent1"/>
                </a:solidFill>
              </a:rPr>
              <a:t>Archaezonotriltes</a:t>
            </a:r>
            <a:endParaRPr lang="fr-BE" dirty="0" smtClean="0">
              <a:solidFill>
                <a:schemeClr val="accent1"/>
              </a:solidFill>
            </a:endParaRPr>
          </a:p>
          <a:p>
            <a:r>
              <a:rPr lang="fr-BE" dirty="0" err="1" smtClean="0">
                <a:solidFill>
                  <a:schemeClr val="accent1"/>
                </a:solidFill>
              </a:rPr>
              <a:t>chulus-nanus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302803" y="5334000"/>
            <a:ext cx="1247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chemeClr val="accent1"/>
                </a:solidFill>
              </a:rPr>
              <a:t>v</a:t>
            </a:r>
            <a:r>
              <a:rPr lang="fr-BE" dirty="0" err="1" smtClean="0">
                <a:solidFill>
                  <a:schemeClr val="accent1"/>
                </a:solidFill>
              </a:rPr>
              <a:t>errucatus</a:t>
            </a:r>
            <a:r>
              <a:rPr lang="fr-BE" dirty="0" smtClean="0">
                <a:solidFill>
                  <a:schemeClr val="accent1"/>
                </a:solidFill>
              </a:rPr>
              <a:t>-</a:t>
            </a:r>
          </a:p>
          <a:p>
            <a:r>
              <a:rPr lang="fr-BE" dirty="0" err="1" smtClean="0">
                <a:solidFill>
                  <a:schemeClr val="accent1"/>
                </a:solidFill>
              </a:rPr>
              <a:t>brevicosta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680393" y="6488668"/>
            <a:ext cx="148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Burgess, 1991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7192" y="4160018"/>
            <a:ext cx="2124601" cy="168333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6409" y="4159097"/>
            <a:ext cx="2125763" cy="168425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8069763" y="5844722"/>
            <a:ext cx="1535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err="1" smtClean="0"/>
              <a:t>Hispanaedicus</a:t>
            </a:r>
            <a:endParaRPr lang="fr-BE" i="1" dirty="0" smtClean="0"/>
          </a:p>
          <a:p>
            <a:r>
              <a:rPr lang="fr-BE" i="1" dirty="0" err="1" smtClean="0"/>
              <a:t>verrucatus</a:t>
            </a:r>
            <a:endParaRPr lang="fr-FR" i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0404329" y="5843356"/>
            <a:ext cx="1304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err="1" smtClean="0"/>
              <a:t>Artemopyra</a:t>
            </a:r>
            <a:endParaRPr lang="fr-BE" i="1" dirty="0"/>
          </a:p>
          <a:p>
            <a:r>
              <a:rPr lang="fr-BE" i="1" dirty="0" err="1" smtClean="0"/>
              <a:t>brevicosta</a:t>
            </a:r>
            <a:endParaRPr lang="fr-FR" i="1" dirty="0"/>
          </a:p>
        </p:txBody>
      </p:sp>
      <p:cxnSp>
        <p:nvCxnSpPr>
          <p:cNvPr id="16" name="Connecteur droit 15"/>
          <p:cNvCxnSpPr>
            <a:stCxn id="5" idx="1"/>
          </p:cNvCxnSpPr>
          <p:nvPr/>
        </p:nvCxnSpPr>
        <p:spPr>
          <a:xfrm flipH="1">
            <a:off x="7488195" y="2675799"/>
            <a:ext cx="776720" cy="149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7803713" y="2380470"/>
            <a:ext cx="45296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7504671" y="394880"/>
            <a:ext cx="0" cy="22933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>
            <a:off x="7799286" y="1968843"/>
            <a:ext cx="0" cy="42849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8067819" y="1952368"/>
            <a:ext cx="0" cy="4449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 rot="16200000">
            <a:off x="6789773" y="1955138"/>
            <a:ext cx="103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smtClean="0"/>
              <a:t>A. </a:t>
            </a:r>
            <a:r>
              <a:rPr lang="fr-BE" i="1" dirty="0" err="1" smtClean="0"/>
              <a:t>chulus</a:t>
            </a:r>
            <a:endParaRPr lang="fr-FR" i="1" dirty="0"/>
          </a:p>
        </p:txBody>
      </p:sp>
      <p:sp>
        <p:nvSpPr>
          <p:cNvPr id="31" name="ZoneTexte 30"/>
          <p:cNvSpPr txBox="1"/>
          <p:nvPr/>
        </p:nvSpPr>
        <p:spPr>
          <a:xfrm rot="16200000">
            <a:off x="7055217" y="1066192"/>
            <a:ext cx="1427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smtClean="0"/>
              <a:t>H.</a:t>
            </a:r>
            <a:r>
              <a:rPr lang="fr-BE" i="1" dirty="0"/>
              <a:t> </a:t>
            </a:r>
            <a:r>
              <a:rPr lang="fr-BE" i="1" dirty="0" err="1" smtClean="0"/>
              <a:t>verrucatus</a:t>
            </a:r>
            <a:endParaRPr lang="fr-FR" i="1" dirty="0"/>
          </a:p>
        </p:txBody>
      </p:sp>
      <p:sp>
        <p:nvSpPr>
          <p:cNvPr id="32" name="ZoneTexte 31"/>
          <p:cNvSpPr txBox="1"/>
          <p:nvPr/>
        </p:nvSpPr>
        <p:spPr>
          <a:xfrm rot="16200000">
            <a:off x="7355638" y="1072342"/>
            <a:ext cx="1383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smtClean="0"/>
              <a:t>A.</a:t>
            </a:r>
            <a:r>
              <a:rPr lang="fr-BE" i="1" dirty="0"/>
              <a:t> </a:t>
            </a:r>
            <a:r>
              <a:rPr lang="fr-BE" i="1" dirty="0" err="1" smtClean="0"/>
              <a:t>brevicosta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29635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Biozonations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7959" y="2209800"/>
            <a:ext cx="78867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space réservé du contenu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915" y="103960"/>
            <a:ext cx="3847024" cy="514367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562" y="1456797"/>
            <a:ext cx="243861" cy="7530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96125" y="3362325"/>
            <a:ext cx="1019175" cy="3390900"/>
          </a:xfrm>
          <a:prstGeom prst="rect">
            <a:avLst/>
          </a:prstGeom>
          <a:solidFill>
            <a:srgbClr val="AC3EC1">
              <a:alpha val="4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 rot="16200000">
            <a:off x="5808211" y="4788244"/>
            <a:ext cx="2321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chemeClr val="accent1"/>
                </a:solidFill>
              </a:rPr>
              <a:t>Richardson et al., 2001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426922" y="6397225"/>
            <a:ext cx="21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>
                <a:solidFill>
                  <a:schemeClr val="bg1"/>
                </a:solidFill>
              </a:rPr>
              <a:t>Steemans</a:t>
            </a:r>
            <a:r>
              <a:rPr lang="fr-BE" dirty="0" smtClean="0">
                <a:solidFill>
                  <a:schemeClr val="bg1"/>
                </a:solidFill>
              </a:rPr>
              <a:t> et al, 2008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9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861" y="1537630"/>
            <a:ext cx="10023611" cy="495545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0695964" y="6488668"/>
            <a:ext cx="177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Scotese</a:t>
            </a:r>
            <a:r>
              <a:rPr lang="fr-BE" dirty="0" smtClean="0"/>
              <a:t>, 2014</a:t>
            </a:r>
            <a:endParaRPr lang="fr-FR" dirty="0"/>
          </a:p>
        </p:txBody>
      </p:sp>
      <p:pic>
        <p:nvPicPr>
          <p:cNvPr id="15" name="Espace réservé du contenu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995" y="103960"/>
            <a:ext cx="3260111" cy="4358944"/>
          </a:xfrm>
          <a:prstGeom prst="rect">
            <a:avLst/>
          </a:prstGeom>
        </p:spPr>
      </p:pic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749643" y="124723"/>
            <a:ext cx="10151473" cy="1456267"/>
          </a:xfrm>
        </p:spPr>
        <p:txBody>
          <a:bodyPr/>
          <a:lstStyle/>
          <a:p>
            <a:r>
              <a:rPr lang="fr-BE" dirty="0" err="1" smtClean="0"/>
              <a:t>Palaeogeographic</a:t>
            </a:r>
            <a:r>
              <a:rPr lang="fr-BE" dirty="0" smtClean="0"/>
              <a:t> position of the </a:t>
            </a:r>
            <a:br>
              <a:rPr lang="fr-BE" dirty="0" smtClean="0"/>
            </a:br>
            <a:r>
              <a:rPr lang="fr-BE" dirty="0" smtClean="0"/>
              <a:t>IBERIC plate</a:t>
            </a:r>
            <a:endParaRPr lang="fr-FR" dirty="0"/>
          </a:p>
        </p:txBody>
      </p:sp>
      <p:sp>
        <p:nvSpPr>
          <p:cNvPr id="13" name="Ellipse 12"/>
          <p:cNvSpPr/>
          <p:nvPr/>
        </p:nvSpPr>
        <p:spPr>
          <a:xfrm>
            <a:off x="6819629" y="5638013"/>
            <a:ext cx="223935" cy="2239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1" name="Groupe 20"/>
          <p:cNvGrpSpPr/>
          <p:nvPr/>
        </p:nvGrpSpPr>
        <p:grpSpPr>
          <a:xfrm>
            <a:off x="2726958" y="1232998"/>
            <a:ext cx="6354991" cy="4167584"/>
            <a:chOff x="2726958" y="1232998"/>
            <a:chExt cx="6354991" cy="4167584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38088" y="1232998"/>
              <a:ext cx="243861" cy="254016"/>
            </a:xfrm>
            <a:prstGeom prst="rect">
              <a:avLst/>
            </a:prstGeom>
          </p:spPr>
        </p:pic>
        <p:grpSp>
          <p:nvGrpSpPr>
            <p:cNvPr id="18" name="Groupe 17"/>
            <p:cNvGrpSpPr/>
            <p:nvPr/>
          </p:nvGrpSpPr>
          <p:grpSpPr>
            <a:xfrm>
              <a:off x="2726958" y="2993897"/>
              <a:ext cx="4250755" cy="2406685"/>
              <a:chOff x="2726958" y="2993897"/>
              <a:chExt cx="4250755" cy="2406685"/>
            </a:xfrm>
          </p:grpSpPr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80754" y="3092338"/>
                <a:ext cx="1398161" cy="1443564"/>
              </a:xfrm>
              <a:prstGeom prst="rect">
                <a:avLst/>
              </a:prstGeom>
            </p:spPr>
          </p:pic>
          <p:sp>
            <p:nvSpPr>
              <p:cNvPr id="11" name="Flèche vers le bas 10"/>
              <p:cNvSpPr/>
              <p:nvPr/>
            </p:nvSpPr>
            <p:spPr>
              <a:xfrm rot="18598630">
                <a:off x="6174297" y="4597166"/>
                <a:ext cx="323317" cy="128351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" name="ZoneTexte 1"/>
              <p:cNvSpPr txBox="1"/>
              <p:nvPr/>
            </p:nvSpPr>
            <p:spPr>
              <a:xfrm>
                <a:off x="2726958" y="2993897"/>
                <a:ext cx="14537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BE" i="1" dirty="0" err="1" smtClean="0"/>
                  <a:t>Streelispora</a:t>
                </a:r>
                <a:endParaRPr lang="fr-BE" i="1" dirty="0" smtClean="0"/>
              </a:p>
              <a:p>
                <a:r>
                  <a:rPr lang="fr-BE" i="1" dirty="0" err="1" smtClean="0"/>
                  <a:t>newportensis</a:t>
                </a:r>
                <a:endParaRPr lang="fr-FR" i="1" dirty="0"/>
              </a:p>
            </p:txBody>
          </p:sp>
        </p:grpSp>
      </p:grpSp>
      <p:grpSp>
        <p:nvGrpSpPr>
          <p:cNvPr id="10" name="Groupe 9"/>
          <p:cNvGrpSpPr/>
          <p:nvPr/>
        </p:nvGrpSpPr>
        <p:grpSpPr>
          <a:xfrm>
            <a:off x="7200032" y="1638863"/>
            <a:ext cx="2850511" cy="4721589"/>
            <a:chOff x="7200032" y="1638863"/>
            <a:chExt cx="2850511" cy="4721589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41994" y="1638863"/>
              <a:ext cx="243861" cy="254016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51982" y="4915575"/>
              <a:ext cx="1298561" cy="1444877"/>
            </a:xfrm>
            <a:prstGeom prst="rect">
              <a:avLst/>
            </a:prstGeom>
          </p:spPr>
        </p:pic>
        <p:sp>
          <p:nvSpPr>
            <p:cNvPr id="12" name="Flèche vers le bas 11"/>
            <p:cNvSpPr/>
            <p:nvPr/>
          </p:nvSpPr>
          <p:spPr>
            <a:xfrm rot="5099181">
              <a:off x="7680131" y="4996256"/>
              <a:ext cx="323317" cy="128351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7617062" y="4567102"/>
              <a:ext cx="17563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i="1" dirty="0" err="1" smtClean="0"/>
                <a:t>Emphanisporites</a:t>
              </a:r>
              <a:endParaRPr lang="fr-BE" i="1" dirty="0" smtClean="0"/>
            </a:p>
            <a:p>
              <a:r>
                <a:rPr lang="fr-BE" i="1" dirty="0" err="1" smtClean="0"/>
                <a:t>splendens</a:t>
              </a:r>
              <a:endParaRPr lang="fr-FR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65649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495" y="1892879"/>
            <a:ext cx="9378475" cy="468811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279" y="4703123"/>
            <a:ext cx="1298561" cy="14448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524" y="3097976"/>
            <a:ext cx="1398161" cy="1443564"/>
          </a:xfrm>
          <a:prstGeom prst="rect">
            <a:avLst/>
          </a:prstGeom>
        </p:spPr>
      </p:pic>
      <p:sp>
        <p:nvSpPr>
          <p:cNvPr id="7" name="Flèche vers le bas 6"/>
          <p:cNvSpPr/>
          <p:nvPr/>
        </p:nvSpPr>
        <p:spPr>
          <a:xfrm rot="987561">
            <a:off x="6250523" y="5328102"/>
            <a:ext cx="323317" cy="3805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 rot="5099181">
            <a:off x="7292952" y="5133363"/>
            <a:ext cx="323317" cy="12835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Espace réservé du contenu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1995" y="103960"/>
            <a:ext cx="3260111" cy="435894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8088" y="1232998"/>
            <a:ext cx="243861" cy="25401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1994" y="1638863"/>
            <a:ext cx="243861" cy="254016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769691" y="124723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BE" smtClean="0"/>
              <a:t>Palaeogeographic position of the </a:t>
            </a:r>
            <a:br>
              <a:rPr lang="fr-BE" smtClean="0"/>
            </a:br>
            <a:r>
              <a:rPr lang="fr-BE" smtClean="0"/>
              <a:t>IBERIC plate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0695964" y="6488668"/>
            <a:ext cx="177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Scotese</a:t>
            </a:r>
            <a:r>
              <a:rPr lang="fr-BE" dirty="0" smtClean="0"/>
              <a:t>, 2014</a:t>
            </a:r>
            <a:endParaRPr lang="fr-FR" dirty="0"/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3748216" y="4703123"/>
            <a:ext cx="1379596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6217132" y="5746637"/>
            <a:ext cx="223935" cy="2239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493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964" y="1680883"/>
            <a:ext cx="10058400" cy="5029200"/>
          </a:xfrm>
          <a:prstGeom prst="rect">
            <a:avLst/>
          </a:prstGeom>
        </p:spPr>
      </p:pic>
      <p:sp>
        <p:nvSpPr>
          <p:cNvPr id="3" name="Flèche vers le bas 2"/>
          <p:cNvSpPr/>
          <p:nvPr/>
        </p:nvSpPr>
        <p:spPr>
          <a:xfrm rot="10800000">
            <a:off x="8428664" y="1232997"/>
            <a:ext cx="323317" cy="6598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982" y="4915575"/>
            <a:ext cx="1298561" cy="14448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754" y="3092338"/>
            <a:ext cx="1398161" cy="1443564"/>
          </a:xfrm>
          <a:prstGeom prst="rect">
            <a:avLst/>
          </a:prstGeom>
        </p:spPr>
      </p:pic>
      <p:pic>
        <p:nvPicPr>
          <p:cNvPr id="6" name="Espace réservé du contenu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1995" y="103960"/>
            <a:ext cx="3260111" cy="435894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8088" y="1232998"/>
            <a:ext cx="243861" cy="2540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1994" y="1638863"/>
            <a:ext cx="243861" cy="254016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5578915" y="5260337"/>
            <a:ext cx="223935" cy="2239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10695964" y="6488668"/>
            <a:ext cx="177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Scotese</a:t>
            </a:r>
            <a:r>
              <a:rPr lang="fr-BE" dirty="0" smtClean="0"/>
              <a:t>, 2014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855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589" y="1736353"/>
            <a:ext cx="9243654" cy="4572300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1601737" y="305968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BE" dirty="0" err="1" smtClean="0"/>
              <a:t>Palaeogeographic</a:t>
            </a:r>
            <a:r>
              <a:rPr lang="fr-BE" dirty="0" smtClean="0"/>
              <a:t> position of</a:t>
            </a:r>
            <a:br>
              <a:rPr lang="fr-BE" dirty="0" smtClean="0"/>
            </a:br>
            <a:r>
              <a:rPr lang="fr-BE" dirty="0" smtClean="0"/>
              <a:t> the </a:t>
            </a:r>
            <a:r>
              <a:rPr lang="fr-BE" dirty="0" err="1" smtClean="0"/>
              <a:t>Moesian</a:t>
            </a:r>
            <a:r>
              <a:rPr lang="fr-BE" dirty="0" smtClean="0"/>
              <a:t> </a:t>
            </a:r>
            <a:r>
              <a:rPr lang="fr-BE" dirty="0" err="1" smtClean="0"/>
              <a:t>Terrane</a:t>
            </a:r>
            <a:endParaRPr lang="fr-FR" dirty="0"/>
          </a:p>
        </p:txBody>
      </p:sp>
      <p:pic>
        <p:nvPicPr>
          <p:cNvPr id="16" name="Espace réservé du contenu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915" y="103960"/>
            <a:ext cx="3847024" cy="514367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119" y="1206197"/>
            <a:ext cx="243861" cy="556039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0695964" y="6488668"/>
            <a:ext cx="177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Scotese</a:t>
            </a:r>
            <a:r>
              <a:rPr lang="fr-BE" dirty="0" smtClean="0"/>
              <a:t>, 2014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55" y="5419478"/>
            <a:ext cx="1362929" cy="134273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755" y="3955595"/>
            <a:ext cx="1370151" cy="139778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56" y="2610506"/>
            <a:ext cx="1362928" cy="127897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56" y="1326291"/>
            <a:ext cx="1386981" cy="1229680"/>
          </a:xfrm>
          <a:prstGeom prst="rect">
            <a:avLst/>
          </a:prstGeom>
        </p:spPr>
      </p:pic>
      <p:sp>
        <p:nvSpPr>
          <p:cNvPr id="11" name="Flèche vers le haut 10"/>
          <p:cNvSpPr/>
          <p:nvPr/>
        </p:nvSpPr>
        <p:spPr>
          <a:xfrm>
            <a:off x="1888932" y="1575443"/>
            <a:ext cx="329514" cy="47603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516970" y="2269758"/>
            <a:ext cx="4036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err="1" smtClean="0">
                <a:solidFill>
                  <a:schemeClr val="bg1"/>
                </a:solidFill>
              </a:rPr>
              <a:t>Emphani</a:t>
            </a:r>
            <a:r>
              <a:rPr lang="fr-BE" i="1" dirty="0" err="1" smtClean="0"/>
              <a:t>sporites</a:t>
            </a:r>
            <a:r>
              <a:rPr lang="fr-BE" i="1" dirty="0" smtClean="0">
                <a:solidFill>
                  <a:schemeClr val="bg1"/>
                </a:solidFill>
              </a:rPr>
              <a:t> </a:t>
            </a:r>
            <a:r>
              <a:rPr lang="fr-BE" i="1" dirty="0" err="1" smtClean="0"/>
              <a:t>zavallutus</a:t>
            </a:r>
            <a:r>
              <a:rPr lang="fr-BE" i="1" dirty="0" smtClean="0"/>
              <a:t> var </a:t>
            </a:r>
            <a:r>
              <a:rPr lang="fr-BE" i="1" dirty="0" err="1" smtClean="0"/>
              <a:t>zavallatus</a:t>
            </a:r>
            <a:endParaRPr lang="fr-FR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1516970" y="3605765"/>
            <a:ext cx="4278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err="1" smtClean="0"/>
              <a:t>Emphanisporites</a:t>
            </a:r>
            <a:r>
              <a:rPr lang="fr-BE" i="1" dirty="0" smtClean="0"/>
              <a:t> </a:t>
            </a:r>
            <a:r>
              <a:rPr lang="fr-BE" i="1" dirty="0" err="1" smtClean="0"/>
              <a:t>zavallatus</a:t>
            </a:r>
            <a:r>
              <a:rPr lang="fr-BE" i="1" dirty="0" smtClean="0"/>
              <a:t> var </a:t>
            </a:r>
            <a:r>
              <a:rPr lang="fr-BE" i="1" dirty="0" err="1" smtClean="0"/>
              <a:t>gedinniensis</a:t>
            </a:r>
            <a:endParaRPr lang="fr-FR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1516970" y="6436250"/>
            <a:ext cx="445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err="1" smtClean="0"/>
              <a:t>Emphanisporites</a:t>
            </a:r>
            <a:r>
              <a:rPr lang="fr-BE" i="1" dirty="0" smtClean="0"/>
              <a:t> </a:t>
            </a:r>
            <a:r>
              <a:rPr lang="fr-BE" i="1" dirty="0" err="1" smtClean="0"/>
              <a:t>micrornatus</a:t>
            </a:r>
            <a:r>
              <a:rPr lang="fr-BE" i="1" dirty="0" smtClean="0"/>
              <a:t> var </a:t>
            </a:r>
            <a:r>
              <a:rPr lang="fr-BE" i="1" dirty="0" err="1" smtClean="0"/>
              <a:t>micrornatus</a:t>
            </a:r>
            <a:endParaRPr lang="fr-FR" i="1" dirty="0"/>
          </a:p>
        </p:txBody>
      </p:sp>
      <p:sp>
        <p:nvSpPr>
          <p:cNvPr id="19" name="Ellipse 18"/>
          <p:cNvSpPr/>
          <p:nvPr/>
        </p:nvSpPr>
        <p:spPr>
          <a:xfrm rot="20293459">
            <a:off x="5626264" y="4163307"/>
            <a:ext cx="790833" cy="6319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535304" y="5047020"/>
            <a:ext cx="4121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err="1" smtClean="0">
                <a:solidFill>
                  <a:schemeClr val="bg1"/>
                </a:solidFill>
              </a:rPr>
              <a:t>Em</a:t>
            </a:r>
            <a:r>
              <a:rPr lang="fr-BE" i="1" dirty="0" err="1" smtClean="0"/>
              <a:t>phanisporites</a:t>
            </a:r>
            <a:r>
              <a:rPr lang="fr-BE" i="1" dirty="0" smtClean="0">
                <a:solidFill>
                  <a:schemeClr val="bg1"/>
                </a:solidFill>
              </a:rPr>
              <a:t> </a:t>
            </a:r>
            <a:r>
              <a:rPr lang="fr-BE" i="1" dirty="0" err="1" smtClean="0"/>
              <a:t>mircornatus</a:t>
            </a:r>
            <a:r>
              <a:rPr lang="fr-BE" i="1" dirty="0" smtClean="0"/>
              <a:t> var </a:t>
            </a:r>
            <a:r>
              <a:rPr lang="fr-BE" i="1" dirty="0" err="1" smtClean="0"/>
              <a:t>sinuosus</a:t>
            </a:r>
            <a:endParaRPr lang="fr-FR" i="1" dirty="0"/>
          </a:p>
        </p:txBody>
      </p:sp>
      <p:sp>
        <p:nvSpPr>
          <p:cNvPr id="21" name="Ellipse 20"/>
          <p:cNvSpPr/>
          <p:nvPr/>
        </p:nvSpPr>
        <p:spPr>
          <a:xfrm>
            <a:off x="6970996" y="5195543"/>
            <a:ext cx="223935" cy="2239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34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081" y="1443804"/>
            <a:ext cx="10058400" cy="502358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55" y="5419478"/>
            <a:ext cx="1362929" cy="134273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55" y="3955595"/>
            <a:ext cx="1370151" cy="139778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56" y="2610506"/>
            <a:ext cx="1362928" cy="127897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56" y="1326291"/>
            <a:ext cx="1386981" cy="1229680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1601737" y="305968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BE" dirty="0" err="1" smtClean="0"/>
              <a:t>Palaeogeographic</a:t>
            </a:r>
            <a:r>
              <a:rPr lang="fr-BE" dirty="0" smtClean="0"/>
              <a:t> position of</a:t>
            </a:r>
            <a:br>
              <a:rPr lang="fr-BE" dirty="0" smtClean="0"/>
            </a:br>
            <a:r>
              <a:rPr lang="fr-BE" dirty="0" smtClean="0"/>
              <a:t> the </a:t>
            </a:r>
            <a:r>
              <a:rPr lang="fr-BE" dirty="0" err="1" smtClean="0"/>
              <a:t>Moesian</a:t>
            </a:r>
            <a:r>
              <a:rPr lang="fr-BE" dirty="0" smtClean="0"/>
              <a:t> </a:t>
            </a:r>
            <a:r>
              <a:rPr lang="fr-BE" dirty="0" err="1" smtClean="0"/>
              <a:t>Terrane</a:t>
            </a:r>
            <a:endParaRPr lang="fr-FR" dirty="0"/>
          </a:p>
        </p:txBody>
      </p:sp>
      <p:sp>
        <p:nvSpPr>
          <p:cNvPr id="11" name="Flèche vers le haut 10"/>
          <p:cNvSpPr/>
          <p:nvPr/>
        </p:nvSpPr>
        <p:spPr>
          <a:xfrm>
            <a:off x="1888932" y="1575443"/>
            <a:ext cx="329514" cy="47603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601737" y="1710012"/>
            <a:ext cx="1847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fr-FR" i="1" dirty="0">
              <a:solidFill>
                <a:schemeClr val="bg1"/>
              </a:solidFill>
            </a:endParaRPr>
          </a:p>
        </p:txBody>
      </p:sp>
      <p:pic>
        <p:nvPicPr>
          <p:cNvPr id="16" name="Espace réservé du contenu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4915" y="103960"/>
            <a:ext cx="3847024" cy="514367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96119" y="1206197"/>
            <a:ext cx="243861" cy="556039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0695964" y="6488668"/>
            <a:ext cx="177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Scotese</a:t>
            </a:r>
            <a:r>
              <a:rPr lang="fr-BE" dirty="0" smtClean="0"/>
              <a:t>, 2014</a:t>
            </a:r>
            <a:endParaRPr lang="fr-FR" dirty="0"/>
          </a:p>
        </p:txBody>
      </p:sp>
      <p:sp>
        <p:nvSpPr>
          <p:cNvPr id="19" name="Ellipse 18"/>
          <p:cNvSpPr/>
          <p:nvPr/>
        </p:nvSpPr>
        <p:spPr>
          <a:xfrm rot="20293459">
            <a:off x="6940798" y="4223301"/>
            <a:ext cx="790833" cy="6319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4431957" y="4420638"/>
            <a:ext cx="1175170" cy="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/>
          <p:cNvSpPr/>
          <p:nvPr/>
        </p:nvSpPr>
        <p:spPr>
          <a:xfrm>
            <a:off x="7124865" y="5274248"/>
            <a:ext cx="223935" cy="2239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68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1" y="432624"/>
            <a:ext cx="10131425" cy="1456267"/>
          </a:xfrm>
        </p:spPr>
        <p:txBody>
          <a:bodyPr/>
          <a:lstStyle/>
          <a:p>
            <a:r>
              <a:rPr lang="fr-BE" dirty="0" smtClean="0"/>
              <a:t>The AGE RANGE </a:t>
            </a:r>
            <a:r>
              <a:rPr lang="fr-BE" dirty="0" err="1" smtClean="0"/>
              <a:t>concerned</a:t>
            </a:r>
            <a:r>
              <a:rPr lang="fr-BE" dirty="0" smtClean="0"/>
              <a:t> by</a:t>
            </a:r>
            <a:br>
              <a:rPr lang="fr-BE" dirty="0" smtClean="0"/>
            </a:br>
            <a:r>
              <a:rPr lang="fr-BE" dirty="0" smtClean="0"/>
              <a:t> </a:t>
            </a:r>
            <a:r>
              <a:rPr lang="fr-BE" dirty="0" err="1"/>
              <a:t>t</a:t>
            </a:r>
            <a:r>
              <a:rPr lang="fr-BE" dirty="0" err="1" smtClean="0"/>
              <a:t>his</a:t>
            </a:r>
            <a:r>
              <a:rPr lang="fr-BE" dirty="0" smtClean="0"/>
              <a:t> </a:t>
            </a:r>
            <a:r>
              <a:rPr lang="fr-BE" dirty="0" err="1" smtClean="0"/>
              <a:t>review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891" y="153248"/>
            <a:ext cx="2844000" cy="6485601"/>
          </a:xfrm>
          <a:prstGeom prst="rect">
            <a:avLst/>
          </a:prstGeom>
        </p:spPr>
      </p:pic>
      <p:pic>
        <p:nvPicPr>
          <p:cNvPr id="1026" name="Picture 2" descr="http://www.fossiliraptor.be/Geological_time_spiral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1178" y="1611871"/>
            <a:ext cx="5746002" cy="508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orme libre 21"/>
          <p:cNvSpPr/>
          <p:nvPr/>
        </p:nvSpPr>
        <p:spPr>
          <a:xfrm>
            <a:off x="4319206" y="3191581"/>
            <a:ext cx="1179642" cy="958729"/>
          </a:xfrm>
          <a:custGeom>
            <a:avLst/>
            <a:gdLst>
              <a:gd name="connsiteX0" fmla="*/ 2931 w 2220279"/>
              <a:gd name="connsiteY0" fmla="*/ 140348 h 1002511"/>
              <a:gd name="connsiteX1" fmla="*/ 637412 w 2220279"/>
              <a:gd name="connsiteY1" fmla="*/ 19050 h 1002511"/>
              <a:gd name="connsiteX2" fmla="*/ 1374531 w 2220279"/>
              <a:gd name="connsiteY2" fmla="*/ 9719 h 1002511"/>
              <a:gd name="connsiteX3" fmla="*/ 1785077 w 2220279"/>
              <a:gd name="connsiteY3" fmla="*/ 112356 h 1002511"/>
              <a:gd name="connsiteX4" fmla="*/ 2158302 w 2220279"/>
              <a:gd name="connsiteY4" fmla="*/ 233654 h 1002511"/>
              <a:gd name="connsiteX5" fmla="*/ 2204955 w 2220279"/>
              <a:gd name="connsiteY5" fmla="*/ 532234 h 1002511"/>
              <a:gd name="connsiteX6" fmla="*/ 1999682 w 2220279"/>
              <a:gd name="connsiteY6" fmla="*/ 746838 h 1002511"/>
              <a:gd name="connsiteX7" fmla="*/ 1691771 w 2220279"/>
              <a:gd name="connsiteY7" fmla="*/ 886797 h 1002511"/>
              <a:gd name="connsiteX8" fmla="*/ 1253233 w 2220279"/>
              <a:gd name="connsiteY8" fmla="*/ 989434 h 1002511"/>
              <a:gd name="connsiteX9" fmla="*/ 1159926 w 2220279"/>
              <a:gd name="connsiteY9" fmla="*/ 578887 h 1002511"/>
              <a:gd name="connsiteX10" fmla="*/ 1439845 w 2220279"/>
              <a:gd name="connsiteY10" fmla="*/ 532234 h 1002511"/>
              <a:gd name="connsiteX11" fmla="*/ 1570473 w 2220279"/>
              <a:gd name="connsiteY11" fmla="*/ 438927 h 1002511"/>
              <a:gd name="connsiteX12" fmla="*/ 1570473 w 2220279"/>
              <a:gd name="connsiteY12" fmla="*/ 270976 h 1002511"/>
              <a:gd name="connsiteX13" fmla="*/ 1318547 w 2220279"/>
              <a:gd name="connsiteY13" fmla="*/ 233654 h 1002511"/>
              <a:gd name="connsiteX14" fmla="*/ 1113273 w 2220279"/>
              <a:gd name="connsiteY14" fmla="*/ 196331 h 1002511"/>
              <a:gd name="connsiteX15" fmla="*/ 889339 w 2220279"/>
              <a:gd name="connsiteY15" fmla="*/ 196331 h 1002511"/>
              <a:gd name="connsiteX16" fmla="*/ 506784 w 2220279"/>
              <a:gd name="connsiteY16" fmla="*/ 224323 h 1002511"/>
              <a:gd name="connsiteX17" fmla="*/ 404147 w 2220279"/>
              <a:gd name="connsiteY17" fmla="*/ 382944 h 1002511"/>
              <a:gd name="connsiteX18" fmla="*/ 2931 w 2220279"/>
              <a:gd name="connsiteY18" fmla="*/ 140348 h 1002511"/>
              <a:gd name="connsiteX0" fmla="*/ 5514 w 2222862"/>
              <a:gd name="connsiteY0" fmla="*/ 140348 h 1002511"/>
              <a:gd name="connsiteX1" fmla="*/ 639995 w 2222862"/>
              <a:gd name="connsiteY1" fmla="*/ 19050 h 1002511"/>
              <a:gd name="connsiteX2" fmla="*/ 1377114 w 2222862"/>
              <a:gd name="connsiteY2" fmla="*/ 9719 h 1002511"/>
              <a:gd name="connsiteX3" fmla="*/ 1787660 w 2222862"/>
              <a:gd name="connsiteY3" fmla="*/ 112356 h 1002511"/>
              <a:gd name="connsiteX4" fmla="*/ 2160885 w 2222862"/>
              <a:gd name="connsiteY4" fmla="*/ 233654 h 1002511"/>
              <a:gd name="connsiteX5" fmla="*/ 2207538 w 2222862"/>
              <a:gd name="connsiteY5" fmla="*/ 532234 h 1002511"/>
              <a:gd name="connsiteX6" fmla="*/ 2002265 w 2222862"/>
              <a:gd name="connsiteY6" fmla="*/ 746838 h 1002511"/>
              <a:gd name="connsiteX7" fmla="*/ 1694354 w 2222862"/>
              <a:gd name="connsiteY7" fmla="*/ 886797 h 1002511"/>
              <a:gd name="connsiteX8" fmla="*/ 1255816 w 2222862"/>
              <a:gd name="connsiteY8" fmla="*/ 989434 h 1002511"/>
              <a:gd name="connsiteX9" fmla="*/ 1162509 w 2222862"/>
              <a:gd name="connsiteY9" fmla="*/ 578887 h 1002511"/>
              <a:gd name="connsiteX10" fmla="*/ 1442428 w 2222862"/>
              <a:gd name="connsiteY10" fmla="*/ 532234 h 1002511"/>
              <a:gd name="connsiteX11" fmla="*/ 1573056 w 2222862"/>
              <a:gd name="connsiteY11" fmla="*/ 438927 h 1002511"/>
              <a:gd name="connsiteX12" fmla="*/ 1573056 w 2222862"/>
              <a:gd name="connsiteY12" fmla="*/ 270976 h 1002511"/>
              <a:gd name="connsiteX13" fmla="*/ 1321130 w 2222862"/>
              <a:gd name="connsiteY13" fmla="*/ 233654 h 1002511"/>
              <a:gd name="connsiteX14" fmla="*/ 1115856 w 2222862"/>
              <a:gd name="connsiteY14" fmla="*/ 196331 h 1002511"/>
              <a:gd name="connsiteX15" fmla="*/ 891922 w 2222862"/>
              <a:gd name="connsiteY15" fmla="*/ 196331 h 1002511"/>
              <a:gd name="connsiteX16" fmla="*/ 509367 w 2222862"/>
              <a:gd name="connsiteY16" fmla="*/ 224323 h 1002511"/>
              <a:gd name="connsiteX17" fmla="*/ 340228 w 2222862"/>
              <a:gd name="connsiteY17" fmla="*/ 358006 h 1002511"/>
              <a:gd name="connsiteX18" fmla="*/ 5514 w 2222862"/>
              <a:gd name="connsiteY18" fmla="*/ 140348 h 1002511"/>
              <a:gd name="connsiteX0" fmla="*/ 5631 w 2222979"/>
              <a:gd name="connsiteY0" fmla="*/ 140348 h 1002511"/>
              <a:gd name="connsiteX1" fmla="*/ 640112 w 2222979"/>
              <a:gd name="connsiteY1" fmla="*/ 19050 h 1002511"/>
              <a:gd name="connsiteX2" fmla="*/ 1377231 w 2222979"/>
              <a:gd name="connsiteY2" fmla="*/ 9719 h 1002511"/>
              <a:gd name="connsiteX3" fmla="*/ 1787777 w 2222979"/>
              <a:gd name="connsiteY3" fmla="*/ 112356 h 1002511"/>
              <a:gd name="connsiteX4" fmla="*/ 2161002 w 2222979"/>
              <a:gd name="connsiteY4" fmla="*/ 233654 h 1002511"/>
              <a:gd name="connsiteX5" fmla="*/ 2207655 w 2222979"/>
              <a:gd name="connsiteY5" fmla="*/ 532234 h 1002511"/>
              <a:gd name="connsiteX6" fmla="*/ 2002382 w 2222979"/>
              <a:gd name="connsiteY6" fmla="*/ 746838 h 1002511"/>
              <a:gd name="connsiteX7" fmla="*/ 1694471 w 2222979"/>
              <a:gd name="connsiteY7" fmla="*/ 886797 h 1002511"/>
              <a:gd name="connsiteX8" fmla="*/ 1255933 w 2222979"/>
              <a:gd name="connsiteY8" fmla="*/ 989434 h 1002511"/>
              <a:gd name="connsiteX9" fmla="*/ 1162626 w 2222979"/>
              <a:gd name="connsiteY9" fmla="*/ 578887 h 1002511"/>
              <a:gd name="connsiteX10" fmla="*/ 1442545 w 2222979"/>
              <a:gd name="connsiteY10" fmla="*/ 532234 h 1002511"/>
              <a:gd name="connsiteX11" fmla="*/ 1573173 w 2222979"/>
              <a:gd name="connsiteY11" fmla="*/ 438927 h 1002511"/>
              <a:gd name="connsiteX12" fmla="*/ 1573173 w 2222979"/>
              <a:gd name="connsiteY12" fmla="*/ 270976 h 1002511"/>
              <a:gd name="connsiteX13" fmla="*/ 1321247 w 2222979"/>
              <a:gd name="connsiteY13" fmla="*/ 233654 h 1002511"/>
              <a:gd name="connsiteX14" fmla="*/ 1115973 w 2222979"/>
              <a:gd name="connsiteY14" fmla="*/ 196331 h 1002511"/>
              <a:gd name="connsiteX15" fmla="*/ 892039 w 2222979"/>
              <a:gd name="connsiteY15" fmla="*/ 196331 h 1002511"/>
              <a:gd name="connsiteX16" fmla="*/ 534422 w 2222979"/>
              <a:gd name="connsiteY16" fmla="*/ 265887 h 1002511"/>
              <a:gd name="connsiteX17" fmla="*/ 340345 w 2222979"/>
              <a:gd name="connsiteY17" fmla="*/ 358006 h 1002511"/>
              <a:gd name="connsiteX18" fmla="*/ 5631 w 2222979"/>
              <a:gd name="connsiteY18" fmla="*/ 140348 h 1002511"/>
              <a:gd name="connsiteX0" fmla="*/ 5631 w 2222979"/>
              <a:gd name="connsiteY0" fmla="*/ 140348 h 1002511"/>
              <a:gd name="connsiteX1" fmla="*/ 640112 w 2222979"/>
              <a:gd name="connsiteY1" fmla="*/ 19050 h 1002511"/>
              <a:gd name="connsiteX2" fmla="*/ 1377231 w 2222979"/>
              <a:gd name="connsiteY2" fmla="*/ 9719 h 1002511"/>
              <a:gd name="connsiteX3" fmla="*/ 1787777 w 2222979"/>
              <a:gd name="connsiteY3" fmla="*/ 112356 h 1002511"/>
              <a:gd name="connsiteX4" fmla="*/ 2161002 w 2222979"/>
              <a:gd name="connsiteY4" fmla="*/ 233654 h 1002511"/>
              <a:gd name="connsiteX5" fmla="*/ 2207655 w 2222979"/>
              <a:gd name="connsiteY5" fmla="*/ 532234 h 1002511"/>
              <a:gd name="connsiteX6" fmla="*/ 2002382 w 2222979"/>
              <a:gd name="connsiteY6" fmla="*/ 746838 h 1002511"/>
              <a:gd name="connsiteX7" fmla="*/ 1694471 w 2222979"/>
              <a:gd name="connsiteY7" fmla="*/ 886797 h 1002511"/>
              <a:gd name="connsiteX8" fmla="*/ 1255933 w 2222979"/>
              <a:gd name="connsiteY8" fmla="*/ 989434 h 1002511"/>
              <a:gd name="connsiteX9" fmla="*/ 1162626 w 2222979"/>
              <a:gd name="connsiteY9" fmla="*/ 578887 h 1002511"/>
              <a:gd name="connsiteX10" fmla="*/ 1442545 w 2222979"/>
              <a:gd name="connsiteY10" fmla="*/ 532234 h 1002511"/>
              <a:gd name="connsiteX11" fmla="*/ 1573173 w 2222979"/>
              <a:gd name="connsiteY11" fmla="*/ 438927 h 1002511"/>
              <a:gd name="connsiteX12" fmla="*/ 1548235 w 2222979"/>
              <a:gd name="connsiteY12" fmla="*/ 308383 h 1002511"/>
              <a:gd name="connsiteX13" fmla="*/ 1321247 w 2222979"/>
              <a:gd name="connsiteY13" fmla="*/ 233654 h 1002511"/>
              <a:gd name="connsiteX14" fmla="*/ 1115973 w 2222979"/>
              <a:gd name="connsiteY14" fmla="*/ 196331 h 1002511"/>
              <a:gd name="connsiteX15" fmla="*/ 892039 w 2222979"/>
              <a:gd name="connsiteY15" fmla="*/ 196331 h 1002511"/>
              <a:gd name="connsiteX16" fmla="*/ 534422 w 2222979"/>
              <a:gd name="connsiteY16" fmla="*/ 265887 h 1002511"/>
              <a:gd name="connsiteX17" fmla="*/ 340345 w 2222979"/>
              <a:gd name="connsiteY17" fmla="*/ 358006 h 1002511"/>
              <a:gd name="connsiteX18" fmla="*/ 5631 w 2222979"/>
              <a:gd name="connsiteY18" fmla="*/ 140348 h 1002511"/>
              <a:gd name="connsiteX0" fmla="*/ 5631 w 2222979"/>
              <a:gd name="connsiteY0" fmla="*/ 140348 h 1002511"/>
              <a:gd name="connsiteX1" fmla="*/ 640112 w 2222979"/>
              <a:gd name="connsiteY1" fmla="*/ 19050 h 1002511"/>
              <a:gd name="connsiteX2" fmla="*/ 1377231 w 2222979"/>
              <a:gd name="connsiteY2" fmla="*/ 9719 h 1002511"/>
              <a:gd name="connsiteX3" fmla="*/ 1787777 w 2222979"/>
              <a:gd name="connsiteY3" fmla="*/ 112356 h 1002511"/>
              <a:gd name="connsiteX4" fmla="*/ 2161002 w 2222979"/>
              <a:gd name="connsiteY4" fmla="*/ 233654 h 1002511"/>
              <a:gd name="connsiteX5" fmla="*/ 2207655 w 2222979"/>
              <a:gd name="connsiteY5" fmla="*/ 532234 h 1002511"/>
              <a:gd name="connsiteX6" fmla="*/ 2002382 w 2222979"/>
              <a:gd name="connsiteY6" fmla="*/ 746838 h 1002511"/>
              <a:gd name="connsiteX7" fmla="*/ 1694471 w 2222979"/>
              <a:gd name="connsiteY7" fmla="*/ 886797 h 1002511"/>
              <a:gd name="connsiteX8" fmla="*/ 1255933 w 2222979"/>
              <a:gd name="connsiteY8" fmla="*/ 989434 h 1002511"/>
              <a:gd name="connsiteX9" fmla="*/ 1162626 w 2222979"/>
              <a:gd name="connsiteY9" fmla="*/ 578887 h 1002511"/>
              <a:gd name="connsiteX10" fmla="*/ 1442545 w 2222979"/>
              <a:gd name="connsiteY10" fmla="*/ 532234 h 1002511"/>
              <a:gd name="connsiteX11" fmla="*/ 1556547 w 2222979"/>
              <a:gd name="connsiteY11" fmla="*/ 430614 h 1002511"/>
              <a:gd name="connsiteX12" fmla="*/ 1548235 w 2222979"/>
              <a:gd name="connsiteY12" fmla="*/ 308383 h 1002511"/>
              <a:gd name="connsiteX13" fmla="*/ 1321247 w 2222979"/>
              <a:gd name="connsiteY13" fmla="*/ 233654 h 1002511"/>
              <a:gd name="connsiteX14" fmla="*/ 1115973 w 2222979"/>
              <a:gd name="connsiteY14" fmla="*/ 196331 h 1002511"/>
              <a:gd name="connsiteX15" fmla="*/ 892039 w 2222979"/>
              <a:gd name="connsiteY15" fmla="*/ 196331 h 1002511"/>
              <a:gd name="connsiteX16" fmla="*/ 534422 w 2222979"/>
              <a:gd name="connsiteY16" fmla="*/ 265887 h 1002511"/>
              <a:gd name="connsiteX17" fmla="*/ 340345 w 2222979"/>
              <a:gd name="connsiteY17" fmla="*/ 358006 h 1002511"/>
              <a:gd name="connsiteX18" fmla="*/ 5631 w 2222979"/>
              <a:gd name="connsiteY18" fmla="*/ 140348 h 1002511"/>
              <a:gd name="connsiteX0" fmla="*/ 5631 w 2222979"/>
              <a:gd name="connsiteY0" fmla="*/ 140348 h 1002511"/>
              <a:gd name="connsiteX1" fmla="*/ 640112 w 2222979"/>
              <a:gd name="connsiteY1" fmla="*/ 19050 h 1002511"/>
              <a:gd name="connsiteX2" fmla="*/ 1377231 w 2222979"/>
              <a:gd name="connsiteY2" fmla="*/ 9719 h 1002511"/>
              <a:gd name="connsiteX3" fmla="*/ 1787777 w 2222979"/>
              <a:gd name="connsiteY3" fmla="*/ 112356 h 1002511"/>
              <a:gd name="connsiteX4" fmla="*/ 2161002 w 2222979"/>
              <a:gd name="connsiteY4" fmla="*/ 233654 h 1002511"/>
              <a:gd name="connsiteX5" fmla="*/ 2207655 w 2222979"/>
              <a:gd name="connsiteY5" fmla="*/ 532234 h 1002511"/>
              <a:gd name="connsiteX6" fmla="*/ 2002382 w 2222979"/>
              <a:gd name="connsiteY6" fmla="*/ 746838 h 1002511"/>
              <a:gd name="connsiteX7" fmla="*/ 1694471 w 2222979"/>
              <a:gd name="connsiteY7" fmla="*/ 886797 h 1002511"/>
              <a:gd name="connsiteX8" fmla="*/ 1255933 w 2222979"/>
              <a:gd name="connsiteY8" fmla="*/ 989434 h 1002511"/>
              <a:gd name="connsiteX9" fmla="*/ 1162626 w 2222979"/>
              <a:gd name="connsiteY9" fmla="*/ 578887 h 1002511"/>
              <a:gd name="connsiteX10" fmla="*/ 1438389 w 2222979"/>
              <a:gd name="connsiteY10" fmla="*/ 515608 h 1002511"/>
              <a:gd name="connsiteX11" fmla="*/ 1556547 w 2222979"/>
              <a:gd name="connsiteY11" fmla="*/ 430614 h 1002511"/>
              <a:gd name="connsiteX12" fmla="*/ 1548235 w 2222979"/>
              <a:gd name="connsiteY12" fmla="*/ 308383 h 1002511"/>
              <a:gd name="connsiteX13" fmla="*/ 1321247 w 2222979"/>
              <a:gd name="connsiteY13" fmla="*/ 233654 h 1002511"/>
              <a:gd name="connsiteX14" fmla="*/ 1115973 w 2222979"/>
              <a:gd name="connsiteY14" fmla="*/ 196331 h 1002511"/>
              <a:gd name="connsiteX15" fmla="*/ 892039 w 2222979"/>
              <a:gd name="connsiteY15" fmla="*/ 196331 h 1002511"/>
              <a:gd name="connsiteX16" fmla="*/ 534422 w 2222979"/>
              <a:gd name="connsiteY16" fmla="*/ 265887 h 1002511"/>
              <a:gd name="connsiteX17" fmla="*/ 340345 w 2222979"/>
              <a:gd name="connsiteY17" fmla="*/ 358006 h 1002511"/>
              <a:gd name="connsiteX18" fmla="*/ 5631 w 2222979"/>
              <a:gd name="connsiteY18" fmla="*/ 140348 h 1002511"/>
              <a:gd name="connsiteX0" fmla="*/ 5631 w 2211240"/>
              <a:gd name="connsiteY0" fmla="*/ 140348 h 1002511"/>
              <a:gd name="connsiteX1" fmla="*/ 640112 w 2211240"/>
              <a:gd name="connsiteY1" fmla="*/ 19050 h 1002511"/>
              <a:gd name="connsiteX2" fmla="*/ 1377231 w 2211240"/>
              <a:gd name="connsiteY2" fmla="*/ 9719 h 1002511"/>
              <a:gd name="connsiteX3" fmla="*/ 1787777 w 2211240"/>
              <a:gd name="connsiteY3" fmla="*/ 112356 h 1002511"/>
              <a:gd name="connsiteX4" fmla="*/ 2106970 w 2211240"/>
              <a:gd name="connsiteY4" fmla="*/ 258592 h 1002511"/>
              <a:gd name="connsiteX5" fmla="*/ 2207655 w 2211240"/>
              <a:gd name="connsiteY5" fmla="*/ 532234 h 1002511"/>
              <a:gd name="connsiteX6" fmla="*/ 2002382 w 2211240"/>
              <a:gd name="connsiteY6" fmla="*/ 746838 h 1002511"/>
              <a:gd name="connsiteX7" fmla="*/ 1694471 w 2211240"/>
              <a:gd name="connsiteY7" fmla="*/ 886797 h 1002511"/>
              <a:gd name="connsiteX8" fmla="*/ 1255933 w 2211240"/>
              <a:gd name="connsiteY8" fmla="*/ 989434 h 1002511"/>
              <a:gd name="connsiteX9" fmla="*/ 1162626 w 2211240"/>
              <a:gd name="connsiteY9" fmla="*/ 578887 h 1002511"/>
              <a:gd name="connsiteX10" fmla="*/ 1438389 w 2211240"/>
              <a:gd name="connsiteY10" fmla="*/ 515608 h 1002511"/>
              <a:gd name="connsiteX11" fmla="*/ 1556547 w 2211240"/>
              <a:gd name="connsiteY11" fmla="*/ 430614 h 1002511"/>
              <a:gd name="connsiteX12" fmla="*/ 1548235 w 2211240"/>
              <a:gd name="connsiteY12" fmla="*/ 308383 h 1002511"/>
              <a:gd name="connsiteX13" fmla="*/ 1321247 w 2211240"/>
              <a:gd name="connsiteY13" fmla="*/ 233654 h 1002511"/>
              <a:gd name="connsiteX14" fmla="*/ 1115973 w 2211240"/>
              <a:gd name="connsiteY14" fmla="*/ 196331 h 1002511"/>
              <a:gd name="connsiteX15" fmla="*/ 892039 w 2211240"/>
              <a:gd name="connsiteY15" fmla="*/ 196331 h 1002511"/>
              <a:gd name="connsiteX16" fmla="*/ 534422 w 2211240"/>
              <a:gd name="connsiteY16" fmla="*/ 265887 h 1002511"/>
              <a:gd name="connsiteX17" fmla="*/ 340345 w 2211240"/>
              <a:gd name="connsiteY17" fmla="*/ 358006 h 1002511"/>
              <a:gd name="connsiteX18" fmla="*/ 5631 w 2211240"/>
              <a:gd name="connsiteY18" fmla="*/ 140348 h 1002511"/>
              <a:gd name="connsiteX0" fmla="*/ 5631 w 2211172"/>
              <a:gd name="connsiteY0" fmla="*/ 139178 h 1001341"/>
              <a:gd name="connsiteX1" fmla="*/ 640112 w 2211172"/>
              <a:gd name="connsiteY1" fmla="*/ 17880 h 1001341"/>
              <a:gd name="connsiteX2" fmla="*/ 1377231 w 2211172"/>
              <a:gd name="connsiteY2" fmla="*/ 8549 h 1001341"/>
              <a:gd name="connsiteX3" fmla="*/ 1796090 w 2211172"/>
              <a:gd name="connsiteY3" fmla="*/ 94560 h 1001341"/>
              <a:gd name="connsiteX4" fmla="*/ 2106970 w 2211172"/>
              <a:gd name="connsiteY4" fmla="*/ 257422 h 1001341"/>
              <a:gd name="connsiteX5" fmla="*/ 2207655 w 2211172"/>
              <a:gd name="connsiteY5" fmla="*/ 531064 h 1001341"/>
              <a:gd name="connsiteX6" fmla="*/ 2002382 w 2211172"/>
              <a:gd name="connsiteY6" fmla="*/ 745668 h 1001341"/>
              <a:gd name="connsiteX7" fmla="*/ 1694471 w 2211172"/>
              <a:gd name="connsiteY7" fmla="*/ 885627 h 1001341"/>
              <a:gd name="connsiteX8" fmla="*/ 1255933 w 2211172"/>
              <a:gd name="connsiteY8" fmla="*/ 988264 h 1001341"/>
              <a:gd name="connsiteX9" fmla="*/ 1162626 w 2211172"/>
              <a:gd name="connsiteY9" fmla="*/ 577717 h 1001341"/>
              <a:gd name="connsiteX10" fmla="*/ 1438389 w 2211172"/>
              <a:gd name="connsiteY10" fmla="*/ 514438 h 1001341"/>
              <a:gd name="connsiteX11" fmla="*/ 1556547 w 2211172"/>
              <a:gd name="connsiteY11" fmla="*/ 429444 h 1001341"/>
              <a:gd name="connsiteX12" fmla="*/ 1548235 w 2211172"/>
              <a:gd name="connsiteY12" fmla="*/ 307213 h 1001341"/>
              <a:gd name="connsiteX13" fmla="*/ 1321247 w 2211172"/>
              <a:gd name="connsiteY13" fmla="*/ 232484 h 1001341"/>
              <a:gd name="connsiteX14" fmla="*/ 1115973 w 2211172"/>
              <a:gd name="connsiteY14" fmla="*/ 195161 h 1001341"/>
              <a:gd name="connsiteX15" fmla="*/ 892039 w 2211172"/>
              <a:gd name="connsiteY15" fmla="*/ 195161 h 1001341"/>
              <a:gd name="connsiteX16" fmla="*/ 534422 w 2211172"/>
              <a:gd name="connsiteY16" fmla="*/ 264717 h 1001341"/>
              <a:gd name="connsiteX17" fmla="*/ 340345 w 2211172"/>
              <a:gd name="connsiteY17" fmla="*/ 356836 h 1001341"/>
              <a:gd name="connsiteX18" fmla="*/ 5631 w 2211172"/>
              <a:gd name="connsiteY18" fmla="*/ 139178 h 1001341"/>
              <a:gd name="connsiteX0" fmla="*/ 5631 w 2211172"/>
              <a:gd name="connsiteY0" fmla="*/ 155676 h 1017839"/>
              <a:gd name="connsiteX1" fmla="*/ 640112 w 2211172"/>
              <a:gd name="connsiteY1" fmla="*/ 34378 h 1017839"/>
              <a:gd name="connsiteX2" fmla="*/ 1294103 w 2211172"/>
              <a:gd name="connsiteY2" fmla="*/ 4265 h 1017839"/>
              <a:gd name="connsiteX3" fmla="*/ 1796090 w 2211172"/>
              <a:gd name="connsiteY3" fmla="*/ 111058 h 1017839"/>
              <a:gd name="connsiteX4" fmla="*/ 2106970 w 2211172"/>
              <a:gd name="connsiteY4" fmla="*/ 273920 h 1017839"/>
              <a:gd name="connsiteX5" fmla="*/ 2207655 w 2211172"/>
              <a:gd name="connsiteY5" fmla="*/ 547562 h 1017839"/>
              <a:gd name="connsiteX6" fmla="*/ 2002382 w 2211172"/>
              <a:gd name="connsiteY6" fmla="*/ 762166 h 1017839"/>
              <a:gd name="connsiteX7" fmla="*/ 1694471 w 2211172"/>
              <a:gd name="connsiteY7" fmla="*/ 902125 h 1017839"/>
              <a:gd name="connsiteX8" fmla="*/ 1255933 w 2211172"/>
              <a:gd name="connsiteY8" fmla="*/ 1004762 h 1017839"/>
              <a:gd name="connsiteX9" fmla="*/ 1162626 w 2211172"/>
              <a:gd name="connsiteY9" fmla="*/ 594215 h 1017839"/>
              <a:gd name="connsiteX10" fmla="*/ 1438389 w 2211172"/>
              <a:gd name="connsiteY10" fmla="*/ 530936 h 1017839"/>
              <a:gd name="connsiteX11" fmla="*/ 1556547 w 2211172"/>
              <a:gd name="connsiteY11" fmla="*/ 445942 h 1017839"/>
              <a:gd name="connsiteX12" fmla="*/ 1548235 w 2211172"/>
              <a:gd name="connsiteY12" fmla="*/ 323711 h 1017839"/>
              <a:gd name="connsiteX13" fmla="*/ 1321247 w 2211172"/>
              <a:gd name="connsiteY13" fmla="*/ 248982 h 1017839"/>
              <a:gd name="connsiteX14" fmla="*/ 1115973 w 2211172"/>
              <a:gd name="connsiteY14" fmla="*/ 211659 h 1017839"/>
              <a:gd name="connsiteX15" fmla="*/ 892039 w 2211172"/>
              <a:gd name="connsiteY15" fmla="*/ 211659 h 1017839"/>
              <a:gd name="connsiteX16" fmla="*/ 534422 w 2211172"/>
              <a:gd name="connsiteY16" fmla="*/ 281215 h 1017839"/>
              <a:gd name="connsiteX17" fmla="*/ 340345 w 2211172"/>
              <a:gd name="connsiteY17" fmla="*/ 373334 h 1017839"/>
              <a:gd name="connsiteX18" fmla="*/ 5631 w 2211172"/>
              <a:gd name="connsiteY18" fmla="*/ 155676 h 1017839"/>
              <a:gd name="connsiteX0" fmla="*/ 5876 w 2194791"/>
              <a:gd name="connsiteY0" fmla="*/ 185431 h 1018499"/>
              <a:gd name="connsiteX1" fmla="*/ 623731 w 2194791"/>
              <a:gd name="connsiteY1" fmla="*/ 35038 h 1018499"/>
              <a:gd name="connsiteX2" fmla="*/ 1277722 w 2194791"/>
              <a:gd name="connsiteY2" fmla="*/ 4925 h 1018499"/>
              <a:gd name="connsiteX3" fmla="*/ 1779709 w 2194791"/>
              <a:gd name="connsiteY3" fmla="*/ 111718 h 1018499"/>
              <a:gd name="connsiteX4" fmla="*/ 2090589 w 2194791"/>
              <a:gd name="connsiteY4" fmla="*/ 274580 h 1018499"/>
              <a:gd name="connsiteX5" fmla="*/ 2191274 w 2194791"/>
              <a:gd name="connsiteY5" fmla="*/ 548222 h 1018499"/>
              <a:gd name="connsiteX6" fmla="*/ 1986001 w 2194791"/>
              <a:gd name="connsiteY6" fmla="*/ 762826 h 1018499"/>
              <a:gd name="connsiteX7" fmla="*/ 1678090 w 2194791"/>
              <a:gd name="connsiteY7" fmla="*/ 902785 h 1018499"/>
              <a:gd name="connsiteX8" fmla="*/ 1239552 w 2194791"/>
              <a:gd name="connsiteY8" fmla="*/ 1005422 h 1018499"/>
              <a:gd name="connsiteX9" fmla="*/ 1146245 w 2194791"/>
              <a:gd name="connsiteY9" fmla="*/ 594875 h 1018499"/>
              <a:gd name="connsiteX10" fmla="*/ 1422008 w 2194791"/>
              <a:gd name="connsiteY10" fmla="*/ 531596 h 1018499"/>
              <a:gd name="connsiteX11" fmla="*/ 1540166 w 2194791"/>
              <a:gd name="connsiteY11" fmla="*/ 446602 h 1018499"/>
              <a:gd name="connsiteX12" fmla="*/ 1531854 w 2194791"/>
              <a:gd name="connsiteY12" fmla="*/ 324371 h 1018499"/>
              <a:gd name="connsiteX13" fmla="*/ 1304866 w 2194791"/>
              <a:gd name="connsiteY13" fmla="*/ 249642 h 1018499"/>
              <a:gd name="connsiteX14" fmla="*/ 1099592 w 2194791"/>
              <a:gd name="connsiteY14" fmla="*/ 212319 h 1018499"/>
              <a:gd name="connsiteX15" fmla="*/ 875658 w 2194791"/>
              <a:gd name="connsiteY15" fmla="*/ 212319 h 1018499"/>
              <a:gd name="connsiteX16" fmla="*/ 518041 w 2194791"/>
              <a:gd name="connsiteY16" fmla="*/ 281875 h 1018499"/>
              <a:gd name="connsiteX17" fmla="*/ 323964 w 2194791"/>
              <a:gd name="connsiteY17" fmla="*/ 373994 h 1018499"/>
              <a:gd name="connsiteX18" fmla="*/ 5876 w 2194791"/>
              <a:gd name="connsiteY18" fmla="*/ 185431 h 1018499"/>
              <a:gd name="connsiteX0" fmla="*/ 5876 w 2194791"/>
              <a:gd name="connsiteY0" fmla="*/ 185431 h 959831"/>
              <a:gd name="connsiteX1" fmla="*/ 623731 w 2194791"/>
              <a:gd name="connsiteY1" fmla="*/ 35038 h 959831"/>
              <a:gd name="connsiteX2" fmla="*/ 1277722 w 2194791"/>
              <a:gd name="connsiteY2" fmla="*/ 4925 h 959831"/>
              <a:gd name="connsiteX3" fmla="*/ 1779709 w 2194791"/>
              <a:gd name="connsiteY3" fmla="*/ 111718 h 959831"/>
              <a:gd name="connsiteX4" fmla="*/ 2090589 w 2194791"/>
              <a:gd name="connsiteY4" fmla="*/ 274580 h 959831"/>
              <a:gd name="connsiteX5" fmla="*/ 2191274 w 2194791"/>
              <a:gd name="connsiteY5" fmla="*/ 548222 h 959831"/>
              <a:gd name="connsiteX6" fmla="*/ 1986001 w 2194791"/>
              <a:gd name="connsiteY6" fmla="*/ 762826 h 959831"/>
              <a:gd name="connsiteX7" fmla="*/ 1678090 w 2194791"/>
              <a:gd name="connsiteY7" fmla="*/ 902785 h 959831"/>
              <a:gd name="connsiteX8" fmla="*/ 1437261 w 2194791"/>
              <a:gd name="connsiteY8" fmla="*/ 939520 h 959831"/>
              <a:gd name="connsiteX9" fmla="*/ 1146245 w 2194791"/>
              <a:gd name="connsiteY9" fmla="*/ 594875 h 959831"/>
              <a:gd name="connsiteX10" fmla="*/ 1422008 w 2194791"/>
              <a:gd name="connsiteY10" fmla="*/ 531596 h 959831"/>
              <a:gd name="connsiteX11" fmla="*/ 1540166 w 2194791"/>
              <a:gd name="connsiteY11" fmla="*/ 446602 h 959831"/>
              <a:gd name="connsiteX12" fmla="*/ 1531854 w 2194791"/>
              <a:gd name="connsiteY12" fmla="*/ 324371 h 959831"/>
              <a:gd name="connsiteX13" fmla="*/ 1304866 w 2194791"/>
              <a:gd name="connsiteY13" fmla="*/ 249642 h 959831"/>
              <a:gd name="connsiteX14" fmla="*/ 1099592 w 2194791"/>
              <a:gd name="connsiteY14" fmla="*/ 212319 h 959831"/>
              <a:gd name="connsiteX15" fmla="*/ 875658 w 2194791"/>
              <a:gd name="connsiteY15" fmla="*/ 212319 h 959831"/>
              <a:gd name="connsiteX16" fmla="*/ 518041 w 2194791"/>
              <a:gd name="connsiteY16" fmla="*/ 281875 h 959831"/>
              <a:gd name="connsiteX17" fmla="*/ 323964 w 2194791"/>
              <a:gd name="connsiteY17" fmla="*/ 373994 h 959831"/>
              <a:gd name="connsiteX18" fmla="*/ 5876 w 2194791"/>
              <a:gd name="connsiteY18" fmla="*/ 185431 h 959831"/>
              <a:gd name="connsiteX0" fmla="*/ 5876 w 2194791"/>
              <a:gd name="connsiteY0" fmla="*/ 185431 h 958632"/>
              <a:gd name="connsiteX1" fmla="*/ 623731 w 2194791"/>
              <a:gd name="connsiteY1" fmla="*/ 35038 h 958632"/>
              <a:gd name="connsiteX2" fmla="*/ 1277722 w 2194791"/>
              <a:gd name="connsiteY2" fmla="*/ 4925 h 958632"/>
              <a:gd name="connsiteX3" fmla="*/ 1779709 w 2194791"/>
              <a:gd name="connsiteY3" fmla="*/ 111718 h 958632"/>
              <a:gd name="connsiteX4" fmla="*/ 2090589 w 2194791"/>
              <a:gd name="connsiteY4" fmla="*/ 274580 h 958632"/>
              <a:gd name="connsiteX5" fmla="*/ 2191274 w 2194791"/>
              <a:gd name="connsiteY5" fmla="*/ 548222 h 958632"/>
              <a:gd name="connsiteX6" fmla="*/ 1986001 w 2194791"/>
              <a:gd name="connsiteY6" fmla="*/ 762826 h 958632"/>
              <a:gd name="connsiteX7" fmla="*/ 1678090 w 2194791"/>
              <a:gd name="connsiteY7" fmla="*/ 902785 h 958632"/>
              <a:gd name="connsiteX8" fmla="*/ 1437261 w 2194791"/>
              <a:gd name="connsiteY8" fmla="*/ 939520 h 958632"/>
              <a:gd name="connsiteX9" fmla="*/ 1278051 w 2194791"/>
              <a:gd name="connsiteY9" fmla="*/ 611350 h 958632"/>
              <a:gd name="connsiteX10" fmla="*/ 1422008 w 2194791"/>
              <a:gd name="connsiteY10" fmla="*/ 531596 h 958632"/>
              <a:gd name="connsiteX11" fmla="*/ 1540166 w 2194791"/>
              <a:gd name="connsiteY11" fmla="*/ 446602 h 958632"/>
              <a:gd name="connsiteX12" fmla="*/ 1531854 w 2194791"/>
              <a:gd name="connsiteY12" fmla="*/ 324371 h 958632"/>
              <a:gd name="connsiteX13" fmla="*/ 1304866 w 2194791"/>
              <a:gd name="connsiteY13" fmla="*/ 249642 h 958632"/>
              <a:gd name="connsiteX14" fmla="*/ 1099592 w 2194791"/>
              <a:gd name="connsiteY14" fmla="*/ 212319 h 958632"/>
              <a:gd name="connsiteX15" fmla="*/ 875658 w 2194791"/>
              <a:gd name="connsiteY15" fmla="*/ 212319 h 958632"/>
              <a:gd name="connsiteX16" fmla="*/ 518041 w 2194791"/>
              <a:gd name="connsiteY16" fmla="*/ 281875 h 958632"/>
              <a:gd name="connsiteX17" fmla="*/ 323964 w 2194791"/>
              <a:gd name="connsiteY17" fmla="*/ 373994 h 958632"/>
              <a:gd name="connsiteX18" fmla="*/ 5876 w 2194791"/>
              <a:gd name="connsiteY18" fmla="*/ 185431 h 958632"/>
              <a:gd name="connsiteX0" fmla="*/ 7152 w 2196067"/>
              <a:gd name="connsiteY0" fmla="*/ 185431 h 958632"/>
              <a:gd name="connsiteX1" fmla="*/ 625007 w 2196067"/>
              <a:gd name="connsiteY1" fmla="*/ 35038 h 958632"/>
              <a:gd name="connsiteX2" fmla="*/ 1278998 w 2196067"/>
              <a:gd name="connsiteY2" fmla="*/ 4925 h 958632"/>
              <a:gd name="connsiteX3" fmla="*/ 1780985 w 2196067"/>
              <a:gd name="connsiteY3" fmla="*/ 111718 h 958632"/>
              <a:gd name="connsiteX4" fmla="*/ 2091865 w 2196067"/>
              <a:gd name="connsiteY4" fmla="*/ 274580 h 958632"/>
              <a:gd name="connsiteX5" fmla="*/ 2192550 w 2196067"/>
              <a:gd name="connsiteY5" fmla="*/ 548222 h 958632"/>
              <a:gd name="connsiteX6" fmla="*/ 1987277 w 2196067"/>
              <a:gd name="connsiteY6" fmla="*/ 762826 h 958632"/>
              <a:gd name="connsiteX7" fmla="*/ 1679366 w 2196067"/>
              <a:gd name="connsiteY7" fmla="*/ 902785 h 958632"/>
              <a:gd name="connsiteX8" fmla="*/ 1438537 w 2196067"/>
              <a:gd name="connsiteY8" fmla="*/ 939520 h 958632"/>
              <a:gd name="connsiteX9" fmla="*/ 1279327 w 2196067"/>
              <a:gd name="connsiteY9" fmla="*/ 611350 h 958632"/>
              <a:gd name="connsiteX10" fmla="*/ 1423284 w 2196067"/>
              <a:gd name="connsiteY10" fmla="*/ 531596 h 958632"/>
              <a:gd name="connsiteX11" fmla="*/ 1541442 w 2196067"/>
              <a:gd name="connsiteY11" fmla="*/ 446602 h 958632"/>
              <a:gd name="connsiteX12" fmla="*/ 1533130 w 2196067"/>
              <a:gd name="connsiteY12" fmla="*/ 324371 h 958632"/>
              <a:gd name="connsiteX13" fmla="*/ 1306142 w 2196067"/>
              <a:gd name="connsiteY13" fmla="*/ 249642 h 958632"/>
              <a:gd name="connsiteX14" fmla="*/ 1100868 w 2196067"/>
              <a:gd name="connsiteY14" fmla="*/ 212319 h 958632"/>
              <a:gd name="connsiteX15" fmla="*/ 876934 w 2196067"/>
              <a:gd name="connsiteY15" fmla="*/ 212319 h 958632"/>
              <a:gd name="connsiteX16" fmla="*/ 325240 w 2196067"/>
              <a:gd name="connsiteY16" fmla="*/ 373994 h 958632"/>
              <a:gd name="connsiteX17" fmla="*/ 7152 w 2196067"/>
              <a:gd name="connsiteY17" fmla="*/ 185431 h 958632"/>
              <a:gd name="connsiteX0" fmla="*/ 7152 w 2196067"/>
              <a:gd name="connsiteY0" fmla="*/ 181861 h 955062"/>
              <a:gd name="connsiteX1" fmla="*/ 1278998 w 2196067"/>
              <a:gd name="connsiteY1" fmla="*/ 1355 h 955062"/>
              <a:gd name="connsiteX2" fmla="*/ 1780985 w 2196067"/>
              <a:gd name="connsiteY2" fmla="*/ 108148 h 955062"/>
              <a:gd name="connsiteX3" fmla="*/ 2091865 w 2196067"/>
              <a:gd name="connsiteY3" fmla="*/ 271010 h 955062"/>
              <a:gd name="connsiteX4" fmla="*/ 2192550 w 2196067"/>
              <a:gd name="connsiteY4" fmla="*/ 544652 h 955062"/>
              <a:gd name="connsiteX5" fmla="*/ 1987277 w 2196067"/>
              <a:gd name="connsiteY5" fmla="*/ 759256 h 955062"/>
              <a:gd name="connsiteX6" fmla="*/ 1679366 w 2196067"/>
              <a:gd name="connsiteY6" fmla="*/ 899215 h 955062"/>
              <a:gd name="connsiteX7" fmla="*/ 1438537 w 2196067"/>
              <a:gd name="connsiteY7" fmla="*/ 935950 h 955062"/>
              <a:gd name="connsiteX8" fmla="*/ 1279327 w 2196067"/>
              <a:gd name="connsiteY8" fmla="*/ 607780 h 955062"/>
              <a:gd name="connsiteX9" fmla="*/ 1423284 w 2196067"/>
              <a:gd name="connsiteY9" fmla="*/ 528026 h 955062"/>
              <a:gd name="connsiteX10" fmla="*/ 1541442 w 2196067"/>
              <a:gd name="connsiteY10" fmla="*/ 443032 h 955062"/>
              <a:gd name="connsiteX11" fmla="*/ 1533130 w 2196067"/>
              <a:gd name="connsiteY11" fmla="*/ 320801 h 955062"/>
              <a:gd name="connsiteX12" fmla="*/ 1306142 w 2196067"/>
              <a:gd name="connsiteY12" fmla="*/ 246072 h 955062"/>
              <a:gd name="connsiteX13" fmla="*/ 1100868 w 2196067"/>
              <a:gd name="connsiteY13" fmla="*/ 208749 h 955062"/>
              <a:gd name="connsiteX14" fmla="*/ 876934 w 2196067"/>
              <a:gd name="connsiteY14" fmla="*/ 208749 h 955062"/>
              <a:gd name="connsiteX15" fmla="*/ 325240 w 2196067"/>
              <a:gd name="connsiteY15" fmla="*/ 370424 h 955062"/>
              <a:gd name="connsiteX16" fmla="*/ 7152 w 2196067"/>
              <a:gd name="connsiteY16" fmla="*/ 181861 h 955062"/>
              <a:gd name="connsiteX0" fmla="*/ 7152 w 2196067"/>
              <a:gd name="connsiteY0" fmla="*/ 181861 h 955062"/>
              <a:gd name="connsiteX1" fmla="*/ 1278998 w 2196067"/>
              <a:gd name="connsiteY1" fmla="*/ 1355 h 955062"/>
              <a:gd name="connsiteX2" fmla="*/ 1780985 w 2196067"/>
              <a:gd name="connsiteY2" fmla="*/ 108148 h 955062"/>
              <a:gd name="connsiteX3" fmla="*/ 2091865 w 2196067"/>
              <a:gd name="connsiteY3" fmla="*/ 271010 h 955062"/>
              <a:gd name="connsiteX4" fmla="*/ 2192550 w 2196067"/>
              <a:gd name="connsiteY4" fmla="*/ 544652 h 955062"/>
              <a:gd name="connsiteX5" fmla="*/ 1987277 w 2196067"/>
              <a:gd name="connsiteY5" fmla="*/ 759256 h 955062"/>
              <a:gd name="connsiteX6" fmla="*/ 1679366 w 2196067"/>
              <a:gd name="connsiteY6" fmla="*/ 899215 h 955062"/>
              <a:gd name="connsiteX7" fmla="*/ 1438537 w 2196067"/>
              <a:gd name="connsiteY7" fmla="*/ 935950 h 955062"/>
              <a:gd name="connsiteX8" fmla="*/ 1279327 w 2196067"/>
              <a:gd name="connsiteY8" fmla="*/ 607780 h 955062"/>
              <a:gd name="connsiteX9" fmla="*/ 1423284 w 2196067"/>
              <a:gd name="connsiteY9" fmla="*/ 528026 h 955062"/>
              <a:gd name="connsiteX10" fmla="*/ 1541442 w 2196067"/>
              <a:gd name="connsiteY10" fmla="*/ 443032 h 955062"/>
              <a:gd name="connsiteX11" fmla="*/ 1533130 w 2196067"/>
              <a:gd name="connsiteY11" fmla="*/ 320801 h 955062"/>
              <a:gd name="connsiteX12" fmla="*/ 1306142 w 2196067"/>
              <a:gd name="connsiteY12" fmla="*/ 246072 h 955062"/>
              <a:gd name="connsiteX13" fmla="*/ 1100868 w 2196067"/>
              <a:gd name="connsiteY13" fmla="*/ 208749 h 955062"/>
              <a:gd name="connsiteX14" fmla="*/ 325240 w 2196067"/>
              <a:gd name="connsiteY14" fmla="*/ 370424 h 955062"/>
              <a:gd name="connsiteX15" fmla="*/ 7152 w 2196067"/>
              <a:gd name="connsiteY15" fmla="*/ 181861 h 955062"/>
              <a:gd name="connsiteX0" fmla="*/ 1521 w 2190436"/>
              <a:gd name="connsiteY0" fmla="*/ 181861 h 955062"/>
              <a:gd name="connsiteX1" fmla="*/ 1273367 w 2190436"/>
              <a:gd name="connsiteY1" fmla="*/ 1355 h 955062"/>
              <a:gd name="connsiteX2" fmla="*/ 1775354 w 2190436"/>
              <a:gd name="connsiteY2" fmla="*/ 108148 h 955062"/>
              <a:gd name="connsiteX3" fmla="*/ 2086234 w 2190436"/>
              <a:gd name="connsiteY3" fmla="*/ 271010 h 955062"/>
              <a:gd name="connsiteX4" fmla="*/ 2186919 w 2190436"/>
              <a:gd name="connsiteY4" fmla="*/ 544652 h 955062"/>
              <a:gd name="connsiteX5" fmla="*/ 1981646 w 2190436"/>
              <a:gd name="connsiteY5" fmla="*/ 759256 h 955062"/>
              <a:gd name="connsiteX6" fmla="*/ 1673735 w 2190436"/>
              <a:gd name="connsiteY6" fmla="*/ 899215 h 955062"/>
              <a:gd name="connsiteX7" fmla="*/ 1432906 w 2190436"/>
              <a:gd name="connsiteY7" fmla="*/ 935950 h 955062"/>
              <a:gd name="connsiteX8" fmla="*/ 1273696 w 2190436"/>
              <a:gd name="connsiteY8" fmla="*/ 607780 h 955062"/>
              <a:gd name="connsiteX9" fmla="*/ 1417653 w 2190436"/>
              <a:gd name="connsiteY9" fmla="*/ 528026 h 955062"/>
              <a:gd name="connsiteX10" fmla="*/ 1535811 w 2190436"/>
              <a:gd name="connsiteY10" fmla="*/ 443032 h 955062"/>
              <a:gd name="connsiteX11" fmla="*/ 1527499 w 2190436"/>
              <a:gd name="connsiteY11" fmla="*/ 320801 h 955062"/>
              <a:gd name="connsiteX12" fmla="*/ 1300511 w 2190436"/>
              <a:gd name="connsiteY12" fmla="*/ 246072 h 955062"/>
              <a:gd name="connsiteX13" fmla="*/ 1095237 w 2190436"/>
              <a:gd name="connsiteY13" fmla="*/ 208749 h 955062"/>
              <a:gd name="connsiteX14" fmla="*/ 1011588 w 2190436"/>
              <a:gd name="connsiteY14" fmla="*/ 205667 h 955062"/>
              <a:gd name="connsiteX15" fmla="*/ 1521 w 2190436"/>
              <a:gd name="connsiteY15" fmla="*/ 181861 h 955062"/>
              <a:gd name="connsiteX0" fmla="*/ 127549 w 1179642"/>
              <a:gd name="connsiteY0" fmla="*/ 37246 h 958729"/>
              <a:gd name="connsiteX1" fmla="*/ 262573 w 1179642"/>
              <a:gd name="connsiteY1" fmla="*/ 5022 h 958729"/>
              <a:gd name="connsiteX2" fmla="*/ 764560 w 1179642"/>
              <a:gd name="connsiteY2" fmla="*/ 111815 h 958729"/>
              <a:gd name="connsiteX3" fmla="*/ 1075440 w 1179642"/>
              <a:gd name="connsiteY3" fmla="*/ 274677 h 958729"/>
              <a:gd name="connsiteX4" fmla="*/ 1176125 w 1179642"/>
              <a:gd name="connsiteY4" fmla="*/ 548319 h 958729"/>
              <a:gd name="connsiteX5" fmla="*/ 970852 w 1179642"/>
              <a:gd name="connsiteY5" fmla="*/ 762923 h 958729"/>
              <a:gd name="connsiteX6" fmla="*/ 662941 w 1179642"/>
              <a:gd name="connsiteY6" fmla="*/ 902882 h 958729"/>
              <a:gd name="connsiteX7" fmla="*/ 422112 w 1179642"/>
              <a:gd name="connsiteY7" fmla="*/ 939617 h 958729"/>
              <a:gd name="connsiteX8" fmla="*/ 262902 w 1179642"/>
              <a:gd name="connsiteY8" fmla="*/ 611447 h 958729"/>
              <a:gd name="connsiteX9" fmla="*/ 406859 w 1179642"/>
              <a:gd name="connsiteY9" fmla="*/ 531693 h 958729"/>
              <a:gd name="connsiteX10" fmla="*/ 525017 w 1179642"/>
              <a:gd name="connsiteY10" fmla="*/ 446699 h 958729"/>
              <a:gd name="connsiteX11" fmla="*/ 516705 w 1179642"/>
              <a:gd name="connsiteY11" fmla="*/ 324468 h 958729"/>
              <a:gd name="connsiteX12" fmla="*/ 289717 w 1179642"/>
              <a:gd name="connsiteY12" fmla="*/ 249739 h 958729"/>
              <a:gd name="connsiteX13" fmla="*/ 84443 w 1179642"/>
              <a:gd name="connsiteY13" fmla="*/ 212416 h 958729"/>
              <a:gd name="connsiteX14" fmla="*/ 794 w 1179642"/>
              <a:gd name="connsiteY14" fmla="*/ 209334 h 958729"/>
              <a:gd name="connsiteX15" fmla="*/ 127549 w 1179642"/>
              <a:gd name="connsiteY15" fmla="*/ 37246 h 958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79642" h="958729">
                <a:moveTo>
                  <a:pt x="127549" y="37246"/>
                </a:moveTo>
                <a:cubicBezTo>
                  <a:pt x="171179" y="3194"/>
                  <a:pt x="156404" y="-7406"/>
                  <a:pt x="262573" y="5022"/>
                </a:cubicBezTo>
                <a:cubicBezTo>
                  <a:pt x="368742" y="17450"/>
                  <a:pt x="629082" y="66873"/>
                  <a:pt x="764560" y="111815"/>
                </a:cubicBezTo>
                <a:cubicBezTo>
                  <a:pt x="900038" y="156758"/>
                  <a:pt x="1006846" y="201926"/>
                  <a:pt x="1075440" y="274677"/>
                </a:cubicBezTo>
                <a:cubicBezTo>
                  <a:pt x="1144034" y="347428"/>
                  <a:pt x="1193556" y="466945"/>
                  <a:pt x="1176125" y="548319"/>
                </a:cubicBezTo>
                <a:cubicBezTo>
                  <a:pt x="1158694" y="629693"/>
                  <a:pt x="1056383" y="703829"/>
                  <a:pt x="970852" y="762923"/>
                </a:cubicBezTo>
                <a:cubicBezTo>
                  <a:pt x="885321" y="822017"/>
                  <a:pt x="754398" y="873433"/>
                  <a:pt x="662941" y="902882"/>
                </a:cubicBezTo>
                <a:cubicBezTo>
                  <a:pt x="571484" y="932331"/>
                  <a:pt x="488785" y="988189"/>
                  <a:pt x="422112" y="939617"/>
                </a:cubicBezTo>
                <a:cubicBezTo>
                  <a:pt x="355439" y="891045"/>
                  <a:pt x="265444" y="679434"/>
                  <a:pt x="262902" y="611447"/>
                </a:cubicBezTo>
                <a:cubicBezTo>
                  <a:pt x="260360" y="543460"/>
                  <a:pt x="363173" y="559151"/>
                  <a:pt x="406859" y="531693"/>
                </a:cubicBezTo>
                <a:cubicBezTo>
                  <a:pt x="450545" y="504235"/>
                  <a:pt x="506709" y="481236"/>
                  <a:pt x="525017" y="446699"/>
                </a:cubicBezTo>
                <a:cubicBezTo>
                  <a:pt x="543325" y="412162"/>
                  <a:pt x="555922" y="357295"/>
                  <a:pt x="516705" y="324468"/>
                </a:cubicBezTo>
                <a:cubicBezTo>
                  <a:pt x="477488" y="291641"/>
                  <a:pt x="361761" y="268414"/>
                  <a:pt x="289717" y="249739"/>
                </a:cubicBezTo>
                <a:cubicBezTo>
                  <a:pt x="217673" y="231064"/>
                  <a:pt x="132597" y="219150"/>
                  <a:pt x="84443" y="212416"/>
                </a:cubicBezTo>
                <a:cubicBezTo>
                  <a:pt x="36289" y="205682"/>
                  <a:pt x="-6390" y="238529"/>
                  <a:pt x="794" y="209334"/>
                </a:cubicBezTo>
                <a:cubicBezTo>
                  <a:pt x="7978" y="180139"/>
                  <a:pt x="83919" y="71298"/>
                  <a:pt x="127549" y="37246"/>
                </a:cubicBezTo>
                <a:close/>
              </a:path>
            </a:pathLst>
          </a:custGeom>
          <a:solidFill>
            <a:srgbClr val="CC00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1104605" y="651184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ISC 2014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8133890" y="774358"/>
            <a:ext cx="3028379" cy="352579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837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437" y="1575443"/>
            <a:ext cx="9899885" cy="4941670"/>
          </a:xfrm>
        </p:spPr>
      </p:pic>
      <p:pic>
        <p:nvPicPr>
          <p:cNvPr id="9" name="Espace réservé du contenu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995" y="103960"/>
            <a:ext cx="3260111" cy="435894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1995" y="1053704"/>
            <a:ext cx="243861" cy="254016"/>
          </a:xfrm>
          <a:prstGeom prst="rect">
            <a:avLst/>
          </a:prstGeom>
        </p:spPr>
      </p:pic>
      <p:sp>
        <p:nvSpPr>
          <p:cNvPr id="12" name="Titre 1"/>
          <p:cNvSpPr txBox="1">
            <a:spLocks/>
          </p:cNvSpPr>
          <p:nvPr/>
        </p:nvSpPr>
        <p:spPr>
          <a:xfrm>
            <a:off x="769691" y="124723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BE" dirty="0" err="1" smtClean="0"/>
              <a:t>Palaeogeographic</a:t>
            </a:r>
            <a:r>
              <a:rPr lang="fr-BE" dirty="0" smtClean="0"/>
              <a:t> position of the </a:t>
            </a:r>
            <a:br>
              <a:rPr lang="fr-BE" dirty="0" smtClean="0"/>
            </a:br>
            <a:r>
              <a:rPr lang="fr-BE" dirty="0" err="1" smtClean="0"/>
              <a:t>MoesiAN</a:t>
            </a:r>
            <a:r>
              <a:rPr lang="fr-BE" dirty="0" smtClean="0"/>
              <a:t> </a:t>
            </a:r>
            <a:r>
              <a:rPr lang="fr-BE" dirty="0" err="1" smtClean="0"/>
              <a:t>terrane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0695964" y="6488668"/>
            <a:ext cx="177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Scotese</a:t>
            </a:r>
            <a:r>
              <a:rPr lang="fr-BE" dirty="0" smtClean="0"/>
              <a:t>, 2014</a:t>
            </a:r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55" y="5419478"/>
            <a:ext cx="1362929" cy="134273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755" y="3955595"/>
            <a:ext cx="1370151" cy="139778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56" y="2610506"/>
            <a:ext cx="1362928" cy="127897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56" y="1326291"/>
            <a:ext cx="1386981" cy="1229680"/>
          </a:xfrm>
          <a:prstGeom prst="rect">
            <a:avLst/>
          </a:prstGeom>
        </p:spPr>
      </p:pic>
      <p:sp>
        <p:nvSpPr>
          <p:cNvPr id="23" name="Flèche vers le haut 22"/>
          <p:cNvSpPr/>
          <p:nvPr/>
        </p:nvSpPr>
        <p:spPr>
          <a:xfrm>
            <a:off x="1888932" y="1575443"/>
            <a:ext cx="329514" cy="47603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1601737" y="1710012"/>
            <a:ext cx="1847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fr-FR" i="1" dirty="0">
              <a:solidFill>
                <a:schemeClr val="bg1"/>
              </a:solidFill>
            </a:endParaRPr>
          </a:p>
        </p:txBody>
      </p:sp>
      <p:pic>
        <p:nvPicPr>
          <p:cNvPr id="27" name="Espace réservé du contenu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915" y="103960"/>
            <a:ext cx="3847024" cy="5143678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119" y="1206197"/>
            <a:ext cx="243861" cy="556039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10695964" y="6488668"/>
            <a:ext cx="1778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 smtClean="0"/>
              <a:t>Scotese</a:t>
            </a:r>
            <a:r>
              <a:rPr lang="fr-BE" dirty="0" smtClean="0"/>
              <a:t>, 2014</a:t>
            </a:r>
            <a:endParaRPr lang="fr-FR" dirty="0"/>
          </a:p>
        </p:txBody>
      </p:sp>
      <p:sp>
        <p:nvSpPr>
          <p:cNvPr id="30" name="Ellipse 29"/>
          <p:cNvSpPr/>
          <p:nvPr/>
        </p:nvSpPr>
        <p:spPr>
          <a:xfrm rot="20293459">
            <a:off x="5974162" y="4248750"/>
            <a:ext cx="790833" cy="6319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avec flèche 35"/>
          <p:cNvCxnSpPr/>
          <p:nvPr/>
        </p:nvCxnSpPr>
        <p:spPr>
          <a:xfrm flipH="1" flipV="1">
            <a:off x="6369578" y="5247638"/>
            <a:ext cx="1130817" cy="17184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/>
          <p:cNvSpPr/>
          <p:nvPr/>
        </p:nvSpPr>
        <p:spPr>
          <a:xfrm>
            <a:off x="6145643" y="5109623"/>
            <a:ext cx="223935" cy="2239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60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2" y="609600"/>
            <a:ext cx="3902056" cy="5156886"/>
          </a:xfrm>
        </p:spPr>
        <p:txBody>
          <a:bodyPr/>
          <a:lstStyle/>
          <a:p>
            <a:r>
              <a:rPr lang="fr-BE" dirty="0" err="1" smtClean="0"/>
              <a:t>Biostratigraphic</a:t>
            </a:r>
            <a:r>
              <a:rPr lang="fr-BE" dirty="0" smtClean="0"/>
              <a:t> </a:t>
            </a:r>
            <a:r>
              <a:rPr lang="fr-BE" dirty="0" err="1" smtClean="0"/>
              <a:t>scale</a:t>
            </a:r>
            <a:r>
              <a:rPr lang="fr-BE" dirty="0" smtClean="0"/>
              <a:t> of the </a:t>
            </a:r>
            <a:r>
              <a:rPr lang="fr-BE" dirty="0" err="1" smtClean="0"/>
              <a:t>Silurian</a:t>
            </a:r>
            <a:r>
              <a:rPr lang="fr-BE" dirty="0" smtClean="0"/>
              <a:t> and the </a:t>
            </a:r>
            <a:r>
              <a:rPr lang="fr-BE" dirty="0" err="1" smtClean="0"/>
              <a:t>Devonian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136" y="171164"/>
            <a:ext cx="5255121" cy="654938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305536" y="6487985"/>
            <a:ext cx="1720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Kermandji</a:t>
            </a:r>
            <a:r>
              <a:rPr lang="fr-BE" dirty="0" smtClean="0"/>
              <a:t>, 2012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9197788" y="510988"/>
            <a:ext cx="806824" cy="3263153"/>
          </a:xfrm>
          <a:prstGeom prst="rect">
            <a:avLst/>
          </a:prstGeom>
          <a:solidFill>
            <a:srgbClr val="AC3EC1">
              <a:alpha val="3411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447005" y="609600"/>
            <a:ext cx="3370221" cy="5675870"/>
          </a:xfrm>
        </p:spPr>
        <p:txBody>
          <a:bodyPr/>
          <a:lstStyle/>
          <a:p>
            <a:r>
              <a:rPr lang="fr-BE" dirty="0" smtClean="0"/>
              <a:t>Charts</a:t>
            </a:r>
            <a:br>
              <a:rPr lang="fr-BE" dirty="0" smtClean="0"/>
            </a:br>
            <a:r>
              <a:rPr lang="fr-BE" dirty="0" err="1" smtClean="0"/>
              <a:t>comparing</a:t>
            </a:r>
            <a:r>
              <a:rPr lang="fr-BE" dirty="0" smtClean="0"/>
              <a:t> biozonations </a:t>
            </a:r>
            <a:r>
              <a:rPr lang="fr-BE" dirty="0" err="1" smtClean="0"/>
              <a:t>from</a:t>
            </a:r>
            <a:r>
              <a:rPr lang="fr-BE" dirty="0" smtClean="0"/>
              <a:t> </a:t>
            </a:r>
            <a:r>
              <a:rPr lang="fr-BE" dirty="0" err="1" smtClean="0"/>
              <a:t>North</a:t>
            </a:r>
            <a:r>
              <a:rPr lang="fr-BE" dirty="0" smtClean="0"/>
              <a:t> </a:t>
            </a:r>
            <a:r>
              <a:rPr lang="fr-BE" dirty="0" err="1" smtClean="0"/>
              <a:t>Africa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      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74" y="115330"/>
            <a:ext cx="6548283" cy="652436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670861" y="6455031"/>
            <a:ext cx="252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Breuer &amp; </a:t>
            </a:r>
            <a:r>
              <a:rPr lang="fr-BE" dirty="0" err="1" smtClean="0"/>
              <a:t>Steemans</a:t>
            </a:r>
            <a:r>
              <a:rPr lang="fr-BE" dirty="0" smtClean="0"/>
              <a:t> 2013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61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31310" y="609600"/>
            <a:ext cx="3585916" cy="5581475"/>
          </a:xfrm>
        </p:spPr>
        <p:txBody>
          <a:bodyPr/>
          <a:lstStyle/>
          <a:p>
            <a:r>
              <a:rPr lang="fr-BE" dirty="0" err="1" smtClean="0"/>
              <a:t>CHart</a:t>
            </a:r>
            <a:r>
              <a:rPr lang="fr-BE" dirty="0" smtClean="0"/>
              <a:t> </a:t>
            </a:r>
            <a:r>
              <a:rPr lang="fr-BE" dirty="0" err="1" smtClean="0"/>
              <a:t>comparing</a:t>
            </a:r>
            <a:r>
              <a:rPr lang="fr-BE" dirty="0" smtClean="0"/>
              <a:t> biozonation </a:t>
            </a:r>
            <a:r>
              <a:rPr lang="fr-BE" dirty="0" err="1" smtClean="0"/>
              <a:t>from</a:t>
            </a:r>
            <a:r>
              <a:rPr lang="fr-BE" dirty="0" smtClean="0"/>
              <a:t> </a:t>
            </a:r>
            <a:r>
              <a:rPr lang="fr-BE" dirty="0" err="1" smtClean="0"/>
              <a:t>Saudi</a:t>
            </a:r>
            <a:r>
              <a:rPr lang="fr-BE" dirty="0" smtClean="0"/>
              <a:t> </a:t>
            </a:r>
            <a:r>
              <a:rPr lang="fr-BE" dirty="0" err="1" smtClean="0"/>
              <a:t>Arabia</a:t>
            </a:r>
            <a:r>
              <a:rPr lang="fr-BE" dirty="0" smtClean="0"/>
              <a:t> </a:t>
            </a:r>
            <a:r>
              <a:rPr lang="fr-BE" dirty="0" err="1" smtClean="0"/>
              <a:t>with</a:t>
            </a:r>
            <a:r>
              <a:rPr lang="fr-BE" dirty="0" smtClean="0"/>
              <a:t> </a:t>
            </a:r>
            <a:r>
              <a:rPr lang="fr-BE" dirty="0" err="1" smtClean="0"/>
              <a:t>other</a:t>
            </a:r>
            <a:r>
              <a:rPr lang="fr-BE" dirty="0" smtClean="0"/>
              <a:t> charts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280" y="83889"/>
            <a:ext cx="6161080" cy="664408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613153" y="6488668"/>
            <a:ext cx="257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Breuer &amp; </a:t>
            </a:r>
            <a:r>
              <a:rPr lang="fr-BE" dirty="0" err="1" smtClean="0"/>
              <a:t>Steemans</a:t>
            </a:r>
            <a:r>
              <a:rPr lang="fr-BE" dirty="0" smtClean="0"/>
              <a:t>, 2013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3385751" y="1845276"/>
            <a:ext cx="1993557" cy="4110681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4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4915" y="103960"/>
            <a:ext cx="3847024" cy="514367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915" y="717755"/>
            <a:ext cx="243861" cy="314632"/>
          </a:xfrm>
          <a:prstGeom prst="rect">
            <a:avLst/>
          </a:prstGeom>
        </p:spPr>
      </p:pic>
      <p:pic>
        <p:nvPicPr>
          <p:cNvPr id="6" name="Picture 4" descr="Plate 2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658" y="-341930"/>
            <a:ext cx="7039181" cy="921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rme libre 8"/>
          <p:cNvSpPr/>
          <p:nvPr/>
        </p:nvSpPr>
        <p:spPr>
          <a:xfrm>
            <a:off x="570269" y="-313530"/>
            <a:ext cx="6990736" cy="3077497"/>
          </a:xfrm>
          <a:custGeom>
            <a:avLst/>
            <a:gdLst>
              <a:gd name="connsiteX0" fmla="*/ 265471 w 6990736"/>
              <a:gd name="connsiteY0" fmla="*/ 2772697 h 3077497"/>
              <a:gd name="connsiteX1" fmla="*/ 0 w 6990736"/>
              <a:gd name="connsiteY1" fmla="*/ 0 h 3077497"/>
              <a:gd name="connsiteX2" fmla="*/ 6990736 w 6990736"/>
              <a:gd name="connsiteY2" fmla="*/ 58994 h 3077497"/>
              <a:gd name="connsiteX3" fmla="*/ 6971071 w 6990736"/>
              <a:gd name="connsiteY3" fmla="*/ 3067665 h 3077497"/>
              <a:gd name="connsiteX4" fmla="*/ 5997678 w 6990736"/>
              <a:gd name="connsiteY4" fmla="*/ 3077497 h 3077497"/>
              <a:gd name="connsiteX5" fmla="*/ 5584723 w 6990736"/>
              <a:gd name="connsiteY5" fmla="*/ 3077497 h 3077497"/>
              <a:gd name="connsiteX6" fmla="*/ 5073445 w 6990736"/>
              <a:gd name="connsiteY6" fmla="*/ 3077497 h 3077497"/>
              <a:gd name="connsiteX7" fmla="*/ 4218039 w 6990736"/>
              <a:gd name="connsiteY7" fmla="*/ 2871020 h 3077497"/>
              <a:gd name="connsiteX8" fmla="*/ 3205316 w 6990736"/>
              <a:gd name="connsiteY8" fmla="*/ 2723536 h 3077497"/>
              <a:gd name="connsiteX9" fmla="*/ 2231923 w 6990736"/>
              <a:gd name="connsiteY9" fmla="*/ 2880852 h 3077497"/>
              <a:gd name="connsiteX10" fmla="*/ 894736 w 6990736"/>
              <a:gd name="connsiteY10" fmla="*/ 2684207 h 3077497"/>
              <a:gd name="connsiteX11" fmla="*/ 265471 w 6990736"/>
              <a:gd name="connsiteY11" fmla="*/ 2772697 h 3077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90736" h="3077497">
                <a:moveTo>
                  <a:pt x="265471" y="2772697"/>
                </a:moveTo>
                <a:lnTo>
                  <a:pt x="0" y="0"/>
                </a:lnTo>
                <a:lnTo>
                  <a:pt x="6990736" y="58994"/>
                </a:lnTo>
                <a:lnTo>
                  <a:pt x="6971071" y="3067665"/>
                </a:lnTo>
                <a:lnTo>
                  <a:pt x="5997678" y="3077497"/>
                </a:lnTo>
                <a:lnTo>
                  <a:pt x="5584723" y="3077497"/>
                </a:lnTo>
                <a:lnTo>
                  <a:pt x="5073445" y="3077497"/>
                </a:lnTo>
                <a:lnTo>
                  <a:pt x="4218039" y="2871020"/>
                </a:lnTo>
                <a:lnTo>
                  <a:pt x="3205316" y="2723536"/>
                </a:lnTo>
                <a:lnTo>
                  <a:pt x="2231923" y="2880852"/>
                </a:lnTo>
                <a:lnTo>
                  <a:pt x="894736" y="2684207"/>
                </a:lnTo>
                <a:lnTo>
                  <a:pt x="265471" y="2772697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smtClean="0">
                <a:solidFill>
                  <a:schemeClr val="bg1"/>
                </a:solidFill>
              </a:rPr>
              <a:t>MEGASPORES AND HETEROSPORY</a:t>
            </a:r>
            <a:endParaRPr lang="fr-FR" sz="3600" dirty="0">
              <a:solidFill>
                <a:schemeClr val="bg1"/>
              </a:solidFill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501445" y="4424516"/>
            <a:ext cx="7069394" cy="2989007"/>
          </a:xfrm>
          <a:custGeom>
            <a:avLst/>
            <a:gdLst>
              <a:gd name="connsiteX0" fmla="*/ 29497 w 7069394"/>
              <a:gd name="connsiteY0" fmla="*/ 1248697 h 2989007"/>
              <a:gd name="connsiteX1" fmla="*/ 2015613 w 7069394"/>
              <a:gd name="connsiteY1" fmla="*/ 1258529 h 2989007"/>
              <a:gd name="connsiteX2" fmla="*/ 2959510 w 7069394"/>
              <a:gd name="connsiteY2" fmla="*/ 403123 h 2989007"/>
              <a:gd name="connsiteX3" fmla="*/ 3677265 w 7069394"/>
              <a:gd name="connsiteY3" fmla="*/ 0 h 2989007"/>
              <a:gd name="connsiteX4" fmla="*/ 4267200 w 7069394"/>
              <a:gd name="connsiteY4" fmla="*/ 29497 h 2989007"/>
              <a:gd name="connsiteX5" fmla="*/ 4680155 w 7069394"/>
              <a:gd name="connsiteY5" fmla="*/ 688258 h 2989007"/>
              <a:gd name="connsiteX6" fmla="*/ 4975123 w 7069394"/>
              <a:gd name="connsiteY6" fmla="*/ 1317523 h 2989007"/>
              <a:gd name="connsiteX7" fmla="*/ 6617110 w 7069394"/>
              <a:gd name="connsiteY7" fmla="*/ 1042219 h 2989007"/>
              <a:gd name="connsiteX8" fmla="*/ 7069394 w 7069394"/>
              <a:gd name="connsiteY8" fmla="*/ 1052052 h 2989007"/>
              <a:gd name="connsiteX9" fmla="*/ 7069394 w 7069394"/>
              <a:gd name="connsiteY9" fmla="*/ 2969342 h 2989007"/>
              <a:gd name="connsiteX10" fmla="*/ 0 w 7069394"/>
              <a:gd name="connsiteY10" fmla="*/ 2989007 h 2989007"/>
              <a:gd name="connsiteX11" fmla="*/ 29497 w 7069394"/>
              <a:gd name="connsiteY11" fmla="*/ 1248697 h 298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69394" h="2989007">
                <a:moveTo>
                  <a:pt x="29497" y="1248697"/>
                </a:moveTo>
                <a:lnTo>
                  <a:pt x="2015613" y="1258529"/>
                </a:lnTo>
                <a:lnTo>
                  <a:pt x="2959510" y="403123"/>
                </a:lnTo>
                <a:lnTo>
                  <a:pt x="3677265" y="0"/>
                </a:lnTo>
                <a:lnTo>
                  <a:pt x="4267200" y="29497"/>
                </a:lnTo>
                <a:lnTo>
                  <a:pt x="4680155" y="688258"/>
                </a:lnTo>
                <a:lnTo>
                  <a:pt x="4975123" y="1317523"/>
                </a:lnTo>
                <a:lnTo>
                  <a:pt x="6617110" y="1042219"/>
                </a:lnTo>
                <a:lnTo>
                  <a:pt x="7069394" y="1052052"/>
                </a:lnTo>
                <a:lnTo>
                  <a:pt x="7069394" y="2969342"/>
                </a:lnTo>
                <a:lnTo>
                  <a:pt x="0" y="2989007"/>
                </a:lnTo>
                <a:lnTo>
                  <a:pt x="29497" y="1248697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4965290" y="239463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50 µm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525425" y="2209969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50 µm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99338" y="242303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50 µm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60012" y="547213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fr-FR" i="1" dirty="0" err="1">
                <a:solidFill>
                  <a:schemeClr val="bg1"/>
                </a:solidFill>
              </a:rPr>
              <a:t>Heliotriletes</a:t>
            </a:r>
            <a:r>
              <a:rPr lang="en-GB" altLang="fr-FR" i="1" dirty="0">
                <a:solidFill>
                  <a:schemeClr val="bg1"/>
                </a:solidFill>
              </a:rPr>
              <a:t> </a:t>
            </a:r>
            <a:r>
              <a:rPr lang="en-GB" altLang="fr-FR" i="1" dirty="0" err="1">
                <a:solidFill>
                  <a:schemeClr val="bg1"/>
                </a:solidFill>
              </a:rPr>
              <a:t>longispinosus</a:t>
            </a:r>
            <a:r>
              <a:rPr lang="en-GB" altLang="fr-FR" dirty="0">
                <a:solidFill>
                  <a:schemeClr val="bg1"/>
                </a:solidFill>
              </a:rPr>
              <a:t> </a:t>
            </a:r>
            <a:r>
              <a:rPr lang="en-GB" altLang="fr-FR" dirty="0" err="1">
                <a:solidFill>
                  <a:schemeClr val="bg1"/>
                </a:solidFill>
              </a:rPr>
              <a:t>Fuglewicz</a:t>
            </a:r>
            <a:r>
              <a:rPr lang="en-GB" altLang="fr-FR" dirty="0">
                <a:solidFill>
                  <a:schemeClr val="bg1"/>
                </a:solidFill>
              </a:rPr>
              <a:t> &amp; </a:t>
            </a:r>
            <a:r>
              <a:rPr lang="en-GB" altLang="fr-FR" dirty="0" err="1">
                <a:solidFill>
                  <a:schemeClr val="bg1"/>
                </a:solidFill>
              </a:rPr>
              <a:t>Prejbisz</a:t>
            </a:r>
            <a:r>
              <a:rPr lang="en-GB" altLang="fr-FR" dirty="0">
                <a:solidFill>
                  <a:schemeClr val="bg1"/>
                </a:solidFill>
              </a:rPr>
              <a:t> 1981 var. </a:t>
            </a:r>
            <a:r>
              <a:rPr lang="en-GB" altLang="fr-FR" i="1" dirty="0" err="1">
                <a:solidFill>
                  <a:schemeClr val="bg1"/>
                </a:solidFill>
              </a:rPr>
              <a:t>longispinosus</a:t>
            </a:r>
            <a:r>
              <a:rPr lang="en-GB" altLang="fr-FR" dirty="0">
                <a:solidFill>
                  <a:schemeClr val="bg1"/>
                </a:solidFill>
              </a:rPr>
              <a:t> var. </a:t>
            </a:r>
            <a:r>
              <a:rPr lang="en-GB" altLang="fr-FR" dirty="0" err="1" smtClean="0">
                <a:solidFill>
                  <a:schemeClr val="bg1"/>
                </a:solidFill>
              </a:rPr>
              <a:t>nov.</a:t>
            </a:r>
            <a:r>
              <a:rPr lang="en-GB" altLang="fr-FR" dirty="0" smtClean="0">
                <a:solidFill>
                  <a:schemeClr val="bg1"/>
                </a:solidFill>
              </a:rPr>
              <a:t> Steemans et al. 2011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0158931" y="6488668"/>
            <a:ext cx="21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Steemans</a:t>
            </a:r>
            <a:r>
              <a:rPr lang="fr-BE" dirty="0" smtClean="0"/>
              <a:t> et al. 2011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2037710" y="1864789"/>
            <a:ext cx="3758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fr-FR" i="1" dirty="0" err="1">
                <a:solidFill>
                  <a:schemeClr val="bg1"/>
                </a:solidFill>
              </a:rPr>
              <a:t>Corystisporites</a:t>
            </a:r>
            <a:r>
              <a:rPr lang="en-GB" altLang="fr-FR" i="1" dirty="0">
                <a:solidFill>
                  <a:schemeClr val="bg1"/>
                </a:solidFill>
              </a:rPr>
              <a:t> </a:t>
            </a:r>
            <a:r>
              <a:rPr lang="en-GB" altLang="fr-FR" i="1" dirty="0" smtClean="0">
                <a:solidFill>
                  <a:schemeClr val="bg1"/>
                </a:solidFill>
              </a:rPr>
              <a:t>undulates </a:t>
            </a:r>
            <a:r>
              <a:rPr lang="en-GB" altLang="fr-FR" dirty="0" err="1" smtClean="0">
                <a:solidFill>
                  <a:schemeClr val="bg1"/>
                </a:solidFill>
              </a:rPr>
              <a:t>Turnau</a:t>
            </a:r>
            <a:r>
              <a:rPr lang="en-GB" altLang="fr-FR" dirty="0" smtClean="0">
                <a:solidFill>
                  <a:schemeClr val="bg1"/>
                </a:solidFill>
              </a:rPr>
              <a:t> 1996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619" y="4860324"/>
            <a:ext cx="2663568" cy="199767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6619" y="2049455"/>
            <a:ext cx="2644031" cy="276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5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67" y="2199503"/>
            <a:ext cx="9323231" cy="4627085"/>
          </a:xfrm>
          <a:prstGeom prst="rect">
            <a:avLst/>
          </a:prstGeom>
        </p:spPr>
      </p:pic>
      <p:pic>
        <p:nvPicPr>
          <p:cNvPr id="5" name="Espace réservé du contenu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915" y="103960"/>
            <a:ext cx="3847024" cy="514367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747" y="113792"/>
            <a:ext cx="243861" cy="584298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5714770" y="5977029"/>
            <a:ext cx="223935" cy="2239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0684095" y="6488668"/>
            <a:ext cx="142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Scotese</a:t>
            </a:r>
            <a:r>
              <a:rPr lang="fr-BE" dirty="0" smtClean="0"/>
              <a:t> 2010</a:t>
            </a:r>
            <a:endParaRPr lang="fr-FR" dirty="0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Givetian</a:t>
            </a:r>
            <a:r>
              <a:rPr lang="fr-BE" dirty="0" smtClean="0"/>
              <a:t> </a:t>
            </a:r>
            <a:r>
              <a:rPr lang="fr-BE" dirty="0" err="1" smtClean="0"/>
              <a:t>megaspores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12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0163" y="609600"/>
            <a:ext cx="10131425" cy="1456267"/>
          </a:xfrm>
        </p:spPr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57" y="124547"/>
            <a:ext cx="3375221" cy="283838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6770" y="124547"/>
            <a:ext cx="5588549" cy="643176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88" y="3106996"/>
            <a:ext cx="3413589" cy="34493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050580" y="6488668"/>
            <a:ext cx="21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err="1"/>
              <a:t>Steemans</a:t>
            </a:r>
            <a:r>
              <a:rPr lang="fr-BE" dirty="0"/>
              <a:t> et al. 2011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9807355" y="2186265"/>
            <a:ext cx="244464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600" dirty="0" err="1" smtClean="0"/>
              <a:t>Some</a:t>
            </a:r>
            <a:r>
              <a:rPr lang="fr-BE" sz="3600" dirty="0" smtClean="0"/>
              <a:t> </a:t>
            </a:r>
          </a:p>
          <a:p>
            <a:r>
              <a:rPr lang="fr-BE" sz="3600" dirty="0" err="1" smtClean="0"/>
              <a:t>examples</a:t>
            </a:r>
            <a:endParaRPr lang="fr-BE" sz="3600" dirty="0" smtClean="0"/>
          </a:p>
          <a:p>
            <a:r>
              <a:rPr lang="fr-BE" sz="3600" dirty="0" smtClean="0"/>
              <a:t> of </a:t>
            </a:r>
          </a:p>
          <a:p>
            <a:r>
              <a:rPr lang="fr-BE" sz="3600" dirty="0" err="1" smtClean="0"/>
              <a:t>megaspores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428590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67" y="2199503"/>
            <a:ext cx="9323231" cy="4627085"/>
          </a:xfrm>
          <a:prstGeom prst="rect">
            <a:avLst/>
          </a:prstGeom>
        </p:spPr>
      </p:pic>
      <p:pic>
        <p:nvPicPr>
          <p:cNvPr id="5" name="Espace réservé du contenu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915" y="103960"/>
            <a:ext cx="3847024" cy="514367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747" y="113792"/>
            <a:ext cx="243861" cy="584298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5714770" y="5977029"/>
            <a:ext cx="223935" cy="2239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0684095" y="6488668"/>
            <a:ext cx="142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Scotese</a:t>
            </a:r>
            <a:r>
              <a:rPr lang="fr-BE" dirty="0" smtClean="0"/>
              <a:t> 2010</a:t>
            </a:r>
            <a:endParaRPr lang="fr-FR" dirty="0"/>
          </a:p>
        </p:txBody>
      </p:sp>
      <p:sp>
        <p:nvSpPr>
          <p:cNvPr id="10" name="Titr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Givetian</a:t>
            </a:r>
            <a:r>
              <a:rPr lang="fr-BE" dirty="0" smtClean="0"/>
              <a:t> </a:t>
            </a:r>
            <a:r>
              <a:rPr lang="fr-BE" dirty="0" err="1" smtClean="0"/>
              <a:t>megaspores</a:t>
            </a:r>
            <a:endParaRPr lang="fr-FR" dirty="0"/>
          </a:p>
        </p:txBody>
      </p:sp>
      <p:cxnSp>
        <p:nvCxnSpPr>
          <p:cNvPr id="13" name="Connecteur en arc 12"/>
          <p:cNvCxnSpPr/>
          <p:nvPr/>
        </p:nvCxnSpPr>
        <p:spPr>
          <a:xfrm>
            <a:off x="4837113" y="5247638"/>
            <a:ext cx="914400" cy="914400"/>
          </a:xfrm>
          <a:prstGeom prst="curvedConnector3">
            <a:avLst>
              <a:gd name="adj1" fmla="val -49099"/>
            </a:avLst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22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837" y="88102"/>
            <a:ext cx="8736325" cy="668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9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The </a:t>
            </a:r>
            <a:r>
              <a:rPr lang="fr-BE" dirty="0" err="1" smtClean="0"/>
              <a:t>next</a:t>
            </a:r>
            <a:r>
              <a:rPr lang="fr-BE" dirty="0" smtClean="0"/>
              <a:t> </a:t>
            </a:r>
            <a:r>
              <a:rPr lang="fr-BE" dirty="0" err="1" smtClean="0"/>
              <a:t>step</a:t>
            </a:r>
            <a:r>
              <a:rPr lang="fr-BE" dirty="0" smtClean="0"/>
              <a:t>: </a:t>
            </a:r>
            <a:r>
              <a:rPr lang="fr-BE" dirty="0" err="1" smtClean="0"/>
              <a:t>pre</a:t>
            </a:r>
            <a:r>
              <a:rPr lang="fr-BE" dirty="0" smtClean="0"/>
              <a:t>-pollen </a:t>
            </a:r>
            <a:r>
              <a:rPr lang="fr-BE" smtClean="0"/>
              <a:t>and pollen … </a:t>
            </a:r>
            <a:r>
              <a:rPr lang="fr-BE" dirty="0" smtClean="0"/>
              <a:t>but </a:t>
            </a:r>
            <a:r>
              <a:rPr lang="fr-BE" dirty="0" err="1" smtClean="0"/>
              <a:t>this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an </a:t>
            </a:r>
            <a:r>
              <a:rPr lang="fr-BE" dirty="0" err="1" smtClean="0"/>
              <a:t>other</a:t>
            </a:r>
            <a:r>
              <a:rPr lang="fr-BE" dirty="0" smtClean="0"/>
              <a:t> story ….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2366" y="2278753"/>
            <a:ext cx="4962525" cy="35718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34754" y="5878848"/>
            <a:ext cx="4017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/>
              <a:t>Potonieisporites</a:t>
            </a:r>
            <a:r>
              <a:rPr lang="fr-FR" i="1" dirty="0"/>
              <a:t> </a:t>
            </a:r>
            <a:r>
              <a:rPr lang="fr-FR" i="1" dirty="0" err="1" smtClean="0"/>
              <a:t>novicus</a:t>
            </a:r>
            <a:r>
              <a:rPr lang="fr-FR" i="1" dirty="0" smtClean="0"/>
              <a:t> </a:t>
            </a:r>
            <a:r>
              <a:rPr lang="fr-FR" dirty="0" smtClean="0"/>
              <a:t>Bharadwaj 1954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843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trilete</a:t>
            </a:r>
            <a:r>
              <a:rPr lang="fr-BE" dirty="0" smtClean="0"/>
              <a:t> spores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685697" y="1329320"/>
            <a:ext cx="4599803" cy="615528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527802" y="6488668"/>
            <a:ext cx="257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Breuer &amp; </a:t>
            </a:r>
            <a:r>
              <a:rPr lang="fr-BE" dirty="0" err="1" smtClean="0"/>
              <a:t>Steemans</a:t>
            </a:r>
            <a:r>
              <a:rPr lang="fr-BE" dirty="0" smtClean="0"/>
              <a:t>, 2013</a:t>
            </a:r>
            <a:endParaRPr lang="fr-FR" dirty="0"/>
          </a:p>
        </p:txBody>
      </p:sp>
      <p:pic>
        <p:nvPicPr>
          <p:cNvPr id="10" name="Espace réservé du contenu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9185" y="68770"/>
            <a:ext cx="2727464" cy="3649662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9379185" y="609600"/>
            <a:ext cx="223935" cy="2239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 descr="http://fr.cdn.v5.futura-sciences.com/sources/images/dossier/rte/2721_fig_0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699" y="2107057"/>
            <a:ext cx="2730835" cy="192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700" y="4073138"/>
            <a:ext cx="2730835" cy="264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4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364" y="2141538"/>
            <a:ext cx="3652297" cy="36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4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Palaeogeographic</a:t>
            </a:r>
            <a:r>
              <a:rPr lang="fr-BE" dirty="0" smtClean="0"/>
              <a:t> position of the </a:t>
            </a:r>
            <a:br>
              <a:rPr lang="fr-BE" dirty="0" smtClean="0"/>
            </a:br>
            <a:r>
              <a:rPr lang="fr-BE" dirty="0" err="1" smtClean="0"/>
              <a:t>Spanish</a:t>
            </a:r>
            <a:r>
              <a:rPr lang="fr-BE" dirty="0" smtClean="0"/>
              <a:t> plate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6813" y="2065867"/>
            <a:ext cx="7405513" cy="467987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651" y="4752973"/>
            <a:ext cx="243861" cy="268247"/>
          </a:xfrm>
          <a:prstGeom prst="rect">
            <a:avLst/>
          </a:prstGeom>
        </p:spPr>
      </p:pic>
      <p:sp>
        <p:nvSpPr>
          <p:cNvPr id="5" name="Flèche courbée vers la droite 4"/>
          <p:cNvSpPr/>
          <p:nvPr/>
        </p:nvSpPr>
        <p:spPr>
          <a:xfrm>
            <a:off x="4983893" y="4242486"/>
            <a:ext cx="403654" cy="71283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Flèche courbée vers la droite 5"/>
          <p:cNvSpPr/>
          <p:nvPr/>
        </p:nvSpPr>
        <p:spPr>
          <a:xfrm rot="9208574">
            <a:off x="5951840" y="4664805"/>
            <a:ext cx="403654" cy="71283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1641" y="4955317"/>
            <a:ext cx="1296861" cy="14435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460" y="3033616"/>
            <a:ext cx="1398161" cy="14435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97999" y="4405803"/>
            <a:ext cx="262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err="1" smtClean="0"/>
              <a:t>Streelispora</a:t>
            </a:r>
            <a:r>
              <a:rPr lang="fr-BE" i="1" dirty="0" smtClean="0"/>
              <a:t> </a:t>
            </a:r>
            <a:r>
              <a:rPr lang="fr-BE" i="1" dirty="0" err="1" smtClean="0"/>
              <a:t>newportensis</a:t>
            </a:r>
            <a:endParaRPr lang="fr-FR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6011641" y="6398881"/>
            <a:ext cx="2759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err="1" smtClean="0"/>
              <a:t>Emphanisporites</a:t>
            </a:r>
            <a:r>
              <a:rPr lang="fr-BE" i="1" dirty="0" smtClean="0"/>
              <a:t> </a:t>
            </a:r>
            <a:r>
              <a:rPr lang="fr-BE" i="1" dirty="0" err="1" smtClean="0"/>
              <a:t>splendens</a:t>
            </a:r>
            <a:endParaRPr lang="fr-FR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10684095" y="6488668"/>
            <a:ext cx="142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Scotese</a:t>
            </a:r>
            <a:r>
              <a:rPr lang="fr-BE" dirty="0" smtClean="0"/>
              <a:t> 2010</a:t>
            </a:r>
            <a:endParaRPr lang="fr-FR" dirty="0"/>
          </a:p>
        </p:txBody>
      </p:sp>
      <p:pic>
        <p:nvPicPr>
          <p:cNvPr id="12" name="Espace réservé du contenu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5083" y="103960"/>
            <a:ext cx="3847024" cy="514367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4898" y="1456798"/>
            <a:ext cx="243861" cy="25401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4729" y="1916386"/>
            <a:ext cx="243861" cy="25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0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1737" y="305968"/>
            <a:ext cx="10131425" cy="1456267"/>
          </a:xfrm>
        </p:spPr>
        <p:txBody>
          <a:bodyPr/>
          <a:lstStyle/>
          <a:p>
            <a:r>
              <a:rPr lang="fr-BE" dirty="0" err="1" smtClean="0"/>
              <a:t>Palaeogeographic</a:t>
            </a:r>
            <a:r>
              <a:rPr lang="fr-BE" dirty="0" smtClean="0"/>
              <a:t> position of</a:t>
            </a:r>
            <a:br>
              <a:rPr lang="fr-BE" dirty="0" smtClean="0"/>
            </a:br>
            <a:r>
              <a:rPr lang="fr-BE" dirty="0" smtClean="0"/>
              <a:t> the </a:t>
            </a:r>
            <a:r>
              <a:rPr lang="fr-BE" dirty="0" err="1" smtClean="0"/>
              <a:t>Moesienne</a:t>
            </a:r>
            <a:r>
              <a:rPr lang="fr-BE" dirty="0" smtClean="0"/>
              <a:t> </a:t>
            </a:r>
            <a:r>
              <a:rPr lang="fr-BE" dirty="0" err="1" smtClean="0"/>
              <a:t>Terrane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6417" y="2178127"/>
            <a:ext cx="7405513" cy="467987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0684095" y="6488668"/>
            <a:ext cx="142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Scotese</a:t>
            </a:r>
            <a:r>
              <a:rPr lang="fr-BE" dirty="0" smtClean="0"/>
              <a:t> 2010</a:t>
            </a:r>
            <a:endParaRPr lang="fr-FR" dirty="0"/>
          </a:p>
        </p:txBody>
      </p:sp>
      <p:sp>
        <p:nvSpPr>
          <p:cNvPr id="12" name="Ellipse 11"/>
          <p:cNvSpPr/>
          <p:nvPr/>
        </p:nvSpPr>
        <p:spPr>
          <a:xfrm rot="20293459">
            <a:off x="5492069" y="4473147"/>
            <a:ext cx="790833" cy="3789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730" y="4747492"/>
            <a:ext cx="243861" cy="23776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55" y="5419478"/>
            <a:ext cx="1362929" cy="134273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55" y="3955595"/>
            <a:ext cx="1370151" cy="139778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56" y="2610506"/>
            <a:ext cx="1362928" cy="1278971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56" y="1326291"/>
            <a:ext cx="1386981" cy="122968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0264346" y="6219568"/>
            <a:ext cx="1858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Breuer et al. 2005</a:t>
            </a:r>
            <a:endParaRPr lang="fr-FR" dirty="0"/>
          </a:p>
        </p:txBody>
      </p:sp>
      <p:sp>
        <p:nvSpPr>
          <p:cNvPr id="20" name="Flèche vers le haut 19"/>
          <p:cNvSpPr/>
          <p:nvPr/>
        </p:nvSpPr>
        <p:spPr>
          <a:xfrm>
            <a:off x="1888932" y="1575443"/>
            <a:ext cx="329514" cy="47603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>
          <a:xfrm>
            <a:off x="1601737" y="1710012"/>
            <a:ext cx="4036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err="1" smtClean="0"/>
              <a:t>Emphanisporites</a:t>
            </a:r>
            <a:r>
              <a:rPr lang="fr-BE" i="1" dirty="0" smtClean="0"/>
              <a:t> </a:t>
            </a:r>
            <a:r>
              <a:rPr lang="fr-BE" i="1" dirty="0" err="1" smtClean="0"/>
              <a:t>zavallutus</a:t>
            </a:r>
            <a:r>
              <a:rPr lang="fr-BE" i="1" dirty="0" smtClean="0"/>
              <a:t> var </a:t>
            </a:r>
            <a:r>
              <a:rPr lang="fr-BE" i="1" dirty="0" err="1" smtClean="0"/>
              <a:t>zavallatus</a:t>
            </a:r>
            <a:endParaRPr lang="fr-FR" i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1601737" y="3065325"/>
            <a:ext cx="4278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err="1" smtClean="0"/>
              <a:t>Emphanisporites</a:t>
            </a:r>
            <a:r>
              <a:rPr lang="fr-BE" i="1" dirty="0" smtClean="0"/>
              <a:t> </a:t>
            </a:r>
            <a:r>
              <a:rPr lang="fr-BE" i="1" dirty="0" err="1" smtClean="0"/>
              <a:t>zavallatus</a:t>
            </a:r>
            <a:r>
              <a:rPr lang="fr-BE" i="1" dirty="0" smtClean="0"/>
              <a:t> var </a:t>
            </a:r>
            <a:r>
              <a:rPr lang="fr-BE" i="1" dirty="0" err="1" smtClean="0"/>
              <a:t>gedinniensis</a:t>
            </a:r>
            <a:endParaRPr lang="fr-FR" i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1577684" y="4420638"/>
            <a:ext cx="4121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err="1" smtClean="0"/>
              <a:t>Emphanisporites</a:t>
            </a:r>
            <a:r>
              <a:rPr lang="fr-BE" i="1" dirty="0" smtClean="0"/>
              <a:t> </a:t>
            </a:r>
            <a:r>
              <a:rPr lang="fr-BE" i="1" dirty="0" err="1" smtClean="0"/>
              <a:t>mircornatus</a:t>
            </a:r>
            <a:r>
              <a:rPr lang="fr-BE" i="1" dirty="0" smtClean="0"/>
              <a:t> var </a:t>
            </a:r>
            <a:r>
              <a:rPr lang="fr-BE" i="1" dirty="0" err="1" smtClean="0"/>
              <a:t>sinuosus</a:t>
            </a:r>
            <a:endParaRPr lang="fr-FR" i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1516970" y="5813369"/>
            <a:ext cx="445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i="1" dirty="0" err="1" smtClean="0"/>
              <a:t>Emphanisporites</a:t>
            </a:r>
            <a:r>
              <a:rPr lang="fr-BE" i="1" dirty="0" smtClean="0"/>
              <a:t> </a:t>
            </a:r>
            <a:r>
              <a:rPr lang="fr-BE" i="1" dirty="0" err="1" smtClean="0"/>
              <a:t>micrornatus</a:t>
            </a:r>
            <a:r>
              <a:rPr lang="fr-BE" i="1" dirty="0" smtClean="0"/>
              <a:t> var </a:t>
            </a:r>
            <a:r>
              <a:rPr lang="fr-BE" i="1" dirty="0" err="1" smtClean="0"/>
              <a:t>micrornatus</a:t>
            </a:r>
            <a:endParaRPr lang="fr-FR" i="1" dirty="0"/>
          </a:p>
        </p:txBody>
      </p:sp>
      <p:pic>
        <p:nvPicPr>
          <p:cNvPr id="18" name="Espace réservé du contenu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4915" y="103960"/>
            <a:ext cx="3847024" cy="5143678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119" y="1206197"/>
            <a:ext cx="243861" cy="55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4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Biozonation (</a:t>
            </a:r>
            <a:r>
              <a:rPr lang="fr-BE" dirty="0" err="1" smtClean="0"/>
              <a:t>late</a:t>
            </a:r>
            <a:r>
              <a:rPr lang="fr-BE" dirty="0" smtClean="0"/>
              <a:t> </a:t>
            </a:r>
            <a:r>
              <a:rPr lang="fr-BE" dirty="0" err="1" smtClean="0"/>
              <a:t>Ordovician</a:t>
            </a:r>
            <a:r>
              <a:rPr lang="fr-BE" dirty="0" smtClean="0"/>
              <a:t> </a:t>
            </a:r>
            <a:br>
              <a:rPr lang="fr-BE" dirty="0" smtClean="0"/>
            </a:br>
            <a:r>
              <a:rPr lang="fr-BE" dirty="0" smtClean="0"/>
              <a:t>– </a:t>
            </a:r>
            <a:r>
              <a:rPr lang="fr-BE" dirty="0" err="1" smtClean="0"/>
              <a:t>early</a:t>
            </a:r>
            <a:r>
              <a:rPr lang="fr-BE" dirty="0" smtClean="0"/>
              <a:t> </a:t>
            </a:r>
            <a:r>
              <a:rPr lang="fr-BE" dirty="0" err="1" smtClean="0"/>
              <a:t>Silurian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Picture 4" descr="F720BD7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909" y="2888249"/>
            <a:ext cx="7662491" cy="3095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0415959" y="6488668"/>
            <a:ext cx="185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Richardson, 1988 </a:t>
            </a:r>
            <a:endParaRPr lang="fr-FR" dirty="0"/>
          </a:p>
        </p:txBody>
      </p:sp>
      <p:pic>
        <p:nvPicPr>
          <p:cNvPr id="7" name="Espace réservé du contenu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915" y="103960"/>
            <a:ext cx="3847024" cy="514367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617" y="2666274"/>
            <a:ext cx="243861" cy="92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5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291" y="2141537"/>
            <a:ext cx="9240033" cy="4560205"/>
          </a:xfrm>
          <a:prstGeom prst="rect">
            <a:avLst/>
          </a:prstGeom>
        </p:spPr>
      </p:pic>
      <p:pic>
        <p:nvPicPr>
          <p:cNvPr id="5" name="Espace réservé du contenu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4976" y="0"/>
            <a:ext cx="3847024" cy="5143678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8344976" y="740780"/>
            <a:ext cx="266589" cy="26621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3868831" y="5143678"/>
            <a:ext cx="1643605" cy="130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en arc 8"/>
          <p:cNvCxnSpPr/>
          <p:nvPr/>
        </p:nvCxnSpPr>
        <p:spPr>
          <a:xfrm>
            <a:off x="5512436" y="5455205"/>
            <a:ext cx="914400" cy="914400"/>
          </a:xfrm>
          <a:prstGeom prst="curvedConnector3">
            <a:avLst>
              <a:gd name="adj1" fmla="val -91604"/>
            </a:avLst>
          </a:prstGeom>
          <a:ln w="762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95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cryptospores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303" y="1622853"/>
            <a:ext cx="5981001" cy="512714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992872" y="6488668"/>
            <a:ext cx="21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Steemans</a:t>
            </a:r>
            <a:r>
              <a:rPr lang="fr-BE" dirty="0" smtClean="0"/>
              <a:t> et al., 2010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022" y="91530"/>
            <a:ext cx="2731245" cy="3651821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9377022" y="2360002"/>
            <a:ext cx="223935" cy="2239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55" y="5290893"/>
            <a:ext cx="2291044" cy="145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6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167" y="609600"/>
            <a:ext cx="10131425" cy="1456267"/>
          </a:xfrm>
        </p:spPr>
        <p:txBody>
          <a:bodyPr/>
          <a:lstStyle/>
          <a:p>
            <a:r>
              <a:rPr lang="en-GB" dirty="0"/>
              <a:t>Doubtful </a:t>
            </a:r>
            <a:r>
              <a:rPr lang="en-GB" dirty="0" smtClean="0"/>
              <a:t>Middle Cambrian cryptospores  from </a:t>
            </a:r>
            <a:r>
              <a:rPr lang="en-GB" dirty="0" err="1" smtClean="0"/>
              <a:t>Laurentia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9696308" y="6488668"/>
            <a:ext cx="253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Taylor and </a:t>
            </a:r>
            <a:r>
              <a:rPr lang="fr-BE" dirty="0" err="1" smtClean="0"/>
              <a:t>Strother</a:t>
            </a:r>
            <a:r>
              <a:rPr lang="fr-BE" dirty="0" smtClean="0"/>
              <a:t>, 2009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097" y="187733"/>
            <a:ext cx="2763022" cy="6300935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9331097" y="5333227"/>
            <a:ext cx="223935" cy="2239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374" y="1439333"/>
            <a:ext cx="4419047" cy="505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3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Dapingian</a:t>
            </a:r>
            <a:r>
              <a:rPr lang="fr-BE" dirty="0" smtClean="0"/>
              <a:t> </a:t>
            </a:r>
            <a:r>
              <a:rPr lang="fr-BE" dirty="0" err="1" smtClean="0"/>
              <a:t>cryptospores</a:t>
            </a:r>
            <a:r>
              <a:rPr lang="fr-BE" dirty="0" smtClean="0"/>
              <a:t> </a:t>
            </a:r>
            <a:r>
              <a:rPr lang="fr-BE" dirty="0" err="1" smtClean="0"/>
              <a:t>from</a:t>
            </a:r>
            <a:r>
              <a:rPr lang="fr-BE" dirty="0" smtClean="0"/>
              <a:t> Argentina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9992872" y="6488668"/>
            <a:ext cx="2276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Rubinstein et al., 2010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7022" y="91530"/>
            <a:ext cx="2731245" cy="3651821"/>
          </a:xfrm>
          <a:prstGeom prst="rect">
            <a:avLst/>
          </a:prstGeom>
        </p:spPr>
      </p:pic>
      <p:sp>
        <p:nvSpPr>
          <p:cNvPr id="11" name="Ellipse 10"/>
          <p:cNvSpPr/>
          <p:nvPr/>
        </p:nvSpPr>
        <p:spPr>
          <a:xfrm>
            <a:off x="9377022" y="3082027"/>
            <a:ext cx="223935" cy="22393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00" y="1952368"/>
            <a:ext cx="8879670" cy="446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3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7022" y="50341"/>
            <a:ext cx="2731245" cy="365182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022" y="2065868"/>
            <a:ext cx="243861" cy="529052"/>
          </a:xfrm>
          <a:prstGeom prst="rect">
            <a:avLst/>
          </a:prstGeom>
        </p:spPr>
      </p:pic>
      <p:sp>
        <p:nvSpPr>
          <p:cNvPr id="15" name="Titre 14"/>
          <p:cNvSpPr>
            <a:spLocks noGrp="1"/>
          </p:cNvSpPr>
          <p:nvPr>
            <p:ph type="title"/>
          </p:nvPr>
        </p:nvSpPr>
        <p:spPr>
          <a:xfrm>
            <a:off x="611219" y="419984"/>
            <a:ext cx="10131425" cy="1456267"/>
          </a:xfrm>
        </p:spPr>
        <p:txBody>
          <a:bodyPr/>
          <a:lstStyle/>
          <a:p>
            <a:r>
              <a:rPr lang="fr-BE" dirty="0" err="1" smtClean="0"/>
              <a:t>Ordovician</a:t>
            </a:r>
            <a:r>
              <a:rPr lang="fr-BE" dirty="0" smtClean="0"/>
              <a:t> </a:t>
            </a:r>
            <a:r>
              <a:rPr lang="fr-BE" dirty="0" err="1" smtClean="0"/>
              <a:t>cryptospore</a:t>
            </a:r>
            <a:r>
              <a:rPr lang="fr-BE" dirty="0" smtClean="0"/>
              <a:t> assemblage</a:t>
            </a:r>
            <a:endParaRPr lang="fr-FR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5038" y="3074988"/>
            <a:ext cx="1800225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6575" y="1431925"/>
            <a:ext cx="1800225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450" y="1417638"/>
            <a:ext cx="1800225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3500" y="4718050"/>
            <a:ext cx="1800225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6575" y="3070225"/>
            <a:ext cx="1800225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3500" y="3074988"/>
            <a:ext cx="1800225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5038" y="4718050"/>
            <a:ext cx="1800225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" y="1431925"/>
            <a:ext cx="1800225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5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" y="4718050"/>
            <a:ext cx="1800225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6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6575" y="4718050"/>
            <a:ext cx="1800225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7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" y="3074988"/>
            <a:ext cx="1800225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3500" y="1431925"/>
            <a:ext cx="1800225" cy="142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422275" y="2814638"/>
            <a:ext cx="19362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r-FR" sz="1400" i="1" dirty="0" err="1"/>
              <a:t>Sphaerasaccus</a:t>
            </a:r>
            <a:r>
              <a:rPr lang="en-GB" altLang="fr-FR" sz="1400" i="1" dirty="0"/>
              <a:t> </a:t>
            </a:r>
            <a:r>
              <a:rPr lang="en-GB" altLang="fr-FR" sz="1400" i="1" dirty="0" err="1"/>
              <a:t>glabellus</a:t>
            </a:r>
            <a:endParaRPr lang="en-GB" altLang="fr-FR" sz="1400" i="1" dirty="0"/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2574925" y="2813050"/>
            <a:ext cx="173188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r-FR" sz="1400" i="1" dirty="0" err="1"/>
              <a:t>Rugosphaera</a:t>
            </a:r>
            <a:r>
              <a:rPr lang="en-GB" altLang="fr-FR" sz="1400" i="1" dirty="0"/>
              <a:t> cerebra</a:t>
            </a:r>
          </a:p>
        </p:txBody>
      </p: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5118100" y="2813050"/>
            <a:ext cx="32188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r-FR" sz="1400" i="1" dirty="0" err="1"/>
              <a:t>Dyadaspora</a:t>
            </a:r>
            <a:r>
              <a:rPr lang="en-GB" altLang="fr-FR" sz="1400" i="1" dirty="0"/>
              <a:t> murusattenuata-murusdensa</a:t>
            </a:r>
          </a:p>
        </p:txBody>
      </p:sp>
      <p:sp>
        <p:nvSpPr>
          <p:cNvPr id="35" name="Text Box 22"/>
          <p:cNvSpPr txBox="1">
            <a:spLocks noChangeArrowheads="1"/>
          </p:cNvSpPr>
          <p:nvPr/>
        </p:nvSpPr>
        <p:spPr bwMode="auto">
          <a:xfrm>
            <a:off x="6832457" y="4459288"/>
            <a:ext cx="19311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r-FR" sz="1400" i="1" dirty="0"/>
              <a:t>Segestrespora laevigata</a:t>
            </a:r>
          </a:p>
        </p:txBody>
      </p:sp>
      <p:sp>
        <p:nvSpPr>
          <p:cNvPr id="36" name="Text Box 23"/>
          <p:cNvSpPr txBox="1">
            <a:spLocks noChangeArrowheads="1"/>
          </p:cNvSpPr>
          <p:nvPr/>
        </p:nvSpPr>
        <p:spPr bwMode="auto">
          <a:xfrm>
            <a:off x="4630617" y="4459288"/>
            <a:ext cx="20387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r-FR" sz="1400" i="1" dirty="0" err="1"/>
              <a:t>Abditusdyadus</a:t>
            </a:r>
            <a:r>
              <a:rPr lang="en-GB" altLang="fr-FR" sz="1400" i="1" dirty="0"/>
              <a:t> </a:t>
            </a:r>
            <a:r>
              <a:rPr lang="en-GB" altLang="fr-FR" sz="1400" i="1" dirty="0" err="1"/>
              <a:t>laevigatus</a:t>
            </a:r>
            <a:endParaRPr lang="en-GB" altLang="fr-FR" sz="1400" i="1" dirty="0"/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>
            <a:off x="2638756" y="4459288"/>
            <a:ext cx="174650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r-FR" sz="1400" i="1" dirty="0"/>
              <a:t>Segestrespora rugosa</a:t>
            </a:r>
          </a:p>
        </p:txBody>
      </p:sp>
      <p:sp>
        <p:nvSpPr>
          <p:cNvPr id="38" name="Text Box 25"/>
          <p:cNvSpPr txBox="1">
            <a:spLocks noChangeArrowheads="1"/>
          </p:cNvSpPr>
          <p:nvPr/>
        </p:nvSpPr>
        <p:spPr bwMode="auto">
          <a:xfrm>
            <a:off x="281386" y="4459288"/>
            <a:ext cx="219656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r-FR" sz="1400" i="1" dirty="0"/>
              <a:t>Tetrahedraletes medinensis</a:t>
            </a:r>
          </a:p>
        </p:txBody>
      </p:sp>
      <p:sp>
        <p:nvSpPr>
          <p:cNvPr id="39" name="Text Box 26"/>
          <p:cNvSpPr txBox="1">
            <a:spLocks noChangeArrowheads="1"/>
          </p:cNvSpPr>
          <p:nvPr/>
        </p:nvSpPr>
        <p:spPr bwMode="auto">
          <a:xfrm>
            <a:off x="527050" y="6097588"/>
            <a:ext cx="17583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r-FR" sz="1400" i="1" dirty="0"/>
              <a:t>Tetrahedraletes grayii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2528150" y="6097588"/>
            <a:ext cx="19817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r-FR" sz="1400" i="1" dirty="0"/>
              <a:t>Rimosotetras</a:t>
            </a:r>
            <a:r>
              <a:rPr lang="en-GB" altLang="fr-FR" i="1" dirty="0"/>
              <a:t> </a:t>
            </a:r>
            <a:r>
              <a:rPr lang="en-GB" altLang="fr-FR" sz="1400" i="1" dirty="0" err="1"/>
              <a:t>caledonica</a:t>
            </a:r>
            <a:endParaRPr lang="en-GB" altLang="fr-FR" sz="1400" i="1" dirty="0"/>
          </a:p>
        </p:txBody>
      </p:sp>
      <p:sp>
        <p:nvSpPr>
          <p:cNvPr id="41" name="Text Box 28"/>
          <p:cNvSpPr txBox="1">
            <a:spLocks noChangeArrowheads="1"/>
          </p:cNvSpPr>
          <p:nvPr/>
        </p:nvSpPr>
        <p:spPr bwMode="auto">
          <a:xfrm>
            <a:off x="4678242" y="6097588"/>
            <a:ext cx="19450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r-FR" sz="1400" i="1" dirty="0"/>
              <a:t>Velatitetras</a:t>
            </a:r>
            <a:r>
              <a:rPr lang="en-GB" altLang="fr-FR" i="1" dirty="0"/>
              <a:t> </a:t>
            </a:r>
            <a:r>
              <a:rPr lang="en-GB" altLang="fr-FR" sz="1400" i="1" dirty="0" err="1"/>
              <a:t>anatoliensis</a:t>
            </a:r>
            <a:endParaRPr lang="en-GB" altLang="fr-FR" sz="1400" i="1" dirty="0"/>
          </a:p>
        </p:txBody>
      </p:sp>
      <p:sp>
        <p:nvSpPr>
          <p:cNvPr id="42" name="Text Box 29"/>
          <p:cNvSpPr txBox="1">
            <a:spLocks noChangeArrowheads="1"/>
          </p:cNvSpPr>
          <p:nvPr/>
        </p:nvSpPr>
        <p:spPr bwMode="auto">
          <a:xfrm>
            <a:off x="6772606" y="6097588"/>
            <a:ext cx="21226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r-FR" sz="1400" i="1" dirty="0"/>
              <a:t>Velatitetras</a:t>
            </a:r>
            <a:r>
              <a:rPr lang="en-GB" altLang="fr-FR" i="1" dirty="0"/>
              <a:t> </a:t>
            </a:r>
            <a:r>
              <a:rPr lang="en-GB" altLang="fr-FR" sz="1400" i="1" dirty="0" err="1"/>
              <a:t>retimembrana</a:t>
            </a:r>
            <a:endParaRPr lang="en-GB" alt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67415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Cryptospore</a:t>
            </a:r>
            <a:r>
              <a:rPr lang="fr-BE" dirty="0" smtClean="0"/>
              <a:t> distribution in the </a:t>
            </a:r>
            <a:r>
              <a:rPr lang="fr-BE" dirty="0" err="1" smtClean="0"/>
              <a:t>UpPer</a:t>
            </a:r>
            <a:r>
              <a:rPr lang="fr-BE" dirty="0" smtClean="0"/>
              <a:t> </a:t>
            </a:r>
            <a:r>
              <a:rPr lang="fr-BE" dirty="0" err="1" smtClean="0"/>
              <a:t>Ordovician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123" y="2189609"/>
            <a:ext cx="7092779" cy="4492094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3674075" y="4110681"/>
            <a:ext cx="3171567" cy="1771135"/>
          </a:xfrm>
          <a:prstGeom prst="ellipse">
            <a:avLst/>
          </a:prstGeom>
          <a:solidFill>
            <a:srgbClr val="AC3EC1">
              <a:alpha val="52157"/>
            </a:srgbClr>
          </a:solidFill>
          <a:ln>
            <a:solidFill>
              <a:srgbClr val="7D2B8D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4071" y="81780"/>
            <a:ext cx="2731245" cy="36518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6078" y="2125363"/>
            <a:ext cx="243861" cy="46832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684095" y="6488668"/>
            <a:ext cx="142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Scotese</a:t>
            </a:r>
            <a:r>
              <a:rPr lang="fr-BE" dirty="0" smtClean="0"/>
              <a:t> 2010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820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1" y="291871"/>
            <a:ext cx="10131425" cy="1456267"/>
          </a:xfrm>
        </p:spPr>
        <p:txBody>
          <a:bodyPr/>
          <a:lstStyle/>
          <a:p>
            <a:r>
              <a:rPr lang="fr-BE" dirty="0" err="1" smtClean="0"/>
              <a:t>Miospores</a:t>
            </a:r>
            <a:r>
              <a:rPr lang="fr-BE" dirty="0" smtClean="0"/>
              <a:t> </a:t>
            </a:r>
            <a:r>
              <a:rPr lang="fr-BE" dirty="0" err="1" smtClean="0"/>
              <a:t>biodiversity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err="1" smtClean="0"/>
              <a:t>curve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7022" y="50341"/>
            <a:ext cx="2731245" cy="36518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022" y="2221374"/>
            <a:ext cx="243861" cy="23776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652" y="5236040"/>
            <a:ext cx="243861" cy="237765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427" y="976560"/>
            <a:ext cx="1800225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 descr="msoC7A9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858" y="2178050"/>
            <a:ext cx="8426450" cy="467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7"/>
          <p:cNvCxnSpPr/>
          <p:nvPr/>
        </p:nvCxnSpPr>
        <p:spPr>
          <a:xfrm>
            <a:off x="3707427" y="1906835"/>
            <a:ext cx="749243" cy="770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H="1">
            <a:off x="4656790" y="1906835"/>
            <a:ext cx="850862" cy="778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7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éleste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TM03457452[[fn=Céleste]]</Template>
  <TotalTime>17776</TotalTime>
  <Words>393</Words>
  <Application>Microsoft Office PowerPoint</Application>
  <PresentationFormat>Grand écran</PresentationFormat>
  <Paragraphs>122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Céleste</vt:lpstr>
      <vt:lpstr>Gondwanan Palaeozoic plant spores: a review</vt:lpstr>
      <vt:lpstr>The AGE RANGE concerned by  this review</vt:lpstr>
      <vt:lpstr>trilete spores</vt:lpstr>
      <vt:lpstr>cryptospores</vt:lpstr>
      <vt:lpstr>Doubtful Middle Cambrian cryptospores  from Laurentia</vt:lpstr>
      <vt:lpstr>Dapingian cryptospores from Argentina</vt:lpstr>
      <vt:lpstr>Ordovician cryptospore assemblage</vt:lpstr>
      <vt:lpstr>Cryptospore distribution in the UpPer Ordovician</vt:lpstr>
      <vt:lpstr>Miospores biodiversity curve</vt:lpstr>
      <vt:lpstr>The oldest trilete spores</vt:lpstr>
      <vt:lpstr>Migration of the trilete spores</vt:lpstr>
      <vt:lpstr>The early Silurian</vt:lpstr>
      <vt:lpstr>Biozonation (late Ordovician  – early Silurian</vt:lpstr>
      <vt:lpstr>Biozonations</vt:lpstr>
      <vt:lpstr>Palaeogeographic position of the  IBERIC plate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Biostratigraphic scale of the Silurian and the Devonian</vt:lpstr>
      <vt:lpstr>Charts comparing biozonations from North Africa</vt:lpstr>
      <vt:lpstr>CHart comparing biozonation from Saudi Arabia with other charts</vt:lpstr>
      <vt:lpstr>Présentation PowerPoint</vt:lpstr>
      <vt:lpstr>Givetian megaspores</vt:lpstr>
      <vt:lpstr>Présentation PowerPoint</vt:lpstr>
      <vt:lpstr>Givetian megaspores</vt:lpstr>
      <vt:lpstr>Présentation PowerPoint</vt:lpstr>
      <vt:lpstr>The next step: pre-pollen and pollen … but this is an other story ….</vt:lpstr>
      <vt:lpstr>Présentation PowerPoint</vt:lpstr>
      <vt:lpstr>Palaeogeographic position of the  Spanish plate</vt:lpstr>
      <vt:lpstr>Palaeogeographic position of  the Moesienne Terrane</vt:lpstr>
      <vt:lpstr>Biozonation (late Ordovician  – early Silurian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Gondwanan Palaeozoic miospores: a review</dc:title>
  <dc:creator>Philippe Steemans</dc:creator>
  <cp:lastModifiedBy>Philippe Steemans</cp:lastModifiedBy>
  <cp:revision>153</cp:revision>
  <dcterms:created xsi:type="dcterms:W3CDTF">2015-10-09T14:01:38Z</dcterms:created>
  <dcterms:modified xsi:type="dcterms:W3CDTF">2016-04-05T12:02:40Z</dcterms:modified>
</cp:coreProperties>
</file>