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6" r:id="rId2"/>
    <p:sldId id="257" r:id="rId3"/>
    <p:sldId id="259" r:id="rId4"/>
    <p:sldId id="273" r:id="rId5"/>
    <p:sldId id="276" r:id="rId6"/>
    <p:sldId id="277" r:id="rId7"/>
    <p:sldId id="278" r:id="rId8"/>
    <p:sldId id="258" r:id="rId9"/>
    <p:sldId id="260" r:id="rId10"/>
    <p:sldId id="262" r:id="rId11"/>
    <p:sldId id="271" r:id="rId12"/>
    <p:sldId id="275" r:id="rId13"/>
    <p:sldId id="274" r:id="rId14"/>
    <p:sldId id="279" r:id="rId15"/>
    <p:sldId id="280" r:id="rId16"/>
    <p:sldId id="281" r:id="rId17"/>
    <p:sldId id="282" r:id="rId18"/>
    <p:sldId id="283" r:id="rId19"/>
    <p:sldId id="284" r:id="rId20"/>
    <p:sldId id="285" r:id="rId21"/>
    <p:sldId id="286" r:id="rId22"/>
    <p:sldId id="287" r:id="rId23"/>
    <p:sldId id="288" r:id="rId24"/>
    <p:sldId id="289" r:id="rId25"/>
    <p:sldId id="290" r:id="rId26"/>
    <p:sldId id="291" r:id="rId27"/>
    <p:sldId id="292" r:id="rId28"/>
    <p:sldId id="293" r:id="rId29"/>
    <p:sldId id="261" r:id="rId30"/>
    <p:sldId id="272" r:id="rId31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1864" autoAdjust="0"/>
  </p:normalViewPr>
  <p:slideViewPr>
    <p:cSldViewPr>
      <p:cViewPr varScale="1">
        <p:scale>
          <a:sx n="52" d="100"/>
          <a:sy n="52" d="100"/>
        </p:scale>
        <p:origin x="-188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F42476-715B-4EA5-B47B-CDCBA75A71A9}" type="datetimeFigureOut">
              <a:rPr lang="fr-BE" smtClean="0"/>
              <a:pPr/>
              <a:t>6/10/2014</a:t>
            </a:fld>
            <a:endParaRPr lang="fr-BE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BE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41AA1D-3BFD-436B-A162-09F4A5B7D5A3}" type="slidenum">
              <a:rPr lang="fr-BE" smtClean="0"/>
              <a:pPr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0023579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BE" dirty="0" smtClean="0"/>
              <a:t>Cancer </a:t>
            </a:r>
            <a:r>
              <a:rPr lang="fr-BE" dirty="0" err="1" smtClean="0"/>
              <a:t>models</a:t>
            </a:r>
            <a:r>
              <a:rPr lang="fr-BE" dirty="0" smtClean="0"/>
              <a:t>, </a:t>
            </a:r>
            <a:r>
              <a:rPr lang="fr-BE" dirty="0" err="1" smtClean="0"/>
              <a:t>what</a:t>
            </a:r>
            <a:r>
              <a:rPr lang="fr-BE" dirty="0" smtClean="0"/>
              <a:t> </a:t>
            </a:r>
            <a:r>
              <a:rPr lang="fr-BE" dirty="0" err="1" smtClean="0"/>
              <a:t>is</a:t>
            </a:r>
            <a:r>
              <a:rPr lang="fr-BE" dirty="0" smtClean="0"/>
              <a:t> </a:t>
            </a:r>
            <a:r>
              <a:rPr lang="fr-BE" dirty="0" err="1" smtClean="0"/>
              <a:t>cuurently</a:t>
            </a:r>
            <a:r>
              <a:rPr lang="fr-BE" baseline="0" dirty="0" smtClean="0"/>
              <a:t> </a:t>
            </a:r>
            <a:r>
              <a:rPr lang="fr-BE" baseline="0" dirty="0" err="1" smtClean="0"/>
              <a:t>going</a:t>
            </a:r>
            <a:r>
              <a:rPr lang="fr-BE" baseline="0" dirty="0" smtClean="0"/>
              <a:t> for the </a:t>
            </a:r>
            <a:r>
              <a:rPr lang="fr-BE" baseline="0" dirty="0" err="1" smtClean="0"/>
              <a:t>study</a:t>
            </a:r>
            <a:r>
              <a:rPr lang="fr-BE" baseline="0" dirty="0" smtClean="0"/>
              <a:t> of cancer </a:t>
            </a:r>
            <a:r>
              <a:rPr lang="fr-BE" baseline="0" dirty="0" err="1" smtClean="0"/>
              <a:t>biology</a:t>
            </a:r>
            <a:r>
              <a:rPr lang="fr-BE" baseline="0" dirty="0" smtClean="0"/>
              <a:t> and anti cancer </a:t>
            </a:r>
            <a:r>
              <a:rPr lang="fr-BE" baseline="0" dirty="0" err="1" smtClean="0"/>
              <a:t>molecules</a:t>
            </a:r>
            <a:r>
              <a:rPr lang="fr-BE" baseline="0" dirty="0" smtClean="0"/>
              <a:t> </a:t>
            </a:r>
            <a:r>
              <a:rPr lang="fr-BE" baseline="0" dirty="0" err="1" smtClean="0"/>
              <a:t>discovery</a:t>
            </a:r>
            <a:r>
              <a:rPr lang="fr-BE" baseline="0" dirty="0" smtClean="0"/>
              <a:t> </a:t>
            </a:r>
            <a:r>
              <a:rPr lang="fr-BE" baseline="0" dirty="0" err="1" smtClean="0"/>
              <a:t>is</a:t>
            </a:r>
            <a:r>
              <a:rPr lang="fr-BE" baseline="0" dirty="0" smtClean="0"/>
              <a:t> </a:t>
            </a:r>
            <a:r>
              <a:rPr lang="fr-BE" baseline="0" dirty="0" err="1" smtClean="0"/>
              <a:t>based</a:t>
            </a:r>
            <a:r>
              <a:rPr lang="fr-BE" baseline="0" dirty="0" smtClean="0"/>
              <a:t> on 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cell culture and animal models to identify, assess, and prioritize chemical agents and natural products with the aim of preventing human cancer. If little is known about a potential agent, the first step is a sequential series of short-term in vitro prescreens of mechanistic, biochemical </a:t>
            </a:r>
            <a:r>
              <a:rPr lang="fr-BE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assays</a:t>
            </a:r>
            <a:r>
              <a:rPr lang="fr-BE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endParaRPr lang="fr-BE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fr-BE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</a:t>
            </a:r>
            <a:r>
              <a:rPr lang="fr-BE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order</a:t>
            </a:r>
            <a:r>
              <a:rPr lang="fr-BE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to </a:t>
            </a:r>
            <a:r>
              <a:rPr lang="fr-BE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validate</a:t>
            </a:r>
            <a:r>
              <a:rPr lang="fr-BE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the </a:t>
            </a:r>
            <a:r>
              <a:rPr lang="fr-BE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petential</a:t>
            </a:r>
            <a:r>
              <a:rPr lang="fr-BE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agent, a model ….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41AA1D-3BFD-436B-A162-09F4A5B7D5A3}" type="slidenum">
              <a:rPr lang="fr-BE" smtClean="0"/>
              <a:pPr/>
              <a:t>2</a:t>
            </a:fld>
            <a:endParaRPr lang="fr-BE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BE" baseline="0" dirty="0" err="1" smtClean="0"/>
              <a:t>Here</a:t>
            </a:r>
            <a:r>
              <a:rPr lang="fr-BE" baseline="0" dirty="0" smtClean="0"/>
              <a:t> </a:t>
            </a:r>
            <a:r>
              <a:rPr lang="fr-BE" baseline="0" dirty="0" err="1" smtClean="0"/>
              <a:t>is</a:t>
            </a:r>
            <a:r>
              <a:rPr lang="fr-BE" baseline="0" dirty="0" smtClean="0"/>
              <a:t> a </a:t>
            </a:r>
            <a:r>
              <a:rPr lang="fr-BE" baseline="0" dirty="0" err="1" smtClean="0"/>
              <a:t>list</a:t>
            </a:r>
            <a:r>
              <a:rPr lang="fr-BE" baseline="0" dirty="0" smtClean="0"/>
              <a:t> of the PDTX </a:t>
            </a:r>
            <a:r>
              <a:rPr lang="fr-BE" baseline="0" dirty="0" err="1" smtClean="0"/>
              <a:t>established</a:t>
            </a:r>
            <a:r>
              <a:rPr lang="fr-BE" baseline="0" dirty="0" smtClean="0"/>
              <a:t> </a:t>
            </a:r>
            <a:r>
              <a:rPr lang="fr-BE" baseline="0" dirty="0" err="1" smtClean="0"/>
              <a:t>models</a:t>
            </a:r>
            <a:r>
              <a:rPr lang="fr-BE" baseline="0" dirty="0" smtClean="0"/>
              <a:t> in Jackson </a:t>
            </a:r>
            <a:r>
              <a:rPr lang="fr-BE" baseline="0" dirty="0" err="1" smtClean="0"/>
              <a:t>Laboratory</a:t>
            </a:r>
            <a:r>
              <a:rPr lang="fr-BE" baseline="0" dirty="0" smtClean="0"/>
              <a:t> </a:t>
            </a:r>
          </a:p>
          <a:p>
            <a:r>
              <a:rPr lang="fr-BE" baseline="0" dirty="0" err="1" smtClean="0"/>
              <a:t>They</a:t>
            </a:r>
            <a:r>
              <a:rPr lang="fr-BE" baseline="0" dirty="0" smtClean="0"/>
              <a:t> have 17 </a:t>
            </a:r>
            <a:r>
              <a:rPr lang="fr-BE" baseline="0" dirty="0" err="1" smtClean="0"/>
              <a:t>different</a:t>
            </a:r>
            <a:r>
              <a:rPr lang="fr-BE" baseline="0" dirty="0" smtClean="0"/>
              <a:t> </a:t>
            </a:r>
            <a:r>
              <a:rPr lang="fr-BE" baseline="0" dirty="0" err="1" smtClean="0"/>
              <a:t>kind</a:t>
            </a:r>
            <a:r>
              <a:rPr lang="fr-BE" baseline="0" dirty="0" smtClean="0"/>
              <a:t> of cancer PDTX </a:t>
            </a:r>
            <a:r>
              <a:rPr lang="fr-BE" baseline="0" dirty="0" err="1" smtClean="0"/>
              <a:t>that</a:t>
            </a:r>
            <a:r>
              <a:rPr lang="fr-BE" baseline="0" dirty="0" smtClean="0"/>
              <a:t> </a:t>
            </a:r>
            <a:r>
              <a:rPr lang="fr-BE" baseline="0" dirty="0" err="1" smtClean="0"/>
              <a:t>they</a:t>
            </a:r>
            <a:r>
              <a:rPr lang="fr-BE" baseline="0" dirty="0" smtClean="0"/>
              <a:t> </a:t>
            </a:r>
            <a:r>
              <a:rPr lang="fr-BE" baseline="0" dirty="0" err="1" smtClean="0"/>
              <a:t>offer</a:t>
            </a:r>
            <a:r>
              <a:rPr lang="fr-BE" baseline="0" dirty="0" smtClean="0"/>
              <a:t> of not more </a:t>
            </a:r>
            <a:r>
              <a:rPr lang="fr-BE" baseline="0" dirty="0" err="1" smtClean="0"/>
              <a:t>that</a:t>
            </a:r>
            <a:r>
              <a:rPr lang="fr-BE" baseline="0" dirty="0" smtClean="0"/>
              <a:t> an couple of </a:t>
            </a:r>
            <a:r>
              <a:rPr lang="fr-BE" baseline="0" dirty="0" err="1" smtClean="0"/>
              <a:t>hundred</a:t>
            </a:r>
            <a:r>
              <a:rPr lang="fr-BE" baseline="0" dirty="0" smtClean="0"/>
              <a:t> dollars</a:t>
            </a:r>
          </a:p>
          <a:p>
            <a:endParaRPr lang="fr-BE" baseline="0" dirty="0" smtClean="0"/>
          </a:p>
          <a:p>
            <a:endParaRPr lang="fr-BE" baseline="0" dirty="0" smtClean="0"/>
          </a:p>
          <a:p>
            <a:r>
              <a:rPr lang="fr-BE" baseline="0" dirty="0" smtClean="0"/>
              <a:t>But </a:t>
            </a:r>
            <a:r>
              <a:rPr lang="fr-BE" baseline="0" dirty="0" err="1" smtClean="0"/>
              <a:t>this</a:t>
            </a:r>
            <a:r>
              <a:rPr lang="fr-BE" baseline="0" dirty="0" smtClean="0"/>
              <a:t> PDTX model </a:t>
            </a:r>
            <a:r>
              <a:rPr lang="fr-BE" baseline="0" dirty="0" err="1" smtClean="0"/>
              <a:t>does</a:t>
            </a:r>
            <a:r>
              <a:rPr lang="fr-BE" baseline="0" dirty="0" smtClean="0"/>
              <a:t> </a:t>
            </a:r>
            <a:r>
              <a:rPr lang="fr-BE" baseline="0" dirty="0" err="1" smtClean="0"/>
              <a:t>it</a:t>
            </a:r>
            <a:r>
              <a:rPr lang="fr-BE" baseline="0" dirty="0" smtClean="0"/>
              <a:t> </a:t>
            </a:r>
            <a:r>
              <a:rPr lang="fr-BE" baseline="0" dirty="0" err="1" smtClean="0"/>
              <a:t>interest</a:t>
            </a:r>
            <a:r>
              <a:rPr lang="fr-BE" baseline="0" dirty="0" smtClean="0"/>
              <a:t> </a:t>
            </a:r>
            <a:r>
              <a:rPr lang="fr-BE" baseline="0" dirty="0" err="1" smtClean="0"/>
              <a:t>only</a:t>
            </a:r>
            <a:r>
              <a:rPr lang="fr-BE" baseline="0" dirty="0" smtClean="0"/>
              <a:t> </a:t>
            </a:r>
            <a:r>
              <a:rPr lang="fr-BE" baseline="0" dirty="0" err="1" smtClean="0"/>
              <a:t>pharmaceutical</a:t>
            </a:r>
            <a:r>
              <a:rPr lang="fr-BE" baseline="0" dirty="0" smtClean="0"/>
              <a:t> </a:t>
            </a:r>
            <a:r>
              <a:rPr lang="fr-BE" baseline="0" dirty="0" err="1" smtClean="0"/>
              <a:t>private</a:t>
            </a:r>
            <a:r>
              <a:rPr lang="fr-BE" baseline="0" dirty="0" smtClean="0"/>
              <a:t> </a:t>
            </a:r>
            <a:r>
              <a:rPr lang="fr-BE" baseline="0" dirty="0" err="1" smtClean="0"/>
              <a:t>companies</a:t>
            </a:r>
            <a:r>
              <a:rPr lang="fr-BE" baseline="0" dirty="0" smtClean="0"/>
              <a:t> ?</a:t>
            </a:r>
          </a:p>
          <a:p>
            <a:r>
              <a:rPr lang="fr-BE" baseline="0" dirty="0" err="1" smtClean="0"/>
              <a:t>Actually</a:t>
            </a:r>
            <a:r>
              <a:rPr lang="fr-BE" baseline="0" dirty="0" smtClean="0"/>
              <a:t> no, </a:t>
            </a:r>
            <a:r>
              <a:rPr lang="fr-BE" baseline="0" dirty="0" err="1" smtClean="0"/>
              <a:t>since</a:t>
            </a:r>
            <a:r>
              <a:rPr lang="fr-BE" baseline="0" dirty="0" smtClean="0"/>
              <a:t> </a:t>
            </a:r>
            <a:r>
              <a:rPr lang="fr-BE" baseline="0" dirty="0" err="1" smtClean="0"/>
              <a:t>it</a:t>
            </a:r>
            <a:r>
              <a:rPr lang="fr-BE" baseline="0" dirty="0" smtClean="0"/>
              <a:t> </a:t>
            </a:r>
            <a:r>
              <a:rPr lang="fr-BE" baseline="0" dirty="0" err="1" smtClean="0"/>
              <a:t>will</a:t>
            </a:r>
            <a:r>
              <a:rPr lang="fr-BE" baseline="0" dirty="0" smtClean="0"/>
              <a:t> </a:t>
            </a:r>
            <a:r>
              <a:rPr lang="fr-BE" baseline="0" dirty="0" err="1" smtClean="0"/>
              <a:t>boust</a:t>
            </a:r>
            <a:r>
              <a:rPr lang="fr-BE" baseline="0" dirty="0" smtClean="0"/>
              <a:t> the anti cancer </a:t>
            </a:r>
            <a:r>
              <a:rPr lang="fr-BE" baseline="0" dirty="0" err="1" smtClean="0"/>
              <a:t>molecules</a:t>
            </a:r>
            <a:r>
              <a:rPr lang="fr-BE" baseline="0" dirty="0" smtClean="0"/>
              <a:t> </a:t>
            </a:r>
            <a:r>
              <a:rPr lang="fr-BE" baseline="0" dirty="0" err="1" smtClean="0"/>
              <a:t>discovery</a:t>
            </a:r>
            <a:r>
              <a:rPr lang="fr-BE" baseline="0" dirty="0" smtClean="0"/>
              <a:t>, </a:t>
            </a:r>
            <a:r>
              <a:rPr lang="fr-BE" baseline="0" dirty="0" err="1" smtClean="0"/>
              <a:t>so</a:t>
            </a:r>
            <a:r>
              <a:rPr lang="fr-BE" baseline="0" dirty="0" smtClean="0"/>
              <a:t> </a:t>
            </a:r>
            <a:r>
              <a:rPr lang="fr-BE" baseline="0" dirty="0" err="1" smtClean="0"/>
              <a:t>it</a:t>
            </a:r>
            <a:r>
              <a:rPr lang="fr-BE" baseline="0" dirty="0" smtClean="0"/>
              <a:t> has an impact on the public </a:t>
            </a:r>
            <a:r>
              <a:rPr lang="fr-BE" baseline="0" dirty="0" err="1" smtClean="0"/>
              <a:t>health</a:t>
            </a:r>
            <a:r>
              <a:rPr lang="fr-BE" baseline="0" dirty="0" smtClean="0"/>
              <a:t> </a:t>
            </a:r>
          </a:p>
          <a:p>
            <a:endParaRPr lang="fr-BE" baseline="0" dirty="0" smtClean="0"/>
          </a:p>
          <a:p>
            <a:r>
              <a:rPr lang="fr-BE" baseline="0" dirty="0" smtClean="0"/>
              <a:t>It </a:t>
            </a:r>
            <a:r>
              <a:rPr lang="fr-BE" baseline="0" dirty="0" err="1" smtClean="0"/>
              <a:t>means</a:t>
            </a:r>
            <a:endParaRPr lang="fr-BE" baseline="0" dirty="0" smtClean="0"/>
          </a:p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41AA1D-3BFD-436B-A162-09F4A5B7D5A3}" type="slidenum">
              <a:rPr lang="fr-BE" smtClean="0"/>
              <a:pPr/>
              <a:t>12</a:t>
            </a:fld>
            <a:endParaRPr lang="fr-BE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BE" dirty="0" err="1" smtClean="0"/>
              <a:t>Some</a:t>
            </a:r>
            <a:r>
              <a:rPr lang="fr-BE" dirty="0" smtClean="0"/>
              <a:t> </a:t>
            </a:r>
            <a:r>
              <a:rPr lang="fr-BE" dirty="0" err="1" smtClean="0"/>
              <a:t>research</a:t>
            </a:r>
            <a:r>
              <a:rPr lang="fr-BE" dirty="0" smtClean="0"/>
              <a:t> </a:t>
            </a:r>
            <a:r>
              <a:rPr lang="fr-BE" dirty="0" err="1" smtClean="0"/>
              <a:t>centers</a:t>
            </a:r>
            <a:r>
              <a:rPr lang="fr-BE" baseline="0" dirty="0" smtClean="0"/>
              <a:t> </a:t>
            </a:r>
            <a:r>
              <a:rPr lang="fr-BE" baseline="0" dirty="0" err="1" smtClean="0"/>
              <a:t>like</a:t>
            </a:r>
            <a:r>
              <a:rPr lang="fr-BE" baseline="0" dirty="0" smtClean="0"/>
              <a:t> in France,</a:t>
            </a:r>
          </a:p>
          <a:p>
            <a:r>
              <a:rPr lang="fr-BE" baseline="0" dirty="0" smtClean="0"/>
              <a:t>The </a:t>
            </a:r>
            <a:r>
              <a:rPr lang="en-US" sz="1200" dirty="0" smtClean="0"/>
              <a:t>Center of Resource for Experimental Models of Cancer (</a:t>
            </a:r>
            <a:r>
              <a:rPr lang="en-US" sz="1200" dirty="0" err="1" smtClean="0"/>
              <a:t>CReMEC</a:t>
            </a:r>
            <a:r>
              <a:rPr lang="en-US" sz="1200" dirty="0" smtClean="0"/>
              <a:t>) Consortium which</a:t>
            </a:r>
            <a:r>
              <a:rPr lang="en-US" sz="1200" baseline="0" dirty="0" smtClean="0"/>
              <a:t> is a compilation of academic groups, hospitals, pharmaceutical and biotechnology companies, based on ONCODESIGN colon cancer PDTX,,, they have extensively studied it and even published more than 50 papers</a:t>
            </a:r>
          </a:p>
          <a:p>
            <a:endParaRPr lang="en-US" sz="1200" baseline="0" dirty="0" smtClean="0"/>
          </a:p>
          <a:p>
            <a:r>
              <a:rPr lang="en-US" sz="1200" baseline="0" dirty="0" smtClean="0"/>
              <a:t>The PDTX model showed its importance what made the French </a:t>
            </a:r>
            <a:r>
              <a:rPr lang="en-US" sz="1200" baseline="0" dirty="0" err="1" smtClean="0"/>
              <a:t>governement</a:t>
            </a:r>
            <a:r>
              <a:rPr lang="en-US" sz="1200" baseline="0" dirty="0" smtClean="0"/>
              <a:t> pump 5.4 million Euros in this project</a:t>
            </a:r>
          </a:p>
          <a:p>
            <a:endParaRPr lang="en-US" sz="1200" baseline="0" dirty="0" smtClean="0"/>
          </a:p>
          <a:p>
            <a:r>
              <a:rPr lang="en-US" sz="1200" baseline="0" dirty="0" smtClean="0"/>
              <a:t>And for a concrete </a:t>
            </a:r>
            <a:r>
              <a:rPr lang="en-US" sz="1200" baseline="0" dirty="0" err="1" smtClean="0"/>
              <a:t>xxxxx</a:t>
            </a:r>
            <a:r>
              <a:rPr lang="en-US" sz="1200" baseline="0" dirty="0" smtClean="0"/>
              <a:t>, my college </a:t>
            </a:r>
            <a:r>
              <a:rPr lang="en-US" sz="1200" baseline="0" dirty="0" err="1" smtClean="0"/>
              <a:t>Cassandre</a:t>
            </a:r>
            <a:r>
              <a:rPr lang="en-US" sz="1200" baseline="0" dirty="0" smtClean="0"/>
              <a:t> will give you an amazing example of PDTX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41AA1D-3BFD-436B-A162-09F4A5B7D5A3}" type="slidenum">
              <a:rPr lang="fr-BE" smtClean="0"/>
              <a:pPr/>
              <a:t>13</a:t>
            </a:fld>
            <a:endParaRPr lang="fr-BE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Thank</a:t>
            </a:r>
            <a:r>
              <a:rPr lang="fr-FR" dirty="0" smtClean="0"/>
              <a:t> </a:t>
            </a:r>
            <a:r>
              <a:rPr lang="fr-FR" dirty="0" err="1" smtClean="0"/>
              <a:t>you</a:t>
            </a:r>
            <a:r>
              <a:rPr lang="fr-FR" baseline="0" dirty="0" smtClean="0"/>
              <a:t> Karim. Hello </a:t>
            </a:r>
            <a:r>
              <a:rPr lang="fr-FR" baseline="0" dirty="0" err="1" smtClean="0"/>
              <a:t>everybody</a:t>
            </a:r>
            <a:r>
              <a:rPr lang="fr-FR" baseline="0" dirty="0" smtClean="0"/>
              <a:t>. I </a:t>
            </a:r>
            <a:r>
              <a:rPr lang="fr-FR" baseline="0" dirty="0" err="1" smtClean="0"/>
              <a:t>will</a:t>
            </a:r>
            <a:r>
              <a:rPr lang="fr-FR" baseline="0" dirty="0" smtClean="0"/>
              <a:t> </a:t>
            </a:r>
            <a:r>
              <a:rPr lang="fr-FR" baseline="0" dirty="0" err="1" smtClean="0"/>
              <a:t>present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you</a:t>
            </a:r>
            <a:r>
              <a:rPr lang="fr-FR" baseline="0" dirty="0" smtClean="0"/>
              <a:t> the second part of the </a:t>
            </a:r>
            <a:r>
              <a:rPr lang="fr-FR" baseline="0" dirty="0" err="1" smtClean="0"/>
              <a:t>presentation</a:t>
            </a:r>
            <a:r>
              <a:rPr lang="fr-FR" baseline="0" dirty="0" smtClean="0"/>
              <a:t>. </a:t>
            </a:r>
            <a:r>
              <a:rPr lang="fr-FR" baseline="0" dirty="0" err="1" smtClean="0"/>
              <a:t>During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this</a:t>
            </a:r>
            <a:r>
              <a:rPr lang="fr-FR" baseline="0" dirty="0" smtClean="0"/>
              <a:t> second part I </a:t>
            </a:r>
            <a:r>
              <a:rPr lang="fr-FR" baseline="0" dirty="0" err="1" smtClean="0"/>
              <a:t>will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develop</a:t>
            </a:r>
            <a:r>
              <a:rPr lang="fr-FR" baseline="0" dirty="0" smtClean="0"/>
              <a:t> </a:t>
            </a:r>
            <a:r>
              <a:rPr lang="fr-FR" baseline="0" dirty="0" err="1" smtClean="0"/>
              <a:t>you</a:t>
            </a:r>
            <a:r>
              <a:rPr lang="fr-FR" baseline="0" dirty="0" smtClean="0"/>
              <a:t> an article  </a:t>
            </a:r>
            <a:r>
              <a:rPr lang="fr-FR" baseline="0" dirty="0" err="1" smtClean="0"/>
              <a:t>demonstrating</a:t>
            </a:r>
            <a:r>
              <a:rPr lang="fr-FR" baseline="0" dirty="0" smtClean="0"/>
              <a:t> a </a:t>
            </a:r>
            <a:r>
              <a:rPr lang="fr-FR" baseline="0" dirty="0" err="1" smtClean="0"/>
              <a:t>xenograft</a:t>
            </a:r>
            <a:r>
              <a:rPr lang="fr-FR" baseline="0" dirty="0" smtClean="0"/>
              <a:t> model of </a:t>
            </a:r>
            <a:r>
              <a:rPr lang="fr-FR" baseline="0" dirty="0" err="1" smtClean="0"/>
              <a:t>breast</a:t>
            </a:r>
            <a:r>
              <a:rPr lang="fr-FR" baseline="0" dirty="0" smtClean="0"/>
              <a:t> cancer </a:t>
            </a:r>
            <a:r>
              <a:rPr lang="fr-FR" baseline="0" dirty="0" err="1" smtClean="0"/>
              <a:t>that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reflect</a:t>
            </a:r>
            <a:r>
              <a:rPr lang="fr-FR" baseline="0" dirty="0" smtClean="0"/>
              <a:t> AUTHENTICALLY </a:t>
            </a:r>
            <a:r>
              <a:rPr lang="fr-FR" baseline="0" dirty="0" err="1" smtClean="0"/>
              <a:t>tumor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pathology</a:t>
            </a:r>
            <a:r>
              <a:rPr lang="fr-FR" baseline="0" dirty="0" smtClean="0"/>
              <a:t>, GROWTH, METASTASIS and DESEASE OUTCOMES. This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a </a:t>
            </a:r>
            <a:r>
              <a:rPr lang="fr-FR" baseline="0" dirty="0" err="1" smtClean="0"/>
              <a:t>complete</a:t>
            </a:r>
            <a:r>
              <a:rPr lang="fr-FR" baseline="0" dirty="0" smtClean="0"/>
              <a:t> article, 66 pages and 34 figures, </a:t>
            </a:r>
            <a:r>
              <a:rPr lang="fr-FR" baseline="0" dirty="0" err="1" smtClean="0"/>
              <a:t>published</a:t>
            </a:r>
            <a:r>
              <a:rPr lang="fr-FR" baseline="0" dirty="0" smtClean="0"/>
              <a:t> in 2013 in Nature </a:t>
            </a:r>
            <a:r>
              <a:rPr lang="fr-FR" baseline="0" dirty="0" err="1" smtClean="0"/>
              <a:t>medicine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review</a:t>
            </a:r>
            <a:r>
              <a:rPr lang="fr-FR" baseline="0" dirty="0" smtClean="0"/>
              <a:t>, a </a:t>
            </a:r>
            <a:r>
              <a:rPr lang="fr-FR" baseline="0" dirty="0" err="1" smtClean="0"/>
              <a:t>review</a:t>
            </a:r>
            <a:r>
              <a:rPr lang="fr-FR" baseline="0" dirty="0" smtClean="0"/>
              <a:t> of 24 impact factor. So </a:t>
            </a:r>
            <a:r>
              <a:rPr lang="fr-FR" baseline="0" dirty="0" err="1" smtClean="0"/>
              <a:t>it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a </a:t>
            </a:r>
            <a:r>
              <a:rPr lang="fr-FR" baseline="0" dirty="0" err="1" smtClean="0"/>
              <a:t>reliable</a:t>
            </a:r>
            <a:r>
              <a:rPr lang="fr-FR" baseline="0" dirty="0" smtClean="0"/>
              <a:t> article.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EA1635-8AAA-405E-BFF4-E4574A31B965}" type="slidenum">
              <a:rPr lang="fr-FR" smtClean="0"/>
              <a:pPr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87045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 err="1" smtClean="0"/>
              <a:t>From</a:t>
            </a:r>
            <a:r>
              <a:rPr lang="fr-FR" baseline="0" dirty="0" smtClean="0"/>
              <a:t> 42 patients, 49 </a:t>
            </a:r>
            <a:r>
              <a:rPr lang="fr-FR" baseline="0" dirty="0" err="1" smtClean="0"/>
              <a:t>fresh</a:t>
            </a:r>
            <a:r>
              <a:rPr lang="fr-FR" baseline="0" dirty="0" smtClean="0"/>
              <a:t> </a:t>
            </a:r>
            <a:r>
              <a:rPr lang="fr-FR" baseline="0" dirty="0" err="1" smtClean="0"/>
              <a:t>primary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tumors</a:t>
            </a:r>
            <a:r>
              <a:rPr lang="fr-FR" baseline="0" dirty="0" smtClean="0"/>
              <a:t> or </a:t>
            </a:r>
            <a:r>
              <a:rPr lang="fr-FR" baseline="0" dirty="0" err="1" smtClean="0"/>
              <a:t>metastatic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breast</a:t>
            </a:r>
            <a:r>
              <a:rPr lang="fr-FR" baseline="0" dirty="0" smtClean="0"/>
              <a:t> cancer </a:t>
            </a:r>
            <a:r>
              <a:rPr lang="fr-FR" baseline="0" dirty="0" err="1" smtClean="0"/>
              <a:t>cell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samples</a:t>
            </a:r>
            <a:r>
              <a:rPr lang="fr-FR" baseline="0" dirty="0" smtClean="0"/>
              <a:t> are </a:t>
            </a:r>
            <a:r>
              <a:rPr lang="fr-FR" baseline="0" dirty="0" err="1" smtClean="0"/>
              <a:t>collected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immediately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following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surgery</a:t>
            </a:r>
            <a:r>
              <a:rPr lang="fr-FR" baseline="0" dirty="0" smtClean="0"/>
              <a:t> or </a:t>
            </a:r>
            <a:r>
              <a:rPr lang="fr-FR" baseline="0" dirty="0" err="1" smtClean="0"/>
              <a:t>fluid</a:t>
            </a:r>
            <a:r>
              <a:rPr lang="fr-FR" baseline="0" dirty="0" smtClean="0"/>
              <a:t> drainage. </a:t>
            </a:r>
            <a:r>
              <a:rPr lang="fr-FR" baseline="0" dirty="0" err="1" smtClean="0"/>
              <a:t>These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fersh</a:t>
            </a:r>
            <a:r>
              <a:rPr lang="fr-FR" baseline="0" dirty="0" smtClean="0"/>
              <a:t> cancer </a:t>
            </a:r>
            <a:r>
              <a:rPr lang="fr-FR" baseline="0" dirty="0" err="1" smtClean="0"/>
              <a:t>samples</a:t>
            </a:r>
            <a:r>
              <a:rPr lang="fr-FR" baseline="0" dirty="0" smtClean="0"/>
              <a:t> are </a:t>
            </a:r>
            <a:r>
              <a:rPr lang="fr-FR" baseline="0" dirty="0" err="1" smtClean="0"/>
              <a:t>then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transplanted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into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cleared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mammary</a:t>
            </a:r>
            <a:r>
              <a:rPr lang="fr-FR" baseline="0" dirty="0" smtClean="0"/>
              <a:t> fat pads of NOD/SCIS </a:t>
            </a:r>
            <a:r>
              <a:rPr lang="fr-FR" baseline="0" dirty="0" err="1" smtClean="0"/>
              <a:t>mice</a:t>
            </a:r>
            <a:r>
              <a:rPr lang="fr-FR" baseline="0" dirty="0" smtClean="0"/>
              <a:t>. 18 </a:t>
            </a:r>
            <a:r>
              <a:rPr lang="fr-FR" baseline="0" dirty="0" err="1" smtClean="0"/>
              <a:t>breast</a:t>
            </a:r>
            <a:r>
              <a:rPr lang="fr-FR" baseline="0" dirty="0" smtClean="0"/>
              <a:t> cancer </a:t>
            </a:r>
            <a:r>
              <a:rPr lang="fr-FR" baseline="0" dirty="0" err="1" smtClean="0"/>
              <a:t>samples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grew</a:t>
            </a:r>
            <a:r>
              <a:rPr lang="fr-FR" baseline="0" dirty="0" smtClean="0"/>
              <a:t> and 13 </a:t>
            </a:r>
            <a:r>
              <a:rPr lang="fr-FR" baseline="0" dirty="0" err="1" smtClean="0"/>
              <a:t>tumor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lines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were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successfully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maintained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through</a:t>
            </a:r>
            <a:r>
              <a:rPr lang="fr-FR" baseline="0" dirty="0" smtClean="0"/>
              <a:t> multiple </a:t>
            </a:r>
            <a:r>
              <a:rPr lang="fr-FR" baseline="0" dirty="0" err="1" smtClean="0"/>
              <a:t>rouds</a:t>
            </a:r>
            <a:r>
              <a:rPr lang="fr-FR" baseline="0" dirty="0" smtClean="0"/>
              <a:t> of serial transplantation. </a:t>
            </a:r>
            <a:r>
              <a:rPr lang="fr-FR" baseline="0" dirty="0" err="1" smtClean="0"/>
              <a:t>Finely</a:t>
            </a:r>
            <a:r>
              <a:rPr lang="fr-FR" baseline="0" dirty="0" smtClean="0"/>
              <a:t>, 12 </a:t>
            </a:r>
            <a:r>
              <a:rPr lang="fr-FR" baseline="0" dirty="0" err="1" smtClean="0"/>
              <a:t>tumor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lines</a:t>
            </a:r>
            <a:r>
              <a:rPr lang="fr-FR" baseline="0" dirty="0" smtClean="0"/>
              <a:t> have been </a:t>
            </a:r>
            <a:r>
              <a:rPr lang="fr-FR" baseline="0" dirty="0" err="1" smtClean="0"/>
              <a:t>fully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characterized</a:t>
            </a:r>
            <a:r>
              <a:rPr lang="fr-FR" baseline="0" dirty="0" smtClean="0"/>
              <a:t>. </a:t>
            </a:r>
            <a:endParaRPr lang="fr-FR" dirty="0" smtClean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EA1635-8AAA-405E-BFF4-E4574A31B965}" type="slidenum">
              <a:rPr lang="fr-FR" smtClean="0"/>
              <a:pPr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479149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EA1635-8AAA-405E-BFF4-E4574A31B965}" type="slidenum">
              <a:rPr lang="fr-FR" smtClean="0"/>
              <a:pPr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05392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Tumor</a:t>
            </a:r>
            <a:r>
              <a:rPr lang="fr-FR" dirty="0" smtClean="0"/>
              <a:t> </a:t>
            </a:r>
            <a:r>
              <a:rPr lang="fr-FR" dirty="0" err="1" smtClean="0"/>
              <a:t>graft</a:t>
            </a:r>
            <a:r>
              <a:rPr lang="fr-FR" dirty="0" smtClean="0"/>
              <a:t> </a:t>
            </a:r>
            <a:r>
              <a:rPr lang="fr-FR" dirty="0" err="1" smtClean="0"/>
              <a:t>derivatives</a:t>
            </a:r>
            <a:r>
              <a:rPr lang="fr-FR" dirty="0" smtClean="0"/>
              <a:t> of </a:t>
            </a:r>
            <a:r>
              <a:rPr lang="fr-FR" dirty="0" err="1" smtClean="0"/>
              <a:t>primary</a:t>
            </a:r>
            <a:r>
              <a:rPr lang="fr-FR" dirty="0" smtClean="0"/>
              <a:t> </a:t>
            </a:r>
            <a:r>
              <a:rPr lang="fr-FR" dirty="0" err="1" smtClean="0"/>
              <a:t>specimens</a:t>
            </a:r>
            <a:r>
              <a:rPr lang="fr-FR" dirty="0" smtClean="0"/>
              <a:t> </a:t>
            </a:r>
            <a:r>
              <a:rPr lang="fr-FR" dirty="0" err="1" smtClean="0"/>
              <a:t>were</a:t>
            </a:r>
            <a:r>
              <a:rPr lang="fr-FR" dirty="0" smtClean="0"/>
              <a:t> </a:t>
            </a:r>
            <a:r>
              <a:rPr lang="fr-FR" dirty="0" err="1" smtClean="0"/>
              <a:t>remarkably</a:t>
            </a:r>
            <a:r>
              <a:rPr lang="fr-FR" dirty="0" smtClean="0"/>
              <a:t> </a:t>
            </a:r>
            <a:r>
              <a:rPr lang="fr-FR" dirty="0" err="1" smtClean="0"/>
              <a:t>similar</a:t>
            </a:r>
            <a:r>
              <a:rPr lang="fr-FR" dirty="0" smtClean="0"/>
              <a:t> to the parental </a:t>
            </a:r>
            <a:r>
              <a:rPr lang="fr-FR" dirty="0" err="1" smtClean="0"/>
              <a:t>tumors</a:t>
            </a:r>
            <a:r>
              <a:rPr lang="fr-FR" dirty="0" smtClean="0"/>
              <a:t>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EA1635-8AAA-405E-BFF4-E4574A31B965}" type="slidenum">
              <a:rPr lang="fr-FR" smtClean="0"/>
              <a:pPr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69137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EA1635-8AAA-405E-BFF4-E4574A31B965}" type="slidenum">
              <a:rPr lang="fr-FR" smtClean="0"/>
              <a:pPr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69137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EA1635-8AAA-405E-BFF4-E4574A31B965}" type="slidenum">
              <a:rPr lang="fr-FR" smtClean="0"/>
              <a:pPr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05392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EA1635-8AAA-405E-BFF4-E4574A31B965}" type="slidenum">
              <a:rPr lang="fr-FR" smtClean="0"/>
              <a:pPr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82081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EA1635-8AAA-405E-BFF4-E4574A31B965}" type="slidenum">
              <a:rPr lang="fr-FR" smtClean="0"/>
              <a:pPr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69137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BE" dirty="0" smtClean="0"/>
              <a:t>Patient </a:t>
            </a:r>
            <a:r>
              <a:rPr lang="fr-BE" dirty="0" err="1" smtClean="0"/>
              <a:t>Derived</a:t>
            </a:r>
            <a:r>
              <a:rPr lang="fr-BE" dirty="0" smtClean="0"/>
              <a:t> </a:t>
            </a:r>
            <a:r>
              <a:rPr lang="fr-BE" dirty="0" err="1" smtClean="0"/>
              <a:t>Tumor</a:t>
            </a:r>
            <a:r>
              <a:rPr lang="fr-BE" dirty="0" smtClean="0"/>
              <a:t> </a:t>
            </a:r>
            <a:r>
              <a:rPr lang="fr-BE" dirty="0" err="1" smtClean="0"/>
              <a:t>Xenograf</a:t>
            </a:r>
            <a:r>
              <a:rPr lang="fr-BE" baseline="0" dirty="0" smtClean="0"/>
              <a:t> </a:t>
            </a:r>
            <a:r>
              <a:rPr lang="fr-BE" baseline="0" dirty="0" err="1" smtClean="0"/>
              <a:t>is</a:t>
            </a:r>
            <a:r>
              <a:rPr lang="fr-BE" baseline="0" dirty="0" smtClean="0"/>
              <a:t> the </a:t>
            </a:r>
            <a:r>
              <a:rPr lang="fr-BE" dirty="0" smtClean="0"/>
              <a:t>Direct </a:t>
            </a:r>
            <a:r>
              <a:rPr lang="fr-BE" dirty="0" err="1" smtClean="0"/>
              <a:t>transfer</a:t>
            </a:r>
            <a:r>
              <a:rPr lang="fr-BE" dirty="0" smtClean="0"/>
              <a:t> of </a:t>
            </a:r>
            <a:r>
              <a:rPr lang="fr-BE" dirty="0" err="1" smtClean="0"/>
              <a:t>patient’s</a:t>
            </a:r>
            <a:r>
              <a:rPr lang="fr-BE" dirty="0" smtClean="0"/>
              <a:t> </a:t>
            </a:r>
            <a:r>
              <a:rPr lang="fr-BE" dirty="0" err="1" smtClean="0"/>
              <a:t>primary</a:t>
            </a:r>
            <a:r>
              <a:rPr lang="fr-BE" dirty="0" smtClean="0"/>
              <a:t> </a:t>
            </a:r>
            <a:r>
              <a:rPr lang="fr-BE" dirty="0" err="1" smtClean="0"/>
              <a:t>tumor</a:t>
            </a:r>
            <a:r>
              <a:rPr lang="fr-BE" dirty="0" smtClean="0"/>
              <a:t> </a:t>
            </a:r>
            <a:r>
              <a:rPr lang="fr-BE" dirty="0" err="1" smtClean="0"/>
              <a:t>into</a:t>
            </a:r>
            <a:r>
              <a:rPr lang="fr-BE" dirty="0" smtClean="0"/>
              <a:t> </a:t>
            </a:r>
            <a:r>
              <a:rPr lang="fr-BE" dirty="0" err="1" smtClean="0"/>
              <a:t>immunodefficient</a:t>
            </a:r>
            <a:r>
              <a:rPr lang="fr-BE" dirty="0" smtClean="0"/>
              <a:t> NOD-SCID mouse </a:t>
            </a:r>
          </a:p>
          <a:p>
            <a:r>
              <a:rPr lang="fr-BE" dirty="0" err="1" smtClean="0"/>
              <a:t>Directly</a:t>
            </a:r>
            <a:r>
              <a:rPr lang="fr-BE" dirty="0" smtClean="0"/>
              <a:t> </a:t>
            </a:r>
            <a:r>
              <a:rPr lang="fr-BE" dirty="0" err="1" smtClean="0"/>
              <a:t>after</a:t>
            </a:r>
            <a:r>
              <a:rPr lang="fr-BE" dirty="0" smtClean="0"/>
              <a:t> </a:t>
            </a:r>
            <a:r>
              <a:rPr lang="fr-BE" dirty="0" err="1" smtClean="0"/>
              <a:t>surgical</a:t>
            </a:r>
            <a:r>
              <a:rPr lang="fr-BE" dirty="0" smtClean="0"/>
              <a:t> </a:t>
            </a:r>
            <a:r>
              <a:rPr lang="fr-BE" dirty="0" err="1" smtClean="0"/>
              <a:t>removal</a:t>
            </a:r>
            <a:r>
              <a:rPr lang="fr-BE" dirty="0" smtClean="0"/>
              <a:t> of the patient </a:t>
            </a:r>
            <a:r>
              <a:rPr lang="fr-BE" dirty="0" err="1" smtClean="0"/>
              <a:t>tumor</a:t>
            </a:r>
            <a:r>
              <a:rPr lang="fr-BE" dirty="0" smtClean="0"/>
              <a:t>, </a:t>
            </a:r>
            <a:r>
              <a:rPr lang="fr-BE" dirty="0" err="1" smtClean="0"/>
              <a:t>tumor</a:t>
            </a:r>
            <a:r>
              <a:rPr lang="fr-BE" dirty="0" smtClean="0"/>
              <a:t> are to </a:t>
            </a:r>
            <a:r>
              <a:rPr lang="fr-BE" dirty="0" err="1" smtClean="0"/>
              <a:t>be</a:t>
            </a:r>
            <a:r>
              <a:rPr lang="fr-BE" dirty="0" smtClean="0"/>
              <a:t> </a:t>
            </a:r>
            <a:r>
              <a:rPr lang="fr-BE" dirty="0" err="1" smtClean="0"/>
              <a:t>implanted</a:t>
            </a:r>
            <a:r>
              <a:rPr lang="fr-BE" baseline="0" dirty="0" smtClean="0"/>
              <a:t> or </a:t>
            </a:r>
            <a:r>
              <a:rPr lang="fr-BE" baseline="0" dirty="0" err="1" smtClean="0"/>
              <a:t>engrafted</a:t>
            </a:r>
            <a:r>
              <a:rPr lang="fr-BE" baseline="0" dirty="0" smtClean="0"/>
              <a:t> </a:t>
            </a:r>
            <a:r>
              <a:rPr lang="fr-BE" baseline="0" dirty="0" err="1" smtClean="0"/>
              <a:t>into</a:t>
            </a:r>
            <a:r>
              <a:rPr lang="fr-BE" baseline="0" dirty="0" smtClean="0"/>
              <a:t> a mouse. </a:t>
            </a:r>
            <a:r>
              <a:rPr lang="fr-BE" baseline="0" dirty="0" err="1" smtClean="0"/>
              <a:t>Called</a:t>
            </a:r>
            <a:r>
              <a:rPr lang="fr-BE" baseline="0" dirty="0" smtClean="0"/>
              <a:t> the F1</a:t>
            </a:r>
          </a:p>
          <a:p>
            <a:r>
              <a:rPr lang="fr-BE" baseline="0" dirty="0" err="1" smtClean="0"/>
              <a:t>Tumor</a:t>
            </a:r>
            <a:r>
              <a:rPr lang="fr-BE" baseline="0" dirty="0" smtClean="0"/>
              <a:t> are </a:t>
            </a:r>
            <a:r>
              <a:rPr lang="fr-BE" baseline="0" dirty="0" err="1" smtClean="0"/>
              <a:t>allowed</a:t>
            </a:r>
            <a:r>
              <a:rPr lang="fr-BE" baseline="0" dirty="0" smtClean="0"/>
              <a:t> to </a:t>
            </a:r>
            <a:r>
              <a:rPr lang="fr-BE" baseline="0" dirty="0" err="1" smtClean="0"/>
              <a:t>proliferat</a:t>
            </a:r>
            <a:r>
              <a:rPr lang="fr-BE" baseline="0" dirty="0" smtClean="0"/>
              <a:t> </a:t>
            </a:r>
            <a:r>
              <a:rPr lang="fr-BE" baseline="0" dirty="0" err="1" smtClean="0"/>
              <a:t>until</a:t>
            </a:r>
            <a:r>
              <a:rPr lang="fr-BE" baseline="0" dirty="0" smtClean="0"/>
              <a:t> a certain </a:t>
            </a:r>
            <a:r>
              <a:rPr lang="fr-BE" baseline="0" dirty="0" err="1" smtClean="0"/>
              <a:t>burden</a:t>
            </a:r>
            <a:r>
              <a:rPr lang="fr-BE" baseline="0" dirty="0" smtClean="0"/>
              <a:t> </a:t>
            </a:r>
            <a:r>
              <a:rPr lang="fr-BE" baseline="0" dirty="0" err="1" smtClean="0"/>
              <a:t>then</a:t>
            </a:r>
            <a:r>
              <a:rPr lang="fr-BE" baseline="0" dirty="0" smtClean="0"/>
              <a:t> </a:t>
            </a:r>
            <a:r>
              <a:rPr lang="fr-BE" baseline="0" dirty="0" err="1" smtClean="0"/>
              <a:t>sub</a:t>
            </a:r>
            <a:r>
              <a:rPr lang="fr-BE" baseline="0" dirty="0" smtClean="0"/>
              <a:t>-</a:t>
            </a:r>
            <a:r>
              <a:rPr lang="fr-BE" baseline="0" dirty="0" err="1" smtClean="0"/>
              <a:t>implanted</a:t>
            </a:r>
            <a:r>
              <a:rPr lang="fr-BE" baseline="0" dirty="0" smtClean="0"/>
              <a:t> or </a:t>
            </a:r>
            <a:r>
              <a:rPr lang="fr-BE" baseline="0" dirty="0" err="1" smtClean="0"/>
              <a:t>engrafted</a:t>
            </a:r>
            <a:r>
              <a:rPr lang="fr-BE" baseline="0" dirty="0" smtClean="0"/>
              <a:t> </a:t>
            </a:r>
            <a:r>
              <a:rPr lang="fr-BE" baseline="0" dirty="0" err="1" smtClean="0"/>
              <a:t>into</a:t>
            </a:r>
            <a:r>
              <a:rPr lang="fr-BE" baseline="0" dirty="0" smtClean="0"/>
              <a:t> </a:t>
            </a:r>
            <a:r>
              <a:rPr lang="fr-BE" baseline="0" dirty="0" err="1" smtClean="0"/>
              <a:t>other</a:t>
            </a:r>
            <a:r>
              <a:rPr lang="fr-BE" baseline="0" dirty="0" smtClean="0"/>
              <a:t> </a:t>
            </a:r>
            <a:r>
              <a:rPr lang="fr-BE" baseline="0" dirty="0" err="1" smtClean="0"/>
              <a:t>mice</a:t>
            </a:r>
            <a:r>
              <a:rPr lang="fr-BE" baseline="0" dirty="0" smtClean="0"/>
              <a:t> (</a:t>
            </a:r>
            <a:r>
              <a:rPr lang="fr-BE" baseline="0" dirty="0" err="1" smtClean="0"/>
              <a:t>called</a:t>
            </a:r>
            <a:r>
              <a:rPr lang="fr-BE" baseline="0" dirty="0" smtClean="0"/>
              <a:t> F2) and </a:t>
            </a:r>
            <a:r>
              <a:rPr lang="fr-BE" baseline="0" dirty="0" err="1" smtClean="0"/>
              <a:t>allowed</a:t>
            </a:r>
            <a:r>
              <a:rPr lang="fr-BE" baseline="0" dirty="0" smtClean="0"/>
              <a:t> to </a:t>
            </a:r>
            <a:r>
              <a:rPr lang="fr-BE" baseline="0" dirty="0" err="1" smtClean="0"/>
              <a:t>grow</a:t>
            </a:r>
            <a:r>
              <a:rPr lang="fr-BE" baseline="0" dirty="0" smtClean="0"/>
              <a:t> in </a:t>
            </a:r>
            <a:r>
              <a:rPr lang="fr-BE" baseline="0" dirty="0" err="1" smtClean="0"/>
              <a:t>order</a:t>
            </a:r>
            <a:r>
              <a:rPr lang="fr-BE" baseline="0" dirty="0" smtClean="0"/>
              <a:t> to </a:t>
            </a:r>
            <a:r>
              <a:rPr lang="fr-BE" baseline="0" dirty="0" err="1" smtClean="0"/>
              <a:t>amplify</a:t>
            </a:r>
            <a:r>
              <a:rPr lang="fr-BE" baseline="0" dirty="0" smtClean="0"/>
              <a:t> the </a:t>
            </a:r>
            <a:r>
              <a:rPr lang="fr-BE" baseline="0" dirty="0" err="1" smtClean="0"/>
              <a:t>tumor</a:t>
            </a:r>
            <a:endParaRPr lang="fr-BE" baseline="0" dirty="0" smtClean="0"/>
          </a:p>
          <a:p>
            <a:r>
              <a:rPr lang="fr-BE" baseline="0" dirty="0" err="1" smtClean="0"/>
              <a:t>Each</a:t>
            </a:r>
            <a:r>
              <a:rPr lang="fr-BE" baseline="0" dirty="0" smtClean="0"/>
              <a:t> mouse of the F2 </a:t>
            </a:r>
            <a:r>
              <a:rPr lang="fr-BE" baseline="0" dirty="0" err="1" smtClean="0"/>
              <a:t>can</a:t>
            </a:r>
            <a:r>
              <a:rPr lang="fr-BE" baseline="0" dirty="0" smtClean="0"/>
              <a:t> </a:t>
            </a:r>
            <a:r>
              <a:rPr lang="fr-BE" baseline="0" dirty="0" err="1" smtClean="0"/>
              <a:t>be</a:t>
            </a:r>
            <a:r>
              <a:rPr lang="fr-BE" baseline="0" dirty="0" smtClean="0"/>
              <a:t> </a:t>
            </a:r>
            <a:r>
              <a:rPr lang="fr-BE" baseline="0" dirty="0" err="1" smtClean="0"/>
              <a:t>amplified</a:t>
            </a:r>
            <a:r>
              <a:rPr lang="fr-BE" baseline="0" dirty="0" smtClean="0"/>
              <a:t> for a </a:t>
            </a:r>
            <a:r>
              <a:rPr lang="fr-BE" baseline="0" dirty="0" err="1" smtClean="0"/>
              <a:t>great</a:t>
            </a:r>
            <a:r>
              <a:rPr lang="fr-BE" baseline="0" dirty="0" smtClean="0"/>
              <a:t> </a:t>
            </a:r>
            <a:r>
              <a:rPr lang="fr-BE" baseline="0" dirty="0" err="1" smtClean="0"/>
              <a:t>number</a:t>
            </a:r>
            <a:r>
              <a:rPr lang="fr-BE" baseline="0" dirty="0" smtClean="0"/>
              <a:t> of </a:t>
            </a:r>
            <a:r>
              <a:rPr lang="fr-BE" baseline="0" dirty="0" err="1" smtClean="0"/>
              <a:t>mice</a:t>
            </a:r>
            <a:r>
              <a:rPr lang="fr-BE" baseline="0" dirty="0" smtClean="0"/>
              <a:t>,,,,,,,, for a </a:t>
            </a:r>
            <a:r>
              <a:rPr lang="fr-BE" baseline="0" dirty="0" err="1" smtClean="0"/>
              <a:t>great</a:t>
            </a:r>
            <a:r>
              <a:rPr lang="fr-BE" baseline="0" dirty="0" smtClean="0"/>
              <a:t> </a:t>
            </a:r>
            <a:r>
              <a:rPr lang="fr-BE" baseline="0" dirty="0" err="1" smtClean="0"/>
              <a:t>number</a:t>
            </a:r>
            <a:r>
              <a:rPr lang="fr-BE" baseline="0" dirty="0" smtClean="0"/>
              <a:t> of passages F3 F4 and </a:t>
            </a:r>
            <a:r>
              <a:rPr lang="fr-BE" baseline="0" dirty="0" err="1" smtClean="0"/>
              <a:t>so</a:t>
            </a:r>
            <a:r>
              <a:rPr lang="fr-BE" baseline="0" dirty="0" smtClean="0"/>
              <a:t> on</a:t>
            </a:r>
          </a:p>
          <a:p>
            <a:r>
              <a:rPr lang="fr-BE" baseline="0" dirty="0" smtClean="0"/>
              <a:t>The aime </a:t>
            </a:r>
            <a:r>
              <a:rPr lang="fr-BE" baseline="0" dirty="0" err="1" smtClean="0"/>
              <a:t>is</a:t>
            </a:r>
            <a:r>
              <a:rPr lang="fr-BE" baseline="0" dirty="0" smtClean="0"/>
              <a:t> </a:t>
            </a:r>
            <a:r>
              <a:rPr lang="fr-BE" baseline="0" dirty="0" err="1" smtClean="0"/>
              <a:t>amplify</a:t>
            </a:r>
            <a:r>
              <a:rPr lang="fr-BE" baseline="0" dirty="0" smtClean="0"/>
              <a:t> the </a:t>
            </a:r>
            <a:r>
              <a:rPr lang="fr-BE" baseline="0" dirty="0" err="1" smtClean="0"/>
              <a:t>tumor</a:t>
            </a:r>
            <a:r>
              <a:rPr lang="fr-BE" baseline="0" dirty="0" smtClean="0"/>
              <a:t> and </a:t>
            </a:r>
            <a:r>
              <a:rPr lang="fr-BE" baseline="0" dirty="0" err="1" smtClean="0"/>
              <a:t>keep</a:t>
            </a:r>
            <a:r>
              <a:rPr lang="fr-BE" baseline="0" dirty="0" smtClean="0"/>
              <a:t> </a:t>
            </a:r>
            <a:r>
              <a:rPr lang="fr-BE" baseline="0" dirty="0" err="1" smtClean="0"/>
              <a:t>it</a:t>
            </a:r>
            <a:r>
              <a:rPr lang="fr-BE" baseline="0" dirty="0" smtClean="0"/>
              <a:t> as patient image </a:t>
            </a:r>
            <a:r>
              <a:rPr lang="fr-BE" baseline="0" dirty="0" err="1" smtClean="0">
                <a:solidFill>
                  <a:srgbClr val="FF0000"/>
                </a:solidFill>
              </a:rPr>
              <a:t>form</a:t>
            </a:r>
            <a:endParaRPr lang="fr-BE" baseline="0" dirty="0" smtClean="0">
              <a:solidFill>
                <a:srgbClr val="FF0000"/>
              </a:solidFill>
            </a:endParaRPr>
          </a:p>
          <a:p>
            <a:r>
              <a:rPr lang="fr-BE" baseline="0" dirty="0" smtClean="0"/>
              <a:t>This </a:t>
            </a:r>
            <a:r>
              <a:rPr lang="fr-BE" baseline="0" dirty="0" err="1" smtClean="0"/>
              <a:t>process</a:t>
            </a:r>
            <a:r>
              <a:rPr lang="fr-BE" baseline="0" dirty="0" smtClean="0"/>
              <a:t> </a:t>
            </a:r>
            <a:r>
              <a:rPr lang="fr-BE" baseline="0" dirty="0" err="1" smtClean="0"/>
              <a:t>can</a:t>
            </a:r>
            <a:r>
              <a:rPr lang="fr-BE" baseline="0" dirty="0" smtClean="0"/>
              <a:t> </a:t>
            </a:r>
            <a:r>
              <a:rPr lang="fr-BE" baseline="0" dirty="0" err="1" smtClean="0"/>
              <a:t>be</a:t>
            </a:r>
            <a:r>
              <a:rPr lang="fr-BE" baseline="0" dirty="0" smtClean="0"/>
              <a:t> made for </a:t>
            </a:r>
            <a:r>
              <a:rPr lang="fr-BE" baseline="0" dirty="0" err="1" smtClean="0"/>
              <a:t>different</a:t>
            </a:r>
            <a:r>
              <a:rPr lang="fr-BE" baseline="0" dirty="0" smtClean="0"/>
              <a:t> </a:t>
            </a:r>
            <a:r>
              <a:rPr lang="fr-BE" baseline="0" dirty="0" err="1" smtClean="0"/>
              <a:t>kind</a:t>
            </a:r>
            <a:r>
              <a:rPr lang="fr-BE" baseline="0" dirty="0" smtClean="0"/>
              <a:t> of cancers and lots of </a:t>
            </a:r>
            <a:r>
              <a:rPr lang="fr-BE" baseline="0" dirty="0" err="1" smtClean="0"/>
              <a:t>samples</a:t>
            </a:r>
            <a:endParaRPr lang="fr-BE" baseline="0" dirty="0" smtClean="0"/>
          </a:p>
          <a:p>
            <a:r>
              <a:rPr lang="fr-BE" baseline="0" dirty="0" smtClean="0"/>
              <a:t>The </a:t>
            </a:r>
            <a:r>
              <a:rPr lang="fr-BE" baseline="0" dirty="0" err="1" smtClean="0"/>
              <a:t>idea</a:t>
            </a:r>
            <a:r>
              <a:rPr lang="fr-BE" baseline="0" dirty="0" smtClean="0"/>
              <a:t> </a:t>
            </a:r>
            <a:r>
              <a:rPr lang="fr-BE" baseline="0" dirty="0" err="1" smtClean="0"/>
              <a:t>is</a:t>
            </a:r>
            <a:r>
              <a:rPr lang="fr-BE" baseline="0" dirty="0" smtClean="0"/>
              <a:t> to </a:t>
            </a:r>
            <a:r>
              <a:rPr lang="fr-BE" baseline="0" dirty="0" err="1" smtClean="0"/>
              <a:t>establich</a:t>
            </a:r>
            <a:r>
              <a:rPr lang="fr-BE" baseline="0" dirty="0" smtClean="0"/>
              <a:t> a </a:t>
            </a:r>
            <a:r>
              <a:rPr lang="fr-BE" baseline="0" dirty="0" err="1" smtClean="0"/>
              <a:t>bank</a:t>
            </a:r>
            <a:r>
              <a:rPr lang="fr-BE" baseline="0" dirty="0" smtClean="0"/>
              <a:t>,,,,, a </a:t>
            </a:r>
            <a:r>
              <a:rPr lang="fr-BE" baseline="0" dirty="0" err="1" smtClean="0"/>
              <a:t>hug</a:t>
            </a:r>
            <a:r>
              <a:rPr lang="fr-BE" baseline="0" dirty="0" smtClean="0"/>
              <a:t> </a:t>
            </a:r>
            <a:r>
              <a:rPr lang="fr-BE" baseline="0" dirty="0" err="1" smtClean="0"/>
              <a:t>bank</a:t>
            </a:r>
            <a:r>
              <a:rPr lang="fr-BE" baseline="0" dirty="0" smtClean="0"/>
              <a:t> of </a:t>
            </a:r>
            <a:r>
              <a:rPr lang="fr-BE" baseline="0" dirty="0" err="1" smtClean="0"/>
              <a:t>human</a:t>
            </a:r>
            <a:r>
              <a:rPr lang="fr-BE" baseline="0" dirty="0" smtClean="0"/>
              <a:t> </a:t>
            </a:r>
            <a:r>
              <a:rPr lang="fr-BE" baseline="0" dirty="0" err="1" smtClean="0"/>
              <a:t>tumor</a:t>
            </a:r>
            <a:r>
              <a:rPr lang="fr-BE" baseline="0" dirty="0" smtClean="0"/>
              <a:t> </a:t>
            </a:r>
            <a:r>
              <a:rPr lang="fr-BE" baseline="0" dirty="0" err="1" smtClean="0"/>
              <a:t>samples</a:t>
            </a:r>
            <a:endParaRPr lang="fr-BE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41AA1D-3BFD-436B-A162-09F4A5B7D5A3}" type="slidenum">
              <a:rPr lang="fr-BE" smtClean="0"/>
              <a:pPr/>
              <a:t>3</a:t>
            </a:fld>
            <a:endParaRPr lang="fr-BE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EA1635-8AAA-405E-BFF4-E4574A31B965}" type="slidenum">
              <a:rPr lang="fr-FR" smtClean="0"/>
              <a:pPr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976338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41AA1D-3BFD-436B-A162-09F4A5B7D5A3}" type="slidenum">
              <a:rPr lang="fr-BE" smtClean="0"/>
              <a:pPr/>
              <a:t>29</a:t>
            </a:fld>
            <a:endParaRPr lang="fr-B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BE" dirty="0" err="1" smtClean="0"/>
              <a:t>Precisly</a:t>
            </a:r>
            <a:r>
              <a:rPr lang="fr-BE" dirty="0" smtClean="0"/>
              <a:t>,</a:t>
            </a:r>
          </a:p>
          <a:p>
            <a:r>
              <a:rPr lang="fr-BE" dirty="0" err="1" smtClean="0"/>
              <a:t>Sample</a:t>
            </a:r>
            <a:r>
              <a:rPr lang="fr-BE" dirty="0" smtClean="0"/>
              <a:t> mus</a:t>
            </a:r>
            <a:r>
              <a:rPr lang="fr-BE" baseline="0" dirty="0" smtClean="0"/>
              <a:t>t </a:t>
            </a:r>
            <a:r>
              <a:rPr lang="fr-BE" baseline="0" dirty="0" err="1" smtClean="0"/>
              <a:t>be</a:t>
            </a:r>
            <a:r>
              <a:rPr lang="fr-BE" baseline="0" dirty="0" smtClean="0"/>
              <a:t> </a:t>
            </a:r>
            <a:r>
              <a:rPr lang="fr-BE" baseline="0" dirty="0" err="1" smtClean="0"/>
              <a:t>fresh</a:t>
            </a:r>
            <a:r>
              <a:rPr lang="fr-BE" baseline="0" dirty="0" smtClean="0"/>
              <a:t>, </a:t>
            </a:r>
            <a:r>
              <a:rPr lang="fr-BE" baseline="0" dirty="0" err="1" smtClean="0"/>
              <a:t>it</a:t>
            </a:r>
            <a:r>
              <a:rPr lang="fr-BE" baseline="0" dirty="0" smtClean="0"/>
              <a:t> </a:t>
            </a:r>
            <a:r>
              <a:rPr lang="fr-BE" baseline="0" dirty="0" err="1" smtClean="0"/>
              <a:t>means</a:t>
            </a:r>
            <a:r>
              <a:rPr lang="fr-BE" baseline="0" dirty="0" smtClean="0"/>
              <a:t>, </a:t>
            </a:r>
            <a:r>
              <a:rPr lang="fr-BE" baseline="0" dirty="0" err="1" smtClean="0"/>
              <a:t>directly</a:t>
            </a:r>
            <a:r>
              <a:rPr lang="fr-BE" baseline="0" dirty="0" smtClean="0"/>
              <a:t> </a:t>
            </a:r>
            <a:r>
              <a:rPr lang="fr-BE" baseline="0" dirty="0" err="1" smtClean="0"/>
              <a:t>after</a:t>
            </a:r>
            <a:r>
              <a:rPr lang="fr-BE" baseline="0" dirty="0" smtClean="0"/>
              <a:t> </a:t>
            </a:r>
            <a:r>
              <a:rPr lang="fr-BE" baseline="0" dirty="0" err="1" smtClean="0"/>
              <a:t>surgical</a:t>
            </a:r>
            <a:r>
              <a:rPr lang="fr-BE" baseline="0" dirty="0" smtClean="0"/>
              <a:t> </a:t>
            </a:r>
            <a:r>
              <a:rPr lang="fr-BE" baseline="0" dirty="0" err="1" smtClean="0"/>
              <a:t>remove</a:t>
            </a:r>
            <a:r>
              <a:rPr lang="fr-BE" baseline="0" dirty="0" smtClean="0"/>
              <a:t> to </a:t>
            </a:r>
            <a:r>
              <a:rPr lang="fr-BE" baseline="0" dirty="0" err="1" smtClean="0"/>
              <a:t>prevent</a:t>
            </a:r>
            <a:r>
              <a:rPr lang="fr-BE" baseline="0" dirty="0" smtClean="0"/>
              <a:t> </a:t>
            </a:r>
            <a:r>
              <a:rPr lang="fr-BE" baseline="0" dirty="0" err="1" smtClean="0"/>
              <a:t>any</a:t>
            </a:r>
            <a:r>
              <a:rPr lang="fr-BE" baseline="0" dirty="0" smtClean="0"/>
              <a:t> </a:t>
            </a:r>
            <a:r>
              <a:rPr lang="fr-BE" baseline="0" dirty="0" err="1" smtClean="0"/>
              <a:t>deviation</a:t>
            </a:r>
            <a:r>
              <a:rPr lang="fr-BE" baseline="0" dirty="0" smtClean="0"/>
              <a:t> </a:t>
            </a:r>
          </a:p>
          <a:p>
            <a:r>
              <a:rPr lang="fr-BE" baseline="0" dirty="0" smtClean="0"/>
              <a:t>The </a:t>
            </a:r>
            <a:r>
              <a:rPr lang="fr-BE" baseline="0" dirty="0" err="1" smtClean="0"/>
              <a:t>tumor</a:t>
            </a:r>
            <a:r>
              <a:rPr lang="fr-BE" baseline="0" dirty="0" smtClean="0"/>
              <a:t> </a:t>
            </a:r>
            <a:r>
              <a:rPr lang="fr-BE" baseline="0" dirty="0" err="1" smtClean="0"/>
              <a:t>is</a:t>
            </a:r>
            <a:r>
              <a:rPr lang="fr-BE" baseline="0" dirty="0" smtClean="0"/>
              <a:t> </a:t>
            </a:r>
            <a:r>
              <a:rPr lang="fr-BE" baseline="0" dirty="0" err="1" smtClean="0"/>
              <a:t>usually</a:t>
            </a:r>
            <a:r>
              <a:rPr lang="fr-BE" baseline="0" dirty="0" smtClean="0"/>
              <a:t> large, </a:t>
            </a:r>
            <a:r>
              <a:rPr lang="fr-BE" baseline="0" dirty="0" err="1" smtClean="0"/>
              <a:t>so</a:t>
            </a:r>
            <a:r>
              <a:rPr lang="fr-BE" baseline="0" dirty="0" smtClean="0"/>
              <a:t> </a:t>
            </a:r>
            <a:r>
              <a:rPr lang="fr-BE" baseline="0" dirty="0" err="1" smtClean="0"/>
              <a:t>they</a:t>
            </a:r>
            <a:r>
              <a:rPr lang="fr-BE" baseline="0" dirty="0" smtClean="0"/>
              <a:t> are </a:t>
            </a:r>
            <a:r>
              <a:rPr lang="fr-BE" baseline="0" dirty="0" err="1" smtClean="0"/>
              <a:t>fragmented</a:t>
            </a:r>
            <a:r>
              <a:rPr lang="fr-BE" baseline="0" dirty="0" smtClean="0"/>
              <a:t> and </a:t>
            </a:r>
            <a:r>
              <a:rPr lang="fr-BE" baseline="0" dirty="0" err="1" smtClean="0"/>
              <a:t>devided</a:t>
            </a:r>
            <a:r>
              <a:rPr lang="fr-BE" baseline="0" dirty="0" smtClean="0"/>
              <a:t> to </a:t>
            </a:r>
          </a:p>
          <a:p>
            <a:r>
              <a:rPr lang="fr-BE" baseline="0" dirty="0" err="1" smtClean="0"/>
              <a:t>Dissociated</a:t>
            </a:r>
            <a:r>
              <a:rPr lang="fr-BE" baseline="0" dirty="0" smtClean="0"/>
              <a:t> and establishment as culture</a:t>
            </a:r>
          </a:p>
          <a:p>
            <a:r>
              <a:rPr lang="fr-BE" baseline="0" dirty="0" err="1" smtClean="0"/>
              <a:t>Freesing</a:t>
            </a:r>
            <a:r>
              <a:rPr lang="fr-BE" baseline="0" dirty="0" smtClean="0"/>
              <a:t> </a:t>
            </a:r>
            <a:r>
              <a:rPr lang="fr-BE" baseline="0" dirty="0" err="1" smtClean="0"/>
              <a:t>some</a:t>
            </a:r>
            <a:r>
              <a:rPr lang="fr-BE" baseline="0" dirty="0" smtClean="0"/>
              <a:t> </a:t>
            </a:r>
            <a:r>
              <a:rPr lang="fr-BE" baseline="0" dirty="0" err="1" smtClean="0"/>
              <a:t>sample</a:t>
            </a:r>
            <a:endParaRPr lang="fr-BE" baseline="0" dirty="0" smtClean="0"/>
          </a:p>
          <a:p>
            <a:r>
              <a:rPr lang="fr-BE" baseline="0" dirty="0" err="1" smtClean="0"/>
              <a:t>Characterization</a:t>
            </a:r>
            <a:r>
              <a:rPr lang="fr-BE" baseline="0" dirty="0" smtClean="0"/>
              <a:t> of the </a:t>
            </a:r>
            <a:r>
              <a:rPr lang="fr-BE" baseline="0" dirty="0" err="1" smtClean="0"/>
              <a:t>sample</a:t>
            </a:r>
            <a:endParaRPr lang="fr-BE" baseline="0" dirty="0" smtClean="0"/>
          </a:p>
          <a:p>
            <a:r>
              <a:rPr lang="fr-BE" baseline="0" dirty="0" err="1" smtClean="0"/>
              <a:t>Then</a:t>
            </a:r>
            <a:r>
              <a:rPr lang="fr-BE" baseline="0" dirty="0" smtClean="0"/>
              <a:t> fragments to </a:t>
            </a:r>
            <a:r>
              <a:rPr lang="fr-BE" baseline="0" dirty="0" err="1" smtClean="0"/>
              <a:t>be</a:t>
            </a:r>
            <a:r>
              <a:rPr lang="fr-BE" baseline="0" dirty="0" smtClean="0"/>
              <a:t> </a:t>
            </a:r>
            <a:r>
              <a:rPr lang="fr-BE" baseline="0" dirty="0" err="1" smtClean="0"/>
              <a:t>inject</a:t>
            </a:r>
            <a:r>
              <a:rPr lang="fr-BE" baseline="0" dirty="0" smtClean="0"/>
              <a:t> in </a:t>
            </a:r>
            <a:r>
              <a:rPr lang="fr-BE" baseline="0" dirty="0" err="1" smtClean="0"/>
              <a:t>mice</a:t>
            </a:r>
            <a:r>
              <a:rPr lang="fr-BE" baseline="0" dirty="0" smtClean="0"/>
              <a:t> </a:t>
            </a:r>
            <a:r>
              <a:rPr lang="fr-BE" baseline="0" dirty="0" err="1" smtClean="0"/>
              <a:t>whether</a:t>
            </a:r>
            <a:r>
              <a:rPr lang="fr-BE" baseline="0" dirty="0" smtClean="0"/>
              <a:t> </a:t>
            </a:r>
            <a:r>
              <a:rPr lang="fr-BE" baseline="0" dirty="0" err="1" smtClean="0"/>
              <a:t>orthotopically</a:t>
            </a:r>
            <a:r>
              <a:rPr lang="fr-BE" baseline="0" dirty="0" smtClean="0"/>
              <a:t> (I </a:t>
            </a:r>
            <a:r>
              <a:rPr lang="fr-BE" baseline="0" dirty="0" err="1" smtClean="0"/>
              <a:t>mean</a:t>
            </a:r>
            <a:r>
              <a:rPr lang="fr-BE" baseline="0" dirty="0" smtClean="0"/>
              <a:t> </a:t>
            </a:r>
            <a:r>
              <a:rPr lang="fr-BE" baseline="0" dirty="0" err="1" smtClean="0"/>
              <a:t>subcutanious</a:t>
            </a:r>
            <a:r>
              <a:rPr lang="fr-BE" baseline="0" dirty="0" smtClean="0"/>
              <a:t>) or </a:t>
            </a:r>
            <a:r>
              <a:rPr lang="fr-BE" baseline="0" dirty="0" err="1" smtClean="0"/>
              <a:t>heterotopically</a:t>
            </a:r>
            <a:r>
              <a:rPr lang="fr-BE" baseline="0" dirty="0" smtClean="0"/>
              <a:t> (I </a:t>
            </a:r>
            <a:r>
              <a:rPr lang="fr-BE" baseline="0" dirty="0" err="1" smtClean="0"/>
              <a:t>mean</a:t>
            </a:r>
            <a:r>
              <a:rPr lang="fr-BE" baseline="0" dirty="0" smtClean="0"/>
              <a:t> in the </a:t>
            </a:r>
            <a:r>
              <a:rPr lang="fr-BE" baseline="0" dirty="0" err="1" smtClean="0"/>
              <a:t>same</a:t>
            </a:r>
            <a:r>
              <a:rPr lang="fr-BE" baseline="0" dirty="0" smtClean="0"/>
              <a:t> </a:t>
            </a:r>
            <a:r>
              <a:rPr lang="fr-BE" baseline="0" dirty="0" err="1" smtClean="0"/>
              <a:t>organ</a:t>
            </a:r>
            <a:r>
              <a:rPr lang="fr-BE" baseline="0" dirty="0" smtClean="0"/>
              <a:t> as the </a:t>
            </a:r>
            <a:r>
              <a:rPr lang="fr-BE" baseline="0" dirty="0" err="1" smtClean="0"/>
              <a:t>primary</a:t>
            </a:r>
            <a:r>
              <a:rPr lang="fr-BE" baseline="0" dirty="0" smtClean="0"/>
              <a:t> </a:t>
            </a:r>
            <a:r>
              <a:rPr lang="fr-BE" baseline="0" dirty="0" err="1" smtClean="0"/>
              <a:t>tumor</a:t>
            </a:r>
            <a:r>
              <a:rPr lang="fr-BE" baseline="0" dirty="0" smtClean="0"/>
              <a:t>, if </a:t>
            </a:r>
            <a:r>
              <a:rPr lang="fr-BE" baseline="0" dirty="0" err="1" smtClean="0"/>
              <a:t>liver</a:t>
            </a:r>
            <a:r>
              <a:rPr lang="fr-BE" baseline="0" dirty="0" smtClean="0"/>
              <a:t>, </a:t>
            </a:r>
            <a:r>
              <a:rPr lang="fr-BE" baseline="0" dirty="0" err="1" smtClean="0"/>
              <a:t>so</a:t>
            </a:r>
            <a:r>
              <a:rPr lang="fr-BE" baseline="0" dirty="0" smtClean="0"/>
              <a:t> </a:t>
            </a:r>
            <a:r>
              <a:rPr lang="fr-BE" baseline="0" dirty="0" err="1" smtClean="0"/>
              <a:t>engrafted</a:t>
            </a:r>
            <a:r>
              <a:rPr lang="fr-BE" baseline="0" dirty="0" smtClean="0"/>
              <a:t> in life,,,,, if colon, </a:t>
            </a:r>
            <a:r>
              <a:rPr lang="fr-BE" baseline="0" dirty="0" err="1" smtClean="0"/>
              <a:t>so</a:t>
            </a:r>
            <a:r>
              <a:rPr lang="fr-BE" baseline="0" dirty="0" smtClean="0"/>
              <a:t> </a:t>
            </a:r>
            <a:r>
              <a:rPr lang="fr-BE" baseline="0" dirty="0" err="1" smtClean="0"/>
              <a:t>engrafted</a:t>
            </a:r>
            <a:r>
              <a:rPr lang="fr-BE" baseline="0" dirty="0" smtClean="0"/>
              <a:t> in colon)</a:t>
            </a:r>
          </a:p>
          <a:p>
            <a:endParaRPr lang="fr-BE" baseline="0" dirty="0" smtClean="0"/>
          </a:p>
          <a:p>
            <a:r>
              <a:rPr lang="fr-BE" baseline="0" dirty="0" err="1" smtClean="0"/>
              <a:t>Usually</a:t>
            </a:r>
            <a:r>
              <a:rPr lang="fr-BE" baseline="0" dirty="0" smtClean="0"/>
              <a:t> </a:t>
            </a:r>
            <a:r>
              <a:rPr lang="fr-BE" baseline="0" dirty="0" err="1" smtClean="0"/>
              <a:t>different</a:t>
            </a:r>
            <a:r>
              <a:rPr lang="fr-BE" baseline="0" dirty="0" smtClean="0"/>
              <a:t> </a:t>
            </a:r>
            <a:r>
              <a:rPr lang="fr-BE" baseline="0" dirty="0" err="1" smtClean="0"/>
              <a:t>mice</a:t>
            </a:r>
            <a:r>
              <a:rPr lang="fr-BE" baseline="0" dirty="0" smtClean="0"/>
              <a:t> are </a:t>
            </a:r>
            <a:r>
              <a:rPr lang="fr-BE" baseline="0" dirty="0" err="1" smtClean="0"/>
              <a:t>used</a:t>
            </a:r>
            <a:r>
              <a:rPr lang="fr-BE" baseline="0" dirty="0" smtClean="0"/>
              <a:t> </a:t>
            </a:r>
            <a:r>
              <a:rPr lang="fr-BE" baseline="0" dirty="0" err="1" smtClean="0"/>
              <a:t>with</a:t>
            </a:r>
            <a:r>
              <a:rPr lang="fr-BE" baseline="0" dirty="0" smtClean="0"/>
              <a:t> </a:t>
            </a:r>
            <a:r>
              <a:rPr lang="fr-BE" baseline="0" dirty="0" err="1" smtClean="0"/>
              <a:t>different</a:t>
            </a:r>
            <a:r>
              <a:rPr lang="fr-BE" baseline="0" dirty="0" smtClean="0"/>
              <a:t> fragment in </a:t>
            </a:r>
            <a:r>
              <a:rPr lang="fr-BE" baseline="0" dirty="0" err="1" smtClean="0"/>
              <a:t>order</a:t>
            </a:r>
            <a:r>
              <a:rPr lang="fr-BE" baseline="0" dirty="0" smtClean="0"/>
              <a:t> to </a:t>
            </a:r>
            <a:r>
              <a:rPr lang="fr-BE" baseline="0" dirty="0" err="1" smtClean="0"/>
              <a:t>increase</a:t>
            </a:r>
            <a:r>
              <a:rPr lang="fr-BE" baseline="0" dirty="0" smtClean="0"/>
              <a:t> the </a:t>
            </a:r>
            <a:r>
              <a:rPr lang="fr-BE" baseline="0" dirty="0" err="1" smtClean="0"/>
              <a:t>probability</a:t>
            </a:r>
            <a:r>
              <a:rPr lang="fr-BE" baseline="0" dirty="0" smtClean="0"/>
              <a:t> of </a:t>
            </a:r>
            <a:r>
              <a:rPr lang="fr-BE" baseline="0" dirty="0" err="1" smtClean="0"/>
              <a:t>sucess</a:t>
            </a:r>
            <a:endParaRPr lang="fr-BE" baseline="0" dirty="0" smtClean="0"/>
          </a:p>
          <a:p>
            <a:r>
              <a:rPr lang="fr-BE" baseline="0" dirty="0" err="1" smtClean="0"/>
              <a:t>Tumor</a:t>
            </a:r>
            <a:r>
              <a:rPr lang="fr-BE" baseline="0" dirty="0" smtClean="0"/>
              <a:t> are </a:t>
            </a:r>
            <a:r>
              <a:rPr lang="fr-BE" baseline="0" dirty="0" err="1" smtClean="0"/>
              <a:t>allowed</a:t>
            </a:r>
            <a:r>
              <a:rPr lang="fr-BE" baseline="0" dirty="0" smtClean="0"/>
              <a:t> to </a:t>
            </a:r>
            <a:r>
              <a:rPr lang="fr-BE" baseline="0" dirty="0" err="1" smtClean="0"/>
              <a:t>grow</a:t>
            </a:r>
            <a:r>
              <a:rPr lang="fr-BE" baseline="0" dirty="0" smtClean="0"/>
              <a:t> and </a:t>
            </a:r>
            <a:r>
              <a:rPr lang="fr-BE" baseline="0" dirty="0" err="1" smtClean="0"/>
              <a:t>when</a:t>
            </a:r>
            <a:r>
              <a:rPr lang="fr-BE" baseline="0" dirty="0" smtClean="0"/>
              <a:t> </a:t>
            </a:r>
            <a:r>
              <a:rPr lang="fr-BE" baseline="0" dirty="0" err="1" smtClean="0"/>
              <a:t>they</a:t>
            </a:r>
            <a:r>
              <a:rPr lang="fr-BE" baseline="0" dirty="0" smtClean="0"/>
              <a:t> </a:t>
            </a:r>
            <a:r>
              <a:rPr lang="fr-BE" baseline="0" dirty="0" err="1" smtClean="0"/>
              <a:t>reach</a:t>
            </a:r>
            <a:r>
              <a:rPr lang="fr-BE" baseline="0" dirty="0" smtClean="0"/>
              <a:t> a certain size</a:t>
            </a:r>
          </a:p>
          <a:p>
            <a:r>
              <a:rPr lang="fr-BE" baseline="0" dirty="0" err="1" smtClean="0"/>
              <a:t>Again</a:t>
            </a:r>
            <a:r>
              <a:rPr lang="fr-BE" baseline="0" dirty="0" smtClean="0"/>
              <a:t>, </a:t>
            </a:r>
            <a:r>
              <a:rPr lang="fr-BE" baseline="0" dirty="0" err="1" smtClean="0"/>
              <a:t>they</a:t>
            </a:r>
            <a:r>
              <a:rPr lang="fr-BE" baseline="0" dirty="0" smtClean="0"/>
              <a:t> are </a:t>
            </a:r>
            <a:r>
              <a:rPr lang="fr-BE" baseline="0" dirty="0" err="1" smtClean="0"/>
              <a:t>isolated</a:t>
            </a:r>
            <a:r>
              <a:rPr lang="fr-BE" baseline="0" dirty="0" smtClean="0"/>
              <a:t>, </a:t>
            </a:r>
            <a:r>
              <a:rPr lang="fr-BE" baseline="0" dirty="0" err="1" smtClean="0"/>
              <a:t>characterized</a:t>
            </a:r>
            <a:r>
              <a:rPr lang="fr-BE" baseline="0" dirty="0" smtClean="0"/>
              <a:t> to </a:t>
            </a:r>
            <a:r>
              <a:rPr lang="fr-BE" baseline="0" dirty="0" err="1" smtClean="0"/>
              <a:t>confirm</a:t>
            </a:r>
            <a:r>
              <a:rPr lang="fr-BE" baseline="0" dirty="0" smtClean="0"/>
              <a:t> </a:t>
            </a:r>
            <a:r>
              <a:rPr lang="fr-BE" baseline="0" dirty="0" err="1" smtClean="0"/>
              <a:t>they</a:t>
            </a:r>
            <a:r>
              <a:rPr lang="fr-BE" baseline="0" dirty="0" smtClean="0"/>
              <a:t> </a:t>
            </a:r>
            <a:r>
              <a:rPr lang="fr-BE" baseline="0" dirty="0" err="1" smtClean="0"/>
              <a:t>mentained</a:t>
            </a:r>
            <a:r>
              <a:rPr lang="fr-BE" baseline="0" dirty="0" smtClean="0"/>
              <a:t> the </a:t>
            </a:r>
            <a:r>
              <a:rPr lang="fr-BE" baseline="0" dirty="0" err="1" smtClean="0"/>
              <a:t>primary</a:t>
            </a:r>
            <a:r>
              <a:rPr lang="fr-BE" baseline="0" dirty="0" smtClean="0"/>
              <a:t> </a:t>
            </a:r>
            <a:r>
              <a:rPr lang="fr-BE" baseline="0" dirty="0" err="1" smtClean="0"/>
              <a:t>tumor</a:t>
            </a:r>
            <a:r>
              <a:rPr lang="fr-BE" baseline="0" dirty="0" smtClean="0"/>
              <a:t> </a:t>
            </a:r>
            <a:r>
              <a:rPr lang="fr-BE" baseline="0" dirty="0" err="1" smtClean="0"/>
              <a:t>characteristics</a:t>
            </a:r>
            <a:r>
              <a:rPr lang="fr-BE" baseline="0" dirty="0" smtClean="0"/>
              <a:t>, </a:t>
            </a:r>
            <a:r>
              <a:rPr lang="fr-BE" baseline="0" dirty="0" err="1" smtClean="0"/>
              <a:t>frezzed</a:t>
            </a:r>
            <a:r>
              <a:rPr lang="fr-BE" baseline="0" dirty="0" smtClean="0"/>
              <a:t> and </a:t>
            </a:r>
            <a:r>
              <a:rPr lang="fr-BE" baseline="0" dirty="0" err="1" smtClean="0"/>
              <a:t>re</a:t>
            </a:r>
            <a:r>
              <a:rPr lang="fr-BE" baseline="0" dirty="0" smtClean="0"/>
              <a:t>-</a:t>
            </a:r>
            <a:r>
              <a:rPr lang="fr-BE" baseline="0" dirty="0" err="1" smtClean="0"/>
              <a:t>engrafted</a:t>
            </a:r>
            <a:r>
              <a:rPr lang="fr-BE" baseline="0" dirty="0" smtClean="0"/>
              <a:t> </a:t>
            </a:r>
            <a:r>
              <a:rPr lang="fr-BE" baseline="0" dirty="0" err="1" smtClean="0"/>
              <a:t>into</a:t>
            </a:r>
            <a:r>
              <a:rPr lang="fr-BE" baseline="0" dirty="0" smtClean="0"/>
              <a:t> </a:t>
            </a:r>
            <a:r>
              <a:rPr lang="fr-BE" baseline="0" dirty="0" err="1" smtClean="0"/>
              <a:t>other</a:t>
            </a:r>
            <a:r>
              <a:rPr lang="fr-BE" baseline="0" dirty="0" smtClean="0"/>
              <a:t> </a:t>
            </a:r>
            <a:r>
              <a:rPr lang="fr-BE" baseline="0" dirty="0" err="1" smtClean="0"/>
              <a:t>mice</a:t>
            </a:r>
            <a:r>
              <a:rPr lang="fr-BE" baseline="0" dirty="0" smtClean="0"/>
              <a:t> to </a:t>
            </a:r>
            <a:r>
              <a:rPr lang="fr-BE" baseline="0" dirty="0" err="1" smtClean="0"/>
              <a:t>amplify</a:t>
            </a:r>
            <a:r>
              <a:rPr lang="fr-BE" baseline="0" dirty="0" smtClean="0"/>
              <a:t> the fragments</a:t>
            </a:r>
          </a:p>
          <a:p>
            <a:endParaRPr lang="fr-BE" baseline="0" dirty="0" smtClean="0"/>
          </a:p>
          <a:p>
            <a:r>
              <a:rPr lang="fr-BE" baseline="0" dirty="0" err="1" smtClean="0"/>
              <a:t>Again</a:t>
            </a:r>
            <a:r>
              <a:rPr lang="fr-BE" baseline="0" dirty="0" smtClean="0"/>
              <a:t> </a:t>
            </a:r>
            <a:r>
              <a:rPr lang="fr-BE" baseline="0" dirty="0" err="1" smtClean="0"/>
              <a:t>this</a:t>
            </a:r>
            <a:r>
              <a:rPr lang="fr-BE" baseline="0" dirty="0" smtClean="0"/>
              <a:t> </a:t>
            </a:r>
            <a:r>
              <a:rPr lang="fr-BE" baseline="0" dirty="0" err="1" smtClean="0"/>
              <a:t>process</a:t>
            </a:r>
            <a:r>
              <a:rPr lang="fr-BE" baseline="0" dirty="0" smtClean="0"/>
              <a:t> </a:t>
            </a:r>
            <a:r>
              <a:rPr lang="fr-BE" baseline="0" dirty="0" err="1" smtClean="0"/>
              <a:t>can</a:t>
            </a:r>
            <a:r>
              <a:rPr lang="fr-BE" baseline="0" dirty="0" smtClean="0"/>
              <a:t> </a:t>
            </a:r>
            <a:r>
              <a:rPr lang="fr-BE" baseline="0" dirty="0" err="1" smtClean="0"/>
              <a:t>be</a:t>
            </a:r>
            <a:r>
              <a:rPr lang="fr-BE" baseline="0" dirty="0" smtClean="0"/>
              <a:t> </a:t>
            </a:r>
            <a:r>
              <a:rPr lang="fr-BE" baseline="0" dirty="0" err="1" smtClean="0"/>
              <a:t>done</a:t>
            </a:r>
            <a:r>
              <a:rPr lang="fr-BE" baseline="0" dirty="0" smtClean="0"/>
              <a:t> for </a:t>
            </a:r>
            <a:r>
              <a:rPr lang="fr-BE" baseline="0" dirty="0" err="1" smtClean="0"/>
              <a:t>diffent</a:t>
            </a:r>
            <a:r>
              <a:rPr lang="fr-BE" baseline="0" dirty="0" smtClean="0"/>
              <a:t> type of </a:t>
            </a:r>
            <a:r>
              <a:rPr lang="fr-BE" baseline="0" dirty="0" err="1" smtClean="0"/>
              <a:t>tumors</a:t>
            </a:r>
            <a:r>
              <a:rPr lang="fr-BE" baseline="0" dirty="0" smtClean="0"/>
              <a:t> </a:t>
            </a:r>
            <a:r>
              <a:rPr lang="fr-BE" baseline="0" dirty="0" err="1" smtClean="0"/>
              <a:t>so</a:t>
            </a:r>
            <a:endParaRPr lang="fr-BE" baseline="0" dirty="0" smtClean="0"/>
          </a:p>
          <a:p>
            <a:r>
              <a:rPr lang="fr-BE" baseline="0" dirty="0" smtClean="0"/>
              <a:t>It has been </a:t>
            </a:r>
            <a:r>
              <a:rPr lang="fr-BE" baseline="0" dirty="0" err="1" smtClean="0"/>
              <a:t>reprted</a:t>
            </a:r>
            <a:r>
              <a:rPr lang="fr-BE" baseline="0" dirty="0" smtClean="0"/>
              <a:t> the </a:t>
            </a:r>
            <a:r>
              <a:rPr lang="fr-BE" baseline="0" dirty="0" err="1" smtClean="0"/>
              <a:t>preference</a:t>
            </a:r>
            <a:r>
              <a:rPr lang="fr-BE" baseline="0" dirty="0" smtClean="0"/>
              <a:t> to use the PDX model in a </a:t>
            </a:r>
            <a:r>
              <a:rPr lang="fr-BE" baseline="0" dirty="0" err="1" smtClean="0"/>
              <a:t>low</a:t>
            </a:r>
            <a:r>
              <a:rPr lang="fr-BE" baseline="0" dirty="0" smtClean="0"/>
              <a:t> passage </a:t>
            </a:r>
            <a:r>
              <a:rPr lang="fr-BE" baseline="0" dirty="0" err="1" smtClean="0"/>
              <a:t>number</a:t>
            </a:r>
            <a:r>
              <a:rPr lang="fr-BE" baseline="0" dirty="0" smtClean="0"/>
              <a:t> (&lt;10) to </a:t>
            </a:r>
            <a:r>
              <a:rPr lang="fr-BE" baseline="0" dirty="0" err="1" smtClean="0"/>
              <a:t>preserve</a:t>
            </a:r>
            <a:r>
              <a:rPr lang="fr-BE" baseline="0" dirty="0" smtClean="0"/>
              <a:t> the </a:t>
            </a:r>
            <a:r>
              <a:rPr lang="fr-BE" baseline="0" dirty="0" err="1" smtClean="0"/>
              <a:t>genetic</a:t>
            </a:r>
            <a:r>
              <a:rPr lang="fr-BE" baseline="0" dirty="0" smtClean="0"/>
              <a:t> </a:t>
            </a:r>
            <a:r>
              <a:rPr lang="fr-BE" baseline="0" dirty="0" err="1" smtClean="0"/>
              <a:t>integrety</a:t>
            </a:r>
            <a:r>
              <a:rPr lang="fr-BE" baseline="0" dirty="0" smtClean="0"/>
              <a:t> of the parental </a:t>
            </a:r>
            <a:r>
              <a:rPr lang="fr-BE" baseline="0" dirty="0" err="1" smtClean="0"/>
              <a:t>tumor</a:t>
            </a:r>
            <a:endParaRPr lang="fr-BE" baseline="0" dirty="0" smtClean="0"/>
          </a:p>
          <a:p>
            <a:r>
              <a:rPr lang="fr-BE" baseline="0" dirty="0" err="1" smtClean="0"/>
              <a:t>However</a:t>
            </a:r>
            <a:r>
              <a:rPr lang="fr-BE" baseline="0" dirty="0" smtClean="0"/>
              <a:t>, </a:t>
            </a:r>
            <a:r>
              <a:rPr lang="fr-BE" baseline="0" dirty="0" err="1" smtClean="0"/>
              <a:t>some</a:t>
            </a:r>
            <a:r>
              <a:rPr lang="fr-BE" baseline="0" dirty="0" smtClean="0"/>
              <a:t> reports </a:t>
            </a:r>
            <a:r>
              <a:rPr lang="fr-BE" baseline="0" dirty="0" err="1" smtClean="0"/>
              <a:t>that</a:t>
            </a:r>
            <a:r>
              <a:rPr lang="fr-BE" baseline="0" dirty="0" smtClean="0"/>
              <a:t> the </a:t>
            </a:r>
            <a:r>
              <a:rPr lang="fr-BE" baseline="0" dirty="0" err="1" smtClean="0"/>
              <a:t>genetic</a:t>
            </a:r>
            <a:r>
              <a:rPr lang="fr-BE" baseline="0" dirty="0" smtClean="0"/>
              <a:t> </a:t>
            </a:r>
            <a:r>
              <a:rPr lang="fr-BE" baseline="0" dirty="0" err="1" smtClean="0"/>
              <a:t>ulteration</a:t>
            </a:r>
            <a:r>
              <a:rPr lang="fr-BE" baseline="0" dirty="0" smtClean="0"/>
              <a:t> </a:t>
            </a:r>
            <a:r>
              <a:rPr lang="fr-BE" baseline="0" dirty="0" err="1" smtClean="0"/>
              <a:t>that</a:t>
            </a:r>
            <a:r>
              <a:rPr lang="fr-BE" baseline="0" dirty="0" smtClean="0"/>
              <a:t> </a:t>
            </a:r>
            <a:r>
              <a:rPr lang="fr-BE" baseline="0" dirty="0" err="1" smtClean="0"/>
              <a:t>may</a:t>
            </a:r>
            <a:r>
              <a:rPr lang="fr-BE" baseline="0" dirty="0" smtClean="0"/>
              <a:t> </a:t>
            </a:r>
            <a:r>
              <a:rPr lang="fr-BE" baseline="0" dirty="0" err="1" smtClean="0"/>
              <a:t>occure</a:t>
            </a:r>
            <a:r>
              <a:rPr lang="fr-BE" baseline="0" dirty="0" smtClean="0"/>
              <a:t> </a:t>
            </a:r>
            <a:r>
              <a:rPr lang="fr-BE" baseline="0" dirty="0" err="1" smtClean="0"/>
              <a:t>during</a:t>
            </a:r>
            <a:r>
              <a:rPr lang="fr-BE" baseline="0" dirty="0" smtClean="0"/>
              <a:t> passage reflex the </a:t>
            </a:r>
            <a:r>
              <a:rPr lang="fr-BE" baseline="0" dirty="0" err="1" smtClean="0"/>
              <a:t>genomic</a:t>
            </a:r>
            <a:r>
              <a:rPr lang="fr-BE" baseline="0" dirty="0" smtClean="0"/>
              <a:t> </a:t>
            </a:r>
            <a:r>
              <a:rPr lang="fr-BE" baseline="0" dirty="0" err="1" smtClean="0"/>
              <a:t>rearrangement</a:t>
            </a:r>
            <a:r>
              <a:rPr lang="fr-BE" baseline="0" dirty="0" smtClean="0"/>
              <a:t> </a:t>
            </a:r>
            <a:r>
              <a:rPr lang="fr-BE" baseline="0" dirty="0" err="1" smtClean="0"/>
              <a:t>intrinsic</a:t>
            </a:r>
            <a:r>
              <a:rPr lang="fr-BE" baseline="0" dirty="0" smtClean="0"/>
              <a:t> to </a:t>
            </a:r>
            <a:r>
              <a:rPr lang="fr-BE" baseline="0" dirty="0" err="1" smtClean="0"/>
              <a:t>tumor</a:t>
            </a:r>
            <a:r>
              <a:rPr lang="fr-BE" baseline="0" dirty="0" smtClean="0"/>
              <a:t> progression in patient </a:t>
            </a:r>
          </a:p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41AA1D-3BFD-436B-A162-09F4A5B7D5A3}" type="slidenum">
              <a:rPr lang="fr-BE" smtClean="0"/>
              <a:pPr/>
              <a:t>4</a:t>
            </a:fld>
            <a:endParaRPr lang="fr-BE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41AA1D-3BFD-436B-A162-09F4A5B7D5A3}" type="slidenum">
              <a:rPr lang="fr-BE" smtClean="0"/>
              <a:pPr/>
              <a:t>5</a:t>
            </a:fld>
            <a:endParaRPr lang="fr-BE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BE" dirty="0" err="1" smtClean="0"/>
              <a:t>Here</a:t>
            </a:r>
            <a:r>
              <a:rPr lang="fr-BE" dirty="0" smtClean="0"/>
              <a:t> </a:t>
            </a:r>
            <a:r>
              <a:rPr lang="fr-BE" dirty="0" err="1" smtClean="0"/>
              <a:t>is</a:t>
            </a:r>
            <a:r>
              <a:rPr lang="fr-BE" dirty="0" smtClean="0"/>
              <a:t> a non</a:t>
            </a:r>
            <a:r>
              <a:rPr lang="fr-BE" baseline="0" dirty="0" smtClean="0"/>
              <a:t> exhaustive </a:t>
            </a:r>
            <a:r>
              <a:rPr lang="fr-BE" baseline="0" dirty="0" err="1" smtClean="0"/>
              <a:t>list</a:t>
            </a:r>
            <a:r>
              <a:rPr lang="fr-BE" baseline="0" dirty="0" smtClean="0"/>
              <a:t> of </a:t>
            </a:r>
            <a:r>
              <a:rPr lang="fr-BE" baseline="0" dirty="0" err="1" smtClean="0"/>
              <a:t>different</a:t>
            </a:r>
            <a:r>
              <a:rPr lang="fr-BE" baseline="0" dirty="0" smtClean="0"/>
              <a:t> cancer types </a:t>
            </a:r>
            <a:r>
              <a:rPr lang="fr-BE" baseline="0" dirty="0" err="1" smtClean="0"/>
              <a:t>established</a:t>
            </a:r>
            <a:r>
              <a:rPr lang="fr-BE" baseline="0" dirty="0" smtClean="0"/>
              <a:t> as PDTX </a:t>
            </a:r>
          </a:p>
          <a:p>
            <a:r>
              <a:rPr lang="fr-BE" baseline="0" dirty="0" smtClean="0"/>
              <a:t>Not </a:t>
            </a:r>
            <a:r>
              <a:rPr lang="fr-BE" baseline="0" dirty="0" err="1" smtClean="0"/>
              <a:t>only</a:t>
            </a:r>
            <a:r>
              <a:rPr lang="fr-BE" baseline="0" dirty="0" smtClean="0"/>
              <a:t>, but </a:t>
            </a:r>
            <a:r>
              <a:rPr lang="fr-BE" baseline="0" dirty="0" err="1" smtClean="0"/>
              <a:t>different</a:t>
            </a:r>
            <a:r>
              <a:rPr lang="fr-BE" baseline="0" dirty="0" smtClean="0"/>
              <a:t> </a:t>
            </a:r>
            <a:r>
              <a:rPr lang="fr-BE" baseline="0" dirty="0" err="1" smtClean="0"/>
              <a:t>laboratory</a:t>
            </a:r>
            <a:r>
              <a:rPr lang="fr-BE" baseline="0" dirty="0" smtClean="0"/>
              <a:t> have </a:t>
            </a:r>
            <a:r>
              <a:rPr lang="fr-BE" baseline="0" dirty="0" err="1" smtClean="0"/>
              <a:t>xxxxx</a:t>
            </a:r>
            <a:r>
              <a:rPr lang="fr-BE" baseline="0" dirty="0" smtClean="0"/>
              <a:t> </a:t>
            </a:r>
            <a:r>
              <a:rPr lang="fr-BE" baseline="0" dirty="0" err="1" smtClean="0"/>
              <a:t>some</a:t>
            </a:r>
            <a:r>
              <a:rPr lang="fr-BE" baseline="0" dirty="0" smtClean="0"/>
              <a:t> applications I </a:t>
            </a:r>
            <a:r>
              <a:rPr lang="fr-BE" baseline="0" dirty="0" err="1" smtClean="0"/>
              <a:t>will</a:t>
            </a:r>
            <a:r>
              <a:rPr lang="fr-BE" baseline="0" dirty="0" smtClean="0"/>
              <a:t> mention in a short </a:t>
            </a:r>
            <a:r>
              <a:rPr lang="fr-BE" baseline="0" dirty="0" err="1" smtClean="0"/>
              <a:t>while</a:t>
            </a:r>
            <a:endParaRPr lang="fr-BE" baseline="0" dirty="0" smtClean="0"/>
          </a:p>
          <a:p>
            <a:endParaRPr lang="fr-BE" baseline="0" dirty="0" smtClean="0"/>
          </a:p>
          <a:p>
            <a:r>
              <a:rPr lang="fr-BE" baseline="0" dirty="0" smtClean="0"/>
              <a:t>PDTX has been </a:t>
            </a:r>
            <a:r>
              <a:rPr lang="fr-BE" baseline="0" dirty="0" err="1" smtClean="0"/>
              <a:t>established</a:t>
            </a:r>
            <a:r>
              <a:rPr lang="fr-BE" baseline="0" dirty="0" smtClean="0"/>
              <a:t> for </a:t>
            </a:r>
          </a:p>
          <a:p>
            <a:r>
              <a:rPr lang="fr-BE" baseline="0" dirty="0" smtClean="0"/>
              <a:t>Colon</a:t>
            </a:r>
          </a:p>
          <a:p>
            <a:r>
              <a:rPr lang="fr-BE" baseline="0" dirty="0" smtClean="0"/>
              <a:t>Head and neck</a:t>
            </a:r>
          </a:p>
          <a:p>
            <a:r>
              <a:rPr lang="fr-BE" baseline="0" dirty="0" err="1" smtClean="0"/>
              <a:t>Breast</a:t>
            </a:r>
            <a:endParaRPr lang="fr-BE" baseline="0" dirty="0" smtClean="0"/>
          </a:p>
          <a:p>
            <a:r>
              <a:rPr lang="fr-BE" baseline="0" dirty="0" err="1" smtClean="0"/>
              <a:t>Pancreatic</a:t>
            </a:r>
            <a:endParaRPr lang="fr-BE" baseline="0" dirty="0" smtClean="0"/>
          </a:p>
          <a:p>
            <a:r>
              <a:rPr lang="fr-BE" baseline="0" dirty="0" err="1" smtClean="0"/>
              <a:t>Melanoma</a:t>
            </a:r>
            <a:endParaRPr lang="fr-BE" baseline="0" dirty="0" smtClean="0"/>
          </a:p>
          <a:p>
            <a:r>
              <a:rPr lang="fr-BE" baseline="0" dirty="0" smtClean="0"/>
              <a:t>Lung</a:t>
            </a:r>
          </a:p>
          <a:p>
            <a:r>
              <a:rPr lang="fr-BE" baseline="0" dirty="0" err="1" smtClean="0"/>
              <a:t>Renal</a:t>
            </a:r>
            <a:r>
              <a:rPr lang="fr-BE" baseline="0" dirty="0" smtClean="0"/>
              <a:t> </a:t>
            </a:r>
          </a:p>
          <a:p>
            <a:r>
              <a:rPr lang="fr-BE" baseline="0" dirty="0" smtClean="0"/>
              <a:t>Colon</a:t>
            </a:r>
          </a:p>
          <a:p>
            <a:r>
              <a:rPr lang="fr-BE" baseline="0" dirty="0" smtClean="0"/>
              <a:t>Prostate cancers</a:t>
            </a:r>
          </a:p>
          <a:p>
            <a:endParaRPr lang="fr-BE" baseline="0" dirty="0" smtClean="0"/>
          </a:p>
          <a:p>
            <a:r>
              <a:rPr lang="fr-BE" baseline="0" dirty="0" smtClean="0"/>
              <a:t>But a </a:t>
            </a:r>
            <a:r>
              <a:rPr lang="fr-BE" baseline="0" dirty="0" err="1" smtClean="0"/>
              <a:t>very</a:t>
            </a:r>
            <a:r>
              <a:rPr lang="fr-BE" baseline="0" dirty="0" smtClean="0"/>
              <a:t> important, </a:t>
            </a:r>
            <a:r>
              <a:rPr lang="fr-BE" baseline="0" dirty="0" err="1" smtClean="0"/>
              <a:t>why</a:t>
            </a:r>
            <a:r>
              <a:rPr lang="fr-BE" baseline="0" dirty="0" smtClean="0"/>
              <a:t> PDTX ?</a:t>
            </a:r>
          </a:p>
          <a:p>
            <a:r>
              <a:rPr lang="fr-BE" baseline="0" dirty="0" smtClean="0"/>
              <a:t> </a:t>
            </a:r>
          </a:p>
          <a:p>
            <a:r>
              <a:rPr lang="fr-BE" baseline="0" dirty="0" smtClean="0"/>
              <a:t> 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41AA1D-3BFD-436B-A162-09F4A5B7D5A3}" type="slidenum">
              <a:rPr lang="fr-BE" smtClean="0"/>
              <a:pPr/>
              <a:t>6</a:t>
            </a:fld>
            <a:endParaRPr lang="fr-BE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BE" dirty="0" smtClean="0"/>
              <a:t>Is PDTX a </a:t>
            </a:r>
            <a:r>
              <a:rPr lang="fr-BE" dirty="0" err="1" smtClean="0"/>
              <a:t>valid</a:t>
            </a:r>
            <a:r>
              <a:rPr lang="fr-BE" dirty="0" smtClean="0"/>
              <a:t> </a:t>
            </a:r>
            <a:r>
              <a:rPr lang="fr-BE" dirty="0" err="1" smtClean="0"/>
              <a:t>tumor</a:t>
            </a:r>
            <a:r>
              <a:rPr lang="fr-BE" dirty="0" smtClean="0"/>
              <a:t> ?</a:t>
            </a:r>
          </a:p>
          <a:p>
            <a:endParaRPr lang="fr-BE" dirty="0" smtClean="0"/>
          </a:p>
          <a:p>
            <a:r>
              <a:rPr lang="fr-BE" dirty="0" err="1" smtClean="0"/>
              <a:t>Actually</a:t>
            </a:r>
            <a:r>
              <a:rPr lang="fr-BE" dirty="0" smtClean="0"/>
              <a:t>, reports hav</a:t>
            </a:r>
            <a:r>
              <a:rPr lang="fr-BE" baseline="0" dirty="0" smtClean="0"/>
              <a:t>e </a:t>
            </a:r>
            <a:r>
              <a:rPr lang="fr-BE" baseline="0" dirty="0" err="1" smtClean="0"/>
              <a:t>shown</a:t>
            </a:r>
            <a:r>
              <a:rPr lang="fr-BE" baseline="0" dirty="0" smtClean="0"/>
              <a:t> </a:t>
            </a:r>
            <a:r>
              <a:rPr lang="fr-BE" baseline="0" dirty="0" err="1" smtClean="0"/>
              <a:t>that</a:t>
            </a:r>
            <a:r>
              <a:rPr lang="fr-BE" baseline="0" dirty="0" smtClean="0"/>
              <a:t> PDTX in </a:t>
            </a:r>
            <a:r>
              <a:rPr lang="fr-BE" baseline="0" dirty="0" err="1" smtClean="0"/>
              <a:t>comparisone</a:t>
            </a:r>
            <a:r>
              <a:rPr lang="fr-BE" baseline="0" dirty="0" smtClean="0"/>
              <a:t> to the </a:t>
            </a:r>
            <a:r>
              <a:rPr lang="fr-BE" baseline="0" dirty="0" err="1" smtClean="0"/>
              <a:t>primary</a:t>
            </a:r>
            <a:r>
              <a:rPr lang="fr-BE" baseline="0" dirty="0" smtClean="0"/>
              <a:t> </a:t>
            </a:r>
            <a:r>
              <a:rPr lang="fr-BE" baseline="0" dirty="0" err="1" smtClean="0"/>
              <a:t>tumor</a:t>
            </a:r>
            <a:r>
              <a:rPr lang="fr-BE" baseline="0" dirty="0" smtClean="0"/>
              <a:t> </a:t>
            </a:r>
          </a:p>
          <a:p>
            <a:r>
              <a:rPr lang="fr-BE" baseline="0" dirty="0" smtClean="0"/>
              <a:t>It </a:t>
            </a:r>
            <a:r>
              <a:rPr lang="fr-BE" baseline="0" dirty="0" err="1" smtClean="0"/>
              <a:t>mentains</a:t>
            </a:r>
            <a:r>
              <a:rPr lang="fr-BE" baseline="0" dirty="0" smtClean="0"/>
              <a:t> :</a:t>
            </a:r>
          </a:p>
          <a:p>
            <a:endParaRPr lang="fr-BE" baseline="0" dirty="0" smtClean="0"/>
          </a:p>
          <a:p>
            <a:pPr>
              <a:buNone/>
            </a:pPr>
            <a:r>
              <a:rPr lang="fr-BE" baseline="0" dirty="0" smtClean="0"/>
              <a:t>- </a:t>
            </a:r>
            <a:r>
              <a:rPr lang="fr-BE" sz="1200" dirty="0" err="1" smtClean="0"/>
              <a:t>Histological</a:t>
            </a:r>
            <a:r>
              <a:rPr lang="fr-BE" sz="1200" dirty="0" smtClean="0"/>
              <a:t> </a:t>
            </a:r>
            <a:r>
              <a:rPr lang="fr-BE" sz="1200" dirty="0" err="1" smtClean="0"/>
              <a:t>feature</a:t>
            </a:r>
            <a:endParaRPr lang="fr-BE" sz="1200" dirty="0" smtClean="0"/>
          </a:p>
          <a:p>
            <a:pPr>
              <a:buFontTx/>
              <a:buChar char="-"/>
            </a:pPr>
            <a:r>
              <a:rPr lang="fr-BE" sz="1200" dirty="0" smtClean="0"/>
              <a:t> Gene expression profile</a:t>
            </a:r>
          </a:p>
          <a:p>
            <a:pPr>
              <a:buFontTx/>
              <a:buChar char="-"/>
            </a:pPr>
            <a:r>
              <a:rPr lang="fr-BE" sz="1200" dirty="0" smtClean="0"/>
              <a:t> </a:t>
            </a:r>
            <a:r>
              <a:rPr lang="fr-BE" sz="1200" dirty="0" err="1" smtClean="0"/>
              <a:t>Tumor</a:t>
            </a:r>
            <a:r>
              <a:rPr lang="fr-BE" sz="1200" dirty="0" smtClean="0"/>
              <a:t> </a:t>
            </a:r>
            <a:r>
              <a:rPr lang="fr-BE" sz="1200" dirty="0" err="1" smtClean="0"/>
              <a:t>microenvironment</a:t>
            </a:r>
            <a:endParaRPr lang="fr-BE" sz="1200" dirty="0" smtClean="0"/>
          </a:p>
          <a:p>
            <a:pPr>
              <a:buFontTx/>
              <a:buChar char="-"/>
            </a:pPr>
            <a:r>
              <a:rPr lang="fr-BE" sz="1200" dirty="0" err="1" smtClean="0"/>
              <a:t>SNPs</a:t>
            </a:r>
            <a:r>
              <a:rPr lang="fr-BE" sz="1200" dirty="0" smtClean="0"/>
              <a:t> and copy </a:t>
            </a:r>
            <a:r>
              <a:rPr lang="fr-BE" sz="1200" dirty="0" err="1" smtClean="0"/>
              <a:t>number</a:t>
            </a:r>
            <a:r>
              <a:rPr lang="fr-BE" sz="1200" dirty="0" smtClean="0"/>
              <a:t> </a:t>
            </a:r>
            <a:r>
              <a:rPr lang="fr-BE" sz="1200" dirty="0" err="1" smtClean="0"/>
              <a:t>varients</a:t>
            </a:r>
            <a:r>
              <a:rPr lang="fr-BE" sz="1200" dirty="0" smtClean="0"/>
              <a:t> of </a:t>
            </a:r>
            <a:r>
              <a:rPr lang="fr-BE" sz="1200" dirty="0" err="1" smtClean="0"/>
              <a:t>primary</a:t>
            </a:r>
            <a:r>
              <a:rPr lang="fr-BE" sz="1200" dirty="0" smtClean="0"/>
              <a:t> </a:t>
            </a:r>
            <a:r>
              <a:rPr lang="fr-BE" sz="1200" dirty="0" err="1" smtClean="0"/>
              <a:t>tumor</a:t>
            </a:r>
            <a:endParaRPr lang="fr-BE" sz="1200" dirty="0" smtClean="0"/>
          </a:p>
          <a:p>
            <a:pPr>
              <a:buFontTx/>
              <a:buChar char="-"/>
            </a:pPr>
            <a:endParaRPr lang="fr-BE" sz="1200" dirty="0" smtClean="0"/>
          </a:p>
          <a:p>
            <a:pPr>
              <a:buFontTx/>
              <a:buChar char="-"/>
            </a:pPr>
            <a:r>
              <a:rPr lang="fr-BE" sz="1200" dirty="0" err="1" smtClean="0"/>
              <a:t>Also</a:t>
            </a:r>
            <a:r>
              <a:rPr lang="fr-BE" sz="1200" dirty="0" smtClean="0"/>
              <a:t>, </a:t>
            </a:r>
            <a:r>
              <a:rPr lang="fr-BE" sz="1200" dirty="0" err="1" smtClean="0"/>
              <a:t>when</a:t>
            </a:r>
            <a:r>
              <a:rPr lang="fr-BE" sz="1200" dirty="0" smtClean="0"/>
              <a:t> </a:t>
            </a:r>
            <a:r>
              <a:rPr lang="fr-BE" sz="1200" dirty="0" err="1" smtClean="0"/>
              <a:t>they</a:t>
            </a:r>
            <a:r>
              <a:rPr lang="fr-BE" sz="1200" dirty="0" smtClean="0"/>
              <a:t> are </a:t>
            </a:r>
            <a:r>
              <a:rPr lang="fr-BE" sz="1200" dirty="0" err="1" smtClean="0"/>
              <a:t>engrafted</a:t>
            </a:r>
            <a:r>
              <a:rPr lang="fr-BE" sz="1200" baseline="0" dirty="0" smtClean="0"/>
              <a:t> </a:t>
            </a:r>
            <a:r>
              <a:rPr lang="fr-BE" sz="1200" baseline="0" dirty="0" err="1" smtClean="0"/>
              <a:t>orthotopically</a:t>
            </a:r>
            <a:r>
              <a:rPr lang="fr-BE" sz="1200" baseline="0" dirty="0" smtClean="0"/>
              <a:t> </a:t>
            </a:r>
            <a:r>
              <a:rPr lang="fr-BE" sz="1200" baseline="0" dirty="0" err="1" smtClean="0"/>
              <a:t>into</a:t>
            </a:r>
            <a:r>
              <a:rPr lang="fr-BE" sz="1200" baseline="0" dirty="0" smtClean="0"/>
              <a:t> the </a:t>
            </a:r>
            <a:r>
              <a:rPr lang="fr-BE" sz="1200" baseline="0" dirty="0" err="1" smtClean="0"/>
              <a:t>mice</a:t>
            </a:r>
            <a:r>
              <a:rPr lang="fr-BE" sz="1200" baseline="0" dirty="0" smtClean="0"/>
              <a:t>:</a:t>
            </a:r>
          </a:p>
          <a:p>
            <a:pPr>
              <a:buFontTx/>
              <a:buChar char="-"/>
            </a:pPr>
            <a:endParaRPr lang="fr-BE" sz="1200" dirty="0" smtClean="0"/>
          </a:p>
          <a:p>
            <a:pPr>
              <a:buFontTx/>
              <a:buChar char="-"/>
            </a:pPr>
            <a:r>
              <a:rPr lang="fr-BE" sz="1200" dirty="0" smtClean="0"/>
              <a:t> Is a good </a:t>
            </a:r>
            <a:r>
              <a:rPr lang="fr-BE" sz="1200" dirty="0" err="1" smtClean="0"/>
              <a:t>reflexction</a:t>
            </a:r>
            <a:r>
              <a:rPr lang="fr-BE" sz="1200" dirty="0" smtClean="0"/>
              <a:t> of patient </a:t>
            </a:r>
            <a:r>
              <a:rPr lang="fr-BE" sz="1200" dirty="0" err="1" smtClean="0"/>
              <a:t>response</a:t>
            </a:r>
            <a:r>
              <a:rPr lang="fr-BE" sz="1200" dirty="0" smtClean="0"/>
              <a:t> to </a:t>
            </a:r>
            <a:r>
              <a:rPr lang="fr-BE" sz="1200" dirty="0" err="1" smtClean="0"/>
              <a:t>chemotherapy</a:t>
            </a:r>
            <a:endParaRPr lang="fr-BE" sz="1200" dirty="0" smtClean="0"/>
          </a:p>
          <a:p>
            <a:pPr>
              <a:buFontTx/>
              <a:buChar char="-"/>
            </a:pPr>
            <a:r>
              <a:rPr lang="fr-BE" sz="1200" dirty="0" smtClean="0"/>
              <a:t> Respects a </a:t>
            </a:r>
            <a:r>
              <a:rPr lang="fr-BE" sz="1200" dirty="0" err="1" smtClean="0"/>
              <a:t>metastatic</a:t>
            </a:r>
            <a:r>
              <a:rPr lang="fr-BE" sz="1200" dirty="0" smtClean="0"/>
              <a:t> pattern </a:t>
            </a:r>
            <a:r>
              <a:rPr lang="fr-BE" sz="1200" dirty="0" err="1" smtClean="0"/>
              <a:t>very</a:t>
            </a:r>
            <a:r>
              <a:rPr lang="fr-BE" sz="1200" dirty="0" smtClean="0"/>
              <a:t> </a:t>
            </a:r>
            <a:r>
              <a:rPr lang="fr-BE" sz="1200" dirty="0" err="1" smtClean="0"/>
              <a:t>similar</a:t>
            </a:r>
            <a:r>
              <a:rPr lang="fr-BE" sz="1200" dirty="0" smtClean="0"/>
              <a:t> to original </a:t>
            </a:r>
            <a:r>
              <a:rPr lang="fr-BE" sz="1200" dirty="0" err="1" smtClean="0"/>
              <a:t>tumor</a:t>
            </a:r>
            <a:endParaRPr lang="fr-BE" sz="1200" dirty="0" smtClean="0"/>
          </a:p>
          <a:p>
            <a:pPr>
              <a:buFontTx/>
              <a:buChar char="-"/>
            </a:pPr>
            <a:endParaRPr lang="fr-BE" sz="1200" dirty="0" smtClean="0"/>
          </a:p>
          <a:p>
            <a:pPr>
              <a:buFontTx/>
              <a:buNone/>
            </a:pPr>
            <a:r>
              <a:rPr lang="fr-BE" sz="1200" dirty="0" smtClean="0"/>
              <a:t>And </a:t>
            </a:r>
            <a:r>
              <a:rPr lang="fr-BE" sz="1200" dirty="0" err="1" smtClean="0"/>
              <a:t>finally</a:t>
            </a:r>
            <a:r>
              <a:rPr lang="fr-BE" sz="1200" dirty="0" smtClean="0"/>
              <a:t> as </a:t>
            </a:r>
            <a:r>
              <a:rPr lang="fr-BE" sz="1200" dirty="0" err="1" smtClean="0"/>
              <a:t>mentioned</a:t>
            </a:r>
            <a:r>
              <a:rPr lang="fr-BE" sz="1200" dirty="0" smtClean="0"/>
              <a:t> </a:t>
            </a:r>
            <a:r>
              <a:rPr lang="fr-BE" sz="1200" dirty="0" err="1" smtClean="0"/>
              <a:t>reviously</a:t>
            </a:r>
            <a:r>
              <a:rPr lang="fr-BE" sz="1200" dirty="0" smtClean="0"/>
              <a:t> : </a:t>
            </a:r>
            <a:r>
              <a:rPr lang="fr-BE" sz="1200" dirty="0" err="1" smtClean="0"/>
              <a:t>Genetic</a:t>
            </a:r>
            <a:r>
              <a:rPr lang="fr-BE" sz="1200" dirty="0" smtClean="0"/>
              <a:t> changes </a:t>
            </a:r>
            <a:r>
              <a:rPr lang="fr-BE" sz="1200" dirty="0" err="1" smtClean="0"/>
              <a:t>generated</a:t>
            </a:r>
            <a:r>
              <a:rPr lang="fr-BE" sz="1200" dirty="0" smtClean="0"/>
              <a:t> by multiple passages </a:t>
            </a:r>
            <a:r>
              <a:rPr lang="fr-BE" sz="1200" dirty="0" err="1" smtClean="0"/>
              <a:t>represent</a:t>
            </a:r>
            <a:r>
              <a:rPr lang="fr-BE" sz="1200" dirty="0" smtClean="0"/>
              <a:t> </a:t>
            </a:r>
            <a:r>
              <a:rPr lang="fr-BE" sz="1200" dirty="0" err="1" smtClean="0"/>
              <a:t>genomic</a:t>
            </a:r>
            <a:r>
              <a:rPr lang="fr-BE" sz="1200" dirty="0" smtClean="0"/>
              <a:t> </a:t>
            </a:r>
            <a:r>
              <a:rPr lang="fr-BE" sz="1200" dirty="0" err="1" smtClean="0"/>
              <a:t>rearrangement</a:t>
            </a:r>
            <a:r>
              <a:rPr lang="fr-BE" sz="1200" dirty="0" smtClean="0"/>
              <a:t> </a:t>
            </a:r>
            <a:r>
              <a:rPr lang="fr-BE" sz="1200" dirty="0" err="1" smtClean="0"/>
              <a:t>intrisic</a:t>
            </a:r>
            <a:r>
              <a:rPr lang="fr-BE" sz="1200" dirty="0" smtClean="0"/>
              <a:t> to </a:t>
            </a:r>
            <a:r>
              <a:rPr lang="fr-BE" sz="1200" dirty="0" err="1" smtClean="0"/>
              <a:t>tumor</a:t>
            </a:r>
            <a:r>
              <a:rPr lang="fr-BE" sz="1200" dirty="0" smtClean="0"/>
              <a:t> progression</a:t>
            </a:r>
          </a:p>
          <a:p>
            <a:pPr>
              <a:buFontTx/>
              <a:buNone/>
            </a:pPr>
            <a:endParaRPr lang="fr-BE" sz="1200" dirty="0" smtClean="0"/>
          </a:p>
          <a:p>
            <a:pPr>
              <a:buFontTx/>
              <a:buNone/>
            </a:pPr>
            <a:r>
              <a:rPr lang="fr-BE" sz="1200" dirty="0" smtClean="0"/>
              <a:t>So </a:t>
            </a:r>
            <a:r>
              <a:rPr lang="fr-BE" sz="1200" dirty="0" err="1" smtClean="0"/>
              <a:t>it</a:t>
            </a:r>
            <a:r>
              <a:rPr lang="fr-BE" sz="1200" baseline="0" dirty="0" smtClean="0"/>
              <a:t> PDTX are a good model, how </a:t>
            </a:r>
            <a:r>
              <a:rPr lang="fr-BE" sz="1200" baseline="0" dirty="0" err="1" smtClean="0"/>
              <a:t>can</a:t>
            </a:r>
            <a:r>
              <a:rPr lang="fr-BE" sz="1200" baseline="0" dirty="0" smtClean="0"/>
              <a:t> </a:t>
            </a:r>
            <a:r>
              <a:rPr lang="fr-BE" sz="1200" baseline="0" dirty="0" err="1" smtClean="0"/>
              <a:t>it</a:t>
            </a:r>
            <a:r>
              <a:rPr lang="fr-BE" sz="1200" baseline="0" dirty="0" smtClean="0"/>
              <a:t> </a:t>
            </a:r>
            <a:r>
              <a:rPr lang="fr-BE" sz="1200" baseline="0" dirty="0" err="1" smtClean="0"/>
              <a:t>be</a:t>
            </a:r>
            <a:r>
              <a:rPr lang="fr-BE" sz="1200" baseline="0" dirty="0" smtClean="0"/>
              <a:t> </a:t>
            </a:r>
            <a:r>
              <a:rPr lang="fr-BE" sz="1200" baseline="0" dirty="0" err="1" smtClean="0"/>
              <a:t>used</a:t>
            </a:r>
            <a:r>
              <a:rPr lang="fr-BE" sz="1200" baseline="0" dirty="0" smtClean="0"/>
              <a:t>?</a:t>
            </a:r>
            <a:endParaRPr lang="fr-BE" sz="1200" dirty="0" smtClean="0"/>
          </a:p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41AA1D-3BFD-436B-A162-09F4A5B7D5A3}" type="slidenum">
              <a:rPr lang="fr-BE" smtClean="0"/>
              <a:pPr/>
              <a:t>8</a:t>
            </a:fld>
            <a:endParaRPr lang="fr-BE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BE" dirty="0" err="1" smtClean="0"/>
              <a:t>Since</a:t>
            </a:r>
            <a:r>
              <a:rPr lang="fr-BE" dirty="0" smtClean="0"/>
              <a:t> PDTX are </a:t>
            </a:r>
            <a:r>
              <a:rPr lang="fr-BE" dirty="0" err="1" smtClean="0"/>
              <a:t>considered</a:t>
            </a:r>
            <a:r>
              <a:rPr lang="fr-BE" dirty="0" smtClean="0"/>
              <a:t> as</a:t>
            </a:r>
            <a:r>
              <a:rPr lang="fr-BE" baseline="0" dirty="0" smtClean="0"/>
              <a:t> an image of </a:t>
            </a:r>
            <a:r>
              <a:rPr lang="fr-BE" baseline="0" dirty="0" err="1" smtClean="0"/>
              <a:t>human</a:t>
            </a:r>
            <a:r>
              <a:rPr lang="fr-BE" baseline="0" dirty="0" smtClean="0"/>
              <a:t> cancer,,,, </a:t>
            </a:r>
            <a:r>
              <a:rPr lang="fr-BE" baseline="0" dirty="0" err="1" smtClean="0"/>
              <a:t>it</a:t>
            </a:r>
            <a:r>
              <a:rPr lang="fr-BE" baseline="0" dirty="0" smtClean="0"/>
              <a:t> </a:t>
            </a:r>
            <a:r>
              <a:rPr lang="fr-BE" baseline="0" dirty="0" err="1" smtClean="0"/>
              <a:t>can</a:t>
            </a:r>
            <a:r>
              <a:rPr lang="fr-BE" baseline="0" dirty="0" smtClean="0"/>
              <a:t> </a:t>
            </a:r>
            <a:r>
              <a:rPr lang="fr-BE" baseline="0" dirty="0" err="1" smtClean="0"/>
              <a:t>is</a:t>
            </a:r>
            <a:r>
              <a:rPr lang="fr-BE" baseline="0" dirty="0" smtClean="0"/>
              <a:t> </a:t>
            </a:r>
            <a:r>
              <a:rPr lang="fr-BE" dirty="0" smtClean="0"/>
              <a:t>use for:</a:t>
            </a:r>
          </a:p>
          <a:p>
            <a:r>
              <a:rPr lang="fr-BE" dirty="0" smtClean="0"/>
              <a:t> </a:t>
            </a:r>
          </a:p>
          <a:p>
            <a:r>
              <a:rPr lang="fr-BE" dirty="0" err="1" smtClean="0"/>
              <a:t>Study</a:t>
            </a:r>
            <a:r>
              <a:rPr lang="fr-BE" baseline="0" dirty="0" smtClean="0"/>
              <a:t> of </a:t>
            </a:r>
            <a:r>
              <a:rPr lang="fr-BE" baseline="0" dirty="0" err="1" smtClean="0"/>
              <a:t>tumor</a:t>
            </a:r>
            <a:r>
              <a:rPr lang="fr-BE" baseline="0" dirty="0" smtClean="0"/>
              <a:t> initiation and </a:t>
            </a:r>
            <a:r>
              <a:rPr lang="fr-BE" baseline="0" dirty="0" err="1" smtClean="0"/>
              <a:t>developement</a:t>
            </a:r>
            <a:r>
              <a:rPr lang="fr-BE" baseline="0" dirty="0" smtClean="0"/>
              <a:t> </a:t>
            </a:r>
          </a:p>
          <a:p>
            <a:r>
              <a:rPr lang="fr-BE" baseline="0" dirty="0" err="1" smtClean="0"/>
              <a:t>Study</a:t>
            </a:r>
            <a:r>
              <a:rPr lang="fr-BE" baseline="0" dirty="0" smtClean="0"/>
              <a:t> of </a:t>
            </a:r>
            <a:r>
              <a:rPr lang="fr-BE" baseline="0" dirty="0" err="1" smtClean="0"/>
              <a:t>metastasis</a:t>
            </a:r>
            <a:r>
              <a:rPr lang="fr-BE" baseline="0" dirty="0" smtClean="0"/>
              <a:t> as </a:t>
            </a:r>
            <a:r>
              <a:rPr lang="fr-BE" baseline="0" dirty="0" err="1" smtClean="0"/>
              <a:t>mentioned</a:t>
            </a:r>
            <a:r>
              <a:rPr lang="fr-BE" baseline="0" dirty="0" smtClean="0"/>
              <a:t> </a:t>
            </a:r>
            <a:r>
              <a:rPr lang="fr-BE" baseline="0" dirty="0" err="1" smtClean="0"/>
              <a:t>beforen</a:t>
            </a:r>
            <a:r>
              <a:rPr lang="fr-BE" baseline="0" dirty="0" smtClean="0"/>
              <a:t> </a:t>
            </a:r>
            <a:r>
              <a:rPr lang="fr-BE" baseline="0" dirty="0" err="1" smtClean="0"/>
              <a:t>it</a:t>
            </a:r>
            <a:r>
              <a:rPr lang="fr-BE" baseline="0" dirty="0" smtClean="0"/>
              <a:t> respects a </a:t>
            </a:r>
            <a:r>
              <a:rPr lang="fr-BE" baseline="0" dirty="0" err="1" smtClean="0"/>
              <a:t>metastatic</a:t>
            </a:r>
            <a:r>
              <a:rPr lang="fr-BE" baseline="0" dirty="0" smtClean="0"/>
              <a:t> </a:t>
            </a:r>
            <a:r>
              <a:rPr lang="fr-BE" baseline="0" dirty="0" err="1" smtClean="0"/>
              <a:t>prattern</a:t>
            </a:r>
            <a:r>
              <a:rPr lang="fr-BE" baseline="0" dirty="0" smtClean="0"/>
              <a:t> </a:t>
            </a:r>
            <a:r>
              <a:rPr lang="fr-BE" baseline="0" dirty="0" err="1" smtClean="0"/>
              <a:t>similar</a:t>
            </a:r>
            <a:r>
              <a:rPr lang="fr-BE" baseline="0" dirty="0" smtClean="0"/>
              <a:t> to patients</a:t>
            </a:r>
          </a:p>
          <a:p>
            <a:r>
              <a:rPr lang="fr-BE" baseline="0" dirty="0" err="1" smtClean="0"/>
              <a:t>Study</a:t>
            </a:r>
            <a:r>
              <a:rPr lang="fr-BE" baseline="0" dirty="0" smtClean="0"/>
              <a:t> and identification if </a:t>
            </a:r>
            <a:r>
              <a:rPr lang="fr-BE" baseline="0" dirty="0" err="1" smtClean="0"/>
              <a:t>tumor</a:t>
            </a:r>
            <a:r>
              <a:rPr lang="fr-BE" baseline="0" dirty="0" smtClean="0"/>
              <a:t> </a:t>
            </a:r>
            <a:r>
              <a:rPr lang="fr-BE" baseline="0" dirty="0" err="1" smtClean="0"/>
              <a:t>biomarkers</a:t>
            </a:r>
            <a:endParaRPr lang="fr-BE" baseline="0" dirty="0" smtClean="0"/>
          </a:p>
          <a:p>
            <a:r>
              <a:rPr lang="fr-BE" baseline="0" dirty="0" smtClean="0"/>
              <a:t>Drug </a:t>
            </a:r>
            <a:r>
              <a:rPr lang="fr-BE" baseline="0" dirty="0" err="1" smtClean="0"/>
              <a:t>discover</a:t>
            </a:r>
            <a:r>
              <a:rPr lang="fr-BE" baseline="0" dirty="0" smtClean="0"/>
              <a:t>, </a:t>
            </a:r>
          </a:p>
          <a:p>
            <a:r>
              <a:rPr lang="fr-BE" baseline="0" dirty="0" err="1" smtClean="0"/>
              <a:t>Study</a:t>
            </a:r>
            <a:r>
              <a:rPr lang="fr-BE" baseline="0" dirty="0" smtClean="0"/>
              <a:t> of </a:t>
            </a:r>
            <a:r>
              <a:rPr lang="fr-BE" baseline="0" dirty="0" err="1" smtClean="0"/>
              <a:t>pharmacodynamic</a:t>
            </a:r>
            <a:r>
              <a:rPr lang="fr-BE" baseline="0" dirty="0" smtClean="0"/>
              <a:t> and </a:t>
            </a:r>
            <a:r>
              <a:rPr lang="fr-BE" baseline="0" dirty="0" err="1" smtClean="0"/>
              <a:t>pharmacokinetcs</a:t>
            </a:r>
            <a:r>
              <a:rPr lang="fr-BE" baseline="0" dirty="0" smtClean="0"/>
              <a:t> of </a:t>
            </a:r>
            <a:r>
              <a:rPr lang="fr-BE" baseline="0" dirty="0" err="1" smtClean="0"/>
              <a:t>therapeutic</a:t>
            </a:r>
            <a:r>
              <a:rPr lang="fr-BE" baseline="0" dirty="0" smtClean="0"/>
              <a:t> </a:t>
            </a:r>
            <a:r>
              <a:rPr lang="fr-BE" baseline="0" dirty="0" err="1" smtClean="0"/>
              <a:t>molecules</a:t>
            </a:r>
            <a:endParaRPr lang="fr-BE" baseline="0" dirty="0" smtClean="0"/>
          </a:p>
          <a:p>
            <a:r>
              <a:rPr lang="fr-BE" baseline="0" dirty="0" smtClean="0"/>
              <a:t>And </a:t>
            </a:r>
            <a:r>
              <a:rPr lang="fr-BE" baseline="0" dirty="0" err="1" smtClean="0"/>
              <a:t>potiential</a:t>
            </a:r>
            <a:r>
              <a:rPr lang="fr-BE" baseline="0" dirty="0" smtClean="0"/>
              <a:t> </a:t>
            </a:r>
            <a:r>
              <a:rPr lang="fr-BE" baseline="0" dirty="0" err="1" smtClean="0"/>
              <a:t>drug</a:t>
            </a:r>
            <a:r>
              <a:rPr lang="fr-BE" baseline="0" dirty="0" smtClean="0"/>
              <a:t> </a:t>
            </a:r>
            <a:r>
              <a:rPr lang="fr-BE" baseline="0" dirty="0" err="1" smtClean="0"/>
              <a:t>combination</a:t>
            </a:r>
            <a:endParaRPr lang="fr-BE" baseline="0" dirty="0" smtClean="0"/>
          </a:p>
          <a:p>
            <a:r>
              <a:rPr lang="fr-BE" baseline="0" dirty="0" smtClean="0"/>
              <a:t>And </a:t>
            </a:r>
            <a:r>
              <a:rPr lang="fr-BE" baseline="0" dirty="0" err="1" smtClean="0"/>
              <a:t>finally</a:t>
            </a:r>
            <a:r>
              <a:rPr lang="fr-BE" baseline="0" dirty="0" smtClean="0"/>
              <a:t> </a:t>
            </a:r>
            <a:r>
              <a:rPr lang="fr-BE" baseline="0" dirty="0" err="1" smtClean="0"/>
              <a:t>since</a:t>
            </a:r>
            <a:r>
              <a:rPr lang="fr-BE" baseline="0" dirty="0" smtClean="0"/>
              <a:t> </a:t>
            </a:r>
            <a:r>
              <a:rPr lang="fr-BE" baseline="0" dirty="0" err="1" smtClean="0"/>
              <a:t>it</a:t>
            </a:r>
            <a:r>
              <a:rPr lang="fr-BE" baseline="0" dirty="0" smtClean="0"/>
              <a:t> </a:t>
            </a:r>
            <a:r>
              <a:rPr lang="fr-BE" baseline="0" dirty="0" err="1" smtClean="0"/>
              <a:t>is</a:t>
            </a:r>
            <a:r>
              <a:rPr lang="fr-BE" baseline="0" dirty="0" smtClean="0"/>
              <a:t> an image of the patient </a:t>
            </a:r>
            <a:r>
              <a:rPr lang="fr-BE" baseline="0" dirty="0" err="1" smtClean="0"/>
              <a:t>tumor</a:t>
            </a:r>
            <a:r>
              <a:rPr lang="fr-BE" baseline="0" dirty="0" smtClean="0"/>
              <a:t> ,,,, </a:t>
            </a:r>
            <a:r>
              <a:rPr lang="fr-BE" baseline="0" dirty="0" err="1" smtClean="0"/>
              <a:t>it</a:t>
            </a:r>
            <a:r>
              <a:rPr lang="fr-BE" baseline="0" dirty="0" smtClean="0"/>
              <a:t> </a:t>
            </a:r>
            <a:r>
              <a:rPr lang="fr-BE" baseline="0" dirty="0" err="1" smtClean="0"/>
              <a:t>is</a:t>
            </a:r>
            <a:r>
              <a:rPr lang="fr-BE" baseline="0" dirty="0" smtClean="0"/>
              <a:t> </a:t>
            </a:r>
            <a:r>
              <a:rPr lang="fr-BE" baseline="0" dirty="0" err="1" smtClean="0"/>
              <a:t>used</a:t>
            </a:r>
            <a:r>
              <a:rPr lang="fr-BE" baseline="0" dirty="0" smtClean="0"/>
              <a:t> to </a:t>
            </a:r>
            <a:r>
              <a:rPr lang="fr-BE" baseline="0" dirty="0" err="1" smtClean="0"/>
              <a:t>persinalize</a:t>
            </a:r>
            <a:r>
              <a:rPr lang="fr-BE" baseline="0" dirty="0" smtClean="0"/>
              <a:t> patient </a:t>
            </a:r>
            <a:r>
              <a:rPr lang="fr-BE" baseline="0" dirty="0" err="1" smtClean="0"/>
              <a:t>treatment</a:t>
            </a:r>
            <a:r>
              <a:rPr lang="fr-BE" baseline="0" dirty="0" smtClean="0"/>
              <a:t> </a:t>
            </a:r>
          </a:p>
          <a:p>
            <a:endParaRPr lang="fr-BE" baseline="0" dirty="0" smtClean="0"/>
          </a:p>
          <a:p>
            <a:r>
              <a:rPr lang="fr-BE" baseline="0" dirty="0" smtClean="0"/>
              <a:t>And </a:t>
            </a:r>
            <a:r>
              <a:rPr lang="fr-BE" baseline="0" dirty="0" err="1" smtClean="0"/>
              <a:t>here</a:t>
            </a:r>
            <a:r>
              <a:rPr lang="fr-BE" baseline="0" dirty="0" smtClean="0"/>
              <a:t> </a:t>
            </a:r>
            <a:r>
              <a:rPr lang="fr-BE" baseline="0" dirty="0" err="1" smtClean="0"/>
              <a:t>is</a:t>
            </a:r>
            <a:r>
              <a:rPr lang="fr-BE" baseline="0" dirty="0" smtClean="0"/>
              <a:t> an </a:t>
            </a:r>
            <a:r>
              <a:rPr lang="fr-BE" baseline="0" dirty="0" err="1" smtClean="0"/>
              <a:t>example</a:t>
            </a:r>
            <a:r>
              <a:rPr lang="fr-BE" baseline="0" dirty="0" smtClean="0"/>
              <a:t> of the application </a:t>
            </a:r>
          </a:p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41AA1D-3BFD-436B-A162-09F4A5B7D5A3}" type="slidenum">
              <a:rPr lang="fr-BE" smtClean="0"/>
              <a:pPr/>
              <a:t>9</a:t>
            </a:fld>
            <a:endParaRPr lang="fr-BE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BE" dirty="0" err="1" smtClean="0"/>
              <a:t>Again</a:t>
            </a:r>
            <a:r>
              <a:rPr lang="fr-BE" dirty="0" smtClean="0"/>
              <a:t> a non exhaustive </a:t>
            </a:r>
            <a:r>
              <a:rPr lang="fr-BE" dirty="0" err="1" smtClean="0"/>
              <a:t>list</a:t>
            </a:r>
            <a:r>
              <a:rPr lang="fr-BE" dirty="0" smtClean="0"/>
              <a:t> of </a:t>
            </a:r>
            <a:r>
              <a:rPr lang="fr-BE" dirty="0" err="1" smtClean="0"/>
              <a:t>molecules</a:t>
            </a:r>
            <a:r>
              <a:rPr lang="fr-BE" dirty="0" smtClean="0"/>
              <a:t> </a:t>
            </a:r>
            <a:r>
              <a:rPr lang="fr-BE" dirty="0" err="1" smtClean="0"/>
              <a:t>that</a:t>
            </a:r>
            <a:r>
              <a:rPr lang="fr-BE" dirty="0" smtClean="0"/>
              <a:t> have been </a:t>
            </a:r>
            <a:r>
              <a:rPr lang="fr-BE" dirty="0" err="1" smtClean="0"/>
              <a:t>tested</a:t>
            </a:r>
            <a:r>
              <a:rPr lang="fr-BE" dirty="0" smtClean="0"/>
              <a:t> and in </a:t>
            </a:r>
            <a:r>
              <a:rPr lang="fr-BE" dirty="0" err="1" smtClean="0"/>
              <a:t>process</a:t>
            </a:r>
            <a:r>
              <a:rPr lang="fr-BE" dirty="0" smtClean="0"/>
              <a:t> of </a:t>
            </a:r>
            <a:r>
              <a:rPr lang="fr-BE" dirty="0" err="1" smtClean="0"/>
              <a:t>testing</a:t>
            </a:r>
            <a:r>
              <a:rPr lang="fr-BE" dirty="0" smtClean="0"/>
              <a:t> on PDTX</a:t>
            </a:r>
          </a:p>
          <a:p>
            <a:r>
              <a:rPr lang="fr-BE" dirty="0" err="1" smtClean="0"/>
              <a:t>Actually</a:t>
            </a:r>
            <a:r>
              <a:rPr lang="fr-BE" dirty="0" smtClean="0"/>
              <a:t>,</a:t>
            </a:r>
            <a:r>
              <a:rPr lang="fr-BE" baseline="0" dirty="0" smtClean="0"/>
              <a:t> all </a:t>
            </a:r>
            <a:r>
              <a:rPr lang="fr-BE" dirty="0" err="1" smtClean="0"/>
              <a:t>there</a:t>
            </a:r>
            <a:r>
              <a:rPr lang="fr-BE" dirty="0" smtClean="0"/>
              <a:t> </a:t>
            </a:r>
            <a:r>
              <a:rPr lang="fr-BE" dirty="0" err="1" smtClean="0"/>
              <a:t>molecules</a:t>
            </a:r>
            <a:r>
              <a:rPr lang="fr-BE" dirty="0" smtClean="0"/>
              <a:t> are on the </a:t>
            </a:r>
            <a:r>
              <a:rPr lang="fr-BE" dirty="0" err="1" smtClean="0"/>
              <a:t>pharmaceutical</a:t>
            </a:r>
            <a:r>
              <a:rPr lang="fr-BE" baseline="0" dirty="0" smtClean="0"/>
              <a:t> </a:t>
            </a:r>
            <a:r>
              <a:rPr lang="fr-BE" baseline="0" dirty="0" err="1" smtClean="0"/>
              <a:t>market</a:t>
            </a:r>
            <a:r>
              <a:rPr lang="fr-BE" baseline="0" dirty="0" smtClean="0"/>
              <a:t> </a:t>
            </a:r>
          </a:p>
          <a:p>
            <a:r>
              <a:rPr lang="fr-BE" baseline="0" dirty="0" smtClean="0"/>
              <a:t>And </a:t>
            </a:r>
            <a:r>
              <a:rPr lang="fr-BE" baseline="0" dirty="0" err="1" smtClean="0"/>
              <a:t>tested</a:t>
            </a:r>
            <a:r>
              <a:rPr lang="fr-BE" baseline="0" dirty="0" smtClean="0"/>
              <a:t> for lots of </a:t>
            </a:r>
            <a:r>
              <a:rPr lang="fr-BE" baseline="0" dirty="0" err="1" smtClean="0"/>
              <a:t>different</a:t>
            </a:r>
            <a:r>
              <a:rPr lang="fr-BE" baseline="0" dirty="0" smtClean="0"/>
              <a:t> cancer </a:t>
            </a:r>
          </a:p>
          <a:p>
            <a:endParaRPr lang="fr-BE" baseline="0" dirty="0" smtClean="0"/>
          </a:p>
          <a:p>
            <a:r>
              <a:rPr lang="fr-BE" baseline="0" dirty="0" smtClean="0"/>
              <a:t>So, PDTX </a:t>
            </a:r>
            <a:r>
              <a:rPr lang="fr-BE" baseline="0" dirty="0" err="1" smtClean="0"/>
              <a:t>is</a:t>
            </a:r>
            <a:r>
              <a:rPr lang="fr-BE" baseline="0" dirty="0" smtClean="0"/>
              <a:t> a </a:t>
            </a:r>
            <a:r>
              <a:rPr lang="fr-BE" baseline="0" dirty="0" err="1" smtClean="0"/>
              <a:t>valid</a:t>
            </a:r>
            <a:r>
              <a:rPr lang="fr-BE" baseline="0" dirty="0" smtClean="0"/>
              <a:t> model</a:t>
            </a:r>
          </a:p>
          <a:p>
            <a:r>
              <a:rPr lang="fr-BE" baseline="0" dirty="0" smtClean="0"/>
              <a:t>PDTX </a:t>
            </a:r>
            <a:r>
              <a:rPr lang="fr-BE" baseline="0" dirty="0" err="1" smtClean="0"/>
              <a:t>is</a:t>
            </a:r>
            <a:r>
              <a:rPr lang="fr-BE" baseline="0" dirty="0" smtClean="0"/>
              <a:t> </a:t>
            </a:r>
            <a:r>
              <a:rPr lang="fr-BE" baseline="0" dirty="0" err="1" smtClean="0"/>
              <a:t>actually</a:t>
            </a:r>
            <a:r>
              <a:rPr lang="fr-BE" baseline="0" dirty="0" smtClean="0"/>
              <a:t> </a:t>
            </a:r>
            <a:r>
              <a:rPr lang="fr-BE" baseline="0" dirty="0" err="1" smtClean="0"/>
              <a:t>tested</a:t>
            </a:r>
            <a:r>
              <a:rPr lang="fr-BE" baseline="0" dirty="0" smtClean="0"/>
              <a:t> for </a:t>
            </a:r>
            <a:r>
              <a:rPr lang="fr-BE" baseline="0" dirty="0" err="1" smtClean="0"/>
              <a:t>drug</a:t>
            </a:r>
            <a:r>
              <a:rPr lang="fr-BE" baseline="0" dirty="0" smtClean="0"/>
              <a:t> screening and validation</a:t>
            </a:r>
          </a:p>
          <a:p>
            <a:r>
              <a:rPr lang="fr-BE" baseline="0" dirty="0" err="1" smtClean="0"/>
              <a:t>What</a:t>
            </a:r>
            <a:r>
              <a:rPr lang="fr-BE" baseline="0" dirty="0" smtClean="0"/>
              <a:t> about the </a:t>
            </a:r>
            <a:r>
              <a:rPr lang="fr-BE" baseline="0" dirty="0" err="1" smtClean="0"/>
              <a:t>market</a:t>
            </a:r>
            <a:r>
              <a:rPr lang="fr-BE" baseline="0" dirty="0" smtClean="0"/>
              <a:t>, </a:t>
            </a:r>
            <a:r>
              <a:rPr lang="fr-BE" baseline="0" dirty="0" err="1" smtClean="0"/>
              <a:t>it</a:t>
            </a:r>
            <a:r>
              <a:rPr lang="fr-BE" baseline="0" dirty="0" smtClean="0"/>
              <a:t> </a:t>
            </a:r>
            <a:r>
              <a:rPr lang="fr-BE" baseline="0" dirty="0" err="1" smtClean="0"/>
              <a:t>is</a:t>
            </a:r>
            <a:r>
              <a:rPr lang="fr-BE" baseline="0" dirty="0" smtClean="0"/>
              <a:t> </a:t>
            </a:r>
            <a:r>
              <a:rPr lang="fr-BE" baseline="0" dirty="0" err="1" smtClean="0"/>
              <a:t>interested</a:t>
            </a:r>
            <a:r>
              <a:rPr lang="fr-BE" baseline="0" dirty="0" smtClean="0"/>
              <a:t> in PDTX ?</a:t>
            </a:r>
          </a:p>
          <a:p>
            <a:endParaRPr lang="fr-BE" baseline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41AA1D-3BFD-436B-A162-09F4A5B7D5A3}" type="slidenum">
              <a:rPr lang="fr-BE" smtClean="0"/>
              <a:pPr/>
              <a:t>10</a:t>
            </a:fld>
            <a:endParaRPr lang="fr-BE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BE" dirty="0" err="1" smtClean="0"/>
              <a:t>Oncodesign</a:t>
            </a:r>
            <a:r>
              <a:rPr lang="fr-BE" baseline="0" dirty="0" smtClean="0"/>
              <a:t> </a:t>
            </a:r>
            <a:r>
              <a:rPr lang="fr-BE" baseline="0" dirty="0" err="1" smtClean="0"/>
              <a:t>is</a:t>
            </a:r>
            <a:r>
              <a:rPr lang="fr-BE" baseline="0" dirty="0" smtClean="0"/>
              <a:t> a french </a:t>
            </a:r>
            <a:r>
              <a:rPr lang="fr-BE" baseline="0" dirty="0" err="1" smtClean="0"/>
              <a:t>biotechnology</a:t>
            </a:r>
            <a:r>
              <a:rPr lang="fr-BE" baseline="0" dirty="0" smtClean="0"/>
              <a:t> </a:t>
            </a:r>
            <a:r>
              <a:rPr lang="fr-BE" baseline="0" dirty="0" err="1" smtClean="0"/>
              <a:t>company</a:t>
            </a:r>
            <a:r>
              <a:rPr lang="fr-BE" baseline="0" dirty="0" smtClean="0"/>
              <a:t> </a:t>
            </a:r>
            <a:r>
              <a:rPr lang="fr-BE" baseline="0" dirty="0" err="1" smtClean="0"/>
              <a:t>speciallies</a:t>
            </a:r>
            <a:r>
              <a:rPr lang="fr-BE" baseline="0" dirty="0" smtClean="0"/>
              <a:t> in </a:t>
            </a:r>
            <a:r>
              <a:rPr lang="fr-BE" baseline="0" dirty="0" err="1" smtClean="0"/>
              <a:t>xxxxx</a:t>
            </a:r>
            <a:r>
              <a:rPr lang="fr-BE" baseline="0" dirty="0" smtClean="0"/>
              <a:t> and </a:t>
            </a:r>
            <a:r>
              <a:rPr lang="fr-BE" baseline="0" dirty="0" err="1" smtClean="0"/>
              <a:t>drug</a:t>
            </a:r>
            <a:r>
              <a:rPr lang="fr-BE" baseline="0" dirty="0" smtClean="0"/>
              <a:t> screening </a:t>
            </a:r>
          </a:p>
          <a:p>
            <a:r>
              <a:rPr lang="fr-BE" baseline="0" dirty="0" err="1" smtClean="0"/>
              <a:t>They</a:t>
            </a:r>
            <a:r>
              <a:rPr lang="fr-BE" baseline="0" dirty="0" smtClean="0"/>
              <a:t> have </a:t>
            </a:r>
            <a:r>
              <a:rPr lang="fr-BE" baseline="0" dirty="0" err="1" smtClean="0"/>
              <a:t>established</a:t>
            </a:r>
            <a:r>
              <a:rPr lang="fr-BE" baseline="0" dirty="0" smtClean="0"/>
              <a:t> more </a:t>
            </a:r>
            <a:r>
              <a:rPr lang="fr-BE" baseline="0" dirty="0" err="1" smtClean="0"/>
              <a:t>than</a:t>
            </a:r>
            <a:r>
              <a:rPr lang="fr-BE" baseline="0" dirty="0" smtClean="0"/>
              <a:t> 400 </a:t>
            </a:r>
            <a:r>
              <a:rPr lang="fr-BE" baseline="0" dirty="0" err="1" smtClean="0"/>
              <a:t>cell</a:t>
            </a:r>
            <a:r>
              <a:rPr lang="fr-BE" baseline="0" dirty="0" smtClean="0"/>
              <a:t> </a:t>
            </a:r>
            <a:r>
              <a:rPr lang="fr-BE" baseline="0" dirty="0" err="1" smtClean="0"/>
              <a:t>lines</a:t>
            </a:r>
            <a:r>
              <a:rPr lang="fr-BE" baseline="0" dirty="0" smtClean="0"/>
              <a:t> and PDTX</a:t>
            </a:r>
          </a:p>
          <a:p>
            <a:endParaRPr lang="fr-BE" baseline="0" dirty="0" smtClean="0"/>
          </a:p>
          <a:p>
            <a:r>
              <a:rPr lang="fr-BE" baseline="0" dirty="0" err="1" smtClean="0"/>
              <a:t>Oncotest</a:t>
            </a:r>
            <a:r>
              <a:rPr lang="fr-BE" baseline="0" dirty="0" smtClean="0"/>
              <a:t>, a </a:t>
            </a:r>
            <a:r>
              <a:rPr lang="fr-BE" baseline="0" dirty="0" err="1" smtClean="0"/>
              <a:t>german</a:t>
            </a:r>
            <a:r>
              <a:rPr lang="fr-BE" baseline="0" dirty="0" smtClean="0"/>
              <a:t> </a:t>
            </a:r>
            <a:r>
              <a:rPr lang="fr-BE" baseline="0" dirty="0" err="1" smtClean="0"/>
              <a:t>pharmaceutical</a:t>
            </a:r>
            <a:r>
              <a:rPr lang="fr-BE" baseline="0" dirty="0" smtClean="0"/>
              <a:t> </a:t>
            </a:r>
            <a:r>
              <a:rPr lang="fr-BE" baseline="0" dirty="0" err="1" smtClean="0"/>
              <a:t>company</a:t>
            </a:r>
            <a:r>
              <a:rPr lang="fr-BE" baseline="0" dirty="0" smtClean="0"/>
              <a:t> </a:t>
            </a:r>
            <a:r>
              <a:rPr lang="fr-BE" baseline="0" dirty="0" err="1" smtClean="0"/>
              <a:t>specialied</a:t>
            </a:r>
            <a:r>
              <a:rPr lang="fr-BE" baseline="0" dirty="0" smtClean="0"/>
              <a:t> in </a:t>
            </a:r>
            <a:r>
              <a:rPr lang="fr-BE" baseline="0" dirty="0" err="1" smtClean="0"/>
              <a:t>drug</a:t>
            </a:r>
            <a:r>
              <a:rPr lang="fr-BE" baseline="0" dirty="0" smtClean="0"/>
              <a:t> screening</a:t>
            </a:r>
          </a:p>
          <a:p>
            <a:r>
              <a:rPr lang="fr-BE" baseline="0" dirty="0" err="1" smtClean="0"/>
              <a:t>They</a:t>
            </a:r>
            <a:r>
              <a:rPr lang="fr-BE" baseline="0" dirty="0" smtClean="0"/>
              <a:t> have </a:t>
            </a:r>
            <a:r>
              <a:rPr lang="fr-BE" baseline="0" dirty="0" err="1" smtClean="0"/>
              <a:t>established</a:t>
            </a:r>
            <a:r>
              <a:rPr lang="fr-BE" baseline="0" dirty="0" smtClean="0"/>
              <a:t> more </a:t>
            </a:r>
            <a:r>
              <a:rPr lang="fr-BE" baseline="0" dirty="0" err="1" smtClean="0"/>
              <a:t>than</a:t>
            </a:r>
            <a:r>
              <a:rPr lang="fr-BE" baseline="0" dirty="0" smtClean="0"/>
              <a:t> 350 PDTX</a:t>
            </a:r>
          </a:p>
          <a:p>
            <a:endParaRPr lang="fr-BE" baseline="0" dirty="0" smtClean="0"/>
          </a:p>
          <a:p>
            <a:r>
              <a:rPr lang="fr-BE" baseline="0" dirty="0" err="1" smtClean="0"/>
              <a:t>They</a:t>
            </a:r>
            <a:r>
              <a:rPr lang="fr-BE" baseline="0" dirty="0" smtClean="0"/>
              <a:t> </a:t>
            </a:r>
            <a:r>
              <a:rPr lang="fr-BE" baseline="0" dirty="0" err="1" smtClean="0"/>
              <a:t>both</a:t>
            </a:r>
            <a:r>
              <a:rPr lang="fr-BE" baseline="0" dirty="0" smtClean="0"/>
              <a:t> </a:t>
            </a:r>
            <a:r>
              <a:rPr lang="fr-BE" baseline="0" dirty="0" err="1" smtClean="0"/>
              <a:t>offer</a:t>
            </a:r>
            <a:r>
              <a:rPr lang="fr-BE" baseline="0" dirty="0" smtClean="0"/>
              <a:t> to </a:t>
            </a:r>
            <a:r>
              <a:rPr lang="fr-BE" baseline="0" dirty="0" err="1" smtClean="0"/>
              <a:t>validat</a:t>
            </a:r>
            <a:r>
              <a:rPr lang="fr-BE" baseline="0" dirty="0" smtClean="0"/>
              <a:t> </a:t>
            </a:r>
            <a:r>
              <a:rPr lang="fr-BE" baseline="0" dirty="0" err="1" smtClean="0"/>
              <a:t>your</a:t>
            </a:r>
            <a:r>
              <a:rPr lang="fr-BE" baseline="0" dirty="0" smtClean="0"/>
              <a:t> </a:t>
            </a:r>
            <a:r>
              <a:rPr lang="fr-BE" baseline="0" dirty="0" err="1" smtClean="0"/>
              <a:t>potential</a:t>
            </a:r>
            <a:r>
              <a:rPr lang="fr-BE" baseline="0" dirty="0" smtClean="0"/>
              <a:t> </a:t>
            </a:r>
            <a:r>
              <a:rPr lang="fr-BE" baseline="0" dirty="0" err="1" smtClean="0"/>
              <a:t>therapeutic</a:t>
            </a:r>
            <a:r>
              <a:rPr lang="fr-BE" baseline="0" dirty="0" smtClean="0"/>
              <a:t> </a:t>
            </a:r>
            <a:r>
              <a:rPr lang="fr-BE" baseline="0" dirty="0" err="1" smtClean="0"/>
              <a:t>molecule</a:t>
            </a:r>
            <a:r>
              <a:rPr lang="fr-BE" baseline="0" dirty="0" smtClean="0"/>
              <a:t> in </a:t>
            </a:r>
            <a:r>
              <a:rPr lang="fr-BE" baseline="0" dirty="0" err="1" smtClean="0"/>
              <a:t>their</a:t>
            </a:r>
            <a:r>
              <a:rPr lang="fr-BE" baseline="0" dirty="0" smtClean="0"/>
              <a:t> PDTX </a:t>
            </a:r>
            <a:r>
              <a:rPr lang="fr-BE" baseline="0" dirty="0" err="1" smtClean="0"/>
              <a:t>bank</a:t>
            </a:r>
            <a:endParaRPr lang="fr-BE" baseline="0" dirty="0" smtClean="0"/>
          </a:p>
          <a:p>
            <a:endParaRPr lang="fr-BE" baseline="0" dirty="0" smtClean="0"/>
          </a:p>
          <a:p>
            <a:r>
              <a:rPr lang="fr-BE" baseline="0" dirty="0" smtClean="0"/>
              <a:t>And </a:t>
            </a:r>
            <a:r>
              <a:rPr lang="fr-BE" baseline="0" dirty="0" err="1" smtClean="0"/>
              <a:t>Jackon</a:t>
            </a:r>
            <a:r>
              <a:rPr lang="fr-BE" baseline="0" dirty="0" smtClean="0"/>
              <a:t> </a:t>
            </a:r>
            <a:r>
              <a:rPr lang="fr-BE" baseline="0" dirty="0" err="1" smtClean="0"/>
              <a:t>laboratory</a:t>
            </a:r>
            <a:r>
              <a:rPr lang="fr-BE" baseline="0" dirty="0" smtClean="0"/>
              <a:t>, </a:t>
            </a:r>
            <a:r>
              <a:rPr lang="fr-BE" baseline="0" dirty="0" err="1" smtClean="0"/>
              <a:t>which</a:t>
            </a:r>
            <a:r>
              <a:rPr lang="fr-BE" baseline="0" dirty="0" smtClean="0"/>
              <a:t> </a:t>
            </a:r>
            <a:r>
              <a:rPr lang="fr-BE" baseline="0" dirty="0" err="1" smtClean="0"/>
              <a:t>is</a:t>
            </a:r>
            <a:r>
              <a:rPr lang="fr-BE" baseline="0" dirty="0" smtClean="0"/>
              <a:t> a non profile </a:t>
            </a:r>
            <a:r>
              <a:rPr lang="fr-BE" baseline="0" dirty="0" err="1" smtClean="0"/>
              <a:t>organization</a:t>
            </a:r>
            <a:r>
              <a:rPr lang="fr-BE" baseline="0" dirty="0" smtClean="0"/>
              <a:t> </a:t>
            </a:r>
            <a:r>
              <a:rPr lang="fr-BE" baseline="0" dirty="0" err="1" smtClean="0"/>
              <a:t>established</a:t>
            </a:r>
            <a:r>
              <a:rPr lang="fr-BE" baseline="0" dirty="0" smtClean="0"/>
              <a:t> in the United States.</a:t>
            </a:r>
          </a:p>
          <a:p>
            <a:r>
              <a:rPr lang="fr-BE" baseline="0" dirty="0" err="1" smtClean="0"/>
              <a:t>They</a:t>
            </a:r>
            <a:r>
              <a:rPr lang="fr-BE" baseline="0" dirty="0" smtClean="0"/>
              <a:t> have </a:t>
            </a:r>
            <a:r>
              <a:rPr lang="fr-BE" baseline="0" dirty="0" err="1" smtClean="0"/>
              <a:t>established</a:t>
            </a:r>
            <a:r>
              <a:rPr lang="fr-BE" baseline="0" dirty="0" smtClean="0"/>
              <a:t> more </a:t>
            </a:r>
            <a:r>
              <a:rPr lang="fr-BE" baseline="0" dirty="0" err="1" smtClean="0"/>
              <a:t>than</a:t>
            </a:r>
            <a:r>
              <a:rPr lang="fr-BE" baseline="0" dirty="0" smtClean="0"/>
              <a:t> 200 PDX</a:t>
            </a:r>
          </a:p>
          <a:p>
            <a:endParaRPr lang="fr-BE" baseline="0" dirty="0" smtClean="0"/>
          </a:p>
          <a:p>
            <a:r>
              <a:rPr lang="fr-BE" baseline="0" dirty="0" err="1" smtClean="0"/>
              <a:t>They</a:t>
            </a:r>
            <a:r>
              <a:rPr lang="fr-BE" baseline="0" dirty="0" smtClean="0"/>
              <a:t> </a:t>
            </a:r>
            <a:r>
              <a:rPr lang="fr-BE" baseline="0" dirty="0" err="1" smtClean="0"/>
              <a:t>amplify</a:t>
            </a:r>
            <a:r>
              <a:rPr lang="fr-BE" baseline="0" dirty="0" smtClean="0"/>
              <a:t> </a:t>
            </a:r>
            <a:r>
              <a:rPr lang="fr-BE" baseline="0" dirty="0" err="1" smtClean="0"/>
              <a:t>it</a:t>
            </a:r>
            <a:r>
              <a:rPr lang="fr-BE" baseline="0" dirty="0" smtClean="0"/>
              <a:t>, </a:t>
            </a:r>
            <a:r>
              <a:rPr lang="fr-BE" baseline="0" dirty="0" err="1" smtClean="0"/>
              <a:t>characterize</a:t>
            </a:r>
            <a:r>
              <a:rPr lang="fr-BE" baseline="0" dirty="0" smtClean="0"/>
              <a:t> </a:t>
            </a:r>
            <a:r>
              <a:rPr lang="fr-BE" baseline="0" dirty="0" err="1" smtClean="0"/>
              <a:t>it</a:t>
            </a:r>
            <a:r>
              <a:rPr lang="fr-BE" baseline="0" dirty="0" smtClean="0"/>
              <a:t> ,,,,,,,,,</a:t>
            </a:r>
          </a:p>
          <a:p>
            <a:endParaRPr lang="fr-BE" baseline="0" dirty="0" smtClean="0"/>
          </a:p>
          <a:p>
            <a:endParaRPr lang="fr-BE" baseline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41AA1D-3BFD-436B-A162-09F4A5B7D5A3}" type="slidenum">
              <a:rPr lang="fr-BE" smtClean="0"/>
              <a:pPr/>
              <a:t>11</a:t>
            </a:fld>
            <a:endParaRPr lang="fr-B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06/10/2014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06/10/2014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06/10/2014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06/10/2014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06/10/2014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06/10/2014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06/10/2014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06/10/2014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06/10/2014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06/10/2014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06/10/2014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309A6D-C09C-4548-B29A-6CF363A7E532}" type="datetimeFigureOut">
              <a:rPr lang="fr-FR" smtClean="0"/>
              <a:pPr/>
              <a:t>06/10/2014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3.jpeg"/><Relationship Id="rId7" Type="http://schemas.openxmlformats.org/officeDocument/2006/relationships/image" Target="../media/image36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39.png"/><Relationship Id="rId5" Type="http://schemas.microsoft.com/office/2007/relationships/hdphoto" Target="../media/hdphoto1.wdp"/><Relationship Id="rId10" Type="http://schemas.openxmlformats.org/officeDocument/2006/relationships/image" Target="../media/image38.png"/><Relationship Id="rId4" Type="http://schemas.openxmlformats.org/officeDocument/2006/relationships/image" Target="../media/image9.png"/><Relationship Id="rId9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gif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microsoft.com/office/2007/relationships/hdphoto" Target="../media/hdphoto5.wdp"/><Relationship Id="rId4" Type="http://schemas.openxmlformats.org/officeDocument/2006/relationships/image" Target="../media/image5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9.png"/><Relationship Id="rId7" Type="http://schemas.microsoft.com/office/2007/relationships/hdphoto" Target="../media/hdphoto2.wdp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3.png"/><Relationship Id="rId5" Type="http://schemas.openxmlformats.org/officeDocument/2006/relationships/image" Target="../media/image10.jpe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6.jpeg"/><Relationship Id="rId10" Type="http://schemas.openxmlformats.org/officeDocument/2006/relationships/image" Target="../media/image22.png"/><Relationship Id="rId4" Type="http://schemas.openxmlformats.org/officeDocument/2006/relationships/image" Target="../media/image15.jpeg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Image: Broad Institute Communications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2132856"/>
            <a:ext cx="5184576" cy="3600400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>
            <a:off x="7268165" y="6196073"/>
            <a:ext cx="18758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BE" dirty="0" smtClean="0"/>
              <a:t>GIGA Journal Club</a:t>
            </a:r>
          </a:p>
          <a:p>
            <a:pPr algn="ctr"/>
            <a:r>
              <a:rPr lang="fr-BE" dirty="0" smtClean="0"/>
              <a:t>29/11/2013</a:t>
            </a:r>
            <a:endParaRPr lang="fr-BE" dirty="0"/>
          </a:p>
        </p:txBody>
      </p:sp>
      <p:sp>
        <p:nvSpPr>
          <p:cNvPr id="6" name="Rectangle 5"/>
          <p:cNvSpPr/>
          <p:nvPr/>
        </p:nvSpPr>
        <p:spPr>
          <a:xfrm>
            <a:off x="1043608" y="404664"/>
            <a:ext cx="684076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fr-BE" sz="3200" b="1" cap="all" spc="0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Patient </a:t>
            </a:r>
            <a:r>
              <a:rPr lang="fr-BE" sz="3200" b="1" cap="all" spc="0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Derived</a:t>
            </a:r>
            <a:r>
              <a:rPr lang="fr-BE" sz="3200" b="1" cap="all" spc="0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fr-BE" sz="3200" b="1" cap="all" spc="0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Tumor</a:t>
            </a:r>
            <a:r>
              <a:rPr lang="fr-BE" sz="3200" b="1" cap="all" spc="0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fr-BE" sz="3200" b="1" cap="all" spc="0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Xenograf</a:t>
            </a:r>
            <a:r>
              <a:rPr lang="fr-BE" sz="3200" b="1" cap="all" spc="0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(PDTX)</a:t>
            </a:r>
            <a:endParaRPr lang="en-US" sz="3200" b="1" cap="all" spc="0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0" y="5685055"/>
            <a:ext cx="231646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/>
              <a:t>Dr. TURTOI Andrei</a:t>
            </a:r>
          </a:p>
          <a:p>
            <a:r>
              <a:rPr lang="fr-BE" dirty="0" smtClean="0"/>
              <a:t>Dr. BELLAHCENE </a:t>
            </a:r>
            <a:r>
              <a:rPr lang="fr-BE" dirty="0" err="1" smtClean="0"/>
              <a:t>Akeila</a:t>
            </a:r>
            <a:endParaRPr lang="fr-BE" dirty="0" smtClean="0"/>
          </a:p>
          <a:p>
            <a:r>
              <a:rPr lang="fr-BE" dirty="0" err="1" smtClean="0"/>
              <a:t>Yip</a:t>
            </a:r>
            <a:r>
              <a:rPr lang="fr-BE" dirty="0" smtClean="0"/>
              <a:t> Cassandre</a:t>
            </a:r>
          </a:p>
          <a:p>
            <a:r>
              <a:rPr lang="fr-BE" dirty="0" smtClean="0"/>
              <a:t>FAHMY Karim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fr-BE" dirty="0" smtClean="0"/>
              <a:t>Preclinical drug screening</a:t>
            </a:r>
            <a:endParaRPr lang="fr-BE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7650" y="1714488"/>
            <a:ext cx="8610630" cy="4830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fr-BE" dirty="0" smtClean="0"/>
              <a:t>Investment</a:t>
            </a:r>
            <a:endParaRPr lang="fr-BE" dirty="0"/>
          </a:p>
        </p:txBody>
      </p:sp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3284984"/>
            <a:ext cx="3171825" cy="140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5" name="Picture 11" descr="http://blog.thosmoser.com/Portals/52141/images/JacksonLogo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624" y="5013176"/>
            <a:ext cx="3096344" cy="1391866"/>
          </a:xfrm>
          <a:prstGeom prst="rect">
            <a:avLst/>
          </a:prstGeom>
          <a:noFill/>
        </p:spPr>
      </p:pic>
      <p:pic>
        <p:nvPicPr>
          <p:cNvPr id="5122" name="Picture 2" descr="http://www.oncodesign.com/assets/templates/default/images/logo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59632" y="1916832"/>
            <a:ext cx="2362200" cy="1143001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3923928" y="1916832"/>
            <a:ext cx="33931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More than 400 cell lines and PDTX</a:t>
            </a:r>
            <a:endParaRPr lang="fr-BE" dirty="0"/>
          </a:p>
        </p:txBody>
      </p:sp>
      <p:sp>
        <p:nvSpPr>
          <p:cNvPr id="8" name="Rectangle 7"/>
          <p:cNvSpPr/>
          <p:nvPr/>
        </p:nvSpPr>
        <p:spPr>
          <a:xfrm>
            <a:off x="2411760" y="3717032"/>
            <a:ext cx="28523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BE" dirty="0" smtClean="0"/>
              <a:t>More </a:t>
            </a:r>
            <a:r>
              <a:rPr lang="fr-BE" dirty="0" err="1" smtClean="0"/>
              <a:t>than</a:t>
            </a:r>
            <a:r>
              <a:rPr lang="fr-BE" dirty="0" smtClean="0"/>
              <a:t> 350 PDTX model</a:t>
            </a:r>
            <a:endParaRPr lang="fr-BE" dirty="0"/>
          </a:p>
        </p:txBody>
      </p:sp>
      <p:sp>
        <p:nvSpPr>
          <p:cNvPr id="9" name="Rectangle 8"/>
          <p:cNvSpPr/>
          <p:nvPr/>
        </p:nvSpPr>
        <p:spPr>
          <a:xfrm>
            <a:off x="4499992" y="6093296"/>
            <a:ext cx="27775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BE" dirty="0" smtClean="0"/>
              <a:t>More </a:t>
            </a:r>
            <a:r>
              <a:rPr lang="fr-BE" dirty="0" err="1" smtClean="0"/>
              <a:t>than</a:t>
            </a:r>
            <a:r>
              <a:rPr lang="fr-BE" dirty="0" smtClean="0"/>
              <a:t> 200 PDTX model</a:t>
            </a:r>
            <a:endParaRPr lang="fr-B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772816"/>
            <a:ext cx="5365005" cy="4443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fr-BE" dirty="0" smtClean="0"/>
              <a:t>Investment</a:t>
            </a:r>
            <a:endParaRPr lang="fr-B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888232"/>
            <a:ext cx="8229600" cy="96470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dirty="0" smtClean="0"/>
              <a:t>	Center of Resource for Experimental Models of Cancer (</a:t>
            </a:r>
            <a:r>
              <a:rPr lang="en-US" sz="2400" dirty="0" err="1" smtClean="0"/>
              <a:t>CReMEC</a:t>
            </a:r>
            <a:r>
              <a:rPr lang="en-US" sz="2400" dirty="0" smtClean="0"/>
              <a:t>) Consortium  </a:t>
            </a:r>
          </a:p>
        </p:txBody>
      </p:sp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fr-BE" dirty="0" smtClean="0"/>
              <a:t>Investment</a:t>
            </a:r>
            <a:endParaRPr lang="fr-BE" dirty="0"/>
          </a:p>
        </p:txBody>
      </p:sp>
      <p:grpSp>
        <p:nvGrpSpPr>
          <p:cNvPr id="21" name="Groupe 20"/>
          <p:cNvGrpSpPr/>
          <p:nvPr/>
        </p:nvGrpSpPr>
        <p:grpSpPr>
          <a:xfrm>
            <a:off x="611560" y="2636912"/>
            <a:ext cx="7549528" cy="1665476"/>
            <a:chOff x="611560" y="2348880"/>
            <a:chExt cx="7549528" cy="1665476"/>
          </a:xfrm>
        </p:grpSpPr>
        <p:sp>
          <p:nvSpPr>
            <p:cNvPr id="5" name="ZoneTexte 4"/>
            <p:cNvSpPr txBox="1"/>
            <p:nvPr/>
          </p:nvSpPr>
          <p:spPr>
            <a:xfrm>
              <a:off x="611560" y="3284984"/>
              <a:ext cx="10426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BE" dirty="0" err="1" smtClean="0"/>
                <a:t>Hospitals</a:t>
              </a:r>
              <a:endParaRPr lang="fr-BE" dirty="0"/>
            </a:p>
          </p:txBody>
        </p:sp>
        <p:sp>
          <p:nvSpPr>
            <p:cNvPr id="6" name="ZoneTexte 5"/>
            <p:cNvSpPr txBox="1"/>
            <p:nvPr/>
          </p:nvSpPr>
          <p:spPr>
            <a:xfrm>
              <a:off x="6372200" y="2420888"/>
              <a:ext cx="17888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BE" dirty="0" err="1" smtClean="0"/>
                <a:t>Academic</a:t>
              </a:r>
              <a:r>
                <a:rPr lang="fr-BE" dirty="0" smtClean="0"/>
                <a:t> groups</a:t>
              </a:r>
              <a:endParaRPr lang="fr-BE" dirty="0"/>
            </a:p>
          </p:txBody>
        </p:sp>
        <p:sp>
          <p:nvSpPr>
            <p:cNvPr id="7" name="ZoneTexte 6"/>
            <p:cNvSpPr txBox="1"/>
            <p:nvPr/>
          </p:nvSpPr>
          <p:spPr>
            <a:xfrm>
              <a:off x="1979712" y="3645024"/>
              <a:ext cx="24949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BE" dirty="0" err="1" smtClean="0"/>
                <a:t>Biotehnology</a:t>
              </a:r>
              <a:r>
                <a:rPr lang="fr-BE" dirty="0" smtClean="0"/>
                <a:t> </a:t>
              </a:r>
              <a:r>
                <a:rPr lang="fr-BE" dirty="0" err="1" smtClean="0"/>
                <a:t>companies</a:t>
              </a:r>
              <a:endParaRPr lang="fr-BE" dirty="0"/>
            </a:p>
          </p:txBody>
        </p:sp>
        <p:sp>
          <p:nvSpPr>
            <p:cNvPr id="8" name="ZoneTexte 7"/>
            <p:cNvSpPr txBox="1"/>
            <p:nvPr/>
          </p:nvSpPr>
          <p:spPr>
            <a:xfrm>
              <a:off x="4788024" y="3140968"/>
              <a:ext cx="27023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BE" dirty="0" smtClean="0"/>
                <a:t>Pharmaceutical </a:t>
              </a:r>
              <a:r>
                <a:rPr lang="fr-BE" dirty="0" err="1" smtClean="0"/>
                <a:t>companies</a:t>
              </a:r>
              <a:endParaRPr lang="fr-BE" dirty="0"/>
            </a:p>
          </p:txBody>
        </p:sp>
        <p:cxnSp>
          <p:nvCxnSpPr>
            <p:cNvPr id="10" name="Connecteur droit avec flèche 9"/>
            <p:cNvCxnSpPr/>
            <p:nvPr/>
          </p:nvCxnSpPr>
          <p:spPr>
            <a:xfrm flipH="1">
              <a:off x="1829346" y="2361580"/>
              <a:ext cx="1944216" cy="864096"/>
            </a:xfrm>
            <a:prstGeom prst="straightConnector1">
              <a:avLst/>
            </a:prstGeom>
            <a:ln w="25400">
              <a:solidFill>
                <a:srgbClr val="FF006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cteur droit avec flèche 10"/>
            <p:cNvCxnSpPr/>
            <p:nvPr/>
          </p:nvCxnSpPr>
          <p:spPr>
            <a:xfrm flipH="1">
              <a:off x="3275856" y="2348880"/>
              <a:ext cx="504056" cy="1152128"/>
            </a:xfrm>
            <a:prstGeom prst="straightConnector1">
              <a:avLst/>
            </a:prstGeom>
            <a:ln w="25400">
              <a:solidFill>
                <a:srgbClr val="FF006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cteur droit avec flèche 13"/>
            <p:cNvCxnSpPr/>
            <p:nvPr/>
          </p:nvCxnSpPr>
          <p:spPr>
            <a:xfrm>
              <a:off x="3765844" y="2364616"/>
              <a:ext cx="1108256" cy="704344"/>
            </a:xfrm>
            <a:prstGeom prst="straightConnector1">
              <a:avLst/>
            </a:prstGeom>
            <a:ln w="25400">
              <a:solidFill>
                <a:srgbClr val="FF006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cteur droit avec flèche 16"/>
            <p:cNvCxnSpPr/>
            <p:nvPr/>
          </p:nvCxnSpPr>
          <p:spPr>
            <a:xfrm>
              <a:off x="3765844" y="2362948"/>
              <a:ext cx="2232248" cy="216024"/>
            </a:xfrm>
            <a:prstGeom prst="straightConnector1">
              <a:avLst/>
            </a:prstGeom>
            <a:ln w="25400">
              <a:solidFill>
                <a:srgbClr val="FF006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ZoneTexte 12"/>
          <p:cNvSpPr txBox="1"/>
          <p:nvPr/>
        </p:nvSpPr>
        <p:spPr>
          <a:xfrm>
            <a:off x="539552" y="5157192"/>
            <a:ext cx="60544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err="1" smtClean="0"/>
              <a:t>Investement</a:t>
            </a:r>
            <a:r>
              <a:rPr lang="fr-BE" dirty="0" smtClean="0"/>
              <a:t> of  </a:t>
            </a:r>
            <a:r>
              <a:rPr lang="fr-BE" sz="2800" dirty="0" smtClean="0"/>
              <a:t>5.400.000 € </a:t>
            </a:r>
            <a:r>
              <a:rPr lang="fr-BE" dirty="0" smtClean="0"/>
              <a:t>by the French </a:t>
            </a:r>
            <a:r>
              <a:rPr lang="fr-BE" dirty="0" err="1" smtClean="0"/>
              <a:t>governement</a:t>
            </a:r>
            <a:endParaRPr lang="fr-BE" dirty="0"/>
          </a:p>
        </p:txBody>
      </p:sp>
      <p:pic>
        <p:nvPicPr>
          <p:cNvPr id="3074" name="Picture 2" descr="http://3.bp.blogspot.com/-8g_Om0RAGS8/UVF7Cy2n-TI/AAAAAAAAAQo/xhAsDe8vvEA/s1600/money%5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60232" y="4437112"/>
            <a:ext cx="1584176" cy="15841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vibevixen.com/wp-content/uploads/2011/10/vibevixen-breast-cancer-ribb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58394" y="314961"/>
            <a:ext cx="620291" cy="1084929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13" t="44623" r="18892" b="46667"/>
          <a:stretch/>
        </p:blipFill>
        <p:spPr bwMode="auto">
          <a:xfrm>
            <a:off x="715530" y="3645024"/>
            <a:ext cx="7400042" cy="597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18" t="6729" r="20876" b="80322"/>
          <a:stretch/>
        </p:blipFill>
        <p:spPr bwMode="auto">
          <a:xfrm>
            <a:off x="6804248" y="1484784"/>
            <a:ext cx="1439501" cy="888095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ZoneTexte 9"/>
          <p:cNvSpPr txBox="1"/>
          <p:nvPr/>
        </p:nvSpPr>
        <p:spPr>
          <a:xfrm>
            <a:off x="715530" y="2564904"/>
            <a:ext cx="703776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Tumor grafts derived from women with breast </a:t>
            </a:r>
          </a:p>
          <a:p>
            <a:r>
              <a:rPr lang="fr-F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cancer authentically reflect tumor pathology, growth,</a:t>
            </a:r>
          </a:p>
          <a:p>
            <a:r>
              <a:rPr lang="fr-F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</a:t>
            </a:r>
            <a:r>
              <a:rPr lang="fr-F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etastasis and desease outcomes</a:t>
            </a:r>
            <a:endParaRPr lang="fr-FR" sz="2000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1656000" y="2862000"/>
            <a:ext cx="18293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authentically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6516216" y="2852936"/>
            <a:ext cx="10823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growth</a:t>
            </a:r>
            <a:endParaRPr lang="fr-FR" sz="2000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701290" y="3172906"/>
            <a:ext cx="15664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</a:t>
            </a:r>
            <a:r>
              <a:rPr lang="fr-F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etastasis</a:t>
            </a:r>
            <a:endParaRPr lang="fr-FR" sz="2000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2754000" y="3172906"/>
            <a:ext cx="25539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desease outcomes</a:t>
            </a:r>
            <a:endParaRPr lang="fr-FR" sz="2000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fr-BE" dirty="0" err="1" smtClean="0"/>
              <a:t>Tumor</a:t>
            </a:r>
            <a:r>
              <a:rPr lang="fr-BE" dirty="0" smtClean="0"/>
              <a:t> </a:t>
            </a:r>
            <a:r>
              <a:rPr lang="fr-BE" dirty="0" err="1" smtClean="0"/>
              <a:t>graft</a:t>
            </a:r>
            <a:r>
              <a:rPr lang="fr-BE" dirty="0" smtClean="0"/>
              <a:t> </a:t>
            </a:r>
            <a:r>
              <a:rPr lang="fr-BE" dirty="0" err="1" smtClean="0"/>
              <a:t>bank</a:t>
            </a:r>
            <a:r>
              <a:rPr lang="fr-BE" dirty="0" smtClean="0"/>
              <a:t> </a:t>
            </a:r>
            <a:r>
              <a:rPr lang="fr-BE" dirty="0" err="1" smtClean="0"/>
              <a:t>generation</a:t>
            </a:r>
            <a:endParaRPr lang="fr-BE" dirty="0"/>
          </a:p>
        </p:txBody>
      </p:sp>
      <p:pic>
        <p:nvPicPr>
          <p:cNvPr id="6" name="Picture 2" descr="http://www.vibevixen.com/wp-content/uploads/2011/10/vibevixen-breast-cancer-ribb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58394" y="314961"/>
            <a:ext cx="620291" cy="1084929"/>
          </a:xfrm>
          <a:prstGeom prst="rect">
            <a:avLst/>
          </a:prstGeom>
          <a:noFill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2593" b="78056" l="67552" r="8052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551" t="61424" r="18995" b="21944"/>
          <a:stretch/>
        </p:blipFill>
        <p:spPr bwMode="auto">
          <a:xfrm>
            <a:off x="3883464" y="1996632"/>
            <a:ext cx="801007" cy="557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3170832" y="2907932"/>
            <a:ext cx="24383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49 </a:t>
            </a:r>
            <a:r>
              <a:rPr lang="fr-FR" dirty="0" err="1" smtClean="0"/>
              <a:t>fresh</a:t>
            </a:r>
            <a:r>
              <a:rPr lang="fr-FR" dirty="0" smtClean="0"/>
              <a:t> cancer </a:t>
            </a:r>
            <a:r>
              <a:rPr lang="fr-FR" dirty="0" err="1" smtClean="0"/>
              <a:t>samples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677709" y="2924944"/>
            <a:ext cx="12336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42 patients</a:t>
            </a:r>
            <a:endParaRPr lang="fr-FR" dirty="0"/>
          </a:p>
        </p:txBody>
      </p:sp>
      <p:sp>
        <p:nvSpPr>
          <p:cNvPr id="3" name="AutoShape 2" descr="data:image/jpeg;base64,/9j/4AAQSkZJRgABAQAAAQABAAD/2wCEAAkGBxISEhIUExIVFRQTExEYFRMYFBUUFBgWFhoXFxoWFRoYHygiGRwlGxUVITEhJSkrMC4uGB8zODMsNygtLisBCgoKDg0OGxAQGy4mICYtLDQ0LCwsLCwsNTQuKywyLCw0MC4sLyw0NCwsLC0sLywsLCwsLSw0LDQsLzQsLSwsLP/AABEIAQsAvQMBEQACEQEDEQH/xAAbAAEAAgMBAQAAAAAAAAAAAAAABQYDBAcBAv/EAEUQAAIBAgMEBwMHCQcFAAAAAAABAgMRBBIhBQYxQRMiUWFxgZGhscEkMjNScrLRBxQjQlNic4LCNGSSorPh8BYlRFSj/8QAGwEBAAIDAQEAAAAAAAAAAAAAAAUGAQMEBwL/xAA8EQACAQMBBAcFBQgCAwAAAAAAAQIDBBEFEiExQTJRYXGBscEGEyKRoTM0YtHwFEJygrLC4fEkUhUjQ//aAAwDAQACEQMRAD8A7i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VzeLbsqcujpaNJZpWva+tlfTh7yv6rqs6M/dUuPN+hLWNjGpH3lThyRGYDeOtCSzvPHmmldLtTXMjbbWq8Jr3r2o/XwOytp1KcfgWGXWMk0muDV0XFNNZRXmmnhnlSoopttJLi3wMTnGEXKTwkYbwRsdv0G7Zn9pxdiLjrVm5bO144eDX72JJxd9VwfMlU01lGw9Mgq28G9yozdOlFTnH50m+qn2acX28CJvNUVGWxBZf0Jqx0h1oKpUeE+C5mPYe+SqTjTrQUHJpRnFvLd8E0+Hjc+LTVlVmoVFhvnyPu80Z04OdJ5xyfEtpMkEAAAAAAAAAAAAAAAAAAUba35SKVObjRpOsk7OefJF/Y0d136EnS02Uo5k8ERW1eEJbMFntzgm92N6aONTUU4VIq8qcrN2+tFr5yvpy8NVfluLWdHjvXWddre07hbtz6iH3pwcoVnO3VqWafK9rNPv0uUTW7acLh1P3Zc/DgW7Tq0Z0lDmiKw2HlUkowV5Pgvi+xEXRozrTUILLZ3VKkacXKT3HR8PSyQjH6sYr0Vj0OlDYgodSS+RUqktuTl1sh97JPo4pcHPX0dl/wA7CD9oZSVvFLg3v+TOetwKqU45y47tSboRvyckvC/43L1okpOzjtduO7J00uiSpLGw4/tSlKNarGXzlUnfzbd/O9/MpFzGUa0lLjll+tpRlRi48MLyMFKnKUoxjrKTSiu96L2muEXKSUeJslJRi5S4I7Mi9nnrPQAAAAAAAAAAAAAAACO3ihN4XEKF8zo1ctuN8r0XebaDSqxzwyjTcJulJR44ZwYtBTCd3KxTpYuFRJtRjUzJaXTi0k/5nH0IfXLyna2jnPrSS63/AKyTGhW1SvdqMOCTy+z/AHgueO2/WqqUXljGWjSV9PFnmlzrFevFw3JPs/M9Go2FKk1JZbRrbP2nUo3yNK/FOKd/ic1rf1rbPu3x7P0zdXtqdbpotGwtu9M8k0oztdW4Stxtfgyz6bqqunsTWJfRkLeWPuVtxeUZtr7SoJSp1Ly7YxV2vPgmZ1C/s4xdGr8XWl+sfXJFTnHgyq0nTz9ZT6O70Vs9uV+XiU+m7dVsz2tjwz2dnec+7Jb9l7RozShT6tlpBqzsuztLrY39rWSp0t2Fwe46YTi9yM20MfToQz1JKMeHa2+xJcWdtatCjHam8I6aFvUry2Kayygbz7aw+J1hRkqit+kbSbXY0m7+fArl/eULhfDF56y06dZV7bdKa2eox7t7Ww+HeadGUql3aomnZP6sXZJ958WN1Qob5Rbl1n1qFpXuFswmlHq/ydB2XtSliI5qUr24rhJPvRZKFxTrx2oMq1xa1beWzUX5G4bznAAAAAAAAAAAAAAAIHbO9NHDycLOpNcVGyUe5t8+5XO+20+pWjtcERl3qlK3lsYbfZyOZb09DUn0tCi6d8zqRzJxu+cVy53JmjRqU44nLJAXNxSrS2oRcXz6iR2TWw7pRjRpzjKP0s5tNzk0rZWuCXW0suJQ/bJ1U6UZPc9p4XgXf2V9y4VHTTT3Zb8TfxEEmknfqwfbq4pv0ba8inXFNU5KK6ov5xT9S1U57Sz2v6Nr0MZpNhJqUaOK6jWWLutb6Sje3+axLNRtL7MeC4eMf8kdWlKdk5S44f0/0YMjacr/AKyT7W5Zn/SyJ2ZSi6jfNfXP5FQPg1A2FF0+iqJ8byXc4yaa9ntOtRlb+7rp8d/yeMGeGGYvygYhyxEI30hTVl3ybu/RR9Cf1mblWjHkl5l30OmlQcubfl+mVyvScJSi+MZSi7cLxdnb0IqcHCTi+RLwmpxUlzWTE6kU1nkoptXdm7Lm7LV27jbb21SvLEF49RpuLqnQjtTfhzZObi49LGRjGaampxfFXSTknZ2fGK5cyVsbevbXCU1ueVnkROoXNvdWrcJb1h44Pjh+fI6eWErIAAAAAAAAAAAAAPJt2duNnYyuJh8NxxqU3Jtyd2222+Lb1bfmXNJLcigNuW98WeWMmD63cisk7ftGvRL8TzH20nm6pw6o5+bf5HpHsjH/AIs5fi8kvzJDBu8Ivtu/Vt/Er+rrZvJx6sL5RS9Cf057VtGXXl/Nt+pF7UxLcnG/VXLtfed+n20YU1N8WTtvTSjtc2adOTi7xdmuaO6cIzWzJZRuqQjUi4TWUy44GvnwsZc5VGn4wjZ/eIC6oKhRcF/3/tz6nm+o2n7LXlSXBPd3NZXng+SKOE2cViIdDRjmWaLq3XNJtNX9pZI6Re3dlRdGm3ja6lubTT3tZ8DpjbVakE4xI7alVVsbCzupSw0U/FQT9ra8jZd06ivIxqJp/DufcvUuNgnT0/L4pSfmRONnepUfbOb9W2R1d5qSfayTorFOK7F5Fer1HKTb7fYXO3pRpUowiUa6rSrVZTl1/TkhQrShKM4ScZRacZLimuDNxoO97KxTq0KNRqzqUqc2uxyinb2gG0AAAAAAAAAAAAAeN21fABvBxaWIlOrVbjo6lRqXc5Nr3lvo5UEn1IotxsupKUebfma+NqTStGL1Xzl8D7k3yNcUuZv7q2najF2qNzdmnbSOZ6+EShe0Wj3N1exrRS2MJN54b3y48+WS9ez+qW9C1dFv48t4xx3dfDlzNzZ/0VP7EPcin6tLavqz/HL+plp0xYs6K/BHyRG7Tw7jJyt1Zc+x9jJHT7iM6ahzRP29RSjs80atGjKclGEXKT4Rim2/BIkTdOcYRcpvCXMui2fKhhqEJq0m6smvHJ+BB6spKEHJYy5PHZiKX0R5xqdz+03Eqi4Ph3JJL58TUrStFmfZ2yp3d/CFRZistrrxwXzxnsNNnTVSslLgaR7AWU29j0lLEUL8qkZf4et8CK1a0hWpKbW+DTT8VlfrsMTquFKaXNNfMgUzytljIvG4ZxbkuDfpctGnX8asVTl0l9cFS1PT5UZOrHot/LP63DZ+E6ScU9IuUVJ87Nq9u+x1XF5ToNRlxfI5LWxq3GXHgufod7o0lCMYxVoxSSXYkrJeh1nGfYAAAAAAAAAAAABz3fjacp1pUU2qdPLdcpSaUrvttdLyZYtMt4xpqpzfkVbWLqU6rpfur6viVokyHABJbrJLG4eXNSmr9uaEo29pxX8dq3l+uaO/TJ7N1Dx8mY5zVCMYyTbi8uW9m8rs9eXoeU31D9p1Kq1w2t/662etaRbydpThnhFb2RtfaE5XWiTvoly7Ls6KdhRptSS3rtJ2FvCOHzPrZe1q2HblRnlcklLqxldLl1k/Yd8KkodExc2lK4SVVZx2teRMy3pnXyRrRjdN2qRTXG2kld9nFehwatTnc0k1xjn5Fb1LQEqbqW7e7k/R+n1JvFbJisNGrmd5W0torv8A2NdnTWnU6eoQbb3ZXJp7mvlw7StUZuk1VRX6kHHielWF/QvqXvaDyuHan1MsVGtCrHagWndrYM0+lqdXqtQXPrK2Z9mj4d5x391GcHSh4s47m6XRj4nNdoYhxeWL8+7uKTpthCrmpU3rO5epLarqM6TVOnubWW+rsI6Um+Lb8XcsEYRgsRSXcVudSc3mTb73kQm0002muDTs14NGWk+J8ptcC9bjb4VumhQrzdSFR5YTk7zjJ8E5cZJvTXW7RkwdNAAAAAAAAAAAAAOZ4jr7RfP5VFPwhJJ+yLLPD4LL+XzRT5/HqH86+j/wQadzuI5PO8MAz7vScKuHvxjVpp8+E1F/E56vx0JfwvyOqjmFzHPKS8z73tnfE1O6VT70vwR5fQ6dWX45HuemRxbx7l5Ijsdh+jm4XvaNNvxlCMmvJya8jrksPB10anvIbXa/o2vQwHybTe2ngVTjQlFtqtRjN90ruMku7RPzNko4w1zRzW9d1JTi/wB2WPDiifxG1qs6cKd8sIxirLi2ubfiWqx0mjRt4U6sVJpc1lfJ9XWVSFnSg3uzvf8Ag0WyWjCMViKwuw6UktyNjD4+rTacKk425ZnbzT0Z8zo059KKPiVKEuKKpiqObEZF+tOnFfzWXxKxK1p20nSp8E/Pf6kZfVHUryk+zyRh2jGKq1VFWiqlRRXYlJ2XoYOQ1pcGAWLblONHaCcEow6TDVYpaJXUJu3Ys2YA7OAAAAAAAAAAAAAcv2bPNjHL9/Ez9I1JFprLFso9kV9Uim27zeOXbN/STIePBHYyPXA9BkxYCtbrfVqSfpLMa4xzDZNs54nt+Jm3jnmr1bc5O3m2/ieW263SfXKXmz33T1ihDuG8T+VV7cqko/4er8Drq9Niw+7Qz1J/PeR5rOsmtoPNh9n+FaPpVa+B00XtVqUO1f1ERSns3FzHsi/nFm1RpXjUf1Yxa8XOK9zZd6kmpQS5v+1+uCIk8OK7fRmI3Gw3tkUozlOMle9KrbuajmTXerHPczcIKS5NGms2kmutFZ2TDPtCiv7zT9IzTfsiQVy81pd7Iiu81Zd5ETnmbfa2/XU0Go+WAWDfdXnhp/tMDhpX77SXwQB2TD1M0Yy+tGL9VcAyAAAAAAAAAAAAo1Ddmph44mrOcXloV1HLdt3i1md+HhqTsr+FaUKcU98o5+ZW4abUt41Kk5LdGWMd3H9ZKiTBBAA09lvNWVHg6lZRUuScpKOvcaJVVTi5Pllm+NF1ZRgnxwvmSmJwtscqTd/lFKF+3rRXuPOYU9iez+J/WTfqe6W88aepdUH5M09ryviK77a9Z+s5GZ9J97Ou1WKFNfhj5I1D4N5YfzfNgsLU+pXqQa8c80/+dqO+wobVzSqeHy3r1ICq9m9rdtNeiNrDfQV3+9QXq5v+kuM/tYePp+ZHy+0j4+hpm42mxgJ5ZSa/ZYj/AEqhH6s3GyqyXFIxjMop/wDaP9SIndfCz/PYzcWlDp5tvhpCbVu3WxFVaVRuU2t2c/MhatGalJtc/UrceCNBoPQC67e2NXxGE2dUo05VMuHjCWXVqyjl042+d4AHR9j05xw9CM1acaVJTV07SUUmrrjrcA3AAAAAAAAAAAAam1ptUajXKEvcz7pLM4rtXma6rxTk+x+Rx3ETcYNrikXCcsLJRKcc7hhqjlBN8WIPKE44Z80IpY+hlX/kUHbvcov3nBLLoSz1S9STikrmGz1x9DszwNLO6vRw6Rq3SZVntwtm4lZ2VnON5cXWqe793tPZ6s7vkcbx9FqtVgtWqs497eZoipr42u0v9tUTt4Te74U/oeYzAVaVulpyhmvlzRava17X8V6mJQlHij6pXFKrn3ck8dRcN3sPKWzaqgnJyqXypXdlKN7LnpG5NaS4xnFyfX5FZ1Oa/wDIb92EvJ/mY6+EnTwt5xcXOvFpPR5YwnxXLV8yfjUjOv8AC84j6o0RnGdbc+C9URR1nSbmx5pV6blrHNZruaafvOa8ipUJp9Rprtqm2iS2TsySxWlNujeqru+Xo5RlFJvts13nHUrU3abKe/CWOe7Bz1q8alF5e9+ZznZeD6erTpp5c7sm9UtG/gRBFm5vJsSWDqqlKam3TjO6TStJyVtfsgHUtyJP81orkqVOy8lf23ALCAAAAAAAAAAAAAR+3Zr82xGvCjV+6zfbLNaC7V5nNePFvUf4X5HOd31F1kpRjOLjNOMknFq3NMn9Rk40G11orOkxUrlJrdhnm3qcY1moQjCOWNoxSjFeCRnTpylQTk8vLMarCMLlqKwsIs+wMPRboVHRp9Jkp/pMvWvlSv495B3NWoqk4Z3Ze7xLFZ0abpU6mytrZW/wRaXi4Xy5lfsOQ7jkFeV8XJ/3qT/+hFP7Tx9S/wAViyS/B/aT35QcX0jw+lsvS+3J+B0XnLx9CG9nP/p/L/cTn5Pq8Y4TV2tVmvc/ibbX7M4tdWLvwRs74SjLDxktbVI2flK/sJjTW/evuOKxb954FY2bs6VZ2UktUtbklcXcaDSazk7q1wqTSaMWAX6WHiZu8+4ljqM3H2Ui7YHExjSmr6qM36JlcIQ5Jun/AGqh3N/dkAS35SK6nioNf+vTXmpVPxAL3uHJfmdF/upemnwALEmAegAAAAAAAAAHjQBUNtScaddX4wmvU6bNZrw70cl+8WtT+FlZ3f8Apl9mXwJzU/u770V3R/vS7me7wfTP7MfiY0v7uu9jWPvT7l6lg2Kr0qK/diiEvFivPvLDp7za0/4Ubk1ln4M5jsZzynK9dPtrJ+syJXT8fU9CqLZtWvwP+km98uFHxqf0nVecvEgfZzjU/l9Ta3Rn8nkuytLT+WH+59WnQfeaPaBf8mL/AArzZJbwYpOhCCVrVE7/AMsvxJvTPtX3eqI+x+0fd6o1tgSaUmuKkvcfWqdKPcZv+ku4jcG/0kPtL3klc76Mu47q2+lLuJvaE7Uqr7KdR/5WVogygbrL5VR8Z/ckAbu/P9oh/Cj96YBb916v/b6C7XU9k5L4AFt2ZC1Nd4BtgAAAAAAAAAAAgd6sApUK043zKF7dys37LnVYtK4hnrOLUU3azx1FJ3cjerfkoSv52JnVXihjraIHRVm5yuSfoN4o/pvGEfiNKeaGO1jWk1c564r1LBu/NRpU21+rp53syHvmncTx1k9pyatYZ6jPKXNnIduMnPNn61aXfUp/eREU+ku9Hol3uoVP4ZeTLDvj82l4z9yOu84Ir3s70qncvUy7n/RVP4i9sV+Bm06LPj2hX/ug/wAPqbe3H1Y/afuJ7TF8cn2EbYdJ9w2H82X2l7jGqdOPcL/pLuIyh9JH7cfeSlXfRl3PyO+pvpvufkTG238nr/wqn3WVkgij7pr5XS7uk+5MA3d+l+nh/CX3pgFx/J/gVUwdKTb0lVVv55AFzjGysuQB6AAAAAAAAAAADxoAisTsqnFOSeVc7Iy5N8WYUUuCIevRhJ6xUkvrJP0PqNScOi2u54PmdKE+nFPvWTMqSa6t2+y3uPg+z4qQ7mgCs4HdqcasZOUXCEk1a+Z21V1a3ZzOKFq4zTb3Fmuddp1beUIxe01jljfx557txNbc2FUxMYqkknGV+s2lZqz1t4G6vSdRbiN0q+haVG5p4a5HuxNg1sPTnGaTcpX6rukkrLX1FCk6a3jVb6F3UTgnhLmam3f1F3y+BOaXxn4eprsOMvD1Mmw08ktNM/wR8an9ou71Pi/6a7iKj89fbXvJZ76fh6Ei99Pw9C0Yig9c0dHdNNaWfIq5AkfszYFKlJypU3mta95S07rsA3cTurDEuPTRaUb2adnry9gBY9mbPp4enGlTVoRWi4vtbb5tu7ANoAAAAAAAAAAAAAAHk4pqz4AGnLZdN8n6gGahhYQ+avMA0Np0KremsexAGph8LVT0TQBP007K/HmAYMdh3ONk7AENX2A56StZPjdm2lWnSeYM2U6sqbzEldmbOjRp5Erq7fmzFWrKpLalxMVKkpvaka3/AE7Q6XpbO+bNlv1c3G9vHWxv/bavu/d8sY7Tb+1VNjYMeMwFVybvmXichznxhtn1U1+r5gE4gD0AAAAAAAAAAAAAAAAAAAAAAAAAAAAAAAAAAAAAAAAAAAAAAAAAAAAAAAAAAAAAAAAAAAAAAAAAAAAAAAAAAAAAAAAAAAAAAAAAAAAAAAAAAAAAAAAAAAAAA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data:image/jpeg;base64,/9j/4AAQSkZJRgABAQAAAQABAAD/2wCEAAkGBxISEhIUExIVFRQTExEYFRMYFBUUFBgWFhoXFxoWFRoYHygiGRwlGxUVITEhJSkrMC4uGB8zODMsNygtLisBCgoKDg0OGxAQGy4mICYtLDQ0LCwsLCwsNTQuKywyLCw0MC4sLyw0NCwsLC0sLywsLCwsLSw0LDQsLzQsLSwsLP/AABEIAQsAvQMBEQACEQEDEQH/xAAbAAEAAgMBAQAAAAAAAAAAAAAABQYDBAcBAv/EAEUQAAIBAgMEBwMHCQcFAAAAAAABAgMRBBIhBQYxQRMiUWFxgZGhscEkMjNScrLRBxQjQlNic4LCNGSSorPh8BYlRFSj/8QAGwEBAAIDAQEAAAAAAAAAAAAAAAUGAQMEBwL/xAA8EQACAQMBBAcFBQgCAwAAAAAAAQIDBBEFEiExQTJRYXGBscEGEyKRoTM0YtHwFEJygrLC4fEkUhUjQ//aAAwDAQACEQMRAD8A7i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VzeLbsqcujpaNJZpWva+tlfTh7yv6rqs6M/dUuPN+hLWNjGpH3lThyRGYDeOtCSzvPHmmldLtTXMjbbWq8Jr3r2o/XwOytp1KcfgWGXWMk0muDV0XFNNZRXmmnhnlSoopttJLi3wMTnGEXKTwkYbwRsdv0G7Zn9pxdiLjrVm5bO144eDX72JJxd9VwfMlU01lGw9Mgq28G9yozdOlFTnH50m+qn2acX28CJvNUVGWxBZf0Jqx0h1oKpUeE+C5mPYe+SqTjTrQUHJpRnFvLd8E0+Hjc+LTVlVmoVFhvnyPu80Z04OdJ5xyfEtpMkEAAAAAAAAAAAAAAAAAAUba35SKVObjRpOsk7OefJF/Y0d136EnS02Uo5k8ERW1eEJbMFntzgm92N6aONTUU4VIq8qcrN2+tFr5yvpy8NVfluLWdHjvXWddre07hbtz6iH3pwcoVnO3VqWafK9rNPv0uUTW7acLh1P3Zc/DgW7Tq0Z0lDmiKw2HlUkowV5Pgvi+xEXRozrTUILLZ3VKkacXKT3HR8PSyQjH6sYr0Vj0OlDYgodSS+RUqktuTl1sh97JPo4pcHPX0dl/wA7CD9oZSVvFLg3v+TOetwKqU45y47tSboRvyckvC/43L1okpOzjtduO7J00uiSpLGw4/tSlKNarGXzlUnfzbd/O9/MpFzGUa0lLjll+tpRlRi48MLyMFKnKUoxjrKTSiu96L2muEXKSUeJslJRi5S4I7Mi9nnrPQAAAAAAAAAAAAAAACO3ihN4XEKF8zo1ctuN8r0XebaDSqxzwyjTcJulJR44ZwYtBTCd3KxTpYuFRJtRjUzJaXTi0k/5nH0IfXLyna2jnPrSS63/AKyTGhW1SvdqMOCTy+z/AHgueO2/WqqUXljGWjSV9PFnmlzrFevFw3JPs/M9Go2FKk1JZbRrbP2nUo3yNK/FOKd/ic1rf1rbPu3x7P0zdXtqdbpotGwtu9M8k0oztdW4Stxtfgyz6bqqunsTWJfRkLeWPuVtxeUZtr7SoJSp1Ly7YxV2vPgmZ1C/s4xdGr8XWl+sfXJFTnHgyq0nTz9ZT6O70Vs9uV+XiU+m7dVsz2tjwz2dnec+7Jb9l7RozShT6tlpBqzsuztLrY39rWSp0t2Fwe46YTi9yM20MfToQz1JKMeHa2+xJcWdtatCjHam8I6aFvUry2Kayygbz7aw+J1hRkqit+kbSbXY0m7+fArl/eULhfDF56y06dZV7bdKa2eox7t7Ww+HeadGUql3aomnZP6sXZJ958WN1Qob5Rbl1n1qFpXuFswmlHq/ydB2XtSliI5qUr24rhJPvRZKFxTrx2oMq1xa1beWzUX5G4bznAAAAAAAAAAAAAAAIHbO9NHDycLOpNcVGyUe5t8+5XO+20+pWjtcERl3qlK3lsYbfZyOZb09DUn0tCi6d8zqRzJxu+cVy53JmjRqU44nLJAXNxSrS2oRcXz6iR2TWw7pRjRpzjKP0s5tNzk0rZWuCXW0suJQ/bJ1U6UZPc9p4XgXf2V9y4VHTTT3Zb8TfxEEmknfqwfbq4pv0ba8inXFNU5KK6ov5xT9S1U57Sz2v6Nr0MZpNhJqUaOK6jWWLutb6Sje3+axLNRtL7MeC4eMf8kdWlKdk5S44f0/0YMjacr/AKyT7W5Zn/SyJ2ZSi6jfNfXP5FQPg1A2FF0+iqJ8byXc4yaa9ntOtRlb+7rp8d/yeMGeGGYvygYhyxEI30hTVl3ybu/RR9Cf1mblWjHkl5l30OmlQcubfl+mVyvScJSi+MZSi7cLxdnb0IqcHCTi+RLwmpxUlzWTE6kU1nkoptXdm7Lm7LV27jbb21SvLEF49RpuLqnQjtTfhzZObi49LGRjGaampxfFXSTknZ2fGK5cyVsbevbXCU1ueVnkROoXNvdWrcJb1h44Pjh+fI6eWErIAAAAAAAAAAAAAPJt2duNnYyuJh8NxxqU3Jtyd2222+Lb1bfmXNJLcigNuW98WeWMmD63cisk7ftGvRL8TzH20nm6pw6o5+bf5HpHsjH/AIs5fi8kvzJDBu8Ivtu/Vt/Er+rrZvJx6sL5RS9Cf057VtGXXl/Nt+pF7UxLcnG/VXLtfed+n20YU1N8WTtvTSjtc2adOTi7xdmuaO6cIzWzJZRuqQjUi4TWUy44GvnwsZc5VGn4wjZ/eIC6oKhRcF/3/tz6nm+o2n7LXlSXBPd3NZXng+SKOE2cViIdDRjmWaLq3XNJtNX9pZI6Re3dlRdGm3ja6lubTT3tZ8DpjbVakE4xI7alVVsbCzupSw0U/FQT9ra8jZd06ivIxqJp/DufcvUuNgnT0/L4pSfmRONnepUfbOb9W2R1d5qSfayTorFOK7F5Fer1HKTb7fYXO3pRpUowiUa6rSrVZTl1/TkhQrShKM4ScZRacZLimuDNxoO97KxTq0KNRqzqUqc2uxyinb2gG0AAAAAAAAAAAAAeN21fABvBxaWIlOrVbjo6lRqXc5Nr3lvo5UEn1IotxsupKUebfma+NqTStGL1Xzl8D7k3yNcUuZv7q2najF2qNzdmnbSOZ6+EShe0Wj3N1exrRS2MJN54b3y48+WS9ez+qW9C1dFv48t4xx3dfDlzNzZ/0VP7EPcin6tLavqz/HL+plp0xYs6K/BHyRG7Tw7jJyt1Zc+x9jJHT7iM6ahzRP29RSjs80atGjKclGEXKT4Rim2/BIkTdOcYRcpvCXMui2fKhhqEJq0m6smvHJ+BB6spKEHJYy5PHZiKX0R5xqdz+03Eqi4Ph3JJL58TUrStFmfZ2yp3d/CFRZistrrxwXzxnsNNnTVSslLgaR7AWU29j0lLEUL8qkZf4et8CK1a0hWpKbW+DTT8VlfrsMTquFKaXNNfMgUzytljIvG4ZxbkuDfpctGnX8asVTl0l9cFS1PT5UZOrHot/LP63DZ+E6ScU9IuUVJ87Nq9u+x1XF5ToNRlxfI5LWxq3GXHgufod7o0lCMYxVoxSSXYkrJeh1nGfYAAAAAAAAAAAABz3fjacp1pUU2qdPLdcpSaUrvttdLyZYtMt4xpqpzfkVbWLqU6rpfur6viVokyHABJbrJLG4eXNSmr9uaEo29pxX8dq3l+uaO/TJ7N1Dx8mY5zVCMYyTbi8uW9m8rs9eXoeU31D9p1Kq1w2t/662etaRbydpThnhFb2RtfaE5XWiTvoly7Ls6KdhRptSS3rtJ2FvCOHzPrZe1q2HblRnlcklLqxldLl1k/Yd8KkodExc2lK4SVVZx2teRMy3pnXyRrRjdN2qRTXG2kld9nFehwatTnc0k1xjn5Fb1LQEqbqW7e7k/R+n1JvFbJisNGrmd5W0torv8A2NdnTWnU6eoQbb3ZXJp7mvlw7StUZuk1VRX6kHHielWF/QvqXvaDyuHan1MsVGtCrHagWndrYM0+lqdXqtQXPrK2Z9mj4d5x391GcHSh4s47m6XRj4nNdoYhxeWL8+7uKTpthCrmpU3rO5epLarqM6TVOnubWW+rsI6Um+Lb8XcsEYRgsRSXcVudSc3mTb73kQm0002muDTs14NGWk+J8ptcC9bjb4VumhQrzdSFR5YTk7zjJ8E5cZJvTXW7RkwdNAAAAAAAAAAAAAOZ4jr7RfP5VFPwhJJ+yLLPD4LL+XzRT5/HqH86+j/wQadzuI5PO8MAz7vScKuHvxjVpp8+E1F/E56vx0JfwvyOqjmFzHPKS8z73tnfE1O6VT70vwR5fQ6dWX45HuemRxbx7l5Ijsdh+jm4XvaNNvxlCMmvJya8jrksPB10anvIbXa/o2vQwHybTe2ngVTjQlFtqtRjN90ruMku7RPzNko4w1zRzW9d1JTi/wB2WPDiifxG1qs6cKd8sIxirLi2ubfiWqx0mjRt4U6sVJpc1lfJ9XWVSFnSg3uzvf8Ag0WyWjCMViKwuw6UktyNjD4+rTacKk425ZnbzT0Z8zo059KKPiVKEuKKpiqObEZF+tOnFfzWXxKxK1p20nSp8E/Pf6kZfVHUryk+zyRh2jGKq1VFWiqlRRXYlJ2XoYOQ1pcGAWLblONHaCcEow6TDVYpaJXUJu3Ys2YA7OAAAAAAAAAAAAAcv2bPNjHL9/Ez9I1JFprLFso9kV9Uim27zeOXbN/STIePBHYyPXA9BkxYCtbrfVqSfpLMa4xzDZNs54nt+Jm3jnmr1bc5O3m2/ieW263SfXKXmz33T1ihDuG8T+VV7cqko/4er8Drq9Niw+7Qz1J/PeR5rOsmtoPNh9n+FaPpVa+B00XtVqUO1f1ERSns3FzHsi/nFm1RpXjUf1Yxa8XOK9zZd6kmpQS5v+1+uCIk8OK7fRmI3Gw3tkUozlOMle9KrbuajmTXerHPczcIKS5NGms2kmutFZ2TDPtCiv7zT9IzTfsiQVy81pd7Iiu81Zd5ETnmbfa2/XU0Go+WAWDfdXnhp/tMDhpX77SXwQB2TD1M0Yy+tGL9VcAyAAAAAAAAAAAAo1Ddmph44mrOcXloV1HLdt3i1md+HhqTsr+FaUKcU98o5+ZW4abUt41Kk5LdGWMd3H9ZKiTBBAA09lvNWVHg6lZRUuScpKOvcaJVVTi5Pllm+NF1ZRgnxwvmSmJwtscqTd/lFKF+3rRXuPOYU9iez+J/WTfqe6W88aepdUH5M09ryviK77a9Z+s5GZ9J97Ou1WKFNfhj5I1D4N5YfzfNgsLU+pXqQa8c80/+dqO+wobVzSqeHy3r1ICq9m9rdtNeiNrDfQV3+9QXq5v+kuM/tYePp+ZHy+0j4+hpm42mxgJ5ZSa/ZYj/AEqhH6s3GyqyXFIxjMop/wDaP9SIndfCz/PYzcWlDp5tvhpCbVu3WxFVaVRuU2t2c/MhatGalJtc/UrceCNBoPQC67e2NXxGE2dUo05VMuHjCWXVqyjl042+d4AHR9j05xw9CM1acaVJTV07SUUmrrjrcA3AAAAAAAAAAAAam1ptUajXKEvcz7pLM4rtXma6rxTk+x+Rx3ETcYNrikXCcsLJRKcc7hhqjlBN8WIPKE44Z80IpY+hlX/kUHbvcov3nBLLoSz1S9STikrmGz1x9DszwNLO6vRw6Rq3SZVntwtm4lZ2VnON5cXWqe793tPZ6s7vkcbx9FqtVgtWqs497eZoipr42u0v9tUTt4Te74U/oeYzAVaVulpyhmvlzRava17X8V6mJQlHij6pXFKrn3ck8dRcN3sPKWzaqgnJyqXypXdlKN7LnpG5NaS4xnFyfX5FZ1Oa/wDIb92EvJ/mY6+EnTwt5xcXOvFpPR5YwnxXLV8yfjUjOv8AC84j6o0RnGdbc+C9URR1nSbmx5pV6blrHNZruaafvOa8ipUJp9Rprtqm2iS2TsySxWlNujeqru+Xo5RlFJvts13nHUrU3abKe/CWOe7Bz1q8alF5e9+ZznZeD6erTpp5c7sm9UtG/gRBFm5vJsSWDqqlKam3TjO6TStJyVtfsgHUtyJP81orkqVOy8lf23ALCAAAAAAAAAAAAAR+3Zr82xGvCjV+6zfbLNaC7V5nNePFvUf4X5HOd31F1kpRjOLjNOMknFq3NMn9Rk40G11orOkxUrlJrdhnm3qcY1moQjCOWNoxSjFeCRnTpylQTk8vLMarCMLlqKwsIs+wMPRboVHRp9Jkp/pMvWvlSv495B3NWoqk4Z3Ze7xLFZ0abpU6mytrZW/wRaXi4Xy5lfsOQ7jkFeV8XJ/3qT/+hFP7Tx9S/wAViyS/B/aT35QcX0jw+lsvS+3J+B0XnLx9CG9nP/p/L/cTn5Pq8Y4TV2tVmvc/ibbX7M4tdWLvwRs74SjLDxktbVI2flK/sJjTW/evuOKxb954FY2bs6VZ2UktUtbklcXcaDSazk7q1wqTSaMWAX6WHiZu8+4ljqM3H2Ui7YHExjSmr6qM36JlcIQ5Jun/AGqh3N/dkAS35SK6nioNf+vTXmpVPxAL3uHJfmdF/upemnwALEmAegAAAAAAAAAHjQBUNtScaddX4wmvU6bNZrw70cl+8WtT+FlZ3f8Apl9mXwJzU/u770V3R/vS7me7wfTP7MfiY0v7uu9jWPvT7l6lg2Kr0qK/diiEvFivPvLDp7za0/4Ubk1ln4M5jsZzynK9dPtrJ+syJXT8fU9CqLZtWvwP+km98uFHxqf0nVecvEgfZzjU/l9Ta3Rn8nkuytLT+WH+59WnQfeaPaBf8mL/AArzZJbwYpOhCCVrVE7/AMsvxJvTPtX3eqI+x+0fd6o1tgSaUmuKkvcfWqdKPcZv+ku4jcG/0kPtL3klc76Mu47q2+lLuJvaE7Uqr7KdR/5WVogygbrL5VR8Z/ckAbu/P9oh/Cj96YBb916v/b6C7XU9k5L4AFt2ZC1Nd4BtgAAAAAAAAAAAgd6sApUK043zKF7dys37LnVYtK4hnrOLUU3azx1FJ3cjerfkoSv52JnVXihjraIHRVm5yuSfoN4o/pvGEfiNKeaGO1jWk1c564r1LBu/NRpU21+rp53syHvmncTx1k9pyatYZ6jPKXNnIduMnPNn61aXfUp/eREU+ku9Hol3uoVP4ZeTLDvj82l4z9yOu84Ir3s70qncvUy7n/RVP4i9sV+Bm06LPj2hX/ug/wAPqbe3H1Y/afuJ7TF8cn2EbYdJ9w2H82X2l7jGqdOPcL/pLuIyh9JH7cfeSlXfRl3PyO+pvpvufkTG238nr/wqn3WVkgij7pr5XS7uk+5MA3d+l+nh/CX3pgFx/J/gVUwdKTb0lVVv55AFzjGysuQB6AAAAAAAAAAADxoAisTsqnFOSeVc7Iy5N8WYUUuCIevRhJ6xUkvrJP0PqNScOi2u54PmdKE+nFPvWTMqSa6t2+y3uPg+z4qQ7mgCs4HdqcasZOUXCEk1a+Z21V1a3ZzOKFq4zTb3Fmuddp1beUIxe01jljfx557txNbc2FUxMYqkknGV+s2lZqz1t4G6vSdRbiN0q+haVG5p4a5HuxNg1sPTnGaTcpX6rukkrLX1FCk6a3jVb6F3UTgnhLmam3f1F3y+BOaXxn4eprsOMvD1Mmw08ktNM/wR8an9ou71Pi/6a7iKj89fbXvJZ76fh6Ei99Pw9C0Yig9c0dHdNNaWfIq5AkfszYFKlJypU3mta95S07rsA3cTurDEuPTRaUb2adnry9gBY9mbPp4enGlTVoRWi4vtbb5tu7ANoAAAAAAAAAAAAAAHk4pqz4AGnLZdN8n6gGahhYQ+avMA0Np0KremsexAGph8LVT0TQBP007K/HmAYMdh3ONk7AENX2A56StZPjdm2lWnSeYM2U6sqbzEldmbOjRp5Erq7fmzFWrKpLalxMVKkpvaka3/AE7Q6XpbO+bNlv1c3G9vHWxv/bavu/d8sY7Tb+1VNjYMeMwFVybvmXichznxhtn1U1+r5gE4gD0AAAAAAAAAAAAAAAAAAAAAAAAAAAAAAAAAAAAAAAAAAAAAAAAAAAAAAAAAAAAAAAAAAAAAAAAAAAAAAAAAAAAAAAAAAAAAAAAAAAAAAAAAAAAAAAAAAAAAA/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10" t="61717" r="65084" b="25775"/>
          <a:stretch/>
        </p:blipFill>
        <p:spPr bwMode="auto">
          <a:xfrm>
            <a:off x="603330" y="1755997"/>
            <a:ext cx="1455626" cy="111722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Connecteur droit avec flèche 9"/>
          <p:cNvCxnSpPr/>
          <p:nvPr/>
        </p:nvCxnSpPr>
        <p:spPr>
          <a:xfrm>
            <a:off x="2651398" y="2314607"/>
            <a:ext cx="408434" cy="0"/>
          </a:xfrm>
          <a:prstGeom prst="straightConnector1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/>
          <p:cNvCxnSpPr/>
          <p:nvPr/>
        </p:nvCxnSpPr>
        <p:spPr>
          <a:xfrm>
            <a:off x="5436096" y="2348880"/>
            <a:ext cx="432048" cy="0"/>
          </a:xfrm>
          <a:prstGeom prst="straightConnector1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AutoShape 7" descr="data:image/jpeg;base64,/9j/4AAQSkZJRgABAQAAAQABAAD/2wCEAAkGBhAPDw8PDw8UDw8PDw8PDw8PDw8PDw8PFBAVFBQQFBQXHCYeFxkjGRQUHy8gIycpLCwsFR4xNTAqNSYrLCkBCQoKDgwOFA8PFCkYFBwpKSkpKSkpKSkpKSkpLCkpNSkpKSkpKSkpKSkuKTIpKSkpKSkpKSkqKSkpKSkpKSkpKf/AABEIAKoBKAMBIgACEQEDEQH/xAAbAAADAAMBAQAAAAAAAAAAAAAAAQIDBAUGB//EADkQAAICAQIEAwYEBAUFAAAAAAABAhEDBBIFITFBUWFxBhMikaHRMoGxwSNC4fBigpKy8QcUFTNS/8QAGAEBAQEBAQAAAAAAAAAAAAAAAAECAwT/xAAgEQEBAAICAwADAQAAAAAAAAAAAQIREiEDMUFRYXET/9oADAMBAAIRAxEAPwD7EUShlQwFYWAAAAAhiYADATAAEAQAAAJgAmAxMLCwEIbEAAAggABWFMQCKATBisqkAAAgAVgDBisVgDFYWIAEMCo6SGIZhSAAsACxWJBFCCxAMTYAACGIAABEDsQCKCwAAAQxAAmMTAkLBgUArBCCgREs8V/N8uf6GvPicFfl4tIbjUxt+NsVnOnxfwj/ALvsjE+MPsl8v6k5Rr/OuqxWcn/yWV9Iv8oMfvtQ+23/AExJyOH7dQmWWK6tL1aOb/22WX4snycpf0Ljw+Pe5erpfQu7+E1J9ZsnE8S/mv0TZmWVNXzV8+aoxw0yXRJei/cpQRZv6l18VvEMRph1bCxWKzAdhYhAVYEhZBQgsQDABAMBBuAYqJ94vEPerxAbANwFAIAAABiAZIxMBMUmkrZh1WtjjXN8/wC+pwtZxht8n5Kut+SJctOuOFrsZteo9P0v6HNycRlKW1XKX/yvjl8lyQtJwzJkW7NJ44PnsX/sl6vsdLFGONbccVBeXV+r7me61uY+mpDR5ZfjagvCUnJ/6VyRS0MF3b9KgvobDEXTNzrHHTwXSEfVrc/qZI+XL0pDUTJGBrTG0KN9StpTQFCoAAoQmwEwgAQwjpBYgMh2Fk2MBgIAAYgAYJAjZx4e5m3Std4+5r6hPt1SujpZlyfoakcX4pPrKvkZtVpyhSV9a5mGcjpZca/Luc6cOvh9TIxKbXembENTL1NaUWmjOmqEoz4tUm66PwM9nC1M6e5Poze0mt3Ln1OkqabrYWYXmNTVcVhjTt212T/cu1mO3Qc0uvTzOVxDjSjyj1+r+xxNX7QSm3TqPbwNbRabJqJVDlH+bI+33Zjlv07TCY91neoyZpqEFvk+y/DHzZ3eHcIhg+OXx5X1k+kfKKM2i0ePTwqC5v8AFJ9ZPzLlKzUjOWe/4c8jZA2I05gaiCLSAEigEygbFYCKCwAQQCAQAMkAjpATYGRQIVgA7AkdkDsWfpa6oLHmXK/LqZyaxLS6mLtvquq8DZWr8jQwaK5ufT9zc9zSM7tWyT0nLrH4GJ66uqK9z9DV4pL3WOUu+2/QhJsani0Y8krl+hODM5K2keU0vFI5MjSdu68U+Z6jDL4F6GJlt0yw4oyr++4Y34f0NKeuT5flzoeHUq6srmvWRuzRhneO2uy7HTyPldWczUR6o3B5ziXtjlbcYxaXPyX3Zrxy5ZLdkdJ80n1f+X7mXUNY29qW7n8XJy+Zh0+dbrlzfmNfl2mep1HU4dwt5Hc/hh4d5HqdNKMI7Yral2RwNHqrOxp2bjlbtuOdlGOKMhWTEAFDRZCHYF2IVg2UFisBAMQmKwHYCsRQwJsAjohZIWYFWFiABgIYDMkZWq8DEjY00LJRnwQpUGToDzRT2Wt1XXevGvAx5JGFYpZaPPe18smTDJY5bKi97UXKWyraiu8uX1NvifEYYn/Ekoxpu20ly8/zNRatZYtxaabq7tV6oze+mp128p7M6aTmrgse5RlHG3ulGPbc+7fiez1+rjhxf4mqiu7fj6HndXoZYpqWGSx1e57VKc34tvp6GFZZyfxyc5d5NmJOPTpnly7Y1nad22ben1Tb/azWjg5v7lYVUvIjm72LK2lf7Gtq51b6VdlaeXI5HtHr1HFPz+Fd+p0iPPaviEXJ/F+pGHNFtczkuVv/AJN3Q6dykqNbaer4bJcjv6aRxuGaOkuR3tPipG4w2YMolFFAxBYmwHuHuICyitw9xjsVgZdwWYtwbijIKyNwtwFislyDcUUBLkII6Njsx7g3GBksdmPcPcBkBEKQ7ApG1pn1NRGfDLsSjjcL4JlhxLWaubThlSjidtz21D4PKMXB0v8AEzt6jJRg1XEVjcY1d8m/A5nGOLxivH9b7I59R0u8u3h/+q/DNRqo48eCHvK3Nx3OPZbZLmk2ufJ8uZXsJpdRptMoZ18XNqLkm4rwvsdd6/3rbqnGt3fb0qPrZUJOujSI1crJxZs8nJt+XRLoa0k1yaM3Pr0+Zr5Zvn9iMMcHzMOfMkwnm2q2eF9ovay5uOKnXJ9foRZHsdf7Swww/Fz9V9Tz3F+K+9hBqXVtbez5dTi8K4Xl1D95lfJ1zfh5no9LwZZc2xfhwqmu26Xb5L6lxbuOo0uH8Pnka5HsuEcF2pWjd4dwhRSpHZxaajrI5WsWHTJLkbMY0Wo0OiokRTJZQmwsGhUAWJsbEUILATKCwEAAFgIB2KwYgHYyQKjesNxFhZgZLHZjTKTCrRSZjsaYGRMpMxWOwMevhcHKucVZ4XX8Tcs0I91Pp15V+Lw5eZ9BWaMVJy6bX+bPF8T4jCGVJQjNyVxW1Xe7scc9benxWzG9bLSYPh5Ko33dtvvJvzNhNLpy+hmnLJs+KKj4LpRwNdr/AHbblKl2X7EtYmPLt2pT8WcniPEo407aVeLPPa72nySi44YOT6bn0X3OHk02o1D/AIrb8vsVjTa457WvIpYsPR8nPp+S/qcbhfCtz3SXw3Sj3nNvkr8PE73DvZF2m0et4f7LwW2420mk/C11XmLjbOmsMpL242o07x6XJHG/jU8eKD8ZNxUml4W38j2XD+GyUozqKbjFZH03NLrXj29CtDwHDj2Pbbhzi5Ny5t3ufn1OtFFww17a8nkl6nplhBIuzEmVZ1cF2Jsix2AWDFYADEFisBkg2DKEAgABDEAAIABiYAUACYFRtWNMxbh7jCsikOzEpFbgMu4EzFvBTAzbh+8MG8TmBi4nGc9uyqW67dduSONpOBuEMLyT3ZMTlJNpOtzb2Wu3b8jtymY3I53xy3brPLlMePxyeILLOLqDc6qKbSjfeTfZHBz+yssk4SzS+GCX8ONvdLvKTf6I9kwpeBJ457W+W2anTy0eB9kqXglyNrBwNLsd9RXgUjppy20sHDlE3IY0ihjSAaYgKK3DskLAqx2QFgXYWRYWBViFYWA7ExBZQAFisABisVgMLJsAHYEhZQ2ArEVGYLJsLMKqw3EhYFbh7yBAXuBsx2G4BykS2KxNgOx2TYAWmVZjGBYImwTAuwsmwsCwsmwTAqwsVisCrFYrABghBYDCybCwHYrFYbigsGxNiAWTLX0/UqyWkwsB2DYhGgwFYBGULGSYU7GIcQBiY2IBMkoQEioolgACGAx2IQFIaJRQQAABQh2IEBVibAQDsLBksCrBMQMB2KxCKHYWSADYWIQFNiEJAMLEMoLAQFR//9k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27" t="49737" r="63680" b="29888"/>
          <a:stretch/>
        </p:blipFill>
        <p:spPr bwMode="auto">
          <a:xfrm>
            <a:off x="6494773" y="1694696"/>
            <a:ext cx="1528887" cy="1160894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ZoneTexte 25"/>
          <p:cNvSpPr txBox="1"/>
          <p:nvPr/>
        </p:nvSpPr>
        <p:spPr>
          <a:xfrm>
            <a:off x="6376970" y="2924944"/>
            <a:ext cx="16514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NOD/SCID </a:t>
            </a:r>
            <a:r>
              <a:rPr lang="fr-FR" dirty="0" err="1" smtClean="0"/>
              <a:t>mice</a:t>
            </a:r>
            <a:endParaRPr lang="fr-FR" dirty="0"/>
          </a:p>
        </p:txBody>
      </p:sp>
      <p:cxnSp>
        <p:nvCxnSpPr>
          <p:cNvPr id="28" name="Connecteur droit avec flèche 27"/>
          <p:cNvCxnSpPr/>
          <p:nvPr/>
        </p:nvCxnSpPr>
        <p:spPr>
          <a:xfrm>
            <a:off x="7202677" y="3501008"/>
            <a:ext cx="0" cy="360040"/>
          </a:xfrm>
          <a:prstGeom prst="straightConnector1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ZoneTexte 29"/>
          <p:cNvSpPr txBox="1"/>
          <p:nvPr/>
        </p:nvSpPr>
        <p:spPr>
          <a:xfrm>
            <a:off x="6206215" y="6150775"/>
            <a:ext cx="2760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18 </a:t>
            </a:r>
            <a:r>
              <a:rPr lang="fr-FR" dirty="0" err="1" smtClean="0"/>
              <a:t>tumor</a:t>
            </a:r>
            <a:r>
              <a:rPr lang="fr-FR" dirty="0" smtClean="0"/>
              <a:t> </a:t>
            </a:r>
            <a:r>
              <a:rPr lang="fr-FR" dirty="0" err="1" smtClean="0"/>
              <a:t>graft</a:t>
            </a:r>
            <a:r>
              <a:rPr lang="fr-FR" dirty="0" smtClean="0"/>
              <a:t> </a:t>
            </a:r>
            <a:r>
              <a:rPr lang="fr-FR" dirty="0" err="1" smtClean="0"/>
              <a:t>lines</a:t>
            </a:r>
            <a:r>
              <a:rPr lang="fr-FR" dirty="0" smtClean="0"/>
              <a:t> </a:t>
            </a:r>
            <a:r>
              <a:rPr lang="fr-FR" dirty="0" err="1" smtClean="0"/>
              <a:t>growth</a:t>
            </a:r>
            <a:endParaRPr lang="fr-FR" dirty="0"/>
          </a:p>
        </p:txBody>
      </p:sp>
      <p:cxnSp>
        <p:nvCxnSpPr>
          <p:cNvPr id="31" name="Connecteur droit avec flèche 30"/>
          <p:cNvCxnSpPr/>
          <p:nvPr/>
        </p:nvCxnSpPr>
        <p:spPr>
          <a:xfrm flipH="1">
            <a:off x="5436096" y="5085184"/>
            <a:ext cx="432048" cy="0"/>
          </a:xfrm>
          <a:prstGeom prst="straightConnector1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9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45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095" t="13633" r="35281" b="33034"/>
          <a:stretch/>
        </p:blipFill>
        <p:spPr bwMode="auto">
          <a:xfrm>
            <a:off x="3119294" y="4323750"/>
            <a:ext cx="1872208" cy="1577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ZoneTexte 33"/>
          <p:cNvSpPr txBox="1"/>
          <p:nvPr/>
        </p:nvSpPr>
        <p:spPr>
          <a:xfrm>
            <a:off x="2460808" y="6000241"/>
            <a:ext cx="33671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/>
              <a:t>13 </a:t>
            </a:r>
            <a:r>
              <a:rPr lang="fr-FR" dirty="0" err="1" smtClean="0"/>
              <a:t>tumor</a:t>
            </a:r>
            <a:r>
              <a:rPr lang="fr-FR" dirty="0" smtClean="0"/>
              <a:t> </a:t>
            </a:r>
            <a:r>
              <a:rPr lang="fr-FR" dirty="0" err="1" smtClean="0"/>
              <a:t>graft</a:t>
            </a:r>
            <a:r>
              <a:rPr lang="fr-FR" dirty="0" smtClean="0"/>
              <a:t> </a:t>
            </a:r>
            <a:r>
              <a:rPr lang="fr-FR" dirty="0" err="1" smtClean="0"/>
              <a:t>lines</a:t>
            </a:r>
            <a:r>
              <a:rPr lang="fr-FR" dirty="0" smtClean="0"/>
              <a:t> maintenance </a:t>
            </a:r>
          </a:p>
          <a:p>
            <a:pPr algn="ctr"/>
            <a:r>
              <a:rPr lang="fr-FR" dirty="0" err="1" smtClean="0"/>
              <a:t>through</a:t>
            </a:r>
            <a:r>
              <a:rPr lang="fr-FR" dirty="0" smtClean="0"/>
              <a:t> serial transplantation </a:t>
            </a:r>
            <a:endParaRPr lang="fr-FR" dirty="0"/>
          </a:p>
        </p:txBody>
      </p:sp>
      <p:cxnSp>
        <p:nvCxnSpPr>
          <p:cNvPr id="35" name="Connecteur droit avec flèche 34"/>
          <p:cNvCxnSpPr/>
          <p:nvPr/>
        </p:nvCxnSpPr>
        <p:spPr>
          <a:xfrm flipH="1">
            <a:off x="2394564" y="5096667"/>
            <a:ext cx="432048" cy="0"/>
          </a:xfrm>
          <a:prstGeom prst="straightConnector1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ZoneTexte 35"/>
          <p:cNvSpPr txBox="1"/>
          <p:nvPr/>
        </p:nvSpPr>
        <p:spPr>
          <a:xfrm>
            <a:off x="286465" y="6001372"/>
            <a:ext cx="20893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/>
              <a:t>12 </a:t>
            </a:r>
            <a:r>
              <a:rPr lang="fr-FR" dirty="0" err="1" smtClean="0"/>
              <a:t>tumor</a:t>
            </a:r>
            <a:r>
              <a:rPr lang="fr-FR" dirty="0" smtClean="0"/>
              <a:t> </a:t>
            </a:r>
            <a:r>
              <a:rPr lang="fr-FR" dirty="0" err="1" smtClean="0"/>
              <a:t>graft</a:t>
            </a:r>
            <a:r>
              <a:rPr lang="fr-FR" dirty="0" smtClean="0"/>
              <a:t> </a:t>
            </a:r>
            <a:r>
              <a:rPr lang="fr-FR" dirty="0" err="1" smtClean="0"/>
              <a:t>lines</a:t>
            </a:r>
            <a:r>
              <a:rPr lang="fr-FR" dirty="0" smtClean="0"/>
              <a:t> </a:t>
            </a:r>
          </a:p>
          <a:p>
            <a:pPr algn="ctr"/>
            <a:r>
              <a:rPr lang="fr-FR" dirty="0" err="1" smtClean="0"/>
              <a:t>characterized</a:t>
            </a:r>
            <a:endParaRPr lang="fr-FR" dirty="0"/>
          </a:p>
        </p:txBody>
      </p:sp>
      <p:pic>
        <p:nvPicPr>
          <p:cNvPr id="37" name="Picture 2"/>
          <p:cNvPicPr>
            <a:picLocks noChangeAspect="1" noChangeArrowheads="1"/>
          </p:cNvPicPr>
          <p:nvPr/>
        </p:nvPicPr>
        <p:blipFill rotWithShape="1">
          <a:blip r:embed="rId10" cstate="print"/>
          <a:srcRect t="4878"/>
          <a:stretch/>
        </p:blipFill>
        <p:spPr bwMode="auto">
          <a:xfrm>
            <a:off x="755576" y="4195522"/>
            <a:ext cx="939356" cy="695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54" t="25605" r="25927" b="33633"/>
          <a:stretch/>
        </p:blipFill>
        <p:spPr bwMode="auto">
          <a:xfrm>
            <a:off x="755577" y="4982007"/>
            <a:ext cx="946074" cy="69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4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47" t="16237" r="11322" b="10712"/>
          <a:stretch/>
        </p:blipFill>
        <p:spPr bwMode="auto">
          <a:xfrm>
            <a:off x="6186802" y="4323750"/>
            <a:ext cx="2468757" cy="1703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7315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fr-BE" dirty="0" smtClean="0"/>
              <a:t>Maintenance of </a:t>
            </a:r>
            <a:r>
              <a:rPr lang="fr-BE" dirty="0" err="1" smtClean="0"/>
              <a:t>breast</a:t>
            </a:r>
            <a:r>
              <a:rPr lang="fr-BE" dirty="0" smtClean="0"/>
              <a:t> cancer </a:t>
            </a:r>
            <a:br>
              <a:rPr lang="fr-BE" dirty="0" smtClean="0"/>
            </a:br>
            <a:r>
              <a:rPr lang="fr-BE" dirty="0" err="1" smtClean="0"/>
              <a:t>subtypes</a:t>
            </a:r>
            <a:endParaRPr lang="fr-BE" dirty="0"/>
          </a:p>
        </p:txBody>
      </p:sp>
      <p:pic>
        <p:nvPicPr>
          <p:cNvPr id="6" name="Picture 2" descr="http://www.vibevixen.com/wp-content/uploads/2011/10/vibevixen-breast-cancer-ribb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58394" y="314961"/>
            <a:ext cx="620291" cy="1084929"/>
          </a:xfrm>
          <a:prstGeom prst="rect">
            <a:avLst/>
          </a:prstGeom>
          <a:noFill/>
        </p:spPr>
      </p:pic>
      <p:grpSp>
        <p:nvGrpSpPr>
          <p:cNvPr id="2" name="Groupe 12"/>
          <p:cNvGrpSpPr/>
          <p:nvPr/>
        </p:nvGrpSpPr>
        <p:grpSpPr>
          <a:xfrm>
            <a:off x="960720" y="1700808"/>
            <a:ext cx="7715736" cy="4920754"/>
            <a:chOff x="1320760" y="1824282"/>
            <a:chExt cx="7715736" cy="4920754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978" t="38906" r="13897" b="37901"/>
            <a:stretch/>
          </p:blipFill>
          <p:spPr bwMode="auto">
            <a:xfrm>
              <a:off x="1489657" y="5470554"/>
              <a:ext cx="7355696" cy="12539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5" name="Picture 3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45" t="35185" r="15466" b="41914"/>
            <a:stretch/>
          </p:blipFill>
          <p:spPr bwMode="auto">
            <a:xfrm>
              <a:off x="1464776" y="4279066"/>
              <a:ext cx="7355696" cy="12381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7" name="Picture 5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847" t="35293" r="14097" b="42222"/>
            <a:stretch/>
          </p:blipFill>
          <p:spPr bwMode="auto">
            <a:xfrm>
              <a:off x="1475656" y="3063423"/>
              <a:ext cx="7348199" cy="1215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8" name="Picture 6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847" t="21482" r="14166" b="55679"/>
            <a:stretch/>
          </p:blipFill>
          <p:spPr bwMode="auto">
            <a:xfrm>
              <a:off x="1475656" y="1828594"/>
              <a:ext cx="7340700" cy="12348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7" name="Connecteur droit 6"/>
            <p:cNvCxnSpPr/>
            <p:nvPr/>
          </p:nvCxnSpPr>
          <p:spPr>
            <a:xfrm>
              <a:off x="1464776" y="3063423"/>
              <a:ext cx="7571720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eur droit 15"/>
            <p:cNvCxnSpPr/>
            <p:nvPr/>
          </p:nvCxnSpPr>
          <p:spPr>
            <a:xfrm>
              <a:off x="1320760" y="4293096"/>
              <a:ext cx="7571720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cteur droit 16"/>
            <p:cNvCxnSpPr/>
            <p:nvPr/>
          </p:nvCxnSpPr>
          <p:spPr>
            <a:xfrm>
              <a:off x="1331640" y="5517232"/>
              <a:ext cx="7571720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17"/>
            <p:cNvCxnSpPr/>
            <p:nvPr/>
          </p:nvCxnSpPr>
          <p:spPr>
            <a:xfrm>
              <a:off x="1403648" y="1844824"/>
              <a:ext cx="7571720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18"/>
            <p:cNvCxnSpPr/>
            <p:nvPr/>
          </p:nvCxnSpPr>
          <p:spPr>
            <a:xfrm>
              <a:off x="8820472" y="1824282"/>
              <a:ext cx="24881" cy="4900212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21"/>
            <p:cNvCxnSpPr/>
            <p:nvPr/>
          </p:nvCxnSpPr>
          <p:spPr>
            <a:xfrm>
              <a:off x="1450775" y="1844824"/>
              <a:ext cx="24881" cy="4900212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droit 22"/>
            <p:cNvCxnSpPr/>
            <p:nvPr/>
          </p:nvCxnSpPr>
          <p:spPr>
            <a:xfrm>
              <a:off x="6995391" y="1844824"/>
              <a:ext cx="24881" cy="4900212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cteur droit 23"/>
            <p:cNvCxnSpPr/>
            <p:nvPr/>
          </p:nvCxnSpPr>
          <p:spPr>
            <a:xfrm>
              <a:off x="5148064" y="1844824"/>
              <a:ext cx="24881" cy="4900212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cteur droit 24"/>
            <p:cNvCxnSpPr/>
            <p:nvPr/>
          </p:nvCxnSpPr>
          <p:spPr>
            <a:xfrm>
              <a:off x="3322983" y="1844824"/>
              <a:ext cx="24881" cy="4900212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ZoneTexte 11"/>
          <p:cNvSpPr txBox="1"/>
          <p:nvPr/>
        </p:nvSpPr>
        <p:spPr>
          <a:xfrm>
            <a:off x="384921" y="2101854"/>
            <a:ext cx="575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-/-/-</a:t>
            </a:r>
            <a:endParaRPr lang="fr-FR" dirty="0"/>
          </a:p>
        </p:txBody>
      </p:sp>
      <p:sp>
        <p:nvSpPr>
          <p:cNvPr id="27" name="ZoneTexte 26"/>
          <p:cNvSpPr txBox="1"/>
          <p:nvPr/>
        </p:nvSpPr>
        <p:spPr>
          <a:xfrm>
            <a:off x="323528" y="3224226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+</a:t>
            </a:r>
            <a:r>
              <a:rPr lang="fr-FR" dirty="0" smtClean="0"/>
              <a:t>/+/+</a:t>
            </a:r>
            <a:endParaRPr lang="fr-FR" dirty="0"/>
          </a:p>
        </p:txBody>
      </p:sp>
      <p:sp>
        <p:nvSpPr>
          <p:cNvPr id="28" name="ZoneTexte 27"/>
          <p:cNvSpPr txBox="1"/>
          <p:nvPr/>
        </p:nvSpPr>
        <p:spPr>
          <a:xfrm>
            <a:off x="323528" y="4448362"/>
            <a:ext cx="665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+</a:t>
            </a:r>
            <a:r>
              <a:rPr lang="fr-FR" dirty="0" smtClean="0"/>
              <a:t>/+/-</a:t>
            </a:r>
            <a:endParaRPr lang="fr-FR" dirty="0"/>
          </a:p>
        </p:txBody>
      </p:sp>
      <p:sp>
        <p:nvSpPr>
          <p:cNvPr id="29" name="ZoneTexte 28"/>
          <p:cNvSpPr txBox="1"/>
          <p:nvPr/>
        </p:nvSpPr>
        <p:spPr>
          <a:xfrm>
            <a:off x="395801" y="5609782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-/-/+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66444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fr-BE" dirty="0" smtClean="0"/>
              <a:t>Maintenance </a:t>
            </a:r>
            <a:r>
              <a:rPr lang="fr-BE" dirty="0"/>
              <a:t>of </a:t>
            </a:r>
            <a:r>
              <a:rPr lang="fr-BE" dirty="0" err="1" smtClean="0"/>
              <a:t>breast</a:t>
            </a:r>
            <a:r>
              <a:rPr lang="fr-BE" dirty="0" smtClean="0"/>
              <a:t> cancer </a:t>
            </a:r>
            <a:br>
              <a:rPr lang="fr-BE" dirty="0" smtClean="0"/>
            </a:br>
            <a:r>
              <a:rPr lang="fr-BE" dirty="0" err="1" smtClean="0"/>
              <a:t>subtypes</a:t>
            </a:r>
            <a:endParaRPr lang="fr-BE" dirty="0"/>
          </a:p>
        </p:txBody>
      </p:sp>
      <p:pic>
        <p:nvPicPr>
          <p:cNvPr id="6" name="Picture 2" descr="http://www.vibevixen.com/wp-content/uploads/2011/10/vibevixen-breast-cancer-ribb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58394" y="314961"/>
            <a:ext cx="620291" cy="1084929"/>
          </a:xfrm>
          <a:prstGeom prst="rect">
            <a:avLst/>
          </a:prstGeom>
          <a:noFill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75" t="27036" r="60938" b="31959"/>
          <a:stretch/>
        </p:blipFill>
        <p:spPr bwMode="auto">
          <a:xfrm>
            <a:off x="1135385" y="1933574"/>
            <a:ext cx="2895600" cy="3943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23" t="27128" r="33755" b="31959"/>
          <a:stretch/>
        </p:blipFill>
        <p:spPr bwMode="auto">
          <a:xfrm>
            <a:off x="5995417" y="1942391"/>
            <a:ext cx="1735782" cy="3934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10" t="27167" r="50809" b="31960"/>
          <a:stretch/>
        </p:blipFill>
        <p:spPr bwMode="auto">
          <a:xfrm>
            <a:off x="4267225" y="1933574"/>
            <a:ext cx="1569690" cy="3931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4195218" y="1933574"/>
            <a:ext cx="1728192" cy="387169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/>
          <p:cNvSpPr/>
          <p:nvPr/>
        </p:nvSpPr>
        <p:spPr>
          <a:xfrm>
            <a:off x="5995417" y="1933574"/>
            <a:ext cx="1728192" cy="387169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08" t="25386" r="58326" b="73047"/>
          <a:stretch/>
        </p:blipFill>
        <p:spPr bwMode="auto">
          <a:xfrm>
            <a:off x="4421139" y="1700808"/>
            <a:ext cx="1276350" cy="15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36" t="25601" r="27055" b="72913"/>
          <a:stretch/>
        </p:blipFill>
        <p:spPr bwMode="auto">
          <a:xfrm>
            <a:off x="6134645" y="1738312"/>
            <a:ext cx="145732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1135385" y="2348880"/>
            <a:ext cx="6595814" cy="1152128"/>
          </a:xfrm>
          <a:prstGeom prst="rect">
            <a:avLst/>
          </a:prstGeom>
          <a:solidFill>
            <a:schemeClr val="accent4">
              <a:alpha val="3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Rectangle 22"/>
          <p:cNvSpPr/>
          <p:nvPr/>
        </p:nvSpPr>
        <p:spPr>
          <a:xfrm>
            <a:off x="1144538" y="3909831"/>
            <a:ext cx="6595814" cy="815313"/>
          </a:xfrm>
          <a:prstGeom prst="rect">
            <a:avLst/>
          </a:prstGeom>
          <a:solidFill>
            <a:schemeClr val="accent4">
              <a:alpha val="3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ectangle 23"/>
          <p:cNvSpPr/>
          <p:nvPr/>
        </p:nvSpPr>
        <p:spPr>
          <a:xfrm>
            <a:off x="1135385" y="4869160"/>
            <a:ext cx="6595814" cy="936104"/>
          </a:xfrm>
          <a:prstGeom prst="rect">
            <a:avLst/>
          </a:prstGeom>
          <a:solidFill>
            <a:schemeClr val="accent4">
              <a:alpha val="3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74065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fr-BE" dirty="0" smtClean="0"/>
              <a:t>Maintenance of </a:t>
            </a:r>
            <a:r>
              <a:rPr lang="fr-BE" dirty="0" err="1"/>
              <a:t>breast</a:t>
            </a:r>
            <a:r>
              <a:rPr lang="fr-BE" dirty="0"/>
              <a:t> cancer </a:t>
            </a:r>
            <a:br>
              <a:rPr lang="fr-BE" dirty="0"/>
            </a:br>
            <a:r>
              <a:rPr lang="fr-BE" dirty="0" err="1"/>
              <a:t>subtypes</a:t>
            </a:r>
            <a:endParaRPr lang="fr-BE" dirty="0"/>
          </a:p>
        </p:txBody>
      </p:sp>
      <p:pic>
        <p:nvPicPr>
          <p:cNvPr id="6" name="Picture 2" descr="http://www.vibevixen.com/wp-content/uploads/2011/10/vibevixen-breast-cancer-ribb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58394" y="314961"/>
            <a:ext cx="620291" cy="1084929"/>
          </a:xfrm>
          <a:prstGeom prst="rect">
            <a:avLst/>
          </a:prstGeom>
          <a:noFill/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9" t="18667" r="58585" b="33336"/>
          <a:stretch/>
        </p:blipFill>
        <p:spPr bwMode="auto">
          <a:xfrm>
            <a:off x="107504" y="1988840"/>
            <a:ext cx="4694866" cy="367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1" name="Tableau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4472099"/>
              </p:ext>
            </p:extLst>
          </p:nvPr>
        </p:nvGraphicFramePr>
        <p:xfrm>
          <a:off x="5148064" y="2060848"/>
          <a:ext cx="3799797" cy="3608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75461"/>
                <a:gridCol w="1440160"/>
                <a:gridCol w="1584176"/>
              </a:tblGrid>
              <a:tr h="288032"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ID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 err="1" smtClean="0"/>
                        <a:t>Subject</a:t>
                      </a:r>
                      <a:r>
                        <a:rPr lang="fr-FR" sz="1200" dirty="0" smtClean="0"/>
                        <a:t> information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 err="1" smtClean="0"/>
                        <a:t>Xenograft</a:t>
                      </a:r>
                      <a:r>
                        <a:rPr lang="fr-FR" sz="1200" dirty="0" smtClean="0"/>
                        <a:t> information</a:t>
                      </a:r>
                      <a:endParaRPr lang="fr-FR" sz="1200" dirty="0"/>
                    </a:p>
                  </a:txBody>
                  <a:tcPr/>
                </a:tc>
              </a:tr>
              <a:tr h="216024"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HCI-001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Basal </a:t>
                      </a:r>
                      <a:r>
                        <a:rPr lang="fr-FR" sz="1200" dirty="0" err="1" smtClean="0"/>
                        <a:t>like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 smtClean="0"/>
                        <a:t>Basal </a:t>
                      </a:r>
                      <a:r>
                        <a:rPr lang="fr-FR" sz="1200" dirty="0" err="1" smtClean="0"/>
                        <a:t>like</a:t>
                      </a:r>
                      <a:endParaRPr lang="fr-FR" sz="1200" dirty="0" smtClean="0"/>
                    </a:p>
                  </a:txBody>
                  <a:tcPr/>
                </a:tc>
              </a:tr>
              <a:tr h="22973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 smtClean="0"/>
                        <a:t>HCI-002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 smtClean="0"/>
                        <a:t>Basal </a:t>
                      </a:r>
                      <a:r>
                        <a:rPr lang="fr-FR" sz="1200" dirty="0" err="1" smtClean="0"/>
                        <a:t>like</a:t>
                      </a:r>
                      <a:endParaRPr lang="fr-FR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 smtClean="0"/>
                        <a:t>Basal </a:t>
                      </a:r>
                      <a:r>
                        <a:rPr lang="fr-FR" sz="1200" dirty="0" err="1" smtClean="0"/>
                        <a:t>like</a:t>
                      </a:r>
                      <a:endParaRPr lang="fr-FR" sz="1200" dirty="0" smtClean="0"/>
                    </a:p>
                  </a:txBody>
                  <a:tcPr/>
                </a:tc>
              </a:tr>
              <a:tr h="24344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 smtClean="0"/>
                        <a:t>HCI-003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err="1" smtClean="0"/>
                        <a:t>Luminal</a:t>
                      </a:r>
                      <a:r>
                        <a:rPr lang="fr-FR" sz="1200" dirty="0" smtClean="0"/>
                        <a:t> B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 err="1" smtClean="0"/>
                        <a:t>Luminal</a:t>
                      </a:r>
                      <a:r>
                        <a:rPr lang="fr-FR" sz="1200" dirty="0" smtClean="0"/>
                        <a:t> B</a:t>
                      </a:r>
                    </a:p>
                  </a:txBody>
                  <a:tcPr/>
                </a:tc>
              </a:tr>
              <a:tr h="18515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 smtClean="0"/>
                        <a:t>HCI-004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 smtClean="0"/>
                        <a:t>Basal </a:t>
                      </a:r>
                      <a:r>
                        <a:rPr lang="fr-FR" sz="1200" dirty="0" err="1" smtClean="0"/>
                        <a:t>like</a:t>
                      </a:r>
                      <a:endParaRPr lang="fr-FR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 smtClean="0"/>
                        <a:t>Basal </a:t>
                      </a:r>
                      <a:r>
                        <a:rPr lang="fr-FR" sz="1200" dirty="0" err="1" smtClean="0"/>
                        <a:t>like</a:t>
                      </a:r>
                      <a:endParaRPr lang="fr-FR" sz="1200" dirty="0" smtClean="0"/>
                    </a:p>
                  </a:txBody>
                  <a:tcPr/>
                </a:tc>
              </a:tr>
              <a:tr h="12685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 smtClean="0"/>
                        <a:t>HCI-005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err="1" smtClean="0"/>
                        <a:t>Luminal</a:t>
                      </a:r>
                      <a:r>
                        <a:rPr lang="fr-FR" sz="1200" dirty="0" smtClean="0"/>
                        <a:t> B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 err="1" smtClean="0"/>
                        <a:t>Luminal</a:t>
                      </a:r>
                      <a:r>
                        <a:rPr lang="fr-FR" sz="1200" dirty="0" smtClean="0"/>
                        <a:t> B</a:t>
                      </a:r>
                    </a:p>
                  </a:txBody>
                  <a:tcPr/>
                </a:tc>
              </a:tr>
              <a:tr h="14056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 smtClean="0"/>
                        <a:t>HCI-006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 err="1" smtClean="0"/>
                        <a:t>Luminal</a:t>
                      </a:r>
                      <a:r>
                        <a:rPr lang="fr-FR" sz="1200" dirty="0" smtClean="0"/>
                        <a:t> 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 err="1" smtClean="0"/>
                        <a:t>Luminal</a:t>
                      </a:r>
                      <a:r>
                        <a:rPr lang="fr-FR" sz="1200" dirty="0" smtClean="0"/>
                        <a:t> B</a:t>
                      </a: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 smtClean="0"/>
                        <a:t>HCI-007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 err="1" smtClean="0"/>
                        <a:t>Luminal</a:t>
                      </a:r>
                      <a:r>
                        <a:rPr lang="fr-FR" sz="1200" dirty="0" smtClean="0"/>
                        <a:t> 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 err="1" smtClean="0"/>
                        <a:t>Luminal</a:t>
                      </a:r>
                      <a:r>
                        <a:rPr lang="fr-FR" sz="1200" dirty="0" smtClean="0"/>
                        <a:t> B</a:t>
                      </a: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 smtClean="0"/>
                        <a:t>HCI-008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 smtClean="0"/>
                        <a:t>Basal </a:t>
                      </a:r>
                      <a:r>
                        <a:rPr lang="fr-FR" sz="1200" dirty="0" err="1" smtClean="0"/>
                        <a:t>like</a:t>
                      </a:r>
                      <a:endParaRPr lang="fr-FR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 err="1" smtClean="0"/>
                        <a:t>Luminal</a:t>
                      </a:r>
                      <a:r>
                        <a:rPr lang="fr-FR" sz="1200" dirty="0" smtClean="0"/>
                        <a:t> B</a:t>
                      </a: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 smtClean="0"/>
                        <a:t>HCI-009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HER2-like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 err="1" smtClean="0"/>
                        <a:t>Luminal</a:t>
                      </a:r>
                      <a:r>
                        <a:rPr lang="fr-FR" sz="1200" dirty="0" smtClean="0"/>
                        <a:t> B</a:t>
                      </a:r>
                    </a:p>
                  </a:txBody>
                  <a:tcPr/>
                </a:tc>
              </a:tr>
              <a:tr h="12340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 smtClean="0"/>
                        <a:t>HCI-010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 smtClean="0"/>
                        <a:t>Basal </a:t>
                      </a:r>
                      <a:r>
                        <a:rPr lang="fr-FR" sz="1200" dirty="0" err="1" smtClean="0"/>
                        <a:t>like</a:t>
                      </a:r>
                      <a:endParaRPr lang="fr-FR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 smtClean="0"/>
                        <a:t>Basal </a:t>
                      </a:r>
                      <a:r>
                        <a:rPr lang="fr-FR" sz="1200" dirty="0" err="1" smtClean="0"/>
                        <a:t>like</a:t>
                      </a:r>
                      <a:endParaRPr lang="fr-FR" sz="1200" dirty="0" smtClean="0"/>
                    </a:p>
                  </a:txBody>
                  <a:tcPr/>
                </a:tc>
              </a:tr>
              <a:tr h="20912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 smtClean="0"/>
                        <a:t>HCI-011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 err="1" smtClean="0"/>
                        <a:t>Luminal</a:t>
                      </a:r>
                      <a:r>
                        <a:rPr lang="fr-FR" sz="1200" dirty="0" smtClean="0"/>
                        <a:t> 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 err="1" smtClean="0"/>
                        <a:t>Luminal</a:t>
                      </a:r>
                      <a:r>
                        <a:rPr lang="fr-FR" sz="1200" dirty="0" smtClean="0"/>
                        <a:t> B</a:t>
                      </a:r>
                    </a:p>
                  </a:txBody>
                  <a:tcPr/>
                </a:tc>
              </a:tr>
              <a:tr h="30244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 smtClean="0"/>
                        <a:t>HCI-012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 err="1" smtClean="0"/>
                        <a:t>Luminal</a:t>
                      </a:r>
                      <a:r>
                        <a:rPr lang="fr-FR" sz="1200" dirty="0" smtClean="0"/>
                        <a:t> 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 err="1" smtClean="0"/>
                        <a:t>Luminal</a:t>
                      </a:r>
                      <a:r>
                        <a:rPr lang="fr-FR" sz="1200" dirty="0" smtClean="0"/>
                        <a:t> B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2" name="Rectangle 21"/>
          <p:cNvSpPr/>
          <p:nvPr/>
        </p:nvSpPr>
        <p:spPr>
          <a:xfrm>
            <a:off x="5148063" y="2348880"/>
            <a:ext cx="3816425" cy="1944216"/>
          </a:xfrm>
          <a:prstGeom prst="rect">
            <a:avLst/>
          </a:prstGeom>
          <a:solidFill>
            <a:schemeClr val="accent4">
              <a:alpha val="3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 24"/>
          <p:cNvSpPr/>
          <p:nvPr/>
        </p:nvSpPr>
        <p:spPr>
          <a:xfrm>
            <a:off x="5122828" y="4797152"/>
            <a:ext cx="3841660" cy="864096"/>
          </a:xfrm>
          <a:prstGeom prst="rect">
            <a:avLst/>
          </a:prstGeom>
          <a:solidFill>
            <a:schemeClr val="accent4">
              <a:alpha val="3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2962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fr-BE" dirty="0" smtClean="0"/>
              <a:t>Validation of </a:t>
            </a:r>
            <a:r>
              <a:rPr lang="fr-BE" dirty="0" err="1" smtClean="0"/>
              <a:t>tumor</a:t>
            </a:r>
            <a:r>
              <a:rPr lang="fr-BE" dirty="0" smtClean="0"/>
              <a:t> </a:t>
            </a:r>
            <a:r>
              <a:rPr lang="fr-BE" dirty="0" err="1" smtClean="0"/>
              <a:t>graft</a:t>
            </a:r>
            <a:r>
              <a:rPr lang="fr-BE" dirty="0" smtClean="0"/>
              <a:t> </a:t>
            </a:r>
            <a:br>
              <a:rPr lang="fr-BE" dirty="0" smtClean="0"/>
            </a:br>
            <a:r>
              <a:rPr lang="fr-BE" dirty="0" err="1" smtClean="0"/>
              <a:t>epithelial</a:t>
            </a:r>
            <a:r>
              <a:rPr lang="fr-BE" dirty="0" smtClean="0"/>
              <a:t> nature</a:t>
            </a:r>
            <a:endParaRPr lang="fr-BE" dirty="0"/>
          </a:p>
        </p:txBody>
      </p:sp>
      <p:pic>
        <p:nvPicPr>
          <p:cNvPr id="6" name="Picture 2" descr="http://www.vibevixen.com/wp-content/uploads/2011/10/vibevixen-breast-cancer-ribb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58394" y="314961"/>
            <a:ext cx="620291" cy="1084929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6228184" y="1484784"/>
            <a:ext cx="1830210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" name="Groupe 7"/>
          <p:cNvGrpSpPr/>
          <p:nvPr/>
        </p:nvGrpSpPr>
        <p:grpSpPr>
          <a:xfrm>
            <a:off x="19000" y="2204864"/>
            <a:ext cx="9001248" cy="3672408"/>
            <a:chOff x="971352" y="2523531"/>
            <a:chExt cx="7272808" cy="2561653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00" t="59250" r="25000" b="9441"/>
            <a:stretch/>
          </p:blipFill>
          <p:spPr bwMode="auto">
            <a:xfrm>
              <a:off x="971352" y="2523531"/>
              <a:ext cx="7272808" cy="25616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6444208" y="2539903"/>
              <a:ext cx="1614186" cy="2448272"/>
            </a:xfrm>
            <a:prstGeom prst="rect">
              <a:avLst/>
            </a:prstGeom>
            <a:noFill/>
            <a:ln w="5715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475656" y="2548866"/>
              <a:ext cx="1614186" cy="2448272"/>
            </a:xfrm>
            <a:prstGeom prst="rect">
              <a:avLst/>
            </a:prstGeom>
            <a:noFill/>
            <a:ln w="5715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680796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n-US" smtClean="0"/>
              <a:t>Cancer models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000232" y="3643314"/>
            <a:ext cx="3043230" cy="2357454"/>
          </a:xfrm>
        </p:spPr>
        <p:txBody>
          <a:bodyPr>
            <a:normAutofit/>
          </a:bodyPr>
          <a:lstStyle/>
          <a:p>
            <a:r>
              <a:rPr lang="en-US" sz="1700" i="1" dirty="0" smtClean="0"/>
              <a:t>In Vitro </a:t>
            </a:r>
            <a:r>
              <a:rPr lang="en-US" sz="1700" dirty="0" smtClean="0"/>
              <a:t>cell culture :</a:t>
            </a:r>
          </a:p>
          <a:p>
            <a:pPr>
              <a:buNone/>
            </a:pPr>
            <a:endParaRPr lang="en-US" sz="1700" dirty="0" smtClean="0"/>
          </a:p>
          <a:p>
            <a:pPr>
              <a:buNone/>
            </a:pPr>
            <a:r>
              <a:rPr lang="en-US" sz="1700" dirty="0" smtClean="0"/>
              <a:t>	- Behavioral changes from primary tumor</a:t>
            </a:r>
          </a:p>
          <a:p>
            <a:pPr>
              <a:buNone/>
            </a:pPr>
            <a:r>
              <a:rPr lang="en-US" sz="1700" dirty="0" smtClean="0"/>
              <a:t>	- Loss of complexity</a:t>
            </a:r>
          </a:p>
          <a:p>
            <a:pPr>
              <a:buNone/>
            </a:pPr>
            <a:r>
              <a:rPr lang="en-US" sz="1700" dirty="0" smtClean="0"/>
              <a:t>	- Loss of heterogeneity</a:t>
            </a:r>
          </a:p>
          <a:p>
            <a:pPr>
              <a:buNone/>
            </a:pPr>
            <a:r>
              <a:rPr lang="en-US" sz="1700" dirty="0" smtClean="0"/>
              <a:t>	- Selective pressure</a:t>
            </a:r>
          </a:p>
          <a:p>
            <a:pPr>
              <a:buNone/>
            </a:pPr>
            <a:endParaRPr lang="en-US" sz="1700" dirty="0" smtClean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3081338"/>
            <a:ext cx="542925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1652578"/>
            <a:ext cx="86677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Flèche vers le bas 6"/>
          <p:cNvSpPr/>
          <p:nvPr/>
        </p:nvSpPr>
        <p:spPr>
          <a:xfrm>
            <a:off x="829088" y="2381026"/>
            <a:ext cx="285752" cy="571504"/>
          </a:xfrm>
          <a:prstGeom prst="down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8" name="Flèche vers le bas 7"/>
          <p:cNvSpPr/>
          <p:nvPr/>
        </p:nvSpPr>
        <p:spPr>
          <a:xfrm rot="16200000">
            <a:off x="1643042" y="2857496"/>
            <a:ext cx="285752" cy="714380"/>
          </a:xfrm>
          <a:prstGeom prst="down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pic>
        <p:nvPicPr>
          <p:cNvPr id="2054" name="Picture 6" descr="http://1.bp.blogspot.com/-BntK70HOEnM/T-a5OKQYBwI/AAAAAAAABdM/C1BUoz_roww/s1600/T75+Flask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2714612" y="2857496"/>
            <a:ext cx="857256" cy="686154"/>
          </a:xfrm>
          <a:prstGeom prst="rect">
            <a:avLst/>
          </a:prstGeom>
          <a:noFill/>
        </p:spPr>
      </p:pic>
      <p:sp>
        <p:nvSpPr>
          <p:cNvPr id="10" name="Flèche vers le bas 9"/>
          <p:cNvSpPr/>
          <p:nvPr/>
        </p:nvSpPr>
        <p:spPr>
          <a:xfrm rot="16200000">
            <a:off x="4857752" y="2858594"/>
            <a:ext cx="285752" cy="714380"/>
          </a:xfrm>
          <a:prstGeom prst="down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25972" y="5357826"/>
            <a:ext cx="1828800" cy="111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ZoneTexte 11"/>
          <p:cNvSpPr txBox="1"/>
          <p:nvPr/>
        </p:nvSpPr>
        <p:spPr>
          <a:xfrm>
            <a:off x="5143504" y="3643314"/>
            <a:ext cx="3852465" cy="24776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1700" dirty="0" smtClean="0"/>
              <a:t>      Injection in mice :  </a:t>
            </a:r>
          </a:p>
          <a:p>
            <a:pPr marL="342900" indent="-342900">
              <a:spcBef>
                <a:spcPct val="20000"/>
              </a:spcBef>
            </a:pPr>
            <a:endParaRPr lang="en-US" sz="1700" dirty="0" smtClean="0"/>
          </a:p>
          <a:p>
            <a:pPr marL="342900" indent="-342900">
              <a:spcBef>
                <a:spcPct val="20000"/>
              </a:spcBef>
              <a:buFont typeface="Arial" pitchFamily="34" charset="0"/>
            </a:pPr>
            <a:r>
              <a:rPr lang="en-US" sz="1700" dirty="0" smtClean="0"/>
              <a:t>       - No microenvironment reproduction 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</a:pPr>
            <a:r>
              <a:rPr lang="en-US" sz="1700" dirty="0" smtClean="0"/>
              <a:t>       - No interaction with immune cells 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</a:pPr>
            <a:r>
              <a:rPr lang="en-US" sz="1700" dirty="0" smtClean="0"/>
              <a:t>	- Irreversible changes in genes 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</a:pPr>
            <a:r>
              <a:rPr lang="en-US" sz="1700" dirty="0" smtClean="0"/>
              <a:t>	   expression profiles</a:t>
            </a:r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endParaRPr lang="en-US" dirty="0"/>
          </a:p>
        </p:txBody>
      </p:sp>
      <p:sp>
        <p:nvSpPr>
          <p:cNvPr id="13" name="Flèche vers le bas 12"/>
          <p:cNvSpPr/>
          <p:nvPr/>
        </p:nvSpPr>
        <p:spPr>
          <a:xfrm>
            <a:off x="829088" y="3756956"/>
            <a:ext cx="313888" cy="1357322"/>
          </a:xfrm>
          <a:prstGeom prst="down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1085606" y="6432396"/>
            <a:ext cx="675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PDTX</a:t>
            </a:r>
            <a:endParaRPr lang="en-US"/>
          </a:p>
        </p:txBody>
      </p:sp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57884" y="2643182"/>
            <a:ext cx="1471616" cy="879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86446" y="2190181"/>
            <a:ext cx="428628" cy="524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fr-BE" dirty="0" err="1" smtClean="0"/>
              <a:t>Lost</a:t>
            </a:r>
            <a:r>
              <a:rPr lang="fr-BE" dirty="0" smtClean="0"/>
              <a:t> of </a:t>
            </a:r>
            <a:r>
              <a:rPr lang="fr-BE" dirty="0" err="1" smtClean="0"/>
              <a:t>human</a:t>
            </a:r>
            <a:r>
              <a:rPr lang="fr-BE" dirty="0" smtClean="0"/>
              <a:t> stroma </a:t>
            </a:r>
            <a:br>
              <a:rPr lang="fr-BE" dirty="0" smtClean="0"/>
            </a:br>
            <a:r>
              <a:rPr lang="fr-BE" dirty="0" smtClean="0"/>
              <a:t>in </a:t>
            </a:r>
            <a:r>
              <a:rPr lang="fr-BE" dirty="0" err="1" smtClean="0"/>
              <a:t>tumor</a:t>
            </a:r>
            <a:r>
              <a:rPr lang="fr-BE" dirty="0" smtClean="0"/>
              <a:t> </a:t>
            </a:r>
            <a:r>
              <a:rPr lang="fr-BE" dirty="0" err="1" smtClean="0"/>
              <a:t>grafts</a:t>
            </a:r>
            <a:endParaRPr lang="fr-BE" dirty="0"/>
          </a:p>
        </p:txBody>
      </p:sp>
      <p:pic>
        <p:nvPicPr>
          <p:cNvPr id="6" name="Picture 2" descr="http://www.vibevixen.com/wp-content/uploads/2011/10/vibevixen-breast-cancer-ribb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58394" y="314961"/>
            <a:ext cx="620291" cy="1084929"/>
          </a:xfrm>
          <a:prstGeom prst="rect">
            <a:avLst/>
          </a:prstGeom>
          <a:noFill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29" t="21258" r="50551" b="59445"/>
          <a:stretch/>
        </p:blipFill>
        <p:spPr bwMode="auto">
          <a:xfrm>
            <a:off x="983417" y="2132857"/>
            <a:ext cx="2450263" cy="1686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02" t="46005" r="30242" b="35000"/>
          <a:stretch/>
        </p:blipFill>
        <p:spPr bwMode="auto">
          <a:xfrm>
            <a:off x="6008232" y="2132856"/>
            <a:ext cx="2463621" cy="1686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e 2"/>
          <p:cNvGrpSpPr/>
          <p:nvPr/>
        </p:nvGrpSpPr>
        <p:grpSpPr>
          <a:xfrm>
            <a:off x="964367" y="4335061"/>
            <a:ext cx="7492820" cy="1686227"/>
            <a:chOff x="482843" y="4480380"/>
            <a:chExt cx="8320945" cy="1404670"/>
          </a:xfrm>
        </p:grpSpPr>
        <p:pic>
          <p:nvPicPr>
            <p:cNvPr id="4101" name="Picture 5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465" t="20629" r="38047" b="58889"/>
            <a:stretch/>
          </p:blipFill>
          <p:spPr bwMode="auto">
            <a:xfrm>
              <a:off x="482843" y="4480383"/>
              <a:ext cx="2741737" cy="1404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2" name="Picture 6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465" t="47316" r="38047" b="32095"/>
            <a:stretch/>
          </p:blipFill>
          <p:spPr bwMode="auto">
            <a:xfrm>
              <a:off x="3293424" y="4480380"/>
              <a:ext cx="2741737" cy="140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3" name="Picture 7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500" t="74586" r="38176" b="5695"/>
            <a:stretch/>
          </p:blipFill>
          <p:spPr bwMode="auto">
            <a:xfrm>
              <a:off x="6082019" y="4480384"/>
              <a:ext cx="2721769" cy="140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104" name="Picture 8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22" t="21221" r="30234" b="59583"/>
          <a:stretch/>
        </p:blipFill>
        <p:spPr bwMode="auto">
          <a:xfrm>
            <a:off x="3495232" y="2132856"/>
            <a:ext cx="2468871" cy="1686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1366036" y="1772816"/>
            <a:ext cx="17658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h-CD45 (patient)</a:t>
            </a:r>
            <a:endParaRPr lang="fr-FR" b="1" dirty="0"/>
          </a:p>
        </p:txBody>
      </p:sp>
      <p:sp>
        <p:nvSpPr>
          <p:cNvPr id="17" name="ZoneTexte 16"/>
          <p:cNvSpPr txBox="1"/>
          <p:nvPr/>
        </p:nvSpPr>
        <p:spPr>
          <a:xfrm>
            <a:off x="3851920" y="1772816"/>
            <a:ext cx="15308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h</a:t>
            </a:r>
            <a:r>
              <a:rPr lang="fr-FR" b="1" dirty="0" smtClean="0"/>
              <a:t>-CD45 (</a:t>
            </a:r>
            <a:r>
              <a:rPr lang="fr-FR" b="1" dirty="0" err="1" smtClean="0"/>
              <a:t>graft</a:t>
            </a:r>
            <a:r>
              <a:rPr lang="fr-FR" b="1" dirty="0" smtClean="0"/>
              <a:t>)</a:t>
            </a:r>
            <a:endParaRPr lang="fr-FR" b="1" dirty="0"/>
          </a:p>
        </p:txBody>
      </p:sp>
      <p:sp>
        <p:nvSpPr>
          <p:cNvPr id="18" name="ZoneTexte 17"/>
          <p:cNvSpPr txBox="1"/>
          <p:nvPr/>
        </p:nvSpPr>
        <p:spPr>
          <a:xfrm>
            <a:off x="6505404" y="1772816"/>
            <a:ext cx="15949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m-CD45 (</a:t>
            </a:r>
            <a:r>
              <a:rPr lang="fr-FR" b="1" dirty="0" err="1" smtClean="0"/>
              <a:t>graft</a:t>
            </a:r>
            <a:r>
              <a:rPr lang="fr-FR" b="1" dirty="0" smtClean="0"/>
              <a:t>)</a:t>
            </a:r>
            <a:endParaRPr lang="fr-FR" b="1" dirty="0"/>
          </a:p>
        </p:txBody>
      </p:sp>
      <p:sp>
        <p:nvSpPr>
          <p:cNvPr id="19" name="ZoneTexte 18"/>
          <p:cNvSpPr txBox="1"/>
          <p:nvPr/>
        </p:nvSpPr>
        <p:spPr>
          <a:xfrm>
            <a:off x="1366036" y="3995772"/>
            <a:ext cx="17658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h-CD31 (patient)</a:t>
            </a:r>
            <a:endParaRPr lang="fr-FR" b="1" dirty="0"/>
          </a:p>
        </p:txBody>
      </p:sp>
      <p:sp>
        <p:nvSpPr>
          <p:cNvPr id="20" name="ZoneTexte 19"/>
          <p:cNvSpPr txBox="1"/>
          <p:nvPr/>
        </p:nvSpPr>
        <p:spPr>
          <a:xfrm>
            <a:off x="3923928" y="4005064"/>
            <a:ext cx="15308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h-CD31 (</a:t>
            </a:r>
            <a:r>
              <a:rPr lang="fr-FR" b="1" dirty="0" err="1" smtClean="0"/>
              <a:t>graft</a:t>
            </a:r>
            <a:r>
              <a:rPr lang="fr-FR" b="1" dirty="0" smtClean="0"/>
              <a:t>)</a:t>
            </a:r>
            <a:endParaRPr lang="fr-FR" b="1" dirty="0"/>
          </a:p>
        </p:txBody>
      </p:sp>
      <p:sp>
        <p:nvSpPr>
          <p:cNvPr id="21" name="ZoneTexte 20"/>
          <p:cNvSpPr txBox="1"/>
          <p:nvPr/>
        </p:nvSpPr>
        <p:spPr>
          <a:xfrm>
            <a:off x="6497516" y="4005064"/>
            <a:ext cx="15949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m</a:t>
            </a:r>
            <a:r>
              <a:rPr lang="fr-FR" b="1" dirty="0" smtClean="0"/>
              <a:t>-CD31 (</a:t>
            </a:r>
            <a:r>
              <a:rPr lang="fr-FR" b="1" dirty="0" err="1" smtClean="0"/>
              <a:t>graft</a:t>
            </a:r>
            <a:r>
              <a:rPr lang="fr-FR" b="1" dirty="0" smtClean="0"/>
              <a:t>)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3474065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8" t="65833" r="36069" b="6112"/>
          <a:stretch/>
        </p:blipFill>
        <p:spPr bwMode="auto">
          <a:xfrm>
            <a:off x="1043607" y="1772816"/>
            <a:ext cx="7324931" cy="2751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fr-BE" dirty="0" err="1" smtClean="0"/>
              <a:t>Response</a:t>
            </a:r>
            <a:r>
              <a:rPr lang="fr-BE" dirty="0" smtClean="0"/>
              <a:t> of </a:t>
            </a:r>
            <a:r>
              <a:rPr lang="fr-BE" dirty="0" err="1" smtClean="0"/>
              <a:t>tumor</a:t>
            </a:r>
            <a:r>
              <a:rPr lang="fr-BE" dirty="0" smtClean="0"/>
              <a:t> </a:t>
            </a:r>
            <a:r>
              <a:rPr lang="fr-BE" dirty="0" err="1" smtClean="0"/>
              <a:t>grafts</a:t>
            </a:r>
            <a:r>
              <a:rPr lang="fr-BE" dirty="0" smtClean="0"/>
              <a:t> ER+ </a:t>
            </a:r>
            <a:br>
              <a:rPr lang="fr-BE" dirty="0" smtClean="0"/>
            </a:br>
            <a:r>
              <a:rPr lang="fr-BE" dirty="0" smtClean="0"/>
              <a:t>to the </a:t>
            </a:r>
            <a:r>
              <a:rPr lang="fr-BE" dirty="0" err="1" smtClean="0"/>
              <a:t>estrogen</a:t>
            </a:r>
            <a:endParaRPr lang="fr-BE" dirty="0"/>
          </a:p>
        </p:txBody>
      </p:sp>
      <p:pic>
        <p:nvPicPr>
          <p:cNvPr id="6" name="Picture 2" descr="http://www.vibevixen.com/wp-content/uploads/2011/10/vibevixen-breast-cancer-ribb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58394" y="314961"/>
            <a:ext cx="620291" cy="1084929"/>
          </a:xfrm>
          <a:prstGeom prst="rect">
            <a:avLst/>
          </a:prstGeom>
          <a:noFill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94" t="6805" r="34765" b="49167"/>
          <a:stretch/>
        </p:blipFill>
        <p:spPr bwMode="auto">
          <a:xfrm>
            <a:off x="1187624" y="1916831"/>
            <a:ext cx="7344816" cy="4120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4065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94" t="6805" r="34765" b="49167"/>
          <a:stretch/>
        </p:blipFill>
        <p:spPr bwMode="auto">
          <a:xfrm>
            <a:off x="1187624" y="1916831"/>
            <a:ext cx="7344816" cy="4120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8" t="65833" r="36069" b="6112"/>
          <a:stretch/>
        </p:blipFill>
        <p:spPr bwMode="auto">
          <a:xfrm>
            <a:off x="1043607" y="1772816"/>
            <a:ext cx="7324931" cy="2751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fr-BE" dirty="0" err="1" smtClean="0"/>
              <a:t>Response</a:t>
            </a:r>
            <a:r>
              <a:rPr lang="fr-BE" dirty="0" smtClean="0"/>
              <a:t> of </a:t>
            </a:r>
            <a:r>
              <a:rPr lang="fr-BE" dirty="0" err="1" smtClean="0"/>
              <a:t>tumor</a:t>
            </a:r>
            <a:r>
              <a:rPr lang="fr-BE" dirty="0" smtClean="0"/>
              <a:t> </a:t>
            </a:r>
            <a:r>
              <a:rPr lang="fr-BE" dirty="0" err="1" smtClean="0"/>
              <a:t>grafts</a:t>
            </a:r>
            <a:r>
              <a:rPr lang="fr-BE" dirty="0" smtClean="0"/>
              <a:t> ER+ </a:t>
            </a:r>
            <a:br>
              <a:rPr lang="fr-BE" dirty="0" smtClean="0"/>
            </a:br>
            <a:r>
              <a:rPr lang="fr-BE" dirty="0" smtClean="0"/>
              <a:t>to the </a:t>
            </a:r>
            <a:r>
              <a:rPr lang="fr-BE" dirty="0" err="1" smtClean="0"/>
              <a:t>estrogen</a:t>
            </a:r>
            <a:endParaRPr lang="fr-BE" dirty="0"/>
          </a:p>
        </p:txBody>
      </p:sp>
      <p:pic>
        <p:nvPicPr>
          <p:cNvPr id="6" name="Picture 2" descr="http://www.vibevixen.com/wp-content/uploads/2011/10/vibevixen-breast-cancer-ribb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58394" y="314961"/>
            <a:ext cx="620291" cy="108492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8921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fr-BE" dirty="0" smtClean="0"/>
              <a:t>Maintenance of </a:t>
            </a:r>
            <a:r>
              <a:rPr lang="fr-BE" dirty="0" err="1" smtClean="0"/>
              <a:t>matastatic</a:t>
            </a:r>
            <a:r>
              <a:rPr lang="fr-BE" dirty="0" smtClean="0"/>
              <a:t> </a:t>
            </a:r>
            <a:br>
              <a:rPr lang="fr-BE" dirty="0" smtClean="0"/>
            </a:br>
            <a:r>
              <a:rPr lang="fr-BE" dirty="0" err="1" smtClean="0"/>
              <a:t>behaviour</a:t>
            </a:r>
            <a:r>
              <a:rPr lang="fr-BE" dirty="0" smtClean="0"/>
              <a:t> in </a:t>
            </a:r>
            <a:r>
              <a:rPr lang="fr-BE" dirty="0" err="1" smtClean="0"/>
              <a:t>tumor</a:t>
            </a:r>
            <a:r>
              <a:rPr lang="fr-BE" dirty="0" smtClean="0"/>
              <a:t> </a:t>
            </a:r>
            <a:r>
              <a:rPr lang="fr-BE" dirty="0" err="1" smtClean="0"/>
              <a:t>graft</a:t>
            </a:r>
            <a:endParaRPr lang="fr-BE" dirty="0"/>
          </a:p>
        </p:txBody>
      </p:sp>
      <p:pic>
        <p:nvPicPr>
          <p:cNvPr id="6" name="Picture 2" descr="http://www.vibevixen.com/wp-content/uploads/2011/10/vibevixen-breast-cancer-ribb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58394" y="314961"/>
            <a:ext cx="620291" cy="1084929"/>
          </a:xfrm>
          <a:prstGeom prst="rect">
            <a:avLst/>
          </a:prstGeom>
          <a:noFill/>
        </p:spPr>
      </p:pic>
      <p:grpSp>
        <p:nvGrpSpPr>
          <p:cNvPr id="2" name="Groupe 1"/>
          <p:cNvGrpSpPr/>
          <p:nvPr/>
        </p:nvGrpSpPr>
        <p:grpSpPr>
          <a:xfrm>
            <a:off x="2411760" y="1700808"/>
            <a:ext cx="5020675" cy="4824536"/>
            <a:chOff x="3347864" y="1890899"/>
            <a:chExt cx="3387545" cy="3717788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 rotWithShape="1">
            <a:blip r:embed="rId3" cstate="print"/>
            <a:srcRect l="50000" b="50000"/>
            <a:stretch/>
          </p:blipFill>
          <p:spPr bwMode="auto">
            <a:xfrm>
              <a:off x="3347864" y="1890899"/>
              <a:ext cx="3387545" cy="1893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 rotWithShape="1">
            <a:blip r:embed="rId3" cstate="print"/>
            <a:srcRect l="25629" t="50000" r="24371" b="1887"/>
            <a:stretch/>
          </p:blipFill>
          <p:spPr bwMode="auto">
            <a:xfrm>
              <a:off x="3347864" y="3787032"/>
              <a:ext cx="3387545" cy="18216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3" name="ZoneTexte 2"/>
          <p:cNvSpPr txBox="1"/>
          <p:nvPr/>
        </p:nvSpPr>
        <p:spPr>
          <a:xfrm>
            <a:off x="4860032" y="1938715"/>
            <a:ext cx="43204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600" b="1" dirty="0" smtClean="0"/>
              <a:t>CK</a:t>
            </a:r>
            <a:endParaRPr lang="fr-FR" sz="1600" b="1" dirty="0">
              <a:solidFill>
                <a:schemeClr val="bg1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2411760" y="4367193"/>
            <a:ext cx="43204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600" b="1" dirty="0" smtClean="0"/>
              <a:t>CK</a:t>
            </a:r>
            <a:endParaRPr lang="fr-FR" sz="1600" b="1" dirty="0">
              <a:solidFill>
                <a:schemeClr val="bg1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2411761" y="1938318"/>
            <a:ext cx="43552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600" b="1" dirty="0" smtClean="0"/>
              <a:t>HE</a:t>
            </a:r>
            <a:endParaRPr lang="fr-FR" sz="1600" b="1" dirty="0">
              <a:solidFill>
                <a:schemeClr val="bg1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4860031" y="4367193"/>
            <a:ext cx="43204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600" b="1" dirty="0" smtClean="0"/>
              <a:t>ER</a:t>
            </a:r>
            <a:endParaRPr lang="fr-FR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4065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fr-BE" dirty="0" smtClean="0"/>
              <a:t>Maintenance </a:t>
            </a:r>
            <a:r>
              <a:rPr lang="fr-BE" dirty="0"/>
              <a:t>of </a:t>
            </a:r>
            <a:r>
              <a:rPr lang="fr-BE" dirty="0" err="1" smtClean="0"/>
              <a:t>metastatic</a:t>
            </a:r>
            <a:r>
              <a:rPr lang="fr-BE" dirty="0" smtClean="0"/>
              <a:t> </a:t>
            </a:r>
            <a:r>
              <a:rPr lang="fr-BE" dirty="0"/>
              <a:t/>
            </a:r>
            <a:br>
              <a:rPr lang="fr-BE" dirty="0"/>
            </a:br>
            <a:r>
              <a:rPr lang="fr-BE" dirty="0" err="1" smtClean="0"/>
              <a:t>behaviour</a:t>
            </a:r>
            <a:r>
              <a:rPr lang="fr-BE" dirty="0" smtClean="0"/>
              <a:t> </a:t>
            </a:r>
            <a:r>
              <a:rPr lang="fr-BE" dirty="0"/>
              <a:t>in </a:t>
            </a:r>
            <a:r>
              <a:rPr lang="fr-BE" dirty="0" err="1"/>
              <a:t>tumor</a:t>
            </a:r>
            <a:r>
              <a:rPr lang="fr-BE" dirty="0"/>
              <a:t> </a:t>
            </a:r>
            <a:r>
              <a:rPr lang="fr-BE" dirty="0" err="1"/>
              <a:t>graft</a:t>
            </a:r>
            <a:endParaRPr lang="fr-BE" dirty="0"/>
          </a:p>
        </p:txBody>
      </p:sp>
      <p:pic>
        <p:nvPicPr>
          <p:cNvPr id="6" name="Picture 2" descr="http://www.vibevixen.com/wp-content/uploads/2011/10/vibevixen-breast-cancer-ribb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58394" y="314961"/>
            <a:ext cx="620291" cy="1084929"/>
          </a:xfrm>
          <a:prstGeom prst="rect">
            <a:avLst/>
          </a:prstGeom>
          <a:noFill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75" t="27036" r="60938" b="31959"/>
          <a:stretch/>
        </p:blipFill>
        <p:spPr bwMode="auto">
          <a:xfrm>
            <a:off x="1135385" y="1933574"/>
            <a:ext cx="2895600" cy="3943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97" t="27128" r="18228" b="31959"/>
          <a:stretch/>
        </p:blipFill>
        <p:spPr bwMode="auto">
          <a:xfrm>
            <a:off x="5193382" y="1942391"/>
            <a:ext cx="1466850" cy="3934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46" t="27167" r="45235" b="31960"/>
          <a:stretch/>
        </p:blipFill>
        <p:spPr bwMode="auto">
          <a:xfrm>
            <a:off x="4211960" y="1933574"/>
            <a:ext cx="876299" cy="3931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4195218" y="1933574"/>
            <a:ext cx="893041" cy="3943698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/>
          <p:cNvSpPr/>
          <p:nvPr/>
        </p:nvSpPr>
        <p:spPr>
          <a:xfrm>
            <a:off x="5176639" y="1933574"/>
            <a:ext cx="1384895" cy="3943698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08" t="25386" r="58326" b="73047"/>
          <a:stretch/>
        </p:blipFill>
        <p:spPr bwMode="auto">
          <a:xfrm>
            <a:off x="3995936" y="1700808"/>
            <a:ext cx="1276350" cy="15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36" t="25601" r="27055" b="72913"/>
          <a:stretch/>
        </p:blipFill>
        <p:spPr bwMode="auto">
          <a:xfrm>
            <a:off x="5176217" y="1738312"/>
            <a:ext cx="145732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4283968" y="2420888"/>
            <a:ext cx="350143" cy="144016"/>
          </a:xfrm>
          <a:prstGeom prst="rect">
            <a:avLst/>
          </a:prstGeom>
          <a:solidFill>
            <a:schemeClr val="accent4">
              <a:alpha val="3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Rectangle 25"/>
          <p:cNvSpPr/>
          <p:nvPr/>
        </p:nvSpPr>
        <p:spPr>
          <a:xfrm>
            <a:off x="5301977" y="2420888"/>
            <a:ext cx="350143" cy="144016"/>
          </a:xfrm>
          <a:prstGeom prst="rect">
            <a:avLst/>
          </a:prstGeom>
          <a:solidFill>
            <a:schemeClr val="accent4">
              <a:alpha val="3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Rectangle 31"/>
          <p:cNvSpPr/>
          <p:nvPr/>
        </p:nvSpPr>
        <p:spPr>
          <a:xfrm>
            <a:off x="4283968" y="3284984"/>
            <a:ext cx="350143" cy="144016"/>
          </a:xfrm>
          <a:prstGeom prst="rect">
            <a:avLst/>
          </a:prstGeom>
          <a:solidFill>
            <a:schemeClr val="accent4">
              <a:alpha val="3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Rectangle 32"/>
          <p:cNvSpPr/>
          <p:nvPr/>
        </p:nvSpPr>
        <p:spPr>
          <a:xfrm>
            <a:off x="5301977" y="3284984"/>
            <a:ext cx="350143" cy="144016"/>
          </a:xfrm>
          <a:prstGeom prst="rect">
            <a:avLst/>
          </a:prstGeom>
          <a:solidFill>
            <a:schemeClr val="accent4">
              <a:alpha val="3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Rectangle 33"/>
          <p:cNvSpPr/>
          <p:nvPr/>
        </p:nvSpPr>
        <p:spPr>
          <a:xfrm>
            <a:off x="4556198" y="3909831"/>
            <a:ext cx="350143" cy="144016"/>
          </a:xfrm>
          <a:prstGeom prst="rect">
            <a:avLst/>
          </a:prstGeom>
          <a:solidFill>
            <a:schemeClr val="accent4">
              <a:alpha val="3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Rectangle 34"/>
          <p:cNvSpPr/>
          <p:nvPr/>
        </p:nvSpPr>
        <p:spPr>
          <a:xfrm>
            <a:off x="5301977" y="3933056"/>
            <a:ext cx="350143" cy="144016"/>
          </a:xfrm>
          <a:prstGeom prst="rect">
            <a:avLst/>
          </a:prstGeom>
          <a:solidFill>
            <a:schemeClr val="accent4">
              <a:alpha val="3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Rectangle 35"/>
          <p:cNvSpPr/>
          <p:nvPr/>
        </p:nvSpPr>
        <p:spPr>
          <a:xfrm>
            <a:off x="5298205" y="4149080"/>
            <a:ext cx="350143" cy="144016"/>
          </a:xfrm>
          <a:prstGeom prst="rect">
            <a:avLst/>
          </a:prstGeom>
          <a:solidFill>
            <a:schemeClr val="accent4">
              <a:alpha val="3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Rectangle 36"/>
          <p:cNvSpPr/>
          <p:nvPr/>
        </p:nvSpPr>
        <p:spPr>
          <a:xfrm>
            <a:off x="6300192" y="4157092"/>
            <a:ext cx="175071" cy="136004"/>
          </a:xfrm>
          <a:prstGeom prst="rect">
            <a:avLst/>
          </a:prstGeom>
          <a:solidFill>
            <a:schemeClr val="accent4">
              <a:alpha val="3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Rectangle 38"/>
          <p:cNvSpPr/>
          <p:nvPr/>
        </p:nvSpPr>
        <p:spPr>
          <a:xfrm>
            <a:off x="4283968" y="2636912"/>
            <a:ext cx="175071" cy="136004"/>
          </a:xfrm>
          <a:prstGeom prst="rect">
            <a:avLst/>
          </a:prstGeom>
          <a:solidFill>
            <a:schemeClr val="accent4">
              <a:alpha val="3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Rectangle 39"/>
          <p:cNvSpPr/>
          <p:nvPr/>
        </p:nvSpPr>
        <p:spPr>
          <a:xfrm>
            <a:off x="4283968" y="2852936"/>
            <a:ext cx="175071" cy="136004"/>
          </a:xfrm>
          <a:prstGeom prst="rect">
            <a:avLst/>
          </a:prstGeom>
          <a:solidFill>
            <a:schemeClr val="accent4">
              <a:alpha val="3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Rectangle 40"/>
          <p:cNvSpPr/>
          <p:nvPr/>
        </p:nvSpPr>
        <p:spPr>
          <a:xfrm>
            <a:off x="5327004" y="2636912"/>
            <a:ext cx="175071" cy="136004"/>
          </a:xfrm>
          <a:prstGeom prst="rect">
            <a:avLst/>
          </a:prstGeom>
          <a:solidFill>
            <a:schemeClr val="accent4">
              <a:alpha val="3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Rectangle 41"/>
          <p:cNvSpPr/>
          <p:nvPr/>
        </p:nvSpPr>
        <p:spPr>
          <a:xfrm>
            <a:off x="5652120" y="2877505"/>
            <a:ext cx="175071" cy="136004"/>
          </a:xfrm>
          <a:prstGeom prst="rect">
            <a:avLst/>
          </a:prstGeom>
          <a:solidFill>
            <a:schemeClr val="accent4">
              <a:alpha val="3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Rectangle 42"/>
          <p:cNvSpPr/>
          <p:nvPr/>
        </p:nvSpPr>
        <p:spPr>
          <a:xfrm>
            <a:off x="4308995" y="4149080"/>
            <a:ext cx="175071" cy="136004"/>
          </a:xfrm>
          <a:prstGeom prst="rect">
            <a:avLst/>
          </a:prstGeom>
          <a:solidFill>
            <a:schemeClr val="accent4">
              <a:alpha val="3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Rectangle 43"/>
          <p:cNvSpPr/>
          <p:nvPr/>
        </p:nvSpPr>
        <p:spPr>
          <a:xfrm>
            <a:off x="5644800" y="4935488"/>
            <a:ext cx="175071" cy="136004"/>
          </a:xfrm>
          <a:prstGeom prst="rect">
            <a:avLst/>
          </a:prstGeom>
          <a:solidFill>
            <a:schemeClr val="accent4">
              <a:alpha val="3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Rectangle 44"/>
          <p:cNvSpPr/>
          <p:nvPr/>
        </p:nvSpPr>
        <p:spPr>
          <a:xfrm>
            <a:off x="4308995" y="4935488"/>
            <a:ext cx="175071" cy="136004"/>
          </a:xfrm>
          <a:prstGeom prst="rect">
            <a:avLst/>
          </a:prstGeom>
          <a:solidFill>
            <a:schemeClr val="accent4">
              <a:alpha val="3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Rectangle 45"/>
          <p:cNvSpPr/>
          <p:nvPr/>
        </p:nvSpPr>
        <p:spPr>
          <a:xfrm>
            <a:off x="5327004" y="5527340"/>
            <a:ext cx="175071" cy="136004"/>
          </a:xfrm>
          <a:prstGeom prst="rect">
            <a:avLst/>
          </a:prstGeom>
          <a:solidFill>
            <a:schemeClr val="accent4">
              <a:alpha val="3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Rectangle 46"/>
          <p:cNvSpPr/>
          <p:nvPr/>
        </p:nvSpPr>
        <p:spPr>
          <a:xfrm>
            <a:off x="4298279" y="5512296"/>
            <a:ext cx="175071" cy="136004"/>
          </a:xfrm>
          <a:prstGeom prst="rect">
            <a:avLst/>
          </a:prstGeom>
          <a:solidFill>
            <a:schemeClr val="accent4">
              <a:alpha val="3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Rectangle 47"/>
          <p:cNvSpPr/>
          <p:nvPr/>
        </p:nvSpPr>
        <p:spPr>
          <a:xfrm>
            <a:off x="4276340" y="4725144"/>
            <a:ext cx="350143" cy="144016"/>
          </a:xfrm>
          <a:prstGeom prst="rect">
            <a:avLst/>
          </a:prstGeom>
          <a:solidFill>
            <a:schemeClr val="accent4">
              <a:alpha val="3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Rectangle 48"/>
          <p:cNvSpPr/>
          <p:nvPr/>
        </p:nvSpPr>
        <p:spPr>
          <a:xfrm>
            <a:off x="5298205" y="4726657"/>
            <a:ext cx="350143" cy="144016"/>
          </a:xfrm>
          <a:prstGeom prst="rect">
            <a:avLst/>
          </a:prstGeom>
          <a:solidFill>
            <a:schemeClr val="accent4">
              <a:alpha val="3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2308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fr-BE" dirty="0" err="1" smtClean="0"/>
              <a:t>Improvement</a:t>
            </a:r>
            <a:r>
              <a:rPr lang="fr-BE" dirty="0" smtClean="0"/>
              <a:t> of </a:t>
            </a:r>
            <a:r>
              <a:rPr lang="fr-BE" dirty="0" err="1" smtClean="0"/>
              <a:t>tumor</a:t>
            </a:r>
            <a:r>
              <a:rPr lang="fr-BE" dirty="0" smtClean="0"/>
              <a:t> </a:t>
            </a:r>
            <a:br>
              <a:rPr lang="fr-BE" dirty="0" smtClean="0"/>
            </a:br>
            <a:r>
              <a:rPr lang="fr-BE" dirty="0" err="1" smtClean="0"/>
              <a:t>engraftment</a:t>
            </a:r>
            <a:r>
              <a:rPr lang="fr-BE" dirty="0" smtClean="0"/>
              <a:t> </a:t>
            </a:r>
            <a:r>
              <a:rPr lang="fr-BE" dirty="0" err="1" smtClean="0"/>
              <a:t>with</a:t>
            </a:r>
            <a:r>
              <a:rPr lang="fr-BE" dirty="0" smtClean="0"/>
              <a:t> </a:t>
            </a:r>
            <a:r>
              <a:rPr lang="fr-BE" dirty="0" err="1" smtClean="0"/>
              <a:t>hMSC</a:t>
            </a:r>
            <a:endParaRPr lang="fr-BE" dirty="0"/>
          </a:p>
        </p:txBody>
      </p:sp>
      <p:pic>
        <p:nvPicPr>
          <p:cNvPr id="5" name="Picture 2" descr="http://www.vibevixen.com/wp-content/uploads/2011/10/vibevixen-breast-cancer-ribb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58394" y="314961"/>
            <a:ext cx="620291" cy="1084929"/>
          </a:xfrm>
          <a:prstGeom prst="rect">
            <a:avLst/>
          </a:prstGeom>
          <a:noFill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94679" y="1474857"/>
            <a:ext cx="5353038" cy="5208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4000" dirty="0" smtClean="0"/>
              <a:t>Maintenance of DNA copy </a:t>
            </a:r>
            <a:br>
              <a:rPr lang="en-US" sz="4000" dirty="0" smtClean="0"/>
            </a:br>
            <a:r>
              <a:rPr lang="en-US" sz="4000" dirty="0" smtClean="0"/>
              <a:t>number </a:t>
            </a:r>
            <a:r>
              <a:rPr lang="en-US" sz="4000" dirty="0"/>
              <a:t>variation</a:t>
            </a:r>
            <a:endParaRPr lang="fr-BE" sz="4000" dirty="0"/>
          </a:p>
        </p:txBody>
      </p:sp>
      <p:pic>
        <p:nvPicPr>
          <p:cNvPr id="6" name="Picture 2" descr="http://www.vibevixen.com/wp-content/uploads/2011/10/vibevixen-breast-cancer-ribb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58394" y="314961"/>
            <a:ext cx="620291" cy="1084929"/>
          </a:xfrm>
          <a:prstGeom prst="rect">
            <a:avLst/>
          </a:prstGeom>
          <a:noFill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8" t="24712" r="59853" b="25699"/>
          <a:stretch/>
        </p:blipFill>
        <p:spPr bwMode="auto">
          <a:xfrm>
            <a:off x="1794024" y="1700808"/>
            <a:ext cx="5400600" cy="4109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4065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fr-BE" dirty="0" err="1" smtClean="0"/>
              <a:t>Prediction</a:t>
            </a:r>
            <a:r>
              <a:rPr lang="fr-BE" dirty="0" smtClean="0"/>
              <a:t> of </a:t>
            </a:r>
            <a:r>
              <a:rPr lang="fr-BE" dirty="0" err="1" smtClean="0"/>
              <a:t>disease</a:t>
            </a:r>
            <a:r>
              <a:rPr lang="fr-BE" dirty="0" smtClean="0"/>
              <a:t> </a:t>
            </a:r>
            <a:r>
              <a:rPr lang="fr-BE" dirty="0" err="1" smtClean="0"/>
              <a:t>outcome</a:t>
            </a:r>
            <a:endParaRPr lang="fr-BE" dirty="0"/>
          </a:p>
        </p:txBody>
      </p:sp>
      <p:pic>
        <p:nvPicPr>
          <p:cNvPr id="5" name="Picture 2" descr="http://www.vibevixen.com/wp-content/uploads/2011/10/vibevixen-breast-cancer-ribb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58394" y="314961"/>
            <a:ext cx="620291" cy="1084929"/>
          </a:xfrm>
          <a:prstGeom prst="rect">
            <a:avLst/>
          </a:prstGeom>
          <a:noFill/>
        </p:spPr>
      </p:pic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55124" y="3914816"/>
            <a:ext cx="5578250" cy="2500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59798" y="1628800"/>
            <a:ext cx="5210657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fr-BE" dirty="0" smtClean="0"/>
              <a:t>Conclusion</a:t>
            </a:r>
            <a:endParaRPr lang="fr-BE" dirty="0"/>
          </a:p>
        </p:txBody>
      </p:sp>
      <p:pic>
        <p:nvPicPr>
          <p:cNvPr id="6" name="Picture 2" descr="http://www.vibevixen.com/wp-content/uploads/2011/10/vibevixen-breast-cancer-ribb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58394" y="314961"/>
            <a:ext cx="620291" cy="1084929"/>
          </a:xfrm>
          <a:prstGeom prst="rect">
            <a:avLst/>
          </a:prstGeom>
          <a:noFill/>
        </p:spPr>
      </p:pic>
      <p:grpSp>
        <p:nvGrpSpPr>
          <p:cNvPr id="4" name="Groupe 6"/>
          <p:cNvGrpSpPr/>
          <p:nvPr/>
        </p:nvGrpSpPr>
        <p:grpSpPr>
          <a:xfrm>
            <a:off x="4202221" y="1772816"/>
            <a:ext cx="3744416" cy="3163664"/>
            <a:chOff x="755576" y="2348880"/>
            <a:chExt cx="3096344" cy="2515592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1204" b="54352" l="40781" r="5796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463" t="40494" r="39207" b="23449"/>
            <a:stretch/>
          </p:blipFill>
          <p:spPr bwMode="auto">
            <a:xfrm>
              <a:off x="755576" y="2391627"/>
              <a:ext cx="3088291" cy="24728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2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1389" b="76389" l="35521" r="5796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463" t="40494" r="39207" b="23449"/>
            <a:stretch/>
          </p:blipFill>
          <p:spPr bwMode="auto">
            <a:xfrm>
              <a:off x="763629" y="2348880"/>
              <a:ext cx="3088291" cy="24728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ZoneTexte 1"/>
          <p:cNvSpPr txBox="1"/>
          <p:nvPr/>
        </p:nvSpPr>
        <p:spPr>
          <a:xfrm>
            <a:off x="0" y="1772816"/>
            <a:ext cx="492987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dirty="0" smtClean="0"/>
              <a:t>Good maintenance of: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fr-FR" dirty="0" err="1" smtClean="0"/>
              <a:t>Breast</a:t>
            </a:r>
            <a:r>
              <a:rPr lang="fr-FR" dirty="0" smtClean="0"/>
              <a:t> cancer </a:t>
            </a:r>
            <a:r>
              <a:rPr lang="fr-FR" dirty="0" err="1" smtClean="0"/>
              <a:t>subtypes</a:t>
            </a:r>
            <a:endParaRPr lang="fr-FR" dirty="0" smtClean="0"/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fr-FR" dirty="0" err="1" smtClean="0"/>
              <a:t>Epithelial</a:t>
            </a:r>
            <a:r>
              <a:rPr lang="fr-FR" dirty="0" smtClean="0"/>
              <a:t> nature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fr-FR" dirty="0" err="1" smtClean="0"/>
              <a:t>Reponse</a:t>
            </a:r>
            <a:r>
              <a:rPr lang="fr-FR" dirty="0" smtClean="0"/>
              <a:t> of </a:t>
            </a:r>
            <a:r>
              <a:rPr lang="fr-FR" dirty="0" err="1" smtClean="0"/>
              <a:t>tumor</a:t>
            </a:r>
            <a:r>
              <a:rPr lang="fr-FR" dirty="0" smtClean="0"/>
              <a:t> ER+ to </a:t>
            </a:r>
            <a:r>
              <a:rPr lang="fr-FR" dirty="0" err="1" smtClean="0"/>
              <a:t>estrogen</a:t>
            </a:r>
            <a:endParaRPr lang="fr-FR" dirty="0" smtClean="0"/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fr-FR" dirty="0" err="1" smtClean="0"/>
              <a:t>Metastatic</a:t>
            </a:r>
            <a:r>
              <a:rPr lang="fr-FR" dirty="0" smtClean="0"/>
              <a:t> </a:t>
            </a:r>
            <a:r>
              <a:rPr lang="fr-FR" dirty="0" err="1" smtClean="0"/>
              <a:t>behaviour</a:t>
            </a:r>
            <a:endParaRPr lang="fr-FR" dirty="0" smtClean="0"/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fr-FR" dirty="0" smtClean="0"/>
              <a:t>DNA copy </a:t>
            </a:r>
            <a:r>
              <a:rPr lang="fr-FR" dirty="0" err="1" smtClean="0"/>
              <a:t>number</a:t>
            </a:r>
            <a:r>
              <a:rPr lang="fr-FR" dirty="0" smtClean="0"/>
              <a:t> variation</a:t>
            </a:r>
          </a:p>
          <a:p>
            <a:pPr marL="285750" indent="-285750">
              <a:buFontTx/>
              <a:buChar char="-"/>
            </a:pPr>
            <a:r>
              <a:rPr lang="fr-FR" dirty="0" err="1" smtClean="0"/>
              <a:t>Improvement</a:t>
            </a:r>
            <a:r>
              <a:rPr lang="fr-FR" dirty="0" smtClean="0"/>
              <a:t> of </a:t>
            </a:r>
            <a:r>
              <a:rPr lang="fr-FR" dirty="0" err="1" smtClean="0"/>
              <a:t>tumor</a:t>
            </a:r>
            <a:r>
              <a:rPr lang="fr-FR" dirty="0" smtClean="0"/>
              <a:t> </a:t>
            </a:r>
            <a:r>
              <a:rPr lang="fr-FR" dirty="0" err="1" smtClean="0"/>
              <a:t>engraftment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</a:t>
            </a:r>
            <a:r>
              <a:rPr lang="fr-FR" dirty="0" err="1" smtClean="0"/>
              <a:t>hMSC</a:t>
            </a:r>
            <a:endParaRPr lang="fr-FR" dirty="0" smtClean="0"/>
          </a:p>
          <a:p>
            <a:pPr marL="285750" indent="-285750">
              <a:buFontTx/>
              <a:buChar char="-"/>
            </a:pPr>
            <a:r>
              <a:rPr lang="fr-FR" dirty="0" err="1" smtClean="0"/>
              <a:t>Prediction</a:t>
            </a:r>
            <a:r>
              <a:rPr lang="fr-FR" dirty="0" smtClean="0"/>
              <a:t> of </a:t>
            </a:r>
            <a:r>
              <a:rPr lang="fr-FR" dirty="0" err="1" smtClean="0"/>
              <a:t>disease</a:t>
            </a:r>
            <a:r>
              <a:rPr lang="fr-FR" dirty="0" smtClean="0"/>
              <a:t> </a:t>
            </a:r>
            <a:r>
              <a:rPr lang="fr-FR" dirty="0" err="1" smtClean="0"/>
              <a:t>outcome</a:t>
            </a:r>
            <a:endParaRPr lang="fr-FR" dirty="0" smtClean="0"/>
          </a:p>
        </p:txBody>
      </p:sp>
      <p:sp>
        <p:nvSpPr>
          <p:cNvPr id="11" name="ZoneTexte 10"/>
          <p:cNvSpPr txBox="1"/>
          <p:nvPr/>
        </p:nvSpPr>
        <p:spPr>
          <a:xfrm>
            <a:off x="5148063" y="4581128"/>
            <a:ext cx="386714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- </a:t>
            </a:r>
            <a:r>
              <a:rPr lang="fr-FR" dirty="0" err="1" smtClean="0"/>
              <a:t>Low</a:t>
            </a:r>
            <a:r>
              <a:rPr lang="fr-FR" dirty="0" smtClean="0"/>
              <a:t> % of </a:t>
            </a:r>
            <a:r>
              <a:rPr lang="fr-FR" dirty="0" err="1" smtClean="0"/>
              <a:t>engraftment</a:t>
            </a:r>
            <a:r>
              <a:rPr lang="fr-FR" dirty="0" smtClean="0"/>
              <a:t> </a:t>
            </a:r>
            <a:r>
              <a:rPr lang="fr-FR" dirty="0" err="1" smtClean="0"/>
              <a:t>success</a:t>
            </a:r>
            <a:endParaRPr lang="fr-FR" dirty="0" smtClean="0"/>
          </a:p>
          <a:p>
            <a:r>
              <a:rPr lang="fr-FR" dirty="0" smtClean="0"/>
              <a:t>- </a:t>
            </a:r>
            <a:r>
              <a:rPr lang="fr-FR" dirty="0" err="1" smtClean="0"/>
              <a:t>Unpredictable</a:t>
            </a:r>
            <a:r>
              <a:rPr lang="fr-FR" dirty="0" smtClean="0"/>
              <a:t> </a:t>
            </a:r>
            <a:r>
              <a:rPr lang="fr-FR" dirty="0" err="1" smtClean="0"/>
              <a:t>success</a:t>
            </a:r>
            <a:r>
              <a:rPr lang="fr-FR" dirty="0" smtClean="0"/>
              <a:t> of </a:t>
            </a:r>
            <a:r>
              <a:rPr lang="fr-FR" dirty="0" err="1" smtClean="0"/>
              <a:t>engraftment</a:t>
            </a:r>
            <a:endParaRPr lang="fr-FR" dirty="0" smtClean="0"/>
          </a:p>
          <a:p>
            <a:r>
              <a:rPr lang="fr-FR" dirty="0" smtClean="0"/>
              <a:t>- </a:t>
            </a:r>
            <a:r>
              <a:rPr lang="fr-FR" dirty="0" err="1" smtClean="0"/>
              <a:t>Lost</a:t>
            </a:r>
            <a:r>
              <a:rPr lang="fr-FR" dirty="0" smtClean="0"/>
              <a:t> of </a:t>
            </a:r>
            <a:r>
              <a:rPr lang="fr-FR" dirty="0" err="1" smtClean="0"/>
              <a:t>human</a:t>
            </a:r>
            <a:r>
              <a:rPr lang="fr-FR" dirty="0" smtClean="0"/>
              <a:t> stroma</a:t>
            </a:r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323528" y="5733256"/>
            <a:ext cx="56719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Not a </a:t>
            </a:r>
            <a:r>
              <a:rPr lang="fr-FR" b="1" dirty="0" err="1" smtClean="0"/>
              <a:t>perfect</a:t>
            </a:r>
            <a:r>
              <a:rPr lang="fr-FR" b="1" dirty="0" smtClean="0"/>
              <a:t> model but the best model </a:t>
            </a:r>
            <a:r>
              <a:rPr lang="fr-FR" b="1" dirty="0" err="1" smtClean="0"/>
              <a:t>existing</a:t>
            </a:r>
            <a:r>
              <a:rPr lang="fr-FR" b="1" dirty="0" smtClean="0"/>
              <a:t> </a:t>
            </a:r>
            <a:r>
              <a:rPr lang="fr-FR" b="1" dirty="0" err="1" smtClean="0"/>
              <a:t>currently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3474065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2863477"/>
            <a:ext cx="3971924" cy="3661867"/>
          </a:xfrm>
        </p:spPr>
        <p:txBody>
          <a:bodyPr>
            <a:normAutofit/>
          </a:bodyPr>
          <a:lstStyle/>
          <a:p>
            <a:endParaRPr lang="en-US" sz="1800" dirty="0" smtClean="0"/>
          </a:p>
          <a:p>
            <a:endParaRPr lang="en-US" sz="1800" dirty="0" smtClean="0"/>
          </a:p>
          <a:p>
            <a:r>
              <a:rPr lang="en-US" sz="1800" dirty="0" smtClean="0"/>
              <a:t>Coasty </a:t>
            </a:r>
          </a:p>
          <a:p>
            <a:r>
              <a:rPr lang="en-US" sz="1800" dirty="0" smtClean="0"/>
              <a:t>Latency period after engraftment</a:t>
            </a:r>
          </a:p>
          <a:p>
            <a:r>
              <a:rPr lang="en-US" sz="1800" dirty="0" smtClean="0"/>
              <a:t>Technical challenge (special skills)</a:t>
            </a:r>
          </a:p>
          <a:p>
            <a:r>
              <a:rPr lang="en-US" sz="1800" dirty="0" smtClean="0"/>
              <a:t>Imaging studies may be required</a:t>
            </a:r>
          </a:p>
          <a:p>
            <a:r>
              <a:rPr lang="en-US" sz="1800" dirty="0" smtClean="0"/>
              <a:t>Numerous transplantation site</a:t>
            </a:r>
          </a:p>
          <a:p>
            <a:r>
              <a:rPr lang="en-US" sz="1800" dirty="0" smtClean="0"/>
              <a:t>Difficulties with hormone dependant cancers</a:t>
            </a:r>
          </a:p>
          <a:p>
            <a:r>
              <a:rPr lang="en-US" sz="1800" dirty="0" smtClean="0"/>
              <a:t>Loss of primary tumor stoma </a:t>
            </a:r>
          </a:p>
          <a:p>
            <a:endParaRPr lang="en-US" sz="1800" dirty="0"/>
          </a:p>
        </p:txBody>
      </p:sp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fr-BE" dirty="0" err="1" smtClean="0"/>
              <a:t>Risk</a:t>
            </a:r>
            <a:r>
              <a:rPr lang="fr-BE" dirty="0" smtClean="0"/>
              <a:t> 				</a:t>
            </a:r>
            <a:r>
              <a:rPr lang="fr-BE" dirty="0" err="1" smtClean="0"/>
              <a:t>benefit</a:t>
            </a:r>
            <a:r>
              <a:rPr lang="fr-BE" dirty="0" smtClean="0"/>
              <a:t/>
            </a:r>
            <a:br>
              <a:rPr lang="fr-BE" dirty="0" smtClean="0"/>
            </a:br>
            <a:r>
              <a:rPr lang="fr-BE" dirty="0" smtClean="0"/>
              <a:t> ratio</a:t>
            </a:r>
            <a:endParaRPr lang="fr-BE" dirty="0"/>
          </a:p>
        </p:txBody>
      </p:sp>
      <p:sp>
        <p:nvSpPr>
          <p:cNvPr id="5" name="Espace réservé du contenu 2"/>
          <p:cNvSpPr txBox="1">
            <a:spLocks/>
          </p:cNvSpPr>
          <p:nvPr/>
        </p:nvSpPr>
        <p:spPr>
          <a:xfrm>
            <a:off x="4743480" y="2863025"/>
            <a:ext cx="3971924" cy="37343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en-US" dirty="0" smtClean="0"/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Less coasty than</a:t>
            </a:r>
            <a:r>
              <a:rPr kumimoji="0" lang="en-US" sz="1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XXXXX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High similarity with the patient primary</a:t>
            </a:r>
            <a:r>
              <a:rPr kumimoji="0" lang="en-US" sz="1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tumor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baseline="0" dirty="0" smtClean="0"/>
              <a:t>Respect</a:t>
            </a:r>
            <a:r>
              <a:rPr lang="en-US" dirty="0" smtClean="0"/>
              <a:t> of patient’s metastasis profile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dirty="0" smtClean="0"/>
              <a:t>Reflex aggressively of the tumor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dirty="0" err="1" smtClean="0"/>
              <a:t>Xxxx</a:t>
            </a:r>
            <a:r>
              <a:rPr lang="en-US" dirty="0" smtClean="0"/>
              <a:t> patient specific treatment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dirty="0" smtClean="0"/>
              <a:t>Important model for cancer study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dirty="0" smtClean="0"/>
              <a:t>Different pharmaceutical application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050" name="Picture 2" descr="http://bobfaw.files.wordpress.com/2011/03/seesaw-teeter-tott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8" y="1556792"/>
            <a:ext cx="2448272" cy="18369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fr-BE" dirty="0" smtClean="0"/>
              <a:t>PDTX</a:t>
            </a:r>
            <a:endParaRPr lang="fr-BE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1027" y="3143248"/>
            <a:ext cx="7376515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ZoneTexte 4"/>
          <p:cNvSpPr txBox="1"/>
          <p:nvPr/>
        </p:nvSpPr>
        <p:spPr>
          <a:xfrm>
            <a:off x="529268" y="1785926"/>
            <a:ext cx="795891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/>
              <a:t>Patient Derived </a:t>
            </a:r>
            <a:r>
              <a:rPr lang="fr-BE" dirty="0" err="1" smtClean="0"/>
              <a:t>Tumor</a:t>
            </a:r>
            <a:r>
              <a:rPr lang="fr-BE" dirty="0" smtClean="0"/>
              <a:t> </a:t>
            </a:r>
            <a:r>
              <a:rPr lang="fr-BE" dirty="0" err="1" smtClean="0"/>
              <a:t>Xenograf</a:t>
            </a:r>
            <a:r>
              <a:rPr lang="fr-BE" dirty="0" smtClean="0"/>
              <a:t>:</a:t>
            </a:r>
          </a:p>
          <a:p>
            <a:endParaRPr lang="fr-BE" dirty="0" smtClean="0"/>
          </a:p>
          <a:p>
            <a:r>
              <a:rPr lang="fr-BE" dirty="0" smtClean="0"/>
              <a:t>Direct transfer of patient’s primary tumor into immunodefficient NOD-SCID mouse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dirty="0" smtClean="0"/>
              <a:t>Over all conclusion</a:t>
            </a:r>
            <a:endParaRPr lang="fr-BE" dirty="0"/>
          </a:p>
        </p:txBody>
      </p:sp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fr-BE" dirty="0" smtClean="0"/>
              <a:t>For sum up</a:t>
            </a:r>
            <a:endParaRPr lang="fr-BE" dirty="0"/>
          </a:p>
        </p:txBody>
      </p:sp>
      <p:pic>
        <p:nvPicPr>
          <p:cNvPr id="5" name="Picture 2" descr="Image: Broad Institute Communications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064" y="2772926"/>
            <a:ext cx="3744416" cy="260028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593" b="78056" l="67552" r="8052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551" t="61424" r="18995" b="21944"/>
          <a:stretch/>
        </p:blipFill>
        <p:spPr bwMode="auto">
          <a:xfrm>
            <a:off x="3716389" y="2483802"/>
            <a:ext cx="801007" cy="557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fr-BE" dirty="0" smtClean="0"/>
              <a:t>PDTX</a:t>
            </a:r>
            <a:endParaRPr lang="fr-BE" dirty="0"/>
          </a:p>
        </p:txBody>
      </p:sp>
      <p:pic>
        <p:nvPicPr>
          <p:cNvPr id="10242" name="Picture 2" descr="http://www.omnimedicalsearch.com/conditions-diseases/images/lung-cancer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2940" y="2104720"/>
            <a:ext cx="1726737" cy="1295053"/>
          </a:xfrm>
          <a:prstGeom prst="rect">
            <a:avLst/>
          </a:prstGeom>
          <a:noFill/>
        </p:spPr>
      </p:pic>
      <p:cxnSp>
        <p:nvCxnSpPr>
          <p:cNvPr id="8" name="Connecteur droit avec flèche 7"/>
          <p:cNvCxnSpPr/>
          <p:nvPr/>
        </p:nvCxnSpPr>
        <p:spPr>
          <a:xfrm>
            <a:off x="2357156" y="2752792"/>
            <a:ext cx="1224136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/>
          <p:cNvSpPr txBox="1"/>
          <p:nvPr/>
        </p:nvSpPr>
        <p:spPr>
          <a:xfrm>
            <a:off x="2267744" y="2032712"/>
            <a:ext cx="13791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200" dirty="0" err="1" smtClean="0">
                <a:latin typeface="Arial Narrow" pitchFamily="34" charset="0"/>
              </a:rPr>
              <a:t>Tumor</a:t>
            </a:r>
            <a:r>
              <a:rPr lang="fr-BE" sz="1200" dirty="0" smtClean="0">
                <a:latin typeface="Arial Narrow" pitchFamily="34" charset="0"/>
              </a:rPr>
              <a:t> mass isolation</a:t>
            </a:r>
            <a:endParaRPr lang="fr-BE" sz="1200" dirty="0">
              <a:latin typeface="Arial Narrow" pitchFamily="34" charset="0"/>
            </a:endParaRPr>
          </a:p>
        </p:txBody>
      </p:sp>
      <p:cxnSp>
        <p:nvCxnSpPr>
          <p:cNvPr id="11" name="Connecteur droit avec flèche 10"/>
          <p:cNvCxnSpPr/>
          <p:nvPr/>
        </p:nvCxnSpPr>
        <p:spPr>
          <a:xfrm>
            <a:off x="4733420" y="2754460"/>
            <a:ext cx="1224136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/>
          <p:cNvSpPr txBox="1"/>
          <p:nvPr/>
        </p:nvSpPr>
        <p:spPr>
          <a:xfrm>
            <a:off x="7884368" y="1700808"/>
            <a:ext cx="8996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200" dirty="0" smtClean="0">
                <a:latin typeface="Arial Narrow" pitchFamily="34" charset="0"/>
              </a:rPr>
              <a:t>Amplification</a:t>
            </a: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2593" b="78056" l="67552" r="8052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551" t="61424" r="18995" b="21944"/>
          <a:stretch/>
        </p:blipFill>
        <p:spPr bwMode="auto">
          <a:xfrm>
            <a:off x="6317597" y="2464760"/>
            <a:ext cx="216024" cy="150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2593" b="78056" l="67552" r="8052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551" t="61424" r="18995" b="21944"/>
          <a:stretch/>
        </p:blipFill>
        <p:spPr bwMode="auto">
          <a:xfrm>
            <a:off x="6317596" y="2659364"/>
            <a:ext cx="216024" cy="150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2593" b="78056" l="67552" r="8052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551" t="61424" r="18995" b="21944"/>
          <a:stretch/>
        </p:blipFill>
        <p:spPr bwMode="auto">
          <a:xfrm>
            <a:off x="6317596" y="2839900"/>
            <a:ext cx="216024" cy="150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2593" b="78056" l="67552" r="8052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551" t="61424" r="18995" b="21944"/>
          <a:stretch/>
        </p:blipFill>
        <p:spPr bwMode="auto">
          <a:xfrm>
            <a:off x="6317596" y="2284732"/>
            <a:ext cx="216024" cy="150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2593" b="78056" l="67552" r="8052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551" t="61424" r="18995" b="21944"/>
          <a:stretch/>
        </p:blipFill>
        <p:spPr bwMode="auto">
          <a:xfrm>
            <a:off x="6533620" y="2572780"/>
            <a:ext cx="216024" cy="150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2593" b="78056" l="67552" r="8052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551" t="61424" r="18995" b="21944"/>
          <a:stretch/>
        </p:blipFill>
        <p:spPr bwMode="auto">
          <a:xfrm>
            <a:off x="6533619" y="2767384"/>
            <a:ext cx="216024" cy="150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2593" b="78056" l="67552" r="8052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551" t="61424" r="18995" b="21944"/>
          <a:stretch/>
        </p:blipFill>
        <p:spPr bwMode="auto">
          <a:xfrm>
            <a:off x="6533619" y="2947920"/>
            <a:ext cx="216024" cy="150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2593" b="78056" l="67552" r="8052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551" t="61424" r="18995" b="21944"/>
          <a:stretch/>
        </p:blipFill>
        <p:spPr bwMode="auto">
          <a:xfrm>
            <a:off x="6533619" y="2392752"/>
            <a:ext cx="216024" cy="150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6" name="Groupe 85"/>
          <p:cNvGrpSpPr/>
          <p:nvPr/>
        </p:nvGrpSpPr>
        <p:grpSpPr>
          <a:xfrm>
            <a:off x="6876256" y="2348880"/>
            <a:ext cx="864096" cy="864096"/>
            <a:chOff x="6876256" y="2348880"/>
            <a:chExt cx="864096" cy="864096"/>
          </a:xfrm>
        </p:grpSpPr>
        <p:cxnSp>
          <p:nvCxnSpPr>
            <p:cNvPr id="40" name="Connecteur droit avec flèche 39"/>
            <p:cNvCxnSpPr/>
            <p:nvPr/>
          </p:nvCxnSpPr>
          <p:spPr>
            <a:xfrm>
              <a:off x="6876256" y="2780928"/>
              <a:ext cx="864096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necteur droit 41"/>
            <p:cNvCxnSpPr/>
            <p:nvPr/>
          </p:nvCxnSpPr>
          <p:spPr>
            <a:xfrm>
              <a:off x="7380312" y="2348880"/>
              <a:ext cx="0" cy="86409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necteur droit avec flèche 43"/>
            <p:cNvCxnSpPr/>
            <p:nvPr/>
          </p:nvCxnSpPr>
          <p:spPr>
            <a:xfrm>
              <a:off x="7380312" y="2348880"/>
              <a:ext cx="36004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necteur droit avec flèche 45"/>
            <p:cNvCxnSpPr/>
            <p:nvPr/>
          </p:nvCxnSpPr>
          <p:spPr>
            <a:xfrm>
              <a:off x="7380312" y="3212976"/>
              <a:ext cx="36004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Groupe 51"/>
          <p:cNvGrpSpPr/>
          <p:nvPr/>
        </p:nvGrpSpPr>
        <p:grpSpPr>
          <a:xfrm>
            <a:off x="7812360" y="2996952"/>
            <a:ext cx="748987" cy="447807"/>
            <a:chOff x="7812360" y="2996952"/>
            <a:chExt cx="748987" cy="447807"/>
          </a:xfrm>
        </p:grpSpPr>
        <p:pic>
          <p:nvPicPr>
            <p:cNvPr id="38" name="Picture 8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7812360" y="2996952"/>
              <a:ext cx="748987" cy="4478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51" name="Picture 3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62593" b="78056" l="67552" r="8052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551" t="61424" r="18995" b="21944"/>
            <a:stretch/>
          </p:blipFill>
          <p:spPr bwMode="auto">
            <a:xfrm>
              <a:off x="8106742" y="3119760"/>
              <a:ext cx="118229" cy="822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6" name="Groupe 55"/>
          <p:cNvGrpSpPr/>
          <p:nvPr/>
        </p:nvGrpSpPr>
        <p:grpSpPr>
          <a:xfrm>
            <a:off x="7812360" y="2549145"/>
            <a:ext cx="748987" cy="447807"/>
            <a:chOff x="7812360" y="2996952"/>
            <a:chExt cx="748987" cy="447807"/>
          </a:xfrm>
        </p:grpSpPr>
        <p:pic>
          <p:nvPicPr>
            <p:cNvPr id="57" name="Picture 8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7812360" y="2996952"/>
              <a:ext cx="748987" cy="4478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58" name="Picture 3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62593" b="78056" l="67552" r="8052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551" t="61424" r="18995" b="21944"/>
            <a:stretch/>
          </p:blipFill>
          <p:spPr bwMode="auto">
            <a:xfrm>
              <a:off x="8106742" y="3119760"/>
              <a:ext cx="118229" cy="822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9" name="Groupe 58"/>
          <p:cNvGrpSpPr/>
          <p:nvPr/>
        </p:nvGrpSpPr>
        <p:grpSpPr>
          <a:xfrm>
            <a:off x="7812360" y="2060848"/>
            <a:ext cx="748987" cy="447807"/>
            <a:chOff x="7812360" y="2996952"/>
            <a:chExt cx="748987" cy="447807"/>
          </a:xfrm>
        </p:grpSpPr>
        <p:pic>
          <p:nvPicPr>
            <p:cNvPr id="60" name="Picture 8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7812360" y="2996952"/>
              <a:ext cx="748987" cy="4478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61" name="Picture 3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62593" b="78056" l="67552" r="8052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551" t="61424" r="18995" b="21944"/>
            <a:stretch/>
          </p:blipFill>
          <p:spPr bwMode="auto">
            <a:xfrm>
              <a:off x="8106742" y="3119760"/>
              <a:ext cx="118229" cy="822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63" name="Connecteur droit avec flèche 62"/>
          <p:cNvCxnSpPr/>
          <p:nvPr/>
        </p:nvCxnSpPr>
        <p:spPr>
          <a:xfrm flipH="1">
            <a:off x="8100392" y="5229200"/>
            <a:ext cx="72008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onnecteur droit 64"/>
          <p:cNvCxnSpPr/>
          <p:nvPr/>
        </p:nvCxnSpPr>
        <p:spPr>
          <a:xfrm>
            <a:off x="8820472" y="3212976"/>
            <a:ext cx="0" cy="20162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necteur droit 66"/>
          <p:cNvCxnSpPr>
            <a:stCxn id="38" idx="3"/>
          </p:cNvCxnSpPr>
          <p:nvPr/>
        </p:nvCxnSpPr>
        <p:spPr>
          <a:xfrm flipV="1">
            <a:off x="8561347" y="3212976"/>
            <a:ext cx="259125" cy="78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436096" y="4509120"/>
            <a:ext cx="602556" cy="541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622316" y="5503164"/>
            <a:ext cx="369763" cy="477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593" b="78056" l="67552" r="8052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551" t="61424" r="18995" b="21944"/>
          <a:stretch/>
        </p:blipFill>
        <p:spPr bwMode="auto">
          <a:xfrm>
            <a:off x="7092280" y="4941168"/>
            <a:ext cx="801007" cy="557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0" name="Connecteur droit 79"/>
          <p:cNvCxnSpPr/>
          <p:nvPr/>
        </p:nvCxnSpPr>
        <p:spPr>
          <a:xfrm>
            <a:off x="3707904" y="3140968"/>
            <a:ext cx="79208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Connecteur droit 84"/>
          <p:cNvCxnSpPr/>
          <p:nvPr/>
        </p:nvCxnSpPr>
        <p:spPr>
          <a:xfrm>
            <a:off x="6560088" y="3184840"/>
            <a:ext cx="14401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7" name="Groupe 86"/>
          <p:cNvGrpSpPr/>
          <p:nvPr/>
        </p:nvGrpSpPr>
        <p:grpSpPr>
          <a:xfrm rot="10800000">
            <a:off x="5436096" y="4869160"/>
            <a:ext cx="1512168" cy="864096"/>
            <a:chOff x="6876256" y="2348880"/>
            <a:chExt cx="1512168" cy="864096"/>
          </a:xfrm>
        </p:grpSpPr>
        <p:cxnSp>
          <p:nvCxnSpPr>
            <p:cNvPr id="88" name="Connecteur droit avec flèche 87"/>
            <p:cNvCxnSpPr/>
            <p:nvPr/>
          </p:nvCxnSpPr>
          <p:spPr>
            <a:xfrm rot="10800000" flipH="1">
              <a:off x="6876256" y="2780928"/>
              <a:ext cx="1512168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Connecteur droit 88"/>
            <p:cNvCxnSpPr/>
            <p:nvPr/>
          </p:nvCxnSpPr>
          <p:spPr>
            <a:xfrm>
              <a:off x="7380312" y="2348880"/>
              <a:ext cx="0" cy="86409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Connecteur droit avec flèche 89"/>
            <p:cNvCxnSpPr/>
            <p:nvPr/>
          </p:nvCxnSpPr>
          <p:spPr>
            <a:xfrm>
              <a:off x="7380312" y="2348880"/>
              <a:ext cx="36004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Connecteur droit avec flèche 90"/>
            <p:cNvCxnSpPr/>
            <p:nvPr/>
          </p:nvCxnSpPr>
          <p:spPr>
            <a:xfrm>
              <a:off x="7380312" y="3212976"/>
              <a:ext cx="36004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3" name="Groupe 92"/>
          <p:cNvGrpSpPr/>
          <p:nvPr/>
        </p:nvGrpSpPr>
        <p:grpSpPr>
          <a:xfrm>
            <a:off x="4485924" y="5517232"/>
            <a:ext cx="748987" cy="447807"/>
            <a:chOff x="7812360" y="2996952"/>
            <a:chExt cx="748987" cy="447807"/>
          </a:xfrm>
        </p:grpSpPr>
        <p:pic>
          <p:nvPicPr>
            <p:cNvPr id="94" name="Picture 8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7812360" y="2996952"/>
              <a:ext cx="748987" cy="4478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95" name="Picture 3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62593" b="78056" l="67552" r="8052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551" t="61424" r="18995" b="21944"/>
            <a:stretch/>
          </p:blipFill>
          <p:spPr bwMode="auto">
            <a:xfrm>
              <a:off x="8106742" y="3119760"/>
              <a:ext cx="118229" cy="822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6" name="Groupe 95"/>
          <p:cNvGrpSpPr/>
          <p:nvPr/>
        </p:nvGrpSpPr>
        <p:grpSpPr>
          <a:xfrm>
            <a:off x="4485924" y="5069425"/>
            <a:ext cx="748987" cy="447807"/>
            <a:chOff x="7812360" y="2996952"/>
            <a:chExt cx="748987" cy="447807"/>
          </a:xfrm>
        </p:grpSpPr>
        <p:pic>
          <p:nvPicPr>
            <p:cNvPr id="97" name="Picture 8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7812360" y="2996952"/>
              <a:ext cx="748987" cy="4478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98" name="Picture 3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62593" b="78056" l="67552" r="8052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551" t="61424" r="18995" b="21944"/>
            <a:stretch/>
          </p:blipFill>
          <p:spPr bwMode="auto">
            <a:xfrm>
              <a:off x="8106742" y="3119760"/>
              <a:ext cx="118229" cy="822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9" name="Groupe 98"/>
          <p:cNvGrpSpPr/>
          <p:nvPr/>
        </p:nvGrpSpPr>
        <p:grpSpPr>
          <a:xfrm>
            <a:off x="4485924" y="4581128"/>
            <a:ext cx="748987" cy="447807"/>
            <a:chOff x="7812360" y="2996952"/>
            <a:chExt cx="748987" cy="447807"/>
          </a:xfrm>
        </p:grpSpPr>
        <p:pic>
          <p:nvPicPr>
            <p:cNvPr id="100" name="Picture 8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7812360" y="2996952"/>
              <a:ext cx="748987" cy="4478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1" name="Picture 3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62593" b="78056" l="67552" r="8052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551" t="61424" r="18995" b="21944"/>
            <a:stretch/>
          </p:blipFill>
          <p:spPr bwMode="auto">
            <a:xfrm>
              <a:off x="8106742" y="3119760"/>
              <a:ext cx="118229" cy="822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103" name="Connecteur droit avec flèche 102"/>
          <p:cNvCxnSpPr/>
          <p:nvPr/>
        </p:nvCxnSpPr>
        <p:spPr>
          <a:xfrm flipH="1">
            <a:off x="3635896" y="5301208"/>
            <a:ext cx="72008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7" name="Groupe 106"/>
          <p:cNvGrpSpPr/>
          <p:nvPr/>
        </p:nvGrpSpPr>
        <p:grpSpPr>
          <a:xfrm>
            <a:off x="2699792" y="5545368"/>
            <a:ext cx="748987" cy="447807"/>
            <a:chOff x="7812360" y="2996952"/>
            <a:chExt cx="748987" cy="447807"/>
          </a:xfrm>
        </p:grpSpPr>
        <p:pic>
          <p:nvPicPr>
            <p:cNvPr id="108" name="Picture 8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7812360" y="2996952"/>
              <a:ext cx="748987" cy="4478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9" name="Picture 3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62593" b="78056" l="67552" r="8052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551" t="61424" r="18995" b="21944"/>
            <a:stretch/>
          </p:blipFill>
          <p:spPr bwMode="auto">
            <a:xfrm>
              <a:off x="8106742" y="3119760"/>
              <a:ext cx="118229" cy="822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10" name="Groupe 109"/>
          <p:cNvGrpSpPr/>
          <p:nvPr/>
        </p:nvGrpSpPr>
        <p:grpSpPr>
          <a:xfrm>
            <a:off x="2699792" y="5097561"/>
            <a:ext cx="748987" cy="447807"/>
            <a:chOff x="7812360" y="2996952"/>
            <a:chExt cx="748987" cy="447807"/>
          </a:xfrm>
        </p:grpSpPr>
        <p:pic>
          <p:nvPicPr>
            <p:cNvPr id="111" name="Picture 8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7812360" y="2996952"/>
              <a:ext cx="748987" cy="4478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12" name="Picture 3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62593" b="78056" l="67552" r="8052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551" t="61424" r="18995" b="21944"/>
            <a:stretch/>
          </p:blipFill>
          <p:spPr bwMode="auto">
            <a:xfrm>
              <a:off x="8106742" y="3119760"/>
              <a:ext cx="118229" cy="822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13" name="Groupe 112"/>
          <p:cNvGrpSpPr/>
          <p:nvPr/>
        </p:nvGrpSpPr>
        <p:grpSpPr>
          <a:xfrm>
            <a:off x="2699792" y="4609264"/>
            <a:ext cx="748987" cy="447807"/>
            <a:chOff x="7812360" y="2996952"/>
            <a:chExt cx="748987" cy="447807"/>
          </a:xfrm>
        </p:grpSpPr>
        <p:pic>
          <p:nvPicPr>
            <p:cNvPr id="114" name="Picture 8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7812360" y="2996952"/>
              <a:ext cx="748987" cy="4478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15" name="Picture 3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62593" b="78056" l="67552" r="8052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551" t="61424" r="18995" b="21944"/>
            <a:stretch/>
          </p:blipFill>
          <p:spPr bwMode="auto">
            <a:xfrm>
              <a:off x="8106742" y="3119760"/>
              <a:ext cx="118229" cy="822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117" name="Connecteur droit 116"/>
          <p:cNvCxnSpPr/>
          <p:nvPr/>
        </p:nvCxnSpPr>
        <p:spPr>
          <a:xfrm>
            <a:off x="7136152" y="5589240"/>
            <a:ext cx="79208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Connecteur droit 117"/>
          <p:cNvCxnSpPr/>
          <p:nvPr/>
        </p:nvCxnSpPr>
        <p:spPr>
          <a:xfrm rot="10800000">
            <a:off x="4011673" y="4869160"/>
            <a:ext cx="0" cy="86409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Connecteur droit avec flèche 118"/>
          <p:cNvCxnSpPr/>
          <p:nvPr/>
        </p:nvCxnSpPr>
        <p:spPr>
          <a:xfrm rot="10800000">
            <a:off x="3651633" y="5733256"/>
            <a:ext cx="36004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Connecteur droit avec flèche 119"/>
          <p:cNvCxnSpPr/>
          <p:nvPr/>
        </p:nvCxnSpPr>
        <p:spPr>
          <a:xfrm rot="10800000">
            <a:off x="3651633" y="4869160"/>
            <a:ext cx="36004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Connecteur droit avec flèche 121"/>
          <p:cNvCxnSpPr/>
          <p:nvPr/>
        </p:nvCxnSpPr>
        <p:spPr>
          <a:xfrm>
            <a:off x="7083281" y="2779561"/>
            <a:ext cx="0" cy="3600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3" name="Picture 5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911129" y="3211609"/>
            <a:ext cx="369763" cy="477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4" name="ZoneTexte 123"/>
          <p:cNvSpPr txBox="1"/>
          <p:nvPr/>
        </p:nvSpPr>
        <p:spPr>
          <a:xfrm>
            <a:off x="6565157" y="3671793"/>
            <a:ext cx="11031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Arial Narrow" pitchFamily="34" charset="0"/>
              </a:rPr>
              <a:t>Characterization</a:t>
            </a:r>
          </a:p>
        </p:txBody>
      </p:sp>
      <p:sp>
        <p:nvSpPr>
          <p:cNvPr id="125" name="ZoneTexte 124"/>
          <p:cNvSpPr txBox="1"/>
          <p:nvPr/>
        </p:nvSpPr>
        <p:spPr>
          <a:xfrm>
            <a:off x="5292080" y="5949280"/>
            <a:ext cx="11031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Arial Narrow" pitchFamily="34" charset="0"/>
              </a:rPr>
              <a:t>Characterization</a:t>
            </a:r>
          </a:p>
        </p:txBody>
      </p:sp>
      <p:sp>
        <p:nvSpPr>
          <p:cNvPr id="126" name="ZoneTexte 125"/>
          <p:cNvSpPr txBox="1"/>
          <p:nvPr/>
        </p:nvSpPr>
        <p:spPr>
          <a:xfrm>
            <a:off x="5434925" y="4221088"/>
            <a:ext cx="6335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Arial Narrow" pitchFamily="34" charset="0"/>
              </a:rPr>
              <a:t>freezing</a:t>
            </a:r>
          </a:p>
        </p:txBody>
      </p:sp>
      <p:sp>
        <p:nvSpPr>
          <p:cNvPr id="127" name="ZoneTexte 126"/>
          <p:cNvSpPr txBox="1"/>
          <p:nvPr/>
        </p:nvSpPr>
        <p:spPr>
          <a:xfrm>
            <a:off x="4858829" y="2032712"/>
            <a:ext cx="10005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200" dirty="0" smtClean="0">
                <a:latin typeface="Arial Narrow" pitchFamily="34" charset="0"/>
              </a:rPr>
              <a:t>Fragmentation</a:t>
            </a:r>
          </a:p>
        </p:txBody>
      </p:sp>
      <p:sp>
        <p:nvSpPr>
          <p:cNvPr id="128" name="ZoneTexte 127"/>
          <p:cNvSpPr txBox="1"/>
          <p:nvPr/>
        </p:nvSpPr>
        <p:spPr>
          <a:xfrm>
            <a:off x="8172400" y="4005064"/>
            <a:ext cx="6543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200" dirty="0" smtClean="0">
                <a:latin typeface="Arial Narrow" pitchFamily="34" charset="0"/>
              </a:rPr>
              <a:t>Isolation</a:t>
            </a:r>
          </a:p>
        </p:txBody>
      </p:sp>
      <p:cxnSp>
        <p:nvCxnSpPr>
          <p:cNvPr id="74" name="Connecteur droit avec flèche 73"/>
          <p:cNvCxnSpPr/>
          <p:nvPr/>
        </p:nvCxnSpPr>
        <p:spPr>
          <a:xfrm flipV="1">
            <a:off x="7077766" y="2421450"/>
            <a:ext cx="615" cy="43906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7" name="Picture 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775782" y="1844824"/>
            <a:ext cx="602556" cy="541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" name="ZoneTexte 78"/>
          <p:cNvSpPr txBox="1"/>
          <p:nvPr/>
        </p:nvSpPr>
        <p:spPr>
          <a:xfrm>
            <a:off x="6774611" y="1556792"/>
            <a:ext cx="6335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Arial Narrow" pitchFamily="34" charset="0"/>
              </a:rPr>
              <a:t>freezing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All organs of female body in blue x-ray loop Stock Photo - 1460359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596685"/>
            <a:ext cx="2232248" cy="2790310"/>
          </a:xfrm>
          <a:prstGeom prst="rect">
            <a:avLst/>
          </a:prstGeom>
          <a:noFill/>
        </p:spPr>
      </p:pic>
      <p:pic>
        <p:nvPicPr>
          <p:cNvPr id="26628" name="Picture 4" descr="http://www.krishnalounge.com/wp-content/uploads/2009/12/human-bod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3549013"/>
            <a:ext cx="2232248" cy="2976331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3149302" y="5703639"/>
            <a:ext cx="57961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Anticancer drug response and expression of molecular markers in early-passage </a:t>
            </a:r>
            <a:r>
              <a:rPr lang="en-US" sz="1200" dirty="0" err="1" smtClean="0"/>
              <a:t>xenotransplanted</a:t>
            </a:r>
            <a:r>
              <a:rPr lang="en-US" sz="1200" dirty="0" smtClean="0"/>
              <a:t> colon carcinomas</a:t>
            </a:r>
          </a:p>
        </p:txBody>
      </p:sp>
      <p:cxnSp>
        <p:nvCxnSpPr>
          <p:cNvPr id="13" name="Connecteur droit avec flèche 12"/>
          <p:cNvCxnSpPr/>
          <p:nvPr/>
        </p:nvCxnSpPr>
        <p:spPr>
          <a:xfrm>
            <a:off x="1403648" y="5877272"/>
            <a:ext cx="1440160" cy="0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3141364" y="2060848"/>
            <a:ext cx="55350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Generation of </a:t>
            </a:r>
            <a:r>
              <a:rPr lang="en-US" sz="1200" dirty="0" err="1" smtClean="0"/>
              <a:t>orthotopic</a:t>
            </a:r>
            <a:r>
              <a:rPr lang="en-US" sz="1200" dirty="0" smtClean="0"/>
              <a:t> and </a:t>
            </a:r>
            <a:r>
              <a:rPr lang="en-US" sz="1200" dirty="0" err="1" smtClean="0"/>
              <a:t>heterotopic</a:t>
            </a:r>
            <a:r>
              <a:rPr lang="en-US" sz="1200" dirty="0" smtClean="0"/>
              <a:t> human pancreatic cancer </a:t>
            </a:r>
            <a:r>
              <a:rPr lang="en-US" sz="1200" dirty="0" err="1" smtClean="0"/>
              <a:t>xenografts</a:t>
            </a:r>
            <a:r>
              <a:rPr lang="en-US" sz="1200" dirty="0" smtClean="0"/>
              <a:t> in </a:t>
            </a:r>
            <a:r>
              <a:rPr lang="en-US" sz="1200" dirty="0" err="1" smtClean="0"/>
              <a:t>immunodeficient</a:t>
            </a:r>
            <a:r>
              <a:rPr lang="en-US" sz="1200" dirty="0" smtClean="0"/>
              <a:t> mice</a:t>
            </a:r>
          </a:p>
        </p:txBody>
      </p:sp>
      <p:cxnSp>
        <p:nvCxnSpPr>
          <p:cNvPr id="18" name="Connecteur droit avec flèche 17"/>
          <p:cNvCxnSpPr/>
          <p:nvPr/>
        </p:nvCxnSpPr>
        <p:spPr>
          <a:xfrm>
            <a:off x="1475656" y="2204864"/>
            <a:ext cx="1440160" cy="0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/>
          <p:cNvCxnSpPr>
            <a:stCxn id="25" idx="1"/>
          </p:cNvCxnSpPr>
          <p:nvPr/>
        </p:nvCxnSpPr>
        <p:spPr>
          <a:xfrm>
            <a:off x="3131840" y="877362"/>
            <a:ext cx="0" cy="59806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/>
          <p:cNvCxnSpPr/>
          <p:nvPr/>
        </p:nvCxnSpPr>
        <p:spPr>
          <a:xfrm>
            <a:off x="1835696" y="1844824"/>
            <a:ext cx="1080120" cy="0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/>
          <p:cNvCxnSpPr/>
          <p:nvPr/>
        </p:nvCxnSpPr>
        <p:spPr>
          <a:xfrm>
            <a:off x="1403648" y="6381328"/>
            <a:ext cx="1440160" cy="0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3131840" y="4927216"/>
            <a:ext cx="5400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Patent derived first generation </a:t>
            </a:r>
            <a:r>
              <a:rPr lang="en-US" sz="1200" dirty="0" err="1" smtClean="0"/>
              <a:t>xenograph</a:t>
            </a:r>
            <a:r>
              <a:rPr lang="en-US" sz="1200" dirty="0" smtClean="0"/>
              <a:t> of non-small cell lung cancer: </a:t>
            </a:r>
            <a:r>
              <a:rPr lang="en-US" sz="1200" dirty="0" err="1" smtClean="0"/>
              <a:t>promissing</a:t>
            </a:r>
            <a:r>
              <a:rPr lang="en-US" sz="1200" dirty="0" smtClean="0"/>
              <a:t> tool for predicting personalized chemotherapy </a:t>
            </a:r>
          </a:p>
        </p:txBody>
      </p:sp>
      <p:cxnSp>
        <p:nvCxnSpPr>
          <p:cNvPr id="12" name="Connecteur droit avec flèche 11"/>
          <p:cNvCxnSpPr/>
          <p:nvPr/>
        </p:nvCxnSpPr>
        <p:spPr>
          <a:xfrm>
            <a:off x="1763688" y="5085184"/>
            <a:ext cx="1080120" cy="0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3131840" y="1095127"/>
            <a:ext cx="52565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Growth of </a:t>
            </a:r>
            <a:r>
              <a:rPr lang="en-US" sz="1200" dirty="0" err="1" smtClean="0"/>
              <a:t>xenografted</a:t>
            </a:r>
            <a:r>
              <a:rPr lang="en-US" sz="1200" dirty="0" smtClean="0"/>
              <a:t> </a:t>
            </a:r>
            <a:r>
              <a:rPr lang="en-US" sz="1200" dirty="0" err="1" smtClean="0"/>
              <a:t>squamous</a:t>
            </a:r>
            <a:r>
              <a:rPr lang="en-US" sz="1200" dirty="0" smtClean="0"/>
              <a:t> cell carcinoma of the head and neck--possible correlation with patient survival </a:t>
            </a:r>
          </a:p>
        </p:txBody>
      </p:sp>
      <p:cxnSp>
        <p:nvCxnSpPr>
          <p:cNvPr id="15" name="Connecteur droit avec flèche 14"/>
          <p:cNvCxnSpPr/>
          <p:nvPr/>
        </p:nvCxnSpPr>
        <p:spPr>
          <a:xfrm>
            <a:off x="1628056" y="1268760"/>
            <a:ext cx="1287760" cy="0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3131840" y="1628800"/>
            <a:ext cx="54726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Establishment and </a:t>
            </a:r>
            <a:r>
              <a:rPr lang="en-US" sz="1200" dirty="0" err="1" smtClean="0"/>
              <a:t>characterisation</a:t>
            </a:r>
            <a:r>
              <a:rPr lang="en-US" sz="1200" dirty="0" smtClean="0"/>
              <a:t> of a new breast cancer </a:t>
            </a:r>
            <a:r>
              <a:rPr lang="en-US" sz="1200" dirty="0" err="1" smtClean="0"/>
              <a:t>xenograft</a:t>
            </a:r>
            <a:r>
              <a:rPr lang="en-US" sz="1200" dirty="0" smtClean="0"/>
              <a:t> obtained from a woman carrying a </a:t>
            </a:r>
            <a:r>
              <a:rPr lang="en-US" sz="1200" dirty="0" err="1" smtClean="0"/>
              <a:t>germline</a:t>
            </a:r>
            <a:r>
              <a:rPr lang="en-US" sz="1200" dirty="0" smtClean="0"/>
              <a:t> BRCA2 mutation 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131840" y="6136838"/>
            <a:ext cx="55446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Short-term human prostate primary </a:t>
            </a:r>
            <a:r>
              <a:rPr lang="en-US" sz="1200" dirty="0" err="1" smtClean="0"/>
              <a:t>xenografts</a:t>
            </a:r>
            <a:r>
              <a:rPr lang="en-US" sz="1200" dirty="0" smtClean="0"/>
              <a:t>: an in vivo model of human prostate cancer vasculature and angiogenesis 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160306" y="5427229"/>
            <a:ext cx="561662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Establishment and characterization of five new human renal tumor </a:t>
            </a:r>
            <a:r>
              <a:rPr lang="en-US" sz="1200" dirty="0" err="1" smtClean="0"/>
              <a:t>xenografts</a:t>
            </a:r>
            <a:r>
              <a:rPr lang="en-US" sz="1200" dirty="0" smtClean="0"/>
              <a:t> </a:t>
            </a:r>
          </a:p>
        </p:txBody>
      </p:sp>
      <p:sp>
        <p:nvSpPr>
          <p:cNvPr id="25" name="Rectangle 24"/>
          <p:cNvSpPr/>
          <p:nvPr/>
        </p:nvSpPr>
        <p:spPr>
          <a:xfrm>
            <a:off x="3131840" y="692696"/>
            <a:ext cx="55446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A reproducible brain </a:t>
            </a:r>
            <a:r>
              <a:rPr lang="en-US" sz="1200" dirty="0" err="1" smtClean="0"/>
              <a:t>tumour</a:t>
            </a:r>
            <a:r>
              <a:rPr lang="en-US" sz="1200" dirty="0" smtClean="0"/>
              <a:t> model established from human </a:t>
            </a:r>
            <a:r>
              <a:rPr lang="en-US" sz="1200" dirty="0" err="1" smtClean="0"/>
              <a:t>glioblastoma</a:t>
            </a:r>
            <a:r>
              <a:rPr lang="en-US" sz="1200" dirty="0" smtClean="0"/>
              <a:t> biopsies</a:t>
            </a:r>
            <a:r>
              <a:rPr lang="en-US" dirty="0" smtClean="0"/>
              <a:t> </a:t>
            </a:r>
          </a:p>
        </p:txBody>
      </p:sp>
      <p:cxnSp>
        <p:nvCxnSpPr>
          <p:cNvPr id="26" name="Connecteur droit avec flèche 25"/>
          <p:cNvCxnSpPr/>
          <p:nvPr/>
        </p:nvCxnSpPr>
        <p:spPr>
          <a:xfrm>
            <a:off x="1648138" y="908720"/>
            <a:ext cx="1287760" cy="0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3131840" y="4407495"/>
            <a:ext cx="55446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Use of nude mouse </a:t>
            </a:r>
            <a:r>
              <a:rPr lang="en-US" sz="1200" dirty="0" err="1" smtClean="0"/>
              <a:t>xenografts</a:t>
            </a:r>
            <a:r>
              <a:rPr lang="en-US" sz="1200" dirty="0" smtClean="0"/>
              <a:t> as preclinical screens. Characterization of </a:t>
            </a:r>
            <a:r>
              <a:rPr lang="en-US" sz="1200" dirty="0" err="1" smtClean="0"/>
              <a:t>xenograft</a:t>
            </a:r>
            <a:r>
              <a:rPr lang="en-US" sz="1200" dirty="0" smtClean="0"/>
              <a:t>-derived melanoma cell lines </a:t>
            </a:r>
          </a:p>
        </p:txBody>
      </p:sp>
      <p:cxnSp>
        <p:nvCxnSpPr>
          <p:cNvPr id="28" name="Connecteur droit avec flèche 27"/>
          <p:cNvCxnSpPr/>
          <p:nvPr/>
        </p:nvCxnSpPr>
        <p:spPr>
          <a:xfrm>
            <a:off x="2080748" y="4725144"/>
            <a:ext cx="792088" cy="0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/>
          <p:cNvCxnSpPr/>
          <p:nvPr/>
        </p:nvCxnSpPr>
        <p:spPr>
          <a:xfrm>
            <a:off x="1763688" y="5531746"/>
            <a:ext cx="1080120" cy="0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1" y="404664"/>
            <a:ext cx="5688632" cy="511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All organs of female body in blue x-ray loop Stock Photo - 1460359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596685"/>
            <a:ext cx="2232248" cy="2790310"/>
          </a:xfrm>
          <a:prstGeom prst="rect">
            <a:avLst/>
          </a:prstGeom>
          <a:noFill/>
        </p:spPr>
      </p:pic>
      <p:pic>
        <p:nvPicPr>
          <p:cNvPr id="6" name="Picture 4" descr="http://www.krishnalounge.com/wp-content/uploads/2009/12/human-body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3549013"/>
            <a:ext cx="2232248" cy="2976331"/>
          </a:xfrm>
          <a:prstGeom prst="rect">
            <a:avLst/>
          </a:prstGeom>
          <a:noFill/>
        </p:spPr>
      </p:pic>
      <p:cxnSp>
        <p:nvCxnSpPr>
          <p:cNvPr id="7" name="Connecteur droit avec flèche 6"/>
          <p:cNvCxnSpPr/>
          <p:nvPr/>
        </p:nvCxnSpPr>
        <p:spPr>
          <a:xfrm>
            <a:off x="1403648" y="5805264"/>
            <a:ext cx="1746373" cy="144016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/>
          <p:cNvCxnSpPr>
            <a:endCxn id="27652" idx="1"/>
          </p:cNvCxnSpPr>
          <p:nvPr/>
        </p:nvCxnSpPr>
        <p:spPr>
          <a:xfrm>
            <a:off x="1475656" y="2204864"/>
            <a:ext cx="1683093" cy="540060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/>
          <p:cNvCxnSpPr>
            <a:endCxn id="27651" idx="1"/>
          </p:cNvCxnSpPr>
          <p:nvPr/>
        </p:nvCxnSpPr>
        <p:spPr>
          <a:xfrm>
            <a:off x="1864724" y="1844824"/>
            <a:ext cx="1296144" cy="180020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/>
          <p:cNvCxnSpPr>
            <a:endCxn id="27657" idx="1"/>
          </p:cNvCxnSpPr>
          <p:nvPr/>
        </p:nvCxnSpPr>
        <p:spPr>
          <a:xfrm>
            <a:off x="1403648" y="6381328"/>
            <a:ext cx="1752394" cy="55038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/>
          <p:cNvCxnSpPr>
            <a:endCxn id="27654" idx="1"/>
          </p:cNvCxnSpPr>
          <p:nvPr/>
        </p:nvCxnSpPr>
        <p:spPr>
          <a:xfrm flipV="1">
            <a:off x="1619672" y="4401107"/>
            <a:ext cx="1541196" cy="540061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/>
          <p:cNvCxnSpPr>
            <a:endCxn id="27650" idx="1"/>
          </p:cNvCxnSpPr>
          <p:nvPr/>
        </p:nvCxnSpPr>
        <p:spPr>
          <a:xfrm>
            <a:off x="1628056" y="1268760"/>
            <a:ext cx="1532813" cy="36004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>
            <a:endCxn id="4" idx="1"/>
          </p:cNvCxnSpPr>
          <p:nvPr/>
        </p:nvCxnSpPr>
        <p:spPr>
          <a:xfrm flipV="1">
            <a:off x="1648138" y="660288"/>
            <a:ext cx="1483703" cy="248432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>
            <a:endCxn id="27653" idx="1"/>
          </p:cNvCxnSpPr>
          <p:nvPr/>
        </p:nvCxnSpPr>
        <p:spPr>
          <a:xfrm flipV="1">
            <a:off x="2008740" y="3753036"/>
            <a:ext cx="1152128" cy="950618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>
            <a:endCxn id="27655" idx="1"/>
          </p:cNvCxnSpPr>
          <p:nvPr/>
        </p:nvCxnSpPr>
        <p:spPr>
          <a:xfrm flipV="1">
            <a:off x="1677166" y="5121188"/>
            <a:ext cx="1483702" cy="317060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60869" y="1052736"/>
            <a:ext cx="5688632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60868" y="1700808"/>
            <a:ext cx="5688632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158749" y="2492896"/>
            <a:ext cx="5733731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Picture 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160868" y="3501008"/>
            <a:ext cx="5832648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4" name="Picture 6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160868" y="4077071"/>
            <a:ext cx="5803619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5" name="Picture 7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160868" y="4869160"/>
            <a:ext cx="5791200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6" name="Picture 8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150021" y="5445223"/>
            <a:ext cx="5670451" cy="57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7" name="Picture 9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156042" y="6131364"/>
            <a:ext cx="5664430" cy="610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836712"/>
            <a:ext cx="5688632" cy="511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2716" y="1484784"/>
            <a:ext cx="5688632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2715" y="2132856"/>
            <a:ext cx="5688632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0596" y="2924944"/>
            <a:ext cx="5733731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2715" y="3545633"/>
            <a:ext cx="5832648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92715" y="4121696"/>
            <a:ext cx="5803619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92715" y="4913785"/>
            <a:ext cx="5791200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781868" y="5489848"/>
            <a:ext cx="5670451" cy="57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9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787889" y="6175989"/>
            <a:ext cx="5664430" cy="610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r>
              <a:rPr lang="fr-BE" dirty="0" smtClean="0"/>
              <a:t>PDTX </a:t>
            </a:r>
            <a:r>
              <a:rPr lang="fr-BE" sz="1800" dirty="0" smtClean="0"/>
              <a:t> </a:t>
            </a:r>
            <a:r>
              <a:rPr lang="fr-BE" sz="1800" b="1" dirty="0" smtClean="0">
                <a:solidFill>
                  <a:srgbClr val="002060"/>
                </a:solidFill>
              </a:rPr>
              <a:t>Powerfull toll for studying tumor biology and therapeutic agent</a:t>
            </a:r>
          </a:p>
          <a:p>
            <a:pPr>
              <a:buNone/>
            </a:pPr>
            <a:endParaRPr lang="fr-BE" sz="1800" dirty="0" smtClean="0"/>
          </a:p>
          <a:p>
            <a:pPr>
              <a:buNone/>
            </a:pPr>
            <a:endParaRPr lang="fr-BE" sz="1800" dirty="0" smtClean="0"/>
          </a:p>
          <a:p>
            <a:r>
              <a:rPr lang="fr-BE" sz="1700" dirty="0" err="1" smtClean="0"/>
              <a:t>Mentainance</a:t>
            </a:r>
            <a:r>
              <a:rPr lang="fr-BE" sz="1700" dirty="0" smtClean="0"/>
              <a:t> of:</a:t>
            </a:r>
          </a:p>
          <a:p>
            <a:pPr>
              <a:buNone/>
            </a:pPr>
            <a:r>
              <a:rPr lang="fr-BE" sz="1700" dirty="0" smtClean="0"/>
              <a:t>		- </a:t>
            </a:r>
            <a:r>
              <a:rPr lang="fr-BE" sz="1700" dirty="0" err="1" smtClean="0"/>
              <a:t>Histological</a:t>
            </a:r>
            <a:r>
              <a:rPr lang="fr-BE" sz="1700" dirty="0" smtClean="0"/>
              <a:t> feature of </a:t>
            </a:r>
            <a:r>
              <a:rPr lang="fr-BE" sz="1700" dirty="0" err="1" smtClean="0"/>
              <a:t>primary</a:t>
            </a:r>
            <a:r>
              <a:rPr lang="fr-BE" sz="1700" dirty="0" smtClean="0"/>
              <a:t> </a:t>
            </a:r>
            <a:r>
              <a:rPr lang="fr-BE" sz="1700" dirty="0" err="1" smtClean="0"/>
              <a:t>tumor</a:t>
            </a:r>
            <a:endParaRPr lang="fr-BE" sz="1700" dirty="0" smtClean="0"/>
          </a:p>
          <a:p>
            <a:pPr>
              <a:buNone/>
            </a:pPr>
            <a:r>
              <a:rPr lang="fr-BE" sz="1700" dirty="0" smtClean="0"/>
              <a:t>		- Gene expression profile</a:t>
            </a:r>
          </a:p>
          <a:p>
            <a:pPr>
              <a:buNone/>
            </a:pPr>
            <a:r>
              <a:rPr lang="fr-BE" sz="1700" dirty="0" smtClean="0"/>
              <a:t> 		- </a:t>
            </a:r>
            <a:r>
              <a:rPr lang="fr-BE" sz="1700" dirty="0" err="1" smtClean="0"/>
              <a:t>Tumor</a:t>
            </a:r>
            <a:r>
              <a:rPr lang="fr-BE" sz="1700" dirty="0" smtClean="0"/>
              <a:t> microenvironment</a:t>
            </a:r>
          </a:p>
          <a:p>
            <a:pPr>
              <a:buNone/>
            </a:pPr>
            <a:r>
              <a:rPr lang="fr-BE" sz="1700" dirty="0" smtClean="0"/>
              <a:t>		- </a:t>
            </a:r>
            <a:r>
              <a:rPr lang="fr-BE" sz="1700" dirty="0" err="1" smtClean="0"/>
              <a:t>SNPs</a:t>
            </a:r>
            <a:r>
              <a:rPr lang="fr-BE" sz="1700" dirty="0" smtClean="0"/>
              <a:t> and copy </a:t>
            </a:r>
            <a:r>
              <a:rPr lang="fr-BE" sz="1700" dirty="0" err="1" smtClean="0"/>
              <a:t>number</a:t>
            </a:r>
            <a:r>
              <a:rPr lang="fr-BE" sz="1700" dirty="0" smtClean="0"/>
              <a:t> </a:t>
            </a:r>
            <a:r>
              <a:rPr lang="fr-BE" sz="1700" dirty="0" err="1" smtClean="0"/>
              <a:t>varients</a:t>
            </a:r>
            <a:endParaRPr lang="fr-BE" sz="1700" dirty="0" smtClean="0"/>
          </a:p>
          <a:p>
            <a:pPr>
              <a:buNone/>
            </a:pPr>
            <a:endParaRPr lang="fr-BE" sz="1700" dirty="0" smtClean="0"/>
          </a:p>
          <a:p>
            <a:r>
              <a:rPr lang="fr-BE" sz="1700" dirty="0" err="1" smtClean="0"/>
              <a:t>Orthotopic</a:t>
            </a:r>
            <a:r>
              <a:rPr lang="fr-BE" sz="1700" dirty="0" smtClean="0"/>
              <a:t> </a:t>
            </a:r>
            <a:r>
              <a:rPr lang="fr-BE" sz="1700" dirty="0" err="1" smtClean="0"/>
              <a:t>engraftment</a:t>
            </a:r>
            <a:r>
              <a:rPr lang="fr-BE" sz="1700" dirty="0" smtClean="0"/>
              <a:t>: </a:t>
            </a:r>
          </a:p>
          <a:p>
            <a:pPr>
              <a:buNone/>
            </a:pPr>
            <a:r>
              <a:rPr lang="fr-BE" sz="1700" dirty="0" smtClean="0"/>
              <a:t>		- Is a good </a:t>
            </a:r>
            <a:r>
              <a:rPr lang="fr-BE" sz="1700" dirty="0" err="1" smtClean="0"/>
              <a:t>reflexction</a:t>
            </a:r>
            <a:r>
              <a:rPr lang="fr-BE" sz="1700" dirty="0" smtClean="0"/>
              <a:t> of patient response to </a:t>
            </a:r>
            <a:r>
              <a:rPr lang="fr-BE" sz="1700" dirty="0" err="1" smtClean="0"/>
              <a:t>chemotherapy</a:t>
            </a:r>
            <a:endParaRPr lang="fr-BE" sz="1700" dirty="0" smtClean="0"/>
          </a:p>
          <a:p>
            <a:pPr>
              <a:buNone/>
            </a:pPr>
            <a:r>
              <a:rPr lang="fr-BE" sz="1700" dirty="0" smtClean="0"/>
              <a:t>		- Respects a metastatic pattern very similar to original </a:t>
            </a:r>
            <a:r>
              <a:rPr lang="fr-BE" sz="1700" dirty="0" err="1" smtClean="0"/>
              <a:t>tumor</a:t>
            </a:r>
            <a:endParaRPr lang="fr-BE" sz="1700" dirty="0" smtClean="0"/>
          </a:p>
          <a:p>
            <a:pPr>
              <a:buNone/>
            </a:pPr>
            <a:endParaRPr lang="fr-BE" sz="1700" dirty="0" smtClean="0"/>
          </a:p>
          <a:p>
            <a:r>
              <a:rPr lang="fr-BE" sz="1700" dirty="0" smtClean="0"/>
              <a:t>Genetic changes </a:t>
            </a:r>
            <a:r>
              <a:rPr lang="fr-BE" sz="1700" dirty="0" err="1" smtClean="0"/>
              <a:t>generated</a:t>
            </a:r>
            <a:r>
              <a:rPr lang="fr-BE" sz="1700" dirty="0" smtClean="0"/>
              <a:t> by passages represent genomic rearrangement intrisic to tumor progression</a:t>
            </a:r>
          </a:p>
          <a:p>
            <a:pPr>
              <a:buNone/>
            </a:pPr>
            <a:endParaRPr lang="fr-BE" sz="1700" dirty="0"/>
          </a:p>
        </p:txBody>
      </p:sp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fr-BE" dirty="0" smtClean="0"/>
              <a:t>Is PDTX a valid model ?</a:t>
            </a:r>
            <a:endParaRPr lang="fr-B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fr-BE" dirty="0" smtClean="0"/>
              <a:t>Why PDTX</a:t>
            </a:r>
            <a:endParaRPr lang="fr-BE" dirty="0"/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2925" y="1785926"/>
            <a:ext cx="8058150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ZoneTexte 6"/>
          <p:cNvSpPr txBox="1"/>
          <p:nvPr/>
        </p:nvSpPr>
        <p:spPr>
          <a:xfrm>
            <a:off x="285720" y="5786454"/>
            <a:ext cx="24356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Metastasis</a:t>
            </a:r>
            <a:r>
              <a:rPr lang="fr-BE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fr-BE" sz="2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studies</a:t>
            </a:r>
            <a:endParaRPr lang="fr-BE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500034" y="5214950"/>
            <a:ext cx="17892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Drug Discovery</a:t>
            </a:r>
            <a:endParaRPr lang="fr-BE" sz="2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1714480" y="4643446"/>
            <a:ext cx="22608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0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Pharmacodynamics</a:t>
            </a:r>
            <a:endParaRPr lang="fr-BE" sz="2000" b="1" dirty="0">
              <a:ln w="1905"/>
              <a:solidFill>
                <a:schemeClr val="accent6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3071802" y="5286388"/>
            <a:ext cx="2096600" cy="40011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fr-BE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Drug combination</a:t>
            </a:r>
            <a:endParaRPr lang="fr-BE" sz="2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1785918" y="6215082"/>
            <a:ext cx="32425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000" b="1" dirty="0" smtClean="0">
                <a:ln w="10541" cmpd="sng">
                  <a:solidFill>
                    <a:schemeClr val="accent5">
                      <a:lumMod val="60000"/>
                      <a:lumOff val="4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Patient personalised therapy</a:t>
            </a:r>
            <a:endParaRPr lang="fr-BE" sz="2000" b="1" dirty="0">
              <a:ln w="10541" cmpd="sng">
                <a:solidFill>
                  <a:schemeClr val="accent5">
                    <a:lumMod val="60000"/>
                    <a:lumOff val="4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4572000" y="5857892"/>
            <a:ext cx="3959033" cy="40011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fr-BE" sz="2000" b="1" dirty="0" smtClean="0">
                <a:ln/>
                <a:solidFill>
                  <a:srgbClr val="00B050"/>
                </a:solidFill>
              </a:rPr>
              <a:t>Tumor initiation and developement</a:t>
            </a:r>
            <a:endParaRPr lang="fr-BE" sz="2000" b="1" dirty="0">
              <a:ln/>
              <a:solidFill>
                <a:srgbClr val="00B050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5500694" y="4643446"/>
            <a:ext cx="2482731" cy="40011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fr-BE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Biomarker discovery</a:t>
            </a:r>
            <a:endParaRPr lang="fr-BE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5861199" y="5286388"/>
            <a:ext cx="20683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Pharmacokinetics</a:t>
            </a:r>
            <a:endParaRPr lang="fr-BE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1073</TotalTime>
  <Words>1766</Words>
  <Application>Microsoft Office PowerPoint</Application>
  <PresentationFormat>Affichage à l'écran (4:3)</PresentationFormat>
  <Paragraphs>323</Paragraphs>
  <Slides>30</Slides>
  <Notes>21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30</vt:i4>
      </vt:variant>
    </vt:vector>
  </HeadingPairs>
  <TitlesOfParts>
    <vt:vector size="31" baseType="lpstr">
      <vt:lpstr>Thème Office</vt:lpstr>
      <vt:lpstr>Présentation PowerPoint</vt:lpstr>
      <vt:lpstr>Cancer models</vt:lpstr>
      <vt:lpstr>PDTX</vt:lpstr>
      <vt:lpstr>PDTX</vt:lpstr>
      <vt:lpstr>Présentation PowerPoint</vt:lpstr>
      <vt:lpstr>Présentation PowerPoint</vt:lpstr>
      <vt:lpstr>Présentation PowerPoint</vt:lpstr>
      <vt:lpstr>Is PDTX a valid model ?</vt:lpstr>
      <vt:lpstr>Why PDTX</vt:lpstr>
      <vt:lpstr>Preclinical drug screening</vt:lpstr>
      <vt:lpstr>Investment</vt:lpstr>
      <vt:lpstr>Investment</vt:lpstr>
      <vt:lpstr>Investment</vt:lpstr>
      <vt:lpstr>Présentation PowerPoint</vt:lpstr>
      <vt:lpstr>Tumor graft bank generation</vt:lpstr>
      <vt:lpstr>Maintenance of breast cancer  subtypes</vt:lpstr>
      <vt:lpstr>Maintenance of breast cancer  subtypes</vt:lpstr>
      <vt:lpstr>Maintenance of breast cancer  subtypes</vt:lpstr>
      <vt:lpstr>Validation of tumor graft  epithelial nature</vt:lpstr>
      <vt:lpstr>Lost of human stroma  in tumor grafts</vt:lpstr>
      <vt:lpstr>Response of tumor grafts ER+  to the estrogen</vt:lpstr>
      <vt:lpstr>Response of tumor grafts ER+  to the estrogen</vt:lpstr>
      <vt:lpstr>Maintenance of matastatic  behaviour in tumor graft</vt:lpstr>
      <vt:lpstr>Maintenance of metastatic  behaviour in tumor graft</vt:lpstr>
      <vt:lpstr>Improvement of tumor  engraftment with hMSC</vt:lpstr>
      <vt:lpstr>Maintenance of DNA copy  number variation</vt:lpstr>
      <vt:lpstr>Prediction of disease outcome</vt:lpstr>
      <vt:lpstr>Conclusion</vt:lpstr>
      <vt:lpstr>Risk     benefit  ratio</vt:lpstr>
      <vt:lpstr>For sum up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Patient Dervied Tumor Xenograph (PDTX)</dc:title>
  <dc:creator>Keee</dc:creator>
  <cp:lastModifiedBy>Labo</cp:lastModifiedBy>
  <cp:revision>133</cp:revision>
  <dcterms:created xsi:type="dcterms:W3CDTF">2013-11-12T12:34:42Z</dcterms:created>
  <dcterms:modified xsi:type="dcterms:W3CDTF">2014-10-06T09:05:58Z</dcterms:modified>
</cp:coreProperties>
</file>