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7.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notesSlides/notesSlide8.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1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charts/chart11.xml" ContentType="application/vnd.openxmlformats-officedocument.drawingml.chart+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3.xml" ContentType="application/vnd.openxmlformats-officedocument.drawingml.chart+xml"/>
  <Override PartName="/ppt/theme/themeOverride13.xml" ContentType="application/vnd.openxmlformats-officedocument.themeOverride+xml"/>
  <Override PartName="/ppt/charts/chart14.xml" ContentType="application/vnd.openxmlformats-officedocument.drawingml.chart+xml"/>
  <Override PartName="/ppt/theme/themeOverride14.xml" ContentType="application/vnd.openxmlformats-officedocument.themeOverride+xml"/>
  <Override PartName="/ppt/notesSlides/notesSlide22.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9"/>
  </p:notesMasterIdLst>
  <p:handoutMasterIdLst>
    <p:handoutMasterId r:id="rId70"/>
  </p:handoutMasterIdLst>
  <p:sldIdLst>
    <p:sldId id="560" r:id="rId2"/>
    <p:sldId id="965" r:id="rId3"/>
    <p:sldId id="998" r:id="rId4"/>
    <p:sldId id="979" r:id="rId5"/>
    <p:sldId id="964" r:id="rId6"/>
    <p:sldId id="978" r:id="rId7"/>
    <p:sldId id="999" r:id="rId8"/>
    <p:sldId id="982" r:id="rId9"/>
    <p:sldId id="997" r:id="rId10"/>
    <p:sldId id="983" r:id="rId11"/>
    <p:sldId id="1050" r:id="rId12"/>
    <p:sldId id="1052" r:id="rId13"/>
    <p:sldId id="1051" r:id="rId14"/>
    <p:sldId id="992" r:id="rId15"/>
    <p:sldId id="993" r:id="rId16"/>
    <p:sldId id="994" r:id="rId17"/>
    <p:sldId id="995" r:id="rId18"/>
    <p:sldId id="1005" r:id="rId19"/>
    <p:sldId id="1003" r:id="rId20"/>
    <p:sldId id="1004" r:id="rId21"/>
    <p:sldId id="1007" r:id="rId22"/>
    <p:sldId id="1006" r:id="rId23"/>
    <p:sldId id="1010" r:id="rId24"/>
    <p:sldId id="1000" r:id="rId25"/>
    <p:sldId id="1011" r:id="rId26"/>
    <p:sldId id="989" r:id="rId27"/>
    <p:sldId id="1012" r:id="rId28"/>
    <p:sldId id="1017" r:id="rId29"/>
    <p:sldId id="1018" r:id="rId30"/>
    <p:sldId id="1068" r:id="rId31"/>
    <p:sldId id="1030" r:id="rId32"/>
    <p:sldId id="1077" r:id="rId33"/>
    <p:sldId id="1036" r:id="rId34"/>
    <p:sldId id="1048" r:id="rId35"/>
    <p:sldId id="1049" r:id="rId36"/>
    <p:sldId id="1054" r:id="rId37"/>
    <p:sldId id="1069" r:id="rId38"/>
    <p:sldId id="1070" r:id="rId39"/>
    <p:sldId id="1071" r:id="rId40"/>
    <p:sldId id="1019" r:id="rId41"/>
    <p:sldId id="1026" r:id="rId42"/>
    <p:sldId id="1039" r:id="rId43"/>
    <p:sldId id="1020" r:id="rId44"/>
    <p:sldId id="1057" r:id="rId45"/>
    <p:sldId id="1074" r:id="rId46"/>
    <p:sldId id="1078" r:id="rId47"/>
    <p:sldId id="1058" r:id="rId48"/>
    <p:sldId id="1041" r:id="rId49"/>
    <p:sldId id="1080" r:id="rId50"/>
    <p:sldId id="1055" r:id="rId51"/>
    <p:sldId id="1079" r:id="rId52"/>
    <p:sldId id="1047" r:id="rId53"/>
    <p:sldId id="1059" r:id="rId54"/>
    <p:sldId id="1060" r:id="rId55"/>
    <p:sldId id="1042" r:id="rId56"/>
    <p:sldId id="1056" r:id="rId57"/>
    <p:sldId id="1040" r:id="rId58"/>
    <p:sldId id="1045" r:id="rId59"/>
    <p:sldId id="1043" r:id="rId60"/>
    <p:sldId id="1061" r:id="rId61"/>
    <p:sldId id="1053" r:id="rId62"/>
    <p:sldId id="1064" r:id="rId63"/>
    <p:sldId id="1065" r:id="rId64"/>
    <p:sldId id="1076" r:id="rId65"/>
    <p:sldId id="1081" r:id="rId66"/>
    <p:sldId id="1082" r:id="rId67"/>
    <p:sldId id="1083" r:id="rId68"/>
  </p:sldIdLst>
  <p:sldSz cx="9144000" cy="6858000" type="screen4x3"/>
  <p:notesSz cx="6858000" cy="9144000"/>
  <p:custDataLst>
    <p:tags r:id="rId71"/>
  </p:custDataLst>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15">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66FF"/>
    <a:srgbClr val="FFFF99"/>
    <a:srgbClr val="FFFFCC"/>
    <a:srgbClr val="FFFF00"/>
    <a:srgbClr val="FFFF66"/>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91" autoAdjust="0"/>
    <p:restoredTop sz="92883" autoAdjust="0"/>
  </p:normalViewPr>
  <p:slideViewPr>
    <p:cSldViewPr>
      <p:cViewPr varScale="1">
        <p:scale>
          <a:sx n="56" d="100"/>
          <a:sy n="56" d="100"/>
        </p:scale>
        <p:origin x="1205" y="43"/>
      </p:cViewPr>
      <p:guideLst>
        <p:guide orient="horz" pos="2115"/>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25" d="100"/>
        <a:sy n="125" d="100"/>
      </p:scale>
      <p:origin x="0" y="0"/>
    </p:cViewPr>
  </p:sorterViewPr>
  <p:notesViewPr>
    <p:cSldViewPr>
      <p:cViewPr varScale="1">
        <p:scale>
          <a:sx n="78" d="100"/>
          <a:sy n="78" d="100"/>
        </p:scale>
        <p:origin x="-126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1.xlsx"/></Relationships>
</file>

<file path=ppt/charts/_rels/chart10.xml.rels><?xml version="1.0" encoding="UTF-8" standalone="yes"?>
<Relationships xmlns="http://schemas.openxmlformats.org/package/2006/relationships"><Relationship Id="rId2" Type="http://schemas.openxmlformats.org/officeDocument/2006/relationships/package" Target="../embeddings/Feuille_de_calcul_Microsoft_Excel10.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2" Type="http://schemas.openxmlformats.org/officeDocument/2006/relationships/package" Target="../embeddings/Feuille_de_calcul_Microsoft_Excel11.xlsx"/><Relationship Id="rId1" Type="http://schemas.openxmlformats.org/officeDocument/2006/relationships/themeOverride" Target="../theme/themeOverride11.xml"/></Relationships>
</file>

<file path=ppt/charts/_rels/chart12.xml.rels><?xml version="1.0" encoding="UTF-8" standalone="yes"?>
<Relationships xmlns="http://schemas.openxmlformats.org/package/2006/relationships"><Relationship Id="rId2" Type="http://schemas.openxmlformats.org/officeDocument/2006/relationships/package" Target="../embeddings/Feuille_de_calcul_Microsoft_Excel12.xlsx"/><Relationship Id="rId1" Type="http://schemas.openxmlformats.org/officeDocument/2006/relationships/themeOverride" Target="../theme/themeOverride12.xml"/></Relationships>
</file>

<file path=ppt/charts/_rels/chart13.xml.rels><?xml version="1.0" encoding="UTF-8" standalone="yes"?>
<Relationships xmlns="http://schemas.openxmlformats.org/package/2006/relationships"><Relationship Id="rId2" Type="http://schemas.openxmlformats.org/officeDocument/2006/relationships/package" Target="../embeddings/Feuille_de_calcul_Microsoft_Excel13.xlsx"/><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Feuille_de_calcul_Microsoft_Excel14.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Feuille_de_calcul_Microsoft_Excel15.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Feuille_de_calcul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Feuille_de_calcul_Microsoft_Excel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package" Target="../embeddings/Feuille_de_calcul_Microsoft_Excel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package" Target="../embeddings/Feuille_de_calcul_Microsoft_Excel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package" Target="../embeddings/Feuille_de_calcul_Microsoft_Excel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package" Target="../embeddings/Feuille_de_calcul_Microsoft_Excel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package" Target="../embeddings/Feuille_de_calcul_Microsoft_Excel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20113721892483"/>
          <c:y val="9.4044782167151935E-3"/>
          <c:w val="0.77621289031184793"/>
          <c:h val="0.84185679168091865"/>
        </c:manualLayout>
      </c:layout>
      <c:barChart>
        <c:barDir val="bar"/>
        <c:grouping val="clustered"/>
        <c:varyColors val="0"/>
        <c:ser>
          <c:idx val="0"/>
          <c:order val="0"/>
          <c:tx>
            <c:strRef>
              <c:f>Feuil2!$C$2</c:f>
              <c:strCache>
                <c:ptCount val="1"/>
                <c:pt idx="0">
                  <c:v>SRS (%)</c:v>
                </c:pt>
              </c:strCache>
            </c:strRef>
          </c:tx>
          <c:spPr>
            <a:solidFill>
              <a:schemeClr val="accent1"/>
            </a:solidFill>
            <a:ln>
              <a:noFill/>
            </a:ln>
            <a:effectLst/>
          </c:spPr>
          <c:invertIfNegative val="0"/>
          <c:dPt>
            <c:idx val="0"/>
            <c:invertIfNegative val="0"/>
            <c:bubble3D val="0"/>
            <c:spPr>
              <a:solidFill>
                <a:schemeClr val="accent5">
                  <a:lumMod val="75000"/>
                </a:schemeClr>
              </a:solidFill>
              <a:ln>
                <a:noFill/>
              </a:ln>
              <a:effectLst/>
            </c:spPr>
          </c:dPt>
          <c:dPt>
            <c:idx val="1"/>
            <c:invertIfNegative val="0"/>
            <c:bubble3D val="0"/>
            <c:spPr>
              <a:solidFill>
                <a:schemeClr val="accent5">
                  <a:lumMod val="75000"/>
                </a:schemeClr>
              </a:solidFill>
              <a:ln>
                <a:noFill/>
              </a:ln>
              <a:effectLst/>
            </c:spPr>
          </c:dPt>
          <c:dPt>
            <c:idx val="2"/>
            <c:invertIfNegative val="0"/>
            <c:bubble3D val="0"/>
            <c:spPr>
              <a:solidFill>
                <a:schemeClr val="accent5">
                  <a:lumMod val="75000"/>
                </a:schemeClr>
              </a:solidFill>
              <a:ln>
                <a:noFill/>
              </a:ln>
              <a:effectLst/>
            </c:spPr>
          </c:dPt>
          <c:dPt>
            <c:idx val="3"/>
            <c:invertIfNegative val="0"/>
            <c:bubble3D val="0"/>
            <c:spPr>
              <a:solidFill>
                <a:schemeClr val="accent5">
                  <a:lumMod val="75000"/>
                </a:schemeClr>
              </a:solidFill>
              <a:ln>
                <a:noFill/>
              </a:ln>
              <a:effectLst/>
            </c:spPr>
          </c:dPt>
          <c:dPt>
            <c:idx val="4"/>
            <c:invertIfNegative val="0"/>
            <c:bubble3D val="0"/>
            <c:spPr>
              <a:solidFill>
                <a:schemeClr val="accent5">
                  <a:lumMod val="75000"/>
                </a:schemeClr>
              </a:solidFill>
              <a:ln>
                <a:noFill/>
              </a:ln>
              <a:effectLst/>
            </c:spPr>
          </c:dPt>
          <c:dPt>
            <c:idx val="5"/>
            <c:invertIfNegative val="0"/>
            <c:bubble3D val="0"/>
            <c:spPr>
              <a:solidFill>
                <a:schemeClr val="accent5">
                  <a:lumMod val="75000"/>
                </a:schemeClr>
              </a:solidFill>
              <a:ln>
                <a:noFill/>
              </a:ln>
              <a:effectLst/>
            </c:spPr>
          </c:dPt>
          <c:dPt>
            <c:idx val="6"/>
            <c:invertIfNegative val="0"/>
            <c:bubble3D val="0"/>
            <c:spPr>
              <a:solidFill>
                <a:schemeClr val="accent5">
                  <a:lumMod val="75000"/>
                </a:schemeClr>
              </a:solidFill>
              <a:ln>
                <a:noFill/>
              </a:ln>
              <a:effectLst/>
            </c:spPr>
          </c:dPt>
          <c:dPt>
            <c:idx val="7"/>
            <c:invertIfNegative val="0"/>
            <c:bubble3D val="0"/>
            <c:spPr>
              <a:solidFill>
                <a:schemeClr val="accent5">
                  <a:lumMod val="75000"/>
                </a:schemeClr>
              </a:solidFill>
              <a:ln>
                <a:noFill/>
              </a:ln>
              <a:effectLst/>
            </c:spPr>
          </c:dPt>
          <c:dPt>
            <c:idx val="8"/>
            <c:invertIfNegative val="0"/>
            <c:bubble3D val="0"/>
            <c:spPr>
              <a:solidFill>
                <a:schemeClr val="accent5">
                  <a:lumMod val="75000"/>
                </a:schemeClr>
              </a:solidFill>
              <a:ln>
                <a:noFill/>
              </a:ln>
              <a:effectLst/>
            </c:spPr>
          </c:dPt>
          <c:dPt>
            <c:idx val="9"/>
            <c:invertIfNegative val="0"/>
            <c:bubble3D val="0"/>
            <c:spPr>
              <a:solidFill>
                <a:schemeClr val="accent5">
                  <a:lumMod val="75000"/>
                </a:schemeClr>
              </a:solidFill>
              <a:ln>
                <a:noFill/>
              </a:ln>
              <a:effectLst/>
            </c:spPr>
          </c:dPt>
          <c:dPt>
            <c:idx val="10"/>
            <c:invertIfNegative val="0"/>
            <c:bubble3D val="0"/>
            <c:spPr>
              <a:solidFill>
                <a:srgbClr val="FF0000"/>
              </a:solidFill>
              <a:ln>
                <a:noFill/>
              </a:ln>
              <a:effectLst/>
            </c:spPr>
          </c:dPt>
          <c:dPt>
            <c:idx val="11"/>
            <c:invertIfNegative val="0"/>
            <c:bubble3D val="0"/>
            <c:spPr>
              <a:solidFill>
                <a:schemeClr val="accent5">
                  <a:lumMod val="75000"/>
                </a:schemeClr>
              </a:solidFill>
              <a:ln>
                <a:noFill/>
              </a:ln>
              <a:effectLst/>
            </c:spPr>
          </c:dPt>
          <c:dPt>
            <c:idx val="12"/>
            <c:invertIfNegative val="0"/>
            <c:bubble3D val="0"/>
            <c:spPr>
              <a:solidFill>
                <a:schemeClr val="accent5">
                  <a:lumMod val="75000"/>
                </a:schemeClr>
              </a:solidFill>
              <a:ln>
                <a:noFill/>
              </a:ln>
              <a:effectLst/>
            </c:spPr>
          </c:dPt>
          <c:dPt>
            <c:idx val="13"/>
            <c:invertIfNegative val="0"/>
            <c:bubble3D val="0"/>
            <c:spPr>
              <a:solidFill>
                <a:schemeClr val="accent2">
                  <a:lumMod val="75000"/>
                </a:schemeClr>
              </a:solidFill>
              <a:ln>
                <a:noFill/>
              </a:ln>
              <a:effectLst/>
            </c:spPr>
          </c:dPt>
          <c:dPt>
            <c:idx val="14"/>
            <c:invertIfNegative val="0"/>
            <c:bubble3D val="0"/>
            <c:spPr>
              <a:solidFill>
                <a:schemeClr val="accent5">
                  <a:lumMod val="75000"/>
                </a:schemeClr>
              </a:solidFill>
              <a:ln>
                <a:noFill/>
              </a:ln>
              <a:effectLst/>
            </c:spPr>
          </c:dPt>
          <c:dPt>
            <c:idx val="15"/>
            <c:invertIfNegative val="0"/>
            <c:bubble3D val="0"/>
            <c:spPr>
              <a:solidFill>
                <a:srgbClr val="FFFF00"/>
              </a:solidFill>
              <a:ln>
                <a:noFill/>
              </a:ln>
              <a:effectLst/>
            </c:spPr>
          </c:dPt>
          <c:dPt>
            <c:idx val="16"/>
            <c:invertIfNegative val="0"/>
            <c:bubble3D val="0"/>
            <c:spPr>
              <a:solidFill>
                <a:srgbClr val="FFFF00"/>
              </a:solidFill>
              <a:ln>
                <a:noFill/>
              </a:ln>
              <a:effectLst/>
            </c:spPr>
          </c:dPt>
          <c:dPt>
            <c:idx val="17"/>
            <c:invertIfNegative val="0"/>
            <c:bubble3D val="0"/>
            <c:spPr>
              <a:solidFill>
                <a:schemeClr val="accent2">
                  <a:lumMod val="75000"/>
                </a:schemeClr>
              </a:solidFill>
              <a:ln>
                <a:noFill/>
              </a:ln>
              <a:effectLst/>
            </c:spPr>
          </c:dPt>
          <c:dPt>
            <c:idx val="18"/>
            <c:invertIfNegative val="0"/>
            <c:bubble3D val="0"/>
            <c:spPr>
              <a:solidFill>
                <a:schemeClr val="accent2">
                  <a:lumMod val="75000"/>
                </a:schemeClr>
              </a:solidFill>
              <a:ln>
                <a:noFill/>
              </a:ln>
              <a:effectLst/>
            </c:spPr>
          </c:dPt>
          <c:dPt>
            <c:idx val="19"/>
            <c:invertIfNegative val="0"/>
            <c:bubble3D val="0"/>
            <c:spPr>
              <a:solidFill>
                <a:schemeClr val="accent5">
                  <a:lumMod val="75000"/>
                </a:schemeClr>
              </a:solidFill>
              <a:ln>
                <a:noFill/>
              </a:ln>
              <a:effectLst/>
            </c:spPr>
          </c:dPt>
          <c:dPt>
            <c:idx val="20"/>
            <c:invertIfNegative val="0"/>
            <c:bubble3D val="0"/>
            <c:spPr>
              <a:solidFill>
                <a:schemeClr val="accent2">
                  <a:lumMod val="75000"/>
                </a:schemeClr>
              </a:solidFill>
              <a:ln>
                <a:noFill/>
              </a:ln>
              <a:effectLst/>
            </c:spPr>
          </c:dPt>
          <c:dPt>
            <c:idx val="21"/>
            <c:invertIfNegative val="0"/>
            <c:bubble3D val="0"/>
            <c:spPr>
              <a:solidFill>
                <a:schemeClr val="accent6">
                  <a:lumMod val="75000"/>
                </a:schemeClr>
              </a:solidFill>
              <a:ln>
                <a:noFill/>
              </a:ln>
              <a:effectLst/>
            </c:spPr>
          </c:dPt>
          <c:cat>
            <c:strRef>
              <c:f>Feuil2!$B$3:$B$24</c:f>
              <c:strCache>
                <c:ptCount val="22"/>
                <c:pt idx="0">
                  <c:v>Pakistan</c:v>
                </c:pt>
                <c:pt idx="1">
                  <c:v>Pakistan</c:v>
                </c:pt>
                <c:pt idx="2">
                  <c:v>USA</c:v>
                </c:pt>
                <c:pt idx="3">
                  <c:v>Iran</c:v>
                </c:pt>
                <c:pt idx="4">
                  <c:v>Iran</c:v>
                </c:pt>
                <c:pt idx="5">
                  <c:v>USA</c:v>
                </c:pt>
                <c:pt idx="6">
                  <c:v>Pologne</c:v>
                </c:pt>
                <c:pt idx="7">
                  <c:v>Norvège</c:v>
                </c:pt>
                <c:pt idx="8">
                  <c:v>Italie</c:v>
                </c:pt>
                <c:pt idx="9">
                  <c:v>USA</c:v>
                </c:pt>
                <c:pt idx="10">
                  <c:v>Total/moyenne</c:v>
                </c:pt>
                <c:pt idx="11">
                  <c:v>Nouvelle Zélande</c:v>
                </c:pt>
                <c:pt idx="12">
                  <c:v>Nouvelle Zélande</c:v>
                </c:pt>
                <c:pt idx="13">
                  <c:v>Irlande</c:v>
                </c:pt>
                <c:pt idx="14">
                  <c:v>USA</c:v>
                </c:pt>
                <c:pt idx="15">
                  <c:v>USA</c:v>
                </c:pt>
                <c:pt idx="16">
                  <c:v>Canada</c:v>
                </c:pt>
                <c:pt idx="17">
                  <c:v>Irlande</c:v>
                </c:pt>
                <c:pt idx="18">
                  <c:v>Belgique/France</c:v>
                </c:pt>
                <c:pt idx="19">
                  <c:v>Iran</c:v>
                </c:pt>
                <c:pt idx="20">
                  <c:v>Ethiopie</c:v>
                </c:pt>
                <c:pt idx="21">
                  <c:v>Ethiopie</c:v>
                </c:pt>
              </c:strCache>
            </c:strRef>
          </c:cat>
          <c:val>
            <c:numRef>
              <c:f>Feuil2!$C$3:$C$24</c:f>
              <c:numCache>
                <c:formatCode>General</c:formatCode>
                <c:ptCount val="22"/>
                <c:pt idx="0">
                  <c:v>57</c:v>
                </c:pt>
                <c:pt idx="1">
                  <c:v>54</c:v>
                </c:pt>
                <c:pt idx="2">
                  <c:v>53.5</c:v>
                </c:pt>
                <c:pt idx="3">
                  <c:v>53</c:v>
                </c:pt>
                <c:pt idx="4">
                  <c:v>53</c:v>
                </c:pt>
                <c:pt idx="5">
                  <c:v>52.9</c:v>
                </c:pt>
                <c:pt idx="6">
                  <c:v>52.8</c:v>
                </c:pt>
                <c:pt idx="7">
                  <c:v>52.2</c:v>
                </c:pt>
                <c:pt idx="8">
                  <c:v>52.1</c:v>
                </c:pt>
                <c:pt idx="9">
                  <c:v>51.7</c:v>
                </c:pt>
                <c:pt idx="10">
                  <c:v>51.7</c:v>
                </c:pt>
                <c:pt idx="11">
                  <c:v>51.5</c:v>
                </c:pt>
                <c:pt idx="12">
                  <c:v>51.4</c:v>
                </c:pt>
                <c:pt idx="13">
                  <c:v>51.4</c:v>
                </c:pt>
                <c:pt idx="14">
                  <c:v>50.8</c:v>
                </c:pt>
                <c:pt idx="15">
                  <c:v>50.6</c:v>
                </c:pt>
                <c:pt idx="16">
                  <c:v>50.2</c:v>
                </c:pt>
                <c:pt idx="17">
                  <c:v>50</c:v>
                </c:pt>
                <c:pt idx="18">
                  <c:v>49.8</c:v>
                </c:pt>
                <c:pt idx="19">
                  <c:v>49.6</c:v>
                </c:pt>
                <c:pt idx="20">
                  <c:v>49.2</c:v>
                </c:pt>
                <c:pt idx="21">
                  <c:v>46.4</c:v>
                </c:pt>
              </c:numCache>
            </c:numRef>
          </c:val>
        </c:ser>
        <c:dLbls>
          <c:showLegendKey val="0"/>
          <c:showVal val="0"/>
          <c:showCatName val="0"/>
          <c:showSerName val="0"/>
          <c:showPercent val="0"/>
          <c:showBubbleSize val="0"/>
        </c:dLbls>
        <c:gapWidth val="182"/>
        <c:axId val="-813108800"/>
        <c:axId val="-813107712"/>
      </c:barChart>
      <c:catAx>
        <c:axId val="-813108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813107712"/>
        <c:crosses val="autoZero"/>
        <c:auto val="1"/>
        <c:lblAlgn val="ctr"/>
        <c:lblOffset val="100"/>
        <c:noMultiLvlLbl val="0"/>
      </c:catAx>
      <c:valAx>
        <c:axId val="-813107712"/>
        <c:scaling>
          <c:orientation val="minMax"/>
          <c:max val="57"/>
          <c:min val="4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fr-FR"/>
          </a:p>
        </c:txPr>
        <c:crossAx val="-813108800"/>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9"/>
    </mc:Choice>
    <mc:Fallback>
      <c:style val="29"/>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Sheet1!$BF$346</c:f>
              <c:strCache>
                <c:ptCount val="1"/>
                <c:pt idx="0">
                  <c:v>Génisses</c:v>
                </c:pt>
              </c:strCache>
            </c:strRef>
          </c:tx>
          <c:spPr>
            <a:solidFill>
              <a:srgbClr val="00CC99">
                <a:lumMod val="50000"/>
              </a:srgbClr>
            </a:solidFill>
          </c:spPr>
          <c:invertIfNegative val="0"/>
          <c:cat>
            <c:strRef>
              <c:f>Sheet1!$BE$347:$BE$351</c:f>
              <c:strCache>
                <c:ptCount val="5"/>
                <c:pt idx="0">
                  <c:v>&lt;8000</c:v>
                </c:pt>
                <c:pt idx="1">
                  <c:v>8001 - 9500</c:v>
                </c:pt>
                <c:pt idx="2">
                  <c:v>9501 - 11000</c:v>
                </c:pt>
                <c:pt idx="3">
                  <c:v>11001 - 12500</c:v>
                </c:pt>
                <c:pt idx="4">
                  <c:v>&gt;12500</c:v>
                </c:pt>
              </c:strCache>
            </c:strRef>
          </c:cat>
          <c:val>
            <c:numRef>
              <c:f>Sheet1!$BF$347:$BF$351</c:f>
              <c:numCache>
                <c:formatCode>General</c:formatCode>
                <c:ptCount val="5"/>
                <c:pt idx="0">
                  <c:v>14</c:v>
                </c:pt>
                <c:pt idx="1">
                  <c:v>21.4</c:v>
                </c:pt>
                <c:pt idx="2">
                  <c:v>35.5</c:v>
                </c:pt>
                <c:pt idx="3">
                  <c:v>49.2</c:v>
                </c:pt>
                <c:pt idx="4">
                  <c:v>55.6</c:v>
                </c:pt>
              </c:numCache>
            </c:numRef>
          </c:val>
        </c:ser>
        <c:ser>
          <c:idx val="1"/>
          <c:order val="1"/>
          <c:tx>
            <c:strRef>
              <c:f>Sheet1!$BG$346</c:f>
              <c:strCache>
                <c:ptCount val="1"/>
                <c:pt idx="0">
                  <c:v>Vaches </c:v>
                </c:pt>
              </c:strCache>
            </c:strRef>
          </c:tx>
          <c:spPr>
            <a:solidFill>
              <a:srgbClr val="2D2DB9">
                <a:lumMod val="75000"/>
              </a:srgbClr>
            </a:solidFill>
          </c:spPr>
          <c:invertIfNegative val="0"/>
          <c:cat>
            <c:strRef>
              <c:f>Sheet1!$BE$347:$BE$351</c:f>
              <c:strCache>
                <c:ptCount val="5"/>
                <c:pt idx="0">
                  <c:v>&lt;8000</c:v>
                </c:pt>
                <c:pt idx="1">
                  <c:v>8001 - 9500</c:v>
                </c:pt>
                <c:pt idx="2">
                  <c:v>9501 - 11000</c:v>
                </c:pt>
                <c:pt idx="3">
                  <c:v>11001 - 12500</c:v>
                </c:pt>
                <c:pt idx="4">
                  <c:v>&gt;12500</c:v>
                </c:pt>
              </c:strCache>
            </c:strRef>
          </c:cat>
          <c:val>
            <c:numRef>
              <c:f>Sheet1!$BG$347:$BG$351</c:f>
              <c:numCache>
                <c:formatCode>General</c:formatCode>
                <c:ptCount val="5"/>
                <c:pt idx="0">
                  <c:v>5.6</c:v>
                </c:pt>
                <c:pt idx="1">
                  <c:v>6.9</c:v>
                </c:pt>
                <c:pt idx="2">
                  <c:v>11.4</c:v>
                </c:pt>
                <c:pt idx="3">
                  <c:v>15.2</c:v>
                </c:pt>
                <c:pt idx="4">
                  <c:v>22.9</c:v>
                </c:pt>
              </c:numCache>
            </c:numRef>
          </c:val>
        </c:ser>
        <c:dLbls>
          <c:showLegendKey val="0"/>
          <c:showVal val="0"/>
          <c:showCatName val="0"/>
          <c:showSerName val="0"/>
          <c:showPercent val="0"/>
          <c:showBubbleSize val="0"/>
        </c:dLbls>
        <c:gapWidth val="150"/>
        <c:axId val="-723360800"/>
        <c:axId val="-723366784"/>
      </c:barChart>
      <c:catAx>
        <c:axId val="-723360800"/>
        <c:scaling>
          <c:orientation val="minMax"/>
        </c:scaling>
        <c:delete val="0"/>
        <c:axPos val="b"/>
        <c:numFmt formatCode="General" sourceLinked="0"/>
        <c:majorTickMark val="none"/>
        <c:minorTickMark val="none"/>
        <c:tickLblPos val="nextTo"/>
        <c:crossAx val="-723366784"/>
        <c:crosses val="autoZero"/>
        <c:auto val="1"/>
        <c:lblAlgn val="ctr"/>
        <c:lblOffset val="100"/>
        <c:noMultiLvlLbl val="0"/>
      </c:catAx>
      <c:valAx>
        <c:axId val="-723366784"/>
        <c:scaling>
          <c:orientation val="minMax"/>
        </c:scaling>
        <c:delete val="0"/>
        <c:axPos val="l"/>
        <c:majorGridlines/>
        <c:numFmt formatCode="General" sourceLinked="1"/>
        <c:majorTickMark val="none"/>
        <c:minorTickMark val="none"/>
        <c:tickLblPos val="nextTo"/>
        <c:txPr>
          <a:bodyPr/>
          <a:lstStyle/>
          <a:p>
            <a:pPr>
              <a:defRPr sz="1600"/>
            </a:pPr>
            <a:endParaRPr lang="fr-FR"/>
          </a:p>
        </c:txPr>
        <c:crossAx val="-723360800"/>
        <c:crosses val="autoZero"/>
        <c:crossBetween val="between"/>
        <c:majorUnit val="5"/>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Sheet1!$BF$364</c:f>
              <c:strCache>
                <c:ptCount val="1"/>
                <c:pt idx="0">
                  <c:v>Génisses</c:v>
                </c:pt>
              </c:strCache>
            </c:strRef>
          </c:tx>
          <c:invertIfNegative val="0"/>
          <c:cat>
            <c:strRef>
              <c:f>Sheet1!$BE$365:$BE$369</c:f>
              <c:strCache>
                <c:ptCount val="5"/>
                <c:pt idx="0">
                  <c:v>&lt;8000</c:v>
                </c:pt>
                <c:pt idx="1">
                  <c:v>8001 - 9500</c:v>
                </c:pt>
                <c:pt idx="2">
                  <c:v>9501 - 11000</c:v>
                </c:pt>
                <c:pt idx="3">
                  <c:v>11001 - 12500</c:v>
                </c:pt>
                <c:pt idx="4">
                  <c:v>&gt;12500</c:v>
                </c:pt>
              </c:strCache>
            </c:strRef>
          </c:cat>
          <c:val>
            <c:numRef>
              <c:f>Sheet1!$BF$365:$BF$369</c:f>
              <c:numCache>
                <c:formatCode>General</c:formatCode>
                <c:ptCount val="5"/>
                <c:pt idx="0">
                  <c:v>6.8</c:v>
                </c:pt>
                <c:pt idx="1">
                  <c:v>10.8</c:v>
                </c:pt>
                <c:pt idx="2">
                  <c:v>16.600000000000001</c:v>
                </c:pt>
                <c:pt idx="3">
                  <c:v>20</c:v>
                </c:pt>
                <c:pt idx="4">
                  <c:v>20.8</c:v>
                </c:pt>
              </c:numCache>
            </c:numRef>
          </c:val>
        </c:ser>
        <c:ser>
          <c:idx val="1"/>
          <c:order val="1"/>
          <c:tx>
            <c:strRef>
              <c:f>Sheet1!$BG$364</c:f>
              <c:strCache>
                <c:ptCount val="1"/>
                <c:pt idx="0">
                  <c:v>Vaches </c:v>
                </c:pt>
              </c:strCache>
            </c:strRef>
          </c:tx>
          <c:spPr>
            <a:solidFill>
              <a:srgbClr val="FF0066"/>
            </a:solidFill>
          </c:spPr>
          <c:invertIfNegative val="0"/>
          <c:cat>
            <c:strRef>
              <c:f>Sheet1!$BE$365:$BE$369</c:f>
              <c:strCache>
                <c:ptCount val="5"/>
                <c:pt idx="0">
                  <c:v>&lt;8000</c:v>
                </c:pt>
                <c:pt idx="1">
                  <c:v>8001 - 9500</c:v>
                </c:pt>
                <c:pt idx="2">
                  <c:v>9501 - 11000</c:v>
                </c:pt>
                <c:pt idx="3">
                  <c:v>11001 - 12500</c:v>
                </c:pt>
                <c:pt idx="4">
                  <c:v>&gt;12500</c:v>
                </c:pt>
              </c:strCache>
            </c:strRef>
          </c:cat>
          <c:val>
            <c:numRef>
              <c:f>Sheet1!$BG$365:$BG$369</c:f>
              <c:numCache>
                <c:formatCode>General</c:formatCode>
                <c:ptCount val="5"/>
                <c:pt idx="0">
                  <c:v>0.5</c:v>
                </c:pt>
                <c:pt idx="1">
                  <c:v>0.5</c:v>
                </c:pt>
                <c:pt idx="2">
                  <c:v>0.4</c:v>
                </c:pt>
                <c:pt idx="3">
                  <c:v>0.3</c:v>
                </c:pt>
                <c:pt idx="4">
                  <c:v>0.4</c:v>
                </c:pt>
              </c:numCache>
            </c:numRef>
          </c:val>
        </c:ser>
        <c:dLbls>
          <c:showLegendKey val="0"/>
          <c:showVal val="0"/>
          <c:showCatName val="0"/>
          <c:showSerName val="0"/>
          <c:showPercent val="0"/>
          <c:showBubbleSize val="0"/>
        </c:dLbls>
        <c:gapWidth val="150"/>
        <c:axId val="-723354272"/>
        <c:axId val="-723362976"/>
      </c:barChart>
      <c:catAx>
        <c:axId val="-723354272"/>
        <c:scaling>
          <c:orientation val="minMax"/>
        </c:scaling>
        <c:delete val="0"/>
        <c:axPos val="b"/>
        <c:numFmt formatCode="General" sourceLinked="0"/>
        <c:majorTickMark val="none"/>
        <c:minorTickMark val="none"/>
        <c:tickLblPos val="nextTo"/>
        <c:crossAx val="-723362976"/>
        <c:crosses val="autoZero"/>
        <c:auto val="1"/>
        <c:lblAlgn val="ctr"/>
        <c:lblOffset val="100"/>
        <c:noMultiLvlLbl val="0"/>
      </c:catAx>
      <c:valAx>
        <c:axId val="-723362976"/>
        <c:scaling>
          <c:orientation val="minMax"/>
        </c:scaling>
        <c:delete val="0"/>
        <c:axPos val="l"/>
        <c:majorGridlines/>
        <c:numFmt formatCode="General" sourceLinked="1"/>
        <c:majorTickMark val="none"/>
        <c:minorTickMark val="none"/>
        <c:tickLblPos val="nextTo"/>
        <c:txPr>
          <a:bodyPr/>
          <a:lstStyle/>
          <a:p>
            <a:pPr>
              <a:defRPr sz="1600"/>
            </a:pPr>
            <a:endParaRPr lang="fr-FR"/>
          </a:p>
        </c:txPr>
        <c:crossAx val="-723354272"/>
        <c:crosses val="autoZero"/>
        <c:crossBetween val="between"/>
        <c:majorUnit val="2"/>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Sheet1!$BD$232</c:f>
              <c:strCache>
                <c:ptCount val="1"/>
                <c:pt idx="0">
                  <c:v>SEXE</c:v>
                </c:pt>
              </c:strCache>
            </c:strRef>
          </c:tx>
          <c:invertIfNegative val="0"/>
          <c:cat>
            <c:strRef>
              <c:f>Sheet1!$BC$233:$BC$243</c:f>
              <c:strCache>
                <c:ptCount val="11"/>
                <c:pt idx="0">
                  <c:v>Healy 2013 Australie</c:v>
                </c:pt>
                <c:pt idx="1">
                  <c:v>Dejarnette 2011 USA</c:v>
                </c:pt>
                <c:pt idx="2">
                  <c:v>Dominguez 2011 Brésil Nelore </c:v>
                </c:pt>
                <c:pt idx="3">
                  <c:v>Norman 2010 USA</c:v>
                </c:pt>
                <c:pt idx="4">
                  <c:v>Chebel 2010 USA</c:v>
                </c:pt>
                <c:pt idx="5">
                  <c:v>Norman 2010 USA</c:v>
                </c:pt>
                <c:pt idx="6">
                  <c:v>Dejarnette 2009 USA</c:v>
                </c:pt>
                <c:pt idx="7">
                  <c:v>Dejarnette 2010 USA</c:v>
                </c:pt>
                <c:pt idx="8">
                  <c:v>Cerchiaro 2007 Italie</c:v>
                </c:pt>
                <c:pt idx="9">
                  <c:v>Dejarnette 2010 USA</c:v>
                </c:pt>
                <c:pt idx="10">
                  <c:v>Norman 2010 USA </c:v>
                </c:pt>
              </c:strCache>
            </c:strRef>
          </c:cat>
          <c:val>
            <c:numRef>
              <c:f>Sheet1!$BD$233:$BD$243</c:f>
              <c:numCache>
                <c:formatCode>0.0</c:formatCode>
                <c:ptCount val="11"/>
                <c:pt idx="0">
                  <c:v>31.6</c:v>
                </c:pt>
                <c:pt idx="1">
                  <c:v>38</c:v>
                </c:pt>
                <c:pt idx="2" formatCode="General">
                  <c:v>38.799999999999997</c:v>
                </c:pt>
                <c:pt idx="3">
                  <c:v>39</c:v>
                </c:pt>
                <c:pt idx="4">
                  <c:v>40</c:v>
                </c:pt>
                <c:pt idx="5">
                  <c:v>44</c:v>
                </c:pt>
                <c:pt idx="6">
                  <c:v>45</c:v>
                </c:pt>
                <c:pt idx="7">
                  <c:v>46</c:v>
                </c:pt>
                <c:pt idx="8" formatCode="General">
                  <c:v>51.1</c:v>
                </c:pt>
                <c:pt idx="9">
                  <c:v>25</c:v>
                </c:pt>
                <c:pt idx="10">
                  <c:v>25</c:v>
                </c:pt>
              </c:numCache>
            </c:numRef>
          </c:val>
        </c:ser>
        <c:ser>
          <c:idx val="1"/>
          <c:order val="1"/>
          <c:tx>
            <c:strRef>
              <c:f>Sheet1!$BE$232</c:f>
              <c:strCache>
                <c:ptCount val="1"/>
                <c:pt idx="0">
                  <c:v>NORMAL</c:v>
                </c:pt>
              </c:strCache>
            </c:strRef>
          </c:tx>
          <c:invertIfNegative val="0"/>
          <c:cat>
            <c:strRef>
              <c:f>Sheet1!$BC$233:$BC$243</c:f>
              <c:strCache>
                <c:ptCount val="11"/>
                <c:pt idx="0">
                  <c:v>Healy 2013 Australie</c:v>
                </c:pt>
                <c:pt idx="1">
                  <c:v>Dejarnette 2011 USA</c:v>
                </c:pt>
                <c:pt idx="2">
                  <c:v>Dominguez 2011 Brésil Nelore </c:v>
                </c:pt>
                <c:pt idx="3">
                  <c:v>Norman 2010 USA</c:v>
                </c:pt>
                <c:pt idx="4">
                  <c:v>Chebel 2010 USA</c:v>
                </c:pt>
                <c:pt idx="5">
                  <c:v>Norman 2010 USA</c:v>
                </c:pt>
                <c:pt idx="6">
                  <c:v>Dejarnette 2009 USA</c:v>
                </c:pt>
                <c:pt idx="7">
                  <c:v>Dejarnette 2010 USA</c:v>
                </c:pt>
                <c:pt idx="8">
                  <c:v>Cerchiaro 2007 Italie</c:v>
                </c:pt>
                <c:pt idx="9">
                  <c:v>Dejarnette 2010 USA</c:v>
                </c:pt>
                <c:pt idx="10">
                  <c:v>Norman 2010 USA </c:v>
                </c:pt>
              </c:strCache>
            </c:strRef>
          </c:cat>
          <c:val>
            <c:numRef>
              <c:f>Sheet1!$BE$233:$BE$243</c:f>
              <c:numCache>
                <c:formatCode>0.0</c:formatCode>
                <c:ptCount val="11"/>
                <c:pt idx="0">
                  <c:v>39.6</c:v>
                </c:pt>
                <c:pt idx="1">
                  <c:v>55</c:v>
                </c:pt>
                <c:pt idx="2">
                  <c:v>57.9</c:v>
                </c:pt>
                <c:pt idx="3">
                  <c:v>56</c:v>
                </c:pt>
                <c:pt idx="4">
                  <c:v>52</c:v>
                </c:pt>
                <c:pt idx="5">
                  <c:v>60</c:v>
                </c:pt>
                <c:pt idx="6">
                  <c:v>56</c:v>
                </c:pt>
                <c:pt idx="7">
                  <c:v>61</c:v>
                </c:pt>
                <c:pt idx="9">
                  <c:v>32</c:v>
                </c:pt>
                <c:pt idx="10">
                  <c:v>30</c:v>
                </c:pt>
              </c:numCache>
            </c:numRef>
          </c:val>
        </c:ser>
        <c:ser>
          <c:idx val="2"/>
          <c:order val="2"/>
          <c:tx>
            <c:strRef>
              <c:f>Sheet1!$BF$232</c:f>
              <c:strCache>
                <c:ptCount val="1"/>
                <c:pt idx="0">
                  <c:v>RAPPORT</c:v>
                </c:pt>
              </c:strCache>
            </c:strRef>
          </c:tx>
          <c:invertIfNegative val="0"/>
          <c:cat>
            <c:strRef>
              <c:f>Sheet1!$BC$233:$BC$243</c:f>
              <c:strCache>
                <c:ptCount val="11"/>
                <c:pt idx="0">
                  <c:v>Healy 2013 Australie</c:v>
                </c:pt>
                <c:pt idx="1">
                  <c:v>Dejarnette 2011 USA</c:v>
                </c:pt>
                <c:pt idx="2">
                  <c:v>Dominguez 2011 Brésil Nelore </c:v>
                </c:pt>
                <c:pt idx="3">
                  <c:v>Norman 2010 USA</c:v>
                </c:pt>
                <c:pt idx="4">
                  <c:v>Chebel 2010 USA</c:v>
                </c:pt>
                <c:pt idx="5">
                  <c:v>Norman 2010 USA</c:v>
                </c:pt>
                <c:pt idx="6">
                  <c:v>Dejarnette 2009 USA</c:v>
                </c:pt>
                <c:pt idx="7">
                  <c:v>Dejarnette 2010 USA</c:v>
                </c:pt>
                <c:pt idx="8">
                  <c:v>Cerchiaro 2007 Italie</c:v>
                </c:pt>
                <c:pt idx="9">
                  <c:v>Dejarnette 2010 USA</c:v>
                </c:pt>
                <c:pt idx="10">
                  <c:v>Norman 2010 USA </c:v>
                </c:pt>
              </c:strCache>
            </c:strRef>
          </c:cat>
          <c:val>
            <c:numRef>
              <c:f>Sheet1!$BF$233:$BF$243</c:f>
              <c:numCache>
                <c:formatCode>0</c:formatCode>
                <c:ptCount val="11"/>
                <c:pt idx="0">
                  <c:v>79.797979797979806</c:v>
                </c:pt>
                <c:pt idx="1">
                  <c:v>69.090909090909093</c:v>
                </c:pt>
                <c:pt idx="2" formatCode="General">
                  <c:v>67</c:v>
                </c:pt>
                <c:pt idx="3">
                  <c:v>69.642857142857139</c:v>
                </c:pt>
                <c:pt idx="4">
                  <c:v>76.923076923076934</c:v>
                </c:pt>
                <c:pt idx="5">
                  <c:v>73.333333333333329</c:v>
                </c:pt>
                <c:pt idx="6">
                  <c:v>80.357142857142861</c:v>
                </c:pt>
                <c:pt idx="7">
                  <c:v>75.409836065573771</c:v>
                </c:pt>
                <c:pt idx="9">
                  <c:v>78.125</c:v>
                </c:pt>
                <c:pt idx="10">
                  <c:v>83.333333333333343</c:v>
                </c:pt>
              </c:numCache>
            </c:numRef>
          </c:val>
        </c:ser>
        <c:ser>
          <c:idx val="3"/>
          <c:order val="3"/>
          <c:tx>
            <c:strRef>
              <c:f>Sheet1!$BG$232</c:f>
              <c:strCache>
                <c:ptCount val="1"/>
                <c:pt idx="0">
                  <c:v>% F</c:v>
                </c:pt>
              </c:strCache>
            </c:strRef>
          </c:tx>
          <c:invertIfNegative val="0"/>
          <c:cat>
            <c:strRef>
              <c:f>Sheet1!$BC$233:$BC$243</c:f>
              <c:strCache>
                <c:ptCount val="11"/>
                <c:pt idx="0">
                  <c:v>Healy 2013 Australie</c:v>
                </c:pt>
                <c:pt idx="1">
                  <c:v>Dejarnette 2011 USA</c:v>
                </c:pt>
                <c:pt idx="2">
                  <c:v>Dominguez 2011 Brésil Nelore </c:v>
                </c:pt>
                <c:pt idx="3">
                  <c:v>Norman 2010 USA</c:v>
                </c:pt>
                <c:pt idx="4">
                  <c:v>Chebel 2010 USA</c:v>
                </c:pt>
                <c:pt idx="5">
                  <c:v>Norman 2010 USA</c:v>
                </c:pt>
                <c:pt idx="6">
                  <c:v>Dejarnette 2009 USA</c:v>
                </c:pt>
                <c:pt idx="7">
                  <c:v>Dejarnette 2010 USA</c:v>
                </c:pt>
                <c:pt idx="8">
                  <c:v>Cerchiaro 2007 Italie</c:v>
                </c:pt>
                <c:pt idx="9">
                  <c:v>Dejarnette 2010 USA</c:v>
                </c:pt>
                <c:pt idx="10">
                  <c:v>Norman 2010 USA </c:v>
                </c:pt>
              </c:strCache>
            </c:strRef>
          </c:cat>
          <c:val>
            <c:numRef>
              <c:f>Sheet1!$BG$233:$BG$243</c:f>
              <c:numCache>
                <c:formatCode>General</c:formatCode>
                <c:ptCount val="11"/>
                <c:pt idx="0">
                  <c:v>86</c:v>
                </c:pt>
                <c:pt idx="3">
                  <c:v>91</c:v>
                </c:pt>
                <c:pt idx="4">
                  <c:v>85.7</c:v>
                </c:pt>
                <c:pt idx="5">
                  <c:v>91</c:v>
                </c:pt>
                <c:pt idx="6">
                  <c:v>89</c:v>
                </c:pt>
                <c:pt idx="8">
                  <c:v>87.2</c:v>
                </c:pt>
                <c:pt idx="10">
                  <c:v>89.3</c:v>
                </c:pt>
              </c:numCache>
            </c:numRef>
          </c:val>
        </c:ser>
        <c:dLbls>
          <c:showLegendKey val="0"/>
          <c:showVal val="0"/>
          <c:showCatName val="0"/>
          <c:showSerName val="0"/>
          <c:showPercent val="0"/>
          <c:showBubbleSize val="0"/>
        </c:dLbls>
        <c:gapWidth val="150"/>
        <c:axId val="-723361344"/>
        <c:axId val="-723358080"/>
      </c:barChart>
      <c:catAx>
        <c:axId val="-723361344"/>
        <c:scaling>
          <c:orientation val="minMax"/>
        </c:scaling>
        <c:delete val="0"/>
        <c:axPos val="b"/>
        <c:numFmt formatCode="General" sourceLinked="0"/>
        <c:majorTickMark val="none"/>
        <c:minorTickMark val="none"/>
        <c:tickLblPos val="nextTo"/>
        <c:crossAx val="-723358080"/>
        <c:crosses val="autoZero"/>
        <c:auto val="1"/>
        <c:lblAlgn val="ctr"/>
        <c:lblOffset val="100"/>
        <c:noMultiLvlLbl val="0"/>
      </c:catAx>
      <c:valAx>
        <c:axId val="-723358080"/>
        <c:scaling>
          <c:orientation val="minMax"/>
        </c:scaling>
        <c:delete val="0"/>
        <c:axPos val="l"/>
        <c:majorGridlines/>
        <c:title>
          <c:tx>
            <c:rich>
              <a:bodyPr/>
              <a:lstStyle/>
              <a:p>
                <a:pPr>
                  <a:defRPr/>
                </a:pPr>
                <a:r>
                  <a:rPr lang="fr-BE"/>
                  <a:t>%</a:t>
                </a:r>
              </a:p>
            </c:rich>
          </c:tx>
          <c:layout>
            <c:manualLayout>
              <c:xMode val="edge"/>
              <c:yMode val="edge"/>
              <c:x val="1.8367771700036537E-2"/>
              <c:y val="0.406864060911305"/>
            </c:manualLayout>
          </c:layout>
          <c:overlay val="0"/>
        </c:title>
        <c:numFmt formatCode="0.0" sourceLinked="1"/>
        <c:majorTickMark val="none"/>
        <c:minorTickMark val="none"/>
        <c:tickLblPos val="nextTo"/>
        <c:crossAx val="-723361344"/>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Sheet1!$BG$375</c:f>
              <c:strCache>
                <c:ptCount val="1"/>
                <c:pt idx="0">
                  <c:v>%</c:v>
                </c:pt>
              </c:strCache>
            </c:strRef>
          </c:tx>
          <c:spPr>
            <a:solidFill>
              <a:srgbClr val="ADADFF">
                <a:lumMod val="25000"/>
              </a:srgbClr>
            </a:solidFill>
          </c:spPr>
          <c:invertIfNegative val="0"/>
          <c:cat>
            <c:strRef>
              <c:f>Sheet1!$BF$376:$BF$379</c:f>
              <c:strCache>
                <c:ptCount val="4"/>
                <c:pt idx="0">
                  <c:v>12 - 16 h</c:v>
                </c:pt>
                <c:pt idx="1">
                  <c:v>16,1 - 20 h</c:v>
                </c:pt>
                <c:pt idx="2">
                  <c:v>20,1 - 24 h</c:v>
                </c:pt>
                <c:pt idx="3">
                  <c:v>&gt; 24 h</c:v>
                </c:pt>
              </c:strCache>
            </c:strRef>
          </c:cat>
          <c:val>
            <c:numRef>
              <c:f>Sheet1!$BG$376:$BG$379</c:f>
              <c:numCache>
                <c:formatCode>General</c:formatCode>
                <c:ptCount val="4"/>
                <c:pt idx="0">
                  <c:v>37.700000000000003</c:v>
                </c:pt>
                <c:pt idx="1">
                  <c:v>51.8</c:v>
                </c:pt>
                <c:pt idx="2">
                  <c:v>55.6</c:v>
                </c:pt>
                <c:pt idx="3">
                  <c:v>45.5</c:v>
                </c:pt>
              </c:numCache>
            </c:numRef>
          </c:val>
        </c:ser>
        <c:dLbls>
          <c:showLegendKey val="0"/>
          <c:showVal val="0"/>
          <c:showCatName val="0"/>
          <c:showSerName val="0"/>
          <c:showPercent val="0"/>
          <c:showBubbleSize val="0"/>
        </c:dLbls>
        <c:gapWidth val="150"/>
        <c:axId val="-723355360"/>
        <c:axId val="-723359168"/>
      </c:barChart>
      <c:catAx>
        <c:axId val="-723355360"/>
        <c:scaling>
          <c:orientation val="minMax"/>
        </c:scaling>
        <c:delete val="0"/>
        <c:axPos val="b"/>
        <c:numFmt formatCode="General" sourceLinked="0"/>
        <c:majorTickMark val="none"/>
        <c:minorTickMark val="none"/>
        <c:tickLblPos val="nextTo"/>
        <c:crossAx val="-723359168"/>
        <c:crosses val="autoZero"/>
        <c:auto val="1"/>
        <c:lblAlgn val="ctr"/>
        <c:lblOffset val="100"/>
        <c:noMultiLvlLbl val="0"/>
      </c:catAx>
      <c:valAx>
        <c:axId val="-723359168"/>
        <c:scaling>
          <c:orientation val="minMax"/>
        </c:scaling>
        <c:delete val="0"/>
        <c:axPos val="l"/>
        <c:majorGridlines/>
        <c:numFmt formatCode="General" sourceLinked="1"/>
        <c:majorTickMark val="none"/>
        <c:minorTickMark val="none"/>
        <c:tickLblPos val="nextTo"/>
        <c:txPr>
          <a:bodyPr/>
          <a:lstStyle/>
          <a:p>
            <a:pPr>
              <a:defRPr sz="1600"/>
            </a:pPr>
            <a:endParaRPr lang="fr-FR"/>
          </a:p>
        </c:txPr>
        <c:crossAx val="-723355360"/>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Sheet1!$BD$309</c:f>
              <c:strCache>
                <c:ptCount val="1"/>
                <c:pt idx="0">
                  <c:v>Sperme non sexé</c:v>
                </c:pt>
              </c:strCache>
            </c:strRef>
          </c:tx>
          <c:invertIfNegative val="0"/>
          <c:cat>
            <c:strRef>
              <c:f>Sheet1!$BE$308:$BF$308</c:f>
              <c:strCache>
                <c:ptCount val="2"/>
                <c:pt idx="0">
                  <c:v>IA 54 h</c:v>
                </c:pt>
                <c:pt idx="1">
                  <c:v>IA 60 h</c:v>
                </c:pt>
              </c:strCache>
            </c:strRef>
          </c:cat>
          <c:val>
            <c:numRef>
              <c:f>Sheet1!$BE$309:$BF$309</c:f>
              <c:numCache>
                <c:formatCode>General</c:formatCode>
                <c:ptCount val="2"/>
                <c:pt idx="0" formatCode="0.0">
                  <c:v>50.5</c:v>
                </c:pt>
                <c:pt idx="1">
                  <c:v>51.8</c:v>
                </c:pt>
              </c:numCache>
            </c:numRef>
          </c:val>
        </c:ser>
        <c:ser>
          <c:idx val="1"/>
          <c:order val="1"/>
          <c:tx>
            <c:strRef>
              <c:f>Sheet1!$BD$310</c:f>
              <c:strCache>
                <c:ptCount val="1"/>
                <c:pt idx="0">
                  <c:v>Sperme sexé</c:v>
                </c:pt>
              </c:strCache>
            </c:strRef>
          </c:tx>
          <c:invertIfNegative val="0"/>
          <c:cat>
            <c:strRef>
              <c:f>Sheet1!$BE$308:$BF$308</c:f>
              <c:strCache>
                <c:ptCount val="2"/>
                <c:pt idx="0">
                  <c:v>IA 54 h</c:v>
                </c:pt>
                <c:pt idx="1">
                  <c:v>IA 60 h</c:v>
                </c:pt>
              </c:strCache>
            </c:strRef>
          </c:cat>
          <c:val>
            <c:numRef>
              <c:f>Sheet1!$BE$310:$BF$310</c:f>
              <c:numCache>
                <c:formatCode>General</c:formatCode>
                <c:ptCount val="2"/>
                <c:pt idx="0" formatCode="0.0">
                  <c:v>16.2</c:v>
                </c:pt>
                <c:pt idx="1">
                  <c:v>31.4</c:v>
                </c:pt>
              </c:numCache>
            </c:numRef>
          </c:val>
        </c:ser>
        <c:dLbls>
          <c:showLegendKey val="0"/>
          <c:showVal val="0"/>
          <c:showCatName val="0"/>
          <c:showSerName val="0"/>
          <c:showPercent val="0"/>
          <c:showBubbleSize val="0"/>
        </c:dLbls>
        <c:gapWidth val="150"/>
        <c:axId val="-723357536"/>
        <c:axId val="-723367872"/>
      </c:barChart>
      <c:catAx>
        <c:axId val="-723357536"/>
        <c:scaling>
          <c:orientation val="minMax"/>
        </c:scaling>
        <c:delete val="0"/>
        <c:axPos val="b"/>
        <c:numFmt formatCode="General" sourceLinked="0"/>
        <c:majorTickMark val="none"/>
        <c:minorTickMark val="none"/>
        <c:tickLblPos val="nextTo"/>
        <c:crossAx val="-723367872"/>
        <c:crosses val="autoZero"/>
        <c:auto val="1"/>
        <c:lblAlgn val="ctr"/>
        <c:lblOffset val="100"/>
        <c:noMultiLvlLbl val="0"/>
      </c:catAx>
      <c:valAx>
        <c:axId val="-723367872"/>
        <c:scaling>
          <c:orientation val="minMax"/>
        </c:scaling>
        <c:delete val="0"/>
        <c:axPos val="l"/>
        <c:majorGridlines/>
        <c:numFmt formatCode="0.0" sourceLinked="1"/>
        <c:majorTickMark val="none"/>
        <c:minorTickMark val="none"/>
        <c:tickLblPos val="nextTo"/>
        <c:txPr>
          <a:bodyPr/>
          <a:lstStyle/>
          <a:p>
            <a:pPr>
              <a:defRPr sz="1600"/>
            </a:pPr>
            <a:endParaRPr lang="fr-FR"/>
          </a:p>
        </c:txPr>
        <c:crossAx val="-723357536"/>
        <c:crosses val="autoZero"/>
        <c:crossBetween val="between"/>
      </c:valAx>
      <c:dTable>
        <c:showHorzBorder val="1"/>
        <c:showVertBorder val="1"/>
        <c:showOutline val="1"/>
        <c:showKeys val="1"/>
        <c:txPr>
          <a:bodyPr/>
          <a:lstStyle/>
          <a:p>
            <a:pPr rtl="0">
              <a:defRPr sz="1600"/>
            </a:pPr>
            <a:endParaRPr lang="fr-FR"/>
          </a:p>
        </c:txPr>
      </c:dTable>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Sheet1!$BE$326</c:f>
              <c:strCache>
                <c:ptCount val="1"/>
                <c:pt idx="0">
                  <c:v>Sperme non sexé</c:v>
                </c:pt>
              </c:strCache>
            </c:strRef>
          </c:tx>
          <c:invertIfNegative val="0"/>
          <c:cat>
            <c:strRef>
              <c:f>Sheet1!$BF$325:$BJ$325</c:f>
              <c:strCache>
                <c:ptCount val="5"/>
                <c:pt idx="0">
                  <c:v>&lt;17</c:v>
                </c:pt>
                <c:pt idx="1">
                  <c:v>18-24</c:v>
                </c:pt>
                <c:pt idx="2">
                  <c:v>25-35</c:v>
                </c:pt>
                <c:pt idx="3">
                  <c:v>36-48</c:v>
                </c:pt>
                <c:pt idx="4">
                  <c:v>49-90</c:v>
                </c:pt>
              </c:strCache>
            </c:strRef>
          </c:cat>
          <c:val>
            <c:numRef>
              <c:f>Sheet1!$BF$326:$BJ$326</c:f>
              <c:numCache>
                <c:formatCode>General</c:formatCode>
                <c:ptCount val="5"/>
                <c:pt idx="0">
                  <c:v>10.7</c:v>
                </c:pt>
                <c:pt idx="1">
                  <c:v>63.7</c:v>
                </c:pt>
                <c:pt idx="2" formatCode="0.0">
                  <c:v>9.6999999999999993</c:v>
                </c:pt>
                <c:pt idx="3">
                  <c:v>11</c:v>
                </c:pt>
                <c:pt idx="4">
                  <c:v>4.9000000000000004</c:v>
                </c:pt>
              </c:numCache>
            </c:numRef>
          </c:val>
        </c:ser>
        <c:ser>
          <c:idx val="1"/>
          <c:order val="1"/>
          <c:tx>
            <c:strRef>
              <c:f>Sheet1!$BE$327</c:f>
              <c:strCache>
                <c:ptCount val="1"/>
                <c:pt idx="0">
                  <c:v>Sperme sexé</c:v>
                </c:pt>
              </c:strCache>
            </c:strRef>
          </c:tx>
          <c:invertIfNegative val="0"/>
          <c:cat>
            <c:strRef>
              <c:f>Sheet1!$BF$325:$BJ$325</c:f>
              <c:strCache>
                <c:ptCount val="5"/>
                <c:pt idx="0">
                  <c:v>&lt;17</c:v>
                </c:pt>
                <c:pt idx="1">
                  <c:v>18-24</c:v>
                </c:pt>
                <c:pt idx="2">
                  <c:v>25-35</c:v>
                </c:pt>
                <c:pt idx="3">
                  <c:v>36-48</c:v>
                </c:pt>
                <c:pt idx="4">
                  <c:v>49-90</c:v>
                </c:pt>
              </c:strCache>
            </c:strRef>
          </c:cat>
          <c:val>
            <c:numRef>
              <c:f>Sheet1!$BF$327:$BJ$327</c:f>
              <c:numCache>
                <c:formatCode>General</c:formatCode>
                <c:ptCount val="5"/>
                <c:pt idx="0">
                  <c:v>7.5</c:v>
                </c:pt>
                <c:pt idx="1">
                  <c:v>69.599999999999994</c:v>
                </c:pt>
                <c:pt idx="2" formatCode="0.0">
                  <c:v>8.8000000000000007</c:v>
                </c:pt>
                <c:pt idx="3">
                  <c:v>9.6</c:v>
                </c:pt>
                <c:pt idx="4">
                  <c:v>4.4000000000000004</c:v>
                </c:pt>
              </c:numCache>
            </c:numRef>
          </c:val>
        </c:ser>
        <c:dLbls>
          <c:showLegendKey val="0"/>
          <c:showVal val="0"/>
          <c:showCatName val="0"/>
          <c:showSerName val="0"/>
          <c:showPercent val="0"/>
          <c:showBubbleSize val="0"/>
        </c:dLbls>
        <c:gapWidth val="150"/>
        <c:axId val="-723364608"/>
        <c:axId val="-723366240"/>
      </c:barChart>
      <c:catAx>
        <c:axId val="-723364608"/>
        <c:scaling>
          <c:orientation val="minMax"/>
        </c:scaling>
        <c:delete val="0"/>
        <c:axPos val="b"/>
        <c:numFmt formatCode="General" sourceLinked="0"/>
        <c:majorTickMark val="none"/>
        <c:minorTickMark val="none"/>
        <c:tickLblPos val="nextTo"/>
        <c:crossAx val="-723366240"/>
        <c:crosses val="autoZero"/>
        <c:auto val="1"/>
        <c:lblAlgn val="ctr"/>
        <c:lblOffset val="100"/>
        <c:noMultiLvlLbl val="0"/>
      </c:catAx>
      <c:valAx>
        <c:axId val="-723366240"/>
        <c:scaling>
          <c:orientation val="minMax"/>
        </c:scaling>
        <c:delete val="0"/>
        <c:axPos val="l"/>
        <c:majorGridlines/>
        <c:title>
          <c:tx>
            <c:rich>
              <a:bodyPr/>
              <a:lstStyle/>
              <a:p>
                <a:pPr>
                  <a:defRPr/>
                </a:pPr>
                <a:r>
                  <a:rPr lang="fr-BE"/>
                  <a:t>%</a:t>
                </a:r>
              </a:p>
            </c:rich>
          </c:tx>
          <c:overlay val="0"/>
        </c:title>
        <c:numFmt formatCode="General" sourceLinked="1"/>
        <c:majorTickMark val="none"/>
        <c:minorTickMark val="none"/>
        <c:tickLblPos val="nextTo"/>
        <c:txPr>
          <a:bodyPr/>
          <a:lstStyle/>
          <a:p>
            <a:pPr>
              <a:defRPr sz="1400"/>
            </a:pPr>
            <a:endParaRPr lang="fr-FR"/>
          </a:p>
        </c:txPr>
        <c:crossAx val="-723364608"/>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Sheet1!$BB$14</c:f>
              <c:strCache>
                <c:ptCount val="1"/>
                <c:pt idx="0">
                  <c:v>% B</c:v>
                </c:pt>
              </c:strCache>
            </c:strRef>
          </c:tx>
          <c:invertIfNegative val="0"/>
          <c:cat>
            <c:strRef>
              <c:f>Sheet1!$BA$15:$BA$20</c:f>
              <c:strCache>
                <c:ptCount val="6"/>
                <c:pt idx="0">
                  <c:v>&lt;38</c:v>
                </c:pt>
                <c:pt idx="1">
                  <c:v>38 à 42</c:v>
                </c:pt>
                <c:pt idx="2">
                  <c:v>43 à 47</c:v>
                </c:pt>
                <c:pt idx="3">
                  <c:v>48 à 52</c:v>
                </c:pt>
                <c:pt idx="4">
                  <c:v>53 à 57</c:v>
                </c:pt>
                <c:pt idx="5">
                  <c:v>58 à 62</c:v>
                </c:pt>
              </c:strCache>
            </c:strRef>
          </c:cat>
          <c:val>
            <c:numRef>
              <c:f>Sheet1!$BB$15:$BB$20</c:f>
              <c:numCache>
                <c:formatCode>0.0</c:formatCode>
                <c:ptCount val="6"/>
                <c:pt idx="0">
                  <c:v>0</c:v>
                </c:pt>
                <c:pt idx="1">
                  <c:v>3.75</c:v>
                </c:pt>
                <c:pt idx="2">
                  <c:v>23.75</c:v>
                </c:pt>
                <c:pt idx="3">
                  <c:v>42.5</c:v>
                </c:pt>
                <c:pt idx="4">
                  <c:v>28.749999999999996</c:v>
                </c:pt>
                <c:pt idx="5">
                  <c:v>1.25</c:v>
                </c:pt>
              </c:numCache>
            </c:numRef>
          </c:val>
        </c:ser>
        <c:ser>
          <c:idx val="1"/>
          <c:order val="1"/>
          <c:tx>
            <c:strRef>
              <c:f>Sheet1!$BC$14</c:f>
              <c:strCache>
                <c:ptCount val="1"/>
                <c:pt idx="0">
                  <c:v>% F</c:v>
                </c:pt>
              </c:strCache>
            </c:strRef>
          </c:tx>
          <c:invertIfNegative val="0"/>
          <c:cat>
            <c:strRef>
              <c:f>Sheet1!$BA$15:$BA$20</c:f>
              <c:strCache>
                <c:ptCount val="6"/>
                <c:pt idx="0">
                  <c:v>&lt;38</c:v>
                </c:pt>
                <c:pt idx="1">
                  <c:v>38 à 42</c:v>
                </c:pt>
                <c:pt idx="2">
                  <c:v>43 à 47</c:v>
                </c:pt>
                <c:pt idx="3">
                  <c:v>48 à 52</c:v>
                </c:pt>
                <c:pt idx="4">
                  <c:v>53 à 57</c:v>
                </c:pt>
                <c:pt idx="5">
                  <c:v>58 à 62</c:v>
                </c:pt>
              </c:strCache>
            </c:strRef>
          </c:cat>
          <c:val>
            <c:numRef>
              <c:f>Sheet1!$BC$15:$BC$20</c:f>
              <c:numCache>
                <c:formatCode>0.0</c:formatCode>
                <c:ptCount val="6"/>
                <c:pt idx="0">
                  <c:v>4.8888888888888893</c:v>
                </c:pt>
                <c:pt idx="1">
                  <c:v>3.5555555555555554</c:v>
                </c:pt>
                <c:pt idx="2">
                  <c:v>18.666666666666668</c:v>
                </c:pt>
                <c:pt idx="3">
                  <c:v>44.444444444444443</c:v>
                </c:pt>
                <c:pt idx="4">
                  <c:v>22.666666666666664</c:v>
                </c:pt>
                <c:pt idx="5">
                  <c:v>5.7777777777777777</c:v>
                </c:pt>
              </c:numCache>
            </c:numRef>
          </c:val>
        </c:ser>
        <c:ser>
          <c:idx val="2"/>
          <c:order val="2"/>
          <c:tx>
            <c:strRef>
              <c:f>Sheet1!$BD$14</c:f>
              <c:strCache>
                <c:ptCount val="1"/>
                <c:pt idx="0">
                  <c:v>% Total</c:v>
                </c:pt>
              </c:strCache>
            </c:strRef>
          </c:tx>
          <c:invertIfNegative val="0"/>
          <c:cat>
            <c:strRef>
              <c:f>Sheet1!$BA$15:$BA$20</c:f>
              <c:strCache>
                <c:ptCount val="6"/>
                <c:pt idx="0">
                  <c:v>&lt;38</c:v>
                </c:pt>
                <c:pt idx="1">
                  <c:v>38 à 42</c:v>
                </c:pt>
                <c:pt idx="2">
                  <c:v>43 à 47</c:v>
                </c:pt>
                <c:pt idx="3">
                  <c:v>48 à 52</c:v>
                </c:pt>
                <c:pt idx="4">
                  <c:v>53 à 57</c:v>
                </c:pt>
                <c:pt idx="5">
                  <c:v>58 à 62</c:v>
                </c:pt>
              </c:strCache>
            </c:strRef>
          </c:cat>
          <c:val>
            <c:numRef>
              <c:f>Sheet1!$BD$15:$BD$20</c:f>
              <c:numCache>
                <c:formatCode>0.0</c:formatCode>
                <c:ptCount val="6"/>
                <c:pt idx="0">
                  <c:v>3.6065573770491808</c:v>
                </c:pt>
                <c:pt idx="1">
                  <c:v>3.6065573770491808</c:v>
                </c:pt>
                <c:pt idx="2">
                  <c:v>20</c:v>
                </c:pt>
                <c:pt idx="3">
                  <c:v>43.934426229508198</c:v>
                </c:pt>
                <c:pt idx="4">
                  <c:v>24.262295081967213</c:v>
                </c:pt>
                <c:pt idx="5">
                  <c:v>4.5901639344262293</c:v>
                </c:pt>
              </c:numCache>
            </c:numRef>
          </c:val>
        </c:ser>
        <c:dLbls>
          <c:showLegendKey val="0"/>
          <c:showVal val="0"/>
          <c:showCatName val="0"/>
          <c:showSerName val="0"/>
          <c:showPercent val="0"/>
          <c:showBubbleSize val="0"/>
        </c:dLbls>
        <c:gapWidth val="219"/>
        <c:overlap val="-27"/>
        <c:axId val="-813107168"/>
        <c:axId val="-813115872"/>
      </c:barChart>
      <c:catAx>
        <c:axId val="-813107168"/>
        <c:scaling>
          <c:orientation val="minMax"/>
        </c:scaling>
        <c:delete val="0"/>
        <c:axPos val="b"/>
        <c:numFmt formatCode="General" sourceLinked="1"/>
        <c:majorTickMark val="none"/>
        <c:minorTickMark val="none"/>
        <c:tickLblPos val="nextTo"/>
        <c:txPr>
          <a:bodyPr rot="-60000000" vert="horz"/>
          <a:lstStyle/>
          <a:p>
            <a:pPr>
              <a:defRPr/>
            </a:pPr>
            <a:endParaRPr lang="fr-FR"/>
          </a:p>
        </c:txPr>
        <c:crossAx val="-813115872"/>
        <c:crosses val="autoZero"/>
        <c:auto val="1"/>
        <c:lblAlgn val="ctr"/>
        <c:lblOffset val="100"/>
        <c:noMultiLvlLbl val="0"/>
      </c:catAx>
      <c:valAx>
        <c:axId val="-813115872"/>
        <c:scaling>
          <c:orientation val="minMax"/>
        </c:scaling>
        <c:delete val="0"/>
        <c:axPos val="l"/>
        <c:majorGridlines/>
        <c:numFmt formatCode="0.0" sourceLinked="1"/>
        <c:majorTickMark val="none"/>
        <c:minorTickMark val="none"/>
        <c:tickLblPos val="nextTo"/>
        <c:txPr>
          <a:bodyPr rot="-60000000" vert="horz"/>
          <a:lstStyle/>
          <a:p>
            <a:pPr>
              <a:defRPr sz="1200"/>
            </a:pPr>
            <a:endParaRPr lang="fr-FR"/>
          </a:p>
        </c:txPr>
        <c:crossAx val="-813107168"/>
        <c:crosses val="autoZero"/>
        <c:crossBetween val="between"/>
      </c:valAx>
      <c:dTable>
        <c:showHorzBorder val="1"/>
        <c:showVertBorder val="1"/>
        <c:showOutline val="1"/>
        <c:showKeys val="1"/>
        <c:txPr>
          <a:bodyPr rot="0" vert="horz"/>
          <a:lstStyle/>
          <a:p>
            <a:pPr rtl="0">
              <a:defRPr sz="1200"/>
            </a:pPr>
            <a:endParaRPr lang="fr-FR"/>
          </a:p>
        </c:txPr>
      </c:dTable>
    </c:plotArea>
    <c:legend>
      <c:legendPos val="b"/>
      <c:overlay val="0"/>
      <c:txPr>
        <a:bodyPr rot="0" vert="horz"/>
        <a:lstStyle/>
        <a:p>
          <a:pPr>
            <a:defRPr/>
          </a:pPr>
          <a:endParaRPr lang="fr-FR"/>
        </a:p>
      </c:txPr>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7"/>
    </mc:Choice>
    <mc:Fallback>
      <c:style val="2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335174970394294E-2"/>
          <c:y val="2.9088236227720731E-2"/>
          <c:w val="0.92524771074488577"/>
          <c:h val="0.82604095576681957"/>
        </c:manualLayout>
      </c:layout>
      <c:barChart>
        <c:barDir val="col"/>
        <c:grouping val="clustered"/>
        <c:varyColors val="0"/>
        <c:ser>
          <c:idx val="0"/>
          <c:order val="0"/>
          <c:tx>
            <c:strRef>
              <c:f>Sheet1!$BC$29</c:f>
              <c:strCache>
                <c:ptCount val="1"/>
                <c:pt idx="0">
                  <c:v>%</c:v>
                </c:pt>
              </c:strCache>
            </c:strRef>
          </c:tx>
          <c:invertIfNegative val="0"/>
          <c:dPt>
            <c:idx val="5"/>
            <c:invertIfNegative val="0"/>
            <c:bubble3D val="0"/>
            <c:spPr>
              <a:solidFill>
                <a:srgbClr val="00CC99">
                  <a:lumMod val="50000"/>
                </a:srgbClr>
              </a:solidFill>
            </c:spPr>
          </c:dPt>
          <c:dPt>
            <c:idx val="6"/>
            <c:invertIfNegative val="0"/>
            <c:bubble3D val="0"/>
            <c:spPr>
              <a:solidFill>
                <a:srgbClr val="00CC99">
                  <a:lumMod val="50000"/>
                </a:srgbClr>
              </a:solidFill>
            </c:spPr>
          </c:dPt>
          <c:dPt>
            <c:idx val="7"/>
            <c:invertIfNegative val="0"/>
            <c:bubble3D val="0"/>
            <c:spPr>
              <a:solidFill>
                <a:srgbClr val="00CC99">
                  <a:lumMod val="50000"/>
                </a:srgbClr>
              </a:solidFill>
            </c:spPr>
          </c:dPt>
          <c:dPt>
            <c:idx val="8"/>
            <c:invertIfNegative val="0"/>
            <c:bubble3D val="0"/>
            <c:spPr>
              <a:solidFill>
                <a:srgbClr val="00CC99">
                  <a:lumMod val="50000"/>
                </a:srgbClr>
              </a:solidFill>
            </c:spPr>
          </c:dPt>
          <c:dPt>
            <c:idx val="10"/>
            <c:invertIfNegative val="0"/>
            <c:bubble3D val="0"/>
            <c:spPr>
              <a:solidFill>
                <a:srgbClr val="2D2DB9">
                  <a:lumMod val="75000"/>
                </a:srgbClr>
              </a:solidFill>
            </c:spPr>
          </c:dPt>
          <c:dPt>
            <c:idx val="11"/>
            <c:invertIfNegative val="0"/>
            <c:bubble3D val="0"/>
            <c:spPr>
              <a:solidFill>
                <a:srgbClr val="2D2DB9">
                  <a:lumMod val="75000"/>
                </a:srgbClr>
              </a:solidFill>
            </c:spPr>
          </c:dPt>
          <c:dPt>
            <c:idx val="12"/>
            <c:invertIfNegative val="0"/>
            <c:bubble3D val="0"/>
            <c:spPr>
              <a:solidFill>
                <a:srgbClr val="2D2DB9">
                  <a:lumMod val="75000"/>
                </a:srgbClr>
              </a:solidFill>
            </c:spPr>
          </c:dPt>
          <c:dPt>
            <c:idx val="13"/>
            <c:invertIfNegative val="0"/>
            <c:bubble3D val="0"/>
            <c:spPr>
              <a:solidFill>
                <a:srgbClr val="2D2DB9">
                  <a:lumMod val="75000"/>
                </a:srgbClr>
              </a:solidFill>
            </c:spPr>
          </c:dPt>
          <c:cat>
            <c:strRef>
              <c:f>Sheet1!$BB$30:$BB$43</c:f>
              <c:strCache>
                <c:ptCount val="14"/>
                <c:pt idx="0">
                  <c:v>1991-2000</c:v>
                </c:pt>
                <c:pt idx="1">
                  <c:v>2001-2010</c:v>
                </c:pt>
                <c:pt idx="2">
                  <c:v>2011-2012</c:v>
                </c:pt>
                <c:pt idx="3">
                  <c:v>2013-2014</c:v>
                </c:pt>
                <c:pt idx="5">
                  <c:v>Printemps</c:v>
                </c:pt>
                <c:pt idx="6">
                  <c:v>Eté</c:v>
                </c:pt>
                <c:pt idx="7">
                  <c:v>Automne</c:v>
                </c:pt>
                <c:pt idx="8">
                  <c:v>Hiver</c:v>
                </c:pt>
                <c:pt idx="10">
                  <c:v>1</c:v>
                </c:pt>
                <c:pt idx="11">
                  <c:v>2</c:v>
                </c:pt>
                <c:pt idx="12">
                  <c:v>3</c:v>
                </c:pt>
                <c:pt idx="13">
                  <c:v>≥4</c:v>
                </c:pt>
              </c:strCache>
            </c:strRef>
          </c:cat>
          <c:val>
            <c:numRef>
              <c:f>Sheet1!$BC$30:$BC$43</c:f>
              <c:numCache>
                <c:formatCode>General</c:formatCode>
                <c:ptCount val="14"/>
                <c:pt idx="0">
                  <c:v>49.9</c:v>
                </c:pt>
                <c:pt idx="1">
                  <c:v>48.8</c:v>
                </c:pt>
                <c:pt idx="2">
                  <c:v>49.9</c:v>
                </c:pt>
                <c:pt idx="3">
                  <c:v>50.8</c:v>
                </c:pt>
                <c:pt idx="5">
                  <c:v>50.2</c:v>
                </c:pt>
                <c:pt idx="6">
                  <c:v>49.7</c:v>
                </c:pt>
                <c:pt idx="7">
                  <c:v>49.5</c:v>
                </c:pt>
                <c:pt idx="8">
                  <c:v>49.8</c:v>
                </c:pt>
                <c:pt idx="10" formatCode="0.0">
                  <c:v>47</c:v>
                </c:pt>
                <c:pt idx="11">
                  <c:v>49.9</c:v>
                </c:pt>
                <c:pt idx="12">
                  <c:v>50.9</c:v>
                </c:pt>
                <c:pt idx="13">
                  <c:v>50.8</c:v>
                </c:pt>
              </c:numCache>
            </c:numRef>
          </c:val>
        </c:ser>
        <c:dLbls>
          <c:showLegendKey val="0"/>
          <c:showVal val="0"/>
          <c:showCatName val="0"/>
          <c:showSerName val="0"/>
          <c:showPercent val="0"/>
          <c:showBubbleSize val="0"/>
        </c:dLbls>
        <c:gapWidth val="150"/>
        <c:axId val="-813115328"/>
        <c:axId val="-813105536"/>
      </c:barChart>
      <c:catAx>
        <c:axId val="-813115328"/>
        <c:scaling>
          <c:orientation val="minMax"/>
        </c:scaling>
        <c:delete val="0"/>
        <c:axPos val="b"/>
        <c:numFmt formatCode="General" sourceLinked="0"/>
        <c:majorTickMark val="none"/>
        <c:minorTickMark val="none"/>
        <c:tickLblPos val="nextTo"/>
        <c:crossAx val="-813105536"/>
        <c:crosses val="autoZero"/>
        <c:auto val="1"/>
        <c:lblAlgn val="ctr"/>
        <c:lblOffset val="100"/>
        <c:noMultiLvlLbl val="0"/>
      </c:catAx>
      <c:valAx>
        <c:axId val="-813105536"/>
        <c:scaling>
          <c:orientation val="minMax"/>
        </c:scaling>
        <c:delete val="0"/>
        <c:axPos val="l"/>
        <c:majorGridlines/>
        <c:numFmt formatCode="General" sourceLinked="1"/>
        <c:majorTickMark val="none"/>
        <c:minorTickMark val="none"/>
        <c:tickLblPos val="nextTo"/>
        <c:txPr>
          <a:bodyPr/>
          <a:lstStyle/>
          <a:p>
            <a:pPr>
              <a:defRPr sz="1400"/>
            </a:pPr>
            <a:endParaRPr lang="fr-FR"/>
          </a:p>
        </c:txPr>
        <c:crossAx val="-813115328"/>
        <c:crosses val="autoZero"/>
        <c:crossBetween val="between"/>
      </c:valAx>
      <c:dTable>
        <c:showHorzBorder val="1"/>
        <c:showVertBorder val="1"/>
        <c:showOutline val="1"/>
        <c:showKeys val="1"/>
        <c:txPr>
          <a:bodyPr/>
          <a:lstStyle/>
          <a:p>
            <a:pPr rtl="0">
              <a:defRPr sz="1200"/>
            </a:pPr>
            <a:endParaRPr lang="fr-FR"/>
          </a:p>
        </c:txPr>
      </c:dTable>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Sheet1!$BC$53</c:f>
              <c:strCache>
                <c:ptCount val="1"/>
                <c:pt idx="0">
                  <c:v>%</c:v>
                </c:pt>
              </c:strCache>
            </c:strRef>
          </c:tx>
          <c:invertIfNegative val="0"/>
          <c:dPt>
            <c:idx val="3"/>
            <c:invertIfNegative val="0"/>
            <c:bubble3D val="0"/>
            <c:spPr>
              <a:solidFill>
                <a:srgbClr val="00CC99">
                  <a:lumMod val="50000"/>
                </a:srgbClr>
              </a:solidFill>
            </c:spPr>
          </c:dPt>
          <c:dPt>
            <c:idx val="4"/>
            <c:invertIfNegative val="0"/>
            <c:bubble3D val="0"/>
            <c:spPr>
              <a:solidFill>
                <a:srgbClr val="00CC99">
                  <a:lumMod val="50000"/>
                </a:srgbClr>
              </a:solidFill>
            </c:spPr>
          </c:dPt>
          <c:dPt>
            <c:idx val="6"/>
            <c:invertIfNegative val="0"/>
            <c:bubble3D val="0"/>
            <c:spPr>
              <a:solidFill>
                <a:srgbClr val="2D2DB9">
                  <a:lumMod val="75000"/>
                </a:srgbClr>
              </a:solidFill>
            </c:spPr>
          </c:dPt>
          <c:dPt>
            <c:idx val="7"/>
            <c:invertIfNegative val="0"/>
            <c:bubble3D val="0"/>
            <c:spPr>
              <a:solidFill>
                <a:srgbClr val="2D2DB9">
                  <a:lumMod val="75000"/>
                </a:srgbClr>
              </a:solidFill>
            </c:spPr>
          </c:dPt>
          <c:dPt>
            <c:idx val="8"/>
            <c:invertIfNegative val="0"/>
            <c:bubble3D val="0"/>
            <c:spPr>
              <a:solidFill>
                <a:srgbClr val="2D2DB9">
                  <a:lumMod val="75000"/>
                </a:srgbClr>
              </a:solidFill>
            </c:spPr>
          </c:dPt>
          <c:dPt>
            <c:idx val="10"/>
            <c:invertIfNegative val="0"/>
            <c:bubble3D val="0"/>
            <c:spPr>
              <a:solidFill>
                <a:srgbClr val="FFFF00"/>
              </a:solidFill>
            </c:spPr>
          </c:dPt>
          <c:dPt>
            <c:idx val="11"/>
            <c:invertIfNegative val="0"/>
            <c:bubble3D val="0"/>
            <c:spPr>
              <a:solidFill>
                <a:srgbClr val="FFFF00"/>
              </a:solidFill>
            </c:spPr>
          </c:dPt>
          <c:cat>
            <c:strRef>
              <c:f>Sheet1!$BB$54:$BB$65</c:f>
              <c:strCache>
                <c:ptCount val="12"/>
                <c:pt idx="0">
                  <c:v>Veau laitier</c:v>
                </c:pt>
                <c:pt idx="1">
                  <c:v>Veau viandeux</c:v>
                </c:pt>
                <c:pt idx="3">
                  <c:v>Veau avant mâle</c:v>
                </c:pt>
                <c:pt idx="4">
                  <c:v>Veau avant femelle</c:v>
                </c:pt>
                <c:pt idx="6">
                  <c:v>IF 1</c:v>
                </c:pt>
                <c:pt idx="7">
                  <c:v>IF 2</c:v>
                </c:pt>
                <c:pt idx="8">
                  <c:v>IF&gt;2</c:v>
                </c:pt>
                <c:pt idx="10">
                  <c:v>IA</c:v>
                </c:pt>
                <c:pt idx="11">
                  <c:v>Saillie</c:v>
                </c:pt>
              </c:strCache>
            </c:strRef>
          </c:cat>
          <c:val>
            <c:numRef>
              <c:f>Sheet1!$BC$54:$BC$65</c:f>
              <c:numCache>
                <c:formatCode>General</c:formatCode>
                <c:ptCount val="12"/>
                <c:pt idx="0">
                  <c:v>50.3</c:v>
                </c:pt>
                <c:pt idx="1">
                  <c:v>50.9</c:v>
                </c:pt>
                <c:pt idx="3">
                  <c:v>50.8</c:v>
                </c:pt>
                <c:pt idx="4">
                  <c:v>50.1</c:v>
                </c:pt>
                <c:pt idx="6">
                  <c:v>50.3</c:v>
                </c:pt>
                <c:pt idx="7">
                  <c:v>50.7</c:v>
                </c:pt>
                <c:pt idx="8">
                  <c:v>50.6</c:v>
                </c:pt>
                <c:pt idx="10">
                  <c:v>50.4</c:v>
                </c:pt>
                <c:pt idx="11">
                  <c:v>50.1</c:v>
                </c:pt>
              </c:numCache>
            </c:numRef>
          </c:val>
        </c:ser>
        <c:dLbls>
          <c:showLegendKey val="0"/>
          <c:showVal val="0"/>
          <c:showCatName val="0"/>
          <c:showSerName val="0"/>
          <c:showPercent val="0"/>
          <c:showBubbleSize val="0"/>
        </c:dLbls>
        <c:gapWidth val="150"/>
        <c:axId val="-733655840"/>
        <c:axId val="-733647680"/>
      </c:barChart>
      <c:catAx>
        <c:axId val="-733655840"/>
        <c:scaling>
          <c:orientation val="minMax"/>
        </c:scaling>
        <c:delete val="0"/>
        <c:axPos val="b"/>
        <c:numFmt formatCode="General" sourceLinked="0"/>
        <c:majorTickMark val="none"/>
        <c:minorTickMark val="none"/>
        <c:tickLblPos val="nextTo"/>
        <c:crossAx val="-733647680"/>
        <c:crosses val="autoZero"/>
        <c:auto val="1"/>
        <c:lblAlgn val="ctr"/>
        <c:lblOffset val="100"/>
        <c:noMultiLvlLbl val="0"/>
      </c:catAx>
      <c:valAx>
        <c:axId val="-733647680"/>
        <c:scaling>
          <c:orientation val="minMax"/>
        </c:scaling>
        <c:delete val="0"/>
        <c:axPos val="l"/>
        <c:majorGridlines/>
        <c:numFmt formatCode="General" sourceLinked="1"/>
        <c:majorTickMark val="none"/>
        <c:minorTickMark val="none"/>
        <c:tickLblPos val="nextTo"/>
        <c:txPr>
          <a:bodyPr/>
          <a:lstStyle/>
          <a:p>
            <a:pPr>
              <a:defRPr sz="1200"/>
            </a:pPr>
            <a:endParaRPr lang="fr-FR"/>
          </a:p>
        </c:txPr>
        <c:crossAx val="-733655840"/>
        <c:crosses val="autoZero"/>
        <c:crossBetween val="between"/>
      </c:valAx>
      <c:dTable>
        <c:showHorzBorder val="1"/>
        <c:showVertBorder val="1"/>
        <c:showOutline val="1"/>
        <c:showKeys val="1"/>
        <c:txPr>
          <a:bodyPr/>
          <a:lstStyle/>
          <a:p>
            <a:pPr rtl="0">
              <a:defRPr sz="1200"/>
            </a:pPr>
            <a:endParaRPr lang="fr-FR"/>
          </a:p>
        </c:txPr>
      </c:dTable>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Sheet1!$BC$131</c:f>
              <c:strCache>
                <c:ptCount val="1"/>
                <c:pt idx="0">
                  <c:v>%</c:v>
                </c:pt>
              </c:strCache>
            </c:strRef>
          </c:tx>
          <c:invertIfNegative val="0"/>
          <c:dPt>
            <c:idx val="4"/>
            <c:invertIfNegative val="0"/>
            <c:bubble3D val="0"/>
            <c:spPr>
              <a:solidFill>
                <a:srgbClr val="002060"/>
              </a:solidFill>
            </c:spPr>
          </c:dPt>
          <c:dPt>
            <c:idx val="5"/>
            <c:invertIfNegative val="0"/>
            <c:bubble3D val="0"/>
            <c:spPr>
              <a:solidFill>
                <a:srgbClr val="002060"/>
              </a:solidFill>
            </c:spPr>
          </c:dPt>
          <c:dPt>
            <c:idx val="7"/>
            <c:invertIfNegative val="0"/>
            <c:bubble3D val="0"/>
            <c:spPr>
              <a:solidFill>
                <a:srgbClr val="00CC99">
                  <a:lumMod val="50000"/>
                </a:srgbClr>
              </a:solidFill>
            </c:spPr>
          </c:dPt>
          <c:dPt>
            <c:idx val="8"/>
            <c:invertIfNegative val="0"/>
            <c:bubble3D val="0"/>
            <c:spPr>
              <a:solidFill>
                <a:srgbClr val="00CC99">
                  <a:lumMod val="50000"/>
                </a:srgbClr>
              </a:solidFill>
            </c:spPr>
          </c:dPt>
          <c:dPt>
            <c:idx val="9"/>
            <c:invertIfNegative val="0"/>
            <c:bubble3D val="0"/>
            <c:spPr>
              <a:solidFill>
                <a:srgbClr val="00CC99">
                  <a:lumMod val="50000"/>
                </a:srgbClr>
              </a:solidFill>
            </c:spPr>
          </c:dPt>
          <c:cat>
            <c:strRef>
              <c:f>Sheet1!$BB$132:$BB$141</c:f>
              <c:strCache>
                <c:ptCount val="10"/>
                <c:pt idx="0">
                  <c:v>PA &lt; 60 J</c:v>
                </c:pt>
                <c:pt idx="1">
                  <c:v>PA 60 à 80 J</c:v>
                </c:pt>
                <c:pt idx="2">
                  <c:v>PA &gt; 80 J</c:v>
                </c:pt>
                <c:pt idx="4">
                  <c:v>PR &lt;= 30 J</c:v>
                </c:pt>
                <c:pt idx="5">
                  <c:v>PR &gt; 30 J</c:v>
                </c:pt>
                <c:pt idx="7">
                  <c:v>VIF &lt; 85 J</c:v>
                </c:pt>
                <c:pt idx="8">
                  <c:v>VIF 85 à 100 J</c:v>
                </c:pt>
                <c:pt idx="9">
                  <c:v>VIF &gt; 100 J</c:v>
                </c:pt>
              </c:strCache>
            </c:strRef>
          </c:cat>
          <c:val>
            <c:numRef>
              <c:f>Sheet1!$BC$132:$BC$141</c:f>
              <c:numCache>
                <c:formatCode>General</c:formatCode>
                <c:ptCount val="10"/>
                <c:pt idx="0">
                  <c:v>50.9</c:v>
                </c:pt>
                <c:pt idx="1">
                  <c:v>50.8</c:v>
                </c:pt>
                <c:pt idx="2">
                  <c:v>50.1</c:v>
                </c:pt>
                <c:pt idx="4">
                  <c:v>50.3</c:v>
                </c:pt>
                <c:pt idx="5">
                  <c:v>50.8</c:v>
                </c:pt>
                <c:pt idx="7">
                  <c:v>50.5</c:v>
                </c:pt>
                <c:pt idx="8">
                  <c:v>50.7</c:v>
                </c:pt>
                <c:pt idx="9" formatCode="0.0">
                  <c:v>51</c:v>
                </c:pt>
              </c:numCache>
            </c:numRef>
          </c:val>
        </c:ser>
        <c:dLbls>
          <c:showLegendKey val="0"/>
          <c:showVal val="0"/>
          <c:showCatName val="0"/>
          <c:showSerName val="0"/>
          <c:showPercent val="0"/>
          <c:showBubbleSize val="0"/>
        </c:dLbls>
        <c:gapWidth val="150"/>
        <c:axId val="-733653664"/>
        <c:axId val="-733654752"/>
      </c:barChart>
      <c:catAx>
        <c:axId val="-733653664"/>
        <c:scaling>
          <c:orientation val="minMax"/>
        </c:scaling>
        <c:delete val="0"/>
        <c:axPos val="b"/>
        <c:numFmt formatCode="General" sourceLinked="0"/>
        <c:majorTickMark val="none"/>
        <c:minorTickMark val="none"/>
        <c:tickLblPos val="nextTo"/>
        <c:crossAx val="-733654752"/>
        <c:crosses val="autoZero"/>
        <c:auto val="1"/>
        <c:lblAlgn val="ctr"/>
        <c:lblOffset val="100"/>
        <c:noMultiLvlLbl val="0"/>
      </c:catAx>
      <c:valAx>
        <c:axId val="-733654752"/>
        <c:scaling>
          <c:orientation val="minMax"/>
          <c:max val="51"/>
          <c:min val="49"/>
        </c:scaling>
        <c:delete val="0"/>
        <c:axPos val="l"/>
        <c:majorGridlines/>
        <c:numFmt formatCode="General" sourceLinked="1"/>
        <c:majorTickMark val="none"/>
        <c:minorTickMark val="none"/>
        <c:tickLblPos val="nextTo"/>
        <c:txPr>
          <a:bodyPr/>
          <a:lstStyle/>
          <a:p>
            <a:pPr>
              <a:defRPr sz="1400"/>
            </a:pPr>
            <a:endParaRPr lang="fr-FR"/>
          </a:p>
        </c:txPr>
        <c:crossAx val="-733653664"/>
        <c:crosses val="autoZero"/>
        <c:crossBetween val="between"/>
      </c:valAx>
      <c:dTable>
        <c:showHorzBorder val="1"/>
        <c:showVertBorder val="1"/>
        <c:showOutline val="1"/>
        <c:showKeys val="1"/>
        <c:txPr>
          <a:bodyPr/>
          <a:lstStyle/>
          <a:p>
            <a:pPr rtl="0">
              <a:defRPr sz="1400"/>
            </a:pPr>
            <a:endParaRPr lang="fr-FR"/>
          </a:p>
        </c:txPr>
      </c:dTable>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Sheet1!$BD$221</c:f>
              <c:strCache>
                <c:ptCount val="1"/>
                <c:pt idx="0">
                  <c:v>SRS (%)</c:v>
                </c:pt>
              </c:strCache>
            </c:strRef>
          </c:tx>
          <c:invertIfNegative val="0"/>
          <c:cat>
            <c:strRef>
              <c:f>Sheet1!$BC$222:$BC$233</c:f>
              <c:strCache>
                <c:ptCount val="12"/>
                <c:pt idx="0">
                  <c:v>Naissance (In vivo) (8,122,434)</c:v>
                </c:pt>
                <c:pt idx="1">
                  <c:v>M1 à M6 (302)</c:v>
                </c:pt>
                <c:pt idx="2">
                  <c:v>J14 à J15 (20)</c:v>
                </c:pt>
                <c:pt idx="3">
                  <c:v>J12 à J14  (87)</c:v>
                </c:pt>
                <c:pt idx="4">
                  <c:v>J7 in vitro (106)</c:v>
                </c:pt>
                <c:pt idx="5">
                  <c:v>J 7 in vivo (33)</c:v>
                </c:pt>
                <c:pt idx="6">
                  <c:v>J6 à J7 (632)</c:v>
                </c:pt>
                <c:pt idx="7">
                  <c:v>J2 à J6 (22)</c:v>
                </c:pt>
                <c:pt idx="8">
                  <c:v>J2 à J4 in vitro (66)</c:v>
                </c:pt>
                <c:pt idx="9">
                  <c:v>J2 à J4 in vitro (30)</c:v>
                </c:pt>
                <c:pt idx="10">
                  <c:v>2 à 7 Cell (In vitro) (153)</c:v>
                </c:pt>
                <c:pt idx="11">
                  <c:v>2 Cell (In vitro) (39)</c:v>
                </c:pt>
              </c:strCache>
            </c:strRef>
          </c:cat>
          <c:val>
            <c:numRef>
              <c:f>Sheet1!$BD$222:$BD$233</c:f>
              <c:numCache>
                <c:formatCode>General</c:formatCode>
                <c:ptCount val="12"/>
                <c:pt idx="0">
                  <c:v>51.7</c:v>
                </c:pt>
                <c:pt idx="1">
                  <c:v>50.7</c:v>
                </c:pt>
                <c:pt idx="2">
                  <c:v>40</c:v>
                </c:pt>
                <c:pt idx="3">
                  <c:v>57.5</c:v>
                </c:pt>
                <c:pt idx="4">
                  <c:v>55.6</c:v>
                </c:pt>
                <c:pt idx="5">
                  <c:v>54.5</c:v>
                </c:pt>
                <c:pt idx="6">
                  <c:v>60</c:v>
                </c:pt>
                <c:pt idx="7">
                  <c:v>54.6</c:v>
                </c:pt>
                <c:pt idx="8">
                  <c:v>54.5</c:v>
                </c:pt>
                <c:pt idx="9">
                  <c:v>43.3</c:v>
                </c:pt>
                <c:pt idx="10">
                  <c:v>58.3</c:v>
                </c:pt>
                <c:pt idx="11">
                  <c:v>63.9</c:v>
                </c:pt>
              </c:numCache>
            </c:numRef>
          </c:val>
        </c:ser>
        <c:dLbls>
          <c:showLegendKey val="0"/>
          <c:showVal val="0"/>
          <c:showCatName val="0"/>
          <c:showSerName val="0"/>
          <c:showPercent val="0"/>
          <c:showBubbleSize val="0"/>
        </c:dLbls>
        <c:gapWidth val="150"/>
        <c:axId val="-733641696"/>
        <c:axId val="-733648768"/>
      </c:barChart>
      <c:catAx>
        <c:axId val="-733641696"/>
        <c:scaling>
          <c:orientation val="minMax"/>
        </c:scaling>
        <c:delete val="0"/>
        <c:axPos val="l"/>
        <c:numFmt formatCode="General" sourceLinked="0"/>
        <c:majorTickMark val="none"/>
        <c:minorTickMark val="none"/>
        <c:tickLblPos val="nextTo"/>
        <c:crossAx val="-733648768"/>
        <c:crosses val="autoZero"/>
        <c:auto val="1"/>
        <c:lblAlgn val="ctr"/>
        <c:lblOffset val="100"/>
        <c:noMultiLvlLbl val="0"/>
      </c:catAx>
      <c:valAx>
        <c:axId val="-733648768"/>
        <c:scaling>
          <c:orientation val="minMax"/>
          <c:max val="65"/>
          <c:min val="35"/>
        </c:scaling>
        <c:delete val="0"/>
        <c:axPos val="b"/>
        <c:majorGridlines/>
        <c:numFmt formatCode="General" sourceLinked="1"/>
        <c:majorTickMark val="none"/>
        <c:minorTickMark val="none"/>
        <c:tickLblPos val="nextTo"/>
        <c:crossAx val="-733641696"/>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Sheet1!$BC$162</c:f>
              <c:strCache>
                <c:ptCount val="1"/>
                <c:pt idx="0">
                  <c:v>Mâle</c:v>
                </c:pt>
              </c:strCache>
            </c:strRef>
          </c:tx>
          <c:spPr>
            <a:solidFill>
              <a:srgbClr val="2D2DB9">
                <a:lumMod val="50000"/>
              </a:srgbClr>
            </a:solidFill>
          </c:spPr>
          <c:invertIfNegative val="0"/>
          <c:cat>
            <c:strRef>
              <c:f>Sheet1!$BB$163:$BB$170</c:f>
              <c:strCache>
                <c:ptCount val="8"/>
                <c:pt idx="0">
                  <c:v>IA Holstein Gauche</c:v>
                </c:pt>
                <c:pt idx="1">
                  <c:v>IA Holstein Droite</c:v>
                </c:pt>
                <c:pt idx="2">
                  <c:v>Abattoir Beef Gauche</c:v>
                </c:pt>
                <c:pt idx="3">
                  <c:v>Abattoir Beef droite</c:v>
                </c:pt>
                <c:pt idx="4">
                  <c:v>IA Beef genisses Gauche</c:v>
                </c:pt>
                <c:pt idx="5">
                  <c:v>IA Beef genisses Droite</c:v>
                </c:pt>
                <c:pt idx="6">
                  <c:v>Saillie Beef Gauche</c:v>
                </c:pt>
                <c:pt idx="7">
                  <c:v>Saillie Beef Droite</c:v>
                </c:pt>
              </c:strCache>
            </c:strRef>
          </c:cat>
          <c:val>
            <c:numRef>
              <c:f>Sheet1!$BC$163:$BC$170</c:f>
              <c:numCache>
                <c:formatCode>General</c:formatCode>
                <c:ptCount val="8"/>
                <c:pt idx="0">
                  <c:v>52.9</c:v>
                </c:pt>
                <c:pt idx="1">
                  <c:v>53.2</c:v>
                </c:pt>
                <c:pt idx="2">
                  <c:v>37.9</c:v>
                </c:pt>
                <c:pt idx="3">
                  <c:v>65.7</c:v>
                </c:pt>
                <c:pt idx="4">
                  <c:v>35.799999999999997</c:v>
                </c:pt>
                <c:pt idx="5">
                  <c:v>63.3</c:v>
                </c:pt>
                <c:pt idx="6">
                  <c:v>34.4</c:v>
                </c:pt>
                <c:pt idx="7">
                  <c:v>67.400000000000006</c:v>
                </c:pt>
              </c:numCache>
            </c:numRef>
          </c:val>
        </c:ser>
        <c:ser>
          <c:idx val="1"/>
          <c:order val="1"/>
          <c:tx>
            <c:strRef>
              <c:f>Sheet1!$BD$162</c:f>
              <c:strCache>
                <c:ptCount val="1"/>
                <c:pt idx="0">
                  <c:v>Femelle</c:v>
                </c:pt>
              </c:strCache>
            </c:strRef>
          </c:tx>
          <c:spPr>
            <a:solidFill>
              <a:srgbClr val="800000"/>
            </a:solidFill>
          </c:spPr>
          <c:invertIfNegative val="0"/>
          <c:cat>
            <c:strRef>
              <c:f>Sheet1!$BB$163:$BB$170</c:f>
              <c:strCache>
                <c:ptCount val="8"/>
                <c:pt idx="0">
                  <c:v>IA Holstein Gauche</c:v>
                </c:pt>
                <c:pt idx="1">
                  <c:v>IA Holstein Droite</c:v>
                </c:pt>
                <c:pt idx="2">
                  <c:v>Abattoir Beef Gauche</c:v>
                </c:pt>
                <c:pt idx="3">
                  <c:v>Abattoir Beef droite</c:v>
                </c:pt>
                <c:pt idx="4">
                  <c:v>IA Beef genisses Gauche</c:v>
                </c:pt>
                <c:pt idx="5">
                  <c:v>IA Beef genisses Droite</c:v>
                </c:pt>
                <c:pt idx="6">
                  <c:v>Saillie Beef Gauche</c:v>
                </c:pt>
                <c:pt idx="7">
                  <c:v>Saillie Beef Droite</c:v>
                </c:pt>
              </c:strCache>
            </c:strRef>
          </c:cat>
          <c:val>
            <c:numRef>
              <c:f>Sheet1!$BD$163:$BD$170</c:f>
              <c:numCache>
                <c:formatCode>General</c:formatCode>
                <c:ptCount val="8"/>
                <c:pt idx="0">
                  <c:v>47.1</c:v>
                </c:pt>
                <c:pt idx="1">
                  <c:v>46.8</c:v>
                </c:pt>
                <c:pt idx="2">
                  <c:v>62.1</c:v>
                </c:pt>
                <c:pt idx="3">
                  <c:v>34.299999999999997</c:v>
                </c:pt>
                <c:pt idx="4">
                  <c:v>64.2</c:v>
                </c:pt>
                <c:pt idx="5">
                  <c:v>36.700000000000003</c:v>
                </c:pt>
                <c:pt idx="6">
                  <c:v>65.599999999999994</c:v>
                </c:pt>
                <c:pt idx="7">
                  <c:v>32.6</c:v>
                </c:pt>
              </c:numCache>
            </c:numRef>
          </c:val>
        </c:ser>
        <c:ser>
          <c:idx val="2"/>
          <c:order val="2"/>
          <c:tx>
            <c:strRef>
              <c:f>Sheet1!$BE$162</c:f>
              <c:strCache>
                <c:ptCount val="1"/>
                <c:pt idx="0">
                  <c:v>Total</c:v>
                </c:pt>
              </c:strCache>
            </c:strRef>
          </c:tx>
          <c:spPr>
            <a:solidFill>
              <a:srgbClr val="00CC99">
                <a:lumMod val="50000"/>
              </a:srgbClr>
            </a:solidFill>
          </c:spPr>
          <c:invertIfNegative val="0"/>
          <c:cat>
            <c:strRef>
              <c:f>Sheet1!$BB$163:$BB$170</c:f>
              <c:strCache>
                <c:ptCount val="8"/>
                <c:pt idx="0">
                  <c:v>IA Holstein Gauche</c:v>
                </c:pt>
                <c:pt idx="1">
                  <c:v>IA Holstein Droite</c:v>
                </c:pt>
                <c:pt idx="2">
                  <c:v>Abattoir Beef Gauche</c:v>
                </c:pt>
                <c:pt idx="3">
                  <c:v>Abattoir Beef droite</c:v>
                </c:pt>
                <c:pt idx="4">
                  <c:v>IA Beef genisses Gauche</c:v>
                </c:pt>
                <c:pt idx="5">
                  <c:v>IA Beef genisses Droite</c:v>
                </c:pt>
                <c:pt idx="6">
                  <c:v>Saillie Beef Gauche</c:v>
                </c:pt>
                <c:pt idx="7">
                  <c:v>Saillie Beef Droite</c:v>
                </c:pt>
              </c:strCache>
            </c:strRef>
          </c:cat>
          <c:val>
            <c:numRef>
              <c:f>Sheet1!$BE$163:$BE$170</c:f>
              <c:numCache>
                <c:formatCode>0.0</c:formatCode>
                <c:ptCount val="8"/>
                <c:pt idx="0">
                  <c:v>39.5</c:v>
                </c:pt>
                <c:pt idx="1">
                  <c:v>60.5</c:v>
                </c:pt>
                <c:pt idx="2">
                  <c:v>45.3</c:v>
                </c:pt>
                <c:pt idx="3">
                  <c:v>54.7</c:v>
                </c:pt>
                <c:pt idx="4">
                  <c:v>46.9</c:v>
                </c:pt>
                <c:pt idx="5">
                  <c:v>53.1</c:v>
                </c:pt>
                <c:pt idx="6">
                  <c:v>46.8</c:v>
                </c:pt>
                <c:pt idx="7">
                  <c:v>53.2</c:v>
                </c:pt>
              </c:numCache>
            </c:numRef>
          </c:val>
        </c:ser>
        <c:dLbls>
          <c:showLegendKey val="0"/>
          <c:showVal val="0"/>
          <c:showCatName val="0"/>
          <c:showSerName val="0"/>
          <c:showPercent val="0"/>
          <c:showBubbleSize val="0"/>
        </c:dLbls>
        <c:gapWidth val="150"/>
        <c:axId val="-733646592"/>
        <c:axId val="-733646048"/>
      </c:barChart>
      <c:catAx>
        <c:axId val="-733646592"/>
        <c:scaling>
          <c:orientation val="minMax"/>
        </c:scaling>
        <c:delete val="0"/>
        <c:axPos val="b"/>
        <c:numFmt formatCode="General" sourceLinked="0"/>
        <c:majorTickMark val="none"/>
        <c:minorTickMark val="none"/>
        <c:tickLblPos val="nextTo"/>
        <c:crossAx val="-733646048"/>
        <c:crosses val="autoZero"/>
        <c:auto val="1"/>
        <c:lblAlgn val="ctr"/>
        <c:lblOffset val="100"/>
        <c:noMultiLvlLbl val="0"/>
      </c:catAx>
      <c:valAx>
        <c:axId val="-733646048"/>
        <c:scaling>
          <c:orientation val="minMax"/>
          <c:max val="70"/>
          <c:min val="30"/>
        </c:scaling>
        <c:delete val="0"/>
        <c:axPos val="l"/>
        <c:majorGridlines/>
        <c:numFmt formatCode="General" sourceLinked="1"/>
        <c:majorTickMark val="none"/>
        <c:minorTickMark val="none"/>
        <c:tickLblPos val="nextTo"/>
        <c:crossAx val="-733646592"/>
        <c:crosses val="autoZero"/>
        <c:crossBetween val="between"/>
      </c:valAx>
      <c:dTable>
        <c:showHorzBorder val="1"/>
        <c:showVertBorder val="1"/>
        <c:showOutline val="1"/>
        <c:showKeys val="1"/>
      </c:dTable>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Sheet1!$BC$195</c:f>
              <c:strCache>
                <c:ptCount val="1"/>
                <c:pt idx="0">
                  <c:v>Mâle</c:v>
                </c:pt>
              </c:strCache>
            </c:strRef>
          </c:tx>
          <c:spPr>
            <a:solidFill>
              <a:srgbClr val="2D2DB9">
                <a:lumMod val="50000"/>
              </a:srgbClr>
            </a:solidFill>
          </c:spPr>
          <c:invertIfNegative val="0"/>
          <c:cat>
            <c:strRef>
              <c:f>Sheet1!$BB$196:$BB$201</c:f>
              <c:strCache>
                <c:ptCount val="6"/>
                <c:pt idx="0">
                  <c:v>TE Beef Gauche</c:v>
                </c:pt>
                <c:pt idx="1">
                  <c:v>TE Beef Droite</c:v>
                </c:pt>
                <c:pt idx="2">
                  <c:v>REC Emb (Beef) Gauche</c:v>
                </c:pt>
                <c:pt idx="3">
                  <c:v>REC Emb (Beef) Droite</c:v>
                </c:pt>
                <c:pt idx="4">
                  <c:v>REC COC  ov gauche</c:v>
                </c:pt>
                <c:pt idx="5">
                  <c:v>REC COC  ov droit</c:v>
                </c:pt>
              </c:strCache>
            </c:strRef>
          </c:cat>
          <c:val>
            <c:numRef>
              <c:f>Sheet1!$BC$196:$BC$201</c:f>
              <c:numCache>
                <c:formatCode>0.0</c:formatCode>
                <c:ptCount val="6"/>
                <c:pt idx="0">
                  <c:v>50</c:v>
                </c:pt>
                <c:pt idx="1">
                  <c:v>50</c:v>
                </c:pt>
                <c:pt idx="2" formatCode="General">
                  <c:v>45.7</c:v>
                </c:pt>
                <c:pt idx="3" formatCode="General">
                  <c:v>58.6</c:v>
                </c:pt>
                <c:pt idx="4" formatCode="General">
                  <c:v>44.9</c:v>
                </c:pt>
                <c:pt idx="5" formatCode="General">
                  <c:v>49.1</c:v>
                </c:pt>
              </c:numCache>
            </c:numRef>
          </c:val>
        </c:ser>
        <c:ser>
          <c:idx val="1"/>
          <c:order val="1"/>
          <c:tx>
            <c:strRef>
              <c:f>Sheet1!$BD$195</c:f>
              <c:strCache>
                <c:ptCount val="1"/>
                <c:pt idx="0">
                  <c:v>Femelle</c:v>
                </c:pt>
              </c:strCache>
            </c:strRef>
          </c:tx>
          <c:spPr>
            <a:solidFill>
              <a:srgbClr val="00CC99">
                <a:lumMod val="50000"/>
              </a:srgbClr>
            </a:solidFill>
          </c:spPr>
          <c:invertIfNegative val="0"/>
          <c:cat>
            <c:strRef>
              <c:f>Sheet1!$BB$196:$BB$201</c:f>
              <c:strCache>
                <c:ptCount val="6"/>
                <c:pt idx="0">
                  <c:v>TE Beef Gauche</c:v>
                </c:pt>
                <c:pt idx="1">
                  <c:v>TE Beef Droite</c:v>
                </c:pt>
                <c:pt idx="2">
                  <c:v>REC Emb (Beef) Gauche</c:v>
                </c:pt>
                <c:pt idx="3">
                  <c:v>REC Emb (Beef) Droite</c:v>
                </c:pt>
                <c:pt idx="4">
                  <c:v>REC COC  ov gauche</c:v>
                </c:pt>
                <c:pt idx="5">
                  <c:v>REC COC  ov droit</c:v>
                </c:pt>
              </c:strCache>
            </c:strRef>
          </c:cat>
          <c:val>
            <c:numRef>
              <c:f>Sheet1!$BD$196:$BD$201</c:f>
              <c:numCache>
                <c:formatCode>0.0</c:formatCode>
                <c:ptCount val="6"/>
                <c:pt idx="0">
                  <c:v>50</c:v>
                </c:pt>
                <c:pt idx="1">
                  <c:v>49.5</c:v>
                </c:pt>
                <c:pt idx="2" formatCode="General">
                  <c:v>54.3</c:v>
                </c:pt>
                <c:pt idx="3" formatCode="General">
                  <c:v>41.4</c:v>
                </c:pt>
                <c:pt idx="4" formatCode="General">
                  <c:v>55.1</c:v>
                </c:pt>
                <c:pt idx="5" formatCode="General">
                  <c:v>50.9</c:v>
                </c:pt>
              </c:numCache>
            </c:numRef>
          </c:val>
        </c:ser>
        <c:dLbls>
          <c:showLegendKey val="0"/>
          <c:showVal val="0"/>
          <c:showCatName val="0"/>
          <c:showSerName val="0"/>
          <c:showPercent val="0"/>
          <c:showBubbleSize val="0"/>
        </c:dLbls>
        <c:gapWidth val="150"/>
        <c:axId val="-733656384"/>
        <c:axId val="-733645504"/>
      </c:barChart>
      <c:catAx>
        <c:axId val="-733656384"/>
        <c:scaling>
          <c:orientation val="minMax"/>
        </c:scaling>
        <c:delete val="0"/>
        <c:axPos val="b"/>
        <c:numFmt formatCode="General" sourceLinked="0"/>
        <c:majorTickMark val="none"/>
        <c:minorTickMark val="none"/>
        <c:tickLblPos val="nextTo"/>
        <c:crossAx val="-733645504"/>
        <c:crosses val="autoZero"/>
        <c:auto val="1"/>
        <c:lblAlgn val="ctr"/>
        <c:lblOffset val="100"/>
        <c:noMultiLvlLbl val="0"/>
      </c:catAx>
      <c:valAx>
        <c:axId val="-733645504"/>
        <c:scaling>
          <c:orientation val="minMax"/>
          <c:max val="60"/>
          <c:min val="30"/>
        </c:scaling>
        <c:delete val="0"/>
        <c:axPos val="l"/>
        <c:majorGridlines/>
        <c:numFmt formatCode="0.0" sourceLinked="1"/>
        <c:majorTickMark val="none"/>
        <c:minorTickMark val="none"/>
        <c:tickLblPos val="nextTo"/>
        <c:txPr>
          <a:bodyPr/>
          <a:lstStyle/>
          <a:p>
            <a:pPr>
              <a:defRPr sz="1200"/>
            </a:pPr>
            <a:endParaRPr lang="fr-FR"/>
          </a:p>
        </c:txPr>
        <c:crossAx val="-733656384"/>
        <c:crosses val="autoZero"/>
        <c:crossBetween val="between"/>
      </c:valAx>
      <c:dTable>
        <c:showHorzBorder val="1"/>
        <c:showVertBorder val="1"/>
        <c:showOutline val="1"/>
        <c:showKeys val="1"/>
        <c:txPr>
          <a:bodyPr/>
          <a:lstStyle/>
          <a:p>
            <a:pPr rtl="0">
              <a:defRPr sz="1200"/>
            </a:pPr>
            <a:endParaRPr lang="fr-FR"/>
          </a:p>
        </c:txPr>
      </c:dTable>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28"/>
    </mc:Choice>
    <mc:Fallback>
      <c:style val="28"/>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Sheet1!$BD$281</c:f>
              <c:strCache>
                <c:ptCount val="1"/>
                <c:pt idx="0">
                  <c:v>%</c:v>
                </c:pt>
              </c:strCache>
            </c:strRef>
          </c:tx>
          <c:spPr>
            <a:solidFill>
              <a:srgbClr val="00CC99">
                <a:lumMod val="50000"/>
              </a:srgbClr>
            </a:solidFill>
          </c:spPr>
          <c:invertIfNegative val="0"/>
          <c:cat>
            <c:strRef>
              <c:f>Sheet1!$BC$282:$BC$291</c:f>
              <c:strCache>
                <c:ptCount val="10"/>
                <c:pt idx="0">
                  <c:v>Simmental</c:v>
                </c:pt>
                <c:pt idx="1">
                  <c:v>Blonde d'Aquitaine</c:v>
                </c:pt>
                <c:pt idx="2">
                  <c:v>Salers</c:v>
                </c:pt>
                <c:pt idx="3">
                  <c:v>Jersey</c:v>
                </c:pt>
                <c:pt idx="4">
                  <c:v>Brune</c:v>
                </c:pt>
                <c:pt idx="5">
                  <c:v>Autres races</c:v>
                </c:pt>
                <c:pt idx="6">
                  <c:v>Charolaise</c:v>
                </c:pt>
                <c:pt idx="7">
                  <c:v>Normande</c:v>
                </c:pt>
                <c:pt idx="8">
                  <c:v>Montbéliarde</c:v>
                </c:pt>
                <c:pt idx="9">
                  <c:v>Holstein</c:v>
                </c:pt>
              </c:strCache>
            </c:strRef>
          </c:cat>
          <c:val>
            <c:numRef>
              <c:f>Sheet1!$BD$282:$BD$291</c:f>
              <c:numCache>
                <c:formatCode>0.0</c:formatCode>
                <c:ptCount val="10"/>
                <c:pt idx="0">
                  <c:v>0.28590390694587564</c:v>
                </c:pt>
                <c:pt idx="1">
                  <c:v>0.29516041706690888</c:v>
                </c:pt>
                <c:pt idx="2">
                  <c:v>0.42387830308957852</c:v>
                </c:pt>
                <c:pt idx="3">
                  <c:v>0.61564524861588976</c:v>
                </c:pt>
                <c:pt idx="4">
                  <c:v>0.82487730757811273</c:v>
                </c:pt>
                <c:pt idx="5">
                  <c:v>1.206839338421503</c:v>
                </c:pt>
                <c:pt idx="6">
                  <c:v>1.2826379307333602</c:v>
                </c:pt>
                <c:pt idx="7">
                  <c:v>7.259549050771084</c:v>
                </c:pt>
                <c:pt idx="8">
                  <c:v>23.751855668302564</c:v>
                </c:pt>
                <c:pt idx="9">
                  <c:v>64.053652828475123</c:v>
                </c:pt>
              </c:numCache>
            </c:numRef>
          </c:val>
        </c:ser>
        <c:dLbls>
          <c:showLegendKey val="0"/>
          <c:showVal val="0"/>
          <c:showCatName val="0"/>
          <c:showSerName val="0"/>
          <c:showPercent val="0"/>
          <c:showBubbleSize val="0"/>
        </c:dLbls>
        <c:gapWidth val="150"/>
        <c:axId val="-733650944"/>
        <c:axId val="-733650400"/>
      </c:barChart>
      <c:catAx>
        <c:axId val="-733650944"/>
        <c:scaling>
          <c:orientation val="minMax"/>
        </c:scaling>
        <c:delete val="0"/>
        <c:axPos val="l"/>
        <c:numFmt formatCode="General" sourceLinked="0"/>
        <c:majorTickMark val="none"/>
        <c:minorTickMark val="none"/>
        <c:tickLblPos val="nextTo"/>
        <c:txPr>
          <a:bodyPr/>
          <a:lstStyle/>
          <a:p>
            <a:pPr>
              <a:defRPr sz="1400"/>
            </a:pPr>
            <a:endParaRPr lang="fr-FR"/>
          </a:p>
        </c:txPr>
        <c:crossAx val="-733650400"/>
        <c:crosses val="autoZero"/>
        <c:auto val="1"/>
        <c:lblAlgn val="ctr"/>
        <c:lblOffset val="100"/>
        <c:noMultiLvlLbl val="0"/>
      </c:catAx>
      <c:valAx>
        <c:axId val="-733650400"/>
        <c:scaling>
          <c:orientation val="minMax"/>
        </c:scaling>
        <c:delete val="0"/>
        <c:axPos val="b"/>
        <c:majorGridlines/>
        <c:numFmt formatCode="0.0" sourceLinked="1"/>
        <c:majorTickMark val="none"/>
        <c:minorTickMark val="none"/>
        <c:tickLblPos val="nextTo"/>
        <c:txPr>
          <a:bodyPr/>
          <a:lstStyle/>
          <a:p>
            <a:pPr>
              <a:defRPr sz="1400"/>
            </a:pPr>
            <a:endParaRPr lang="fr-FR"/>
          </a:p>
        </c:txPr>
        <c:crossAx val="-733650944"/>
        <c:crosses val="autoZero"/>
        <c:crossBetween val="between"/>
        <c:majorUnit val="5"/>
      </c:valAx>
      <c:dTable>
        <c:showHorzBorder val="1"/>
        <c:showVertBorder val="1"/>
        <c:showOutline val="1"/>
        <c:showKeys val="1"/>
        <c:txPr>
          <a:bodyPr/>
          <a:lstStyle/>
          <a:p>
            <a:pPr rtl="0">
              <a:defRPr sz="1100"/>
            </a:pPr>
            <a:endParaRPr lang="fr-FR"/>
          </a:p>
        </c:txPr>
      </c:dTable>
    </c:plotArea>
    <c:plotVisOnly val="1"/>
    <c:dispBlanksAs val="gap"/>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0.13454</cdr:x>
      <cdr:y>0.86931</cdr:y>
    </cdr:from>
    <cdr:to>
      <cdr:x>0.54849</cdr:x>
      <cdr:y>0.93634</cdr:y>
    </cdr:to>
    <cdr:sp macro="" textlink="">
      <cdr:nvSpPr>
        <cdr:cNvPr id="3" name="Rectangle 2"/>
        <cdr:cNvSpPr/>
      </cdr:nvSpPr>
      <cdr:spPr bwMode="auto">
        <a:xfrm xmlns:a="http://schemas.openxmlformats.org/drawingml/2006/main">
          <a:off x="994259" y="4345434"/>
          <a:ext cx="3059116" cy="335086"/>
        </a:xfrm>
        <a:prstGeom xmlns:a="http://schemas.openxmlformats.org/drawingml/2006/main" prst="rect">
          <a:avLst/>
        </a:prstGeom>
        <a:solidFill xmlns:a="http://schemas.openxmlformats.org/drawingml/2006/main">
          <a:srgbClr val="00B050">
            <a:alpha val="51000"/>
          </a:srgbClr>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vertOverflow="clip" vert="horz" wrap="square" lIns="91440" tIns="45720" rIns="91440" bIns="45720" numCol="1" anchor="t" anchorCtr="0" compatLnSpc="1">
          <a:prstTxWarp prst="textNoShape">
            <a:avLst/>
          </a:prstTxWarp>
        </a:bodyPr>
        <a:lstStyle xmlns:a="http://schemas.openxmlformats.org/drawingml/2006/main"/>
        <a:p xmlns:a="http://schemas.openxmlformats.org/drawingml/2006/main">
          <a:endParaRPr lang="fr-FR">
            <a:noFill/>
          </a:endParaRPr>
        </a:p>
      </cdr:txBody>
    </cdr:sp>
  </cdr:relSizeAnchor>
  <cdr:relSizeAnchor xmlns:cdr="http://schemas.openxmlformats.org/drawingml/2006/chartDrawing">
    <cdr:from>
      <cdr:x>0.69338</cdr:x>
      <cdr:y>0.86931</cdr:y>
    </cdr:from>
    <cdr:to>
      <cdr:x>0.9728</cdr:x>
      <cdr:y>0.92194</cdr:y>
    </cdr:to>
    <cdr:sp macro="" textlink="">
      <cdr:nvSpPr>
        <cdr:cNvPr id="4" name="Rectangle 3"/>
        <cdr:cNvSpPr/>
      </cdr:nvSpPr>
      <cdr:spPr bwMode="auto">
        <a:xfrm xmlns:a="http://schemas.openxmlformats.org/drawingml/2006/main">
          <a:off x="5124121" y="4345434"/>
          <a:ext cx="2064931" cy="263078"/>
        </a:xfrm>
        <a:prstGeom xmlns:a="http://schemas.openxmlformats.org/drawingml/2006/main" prst="rect">
          <a:avLst/>
        </a:prstGeom>
        <a:solidFill xmlns:a="http://schemas.openxmlformats.org/drawingml/2006/main">
          <a:srgbClr val="FF66FF">
            <a:alpha val="51000"/>
          </a:srgbClr>
        </a:solidFill>
        <a:ln xmlns:a="http://schemas.openxmlformats.org/drawingml/2006/main" w="9525" cap="flat" cmpd="sng" algn="ctr">
          <a:solidFill>
            <a:schemeClr val="tx1"/>
          </a:solidFill>
          <a:prstDash val="solid"/>
          <a:round/>
          <a:headEnd type="none" w="med" len="med"/>
          <a:tailEnd type="none" w="med" len="med"/>
        </a:ln>
        <a:effectLst xmlns:a="http://schemas.openxmlformats.org/drawingml/2006/mai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fr-FR">
            <a:no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BE"/>
          </a:p>
        </p:txBody>
      </p:sp>
      <p:sp>
        <p:nvSpPr>
          <p:cNvPr id="1259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BE"/>
          </a:p>
        </p:txBody>
      </p:sp>
      <p:sp>
        <p:nvSpPr>
          <p:cNvPr id="1259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BE"/>
          </a:p>
        </p:txBody>
      </p:sp>
      <p:sp>
        <p:nvSpPr>
          <p:cNvPr id="1259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03F4263-B222-459C-82D0-162FF7F10C43}" type="slidenum">
              <a:rPr lang="fr-BE" altLang="fr-FR"/>
              <a:pPr/>
              <a:t>‹N°›</a:t>
            </a:fld>
            <a:endParaRPr lang="fr-BE" altLang="fr-FR"/>
          </a:p>
        </p:txBody>
      </p:sp>
    </p:spTree>
    <p:extLst>
      <p:ext uri="{BB962C8B-B14F-4D97-AF65-F5344CB8AC3E}">
        <p14:creationId xmlns:p14="http://schemas.microsoft.com/office/powerpoint/2010/main" val="2012485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0AF10C77-7BDD-407C-BEE2-350CEB27DF72}" type="slidenum">
              <a:rPr lang="fr-FR" altLang="fr-FR"/>
              <a:pPr/>
              <a:t>‹N°›</a:t>
            </a:fld>
            <a:endParaRPr lang="fr-FR" altLang="fr-FR"/>
          </a:p>
        </p:txBody>
      </p:sp>
    </p:spTree>
    <p:extLst>
      <p:ext uri="{BB962C8B-B14F-4D97-AF65-F5344CB8AC3E}">
        <p14:creationId xmlns:p14="http://schemas.microsoft.com/office/powerpoint/2010/main" val="12951919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1</a:t>
            </a:fld>
            <a:endParaRPr lang="fr-FR" altLang="fr-FR"/>
          </a:p>
        </p:txBody>
      </p:sp>
    </p:spTree>
    <p:extLst>
      <p:ext uri="{BB962C8B-B14F-4D97-AF65-F5344CB8AC3E}">
        <p14:creationId xmlns:p14="http://schemas.microsoft.com/office/powerpoint/2010/main" val="415047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Synthèse de Moussa et al. Animal Reproduction science 2015</a:t>
            </a:r>
          </a:p>
          <a:p>
            <a:r>
              <a:rPr lang="fr-BE" dirty="0" smtClean="0"/>
              <a:t>La maturation nucléaire implique la condensation de la chromatine et la </a:t>
            </a:r>
            <a:r>
              <a:rPr lang="fr-BE" dirty="0" err="1" smtClean="0"/>
              <a:t>reorganisation</a:t>
            </a:r>
            <a:r>
              <a:rPr lang="fr-BE" dirty="0" smtClean="0"/>
              <a:t> du cytosquelette. La maturation cytoplasmique</a:t>
            </a:r>
            <a:r>
              <a:rPr lang="fr-BE" baseline="0" dirty="0" smtClean="0"/>
              <a:t> consiste notamment en la production et l’accumulation d’acides nucléiques (ARN) encore appelés </a:t>
            </a:r>
            <a:r>
              <a:rPr lang="fr-BE" baseline="0" dirty="0" err="1" smtClean="0"/>
              <a:t>transcripts</a:t>
            </a:r>
            <a:r>
              <a:rPr lang="fr-BE" baseline="0" dirty="0" smtClean="0"/>
              <a:t> maternels responsables du développement embryonnaire.  Leurs effets augmentent du stade zygote au stade blastocyste : activation du </a:t>
            </a:r>
            <a:r>
              <a:rPr lang="fr-BE" baseline="0" dirty="0" err="1" smtClean="0"/>
              <a:t>genome</a:t>
            </a:r>
            <a:r>
              <a:rPr lang="fr-BE" baseline="0" dirty="0" smtClean="0"/>
              <a:t> embryonnaire surtout observé aux stades 2 cellules chez la souris, 4 cellules chez le porc, 6 à 8 cellules chez le bovin et 8 à 16 cellules dans l’espèce humaine. </a:t>
            </a:r>
          </a:p>
          <a:p>
            <a:r>
              <a:rPr lang="fr-BE" baseline="0" dirty="0" smtClean="0"/>
              <a:t>Le matériel génétique des mitochondries de l’ovocyte joue également un rôle important dans l’acquisition de sa compétence (production d’ATP, des ROS, du Ca et de l’apoptose) et le développement de l’embryon. Le dysfonctionnement de cette activité mitochondriale a été rendue responsable d’une absence de fécondation et de mortalité embryonnaire . L’activité mitochondriale est influencée par divers facteurs d’origine maternelle et environnementale dont la nutrition, la </a:t>
            </a:r>
            <a:r>
              <a:rPr lang="fr-BE" baseline="0" dirty="0" err="1" smtClean="0"/>
              <a:t>temperature</a:t>
            </a:r>
            <a:r>
              <a:rPr lang="fr-BE" baseline="0" dirty="0" smtClean="0"/>
              <a:t>, l’âge et les </a:t>
            </a:r>
            <a:r>
              <a:rPr lang="fr-BE" baseline="0" dirty="0" err="1" smtClean="0"/>
              <a:t>transcripts</a:t>
            </a:r>
            <a:r>
              <a:rPr lang="fr-BE" baseline="0" dirty="0" smtClean="0"/>
              <a:t> maternels</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25</a:t>
            </a:fld>
            <a:endParaRPr lang="fr-FR" altLang="fr-FR"/>
          </a:p>
        </p:txBody>
      </p:sp>
    </p:spTree>
    <p:extLst>
      <p:ext uri="{BB962C8B-B14F-4D97-AF65-F5344CB8AC3E}">
        <p14:creationId xmlns:p14="http://schemas.microsoft.com/office/powerpoint/2010/main" val="2027964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BE" kern="0" dirty="0" smtClean="0"/>
              <a:t>Seidel 2003, </a:t>
            </a:r>
            <a:r>
              <a:rPr lang="fr-BE" kern="0" dirty="0" err="1" smtClean="0"/>
              <a:t>Olynk</a:t>
            </a:r>
            <a:r>
              <a:rPr lang="fr-BE" kern="0" dirty="0" smtClean="0"/>
              <a:t> et Wolf 2007, Mc </a:t>
            </a:r>
            <a:r>
              <a:rPr lang="fr-BE" kern="0" dirty="0" err="1" smtClean="0"/>
              <a:t>Cullock</a:t>
            </a:r>
            <a:r>
              <a:rPr lang="fr-BE" kern="0" dirty="0" smtClean="0"/>
              <a:t> et al. 2013, </a:t>
            </a:r>
            <a:r>
              <a:rPr lang="fr-BE" kern="0" dirty="0" err="1" smtClean="0"/>
              <a:t>McMillan</a:t>
            </a:r>
            <a:r>
              <a:rPr lang="fr-BE" kern="0" dirty="0" smtClean="0"/>
              <a:t> et Newman 2011, Hutchinson et al. 2013a, 2013b</a:t>
            </a:r>
            <a:r>
              <a:rPr lang="fr-BE" kern="0" baseline="0" dirty="0" smtClean="0"/>
              <a:t> in Butler et al. 2014</a:t>
            </a:r>
            <a:endParaRPr lang="fr-BE" kern="0" dirty="0" smtClean="0"/>
          </a:p>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31</a:t>
            </a:fld>
            <a:endParaRPr lang="fr-FR" altLang="fr-FR"/>
          </a:p>
        </p:txBody>
      </p:sp>
    </p:spTree>
    <p:extLst>
      <p:ext uri="{BB962C8B-B14F-4D97-AF65-F5344CB8AC3E}">
        <p14:creationId xmlns:p14="http://schemas.microsoft.com/office/powerpoint/2010/main" val="4084887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34</a:t>
            </a:fld>
            <a:endParaRPr lang="fr-FR" altLang="fr-FR"/>
          </a:p>
        </p:txBody>
      </p:sp>
    </p:spTree>
    <p:extLst>
      <p:ext uri="{BB962C8B-B14F-4D97-AF65-F5344CB8AC3E}">
        <p14:creationId xmlns:p14="http://schemas.microsoft.com/office/powerpoint/2010/main" val="277838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Voir références dans Synthèse</a:t>
            </a:r>
            <a:r>
              <a:rPr lang="fr-BE" baseline="0" dirty="0" smtClean="0"/>
              <a:t> de </a:t>
            </a:r>
            <a:r>
              <a:rPr lang="fr-BE" baseline="0" dirty="0" err="1" smtClean="0"/>
              <a:t>Rath</a:t>
            </a:r>
            <a:r>
              <a:rPr lang="fr-BE" baseline="0" dirty="0" smtClean="0"/>
              <a:t> 2015</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36</a:t>
            </a:fld>
            <a:endParaRPr lang="fr-FR" altLang="fr-FR"/>
          </a:p>
        </p:txBody>
      </p:sp>
    </p:spTree>
    <p:extLst>
      <p:ext uri="{BB962C8B-B14F-4D97-AF65-F5344CB8AC3E}">
        <p14:creationId xmlns:p14="http://schemas.microsoft.com/office/powerpoint/2010/main" val="2821837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37</a:t>
            </a:fld>
            <a:endParaRPr lang="fr-FR" altLang="fr-FR"/>
          </a:p>
        </p:txBody>
      </p:sp>
    </p:spTree>
    <p:extLst>
      <p:ext uri="{BB962C8B-B14F-4D97-AF65-F5344CB8AC3E}">
        <p14:creationId xmlns:p14="http://schemas.microsoft.com/office/powerpoint/2010/main" val="3784842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Sociétés de sexage (Garner et Seidel 2008)</a:t>
            </a:r>
          </a:p>
          <a:p>
            <a:r>
              <a:rPr lang="fr-BE" dirty="0" smtClean="0"/>
              <a:t>USA : </a:t>
            </a:r>
            <a:r>
              <a:rPr lang="fr-BE" dirty="0" err="1" smtClean="0"/>
              <a:t>Américan</a:t>
            </a:r>
            <a:r>
              <a:rPr lang="fr-BE" dirty="0" smtClean="0"/>
              <a:t> Breeders Service (ABS), </a:t>
            </a:r>
            <a:r>
              <a:rPr lang="fr-BE" dirty="0" err="1" smtClean="0"/>
              <a:t>Genex</a:t>
            </a:r>
            <a:r>
              <a:rPr lang="fr-BE" dirty="0" smtClean="0"/>
              <a:t>,</a:t>
            </a:r>
            <a:r>
              <a:rPr lang="fr-BE" baseline="0" dirty="0" smtClean="0"/>
              <a:t> </a:t>
            </a:r>
          </a:p>
          <a:p>
            <a:r>
              <a:rPr lang="fr-BE" dirty="0" err="1" smtClean="0"/>
              <a:t>Sexing</a:t>
            </a:r>
            <a:r>
              <a:rPr lang="fr-BE" dirty="0" smtClean="0"/>
              <a:t> technologies (XY</a:t>
            </a:r>
            <a:r>
              <a:rPr lang="fr-BE" baseline="0" dirty="0" smtClean="0"/>
              <a:t> </a:t>
            </a:r>
            <a:r>
              <a:rPr lang="fr-BE" baseline="0" dirty="0" err="1" smtClean="0"/>
              <a:t>Inc</a:t>
            </a:r>
            <a:r>
              <a:rPr lang="fr-BE" baseline="0" dirty="0" smtClean="0"/>
              <a:t>) : http://www.sexingtechnologies.com/ , </a:t>
            </a:r>
          </a:p>
          <a:p>
            <a:r>
              <a:rPr lang="fr-BE" baseline="0" dirty="0" err="1" smtClean="0"/>
              <a:t>Esatgene</a:t>
            </a:r>
            <a:r>
              <a:rPr lang="fr-BE" baseline="0" dirty="0" smtClean="0"/>
              <a:t> : http://www.eastgen.ca/i?page=semexx.shtml</a:t>
            </a:r>
          </a:p>
          <a:p>
            <a:r>
              <a:rPr lang="fr-BE" baseline="0" dirty="0" smtClean="0"/>
              <a:t>UK : </a:t>
            </a:r>
            <a:r>
              <a:rPr lang="fr-BE" baseline="0" dirty="0" err="1" smtClean="0"/>
              <a:t>Cogent</a:t>
            </a:r>
            <a:r>
              <a:rPr lang="fr-BE" baseline="0" dirty="0" smtClean="0"/>
              <a:t> Ltd : http://www.cogentuk.com/sexed-semen/</a:t>
            </a:r>
          </a:p>
          <a:p>
            <a:r>
              <a:rPr lang="fr-BE" baseline="0" dirty="0" smtClean="0"/>
              <a:t>Argentina : </a:t>
            </a:r>
            <a:r>
              <a:rPr lang="fr-BE" baseline="0" dirty="0" err="1" smtClean="0"/>
              <a:t>Goyaike</a:t>
            </a:r>
            <a:r>
              <a:rPr lang="fr-BE" baseline="0" dirty="0" smtClean="0"/>
              <a:t> Ltd http://www.goyaike.com.ar/?page_id=11&amp;lang=en</a:t>
            </a:r>
          </a:p>
          <a:p>
            <a:r>
              <a:rPr lang="fr-BE" baseline="0" dirty="0" err="1" smtClean="0"/>
              <a:t>Japan</a:t>
            </a:r>
            <a:r>
              <a:rPr lang="fr-BE" baseline="0" dirty="0" smtClean="0"/>
              <a:t> : </a:t>
            </a:r>
            <a:r>
              <a:rPr lang="fr-BE" baseline="0" dirty="0" err="1" smtClean="0"/>
              <a:t>Hokkaidogenetics</a:t>
            </a:r>
            <a:r>
              <a:rPr lang="fr-BE" baseline="0" dirty="0" smtClean="0"/>
              <a:t>, </a:t>
            </a:r>
            <a:r>
              <a:rPr lang="fr-BE" baseline="0" dirty="0" err="1" smtClean="0"/>
              <a:t>Livestock</a:t>
            </a:r>
            <a:r>
              <a:rPr lang="fr-BE" baseline="0" dirty="0" smtClean="0"/>
              <a:t> </a:t>
            </a:r>
            <a:r>
              <a:rPr lang="fr-BE" baseline="0" dirty="0" err="1" smtClean="0"/>
              <a:t>improvement</a:t>
            </a:r>
            <a:r>
              <a:rPr lang="fr-BE" baseline="0" dirty="0" smtClean="0"/>
              <a:t> association of </a:t>
            </a:r>
            <a:r>
              <a:rPr lang="fr-BE" baseline="0" dirty="0" err="1" smtClean="0"/>
              <a:t>Japan</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38</a:t>
            </a:fld>
            <a:endParaRPr lang="fr-FR" altLang="fr-FR"/>
          </a:p>
        </p:txBody>
      </p:sp>
    </p:spTree>
    <p:extLst>
      <p:ext uri="{BB962C8B-B14F-4D97-AF65-F5344CB8AC3E}">
        <p14:creationId xmlns:p14="http://schemas.microsoft.com/office/powerpoint/2010/main" val="3061709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dirty="0" smtClean="0"/>
              <a:t>Amélioration de la technique : sélection de 80.000 cellules par sec (Sharpe et Evans 2009) (Sur le plan commercial un minimum de 12 à 15 millions par heure est indispensable Johnson et al. 1999)</a:t>
            </a:r>
          </a:p>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40</a:t>
            </a:fld>
            <a:endParaRPr lang="fr-FR" altLang="fr-FR"/>
          </a:p>
        </p:txBody>
      </p:sp>
    </p:spTree>
    <p:extLst>
      <p:ext uri="{BB962C8B-B14F-4D97-AF65-F5344CB8AC3E}">
        <p14:creationId xmlns:p14="http://schemas.microsoft.com/office/powerpoint/2010/main" val="22697589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1a </a:t>
            </a:r>
            <a:r>
              <a:rPr lang="fr-BE" dirty="0" err="1" smtClean="0"/>
              <a:t>Dejarnette</a:t>
            </a:r>
            <a:r>
              <a:rPr lang="fr-BE" dirty="0" smtClean="0"/>
              <a:t> et al. 2011 2319 IA sexé et 2282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1b </a:t>
            </a:r>
            <a:r>
              <a:rPr lang="fr-BE" dirty="0" err="1" smtClean="0"/>
              <a:t>Dejarnette</a:t>
            </a:r>
            <a:r>
              <a:rPr lang="fr-BE" dirty="0" smtClean="0"/>
              <a:t> et al. 2011 2279 IA sexé et 2292 IA non sexé</a:t>
            </a:r>
          </a:p>
          <a:p>
            <a:r>
              <a:rPr lang="fr-BE" dirty="0" smtClean="0"/>
              <a:t>2.</a:t>
            </a:r>
            <a:r>
              <a:rPr lang="fr-BE" baseline="0" dirty="0" smtClean="0"/>
              <a:t> </a:t>
            </a:r>
            <a:r>
              <a:rPr lang="fr-BE" dirty="0" err="1" smtClean="0"/>
              <a:t>Chebel</a:t>
            </a:r>
            <a:r>
              <a:rPr lang="fr-BE" dirty="0" smtClean="0"/>
              <a:t> et al. 2010 343 IA sexé et 1028 IA non sexé</a:t>
            </a:r>
          </a:p>
          <a:p>
            <a:r>
              <a:rPr lang="fr-BE" dirty="0" smtClean="0"/>
              <a:t>3a.</a:t>
            </a:r>
            <a:r>
              <a:rPr lang="fr-BE" baseline="0" dirty="0" smtClean="0"/>
              <a:t> Norman et al. 2010 81812 IA sexé et 377572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3b.</a:t>
            </a:r>
            <a:r>
              <a:rPr lang="fr-BE" baseline="0" dirty="0" smtClean="0"/>
              <a:t> Norman et al. 2010 16169 IA sexé et 4161519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4 </a:t>
            </a:r>
            <a:r>
              <a:rPr lang="fr-BE" dirty="0" err="1" smtClean="0"/>
              <a:t>Dejarnette</a:t>
            </a:r>
            <a:r>
              <a:rPr lang="fr-BE" dirty="0" smtClean="0"/>
              <a:t> et al. 2009 28980 IA sexé et 25024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5a </a:t>
            </a:r>
            <a:r>
              <a:rPr lang="fr-BE" dirty="0" err="1" smtClean="0"/>
              <a:t>Dejarnette</a:t>
            </a:r>
            <a:r>
              <a:rPr lang="fr-BE" dirty="0" smtClean="0"/>
              <a:t> et al. 2010 2089 IA sexé et 2089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5b </a:t>
            </a:r>
            <a:r>
              <a:rPr lang="fr-BE" dirty="0" err="1" smtClean="0"/>
              <a:t>Dejarnette</a:t>
            </a:r>
            <a:r>
              <a:rPr lang="fr-BE" dirty="0" smtClean="0"/>
              <a:t> et al. 2010 1822 IA sexé et 1822 IA non sexé</a:t>
            </a:r>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r-BE" sz="1200" dirty="0" smtClean="0"/>
              <a:t>La technique permet d’obtenir 90 % de veaux femelles (85 à 93 % selon les taureaux)  (Johnson et </a:t>
            </a:r>
            <a:r>
              <a:rPr lang="fr-BE" sz="1200" dirty="0" err="1" smtClean="0"/>
              <a:t>Welsch</a:t>
            </a:r>
            <a:r>
              <a:rPr lang="fr-BE" sz="1200" dirty="0" smtClean="0"/>
              <a:t> 1999)</a:t>
            </a:r>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endParaRPr lang="fr-BE" dirty="0" smtClean="0"/>
          </a:p>
          <a:p>
            <a:endParaRPr lang="fr-BE" dirty="0" smtClean="0"/>
          </a:p>
          <a:p>
            <a:endParaRPr lang="fr-BE" dirty="0" smtClean="0"/>
          </a:p>
          <a:p>
            <a:r>
              <a:rPr lang="fr-BE" dirty="0" smtClean="0"/>
              <a:t>Voir aussi </a:t>
            </a:r>
            <a:r>
              <a:rPr lang="fr-BE" dirty="0" err="1" smtClean="0"/>
              <a:t>Dejarnette</a:t>
            </a:r>
            <a:r>
              <a:rPr lang="fr-BE" dirty="0" smtClean="0"/>
              <a:t> et al. </a:t>
            </a:r>
            <a:r>
              <a:rPr lang="fr-BE" dirty="0" err="1" smtClean="0"/>
              <a:t>JASc</a:t>
            </a:r>
            <a:r>
              <a:rPr lang="fr-BE" dirty="0" smtClean="0"/>
              <a:t> 2007 85 suppl1 228 (abs)16587 génisses inséminées dans 121 troupeaux Holstein : Sperme sexé</a:t>
            </a:r>
            <a:r>
              <a:rPr lang="fr-BE" baseline="0" dirty="0" smtClean="0"/>
              <a:t> (2,1 millions) </a:t>
            </a:r>
            <a:r>
              <a:rPr lang="fr-BE" baseline="0" dirty="0" err="1" smtClean="0"/>
              <a:t>tx</a:t>
            </a:r>
            <a:r>
              <a:rPr lang="fr-BE" baseline="0" dirty="0" smtClean="0"/>
              <a:t> de gestation égal à 85</a:t>
            </a:r>
            <a:r>
              <a:rPr lang="fr-BE" dirty="0" smtClean="0"/>
              <a:t> +/_ 3 % de celui observé avec du sperme non sexé (20 millions) des taux de gestation observé.</a:t>
            </a:r>
          </a:p>
          <a:p>
            <a:r>
              <a:rPr lang="fr-BE" dirty="0" smtClean="0"/>
              <a:t>Taux moyen de troupeau avec du sperme sexé 48,2 % (33 à 72 %) : importance du management de troupeau.  </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43</a:t>
            </a:fld>
            <a:endParaRPr lang="fr-FR" altLang="fr-FR"/>
          </a:p>
        </p:txBody>
      </p:sp>
    </p:spTree>
    <p:extLst>
      <p:ext uri="{BB962C8B-B14F-4D97-AF65-F5344CB8AC3E}">
        <p14:creationId xmlns:p14="http://schemas.microsoft.com/office/powerpoint/2010/main" val="1257416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45</a:t>
            </a:fld>
            <a:endParaRPr lang="fr-FR" altLang="fr-FR"/>
          </a:p>
        </p:txBody>
      </p:sp>
    </p:spTree>
    <p:extLst>
      <p:ext uri="{BB962C8B-B14F-4D97-AF65-F5344CB8AC3E}">
        <p14:creationId xmlns:p14="http://schemas.microsoft.com/office/powerpoint/2010/main" val="924215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47</a:t>
            </a:fld>
            <a:endParaRPr lang="fr-FR" altLang="fr-FR"/>
          </a:p>
        </p:txBody>
      </p:sp>
    </p:spTree>
    <p:extLst>
      <p:ext uri="{BB962C8B-B14F-4D97-AF65-F5344CB8AC3E}">
        <p14:creationId xmlns:p14="http://schemas.microsoft.com/office/powerpoint/2010/main" val="3205897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Le % plus élevé de mâles à la naissance s’expliquerait par leur taux e mortalité plus élevé à la naissance du fait de leur poids plus élevé (Berry et al. 2011)</a:t>
            </a:r>
          </a:p>
          <a:p>
            <a:r>
              <a:rPr lang="fr-BE" dirty="0" smtClean="0"/>
              <a:t>Iran </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5</a:t>
            </a:fld>
            <a:endParaRPr lang="fr-FR" altLang="fr-FR"/>
          </a:p>
        </p:txBody>
      </p:sp>
    </p:spTree>
    <p:extLst>
      <p:ext uri="{BB962C8B-B14F-4D97-AF65-F5344CB8AC3E}">
        <p14:creationId xmlns:p14="http://schemas.microsoft.com/office/powerpoint/2010/main" val="3563684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2000" u="sng" dirty="0" smtClean="0"/>
              <a:t>Augmenter le nombre de spermatozoïdes par paillette </a:t>
            </a:r>
            <a:r>
              <a:rPr lang="fr-BE" sz="2000" dirty="0" smtClean="0">
                <a:solidFill>
                  <a:schemeClr val="tx1">
                    <a:lumMod val="65000"/>
                  </a:schemeClr>
                </a:solidFill>
              </a:rPr>
              <a:t>(</a:t>
            </a:r>
            <a:r>
              <a:rPr lang="fr-BE" sz="2000" dirty="0" err="1" smtClean="0">
                <a:solidFill>
                  <a:schemeClr val="tx1">
                    <a:lumMod val="65000"/>
                  </a:schemeClr>
                </a:solidFill>
              </a:rPr>
              <a:t>Dejarnette</a:t>
            </a:r>
            <a:r>
              <a:rPr lang="fr-BE" sz="2000" dirty="0" smtClean="0">
                <a:solidFill>
                  <a:schemeClr val="tx1">
                    <a:lumMod val="65000"/>
                  </a:schemeClr>
                </a:solidFill>
              </a:rPr>
              <a:t> et al. 2011)</a:t>
            </a:r>
          </a:p>
          <a:p>
            <a:pPr lvl="1"/>
            <a:r>
              <a:rPr lang="fr-BE" sz="2000" dirty="0" smtClean="0"/>
              <a:t>En IA : 2 millions de spermatozoïdes par paillette</a:t>
            </a:r>
          </a:p>
          <a:p>
            <a:pPr lvl="1"/>
            <a:r>
              <a:rPr lang="fr-BE" sz="2000" dirty="0" smtClean="0"/>
              <a:t>Pour les programmes MOET , il en faut 10 à 20 millions (</a:t>
            </a:r>
            <a:r>
              <a:rPr lang="fr-BE" sz="2000" dirty="0" err="1" smtClean="0"/>
              <a:t>Schenk</a:t>
            </a:r>
            <a:r>
              <a:rPr lang="fr-BE" sz="2000" dirty="0" smtClean="0"/>
              <a:t> et al. 2006) ou faire deux inséminations de 5 millions de spermatozoïdes à 12 heures d’intervalle (</a:t>
            </a:r>
            <a:r>
              <a:rPr lang="fr-BE" sz="2000" dirty="0" err="1" smtClean="0"/>
              <a:t>Hayakawa</a:t>
            </a:r>
            <a:r>
              <a:rPr lang="fr-BE" sz="2000" dirty="0" smtClean="0"/>
              <a:t> et al. 2009)</a:t>
            </a:r>
          </a:p>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48</a:t>
            </a:fld>
            <a:endParaRPr lang="fr-FR" altLang="fr-FR"/>
          </a:p>
        </p:txBody>
      </p:sp>
    </p:spTree>
    <p:extLst>
      <p:ext uri="{BB962C8B-B14F-4D97-AF65-F5344CB8AC3E}">
        <p14:creationId xmlns:p14="http://schemas.microsoft.com/office/powerpoint/2010/main" val="1489189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2000" u="sng" dirty="0" smtClean="0"/>
              <a:t>Augmenter le nombre de spermatozoïdes par paillette </a:t>
            </a:r>
            <a:r>
              <a:rPr lang="fr-BE" sz="2000" dirty="0" smtClean="0">
                <a:solidFill>
                  <a:schemeClr val="tx1">
                    <a:lumMod val="65000"/>
                  </a:schemeClr>
                </a:solidFill>
              </a:rPr>
              <a:t>(</a:t>
            </a:r>
            <a:r>
              <a:rPr lang="fr-BE" sz="2000" dirty="0" err="1" smtClean="0">
                <a:solidFill>
                  <a:schemeClr val="tx1">
                    <a:lumMod val="65000"/>
                  </a:schemeClr>
                </a:solidFill>
              </a:rPr>
              <a:t>Dejarnette</a:t>
            </a:r>
            <a:r>
              <a:rPr lang="fr-BE" sz="2000" dirty="0" smtClean="0">
                <a:solidFill>
                  <a:schemeClr val="tx1">
                    <a:lumMod val="65000"/>
                  </a:schemeClr>
                </a:solidFill>
              </a:rPr>
              <a:t> et al. 2011)</a:t>
            </a:r>
          </a:p>
          <a:p>
            <a:pPr lvl="1"/>
            <a:r>
              <a:rPr lang="fr-BE" sz="2000" dirty="0" smtClean="0"/>
              <a:t>En IA : 2 millions de spermatozoïdes par paillette</a:t>
            </a:r>
          </a:p>
          <a:p>
            <a:pPr lvl="1"/>
            <a:r>
              <a:rPr lang="fr-BE" sz="2000" dirty="0" smtClean="0"/>
              <a:t>Pour les programmes MOET , il en faut 10 à 20 millions (</a:t>
            </a:r>
            <a:r>
              <a:rPr lang="fr-BE" sz="2000" dirty="0" err="1" smtClean="0"/>
              <a:t>Schenk</a:t>
            </a:r>
            <a:r>
              <a:rPr lang="fr-BE" sz="2000" dirty="0" smtClean="0"/>
              <a:t> et al. 2006) ou faire deux inséminations de 5 millions de spermatozoïdes à 12 heures d’intervalle (</a:t>
            </a:r>
            <a:r>
              <a:rPr lang="fr-BE" sz="2000" dirty="0" err="1" smtClean="0"/>
              <a:t>Hayakawa</a:t>
            </a:r>
            <a:r>
              <a:rPr lang="fr-BE" sz="2000" dirty="0" smtClean="0"/>
              <a:t> et al. 2009)</a:t>
            </a:r>
          </a:p>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49</a:t>
            </a:fld>
            <a:endParaRPr lang="fr-FR" altLang="fr-FR"/>
          </a:p>
        </p:txBody>
      </p:sp>
    </p:spTree>
    <p:extLst>
      <p:ext uri="{BB962C8B-B14F-4D97-AF65-F5344CB8AC3E}">
        <p14:creationId xmlns:p14="http://schemas.microsoft.com/office/powerpoint/2010/main" val="1489189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1a </a:t>
            </a:r>
            <a:r>
              <a:rPr lang="fr-BE" dirty="0" err="1" smtClean="0"/>
              <a:t>Dejarnette</a:t>
            </a:r>
            <a:r>
              <a:rPr lang="fr-BE" dirty="0" smtClean="0"/>
              <a:t> et al. 2011 2319 IA sexé et 2282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1b </a:t>
            </a:r>
            <a:r>
              <a:rPr lang="fr-BE" dirty="0" err="1" smtClean="0"/>
              <a:t>Dejarnette</a:t>
            </a:r>
            <a:r>
              <a:rPr lang="fr-BE" dirty="0" smtClean="0"/>
              <a:t> et al. 2011 2279 IA sexé et 2292 IA non sexé</a:t>
            </a:r>
          </a:p>
          <a:p>
            <a:r>
              <a:rPr lang="fr-BE" dirty="0" smtClean="0"/>
              <a:t>2.</a:t>
            </a:r>
            <a:r>
              <a:rPr lang="fr-BE" baseline="0" dirty="0" smtClean="0"/>
              <a:t> </a:t>
            </a:r>
            <a:r>
              <a:rPr lang="fr-BE" dirty="0" err="1" smtClean="0"/>
              <a:t>Chebel</a:t>
            </a:r>
            <a:r>
              <a:rPr lang="fr-BE" dirty="0" smtClean="0"/>
              <a:t> et al. 2010 343 IA sexé et 1028 IA non sexé</a:t>
            </a:r>
          </a:p>
          <a:p>
            <a:r>
              <a:rPr lang="fr-BE" dirty="0" smtClean="0"/>
              <a:t>3a.</a:t>
            </a:r>
            <a:r>
              <a:rPr lang="fr-BE" baseline="0" dirty="0" smtClean="0"/>
              <a:t> Norman et al. 2010 105.382 IA sexé et 718101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3b.</a:t>
            </a:r>
            <a:r>
              <a:rPr lang="fr-BE" baseline="0" dirty="0" smtClean="0"/>
              <a:t> Norman et al. 2010 17616 IA sexé et 4.446.036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4 </a:t>
            </a:r>
            <a:r>
              <a:rPr lang="fr-BE" dirty="0" err="1" smtClean="0"/>
              <a:t>Dejarnette</a:t>
            </a:r>
            <a:r>
              <a:rPr lang="fr-BE" dirty="0" smtClean="0"/>
              <a:t> et al. 2009 28980 IA sexé et 25024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5a </a:t>
            </a:r>
            <a:r>
              <a:rPr lang="fr-BE" dirty="0" err="1" smtClean="0"/>
              <a:t>Dejarnette</a:t>
            </a:r>
            <a:r>
              <a:rPr lang="fr-BE" dirty="0" smtClean="0"/>
              <a:t> et al. 2010 2089 IA sexé et 2089 IA non sexé</a:t>
            </a:r>
          </a:p>
          <a:p>
            <a:pPr marL="0" marR="0" indent="0" algn="l" defTabSz="914400" rtl="0" eaLnBrk="0" fontAlgn="base" latinLnBrk="0" hangingPunct="0">
              <a:lnSpc>
                <a:spcPct val="100000"/>
              </a:lnSpc>
              <a:spcBef>
                <a:spcPct val="30000"/>
              </a:spcBef>
              <a:spcAft>
                <a:spcPct val="0"/>
              </a:spcAft>
              <a:buClrTx/>
              <a:buSzTx/>
              <a:buFontTx/>
              <a:buNone/>
              <a:tabLst/>
              <a:defRPr/>
            </a:pPr>
            <a:r>
              <a:rPr lang="fr-BE" dirty="0" smtClean="0"/>
              <a:t>5b </a:t>
            </a:r>
            <a:r>
              <a:rPr lang="fr-BE" dirty="0" err="1" smtClean="0"/>
              <a:t>Dejarnette</a:t>
            </a:r>
            <a:r>
              <a:rPr lang="fr-BE" dirty="0" smtClean="0"/>
              <a:t> et al. 2010 1822 IA sexé et 1822 IA non sexé</a:t>
            </a:r>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fr-BE" dirty="0" smtClean="0"/>
          </a:p>
          <a:p>
            <a:endParaRPr lang="fr-BE" dirty="0" smtClean="0"/>
          </a:p>
          <a:p>
            <a:endParaRPr lang="fr-BE" dirty="0" smtClean="0"/>
          </a:p>
          <a:p>
            <a:endParaRPr lang="fr-BE" dirty="0" smtClean="0"/>
          </a:p>
          <a:p>
            <a:r>
              <a:rPr lang="fr-BE" dirty="0" smtClean="0"/>
              <a:t>Voir aussi </a:t>
            </a:r>
            <a:r>
              <a:rPr lang="fr-BE" dirty="0" err="1" smtClean="0"/>
              <a:t>Dejarnette</a:t>
            </a:r>
            <a:r>
              <a:rPr lang="fr-BE" dirty="0" smtClean="0"/>
              <a:t> et al. </a:t>
            </a:r>
            <a:r>
              <a:rPr lang="fr-BE" dirty="0" err="1" smtClean="0"/>
              <a:t>JASc</a:t>
            </a:r>
            <a:r>
              <a:rPr lang="fr-BE" dirty="0" smtClean="0"/>
              <a:t> 2007 85 suppl1 228 (abs)16587 génisses inséminées dans 121 troupeaux Holstein : Sperme sexé</a:t>
            </a:r>
            <a:r>
              <a:rPr lang="fr-BE" baseline="0" dirty="0" smtClean="0"/>
              <a:t> (2,1 millions) </a:t>
            </a:r>
            <a:r>
              <a:rPr lang="fr-BE" baseline="0" dirty="0" err="1" smtClean="0"/>
              <a:t>tx</a:t>
            </a:r>
            <a:r>
              <a:rPr lang="fr-BE" baseline="0" dirty="0" smtClean="0"/>
              <a:t> de gestation égal à 85</a:t>
            </a:r>
            <a:r>
              <a:rPr lang="fr-BE" dirty="0" smtClean="0"/>
              <a:t> +/_ 3 % de celui observé avec du sperme non sexé (20 millions) des taux de gestation observé.</a:t>
            </a:r>
          </a:p>
          <a:p>
            <a:r>
              <a:rPr lang="fr-BE" dirty="0" smtClean="0"/>
              <a:t>Taux moyen de troupeau avec du sperme sexé 48,2 % (33 à 72 %) : importance du management de troupeau.  </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57</a:t>
            </a:fld>
            <a:endParaRPr lang="fr-FR" altLang="fr-FR"/>
          </a:p>
        </p:txBody>
      </p:sp>
    </p:spTree>
    <p:extLst>
      <p:ext uri="{BB962C8B-B14F-4D97-AF65-F5344CB8AC3E}">
        <p14:creationId xmlns:p14="http://schemas.microsoft.com/office/powerpoint/2010/main" val="1257416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Références dans </a:t>
            </a:r>
            <a:r>
              <a:rPr lang="fr-BE" dirty="0" err="1" smtClean="0"/>
              <a:t>Rath</a:t>
            </a:r>
            <a:r>
              <a:rPr lang="fr-BE" dirty="0" smtClean="0"/>
              <a:t> et al. 2013</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62</a:t>
            </a:fld>
            <a:endParaRPr lang="fr-FR" altLang="fr-FR"/>
          </a:p>
        </p:txBody>
      </p:sp>
    </p:spTree>
    <p:extLst>
      <p:ext uri="{BB962C8B-B14F-4D97-AF65-F5344CB8AC3E}">
        <p14:creationId xmlns:p14="http://schemas.microsoft.com/office/powerpoint/2010/main" val="9570359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2200" dirty="0" smtClean="0"/>
              <a:t>Le % d’embryons transférables (</a:t>
            </a:r>
            <a:r>
              <a:rPr lang="fr-BE" sz="2200" u="sng" dirty="0" smtClean="0"/>
              <a:t>in vivo</a:t>
            </a:r>
            <a:r>
              <a:rPr lang="fr-BE" sz="2200" dirty="0" smtClean="0"/>
              <a:t>) est moindre (P&lt;0,05) après utilisation de sperme sexé (53,1 vs 62,2 % </a:t>
            </a:r>
            <a:r>
              <a:rPr lang="fr-BE" sz="2000" dirty="0" smtClean="0">
                <a:solidFill>
                  <a:schemeClr val="tx1">
                    <a:lumMod val="65000"/>
                  </a:schemeClr>
                </a:solidFill>
              </a:rPr>
              <a:t> An et al. </a:t>
            </a:r>
            <a:r>
              <a:rPr lang="fr-BE" sz="2000" dirty="0" err="1" smtClean="0">
                <a:solidFill>
                  <a:schemeClr val="tx1">
                    <a:lumMod val="65000"/>
                  </a:schemeClr>
                </a:solidFill>
              </a:rPr>
              <a:t>Reprod</a:t>
            </a:r>
            <a:r>
              <a:rPr lang="fr-BE" sz="2000" dirty="0" smtClean="0">
                <a:solidFill>
                  <a:schemeClr val="tx1">
                    <a:lumMod val="65000"/>
                  </a:schemeClr>
                </a:solidFill>
              </a:rPr>
              <a:t> Dom </a:t>
            </a:r>
            <a:r>
              <a:rPr lang="fr-BE" sz="2000" dirty="0" err="1" smtClean="0">
                <a:solidFill>
                  <a:schemeClr val="tx1">
                    <a:lumMod val="65000"/>
                  </a:schemeClr>
                </a:solidFill>
              </a:rPr>
              <a:t>Anim</a:t>
            </a:r>
            <a:r>
              <a:rPr lang="fr-BE" sz="2000" dirty="0" smtClean="0">
                <a:solidFill>
                  <a:schemeClr val="tx1">
                    <a:lumMod val="65000"/>
                  </a:schemeClr>
                </a:solidFill>
              </a:rPr>
              <a:t> 2010, 45,344-350)</a:t>
            </a:r>
          </a:p>
          <a:p>
            <a:r>
              <a:rPr lang="fr-BE" sz="2200" dirty="0" smtClean="0"/>
              <a:t>% de blastocyste / n total d’ovocytes : 46 % (35 à 59 %) et % de blastocyste / n d’ovocytes maturés  : 67 % (72 à 100 %) (</a:t>
            </a:r>
            <a:r>
              <a:rPr lang="fr-BE" sz="2200" u="sng" dirty="0" smtClean="0"/>
              <a:t>in vitro</a:t>
            </a:r>
            <a:r>
              <a:rPr lang="fr-BE" sz="2200" dirty="0" smtClean="0"/>
              <a:t>)</a:t>
            </a:r>
          </a:p>
          <a:p>
            <a:pPr lvl="1"/>
            <a:r>
              <a:rPr lang="fr-BE" sz="2000" dirty="0" smtClean="0">
                <a:solidFill>
                  <a:schemeClr val="tx1">
                    <a:lumMod val="65000"/>
                  </a:schemeClr>
                </a:solidFill>
              </a:rPr>
              <a:t>Pontes et al. Theriogenology 2010,74,1349-1355 (15 taureaux)</a:t>
            </a:r>
          </a:p>
          <a:p>
            <a:r>
              <a:rPr lang="fr-BE" sz="2200" dirty="0" smtClean="0"/>
              <a:t>% de </a:t>
            </a:r>
            <a:r>
              <a:rPr lang="fr-BE" sz="2200" dirty="0" err="1" smtClean="0"/>
              <a:t>blastocytes</a:t>
            </a:r>
            <a:r>
              <a:rPr lang="fr-BE" sz="2200" dirty="0" smtClean="0"/>
              <a:t> obtenus (</a:t>
            </a:r>
            <a:r>
              <a:rPr lang="fr-BE" sz="2200" u="sng" dirty="0" smtClean="0"/>
              <a:t>in vitro</a:t>
            </a:r>
            <a:r>
              <a:rPr lang="fr-BE" sz="2200" dirty="0" smtClean="0"/>
              <a:t>) : 20 à 30 % </a:t>
            </a:r>
          </a:p>
          <a:p>
            <a:pPr lvl="1"/>
            <a:r>
              <a:rPr lang="fr-BE" sz="2000" dirty="0" smtClean="0">
                <a:solidFill>
                  <a:schemeClr val="tx1">
                    <a:lumMod val="65000"/>
                  </a:schemeClr>
                </a:solidFill>
              </a:rPr>
              <a:t>Xu et al. J </a:t>
            </a:r>
            <a:r>
              <a:rPr lang="fr-BE" sz="2000" dirty="0" err="1" smtClean="0">
                <a:solidFill>
                  <a:schemeClr val="tx1">
                    <a:lumMod val="65000"/>
                  </a:schemeClr>
                </a:solidFill>
              </a:rPr>
              <a:t>Dairy</a:t>
            </a:r>
            <a:r>
              <a:rPr lang="fr-BE" sz="2000" dirty="0" smtClean="0">
                <a:solidFill>
                  <a:schemeClr val="tx1">
                    <a:lumMod val="65000"/>
                  </a:schemeClr>
                </a:solidFill>
              </a:rPr>
              <a:t> </a:t>
            </a:r>
            <a:r>
              <a:rPr lang="fr-BE" sz="2000" dirty="0" err="1" smtClean="0">
                <a:solidFill>
                  <a:schemeClr val="tx1">
                    <a:lumMod val="65000"/>
                  </a:schemeClr>
                </a:solidFill>
              </a:rPr>
              <a:t>Sci</a:t>
            </a:r>
            <a:r>
              <a:rPr lang="fr-BE" sz="2000" dirty="0" smtClean="0">
                <a:solidFill>
                  <a:schemeClr val="tx1">
                    <a:lumMod val="65000"/>
                  </a:schemeClr>
                </a:solidFill>
              </a:rPr>
              <a:t> 2006, 89,2510-2518. </a:t>
            </a:r>
          </a:p>
          <a:p>
            <a:pPr lvl="1"/>
            <a:r>
              <a:rPr lang="fr-BE" sz="2000" dirty="0" smtClean="0">
                <a:solidFill>
                  <a:schemeClr val="tx1">
                    <a:lumMod val="65000"/>
                  </a:schemeClr>
                </a:solidFill>
              </a:rPr>
              <a:t>Lu et al. Theriogenology 2004, 52,1393-1405.</a:t>
            </a:r>
          </a:p>
          <a:p>
            <a:pPr lvl="1"/>
            <a:r>
              <a:rPr lang="fr-BE" sz="2000" dirty="0" smtClean="0">
                <a:solidFill>
                  <a:schemeClr val="tx1">
                    <a:lumMod val="65000"/>
                  </a:schemeClr>
                </a:solidFill>
              </a:rPr>
              <a:t>Zhang et al. Theriogenology 2003, 60,1657-1663.</a:t>
            </a:r>
          </a:p>
          <a:p>
            <a:r>
              <a:rPr lang="fr-BE" sz="2200" dirty="0" smtClean="0"/>
              <a:t>% de gestation après transfert d’embryons obtenus </a:t>
            </a:r>
            <a:r>
              <a:rPr lang="fr-BE" sz="2200" u="sng" dirty="0" smtClean="0"/>
              <a:t>in vitro</a:t>
            </a:r>
          </a:p>
          <a:p>
            <a:pPr lvl="1"/>
            <a:r>
              <a:rPr lang="fr-BE" sz="2200" dirty="0" smtClean="0"/>
              <a:t>16 % chez les vaches et 34 % chez les génisses </a:t>
            </a:r>
            <a:r>
              <a:rPr lang="fr-BE" sz="2000" dirty="0" smtClean="0">
                <a:solidFill>
                  <a:schemeClr val="tx1">
                    <a:lumMod val="65000"/>
                  </a:schemeClr>
                </a:solidFill>
              </a:rPr>
              <a:t>(Wilson et al. J </a:t>
            </a:r>
            <a:r>
              <a:rPr lang="fr-BE" sz="2000" dirty="0" err="1" smtClean="0">
                <a:solidFill>
                  <a:schemeClr val="tx1">
                    <a:lumMod val="65000"/>
                  </a:schemeClr>
                </a:solidFill>
              </a:rPr>
              <a:t>Dairy</a:t>
            </a:r>
            <a:r>
              <a:rPr lang="fr-BE" sz="2000" dirty="0" smtClean="0">
                <a:solidFill>
                  <a:schemeClr val="tx1">
                    <a:lumMod val="65000"/>
                  </a:schemeClr>
                </a:solidFill>
              </a:rPr>
              <a:t> </a:t>
            </a:r>
            <a:r>
              <a:rPr lang="fr-BE" sz="2000" dirty="0" err="1" smtClean="0">
                <a:solidFill>
                  <a:schemeClr val="tx1">
                    <a:lumMod val="65000"/>
                  </a:schemeClr>
                </a:solidFill>
              </a:rPr>
              <a:t>Sci</a:t>
            </a:r>
            <a:r>
              <a:rPr lang="fr-BE" sz="2000" dirty="0" smtClean="0">
                <a:solidFill>
                  <a:schemeClr val="tx1">
                    <a:lumMod val="65000"/>
                  </a:schemeClr>
                </a:solidFill>
              </a:rPr>
              <a:t> 2005,88,776-792)</a:t>
            </a:r>
          </a:p>
          <a:p>
            <a:pPr lvl="1"/>
            <a:r>
              <a:rPr lang="fr-BE" sz="2200" dirty="0" smtClean="0"/>
              <a:t>41 % (FIV sperme sexé), 42 % (FIV sperme non sexé) et 53 % (embryon in vivo non sexé) (</a:t>
            </a:r>
            <a:r>
              <a:rPr lang="fr-BE" sz="2000" dirty="0" smtClean="0">
                <a:solidFill>
                  <a:schemeClr val="tx1">
                    <a:lumMod val="65000"/>
                  </a:schemeClr>
                </a:solidFill>
              </a:rPr>
              <a:t>Xu et al. J </a:t>
            </a:r>
            <a:r>
              <a:rPr lang="fr-BE" sz="2000" dirty="0" err="1" smtClean="0">
                <a:solidFill>
                  <a:schemeClr val="tx1">
                    <a:lumMod val="65000"/>
                  </a:schemeClr>
                </a:solidFill>
              </a:rPr>
              <a:t>Dairy</a:t>
            </a:r>
            <a:r>
              <a:rPr lang="fr-BE" sz="2000" dirty="0" smtClean="0">
                <a:solidFill>
                  <a:schemeClr val="tx1">
                    <a:lumMod val="65000"/>
                  </a:schemeClr>
                </a:solidFill>
              </a:rPr>
              <a:t> </a:t>
            </a:r>
            <a:r>
              <a:rPr lang="fr-BE" sz="2000" dirty="0" err="1" smtClean="0">
                <a:solidFill>
                  <a:schemeClr val="tx1">
                    <a:lumMod val="65000"/>
                  </a:schemeClr>
                </a:solidFill>
              </a:rPr>
              <a:t>Sci</a:t>
            </a:r>
            <a:r>
              <a:rPr lang="fr-BE" sz="2000" smtClean="0">
                <a:solidFill>
                  <a:schemeClr val="tx1">
                    <a:lumMod val="65000"/>
                  </a:schemeClr>
                </a:solidFill>
              </a:rPr>
              <a:t> 2006, 89,2510-2518)</a:t>
            </a:r>
            <a:endParaRPr lang="fr-BE" sz="20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63</a:t>
            </a:fld>
            <a:endParaRPr lang="fr-FR" altLang="fr-FR"/>
          </a:p>
        </p:txBody>
      </p:sp>
    </p:spTree>
    <p:extLst>
      <p:ext uri="{BB962C8B-B14F-4D97-AF65-F5344CB8AC3E}">
        <p14:creationId xmlns:p14="http://schemas.microsoft.com/office/powerpoint/2010/main" val="299214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SRY</a:t>
            </a:r>
            <a:r>
              <a:rPr lang="fr-BE" baseline="0" dirty="0" smtClean="0"/>
              <a:t> </a:t>
            </a:r>
            <a:r>
              <a:rPr lang="en-US" dirty="0" smtClean="0"/>
              <a:t>Sex-determining Region of Y chromosome</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6</a:t>
            </a:fld>
            <a:endParaRPr lang="fr-FR" altLang="fr-FR"/>
          </a:p>
        </p:txBody>
      </p:sp>
    </p:spTree>
    <p:extLst>
      <p:ext uri="{BB962C8B-B14F-4D97-AF65-F5344CB8AC3E}">
        <p14:creationId xmlns:p14="http://schemas.microsoft.com/office/powerpoint/2010/main" val="452866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13</a:t>
            </a:fld>
            <a:endParaRPr lang="fr-FR" altLang="fr-FR"/>
          </a:p>
        </p:txBody>
      </p:sp>
    </p:spTree>
    <p:extLst>
      <p:ext uri="{BB962C8B-B14F-4D97-AF65-F5344CB8AC3E}">
        <p14:creationId xmlns:p14="http://schemas.microsoft.com/office/powerpoint/2010/main" val="380893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2000 à 2008 pour éviter l’effet du sperme</a:t>
            </a:r>
            <a:r>
              <a:rPr lang="fr-BE" baseline="0" dirty="0" smtClean="0"/>
              <a:t> sexé</a:t>
            </a:r>
          </a:p>
          <a:p>
            <a:r>
              <a:rPr lang="fr-BE" baseline="0" dirty="0" smtClean="0"/>
              <a:t>Elimination des vêlages dystociques</a:t>
            </a:r>
          </a:p>
          <a:p>
            <a:r>
              <a:rPr lang="fr-BE" baseline="0" dirty="0" smtClean="0"/>
              <a:t>Léger effet favorable des mâles (+ 40 </a:t>
            </a:r>
            <a:r>
              <a:rPr lang="fr-BE" baseline="0" dirty="0" err="1" smtClean="0"/>
              <a:t>kgs</a:t>
            </a:r>
            <a:r>
              <a:rPr lang="fr-BE" baseline="0" dirty="0" smtClean="0"/>
              <a:t> en 3</a:t>
            </a:r>
            <a:r>
              <a:rPr lang="fr-BE" baseline="30000" dirty="0" smtClean="0"/>
              <a:t>ème</a:t>
            </a:r>
            <a:r>
              <a:rPr lang="fr-BE" baseline="0" dirty="0" smtClean="0"/>
              <a:t> lactation)</a:t>
            </a:r>
          </a:p>
          <a:p>
            <a:r>
              <a:rPr lang="fr-BE" baseline="0" dirty="0" smtClean="0"/>
              <a:t>Selon les auteurs, </a:t>
            </a:r>
            <a:r>
              <a:rPr lang="fr-BE" baseline="0" dirty="0" err="1" smtClean="0"/>
              <a:t>Hinde</a:t>
            </a:r>
            <a:r>
              <a:rPr lang="fr-BE" baseline="0" dirty="0" smtClean="0"/>
              <a:t> n’aurait pas pris en compte l’effet troupeau. Il est donc possible de penser que le sexe renseigné soit fort différent selon les troupeaux </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17</a:t>
            </a:fld>
            <a:endParaRPr lang="fr-FR" altLang="fr-FR"/>
          </a:p>
        </p:txBody>
      </p:sp>
    </p:spTree>
    <p:extLst>
      <p:ext uri="{BB962C8B-B14F-4D97-AF65-F5344CB8AC3E}">
        <p14:creationId xmlns:p14="http://schemas.microsoft.com/office/powerpoint/2010/main" val="3435060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18</a:t>
            </a:fld>
            <a:endParaRPr lang="fr-FR" altLang="fr-FR"/>
          </a:p>
        </p:txBody>
      </p:sp>
    </p:spTree>
    <p:extLst>
      <p:ext uri="{BB962C8B-B14F-4D97-AF65-F5344CB8AC3E}">
        <p14:creationId xmlns:p14="http://schemas.microsoft.com/office/powerpoint/2010/main" val="349286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Holstein : </a:t>
            </a:r>
            <a:r>
              <a:rPr lang="en-US" sz="1200" dirty="0" err="1" smtClean="0">
                <a:solidFill>
                  <a:schemeClr val="tx1">
                    <a:lumMod val="65000"/>
                  </a:schemeClr>
                </a:solidFill>
              </a:rPr>
              <a:t>Gharagozlou</a:t>
            </a:r>
            <a:r>
              <a:rPr lang="en-US" sz="1200" dirty="0" smtClean="0">
                <a:solidFill>
                  <a:schemeClr val="tx1">
                    <a:lumMod val="65000"/>
                  </a:schemeClr>
                </a:solidFill>
              </a:rPr>
              <a:t> et al.  Anim. </a:t>
            </a:r>
            <a:r>
              <a:rPr lang="en-US" sz="1200" dirty="0" err="1" smtClean="0">
                <a:solidFill>
                  <a:schemeClr val="tx1">
                    <a:lumMod val="65000"/>
                  </a:schemeClr>
                </a:solidFill>
              </a:rPr>
              <a:t>Reprod</a:t>
            </a:r>
            <a:r>
              <a:rPr lang="en-US" sz="1200" dirty="0" smtClean="0">
                <a:solidFill>
                  <a:schemeClr val="tx1">
                    <a:lumMod val="65000"/>
                  </a:schemeClr>
                </a:solidFill>
              </a:rPr>
              <a:t>. Sci. 2013;(142):101-105</a:t>
            </a:r>
          </a:p>
          <a:p>
            <a:r>
              <a:rPr lang="en-US" sz="1200" dirty="0" smtClean="0">
                <a:solidFill>
                  <a:schemeClr val="tx1">
                    <a:lumMod val="65000"/>
                  </a:schemeClr>
                </a:solidFill>
              </a:rPr>
              <a:t>Beef</a:t>
            </a:r>
            <a:r>
              <a:rPr lang="en-US" sz="1200" baseline="0" dirty="0" smtClean="0">
                <a:solidFill>
                  <a:schemeClr val="tx1">
                    <a:lumMod val="65000"/>
                  </a:schemeClr>
                </a:solidFill>
              </a:rPr>
              <a:t> cattle : </a:t>
            </a:r>
            <a:r>
              <a:rPr lang="en-US" sz="1200" dirty="0" err="1" smtClean="0">
                <a:solidFill>
                  <a:schemeClr val="tx1">
                    <a:lumMod val="65000"/>
                  </a:schemeClr>
                </a:solidFill>
              </a:rPr>
              <a:t>Hylan</a:t>
            </a:r>
            <a:r>
              <a:rPr lang="en-US" sz="1200" dirty="0" smtClean="0">
                <a:solidFill>
                  <a:schemeClr val="tx1">
                    <a:lumMod val="65000"/>
                  </a:schemeClr>
                </a:solidFill>
              </a:rPr>
              <a:t> et al. 2009 Biol. </a:t>
            </a:r>
            <a:r>
              <a:rPr lang="en-US" sz="1200" dirty="0" err="1" smtClean="0">
                <a:solidFill>
                  <a:schemeClr val="tx1">
                    <a:lumMod val="65000"/>
                  </a:schemeClr>
                </a:solidFill>
              </a:rPr>
              <a:t>Reprod</a:t>
            </a:r>
            <a:r>
              <a:rPr lang="en-US" sz="1200" dirty="0" smtClean="0">
                <a:solidFill>
                  <a:schemeClr val="tx1">
                    <a:lumMod val="65000"/>
                  </a:schemeClr>
                </a:solidFill>
              </a:rPr>
              <a:t>. 2009;(81):933-938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tx1">
                    <a:lumMod val="65000"/>
                  </a:schemeClr>
                </a:solidFill>
              </a:rPr>
              <a:t>Beef cattle : abattoir et IA </a:t>
            </a:r>
            <a:r>
              <a:rPr lang="en-US" sz="1200" dirty="0" err="1" smtClean="0">
                <a:solidFill>
                  <a:schemeClr val="tx1">
                    <a:lumMod val="65000"/>
                  </a:schemeClr>
                </a:solidFill>
              </a:rPr>
              <a:t>génisses</a:t>
            </a:r>
            <a:r>
              <a:rPr lang="en-US" sz="1200" dirty="0" smtClean="0">
                <a:solidFill>
                  <a:schemeClr val="tx1">
                    <a:lumMod val="65000"/>
                  </a:schemeClr>
                </a:solidFill>
              </a:rPr>
              <a:t> </a:t>
            </a:r>
            <a:r>
              <a:rPr lang="en-US" sz="1200" kern="1200" dirty="0" err="1" smtClean="0">
                <a:solidFill>
                  <a:schemeClr val="tx1"/>
                </a:solidFill>
                <a:effectLst/>
                <a:latin typeface="Times New Roman" pitchFamily="18" charset="0"/>
                <a:ea typeface="+mn-ea"/>
                <a:cs typeface="+mn-cs"/>
              </a:rPr>
              <a:t>Giraldo</a:t>
            </a:r>
            <a:r>
              <a:rPr lang="en-US" sz="1200" kern="1200" dirty="0" smtClean="0">
                <a:solidFill>
                  <a:schemeClr val="tx1"/>
                </a:solidFill>
                <a:effectLst/>
                <a:latin typeface="Times New Roman" pitchFamily="18" charset="0"/>
                <a:ea typeface="+mn-ea"/>
                <a:cs typeface="+mn-cs"/>
              </a:rPr>
              <a:t> et al. Theriogenology. 2010;(73):496-500.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err="1" smtClean="0">
                <a:solidFill>
                  <a:schemeClr val="tx1"/>
                </a:solidFill>
                <a:effectLst/>
                <a:latin typeface="Times New Roman" pitchFamily="18" charset="0"/>
                <a:ea typeface="+mn-ea"/>
                <a:cs typeface="+mn-cs"/>
              </a:rPr>
              <a:t>Quelle</a:t>
            </a:r>
            <a:r>
              <a:rPr lang="en-US" sz="1200" kern="1200" dirty="0" smtClean="0">
                <a:solidFill>
                  <a:schemeClr val="tx1"/>
                </a:solidFill>
                <a:effectLst/>
                <a:latin typeface="Times New Roman" pitchFamily="18" charset="0"/>
                <a:ea typeface="+mn-ea"/>
                <a:cs typeface="+mn-cs"/>
              </a:rPr>
              <a:t> que </a:t>
            </a:r>
            <a:r>
              <a:rPr lang="en-US" sz="1200" kern="1200" dirty="0" err="1" smtClean="0">
                <a:solidFill>
                  <a:schemeClr val="tx1"/>
                </a:solidFill>
                <a:effectLst/>
                <a:latin typeface="Times New Roman" pitchFamily="18" charset="0"/>
                <a:ea typeface="+mn-ea"/>
                <a:cs typeface="+mn-cs"/>
              </a:rPr>
              <a:t>soit</a:t>
            </a:r>
            <a:r>
              <a:rPr lang="en-US" sz="1200" kern="1200" dirty="0" smtClean="0">
                <a:solidFill>
                  <a:schemeClr val="tx1"/>
                </a:solidFill>
                <a:effectLst/>
                <a:latin typeface="Times New Roman" pitchFamily="18" charset="0"/>
                <a:ea typeface="+mn-ea"/>
                <a:cs typeface="+mn-cs"/>
              </a:rPr>
              <a:t> la </a:t>
            </a:r>
            <a:r>
              <a:rPr lang="en-US" sz="1200" kern="1200" dirty="0" err="1" smtClean="0">
                <a:solidFill>
                  <a:schemeClr val="tx1"/>
                </a:solidFill>
                <a:effectLst/>
                <a:latin typeface="Times New Roman" pitchFamily="18" charset="0"/>
                <a:ea typeface="+mn-ea"/>
                <a:cs typeface="+mn-cs"/>
              </a:rPr>
              <a:t>méthode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d’observation</a:t>
            </a:r>
            <a:r>
              <a:rPr lang="en-US" sz="1200" kern="1200" dirty="0" smtClean="0">
                <a:solidFill>
                  <a:schemeClr val="tx1"/>
                </a:solidFill>
                <a:effectLst/>
                <a:latin typeface="Times New Roman" pitchFamily="18" charset="0"/>
                <a:ea typeface="+mn-ea"/>
                <a:cs typeface="+mn-cs"/>
              </a:rPr>
              <a:t> : </a:t>
            </a:r>
            <a:r>
              <a:rPr lang="en-US" sz="1200" kern="1200" dirty="0" err="1" smtClean="0">
                <a:solidFill>
                  <a:schemeClr val="tx1"/>
                </a:solidFill>
                <a:effectLst/>
                <a:latin typeface="Times New Roman" pitchFamily="18" charset="0"/>
                <a:ea typeface="+mn-ea"/>
                <a:cs typeface="+mn-cs"/>
              </a:rPr>
              <a:t>il</a:t>
            </a:r>
            <a:r>
              <a:rPr lang="en-US" sz="1200" kern="1200" dirty="0" smtClean="0">
                <a:solidFill>
                  <a:schemeClr val="tx1"/>
                </a:solidFill>
                <a:effectLst/>
                <a:latin typeface="Times New Roman" pitchFamily="18" charset="0"/>
                <a:ea typeface="+mn-ea"/>
                <a:cs typeface="+mn-cs"/>
              </a:rPr>
              <a:t> y a plus de gestations à </a:t>
            </a:r>
            <a:r>
              <a:rPr lang="en-US" sz="1200" kern="1200" dirty="0" err="1" smtClean="0">
                <a:solidFill>
                  <a:schemeClr val="tx1"/>
                </a:solidFill>
                <a:effectLst/>
                <a:latin typeface="Times New Roman" pitchFamily="18" charset="0"/>
                <a:ea typeface="+mn-ea"/>
                <a:cs typeface="+mn-cs"/>
              </a:rPr>
              <a:t>droite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Cela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est</a:t>
            </a:r>
            <a:r>
              <a:rPr lang="en-US" sz="1200" kern="1200" dirty="0" smtClean="0">
                <a:solidFill>
                  <a:schemeClr val="tx1"/>
                </a:solidFill>
                <a:effectLst/>
                <a:latin typeface="Times New Roman" pitchFamily="18" charset="0"/>
                <a:ea typeface="+mn-ea"/>
                <a:cs typeface="+mn-cs"/>
              </a:rPr>
              <a:t> plus </a:t>
            </a:r>
            <a:r>
              <a:rPr lang="en-US" sz="1200" kern="1200" dirty="0" err="1" smtClean="0">
                <a:solidFill>
                  <a:schemeClr val="tx1"/>
                </a:solidFill>
                <a:effectLst/>
                <a:latin typeface="Times New Roman" pitchFamily="18" charset="0"/>
                <a:ea typeface="+mn-ea"/>
                <a:cs typeface="+mn-cs"/>
              </a:rPr>
              <a:t>vrai</a:t>
            </a:r>
            <a:r>
              <a:rPr lang="en-US" sz="1200" kern="1200" dirty="0" smtClean="0">
                <a:solidFill>
                  <a:schemeClr val="tx1"/>
                </a:solidFill>
                <a:effectLst/>
                <a:latin typeface="Times New Roman" pitchFamily="18" charset="0"/>
                <a:ea typeface="+mn-ea"/>
                <a:cs typeface="+mn-cs"/>
              </a:rPr>
              <a:t> chez la Holstein que chez la </a:t>
            </a:r>
            <a:r>
              <a:rPr lang="en-US" sz="1200" kern="1200" dirty="0" err="1" smtClean="0">
                <a:solidFill>
                  <a:schemeClr val="tx1"/>
                </a:solidFill>
                <a:effectLst/>
                <a:latin typeface="Times New Roman" pitchFamily="18" charset="0"/>
                <a:ea typeface="+mn-ea"/>
                <a:cs typeface="+mn-cs"/>
              </a:rPr>
              <a:t>vache</a:t>
            </a:r>
            <a:r>
              <a:rPr lang="en-US" sz="1200" kern="1200" dirty="0" smtClean="0">
                <a:solidFill>
                  <a:schemeClr val="tx1"/>
                </a:solidFill>
                <a:effectLst/>
                <a:latin typeface="Times New Roman" pitchFamily="18" charset="0"/>
                <a:ea typeface="+mn-ea"/>
                <a:cs typeface="+mn-cs"/>
              </a:rPr>
              <a:t> à </a:t>
            </a:r>
            <a:r>
              <a:rPr lang="en-US" sz="1200" kern="1200" dirty="0" err="1" smtClean="0">
                <a:solidFill>
                  <a:schemeClr val="tx1"/>
                </a:solidFill>
                <a:effectLst/>
                <a:latin typeface="Times New Roman" pitchFamily="18" charset="0"/>
                <a:ea typeface="+mn-ea"/>
                <a:cs typeface="+mn-cs"/>
              </a:rPr>
              <a:t>viande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Cela</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laisserait</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supposer</a:t>
            </a:r>
            <a:r>
              <a:rPr lang="en-US" sz="1200" kern="1200" dirty="0" smtClean="0">
                <a:solidFill>
                  <a:schemeClr val="tx1"/>
                </a:solidFill>
                <a:effectLst/>
                <a:latin typeface="Times New Roman" pitchFamily="18" charset="0"/>
                <a:ea typeface="+mn-ea"/>
                <a:cs typeface="+mn-cs"/>
              </a:rPr>
              <a:t> que la plus </a:t>
            </a:r>
            <a:r>
              <a:rPr lang="en-US" sz="1200" kern="1200" dirty="0" err="1" smtClean="0">
                <a:solidFill>
                  <a:schemeClr val="tx1"/>
                </a:solidFill>
                <a:effectLst/>
                <a:latin typeface="Times New Roman" pitchFamily="18" charset="0"/>
                <a:ea typeface="+mn-ea"/>
                <a:cs typeface="+mn-cs"/>
              </a:rPr>
              <a:t>grande</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activité</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l’ovaire</a:t>
            </a:r>
            <a:r>
              <a:rPr lang="en-US" sz="1200" kern="1200" dirty="0" smtClean="0">
                <a:solidFill>
                  <a:schemeClr val="tx1"/>
                </a:solidFill>
                <a:effectLst/>
                <a:latin typeface="Times New Roman" pitchFamily="18" charset="0"/>
                <a:ea typeface="+mn-ea"/>
                <a:cs typeface="+mn-cs"/>
              </a:rPr>
              <a:t> droit (Il y a plus de </a:t>
            </a:r>
            <a:r>
              <a:rPr lang="en-US" sz="1200" kern="1200" dirty="0" err="1" smtClean="0">
                <a:solidFill>
                  <a:schemeClr val="tx1"/>
                </a:solidFill>
                <a:effectLst/>
                <a:latin typeface="Times New Roman" pitchFamily="18" charset="0"/>
                <a:ea typeface="+mn-ea"/>
                <a:cs typeface="+mn-cs"/>
              </a:rPr>
              <a:t>follicules</a:t>
            </a:r>
            <a:r>
              <a:rPr lang="en-US" sz="1200" kern="1200" dirty="0" smtClean="0">
                <a:solidFill>
                  <a:schemeClr val="tx1"/>
                </a:solidFill>
                <a:effectLst/>
                <a:latin typeface="Times New Roman" pitchFamily="18" charset="0"/>
                <a:ea typeface="+mn-ea"/>
                <a:cs typeface="+mn-cs"/>
              </a:rPr>
              <a:t> de </a:t>
            </a:r>
            <a:r>
              <a:rPr lang="en-US" sz="1200" kern="1200" dirty="0" err="1" smtClean="0">
                <a:solidFill>
                  <a:schemeClr val="tx1"/>
                </a:solidFill>
                <a:effectLst/>
                <a:latin typeface="Times New Roman" pitchFamily="18" charset="0"/>
                <a:ea typeface="+mn-ea"/>
                <a:cs typeface="+mn-cs"/>
              </a:rPr>
              <a:t>diamètre</a:t>
            </a:r>
            <a:r>
              <a:rPr lang="en-US" sz="1200" kern="1200" dirty="0" smtClean="0">
                <a:solidFill>
                  <a:schemeClr val="tx1"/>
                </a:solidFill>
                <a:effectLst/>
                <a:latin typeface="Times New Roman" pitchFamily="18" charset="0"/>
                <a:ea typeface="+mn-ea"/>
                <a:cs typeface="+mn-cs"/>
              </a:rPr>
              <a:t> &gt; 5 mm à D : </a:t>
            </a:r>
            <a:r>
              <a:rPr lang="en-US" sz="1200" kern="1200" dirty="0" err="1" smtClean="0">
                <a:solidFill>
                  <a:schemeClr val="tx1"/>
                </a:solidFill>
                <a:effectLst/>
                <a:latin typeface="Times New Roman" pitchFamily="18" charset="0"/>
                <a:ea typeface="+mn-ea"/>
                <a:cs typeface="+mn-cs"/>
              </a:rPr>
              <a:t>Rajakoski</a:t>
            </a:r>
            <a:r>
              <a:rPr lang="en-US" sz="1200" kern="1200" dirty="0" smtClean="0">
                <a:solidFill>
                  <a:schemeClr val="tx1"/>
                </a:solidFill>
                <a:effectLst/>
                <a:latin typeface="Times New Roman" pitchFamily="18" charset="0"/>
                <a:ea typeface="+mn-ea"/>
                <a:cs typeface="+mn-cs"/>
              </a:rPr>
              <a:t> et Perkins in </a:t>
            </a:r>
            <a:r>
              <a:rPr lang="en-US" sz="1200" kern="1200" dirty="0" err="1" smtClean="0">
                <a:solidFill>
                  <a:schemeClr val="tx1"/>
                </a:solidFill>
                <a:effectLst/>
                <a:latin typeface="Times New Roman" pitchFamily="18" charset="0"/>
                <a:ea typeface="+mn-ea"/>
                <a:cs typeface="+mn-cs"/>
              </a:rPr>
              <a:t>Giraldo</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serait</a:t>
            </a:r>
            <a:r>
              <a:rPr lang="en-US" sz="1200" kern="1200" dirty="0" smtClean="0">
                <a:solidFill>
                  <a:schemeClr val="tx1"/>
                </a:solidFill>
                <a:effectLst/>
                <a:latin typeface="Times New Roman" pitchFamily="18" charset="0"/>
                <a:ea typeface="+mn-ea"/>
                <a:cs typeface="+mn-cs"/>
              </a:rPr>
              <a:t> encore plus </a:t>
            </a:r>
            <a:r>
              <a:rPr lang="en-US" sz="1200" kern="1200" dirty="0" err="1" smtClean="0">
                <a:solidFill>
                  <a:schemeClr val="tx1"/>
                </a:solidFill>
                <a:effectLst/>
                <a:latin typeface="Times New Roman" pitchFamily="18" charset="0"/>
                <a:ea typeface="+mn-ea"/>
                <a:cs typeface="+mn-cs"/>
              </a:rPr>
              <a:t>vrai</a:t>
            </a:r>
            <a:r>
              <a:rPr lang="en-US" sz="1200" kern="1200" dirty="0" smtClean="0">
                <a:solidFill>
                  <a:schemeClr val="tx1"/>
                </a:solidFill>
                <a:effectLst/>
                <a:latin typeface="Times New Roman" pitchFamily="18" charset="0"/>
                <a:ea typeface="+mn-ea"/>
                <a:cs typeface="+mn-cs"/>
              </a:rPr>
              <a:t> chez la Holstein. On </a:t>
            </a:r>
            <a:r>
              <a:rPr lang="en-US" sz="1200" kern="1200" dirty="0" err="1" smtClean="0">
                <a:solidFill>
                  <a:schemeClr val="tx1"/>
                </a:solidFill>
                <a:effectLst/>
                <a:latin typeface="Times New Roman" pitchFamily="18" charset="0"/>
                <a:ea typeface="+mn-ea"/>
                <a:cs typeface="+mn-cs"/>
              </a:rPr>
              <a:t>sait</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effet</a:t>
            </a:r>
            <a:r>
              <a:rPr lang="en-US" sz="1200" kern="1200" dirty="0" smtClean="0">
                <a:solidFill>
                  <a:schemeClr val="tx1"/>
                </a:solidFill>
                <a:effectLst/>
                <a:latin typeface="Times New Roman" pitchFamily="18" charset="0"/>
                <a:ea typeface="+mn-ea"/>
                <a:cs typeface="+mn-cs"/>
              </a:rPr>
              <a:t> que la migration de </a:t>
            </a:r>
            <a:r>
              <a:rPr lang="en-US" sz="1200" kern="1200" dirty="0" err="1" smtClean="0">
                <a:solidFill>
                  <a:schemeClr val="tx1"/>
                </a:solidFill>
                <a:effectLst/>
                <a:latin typeface="Times New Roman" pitchFamily="18" charset="0"/>
                <a:ea typeface="+mn-ea"/>
                <a:cs typeface="+mn-cs"/>
              </a:rPr>
              <a:t>l’embryon</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est</a:t>
            </a:r>
            <a:r>
              <a:rPr lang="en-US" sz="1200" kern="1200" dirty="0" smtClean="0">
                <a:solidFill>
                  <a:schemeClr val="tx1"/>
                </a:solidFill>
                <a:effectLst/>
                <a:latin typeface="Times New Roman" pitchFamily="18" charset="0"/>
                <a:ea typeface="+mn-ea"/>
                <a:cs typeface="+mn-cs"/>
              </a:rPr>
              <a:t> </a:t>
            </a:r>
            <a:r>
              <a:rPr lang="en-US" sz="1200" kern="1200" dirty="0" err="1" smtClean="0">
                <a:solidFill>
                  <a:schemeClr val="tx1"/>
                </a:solidFill>
                <a:effectLst/>
                <a:latin typeface="Times New Roman" pitchFamily="18" charset="0"/>
                <a:ea typeface="+mn-ea"/>
                <a:cs typeface="+mn-cs"/>
              </a:rPr>
              <a:t>peu</a:t>
            </a:r>
            <a:r>
              <a:rPr lang="en-US" sz="1200" kern="1200" dirty="0" smtClean="0">
                <a:solidFill>
                  <a:schemeClr val="tx1"/>
                </a:solidFill>
                <a:effectLst/>
                <a:latin typeface="Times New Roman" pitchFamily="18" charset="0"/>
                <a:ea typeface="+mn-ea"/>
                <a:cs typeface="+mn-cs"/>
              </a:rPr>
              <a:t> probable chez la </a:t>
            </a:r>
            <a:r>
              <a:rPr lang="en-US" sz="1200" kern="1200" dirty="0" err="1" smtClean="0">
                <a:solidFill>
                  <a:schemeClr val="tx1"/>
                </a:solidFill>
                <a:effectLst/>
                <a:latin typeface="Times New Roman" pitchFamily="18" charset="0"/>
                <a:ea typeface="+mn-ea"/>
                <a:cs typeface="+mn-cs"/>
              </a:rPr>
              <a:t>vache</a:t>
            </a:r>
            <a:r>
              <a:rPr lang="en-US" sz="1200" kern="1200" dirty="0" smtClean="0">
                <a:solidFill>
                  <a:schemeClr val="tx1"/>
                </a:solidFill>
                <a:effectLst/>
                <a:latin typeface="Times New Roman" pitchFamily="18" charset="0"/>
                <a:ea typeface="+mn-ea"/>
                <a:cs typeface="+mn-cs"/>
              </a:rPr>
              <a:t> (Scanlon 1972, Perkins et al. 1954, Boyd et al. 1944) </a:t>
            </a:r>
            <a:r>
              <a:rPr lang="en-US" sz="1200" kern="1200" dirty="0" err="1" smtClean="0">
                <a:solidFill>
                  <a:schemeClr val="tx1"/>
                </a:solidFill>
                <a:effectLst/>
                <a:latin typeface="Times New Roman" pitchFamily="18" charset="0"/>
                <a:ea typeface="+mn-ea"/>
                <a:cs typeface="+mn-cs"/>
              </a:rPr>
              <a:t>comme</a:t>
            </a:r>
            <a:r>
              <a:rPr lang="en-US" sz="1200" kern="1200" dirty="0" smtClean="0">
                <a:solidFill>
                  <a:schemeClr val="tx1"/>
                </a:solidFill>
                <a:effectLst/>
                <a:latin typeface="Times New Roman" pitchFamily="18" charset="0"/>
                <a:ea typeface="+mn-ea"/>
                <a:cs typeface="+mn-cs"/>
              </a:rPr>
              <a:t> chez la </a:t>
            </a:r>
            <a:r>
              <a:rPr lang="en-US" sz="1200" kern="1200" dirty="0" err="1" smtClean="0">
                <a:solidFill>
                  <a:schemeClr val="tx1"/>
                </a:solidFill>
                <a:effectLst/>
                <a:latin typeface="Times New Roman" pitchFamily="18" charset="0"/>
                <a:ea typeface="+mn-ea"/>
                <a:cs typeface="+mn-cs"/>
              </a:rPr>
              <a:t>gerbille</a:t>
            </a:r>
            <a:endParaRPr lang="en-US" sz="120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Il y a plus de </a:t>
            </a:r>
            <a:r>
              <a:rPr lang="en-US" sz="1200" kern="1200" dirty="0" err="1" smtClean="0">
                <a:solidFill>
                  <a:schemeClr val="tx1"/>
                </a:solidFill>
                <a:latin typeface="Times New Roman" pitchFamily="18" charset="0"/>
                <a:ea typeface="+mn-ea"/>
                <a:cs typeface="+mn-cs"/>
              </a:rPr>
              <a:t>femelles</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dans</a:t>
            </a:r>
            <a:r>
              <a:rPr lang="en-US" sz="1200" kern="1200" dirty="0" smtClean="0">
                <a:solidFill>
                  <a:schemeClr val="tx1"/>
                </a:solidFill>
                <a:latin typeface="Times New Roman" pitchFamily="18" charset="0"/>
                <a:ea typeface="+mn-ea"/>
                <a:cs typeface="+mn-cs"/>
              </a:rPr>
              <a:t> la </a:t>
            </a:r>
            <a:r>
              <a:rPr lang="en-US" sz="1200" kern="1200" dirty="0" err="1" smtClean="0">
                <a:solidFill>
                  <a:schemeClr val="tx1"/>
                </a:solidFill>
                <a:latin typeface="Times New Roman" pitchFamily="18" charset="0"/>
                <a:ea typeface="+mn-ea"/>
                <a:cs typeface="+mn-cs"/>
              </a:rPr>
              <a:t>corne</a:t>
            </a:r>
            <a:r>
              <a:rPr lang="en-US" sz="1200" kern="1200" dirty="0" smtClean="0">
                <a:solidFill>
                  <a:schemeClr val="tx1"/>
                </a:solidFill>
                <a:latin typeface="Times New Roman" pitchFamily="18" charset="0"/>
                <a:ea typeface="+mn-ea"/>
                <a:cs typeface="+mn-cs"/>
              </a:rPr>
              <a:t> G et de </a:t>
            </a:r>
            <a:r>
              <a:rPr lang="en-US" sz="1200" kern="1200" dirty="0" err="1" smtClean="0">
                <a:solidFill>
                  <a:schemeClr val="tx1"/>
                </a:solidFill>
                <a:latin typeface="Times New Roman" pitchFamily="18" charset="0"/>
                <a:ea typeface="+mn-ea"/>
                <a:cs typeface="+mn-cs"/>
              </a:rPr>
              <a:t>mâles</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dans</a:t>
            </a:r>
            <a:r>
              <a:rPr lang="en-US" sz="1200" kern="1200" dirty="0" smtClean="0">
                <a:solidFill>
                  <a:schemeClr val="tx1"/>
                </a:solidFill>
                <a:latin typeface="Times New Roman" pitchFamily="18" charset="0"/>
                <a:ea typeface="+mn-ea"/>
                <a:cs typeface="+mn-cs"/>
              </a:rPr>
              <a:t> la </a:t>
            </a:r>
            <a:r>
              <a:rPr lang="en-US" sz="1200" kern="1200" dirty="0" err="1" smtClean="0">
                <a:solidFill>
                  <a:schemeClr val="tx1"/>
                </a:solidFill>
                <a:latin typeface="Times New Roman" pitchFamily="18" charset="0"/>
                <a:ea typeface="+mn-ea"/>
                <a:cs typeface="+mn-cs"/>
              </a:rPr>
              <a:t>corne</a:t>
            </a:r>
            <a:r>
              <a:rPr lang="en-US" sz="1200" kern="1200" dirty="0" smtClean="0">
                <a:solidFill>
                  <a:schemeClr val="tx1"/>
                </a:solidFill>
                <a:latin typeface="Times New Roman" pitchFamily="18" charset="0"/>
                <a:ea typeface="+mn-ea"/>
                <a:cs typeface="+mn-cs"/>
              </a:rPr>
              <a:t> D chez les races à </a:t>
            </a:r>
            <a:r>
              <a:rPr lang="en-US" sz="1200" kern="1200" dirty="0" err="1" smtClean="0">
                <a:solidFill>
                  <a:schemeClr val="tx1"/>
                </a:solidFill>
                <a:latin typeface="Times New Roman" pitchFamily="18" charset="0"/>
                <a:ea typeface="+mn-ea"/>
                <a:cs typeface="+mn-cs"/>
              </a:rPr>
              <a:t>viande</a:t>
            </a:r>
            <a:endParaRPr lang="en-US" sz="1200" kern="1200" dirty="0" smtClean="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Pas de </a:t>
            </a:r>
            <a:r>
              <a:rPr lang="en-US" sz="1200" kern="1200" dirty="0" err="1" smtClean="0">
                <a:solidFill>
                  <a:schemeClr val="tx1"/>
                </a:solidFill>
                <a:latin typeface="Times New Roman" pitchFamily="18" charset="0"/>
                <a:ea typeface="+mn-ea"/>
                <a:cs typeface="+mn-cs"/>
              </a:rPr>
              <a:t>différences</a:t>
            </a:r>
            <a:r>
              <a:rPr lang="en-US" sz="1200" kern="1200" dirty="0" smtClean="0">
                <a:solidFill>
                  <a:schemeClr val="tx1"/>
                </a:solidFill>
                <a:latin typeface="Times New Roman" pitchFamily="18" charset="0"/>
                <a:ea typeface="+mn-ea"/>
                <a:cs typeface="+mn-cs"/>
              </a:rPr>
              <a:t> chez la Holstein : </a:t>
            </a:r>
            <a:r>
              <a:rPr lang="en-US" sz="1200" kern="1200" dirty="0" err="1" smtClean="0">
                <a:solidFill>
                  <a:schemeClr val="tx1"/>
                </a:solidFill>
                <a:latin typeface="Times New Roman" pitchFamily="18" charset="0"/>
                <a:ea typeface="+mn-ea"/>
                <a:cs typeface="+mn-cs"/>
              </a:rPr>
              <a:t>il</a:t>
            </a:r>
            <a:r>
              <a:rPr lang="en-US" sz="1200" kern="1200" dirty="0" smtClean="0">
                <a:solidFill>
                  <a:schemeClr val="tx1"/>
                </a:solidFill>
                <a:latin typeface="Times New Roman" pitchFamily="18" charset="0"/>
                <a:ea typeface="+mn-ea"/>
                <a:cs typeface="+mn-cs"/>
              </a:rPr>
              <a:t> </a:t>
            </a:r>
            <a:r>
              <a:rPr lang="en-US" sz="1200" kern="1200" dirty="0" err="1" smtClean="0">
                <a:solidFill>
                  <a:schemeClr val="tx1"/>
                </a:solidFill>
                <a:latin typeface="Times New Roman" pitchFamily="18" charset="0"/>
                <a:ea typeface="+mn-ea"/>
                <a:cs typeface="+mn-cs"/>
              </a:rPr>
              <a:t>existerait</a:t>
            </a:r>
            <a:r>
              <a:rPr lang="en-US" sz="1200" kern="1200" dirty="0" smtClean="0">
                <a:solidFill>
                  <a:schemeClr val="tx1"/>
                </a:solidFill>
                <a:latin typeface="Times New Roman" pitchFamily="18" charset="0"/>
                <a:ea typeface="+mn-ea"/>
                <a:cs typeface="+mn-cs"/>
              </a:rPr>
              <a:t> un </a:t>
            </a:r>
            <a:r>
              <a:rPr lang="en-US" sz="1200" kern="1200" dirty="0" err="1" smtClean="0">
                <a:solidFill>
                  <a:schemeClr val="tx1"/>
                </a:solidFill>
                <a:latin typeface="Times New Roman" pitchFamily="18" charset="0"/>
                <a:ea typeface="+mn-ea"/>
                <a:cs typeface="+mn-cs"/>
              </a:rPr>
              <a:t>effet</a:t>
            </a:r>
            <a:r>
              <a:rPr lang="en-US" sz="1200" kern="1200" dirty="0" smtClean="0">
                <a:solidFill>
                  <a:schemeClr val="tx1"/>
                </a:solidFill>
                <a:latin typeface="Times New Roman" pitchFamily="18" charset="0"/>
                <a:ea typeface="+mn-ea"/>
                <a:cs typeface="+mn-cs"/>
              </a:rPr>
              <a:t> de la race possible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Chez le lapin </a:t>
            </a:r>
            <a:r>
              <a:rPr lang="en-US" sz="1200" kern="1200" dirty="0" err="1" smtClean="0">
                <a:solidFill>
                  <a:schemeClr val="tx1"/>
                </a:solidFill>
                <a:latin typeface="Times New Roman" pitchFamily="18" charset="0"/>
                <a:ea typeface="+mn-ea"/>
                <a:cs typeface="+mn-cs"/>
              </a:rPr>
              <a:t>il</a:t>
            </a:r>
            <a:r>
              <a:rPr lang="en-US" sz="1200" kern="1200" dirty="0" smtClean="0">
                <a:solidFill>
                  <a:schemeClr val="tx1"/>
                </a:solidFill>
                <a:latin typeface="Times New Roman" pitchFamily="18" charset="0"/>
                <a:ea typeface="+mn-ea"/>
                <a:cs typeface="+mn-cs"/>
              </a:rPr>
              <a:t> y a plus de </a:t>
            </a:r>
            <a:r>
              <a:rPr lang="en-US" sz="1200" kern="1200" dirty="0" err="1" smtClean="0">
                <a:solidFill>
                  <a:schemeClr val="tx1"/>
                </a:solidFill>
                <a:latin typeface="Times New Roman" pitchFamily="18" charset="0"/>
                <a:ea typeface="+mn-ea"/>
                <a:cs typeface="+mn-cs"/>
              </a:rPr>
              <a:t>mâles</a:t>
            </a:r>
            <a:r>
              <a:rPr lang="en-US" sz="1200" kern="1200" dirty="0" smtClean="0">
                <a:solidFill>
                  <a:schemeClr val="tx1"/>
                </a:solidFill>
                <a:latin typeface="Times New Roman" pitchFamily="18" charset="0"/>
                <a:ea typeface="+mn-ea"/>
                <a:cs typeface="+mn-cs"/>
              </a:rPr>
              <a:t> à gauche </a:t>
            </a:r>
            <a:r>
              <a:rPr lang="en-US" sz="1200" kern="1200" dirty="0" err="1" smtClean="0">
                <a:solidFill>
                  <a:schemeClr val="tx1"/>
                </a:solidFill>
                <a:latin typeface="Times New Roman" pitchFamily="18" charset="0"/>
                <a:ea typeface="+mn-ea"/>
                <a:cs typeface="+mn-cs"/>
              </a:rPr>
              <a:t>qu’à</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droite</a:t>
            </a:r>
            <a:r>
              <a:rPr lang="en-US" sz="1200" kern="1200" baseline="0" dirty="0" smtClean="0">
                <a:solidFill>
                  <a:schemeClr val="tx1"/>
                </a:solidFill>
                <a:latin typeface="Times New Roman" pitchFamily="18" charset="0"/>
                <a:ea typeface="+mn-ea"/>
                <a:cs typeface="+mn-cs"/>
              </a:rPr>
              <a:t> (Young </a:t>
            </a:r>
            <a:r>
              <a:rPr lang="en-US" sz="1200" kern="1200" baseline="0" dirty="0" err="1" smtClean="0">
                <a:solidFill>
                  <a:schemeClr val="tx1"/>
                </a:solidFill>
                <a:latin typeface="Times New Roman" pitchFamily="18" charset="0"/>
                <a:ea typeface="+mn-ea"/>
                <a:cs typeface="+mn-cs"/>
              </a:rPr>
              <a:t>lai</a:t>
            </a:r>
            <a:r>
              <a:rPr lang="en-US" sz="1200" kern="1200" baseline="0" dirty="0" smtClean="0">
                <a:solidFill>
                  <a:schemeClr val="tx1"/>
                </a:solidFill>
                <a:latin typeface="Times New Roman" pitchFamily="18" charset="0"/>
                <a:ea typeface="+mn-ea"/>
                <a:cs typeface="+mn-cs"/>
              </a:rPr>
              <a:t> et al. 1983 in </a:t>
            </a:r>
            <a:r>
              <a:rPr lang="en-US" sz="1200" kern="1200" baseline="0" dirty="0" err="1" smtClean="0">
                <a:solidFill>
                  <a:schemeClr val="tx1"/>
                </a:solidFill>
                <a:latin typeface="Times New Roman" pitchFamily="18" charset="0"/>
                <a:ea typeface="+mn-ea"/>
                <a:cs typeface="+mn-cs"/>
              </a:rPr>
              <a:t>Grahagozlou</a:t>
            </a:r>
            <a:r>
              <a:rPr lang="en-US" sz="1200" kern="1200" baseline="0" dirty="0" smtClean="0">
                <a:solidFill>
                  <a:schemeClr val="tx1"/>
                </a:solidFill>
                <a:latin typeface="Times New Roman" pitchFamily="18" charset="0"/>
                <a:ea typeface="+mn-ea"/>
                <a:cs typeface="+mn-cs"/>
              </a:rPr>
              <a:t>) et à </a:t>
            </a:r>
            <a:r>
              <a:rPr lang="en-US" sz="1200" kern="1200" baseline="0" dirty="0" err="1" smtClean="0">
                <a:solidFill>
                  <a:schemeClr val="tx1"/>
                </a:solidFill>
                <a:latin typeface="Times New Roman" pitchFamily="18" charset="0"/>
                <a:ea typeface="+mn-ea"/>
                <a:cs typeface="+mn-cs"/>
              </a:rPr>
              <a:t>droite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qu’à</a:t>
            </a:r>
            <a:r>
              <a:rPr lang="en-US" sz="1200" kern="1200" baseline="0" dirty="0" smtClean="0">
                <a:solidFill>
                  <a:schemeClr val="tx1"/>
                </a:solidFill>
                <a:latin typeface="Times New Roman" pitchFamily="18" charset="0"/>
                <a:ea typeface="+mn-ea"/>
                <a:cs typeface="+mn-cs"/>
              </a:rPr>
              <a:t> gauche chez la </a:t>
            </a:r>
            <a:r>
              <a:rPr lang="en-US" sz="1200" kern="1200" baseline="0" dirty="0" err="1" smtClean="0">
                <a:solidFill>
                  <a:schemeClr val="tx1"/>
                </a:solidFill>
                <a:latin typeface="Times New Roman" pitchFamily="18" charset="0"/>
                <a:ea typeface="+mn-ea"/>
                <a:cs typeface="+mn-cs"/>
              </a:rPr>
              <a:t>gerbille</a:t>
            </a:r>
            <a:r>
              <a:rPr lang="en-US" sz="1200" kern="1200" baseline="0" dirty="0" smtClean="0">
                <a:solidFill>
                  <a:schemeClr val="tx1"/>
                </a:solidFill>
                <a:latin typeface="Times New Roman" pitchFamily="18" charset="0"/>
                <a:ea typeface="+mn-ea"/>
                <a:cs typeface="+mn-cs"/>
              </a:rPr>
              <a:t> et la </a:t>
            </a:r>
            <a:r>
              <a:rPr lang="en-US" sz="1200" kern="1200" baseline="0" dirty="0" err="1" smtClean="0">
                <a:solidFill>
                  <a:schemeClr val="tx1"/>
                </a:solidFill>
                <a:latin typeface="Times New Roman" pitchFamily="18" charset="0"/>
                <a:ea typeface="+mn-ea"/>
                <a:cs typeface="+mn-cs"/>
              </a:rPr>
              <a:t>souris</a:t>
            </a:r>
            <a:r>
              <a:rPr lang="en-US" sz="1200" kern="1200" baseline="0" dirty="0" smtClean="0">
                <a:solidFill>
                  <a:schemeClr val="tx1"/>
                </a:solidFill>
                <a:latin typeface="Times New Roman" pitchFamily="18" charset="0"/>
                <a:ea typeface="+mn-ea"/>
                <a:cs typeface="+mn-cs"/>
              </a:rPr>
              <a:t> (ref in </a:t>
            </a:r>
            <a:r>
              <a:rPr lang="en-US" sz="1200" kern="1200" baseline="0" dirty="0" err="1" smtClean="0">
                <a:solidFill>
                  <a:schemeClr val="tx1"/>
                </a:solidFill>
                <a:latin typeface="Times New Roman" pitchFamily="18" charset="0"/>
                <a:ea typeface="+mn-ea"/>
                <a:cs typeface="+mn-cs"/>
              </a:rPr>
              <a:t>Gharagozlou</a:t>
            </a:r>
            <a:r>
              <a:rPr lang="en-US" sz="1200" kern="1200" baseline="0" dirty="0" smtClean="0">
                <a:solidFill>
                  <a:schemeClr val="tx1"/>
                </a:solidFill>
                <a:latin typeface="Times New Roman" pitchFamily="18" charset="0"/>
                <a:ea typeface="+mn-ea"/>
                <a:cs typeface="+mn-cs"/>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Times New Roman" pitchFamily="18" charset="0"/>
                <a:ea typeface="+mn-ea"/>
                <a:cs typeface="+mn-cs"/>
              </a:rPr>
              <a:t>Le </a:t>
            </a:r>
            <a:r>
              <a:rPr lang="en-US" sz="1200" kern="1200" baseline="0" dirty="0" err="1" smtClean="0">
                <a:solidFill>
                  <a:schemeClr val="tx1"/>
                </a:solidFill>
                <a:latin typeface="Times New Roman" pitchFamily="18" charset="0"/>
                <a:ea typeface="+mn-ea"/>
                <a:cs typeface="+mn-cs"/>
              </a:rPr>
              <a:t>sexe</a:t>
            </a:r>
            <a:r>
              <a:rPr lang="en-US" sz="1200" kern="1200" baseline="0" dirty="0" smtClean="0">
                <a:solidFill>
                  <a:schemeClr val="tx1"/>
                </a:solidFill>
                <a:latin typeface="Times New Roman" pitchFamily="18" charset="0"/>
                <a:ea typeface="+mn-ea"/>
                <a:cs typeface="+mn-cs"/>
              </a:rPr>
              <a:t> ratio </a:t>
            </a:r>
            <a:r>
              <a:rPr lang="en-US" sz="1200" kern="1200" baseline="0" dirty="0" err="1" smtClean="0">
                <a:solidFill>
                  <a:schemeClr val="tx1"/>
                </a:solidFill>
                <a:latin typeface="Times New Roman" pitchFamily="18" charset="0"/>
                <a:ea typeface="+mn-ea"/>
                <a:cs typeface="+mn-cs"/>
              </a:rPr>
              <a:t>est</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différent</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selon</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l’origine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ovarienne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mais</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n’est</a:t>
            </a:r>
            <a:r>
              <a:rPr lang="en-US" sz="1200" kern="1200" baseline="0" dirty="0" smtClean="0">
                <a:solidFill>
                  <a:schemeClr val="tx1"/>
                </a:solidFill>
                <a:latin typeface="Times New Roman" pitchFamily="18" charset="0"/>
                <a:ea typeface="+mn-ea"/>
                <a:cs typeface="+mn-cs"/>
              </a:rPr>
              <a:t> pas </a:t>
            </a:r>
            <a:r>
              <a:rPr lang="en-US" sz="1200" kern="1200" baseline="0" dirty="0" err="1" smtClean="0">
                <a:solidFill>
                  <a:schemeClr val="tx1"/>
                </a:solidFill>
                <a:latin typeface="Times New Roman" pitchFamily="18" charset="0"/>
                <a:ea typeface="+mn-ea"/>
                <a:cs typeface="+mn-cs"/>
              </a:rPr>
              <a:t>différent</a:t>
            </a:r>
            <a:r>
              <a:rPr lang="en-US" sz="1200" kern="1200" baseline="0" dirty="0" smtClean="0">
                <a:solidFill>
                  <a:schemeClr val="tx1"/>
                </a:solidFill>
                <a:latin typeface="Times New Roman" pitchFamily="18" charset="0"/>
                <a:ea typeface="+mn-ea"/>
                <a:cs typeface="+mn-cs"/>
              </a:rPr>
              <a:t> après transfer d’un </a:t>
            </a:r>
            <a:r>
              <a:rPr lang="en-US" sz="1200" kern="1200" baseline="0" dirty="0" err="1" smtClean="0">
                <a:solidFill>
                  <a:schemeClr val="tx1"/>
                </a:solidFill>
                <a:latin typeface="Times New Roman" pitchFamily="18" charset="0"/>
                <a:ea typeface="+mn-ea"/>
                <a:cs typeface="+mn-cs"/>
              </a:rPr>
              <a:t>embryon</a:t>
            </a:r>
            <a:r>
              <a:rPr lang="en-US" sz="1200" kern="1200" baseline="0" dirty="0" smtClean="0">
                <a:solidFill>
                  <a:schemeClr val="tx1"/>
                </a:solidFill>
                <a:latin typeface="Times New Roman" pitchFamily="18" charset="0"/>
                <a:ea typeface="+mn-ea"/>
                <a:cs typeface="+mn-cs"/>
              </a:rPr>
              <a:t> à G </a:t>
            </a:r>
            <a:r>
              <a:rPr lang="en-US" sz="1200" kern="1200" baseline="0" dirty="0" err="1" smtClean="0">
                <a:solidFill>
                  <a:schemeClr val="tx1"/>
                </a:solidFill>
                <a:latin typeface="Times New Roman" pitchFamily="18" charset="0"/>
                <a:ea typeface="+mn-ea"/>
                <a:cs typeface="+mn-cs"/>
              </a:rPr>
              <a:t>ou</a:t>
            </a:r>
            <a:r>
              <a:rPr lang="en-US" sz="1200" kern="1200" baseline="0" dirty="0" smtClean="0">
                <a:solidFill>
                  <a:schemeClr val="tx1"/>
                </a:solidFill>
                <a:latin typeface="Times New Roman" pitchFamily="18" charset="0"/>
                <a:ea typeface="+mn-ea"/>
                <a:cs typeface="+mn-cs"/>
              </a:rPr>
              <a:t> à D (</a:t>
            </a:r>
            <a:r>
              <a:rPr lang="en-US" sz="1200" kern="1200" baseline="0" dirty="0" err="1" smtClean="0">
                <a:solidFill>
                  <a:schemeClr val="tx1"/>
                </a:solidFill>
                <a:latin typeface="Times New Roman" pitchFamily="18" charset="0"/>
                <a:ea typeface="+mn-ea"/>
                <a:cs typeface="+mn-cs"/>
              </a:rPr>
              <a:t>Hylan</a:t>
            </a:r>
            <a:r>
              <a:rPr lang="en-US" sz="1200" kern="1200" baseline="0" dirty="0" smtClean="0">
                <a:solidFill>
                  <a:schemeClr val="tx1"/>
                </a:solidFill>
                <a:latin typeface="Times New Roman" pitchFamily="18" charset="0"/>
                <a:ea typeface="+mn-ea"/>
                <a:cs typeface="+mn-cs"/>
              </a:rPr>
              <a:t> et al. 2009). </a:t>
            </a:r>
            <a:r>
              <a:rPr lang="en-US" sz="1200" kern="1200" baseline="0" dirty="0" err="1" smtClean="0">
                <a:solidFill>
                  <a:schemeClr val="tx1"/>
                </a:solidFill>
                <a:latin typeface="Times New Roman" pitchFamily="18" charset="0"/>
                <a:ea typeface="+mn-ea"/>
                <a:cs typeface="+mn-cs"/>
              </a:rPr>
              <a:t>L’effet</a:t>
            </a:r>
            <a:r>
              <a:rPr lang="en-US" sz="1200" kern="1200" baseline="0" dirty="0" smtClean="0">
                <a:solidFill>
                  <a:schemeClr val="tx1"/>
                </a:solidFill>
                <a:latin typeface="Times New Roman" pitchFamily="18" charset="0"/>
                <a:ea typeface="+mn-ea"/>
                <a:cs typeface="+mn-cs"/>
              </a:rPr>
              <a:t> de </a:t>
            </a:r>
            <a:r>
              <a:rPr lang="en-US" sz="1200" kern="1200" baseline="0" dirty="0" err="1" smtClean="0">
                <a:solidFill>
                  <a:schemeClr val="tx1"/>
                </a:solidFill>
                <a:latin typeface="Times New Roman" pitchFamily="18" charset="0"/>
                <a:ea typeface="+mn-ea"/>
                <a:cs typeface="+mn-cs"/>
              </a:rPr>
              <a:t>l’ovaire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est</a:t>
            </a:r>
            <a:r>
              <a:rPr lang="en-US" sz="1200" kern="1200" baseline="0" dirty="0" smtClean="0">
                <a:solidFill>
                  <a:schemeClr val="tx1"/>
                </a:solidFill>
                <a:latin typeface="Times New Roman" pitchFamily="18" charset="0"/>
                <a:ea typeface="+mn-ea"/>
                <a:cs typeface="+mn-cs"/>
              </a:rPr>
              <a:t> sans </a:t>
            </a:r>
            <a:r>
              <a:rPr lang="en-US" sz="1200" kern="1200" baseline="0" dirty="0" err="1" smtClean="0">
                <a:solidFill>
                  <a:schemeClr val="tx1"/>
                </a:solidFill>
                <a:latin typeface="Times New Roman" pitchFamily="18" charset="0"/>
                <a:ea typeface="+mn-ea"/>
                <a:cs typeface="+mn-cs"/>
              </a:rPr>
              <a:t>doute</a:t>
            </a:r>
            <a:r>
              <a:rPr lang="en-US" sz="1200" kern="1200" baseline="0" dirty="0" smtClean="0">
                <a:solidFill>
                  <a:schemeClr val="tx1"/>
                </a:solidFill>
                <a:latin typeface="Times New Roman" pitchFamily="18" charset="0"/>
                <a:ea typeface="+mn-ea"/>
                <a:cs typeface="+mn-cs"/>
              </a:rPr>
              <a:t> plus important que </a:t>
            </a:r>
            <a:r>
              <a:rPr lang="en-US" sz="1200" kern="1200" baseline="0" dirty="0" err="1" smtClean="0">
                <a:solidFill>
                  <a:schemeClr val="tx1"/>
                </a:solidFill>
                <a:latin typeface="Times New Roman" pitchFamily="18" charset="0"/>
                <a:ea typeface="+mn-ea"/>
                <a:cs typeface="+mn-cs"/>
              </a:rPr>
              <a:t>celui</a:t>
            </a:r>
            <a:r>
              <a:rPr lang="en-US" sz="1200" kern="1200" baseline="0" dirty="0" smtClean="0">
                <a:solidFill>
                  <a:schemeClr val="tx1"/>
                </a:solidFill>
                <a:latin typeface="Times New Roman" pitchFamily="18" charset="0"/>
                <a:ea typeface="+mn-ea"/>
                <a:cs typeface="+mn-cs"/>
              </a:rPr>
              <a:t> de la </a:t>
            </a:r>
            <a:r>
              <a:rPr lang="en-US" sz="1200" kern="1200" baseline="0" dirty="0" err="1" smtClean="0">
                <a:solidFill>
                  <a:schemeClr val="tx1"/>
                </a:solidFill>
                <a:latin typeface="Times New Roman" pitchFamily="18" charset="0"/>
                <a:ea typeface="+mn-ea"/>
                <a:cs typeface="+mn-cs"/>
              </a:rPr>
              <a:t>corne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Cela</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est</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confirmé</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dans</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l’espèce</a:t>
            </a:r>
            <a:r>
              <a:rPr lang="en-US" sz="1200" kern="1200" baseline="0" dirty="0" smtClean="0">
                <a:solidFill>
                  <a:schemeClr val="tx1"/>
                </a:solidFill>
                <a:latin typeface="Times New Roman" pitchFamily="18" charset="0"/>
                <a:ea typeface="+mn-ea"/>
                <a:cs typeface="+mn-cs"/>
              </a:rPr>
              <a:t> </a:t>
            </a:r>
            <a:r>
              <a:rPr lang="en-US" sz="1200" kern="1200" baseline="0" dirty="0" err="1" smtClean="0">
                <a:solidFill>
                  <a:schemeClr val="tx1"/>
                </a:solidFill>
                <a:latin typeface="Times New Roman" pitchFamily="18" charset="0"/>
                <a:ea typeface="+mn-ea"/>
                <a:cs typeface="+mn-cs"/>
              </a:rPr>
              <a:t>humaine</a:t>
            </a:r>
            <a:r>
              <a:rPr lang="en-US" sz="1200" kern="1200" baseline="0" dirty="0" smtClean="0">
                <a:solidFill>
                  <a:schemeClr val="tx1"/>
                </a:solidFill>
                <a:latin typeface="Times New Roman" pitchFamily="18" charset="0"/>
                <a:ea typeface="+mn-ea"/>
                <a:cs typeface="+mn-cs"/>
              </a:rPr>
              <a:t> qui </a:t>
            </a:r>
            <a:r>
              <a:rPr lang="en-US" sz="1200" kern="1200" baseline="0" dirty="0" err="1" smtClean="0">
                <a:solidFill>
                  <a:schemeClr val="tx1"/>
                </a:solidFill>
                <a:latin typeface="Times New Roman" pitchFamily="18" charset="0"/>
                <a:ea typeface="+mn-ea"/>
                <a:cs typeface="+mn-cs"/>
              </a:rPr>
              <a:t>n’a</a:t>
            </a:r>
            <a:r>
              <a:rPr lang="en-US" sz="1200" kern="1200" baseline="0" dirty="0" smtClean="0">
                <a:solidFill>
                  <a:schemeClr val="tx1"/>
                </a:solidFill>
                <a:latin typeface="Times New Roman" pitchFamily="18" charset="0"/>
                <a:ea typeface="+mn-ea"/>
                <a:cs typeface="+mn-cs"/>
              </a:rPr>
              <a:t> pas </a:t>
            </a:r>
            <a:r>
              <a:rPr lang="en-US" sz="1200" kern="1200" baseline="0" dirty="0" err="1" smtClean="0">
                <a:solidFill>
                  <a:schemeClr val="tx1"/>
                </a:solidFill>
                <a:latin typeface="Times New Roman" pitchFamily="18" charset="0"/>
                <a:ea typeface="+mn-ea"/>
                <a:cs typeface="+mn-cs"/>
              </a:rPr>
              <a:t>réellement</a:t>
            </a:r>
            <a:r>
              <a:rPr lang="en-US" sz="1200" kern="1200" baseline="0" dirty="0" smtClean="0">
                <a:solidFill>
                  <a:schemeClr val="tx1"/>
                </a:solidFill>
                <a:latin typeface="Times New Roman" pitchFamily="18" charset="0"/>
                <a:ea typeface="+mn-ea"/>
                <a:cs typeface="+mn-cs"/>
              </a:rPr>
              <a:t> de </a:t>
            </a:r>
            <a:r>
              <a:rPr lang="en-US" sz="1200" kern="1200" baseline="0" dirty="0" err="1" smtClean="0">
                <a:solidFill>
                  <a:schemeClr val="tx1"/>
                </a:solidFill>
                <a:latin typeface="Times New Roman" pitchFamily="18" charset="0"/>
                <a:ea typeface="+mn-ea"/>
                <a:cs typeface="+mn-cs"/>
              </a:rPr>
              <a:t>corne</a:t>
            </a:r>
            <a:r>
              <a:rPr lang="en-US" sz="1200" kern="1200" baseline="0" dirty="0" smtClean="0">
                <a:solidFill>
                  <a:schemeClr val="tx1"/>
                </a:solidFill>
                <a:latin typeface="Times New Roman" pitchFamily="18" charset="0"/>
                <a:ea typeface="+mn-ea"/>
                <a:cs typeface="+mn-cs"/>
              </a:rPr>
              <a:t> (Fukuda et al. 2011)</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fr-BE" sz="1200" kern="1200" dirty="0" smtClean="0">
              <a:solidFill>
                <a:schemeClr val="tx1"/>
              </a:solidFill>
              <a:effectLst/>
              <a:latin typeface="Times New Roman" pitchFamily="18" charset="0"/>
              <a:ea typeface="+mn-ea"/>
              <a:cs typeface="+mn-cs"/>
            </a:endParaRPr>
          </a:p>
          <a:p>
            <a:endParaRPr lang="en-US" sz="1200" dirty="0" smtClean="0">
              <a:solidFill>
                <a:schemeClr val="tx1">
                  <a:lumMod val="65000"/>
                </a:schemeClr>
              </a:solidFill>
            </a:endParaRPr>
          </a:p>
          <a:p>
            <a:endParaRPr lang="en-US" sz="1200" dirty="0" smtClean="0">
              <a:solidFill>
                <a:schemeClr val="tx1">
                  <a:lumMod val="65000"/>
                </a:schemeClr>
              </a:solidFill>
            </a:endParaRPr>
          </a:p>
          <a:p>
            <a:r>
              <a:rPr lang="en-US" sz="1200" dirty="0" smtClean="0">
                <a:solidFill>
                  <a:schemeClr val="tx1">
                    <a:lumMod val="65000"/>
                  </a:schemeClr>
                </a:solidFill>
              </a:rPr>
              <a:t>Il y a plus de gestations </a:t>
            </a:r>
            <a:r>
              <a:rPr lang="en-US" sz="1200" dirty="0" err="1" smtClean="0">
                <a:solidFill>
                  <a:schemeClr val="tx1">
                    <a:lumMod val="65000"/>
                  </a:schemeClr>
                </a:solidFill>
              </a:rPr>
              <a:t>dans</a:t>
            </a:r>
            <a:r>
              <a:rPr lang="en-US" sz="1200" dirty="0" smtClean="0">
                <a:solidFill>
                  <a:schemeClr val="tx1">
                    <a:lumMod val="65000"/>
                  </a:schemeClr>
                </a:solidFill>
              </a:rPr>
              <a:t> la </a:t>
            </a:r>
            <a:r>
              <a:rPr lang="en-US" sz="1200" dirty="0" err="1" smtClean="0">
                <a:solidFill>
                  <a:schemeClr val="tx1">
                    <a:lumMod val="65000"/>
                  </a:schemeClr>
                </a:solidFill>
              </a:rPr>
              <a:t>corne</a:t>
            </a:r>
            <a:r>
              <a:rPr lang="en-US" sz="1200" dirty="0" smtClean="0">
                <a:solidFill>
                  <a:schemeClr val="tx1">
                    <a:lumMod val="65000"/>
                  </a:schemeClr>
                </a:solidFill>
              </a:rPr>
              <a:t> </a:t>
            </a:r>
            <a:r>
              <a:rPr lang="en-US" sz="1200" dirty="0" err="1" smtClean="0">
                <a:solidFill>
                  <a:schemeClr val="tx1">
                    <a:lumMod val="65000"/>
                  </a:schemeClr>
                </a:solidFill>
              </a:rPr>
              <a:t>droite</a:t>
            </a:r>
            <a:r>
              <a:rPr lang="en-US" sz="1200" baseline="0" dirty="0" smtClean="0">
                <a:solidFill>
                  <a:schemeClr val="tx1">
                    <a:lumMod val="65000"/>
                  </a:schemeClr>
                </a:solidFill>
              </a:rPr>
              <a:t> que gauche chez la Holstein (60,5 %) et la </a:t>
            </a:r>
            <a:r>
              <a:rPr lang="en-US" sz="1200" baseline="0" dirty="0" err="1" smtClean="0">
                <a:solidFill>
                  <a:schemeClr val="tx1">
                    <a:lumMod val="65000"/>
                  </a:schemeClr>
                </a:solidFill>
              </a:rPr>
              <a:t>vache</a:t>
            </a:r>
            <a:r>
              <a:rPr lang="en-US" sz="1200" baseline="0" dirty="0" smtClean="0">
                <a:solidFill>
                  <a:schemeClr val="tx1">
                    <a:lumMod val="65000"/>
                  </a:schemeClr>
                </a:solidFill>
              </a:rPr>
              <a:t> à </a:t>
            </a:r>
            <a:r>
              <a:rPr lang="en-US" sz="1200" baseline="0" dirty="0" err="1" smtClean="0">
                <a:solidFill>
                  <a:schemeClr val="tx1">
                    <a:lumMod val="65000"/>
                  </a:schemeClr>
                </a:solidFill>
              </a:rPr>
              <a:t>viande</a:t>
            </a:r>
            <a:r>
              <a:rPr lang="en-US" sz="1200" baseline="0" dirty="0" smtClean="0">
                <a:solidFill>
                  <a:schemeClr val="tx1">
                    <a:lumMod val="65000"/>
                  </a:schemeClr>
                </a:solidFill>
              </a:rPr>
              <a:t> (53,2 %)</a:t>
            </a:r>
          </a:p>
          <a:p>
            <a:r>
              <a:rPr lang="en-US" sz="1200" baseline="0" dirty="0" smtClean="0">
                <a:solidFill>
                  <a:schemeClr val="tx1">
                    <a:lumMod val="65000"/>
                  </a:schemeClr>
                </a:solidFill>
              </a:rPr>
              <a:t>Pas </a:t>
            </a:r>
            <a:r>
              <a:rPr lang="en-US" sz="1200" baseline="0" dirty="0" err="1" smtClean="0">
                <a:solidFill>
                  <a:schemeClr val="tx1">
                    <a:lumMod val="65000"/>
                  </a:schemeClr>
                </a:solidFill>
              </a:rPr>
              <a:t>d’effet</a:t>
            </a:r>
            <a:r>
              <a:rPr lang="en-US" sz="1200" baseline="0" dirty="0" smtClean="0">
                <a:solidFill>
                  <a:schemeClr val="tx1">
                    <a:lumMod val="65000"/>
                  </a:schemeClr>
                </a:solidFill>
              </a:rPr>
              <a:t> de la </a:t>
            </a:r>
            <a:r>
              <a:rPr lang="en-US" sz="1200" baseline="0" dirty="0" err="1" smtClean="0">
                <a:solidFill>
                  <a:schemeClr val="tx1">
                    <a:lumMod val="65000"/>
                  </a:schemeClr>
                </a:solidFill>
              </a:rPr>
              <a:t>corne</a:t>
            </a:r>
            <a:r>
              <a:rPr lang="en-US" sz="1200" baseline="0" dirty="0" smtClean="0">
                <a:solidFill>
                  <a:schemeClr val="tx1">
                    <a:lumMod val="65000"/>
                  </a:schemeClr>
                </a:solidFill>
              </a:rPr>
              <a:t> sur le </a:t>
            </a:r>
            <a:r>
              <a:rPr lang="en-US" sz="1200" baseline="0" dirty="0" err="1" smtClean="0">
                <a:solidFill>
                  <a:schemeClr val="tx1">
                    <a:lumMod val="65000"/>
                  </a:schemeClr>
                </a:solidFill>
              </a:rPr>
              <a:t>sexe</a:t>
            </a:r>
            <a:r>
              <a:rPr lang="en-US" sz="1200" baseline="0" dirty="0" smtClean="0">
                <a:solidFill>
                  <a:schemeClr val="tx1">
                    <a:lumMod val="65000"/>
                  </a:schemeClr>
                </a:solidFill>
              </a:rPr>
              <a:t> ratio  chez la Holstein après IA (pas </a:t>
            </a:r>
            <a:r>
              <a:rPr lang="en-US" sz="1200" baseline="0" dirty="0" err="1" smtClean="0">
                <a:solidFill>
                  <a:schemeClr val="tx1">
                    <a:lumMod val="65000"/>
                  </a:schemeClr>
                </a:solidFill>
              </a:rPr>
              <a:t>d’effet</a:t>
            </a:r>
            <a:r>
              <a:rPr lang="en-US" sz="1200" baseline="0" dirty="0" smtClean="0">
                <a:solidFill>
                  <a:schemeClr val="tx1">
                    <a:lumMod val="65000"/>
                  </a:schemeClr>
                </a:solidFill>
              </a:rPr>
              <a:t> non plus du </a:t>
            </a:r>
            <a:r>
              <a:rPr lang="en-US" sz="1200" baseline="0" dirty="0" err="1" smtClean="0">
                <a:solidFill>
                  <a:schemeClr val="tx1">
                    <a:lumMod val="65000"/>
                  </a:schemeClr>
                </a:solidFill>
              </a:rPr>
              <a:t>technicien</a:t>
            </a:r>
            <a:r>
              <a:rPr lang="en-US" sz="1200" baseline="0" dirty="0" smtClean="0">
                <a:solidFill>
                  <a:schemeClr val="tx1">
                    <a:lumMod val="65000"/>
                  </a:schemeClr>
                </a:solidFill>
              </a:rPr>
              <a:t>, de </a:t>
            </a:r>
            <a:r>
              <a:rPr lang="en-US" sz="1200" baseline="0" dirty="0" err="1" smtClean="0">
                <a:solidFill>
                  <a:schemeClr val="tx1">
                    <a:lumMod val="65000"/>
                  </a:schemeClr>
                </a:solidFill>
              </a:rPr>
              <a:t>l’année</a:t>
            </a:r>
            <a:r>
              <a:rPr lang="en-US" sz="1200" baseline="0" dirty="0" smtClean="0">
                <a:solidFill>
                  <a:schemeClr val="tx1">
                    <a:lumMod val="65000"/>
                  </a:schemeClr>
                </a:solidFill>
              </a:rPr>
              <a:t>, de la </a:t>
            </a:r>
            <a:r>
              <a:rPr lang="en-US" sz="1200" baseline="0" dirty="0" err="1" smtClean="0">
                <a:solidFill>
                  <a:schemeClr val="tx1">
                    <a:lumMod val="65000"/>
                  </a:schemeClr>
                </a:solidFill>
              </a:rPr>
              <a:t>saison</a:t>
            </a:r>
            <a:r>
              <a:rPr lang="en-US" sz="1200" baseline="0" dirty="0" smtClean="0">
                <a:solidFill>
                  <a:schemeClr val="tx1">
                    <a:lumMod val="65000"/>
                  </a:schemeClr>
                </a:solidFill>
              </a:rPr>
              <a:t> et du NL)</a:t>
            </a:r>
          </a:p>
          <a:p>
            <a:r>
              <a:rPr lang="en-US" sz="1200" baseline="0" dirty="0" err="1" smtClean="0">
                <a:solidFill>
                  <a:schemeClr val="tx1">
                    <a:lumMod val="65000"/>
                  </a:schemeClr>
                </a:solidFill>
              </a:rPr>
              <a:t>Effet</a:t>
            </a:r>
            <a:r>
              <a:rPr lang="en-US" sz="1200" baseline="0" dirty="0" smtClean="0">
                <a:solidFill>
                  <a:schemeClr val="tx1">
                    <a:lumMod val="65000"/>
                  </a:schemeClr>
                </a:solidFill>
              </a:rPr>
              <a:t> de la </a:t>
            </a:r>
            <a:r>
              <a:rPr lang="en-US" sz="1200" baseline="0" dirty="0" err="1" smtClean="0">
                <a:solidFill>
                  <a:schemeClr val="tx1">
                    <a:lumMod val="65000"/>
                  </a:schemeClr>
                </a:solidFill>
              </a:rPr>
              <a:t>corne</a:t>
            </a:r>
            <a:r>
              <a:rPr lang="en-US" sz="1200" baseline="0" dirty="0" smtClean="0">
                <a:solidFill>
                  <a:schemeClr val="tx1">
                    <a:lumMod val="65000"/>
                  </a:schemeClr>
                </a:solidFill>
              </a:rPr>
              <a:t> sur le </a:t>
            </a:r>
            <a:r>
              <a:rPr lang="en-US" sz="1200" baseline="0" dirty="0" err="1" smtClean="0">
                <a:solidFill>
                  <a:schemeClr val="tx1">
                    <a:lumMod val="65000"/>
                  </a:schemeClr>
                </a:solidFill>
              </a:rPr>
              <a:t>sexe</a:t>
            </a:r>
            <a:r>
              <a:rPr lang="en-US" sz="1200" baseline="0" dirty="0" smtClean="0">
                <a:solidFill>
                  <a:schemeClr val="tx1">
                    <a:lumMod val="65000"/>
                  </a:schemeClr>
                </a:solidFill>
              </a:rPr>
              <a:t> ration chez la </a:t>
            </a:r>
            <a:r>
              <a:rPr lang="en-US" sz="1200" baseline="0" dirty="0" err="1" smtClean="0">
                <a:solidFill>
                  <a:schemeClr val="tx1">
                    <a:lumMod val="65000"/>
                  </a:schemeClr>
                </a:solidFill>
              </a:rPr>
              <a:t>vache</a:t>
            </a:r>
            <a:r>
              <a:rPr lang="en-US" sz="1200" baseline="0" dirty="0" smtClean="0">
                <a:solidFill>
                  <a:schemeClr val="tx1">
                    <a:lumMod val="65000"/>
                  </a:schemeClr>
                </a:solidFill>
              </a:rPr>
              <a:t> à </a:t>
            </a:r>
            <a:r>
              <a:rPr lang="en-US" sz="1200" baseline="0" dirty="0" err="1" smtClean="0">
                <a:solidFill>
                  <a:schemeClr val="tx1">
                    <a:lumMod val="65000"/>
                  </a:schemeClr>
                </a:solidFill>
              </a:rPr>
              <a:t>viande</a:t>
            </a:r>
            <a:r>
              <a:rPr lang="en-US" sz="1200" baseline="0" dirty="0" smtClean="0">
                <a:solidFill>
                  <a:schemeClr val="tx1">
                    <a:lumMod val="65000"/>
                  </a:schemeClr>
                </a:solidFill>
              </a:rPr>
              <a:t> : plus de </a:t>
            </a:r>
            <a:r>
              <a:rPr lang="en-US" sz="1200" baseline="0" dirty="0" err="1" smtClean="0">
                <a:solidFill>
                  <a:schemeClr val="tx1">
                    <a:lumMod val="65000"/>
                  </a:schemeClr>
                </a:solidFill>
              </a:rPr>
              <a:t>mâles</a:t>
            </a:r>
            <a:r>
              <a:rPr lang="en-US" sz="1200" baseline="0" dirty="0" smtClean="0">
                <a:solidFill>
                  <a:schemeClr val="tx1">
                    <a:lumMod val="65000"/>
                  </a:schemeClr>
                </a:solidFill>
              </a:rPr>
              <a:t> à </a:t>
            </a:r>
            <a:r>
              <a:rPr lang="en-US" sz="1200" baseline="0" dirty="0" err="1" smtClean="0">
                <a:solidFill>
                  <a:schemeClr val="tx1">
                    <a:lumMod val="65000"/>
                  </a:schemeClr>
                </a:solidFill>
              </a:rPr>
              <a:t>droite</a:t>
            </a:r>
            <a:r>
              <a:rPr lang="en-US" sz="1200" baseline="0" dirty="0" smtClean="0">
                <a:solidFill>
                  <a:schemeClr val="tx1">
                    <a:lumMod val="65000"/>
                  </a:schemeClr>
                </a:solidFill>
              </a:rPr>
              <a:t> et plus de </a:t>
            </a:r>
            <a:r>
              <a:rPr lang="en-US" sz="1200" baseline="0" dirty="0" err="1" smtClean="0">
                <a:solidFill>
                  <a:schemeClr val="tx1">
                    <a:lumMod val="65000"/>
                  </a:schemeClr>
                </a:solidFill>
              </a:rPr>
              <a:t>femelles</a:t>
            </a:r>
            <a:r>
              <a:rPr lang="en-US" sz="1200" baseline="0" dirty="0" smtClean="0">
                <a:solidFill>
                  <a:schemeClr val="tx1">
                    <a:lumMod val="65000"/>
                  </a:schemeClr>
                </a:solidFill>
              </a:rPr>
              <a:t> à gauche;</a:t>
            </a:r>
          </a:p>
          <a:p>
            <a:r>
              <a:rPr lang="en-US" sz="1200" baseline="0" dirty="0" smtClean="0">
                <a:solidFill>
                  <a:schemeClr val="tx1">
                    <a:lumMod val="65000"/>
                  </a:schemeClr>
                </a:solidFill>
              </a:rPr>
              <a:t>Plus de </a:t>
            </a:r>
            <a:r>
              <a:rPr lang="en-US" sz="1200" baseline="0" dirty="0" err="1" smtClean="0">
                <a:solidFill>
                  <a:schemeClr val="tx1">
                    <a:lumMod val="65000"/>
                  </a:schemeClr>
                </a:solidFill>
              </a:rPr>
              <a:t>mâles</a:t>
            </a:r>
            <a:r>
              <a:rPr lang="en-US" sz="1200" baseline="0" dirty="0" smtClean="0">
                <a:solidFill>
                  <a:schemeClr val="tx1">
                    <a:lumMod val="65000"/>
                  </a:schemeClr>
                </a:solidFill>
              </a:rPr>
              <a:t> </a:t>
            </a:r>
            <a:r>
              <a:rPr lang="en-US" sz="1200" baseline="0" dirty="0" err="1" smtClean="0">
                <a:solidFill>
                  <a:schemeClr val="tx1">
                    <a:lumMod val="65000"/>
                  </a:schemeClr>
                </a:solidFill>
              </a:rPr>
              <a:t>dans</a:t>
            </a:r>
            <a:r>
              <a:rPr lang="en-US" sz="1200" baseline="0" dirty="0" smtClean="0">
                <a:solidFill>
                  <a:schemeClr val="tx1">
                    <a:lumMod val="65000"/>
                  </a:schemeClr>
                </a:solidFill>
              </a:rPr>
              <a:t> la </a:t>
            </a:r>
            <a:r>
              <a:rPr lang="en-US" sz="1200" baseline="0" dirty="0" err="1" smtClean="0">
                <a:solidFill>
                  <a:schemeClr val="tx1">
                    <a:lumMod val="65000"/>
                  </a:schemeClr>
                </a:solidFill>
              </a:rPr>
              <a:t>corne</a:t>
            </a:r>
            <a:r>
              <a:rPr lang="en-US" sz="1200" baseline="0" dirty="0" smtClean="0">
                <a:solidFill>
                  <a:schemeClr val="tx1">
                    <a:lumMod val="65000"/>
                  </a:schemeClr>
                </a:solidFill>
              </a:rPr>
              <a:t> gauche chez la Holstein que chez la </a:t>
            </a:r>
            <a:r>
              <a:rPr lang="en-US" sz="1200" baseline="0" dirty="0" err="1" smtClean="0">
                <a:solidFill>
                  <a:schemeClr val="tx1">
                    <a:lumMod val="65000"/>
                  </a:schemeClr>
                </a:solidFill>
              </a:rPr>
              <a:t>vache</a:t>
            </a:r>
            <a:r>
              <a:rPr lang="en-US" sz="1200" baseline="0" dirty="0" smtClean="0">
                <a:solidFill>
                  <a:schemeClr val="tx1">
                    <a:lumMod val="65000"/>
                  </a:schemeClr>
                </a:solidFill>
              </a:rPr>
              <a:t> à </a:t>
            </a:r>
            <a:r>
              <a:rPr lang="en-US" sz="1200" baseline="0" dirty="0" err="1" smtClean="0">
                <a:solidFill>
                  <a:schemeClr val="tx1">
                    <a:lumMod val="65000"/>
                  </a:schemeClr>
                </a:solidFill>
              </a:rPr>
              <a:t>viande</a:t>
            </a:r>
            <a:r>
              <a:rPr lang="en-US" sz="1200" baseline="0" dirty="0" smtClean="0">
                <a:solidFill>
                  <a:schemeClr val="tx1">
                    <a:lumMod val="65000"/>
                  </a:schemeClr>
                </a:solidFill>
              </a:rPr>
              <a:t> (52,9 vs 34,4 %) et </a:t>
            </a:r>
            <a:r>
              <a:rPr lang="en-US" sz="1200" baseline="0" dirty="0" err="1" smtClean="0">
                <a:solidFill>
                  <a:schemeClr val="tx1">
                    <a:lumMod val="65000"/>
                  </a:schemeClr>
                </a:solidFill>
              </a:rPr>
              <a:t>moins</a:t>
            </a:r>
            <a:r>
              <a:rPr lang="en-US" sz="1200" baseline="0" dirty="0" smtClean="0">
                <a:solidFill>
                  <a:schemeClr val="tx1">
                    <a:lumMod val="65000"/>
                  </a:schemeClr>
                </a:solidFill>
              </a:rPr>
              <a:t> de </a:t>
            </a:r>
            <a:r>
              <a:rPr lang="en-US" sz="1200" baseline="0" dirty="0" err="1" smtClean="0">
                <a:solidFill>
                  <a:schemeClr val="tx1">
                    <a:lumMod val="65000"/>
                  </a:schemeClr>
                </a:solidFill>
              </a:rPr>
              <a:t>mâle</a:t>
            </a:r>
            <a:r>
              <a:rPr lang="en-US" sz="1200" baseline="0" dirty="0" smtClean="0">
                <a:solidFill>
                  <a:schemeClr val="tx1">
                    <a:lumMod val="65000"/>
                  </a:schemeClr>
                </a:solidFill>
              </a:rPr>
              <a:t> </a:t>
            </a:r>
            <a:r>
              <a:rPr lang="en-US" sz="1200" baseline="0" dirty="0" err="1" smtClean="0">
                <a:solidFill>
                  <a:schemeClr val="tx1">
                    <a:lumMod val="65000"/>
                  </a:schemeClr>
                </a:solidFill>
              </a:rPr>
              <a:t>dans</a:t>
            </a:r>
            <a:r>
              <a:rPr lang="en-US" sz="1200" baseline="0" dirty="0" smtClean="0">
                <a:solidFill>
                  <a:schemeClr val="tx1">
                    <a:lumMod val="65000"/>
                  </a:schemeClr>
                </a:solidFill>
              </a:rPr>
              <a:t> la </a:t>
            </a:r>
            <a:r>
              <a:rPr lang="en-US" sz="1200" baseline="0" dirty="0" err="1" smtClean="0">
                <a:solidFill>
                  <a:schemeClr val="tx1">
                    <a:lumMod val="65000"/>
                  </a:schemeClr>
                </a:solidFill>
              </a:rPr>
              <a:t>corne</a:t>
            </a:r>
            <a:r>
              <a:rPr lang="en-US" sz="1200" baseline="0" dirty="0" smtClean="0">
                <a:solidFill>
                  <a:schemeClr val="tx1">
                    <a:lumMod val="65000"/>
                  </a:schemeClr>
                </a:solidFill>
              </a:rPr>
              <a:t> </a:t>
            </a:r>
            <a:r>
              <a:rPr lang="en-US" sz="1200" baseline="0" dirty="0" err="1" smtClean="0">
                <a:solidFill>
                  <a:schemeClr val="tx1">
                    <a:lumMod val="65000"/>
                  </a:schemeClr>
                </a:solidFill>
              </a:rPr>
              <a:t>droite</a:t>
            </a:r>
            <a:r>
              <a:rPr lang="en-US" sz="1200" baseline="0" dirty="0" smtClean="0">
                <a:solidFill>
                  <a:schemeClr val="tx1">
                    <a:lumMod val="65000"/>
                  </a:schemeClr>
                </a:solidFill>
              </a:rPr>
              <a:t> (53,2 vs 67,4 %)</a:t>
            </a:r>
            <a:endParaRPr lang="fr-BE" dirty="0"/>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19</a:t>
            </a:fld>
            <a:endParaRPr lang="fr-FR" altLang="fr-FR"/>
          </a:p>
        </p:txBody>
      </p:sp>
    </p:spTree>
    <p:extLst>
      <p:ext uri="{BB962C8B-B14F-4D97-AF65-F5344CB8AC3E}">
        <p14:creationId xmlns:p14="http://schemas.microsoft.com/office/powerpoint/2010/main" val="3492864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sz="1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20</a:t>
            </a:fld>
            <a:endParaRPr lang="fr-FR" altLang="fr-FR"/>
          </a:p>
        </p:txBody>
      </p:sp>
    </p:spTree>
    <p:extLst>
      <p:ext uri="{BB962C8B-B14F-4D97-AF65-F5344CB8AC3E}">
        <p14:creationId xmlns:p14="http://schemas.microsoft.com/office/powerpoint/2010/main" val="349286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kern="1200" dirty="0" smtClean="0">
                <a:solidFill>
                  <a:schemeClr val="tx1"/>
                </a:solidFill>
                <a:effectLst/>
                <a:latin typeface="Times New Roman" pitchFamily="18" charset="0"/>
                <a:ea typeface="+mn-ea"/>
                <a:cs typeface="+mn-cs"/>
              </a:rPr>
              <a:t> </a:t>
            </a:r>
            <a:r>
              <a:rPr lang="fr-FR" sz="1200" kern="1200" dirty="0" smtClean="0">
                <a:solidFill>
                  <a:schemeClr val="tx1"/>
                </a:solidFill>
                <a:effectLst/>
                <a:latin typeface="Times New Roman" pitchFamily="18" charset="0"/>
                <a:ea typeface="+mn-ea"/>
                <a:cs typeface="+mn-cs"/>
              </a:rPr>
              <a:t>(*) par rapport au début de l’œstrus </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 : sexage d’embryons</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 IA réalisée 24 heures après la GnRH ou 12 heures après la détection de l’œstrus</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 IA 50 à 54 heures après le retrait du </a:t>
            </a:r>
            <a:r>
              <a:rPr lang="fr-FR" sz="1200" kern="1200" dirty="0" err="1" smtClean="0">
                <a:solidFill>
                  <a:schemeClr val="tx1"/>
                </a:solidFill>
                <a:effectLst/>
                <a:latin typeface="Times New Roman" pitchFamily="18" charset="0"/>
                <a:ea typeface="+mn-ea"/>
                <a:cs typeface="+mn-cs"/>
              </a:rPr>
              <a:t>CIDR</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 : 0, 8, 16, 24 et 32 h après la GnRH</a:t>
            </a:r>
            <a:endParaRPr lang="fr-BE" sz="1200" kern="1200" dirty="0" smtClean="0">
              <a:solidFill>
                <a:schemeClr val="tx1"/>
              </a:solidFill>
              <a:effectLst/>
              <a:latin typeface="Times New Roman" pitchFamily="18" charset="0"/>
              <a:ea typeface="+mn-ea"/>
              <a:cs typeface="+mn-cs"/>
            </a:endParaRPr>
          </a:p>
          <a:p>
            <a:r>
              <a:rPr lang="fr-FR" sz="1200" kern="1200" dirty="0" err="1" smtClean="0">
                <a:solidFill>
                  <a:schemeClr val="tx1"/>
                </a:solidFill>
                <a:effectLst/>
                <a:latin typeface="Times New Roman" pitchFamily="18" charset="0"/>
                <a:ea typeface="+mn-ea"/>
                <a:cs typeface="+mn-cs"/>
              </a:rPr>
              <a:t>AO</a:t>
            </a:r>
            <a:r>
              <a:rPr lang="fr-FR" sz="1200" kern="1200" dirty="0" smtClean="0">
                <a:solidFill>
                  <a:schemeClr val="tx1"/>
                </a:solidFill>
                <a:effectLst/>
                <a:latin typeface="Times New Roman" pitchFamily="18" charset="0"/>
                <a:ea typeface="+mn-ea"/>
                <a:cs typeface="+mn-cs"/>
              </a:rPr>
              <a:t> : avant l’ovulation</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AM/PM : chaleurs observées le matin ou le soir et inséminées dans les heures suivantes</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BO : benzoate d’œstradiol</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IA : insémination artificielle</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PM/AM : chaleurs observées le soir et insémination le matin</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PO : après l’ovulation </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S : effet significatif, </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NS : effet non significatif </a:t>
            </a:r>
            <a:endParaRPr lang="fr-BE" sz="1200" kern="1200" dirty="0" smtClean="0">
              <a:solidFill>
                <a:schemeClr val="tx1"/>
              </a:solidFill>
              <a:effectLst/>
              <a:latin typeface="Times New Roman" pitchFamily="18" charset="0"/>
              <a:ea typeface="+mn-ea"/>
              <a:cs typeface="+mn-cs"/>
            </a:endParaRPr>
          </a:p>
          <a:p>
            <a:r>
              <a:rPr lang="fr-FR" sz="1200" kern="1200" dirty="0" smtClean="0">
                <a:solidFill>
                  <a:schemeClr val="tx1"/>
                </a:solidFill>
                <a:effectLst/>
                <a:latin typeface="Times New Roman" pitchFamily="18" charset="0"/>
                <a:ea typeface="+mn-ea"/>
                <a:cs typeface="+mn-cs"/>
              </a:rPr>
              <a:t>S : insémination naturelle (saillie) </a:t>
            </a:r>
            <a:endParaRPr lang="fr-BE" sz="1200" kern="1200" dirty="0" smtClean="0">
              <a:solidFill>
                <a:schemeClr val="tx1"/>
              </a:solidFill>
              <a:effectLst/>
              <a:latin typeface="Times New Roman" pitchFamily="18" charset="0"/>
              <a:ea typeface="+mn-ea"/>
              <a:cs typeface="+mn-cs"/>
            </a:endParaRPr>
          </a:p>
          <a:p>
            <a:endParaRPr lang="en-US" sz="1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0AF10C77-7BDD-407C-BEE2-350CEB27DF72}" type="slidenum">
              <a:rPr lang="fr-FR" altLang="fr-FR" smtClean="0"/>
              <a:pPr/>
              <a:t>22</a:t>
            </a:fld>
            <a:endParaRPr lang="fr-FR" altLang="fr-FR"/>
          </a:p>
        </p:txBody>
      </p:sp>
    </p:spTree>
    <p:extLst>
      <p:ext uri="{BB962C8B-B14F-4D97-AF65-F5344CB8AC3E}">
        <p14:creationId xmlns:p14="http://schemas.microsoft.com/office/powerpoint/2010/main" val="3492864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1495A8A1-52E9-4490-AD71-41E67D335E5F}" type="slidenum">
              <a:rPr lang="fr-FR" altLang="fr-FR"/>
              <a:pPr/>
              <a:t>‹N°›</a:t>
            </a:fld>
            <a:endParaRPr lang="fr-FR" altLang="fr-FR"/>
          </a:p>
        </p:txBody>
      </p:sp>
    </p:spTree>
    <p:extLst>
      <p:ext uri="{BB962C8B-B14F-4D97-AF65-F5344CB8AC3E}">
        <p14:creationId xmlns:p14="http://schemas.microsoft.com/office/powerpoint/2010/main" val="3684234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DC967E1D-D313-4F9C-AE53-C01BA8858C21}" type="slidenum">
              <a:rPr lang="fr-FR" altLang="fr-FR"/>
              <a:pPr/>
              <a:t>‹N°›</a:t>
            </a:fld>
            <a:endParaRPr lang="fr-FR" altLang="fr-FR"/>
          </a:p>
        </p:txBody>
      </p:sp>
    </p:spTree>
    <p:extLst>
      <p:ext uri="{BB962C8B-B14F-4D97-AF65-F5344CB8AC3E}">
        <p14:creationId xmlns:p14="http://schemas.microsoft.com/office/powerpoint/2010/main" val="521677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13538" y="260350"/>
            <a:ext cx="2105025" cy="5905500"/>
          </a:xfrm>
        </p:spPr>
        <p:txBody>
          <a:bodyPr vert="eaVer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395288" y="260350"/>
            <a:ext cx="6165850" cy="59055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9BDF1B28-6443-48EF-B09C-159D72142B82}" type="slidenum">
              <a:rPr lang="fr-FR" altLang="fr-FR"/>
              <a:pPr/>
              <a:t>‹N°›</a:t>
            </a:fld>
            <a:endParaRPr lang="fr-FR" altLang="fr-FR"/>
          </a:p>
        </p:txBody>
      </p:sp>
    </p:spTree>
    <p:extLst>
      <p:ext uri="{BB962C8B-B14F-4D97-AF65-F5344CB8AC3E}">
        <p14:creationId xmlns:p14="http://schemas.microsoft.com/office/powerpoint/2010/main" val="1364904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061325" cy="720725"/>
          </a:xfrm>
        </p:spPr>
        <p:txBody>
          <a:bodyPr/>
          <a:lstStyle/>
          <a:p>
            <a:r>
              <a:rPr lang="fr-FR" smtClean="0"/>
              <a:t>Cliquez pour modifier le style du titre</a:t>
            </a:r>
            <a:endParaRPr lang="en-US"/>
          </a:p>
        </p:txBody>
      </p:sp>
      <p:sp>
        <p:nvSpPr>
          <p:cNvPr id="3" name="Espace réservé du tableau 2"/>
          <p:cNvSpPr>
            <a:spLocks noGrp="1"/>
          </p:cNvSpPr>
          <p:nvPr>
            <p:ph type="tbl" idx="1"/>
          </p:nvPr>
        </p:nvSpPr>
        <p:spPr>
          <a:xfrm>
            <a:off x="395288" y="1412875"/>
            <a:ext cx="8423275" cy="475297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02E33C78-1A0C-492C-BC6E-F4EB54674C74}" type="slidenum">
              <a:rPr lang="fr-FR" altLang="fr-FR"/>
              <a:pPr/>
              <a:t>‹N°›</a:t>
            </a:fld>
            <a:endParaRPr lang="fr-FR" altLang="fr-FR"/>
          </a:p>
        </p:txBody>
      </p:sp>
    </p:spTree>
    <p:extLst>
      <p:ext uri="{BB962C8B-B14F-4D97-AF65-F5344CB8AC3E}">
        <p14:creationId xmlns:p14="http://schemas.microsoft.com/office/powerpoint/2010/main" val="2435230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061325" cy="720725"/>
          </a:xfrm>
        </p:spPr>
        <p:txBody>
          <a:bodyPr/>
          <a:lstStyle/>
          <a:p>
            <a:r>
              <a:rPr lang="fr-FR" smtClean="0"/>
              <a:t>Cliquez pour modifier le style du titre</a:t>
            </a:r>
            <a:endParaRPr lang="en-US"/>
          </a:p>
        </p:txBody>
      </p:sp>
      <p:sp>
        <p:nvSpPr>
          <p:cNvPr id="3" name="Espace réservé du graphique 2"/>
          <p:cNvSpPr>
            <a:spLocks noGrp="1"/>
          </p:cNvSpPr>
          <p:nvPr>
            <p:ph type="chart" idx="1"/>
          </p:nvPr>
        </p:nvSpPr>
        <p:spPr>
          <a:xfrm>
            <a:off x="395288" y="1412875"/>
            <a:ext cx="8423275" cy="4752975"/>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3FAF5E0D-F7E2-4F74-B8CA-70B1342AD0C1}" type="slidenum">
              <a:rPr lang="fr-FR" altLang="fr-FR"/>
              <a:pPr/>
              <a:t>‹N°›</a:t>
            </a:fld>
            <a:endParaRPr lang="fr-FR" altLang="fr-FR"/>
          </a:p>
        </p:txBody>
      </p:sp>
    </p:spTree>
    <p:extLst>
      <p:ext uri="{BB962C8B-B14F-4D97-AF65-F5344CB8AC3E}">
        <p14:creationId xmlns:p14="http://schemas.microsoft.com/office/powerpoint/2010/main" val="426752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061325" cy="720725"/>
          </a:xfrm>
        </p:spPr>
        <p:txBody>
          <a:bodyPr/>
          <a:lstStyle/>
          <a:p>
            <a:r>
              <a:rPr lang="fr-FR" smtClean="0"/>
              <a:t>Cliquez pour modifier le style du titre</a:t>
            </a:r>
            <a:endParaRPr lang="en-US"/>
          </a:p>
        </p:txBody>
      </p:sp>
      <p:sp>
        <p:nvSpPr>
          <p:cNvPr id="3" name="Espace réservé du texte 2"/>
          <p:cNvSpPr>
            <a:spLocks noGrp="1"/>
          </p:cNvSpPr>
          <p:nvPr>
            <p:ph type="body" sz="half" idx="1"/>
          </p:nvPr>
        </p:nvSpPr>
        <p:spPr>
          <a:xfrm>
            <a:off x="395288" y="1412875"/>
            <a:ext cx="4135437"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83125" y="1412875"/>
            <a:ext cx="4135438"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6"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7" name="Rectangle 7"/>
          <p:cNvSpPr>
            <a:spLocks noGrp="1" noChangeArrowheads="1"/>
          </p:cNvSpPr>
          <p:nvPr>
            <p:ph type="sldNum" sz="quarter" idx="12"/>
          </p:nvPr>
        </p:nvSpPr>
        <p:spPr>
          <a:ln/>
        </p:spPr>
        <p:txBody>
          <a:bodyPr/>
          <a:lstStyle>
            <a:lvl1pPr>
              <a:defRPr/>
            </a:lvl1pPr>
          </a:lstStyle>
          <a:p>
            <a:fld id="{C806E064-E2F1-4C6F-82F2-1FF83765CB58}" type="slidenum">
              <a:rPr lang="fr-FR" altLang="fr-FR"/>
              <a:pPr/>
              <a:t>‹N°›</a:t>
            </a:fld>
            <a:endParaRPr lang="fr-FR" altLang="fr-FR"/>
          </a:p>
        </p:txBody>
      </p:sp>
    </p:spTree>
    <p:extLst>
      <p:ext uri="{BB962C8B-B14F-4D97-AF65-F5344CB8AC3E}">
        <p14:creationId xmlns:p14="http://schemas.microsoft.com/office/powerpoint/2010/main" val="419028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solidFill>
            <a:srgbClr val="990000"/>
          </a:solidFill>
          <a:ln>
            <a:solidFill>
              <a:schemeClr val="tx2"/>
            </a:solidFill>
          </a:ln>
        </p:spPr>
        <p:txBody>
          <a:bodyPr/>
          <a:lstStyle>
            <a:lvl1pPr>
              <a:defRPr sz="2800">
                <a:solidFill>
                  <a:schemeClr val="tx1"/>
                </a:solidFill>
              </a:defRPr>
            </a:lvl1pPr>
          </a:lstStyle>
          <a:p>
            <a:r>
              <a:rPr lang="fr-FR" dirty="0" smtClean="0"/>
              <a:t>Cliquez pour modifier le style du titre</a:t>
            </a:r>
            <a:endParaRPr lang="en-US" dirty="0"/>
          </a:p>
        </p:txBody>
      </p:sp>
      <p:sp>
        <p:nvSpPr>
          <p:cNvPr id="3" name="Espace réservé du contenu 2"/>
          <p:cNvSpPr>
            <a:spLocks noGrp="1"/>
          </p:cNvSpPr>
          <p:nvPr>
            <p:ph idx="1"/>
          </p:nvPr>
        </p:nvSpPr>
        <p:spPr/>
        <p:txBody>
          <a:bodyPr/>
          <a:lstStyle>
            <a:lvl1pPr marL="342900" indent="-342900">
              <a:buClrTx/>
              <a:buFont typeface="Arial" pitchFamily="34" charset="0"/>
              <a:buChar char="•"/>
              <a:defRPr>
                <a:solidFill>
                  <a:schemeClr val="tx2"/>
                </a:solidFill>
              </a:defRPr>
            </a:lvl1pPr>
            <a:lvl2pPr marL="742950" indent="-285750">
              <a:buClrTx/>
              <a:buFont typeface="Arial" pitchFamily="34" charset="0"/>
              <a:buChar char="•"/>
              <a:defRPr>
                <a:solidFill>
                  <a:schemeClr val="tx2"/>
                </a:solidFill>
              </a:defRPr>
            </a:lvl2pPr>
            <a:lvl3pPr marL="1143000" indent="-228600">
              <a:buClrTx/>
              <a:buFont typeface="Arial" pitchFamily="34" charset="0"/>
              <a:buChar char="•"/>
              <a:defRPr>
                <a:solidFill>
                  <a:schemeClr val="tx2"/>
                </a:solidFill>
              </a:defRPr>
            </a:lvl3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Rectangle 7"/>
          <p:cNvSpPr>
            <a:spLocks noGrp="1" noChangeArrowheads="1"/>
          </p:cNvSpPr>
          <p:nvPr>
            <p:ph type="sldNum" sz="quarter" idx="10"/>
          </p:nvPr>
        </p:nvSpPr>
        <p:spPr/>
        <p:txBody>
          <a:bodyPr/>
          <a:lstStyle>
            <a:lvl1pPr>
              <a:defRPr/>
            </a:lvl1pPr>
          </a:lstStyle>
          <a:p>
            <a:fld id="{78EA7F27-D1AC-4F8B-97DD-BE4455A39874}" type="slidenum">
              <a:rPr lang="fr-FR" altLang="fr-FR"/>
              <a:pPr/>
              <a:t>‹N°›</a:t>
            </a:fld>
            <a:endParaRPr lang="fr-FR" altLang="fr-FR"/>
          </a:p>
        </p:txBody>
      </p:sp>
    </p:spTree>
    <p:extLst>
      <p:ext uri="{BB962C8B-B14F-4D97-AF65-F5344CB8AC3E}">
        <p14:creationId xmlns:p14="http://schemas.microsoft.com/office/powerpoint/2010/main" val="421212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5"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6" name="Rectangle 7"/>
          <p:cNvSpPr>
            <a:spLocks noGrp="1" noChangeArrowheads="1"/>
          </p:cNvSpPr>
          <p:nvPr>
            <p:ph type="sldNum" sz="quarter" idx="12"/>
          </p:nvPr>
        </p:nvSpPr>
        <p:spPr>
          <a:ln/>
        </p:spPr>
        <p:txBody>
          <a:bodyPr/>
          <a:lstStyle>
            <a:lvl1pPr>
              <a:defRPr/>
            </a:lvl1pPr>
          </a:lstStyle>
          <a:p>
            <a:fld id="{93066CFB-C7A0-4FB8-B0DE-747DED823F25}" type="slidenum">
              <a:rPr lang="fr-FR" altLang="fr-FR"/>
              <a:pPr/>
              <a:t>‹N°›</a:t>
            </a:fld>
            <a:endParaRPr lang="fr-FR" altLang="fr-FR"/>
          </a:p>
        </p:txBody>
      </p:sp>
    </p:spTree>
    <p:extLst>
      <p:ext uri="{BB962C8B-B14F-4D97-AF65-F5344CB8AC3E}">
        <p14:creationId xmlns:p14="http://schemas.microsoft.com/office/powerpoint/2010/main" val="21268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sz="half" idx="1"/>
          </p:nvPr>
        </p:nvSpPr>
        <p:spPr>
          <a:xfrm>
            <a:off x="395288" y="1412875"/>
            <a:ext cx="4135437"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83125" y="1412875"/>
            <a:ext cx="4135438"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6"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7" name="Rectangle 7"/>
          <p:cNvSpPr>
            <a:spLocks noGrp="1" noChangeArrowheads="1"/>
          </p:cNvSpPr>
          <p:nvPr>
            <p:ph type="sldNum" sz="quarter" idx="12"/>
          </p:nvPr>
        </p:nvSpPr>
        <p:spPr>
          <a:ln/>
        </p:spPr>
        <p:txBody>
          <a:bodyPr/>
          <a:lstStyle>
            <a:lvl1pPr>
              <a:defRPr/>
            </a:lvl1pPr>
          </a:lstStyle>
          <a:p>
            <a:fld id="{44E4431B-4896-44C8-8B5C-E71D005A815F}" type="slidenum">
              <a:rPr lang="fr-FR" altLang="fr-FR"/>
              <a:pPr/>
              <a:t>‹N°›</a:t>
            </a:fld>
            <a:endParaRPr lang="fr-FR" altLang="fr-FR"/>
          </a:p>
        </p:txBody>
      </p:sp>
    </p:spTree>
    <p:extLst>
      <p:ext uri="{BB962C8B-B14F-4D97-AF65-F5344CB8AC3E}">
        <p14:creationId xmlns:p14="http://schemas.microsoft.com/office/powerpoint/2010/main" val="284957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8"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9" name="Rectangle 7"/>
          <p:cNvSpPr>
            <a:spLocks noGrp="1" noChangeArrowheads="1"/>
          </p:cNvSpPr>
          <p:nvPr>
            <p:ph type="sldNum" sz="quarter" idx="12"/>
          </p:nvPr>
        </p:nvSpPr>
        <p:spPr>
          <a:ln/>
        </p:spPr>
        <p:txBody>
          <a:bodyPr/>
          <a:lstStyle>
            <a:lvl1pPr>
              <a:defRPr/>
            </a:lvl1pPr>
          </a:lstStyle>
          <a:p>
            <a:fld id="{0861260E-28B3-4B85-BE85-F0514AC18A37}" type="slidenum">
              <a:rPr lang="fr-FR" altLang="fr-FR"/>
              <a:pPr/>
              <a:t>‹N°›</a:t>
            </a:fld>
            <a:endParaRPr lang="fr-FR" altLang="fr-FR"/>
          </a:p>
        </p:txBody>
      </p:sp>
    </p:spTree>
    <p:extLst>
      <p:ext uri="{BB962C8B-B14F-4D97-AF65-F5344CB8AC3E}">
        <p14:creationId xmlns:p14="http://schemas.microsoft.com/office/powerpoint/2010/main" val="2960901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4"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5" name="Rectangle 7"/>
          <p:cNvSpPr>
            <a:spLocks noGrp="1" noChangeArrowheads="1"/>
          </p:cNvSpPr>
          <p:nvPr>
            <p:ph type="sldNum" sz="quarter" idx="12"/>
          </p:nvPr>
        </p:nvSpPr>
        <p:spPr>
          <a:ln/>
        </p:spPr>
        <p:txBody>
          <a:bodyPr/>
          <a:lstStyle>
            <a:lvl1pPr>
              <a:defRPr/>
            </a:lvl1pPr>
          </a:lstStyle>
          <a:p>
            <a:fld id="{1385340A-95F7-41A4-9F66-41F396FC6007}" type="slidenum">
              <a:rPr lang="fr-FR" altLang="fr-FR"/>
              <a:pPr/>
              <a:t>‹N°›</a:t>
            </a:fld>
            <a:endParaRPr lang="fr-FR" altLang="fr-FR"/>
          </a:p>
        </p:txBody>
      </p:sp>
    </p:spTree>
    <p:extLst>
      <p:ext uri="{BB962C8B-B14F-4D97-AF65-F5344CB8AC3E}">
        <p14:creationId xmlns:p14="http://schemas.microsoft.com/office/powerpoint/2010/main" val="1654858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3"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4" name="Rectangle 7"/>
          <p:cNvSpPr>
            <a:spLocks noGrp="1" noChangeArrowheads="1"/>
          </p:cNvSpPr>
          <p:nvPr>
            <p:ph type="sldNum" sz="quarter" idx="12"/>
          </p:nvPr>
        </p:nvSpPr>
        <p:spPr>
          <a:ln/>
        </p:spPr>
        <p:txBody>
          <a:bodyPr/>
          <a:lstStyle>
            <a:lvl1pPr>
              <a:defRPr/>
            </a:lvl1pPr>
          </a:lstStyle>
          <a:p>
            <a:fld id="{603BD0C5-E490-4B40-9458-EA0791A8FF6A}" type="slidenum">
              <a:rPr lang="fr-FR" altLang="fr-FR"/>
              <a:pPr/>
              <a:t>‹N°›</a:t>
            </a:fld>
            <a:endParaRPr lang="fr-FR" altLang="fr-FR"/>
          </a:p>
        </p:txBody>
      </p:sp>
    </p:spTree>
    <p:extLst>
      <p:ext uri="{BB962C8B-B14F-4D97-AF65-F5344CB8AC3E}">
        <p14:creationId xmlns:p14="http://schemas.microsoft.com/office/powerpoint/2010/main" val="217924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6"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7" name="Rectangle 7"/>
          <p:cNvSpPr>
            <a:spLocks noGrp="1" noChangeArrowheads="1"/>
          </p:cNvSpPr>
          <p:nvPr>
            <p:ph type="sldNum" sz="quarter" idx="12"/>
          </p:nvPr>
        </p:nvSpPr>
        <p:spPr>
          <a:ln/>
        </p:spPr>
        <p:txBody>
          <a:bodyPr/>
          <a:lstStyle>
            <a:lvl1pPr>
              <a:defRPr/>
            </a:lvl1pPr>
          </a:lstStyle>
          <a:p>
            <a:fld id="{5C08FC13-8490-405D-8AD0-DDB7FF9E3D64}" type="slidenum">
              <a:rPr lang="fr-FR" altLang="fr-FR"/>
              <a:pPr/>
              <a:t>‹N°›</a:t>
            </a:fld>
            <a:endParaRPr lang="fr-FR" altLang="fr-FR"/>
          </a:p>
        </p:txBody>
      </p:sp>
    </p:spTree>
    <p:extLst>
      <p:ext uri="{BB962C8B-B14F-4D97-AF65-F5344CB8AC3E}">
        <p14:creationId xmlns:p14="http://schemas.microsoft.com/office/powerpoint/2010/main" val="4220774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fr-FR"/>
              <a:t>2ème doc 2005-2006</a:t>
            </a:r>
          </a:p>
        </p:txBody>
      </p:sp>
      <p:sp>
        <p:nvSpPr>
          <p:cNvPr id="6" name="Rectangle 5"/>
          <p:cNvSpPr>
            <a:spLocks noGrp="1" noChangeArrowheads="1"/>
          </p:cNvSpPr>
          <p:nvPr>
            <p:ph type="ftr" sz="quarter" idx="11"/>
          </p:nvPr>
        </p:nvSpPr>
        <p:spPr>
          <a:ln/>
        </p:spPr>
        <p:txBody>
          <a:bodyPr/>
          <a:lstStyle>
            <a:lvl1pPr>
              <a:defRPr/>
            </a:lvl1pPr>
          </a:lstStyle>
          <a:p>
            <a:pPr>
              <a:defRPr/>
            </a:pPr>
            <a:r>
              <a:rPr lang="fr-BE"/>
              <a:t>Prof. Ch. Hanzen - Les infections utérines chez la vache</a:t>
            </a:r>
            <a:endParaRPr lang="fr-FR"/>
          </a:p>
        </p:txBody>
      </p:sp>
      <p:sp>
        <p:nvSpPr>
          <p:cNvPr id="7" name="Rectangle 7"/>
          <p:cNvSpPr>
            <a:spLocks noGrp="1" noChangeArrowheads="1"/>
          </p:cNvSpPr>
          <p:nvPr>
            <p:ph type="sldNum" sz="quarter" idx="12"/>
          </p:nvPr>
        </p:nvSpPr>
        <p:spPr>
          <a:ln/>
        </p:spPr>
        <p:txBody>
          <a:bodyPr/>
          <a:lstStyle>
            <a:lvl1pPr>
              <a:defRPr/>
            </a:lvl1pPr>
          </a:lstStyle>
          <a:p>
            <a:fld id="{FC57CDC8-FBD8-47BB-B110-04E6FEB07059}" type="slidenum">
              <a:rPr lang="fr-FR" altLang="fr-FR"/>
              <a:pPr/>
              <a:t>‹N°›</a:t>
            </a:fld>
            <a:endParaRPr lang="fr-FR" altLang="fr-FR"/>
          </a:p>
        </p:txBody>
      </p:sp>
    </p:spTree>
    <p:extLst>
      <p:ext uri="{BB962C8B-B14F-4D97-AF65-F5344CB8AC3E}">
        <p14:creationId xmlns:p14="http://schemas.microsoft.com/office/powerpoint/2010/main" val="2849406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70000"/>
            </a:gs>
            <a:gs pos="100000">
              <a:srgbClr val="99000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260350"/>
            <a:ext cx="80613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 du masque</a:t>
            </a:r>
          </a:p>
        </p:txBody>
      </p:sp>
      <p:sp>
        <p:nvSpPr>
          <p:cNvPr id="1027" name="Rectangle 3"/>
          <p:cNvSpPr>
            <a:spLocks noGrp="1" noChangeArrowheads="1"/>
          </p:cNvSpPr>
          <p:nvPr>
            <p:ph type="body" idx="1"/>
          </p:nvPr>
        </p:nvSpPr>
        <p:spPr bwMode="auto">
          <a:xfrm>
            <a:off x="395288" y="1412875"/>
            <a:ext cx="8423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8" name="Rectangle 4"/>
          <p:cNvSpPr>
            <a:spLocks noGrp="1" noChangeArrowheads="1"/>
          </p:cNvSpPr>
          <p:nvPr>
            <p:ph type="dt" sz="half" idx="2"/>
          </p:nvPr>
        </p:nvSpPr>
        <p:spPr bwMode="auto">
          <a:xfrm>
            <a:off x="250825" y="5516563"/>
            <a:ext cx="2411413" cy="4048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mic Sans MS" pitchFamily="66" charset="0"/>
              </a:defRPr>
            </a:lvl1pPr>
          </a:lstStyle>
          <a:p>
            <a:pPr>
              <a:defRPr/>
            </a:pPr>
            <a:r>
              <a:rPr lang="fr-FR"/>
              <a:t>2ème doc 2005-2006</a:t>
            </a:r>
          </a:p>
        </p:txBody>
      </p:sp>
      <p:sp>
        <p:nvSpPr>
          <p:cNvPr id="1029" name="Rectangle 5"/>
          <p:cNvSpPr>
            <a:spLocks noGrp="1" noChangeArrowheads="1"/>
          </p:cNvSpPr>
          <p:nvPr>
            <p:ph type="ftr" sz="quarter" idx="3"/>
          </p:nvPr>
        </p:nvSpPr>
        <p:spPr bwMode="auto">
          <a:xfrm>
            <a:off x="1042988" y="6381750"/>
            <a:ext cx="6408737" cy="2873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Narrow" pitchFamily="34" charset="0"/>
              </a:defRPr>
            </a:lvl1pPr>
          </a:lstStyle>
          <a:p>
            <a:pPr>
              <a:defRPr/>
            </a:pPr>
            <a:r>
              <a:rPr lang="fr-BE"/>
              <a:t>Prof. Ch. Hanzen - Les infections utérines chez la vache</a:t>
            </a:r>
            <a:endParaRPr lang="fr-FR"/>
          </a:p>
        </p:txBody>
      </p:sp>
      <p:sp>
        <p:nvSpPr>
          <p:cNvPr id="1031" name="Rectangle 7"/>
          <p:cNvSpPr>
            <a:spLocks noGrp="1" noChangeArrowheads="1"/>
          </p:cNvSpPr>
          <p:nvPr>
            <p:ph type="sldNum" sz="quarter" idx="4"/>
          </p:nvPr>
        </p:nvSpPr>
        <p:spPr bwMode="auto">
          <a:xfrm>
            <a:off x="7667625" y="6381750"/>
            <a:ext cx="1270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atin typeface="Arial Narrow" pitchFamily="34" charset="0"/>
              </a:defRPr>
            </a:lvl1pPr>
          </a:lstStyle>
          <a:p>
            <a:fld id="{D87D8F3D-76FD-48BA-B438-8F14F5BDFF2F}" type="slidenum">
              <a:rPr lang="fr-FR" altLang="fr-FR"/>
              <a:pPr/>
              <a:t>‹N°›</a:t>
            </a:fld>
            <a:endParaRPr lang="fr-FR" altLang="fr-FR"/>
          </a:p>
        </p:txBody>
      </p:sp>
    </p:spTree>
  </p:cSld>
  <p:clrMap bg1="dk2" tx1="lt1" bg2="dk1" tx2="lt2" accent1="accent1" accent2="accent2" accent3="accent3" accent4="accent4" accent5="accent5" accent6="accent6" hlink="hlink" folHlink="folHlink"/>
  <p:sldLayoutIdLst>
    <p:sldLayoutId id="2147483949" r:id="rId1"/>
    <p:sldLayoutId id="2147483962"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Lst>
  <p:hf hdr="0" dt="0"/>
  <p:txStyles>
    <p:titleStyle>
      <a:lvl1pPr algn="l" rtl="0" eaLnBrk="0" fontAlgn="base" hangingPunct="0">
        <a:spcBef>
          <a:spcPct val="0"/>
        </a:spcBef>
        <a:spcAft>
          <a:spcPct val="0"/>
        </a:spcAft>
        <a:defRPr sz="30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tx1"/>
          </a:solidFill>
          <a:latin typeface="Arial Narrow" pitchFamily="34" charset="0"/>
        </a:defRPr>
      </a:lvl6pPr>
      <a:lvl7pPr marL="914400" algn="l" rtl="0" eaLnBrk="0" fontAlgn="base" hangingPunct="0">
        <a:spcBef>
          <a:spcPct val="0"/>
        </a:spcBef>
        <a:spcAft>
          <a:spcPct val="0"/>
        </a:spcAft>
        <a:defRPr sz="3000">
          <a:solidFill>
            <a:schemeClr val="tx1"/>
          </a:solidFill>
          <a:latin typeface="Arial Narrow" pitchFamily="34" charset="0"/>
        </a:defRPr>
      </a:lvl7pPr>
      <a:lvl8pPr marL="1371600" algn="l" rtl="0" eaLnBrk="0" fontAlgn="base" hangingPunct="0">
        <a:spcBef>
          <a:spcPct val="0"/>
        </a:spcBef>
        <a:spcAft>
          <a:spcPct val="0"/>
        </a:spcAft>
        <a:defRPr sz="3000">
          <a:solidFill>
            <a:schemeClr val="tx1"/>
          </a:solidFill>
          <a:latin typeface="Arial Narrow" pitchFamily="34" charset="0"/>
        </a:defRPr>
      </a:lvl8pPr>
      <a:lvl9pPr marL="1828800" algn="l" rtl="0" eaLnBrk="0" fontAlgn="base" hangingPunct="0">
        <a:spcBef>
          <a:spcPct val="0"/>
        </a:spcBef>
        <a:spcAft>
          <a:spcPct val="0"/>
        </a:spcAft>
        <a:defRPr sz="3000">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tx1"/>
        </a:buClr>
        <a:buFont typeface="Mistral" pitchFamily="66" charset="0"/>
        <a:buChar char="●"/>
        <a:defRPr sz="26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ian.hanzen@ulg.ac.b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acebook.com/Theriogenologie" TargetMode="External"/><Relationship Id="rId5" Type="http://schemas.openxmlformats.org/officeDocument/2006/relationships/hyperlink" Target="http://orbi.ulg.ac.be/" TargetMode="External"/><Relationship Id="rId4" Type="http://schemas.openxmlformats.org/officeDocument/2006/relationships/hyperlink" Target="http://www.therioruminant.ulg.ac.be/index.html" TargetMode="Externa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idele.fr/fileadmin/medias/Documents/2014_effet_sexe_du_veau_sur_prod_INRA.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hyperlink" Target="http://www.eastgen.ca/i?page=semexx.shtml" TargetMode="External"/><Relationship Id="rId2" Type="http://schemas.openxmlformats.org/officeDocument/2006/relationships/hyperlink" Target="http://www.sexingtechnologies.com/" TargetMode="External"/><Relationship Id="rId1" Type="http://schemas.openxmlformats.org/officeDocument/2006/relationships/slideLayout" Target="../slideLayouts/slideLayout2.xml"/><Relationship Id="rId5" Type="http://schemas.openxmlformats.org/officeDocument/2006/relationships/hyperlink" Target="http://www.goyaike.com.ar/?page_id=11&amp;lang=en" TargetMode="External"/><Relationship Id="rId4" Type="http://schemas.openxmlformats.org/officeDocument/2006/relationships/hyperlink" Target="http://www.cogentuk.com/sexed-seme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Mistral" pitchFamily="66" charset="0"/>
              <a:buChar char="●"/>
              <a:defRPr sz="2600">
                <a:solidFill>
                  <a:schemeClr val="tx1"/>
                </a:solidFill>
                <a:latin typeface="Arial Narrow" pitchFamily="34" charset="0"/>
              </a:defRPr>
            </a:lvl1pPr>
            <a:lvl2pPr marL="742950" indent="-285750">
              <a:spcBef>
                <a:spcPct val="20000"/>
              </a:spcBef>
              <a:buClr>
                <a:schemeClr val="tx1"/>
              </a:buClr>
              <a:buFont typeface="Wingdings" pitchFamily="2" charset="2"/>
              <a:buChar char="§"/>
              <a:defRPr sz="2400">
                <a:solidFill>
                  <a:schemeClr val="tx1"/>
                </a:solidFill>
                <a:latin typeface="Arial Narrow" pitchFamily="34" charset="0"/>
              </a:defRPr>
            </a:lvl2pPr>
            <a:lvl3pPr marL="1143000" indent="-228600">
              <a:spcBef>
                <a:spcPct val="20000"/>
              </a:spcBef>
              <a:buClr>
                <a:schemeClr val="tx1"/>
              </a:buClr>
              <a:buChar char="•"/>
              <a:defRPr sz="2000">
                <a:solidFill>
                  <a:schemeClr val="tx1"/>
                </a:solidFill>
                <a:latin typeface="Arial Narrow" pitchFamily="34" charset="0"/>
              </a:defRPr>
            </a:lvl3pPr>
            <a:lvl4pPr marL="1600200" indent="-228600">
              <a:spcBef>
                <a:spcPct val="20000"/>
              </a:spcBef>
              <a:buClr>
                <a:schemeClr val="tx1"/>
              </a:buClr>
              <a:buChar char="–"/>
              <a:defRPr b="1">
                <a:solidFill>
                  <a:schemeClr val="tx1"/>
                </a:solidFill>
                <a:latin typeface="Century Gothic" pitchFamily="34" charset="0"/>
              </a:defRPr>
            </a:lvl4pPr>
            <a:lvl5pPr marL="2057400" indent="-228600">
              <a:spcBef>
                <a:spcPct val="20000"/>
              </a:spcBef>
              <a:buClr>
                <a:schemeClr val="tx1"/>
              </a:buClr>
              <a:buChar char="»"/>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pPr>
              <a:spcBef>
                <a:spcPct val="0"/>
              </a:spcBef>
              <a:buClrTx/>
              <a:buFontTx/>
              <a:buNone/>
            </a:pPr>
            <a:fld id="{67C146E7-DF80-4F7C-B35B-F0AF954B10D1}" type="slidenum">
              <a:rPr lang="fr-FR" altLang="fr-FR" sz="1400"/>
              <a:pPr>
                <a:spcBef>
                  <a:spcPct val="0"/>
                </a:spcBef>
                <a:buClrTx/>
                <a:buFontTx/>
                <a:buNone/>
              </a:pPr>
              <a:t>1</a:t>
            </a:fld>
            <a:endParaRPr lang="fr-FR" altLang="fr-FR" sz="1400"/>
          </a:p>
        </p:txBody>
      </p:sp>
      <p:sp>
        <p:nvSpPr>
          <p:cNvPr id="5123" name="Rectangle 2"/>
          <p:cNvSpPr>
            <a:spLocks noGrp="1" noChangeArrowheads="1"/>
          </p:cNvSpPr>
          <p:nvPr>
            <p:ph type="ctrTitle"/>
          </p:nvPr>
        </p:nvSpPr>
        <p:spPr>
          <a:xfrm>
            <a:off x="395536" y="260350"/>
            <a:ext cx="8640960" cy="1440458"/>
          </a:xfrm>
          <a:solidFill>
            <a:schemeClr val="folHlink"/>
          </a:solidFill>
          <a:ln>
            <a:solidFill>
              <a:schemeClr val="tx1"/>
            </a:solidFill>
            <a:miter lim="800000"/>
            <a:headEnd/>
            <a:tailEnd/>
          </a:ln>
        </p:spPr>
        <p:txBody>
          <a:bodyPr/>
          <a:lstStyle/>
          <a:p>
            <a:pPr algn="ctr"/>
            <a:r>
              <a:rPr lang="fr-BE" sz="4000" dirty="0">
                <a:solidFill>
                  <a:schemeClr val="accent3">
                    <a:lumMod val="25000"/>
                  </a:schemeClr>
                </a:solidFill>
              </a:rPr>
              <a:t>Choisir le sexe de son </a:t>
            </a:r>
            <a:r>
              <a:rPr lang="fr-BE" sz="4000" dirty="0" smtClean="0">
                <a:solidFill>
                  <a:schemeClr val="accent3">
                    <a:lumMod val="25000"/>
                  </a:schemeClr>
                </a:solidFill>
              </a:rPr>
              <a:t>veau. </a:t>
            </a:r>
            <a:br>
              <a:rPr lang="fr-BE" sz="4000" dirty="0" smtClean="0">
                <a:solidFill>
                  <a:schemeClr val="accent3">
                    <a:lumMod val="25000"/>
                  </a:schemeClr>
                </a:solidFill>
              </a:rPr>
            </a:br>
            <a:r>
              <a:rPr lang="fr-BE" sz="4000" dirty="0" smtClean="0">
                <a:solidFill>
                  <a:schemeClr val="accent3">
                    <a:lumMod val="25000"/>
                  </a:schemeClr>
                </a:solidFill>
              </a:rPr>
              <a:t>Est-ce </a:t>
            </a:r>
            <a:r>
              <a:rPr lang="fr-BE" sz="4000" dirty="0">
                <a:solidFill>
                  <a:schemeClr val="accent3">
                    <a:lumMod val="25000"/>
                  </a:schemeClr>
                </a:solidFill>
              </a:rPr>
              <a:t>possible et comment </a:t>
            </a:r>
            <a:r>
              <a:rPr lang="fr-BE" sz="4000" dirty="0" smtClean="0">
                <a:solidFill>
                  <a:schemeClr val="accent6">
                    <a:lumMod val="50000"/>
                  </a:schemeClr>
                </a:solidFill>
              </a:rPr>
              <a:t>?</a:t>
            </a:r>
            <a:endParaRPr lang="fr-FR" altLang="fr-FR" sz="3800" dirty="0" smtClean="0">
              <a:solidFill>
                <a:schemeClr val="accent6">
                  <a:lumMod val="50000"/>
                </a:schemeClr>
              </a:solidFill>
            </a:endParaRPr>
          </a:p>
        </p:txBody>
      </p:sp>
      <p:sp>
        <p:nvSpPr>
          <p:cNvPr id="5124" name="Rectangle 3"/>
          <p:cNvSpPr>
            <a:spLocks noGrp="1" noChangeArrowheads="1"/>
          </p:cNvSpPr>
          <p:nvPr>
            <p:ph type="subTitle" idx="1"/>
          </p:nvPr>
        </p:nvSpPr>
        <p:spPr>
          <a:xfrm>
            <a:off x="395536" y="3140968"/>
            <a:ext cx="8280920" cy="3528392"/>
          </a:xfrm>
        </p:spPr>
        <p:txBody>
          <a:bodyPr/>
          <a:lstStyle/>
          <a:p>
            <a:r>
              <a:rPr lang="fr-FR" altLang="fr-FR" sz="2400" dirty="0"/>
              <a:t>Prof. Ch. Hanzen</a:t>
            </a:r>
            <a:br>
              <a:rPr lang="fr-FR" altLang="fr-FR" sz="2400" dirty="0"/>
            </a:br>
            <a:r>
              <a:rPr lang="fr-FR" altLang="fr-FR" sz="2400" dirty="0" smtClean="0"/>
              <a:t/>
            </a:r>
            <a:br>
              <a:rPr lang="fr-FR" altLang="fr-FR" sz="2400" dirty="0" smtClean="0"/>
            </a:br>
            <a:r>
              <a:rPr lang="fr-FR" altLang="fr-FR" sz="2400" dirty="0" smtClean="0"/>
              <a:t>Université de Liège</a:t>
            </a:r>
            <a:br>
              <a:rPr lang="fr-FR" altLang="fr-FR" sz="2400" dirty="0" smtClean="0"/>
            </a:br>
            <a:r>
              <a:rPr lang="fr-FR" altLang="fr-FR" sz="2400" dirty="0" smtClean="0"/>
              <a:t>Faculté de Médecine Vétérinaire</a:t>
            </a:r>
            <a:br>
              <a:rPr lang="fr-FR" altLang="fr-FR" sz="2400" dirty="0" smtClean="0"/>
            </a:br>
            <a:r>
              <a:rPr lang="fr-FR" altLang="fr-FR" sz="2400" dirty="0" smtClean="0"/>
              <a:t>Service de </a:t>
            </a:r>
            <a:r>
              <a:rPr lang="fr-FR" altLang="fr-FR" sz="2400" dirty="0" err="1" smtClean="0"/>
              <a:t>Thériogenologie</a:t>
            </a:r>
            <a:r>
              <a:rPr lang="fr-FR" altLang="fr-FR" sz="2400" dirty="0" smtClean="0"/>
              <a:t> des animaux de production</a:t>
            </a:r>
            <a:br>
              <a:rPr lang="fr-FR" altLang="fr-FR" sz="2400" dirty="0" smtClean="0"/>
            </a:br>
            <a:r>
              <a:rPr lang="fr-FR" altLang="fr-FR" sz="2400" dirty="0" smtClean="0"/>
              <a:t>Courriel : </a:t>
            </a:r>
            <a:r>
              <a:rPr lang="fr-FR" altLang="fr-FR" sz="2400" dirty="0" smtClean="0">
                <a:hlinkClick r:id="rId3"/>
              </a:rPr>
              <a:t>Christian.hanzen@ulg.ac.be</a:t>
            </a:r>
            <a:r>
              <a:rPr lang="fr-FR" altLang="fr-FR" sz="2400" dirty="0" smtClean="0"/>
              <a:t/>
            </a:r>
            <a:br>
              <a:rPr lang="fr-FR" altLang="fr-FR" sz="2400" dirty="0" smtClean="0"/>
            </a:br>
            <a:r>
              <a:rPr lang="fr-FR" altLang="fr-FR" sz="2400" dirty="0" smtClean="0"/>
              <a:t>Site : </a:t>
            </a:r>
            <a:r>
              <a:rPr lang="fr-FR" altLang="fr-FR" sz="2400" dirty="0" smtClean="0">
                <a:hlinkClick r:id="rId4"/>
              </a:rPr>
              <a:t>http://www.therioruminant.ulg.ac.be/index.html</a:t>
            </a:r>
            <a:r>
              <a:rPr lang="fr-FR" altLang="fr-FR" sz="2400" dirty="0" smtClean="0"/>
              <a:t/>
            </a:r>
            <a:br>
              <a:rPr lang="fr-FR" altLang="fr-FR" sz="2400" dirty="0" smtClean="0"/>
            </a:br>
            <a:r>
              <a:rPr lang="fr-FR" altLang="fr-FR" sz="2400" dirty="0" smtClean="0"/>
              <a:t>Publications : </a:t>
            </a:r>
            <a:r>
              <a:rPr lang="fr-FR" altLang="fr-FR" sz="2400" dirty="0" smtClean="0">
                <a:hlinkClick r:id="rId5"/>
              </a:rPr>
              <a:t>http://orbi.ulg.ac.be/</a:t>
            </a:r>
            <a:endParaRPr lang="fr-FR" altLang="fr-FR" sz="2400" dirty="0" smtClean="0"/>
          </a:p>
          <a:p>
            <a:r>
              <a:rPr lang="en-US" altLang="fr-FR" sz="2400" dirty="0" smtClean="0"/>
              <a:t>Facebook : </a:t>
            </a:r>
            <a:r>
              <a:rPr lang="en-US" altLang="fr-FR" sz="2400" u="sng" dirty="0" smtClean="0">
                <a:hlinkClick r:id="rId6"/>
              </a:rPr>
              <a:t>https://www.facebook.com/Theriogenologie</a:t>
            </a:r>
            <a:r>
              <a:rPr lang="fr-FR" altLang="fr-FR" sz="2400" dirty="0" smtClean="0"/>
              <a:t> </a:t>
            </a:r>
          </a:p>
          <a:p>
            <a:endParaRPr lang="fr-FR" altLang="fr-FR" sz="2400" dirty="0" smtClean="0"/>
          </a:p>
        </p:txBody>
      </p:sp>
      <p:sp>
        <p:nvSpPr>
          <p:cNvPr id="2" name="Rectangle 1"/>
          <p:cNvSpPr/>
          <p:nvPr/>
        </p:nvSpPr>
        <p:spPr>
          <a:xfrm>
            <a:off x="3110296" y="1988840"/>
            <a:ext cx="2702984" cy="830997"/>
          </a:xfrm>
          <a:prstGeom prst="rect">
            <a:avLst/>
          </a:prstGeom>
        </p:spPr>
        <p:txBody>
          <a:bodyPr wrap="none">
            <a:spAutoFit/>
          </a:bodyPr>
          <a:lstStyle/>
          <a:p>
            <a:pPr algn="ctr"/>
            <a:r>
              <a:rPr lang="fr-FR" altLang="fr-FR" dirty="0" smtClean="0">
                <a:latin typeface="+mn-lt"/>
              </a:rPr>
              <a:t>Conférence  </a:t>
            </a:r>
            <a:r>
              <a:rPr lang="fr-FR" altLang="fr-FR" dirty="0" err="1" smtClean="0">
                <a:latin typeface="+mn-lt"/>
              </a:rPr>
              <a:t>Formavet</a:t>
            </a:r>
            <a:endParaRPr lang="fr-FR" altLang="fr-FR" dirty="0" smtClean="0">
              <a:latin typeface="+mn-lt"/>
            </a:endParaRPr>
          </a:p>
          <a:p>
            <a:pPr algn="ctr"/>
            <a:r>
              <a:rPr lang="fr-FR" altLang="fr-FR" dirty="0" smtClean="0">
                <a:latin typeface="+mn-lt"/>
              </a:rPr>
              <a:t>16 mars 2016 </a:t>
            </a:r>
            <a:endParaRPr lang="fr-BE"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95288" y="260350"/>
            <a:ext cx="8569200" cy="864394"/>
          </a:xfrm>
        </p:spPr>
        <p:txBody>
          <a:bodyPr/>
          <a:lstStyle/>
          <a:p>
            <a:r>
              <a:rPr lang="fr-BE" sz="2400" dirty="0" smtClean="0"/>
              <a:t>Comparaison (B : 80 troupeaux / F : 225 troupeaux ) de la distribution des troupeaux en fonction de divers % de sexe ratio (Ly et Hanzen 2015)</a:t>
            </a:r>
            <a:endParaRPr lang="fr-BE" sz="2400" dirty="0">
              <a:solidFill>
                <a:schemeClr val="tx1">
                  <a:lumMod val="75000"/>
                </a:schemeClr>
              </a:solidFill>
            </a:endParaRPr>
          </a:p>
        </p:txBody>
      </p:sp>
      <p:graphicFrame>
        <p:nvGraphicFramePr>
          <p:cNvPr id="8" name="Graphique 7"/>
          <p:cNvGraphicFramePr>
            <a:graphicFrameLocks/>
          </p:cNvGraphicFramePr>
          <p:nvPr>
            <p:extLst>
              <p:ext uri="{D42A27DB-BD31-4B8C-83A1-F6EECF244321}">
                <p14:modId xmlns:p14="http://schemas.microsoft.com/office/powerpoint/2010/main" val="1073743886"/>
              </p:ext>
            </p:extLst>
          </p:nvPr>
        </p:nvGraphicFramePr>
        <p:xfrm>
          <a:off x="683568" y="1268760"/>
          <a:ext cx="7390062" cy="4998716"/>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p:cNvSpPr txBox="1"/>
          <p:nvPr/>
        </p:nvSpPr>
        <p:spPr>
          <a:xfrm>
            <a:off x="2051720" y="6269250"/>
            <a:ext cx="2775119" cy="400110"/>
          </a:xfrm>
          <a:prstGeom prst="rect">
            <a:avLst/>
          </a:prstGeom>
          <a:noFill/>
          <a:ln>
            <a:solidFill>
              <a:schemeClr val="tx2"/>
            </a:solidFill>
          </a:ln>
        </p:spPr>
        <p:txBody>
          <a:bodyPr wrap="none" rtlCol="0">
            <a:spAutoFit/>
          </a:bodyPr>
          <a:lstStyle/>
          <a:p>
            <a:r>
              <a:rPr lang="fr-BE" sz="2000" dirty="0" smtClean="0">
                <a:solidFill>
                  <a:schemeClr val="tx2"/>
                </a:solidFill>
                <a:latin typeface="+mj-lt"/>
              </a:rPr>
              <a:t>Majorité de femelles 27,2 %</a:t>
            </a:r>
            <a:endParaRPr lang="fr-BE" sz="2000" dirty="0">
              <a:solidFill>
                <a:schemeClr val="tx2"/>
              </a:solidFill>
              <a:latin typeface="+mj-lt"/>
            </a:endParaRPr>
          </a:p>
        </p:txBody>
      </p:sp>
      <p:sp>
        <p:nvSpPr>
          <p:cNvPr id="10" name="ZoneTexte 9"/>
          <p:cNvSpPr txBox="1"/>
          <p:nvPr/>
        </p:nvSpPr>
        <p:spPr>
          <a:xfrm>
            <a:off x="5933056" y="6239882"/>
            <a:ext cx="2775119" cy="400110"/>
          </a:xfrm>
          <a:prstGeom prst="rect">
            <a:avLst/>
          </a:prstGeom>
          <a:noFill/>
          <a:ln>
            <a:solidFill>
              <a:schemeClr val="tx2"/>
            </a:solidFill>
          </a:ln>
        </p:spPr>
        <p:txBody>
          <a:bodyPr wrap="none" rtlCol="0">
            <a:spAutoFit/>
          </a:bodyPr>
          <a:lstStyle/>
          <a:p>
            <a:r>
              <a:rPr lang="fr-BE" sz="2000" dirty="0" smtClean="0">
                <a:solidFill>
                  <a:schemeClr val="tx2"/>
                </a:solidFill>
                <a:latin typeface="+mj-lt"/>
              </a:rPr>
              <a:t>Majorité de mâles : 28,9 %</a:t>
            </a:r>
            <a:endParaRPr lang="fr-BE" sz="2000" dirty="0">
              <a:solidFill>
                <a:schemeClr val="tx2"/>
              </a:solidFill>
              <a:latin typeface="+mj-lt"/>
            </a:endParaRPr>
          </a:p>
        </p:txBody>
      </p:sp>
      <p:sp>
        <p:nvSpPr>
          <p:cNvPr id="2" name="Ellipse 1"/>
          <p:cNvSpPr/>
          <p:nvPr/>
        </p:nvSpPr>
        <p:spPr bwMode="auto">
          <a:xfrm>
            <a:off x="5093495" y="5625593"/>
            <a:ext cx="432048" cy="432048"/>
          </a:xfrm>
          <a:prstGeom prst="ellipse">
            <a:avLst/>
          </a:prstGeom>
          <a:noFill/>
          <a:ln w="2857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472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Effets de différents facteurs sur le SR (Ly et Hanzen 2015)</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11</a:t>
            </a:fld>
            <a:endParaRPr lang="fr-FR" altLang="fr-FR"/>
          </a:p>
        </p:txBody>
      </p:sp>
      <p:graphicFrame>
        <p:nvGraphicFramePr>
          <p:cNvPr id="5" name="Graphique 4"/>
          <p:cNvGraphicFramePr>
            <a:graphicFrameLocks/>
          </p:cNvGraphicFramePr>
          <p:nvPr>
            <p:extLst>
              <p:ext uri="{D42A27DB-BD31-4B8C-83A1-F6EECF244321}">
                <p14:modId xmlns:p14="http://schemas.microsoft.com/office/powerpoint/2010/main" val="1039046287"/>
              </p:ext>
            </p:extLst>
          </p:nvPr>
        </p:nvGraphicFramePr>
        <p:xfrm>
          <a:off x="179512" y="1340768"/>
          <a:ext cx="8964488"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3488665" y="1514401"/>
            <a:ext cx="3256020" cy="461665"/>
          </a:xfrm>
          <a:prstGeom prst="rect">
            <a:avLst/>
          </a:prstGeom>
          <a:solidFill>
            <a:schemeClr val="accent1">
              <a:lumMod val="50000"/>
            </a:schemeClr>
          </a:solidFill>
          <a:ln>
            <a:solidFill>
              <a:schemeClr val="tx2"/>
            </a:solidFill>
          </a:ln>
        </p:spPr>
        <p:txBody>
          <a:bodyPr wrap="none" rtlCol="0">
            <a:spAutoFit/>
          </a:bodyPr>
          <a:lstStyle/>
          <a:p>
            <a:r>
              <a:rPr lang="fr-BE" dirty="0" smtClean="0">
                <a:latin typeface="+mj-lt"/>
              </a:rPr>
              <a:t>Saison de fécondation : NS</a:t>
            </a:r>
            <a:endParaRPr lang="fr-BE" dirty="0">
              <a:latin typeface="+mj-lt"/>
            </a:endParaRPr>
          </a:p>
        </p:txBody>
      </p:sp>
      <p:sp>
        <p:nvSpPr>
          <p:cNvPr id="7" name="ZoneTexte 6"/>
          <p:cNvSpPr txBox="1"/>
          <p:nvPr/>
        </p:nvSpPr>
        <p:spPr>
          <a:xfrm>
            <a:off x="7812360" y="1511905"/>
            <a:ext cx="879215" cy="461665"/>
          </a:xfrm>
          <a:prstGeom prst="rect">
            <a:avLst/>
          </a:prstGeom>
          <a:solidFill>
            <a:schemeClr val="accent6">
              <a:lumMod val="75000"/>
            </a:schemeClr>
          </a:solidFill>
          <a:ln>
            <a:solidFill>
              <a:schemeClr val="tx2"/>
            </a:solidFill>
          </a:ln>
        </p:spPr>
        <p:txBody>
          <a:bodyPr wrap="none" rtlCol="0">
            <a:spAutoFit/>
          </a:bodyPr>
          <a:lstStyle/>
          <a:p>
            <a:r>
              <a:rPr lang="fr-BE" dirty="0" err="1" smtClean="0">
                <a:solidFill>
                  <a:srgbClr val="FFFF66"/>
                </a:solidFill>
                <a:latin typeface="+mj-lt"/>
              </a:rPr>
              <a:t>NL</a:t>
            </a:r>
            <a:r>
              <a:rPr lang="fr-BE" dirty="0" smtClean="0">
                <a:solidFill>
                  <a:srgbClr val="FFFF66"/>
                </a:solidFill>
                <a:latin typeface="+mj-lt"/>
              </a:rPr>
              <a:t> : S</a:t>
            </a:r>
            <a:endParaRPr lang="fr-BE" dirty="0">
              <a:solidFill>
                <a:srgbClr val="FFFF66"/>
              </a:solidFill>
              <a:latin typeface="+mj-lt"/>
            </a:endParaRPr>
          </a:p>
        </p:txBody>
      </p:sp>
      <p:sp>
        <p:nvSpPr>
          <p:cNvPr id="8" name="ZoneTexte 7"/>
          <p:cNvSpPr txBox="1"/>
          <p:nvPr/>
        </p:nvSpPr>
        <p:spPr>
          <a:xfrm>
            <a:off x="737287" y="1513153"/>
            <a:ext cx="2467342" cy="461665"/>
          </a:xfrm>
          <a:prstGeom prst="rect">
            <a:avLst/>
          </a:prstGeom>
          <a:solidFill>
            <a:schemeClr val="bg1">
              <a:lumMod val="60000"/>
              <a:lumOff val="40000"/>
            </a:schemeClr>
          </a:solidFill>
          <a:ln>
            <a:solidFill>
              <a:schemeClr val="tx2"/>
            </a:solidFill>
          </a:ln>
        </p:spPr>
        <p:txBody>
          <a:bodyPr wrap="none" rtlCol="0">
            <a:spAutoFit/>
          </a:bodyPr>
          <a:lstStyle/>
          <a:p>
            <a:r>
              <a:rPr lang="fr-BE" dirty="0" smtClean="0">
                <a:solidFill>
                  <a:schemeClr val="tx2"/>
                </a:solidFill>
                <a:latin typeface="+mj-lt"/>
              </a:rPr>
              <a:t>Année de vêlage : S</a:t>
            </a:r>
            <a:endParaRPr lang="fr-BE" dirty="0">
              <a:solidFill>
                <a:schemeClr val="tx2"/>
              </a:solidFill>
              <a:latin typeface="+mj-lt"/>
            </a:endParaRPr>
          </a:p>
        </p:txBody>
      </p:sp>
    </p:spTree>
    <p:extLst>
      <p:ext uri="{BB962C8B-B14F-4D97-AF65-F5344CB8AC3E}">
        <p14:creationId xmlns:p14="http://schemas.microsoft.com/office/powerpoint/2010/main" val="407235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12</a:t>
            </a:fld>
            <a:endParaRPr lang="fr-FR" altLang="fr-FR"/>
          </a:p>
        </p:txBody>
      </p:sp>
      <p:graphicFrame>
        <p:nvGraphicFramePr>
          <p:cNvPr id="5" name="Graphique 4"/>
          <p:cNvGraphicFramePr>
            <a:graphicFrameLocks/>
          </p:cNvGraphicFramePr>
          <p:nvPr>
            <p:extLst>
              <p:ext uri="{D42A27DB-BD31-4B8C-83A1-F6EECF244321}">
                <p14:modId xmlns:p14="http://schemas.microsoft.com/office/powerpoint/2010/main" val="1407551380"/>
              </p:ext>
            </p:extLst>
          </p:nvPr>
        </p:nvGraphicFramePr>
        <p:xfrm>
          <a:off x="251520" y="1556792"/>
          <a:ext cx="8424936" cy="504056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re 1"/>
          <p:cNvSpPr>
            <a:spLocks noGrp="1"/>
          </p:cNvSpPr>
          <p:nvPr>
            <p:ph type="title"/>
          </p:nvPr>
        </p:nvSpPr>
        <p:spPr>
          <a:xfrm>
            <a:off x="323528" y="188641"/>
            <a:ext cx="8061325" cy="648072"/>
          </a:xfrm>
        </p:spPr>
        <p:txBody>
          <a:bodyPr/>
          <a:lstStyle/>
          <a:p>
            <a:r>
              <a:rPr lang="fr-BE" dirty="0" smtClean="0"/>
              <a:t>Effets de différents facteurs sur le SR (Ly et Hanzen 2015)</a:t>
            </a:r>
            <a:endParaRPr lang="fr-BE" dirty="0"/>
          </a:p>
        </p:txBody>
      </p:sp>
      <p:sp>
        <p:nvSpPr>
          <p:cNvPr id="7" name="ZoneTexte 6"/>
          <p:cNvSpPr txBox="1"/>
          <p:nvPr/>
        </p:nvSpPr>
        <p:spPr>
          <a:xfrm>
            <a:off x="3779912" y="1043661"/>
            <a:ext cx="1249509" cy="461665"/>
          </a:xfrm>
          <a:prstGeom prst="rect">
            <a:avLst/>
          </a:prstGeom>
          <a:solidFill>
            <a:schemeClr val="accent1">
              <a:lumMod val="60000"/>
              <a:lumOff val="40000"/>
            </a:schemeClr>
          </a:solidFill>
          <a:ln>
            <a:solidFill>
              <a:schemeClr val="tx2"/>
            </a:solidFill>
          </a:ln>
        </p:spPr>
        <p:txBody>
          <a:bodyPr wrap="none" rtlCol="0">
            <a:spAutoFit/>
          </a:bodyPr>
          <a:lstStyle/>
          <a:p>
            <a:r>
              <a:rPr lang="fr-BE" dirty="0" smtClean="0">
                <a:solidFill>
                  <a:schemeClr val="tx2"/>
                </a:solidFill>
                <a:latin typeface="+mj-lt"/>
              </a:rPr>
              <a:t>Effets NS</a:t>
            </a:r>
            <a:endParaRPr lang="fr-BE" dirty="0">
              <a:solidFill>
                <a:schemeClr val="tx2"/>
              </a:solidFill>
              <a:latin typeface="+mj-lt"/>
            </a:endParaRPr>
          </a:p>
        </p:txBody>
      </p:sp>
    </p:spTree>
    <p:extLst>
      <p:ext uri="{BB962C8B-B14F-4D97-AF65-F5344CB8AC3E}">
        <p14:creationId xmlns:p14="http://schemas.microsoft.com/office/powerpoint/2010/main" val="337357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txBox="1">
            <a:spLocks/>
          </p:cNvSpPr>
          <p:nvPr/>
        </p:nvSpPr>
        <p:spPr bwMode="auto">
          <a:xfrm>
            <a:off x="611560" y="260648"/>
            <a:ext cx="6696744" cy="504056"/>
          </a:xfrm>
          <a:prstGeom prst="rect">
            <a:avLst/>
          </a:prstGeom>
          <a:solidFill>
            <a:srgbClr val="990000"/>
          </a:solidFill>
          <a:ln>
            <a:solidFill>
              <a:schemeClr val="tx2"/>
            </a:solid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tx1"/>
                </a:solidFill>
                <a:latin typeface="Arial Narrow" pitchFamily="34" charset="0"/>
              </a:defRPr>
            </a:lvl6pPr>
            <a:lvl7pPr marL="914400" algn="l" rtl="0" eaLnBrk="0" fontAlgn="base" hangingPunct="0">
              <a:spcBef>
                <a:spcPct val="0"/>
              </a:spcBef>
              <a:spcAft>
                <a:spcPct val="0"/>
              </a:spcAft>
              <a:defRPr sz="3000">
                <a:solidFill>
                  <a:schemeClr val="tx1"/>
                </a:solidFill>
                <a:latin typeface="Arial Narrow" pitchFamily="34" charset="0"/>
              </a:defRPr>
            </a:lvl7pPr>
            <a:lvl8pPr marL="1371600" algn="l" rtl="0" eaLnBrk="0" fontAlgn="base" hangingPunct="0">
              <a:spcBef>
                <a:spcPct val="0"/>
              </a:spcBef>
              <a:spcAft>
                <a:spcPct val="0"/>
              </a:spcAft>
              <a:defRPr sz="3000">
                <a:solidFill>
                  <a:schemeClr val="tx1"/>
                </a:solidFill>
                <a:latin typeface="Arial Narrow" pitchFamily="34" charset="0"/>
              </a:defRPr>
            </a:lvl8pPr>
            <a:lvl9pPr marL="1828800" algn="l" rtl="0" eaLnBrk="0" fontAlgn="base" hangingPunct="0">
              <a:spcBef>
                <a:spcPct val="0"/>
              </a:spcBef>
              <a:spcAft>
                <a:spcPct val="0"/>
              </a:spcAft>
              <a:defRPr sz="3000">
                <a:solidFill>
                  <a:schemeClr val="tx1"/>
                </a:solidFill>
                <a:latin typeface="Arial Narrow" pitchFamily="34" charset="0"/>
              </a:defRPr>
            </a:lvl9pPr>
          </a:lstStyle>
          <a:p>
            <a:r>
              <a:rPr lang="fr-BE" sz="2400" kern="0" dirty="0" smtClean="0"/>
              <a:t>Effet des paramètres de fécondité (Ly et Hanzen 2015)</a:t>
            </a:r>
            <a:endParaRPr lang="fr-BE" sz="2400" kern="0" dirty="0"/>
          </a:p>
        </p:txBody>
      </p:sp>
      <p:graphicFrame>
        <p:nvGraphicFramePr>
          <p:cNvPr id="16" name="Graphique 15"/>
          <p:cNvGraphicFramePr>
            <a:graphicFrameLocks/>
          </p:cNvGraphicFramePr>
          <p:nvPr>
            <p:extLst>
              <p:ext uri="{D42A27DB-BD31-4B8C-83A1-F6EECF244321}">
                <p14:modId xmlns:p14="http://schemas.microsoft.com/office/powerpoint/2010/main" val="3271992016"/>
              </p:ext>
            </p:extLst>
          </p:nvPr>
        </p:nvGraphicFramePr>
        <p:xfrm>
          <a:off x="323528" y="2355689"/>
          <a:ext cx="8634507" cy="403244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p:cNvSpPr txBox="1"/>
          <p:nvPr/>
        </p:nvSpPr>
        <p:spPr>
          <a:xfrm>
            <a:off x="3750933" y="1043661"/>
            <a:ext cx="1249509" cy="461665"/>
          </a:xfrm>
          <a:prstGeom prst="rect">
            <a:avLst/>
          </a:prstGeom>
          <a:solidFill>
            <a:schemeClr val="accent1">
              <a:lumMod val="60000"/>
              <a:lumOff val="40000"/>
            </a:schemeClr>
          </a:solidFill>
          <a:ln>
            <a:solidFill>
              <a:schemeClr val="tx2"/>
            </a:solidFill>
          </a:ln>
        </p:spPr>
        <p:txBody>
          <a:bodyPr wrap="none" rtlCol="0">
            <a:spAutoFit/>
          </a:bodyPr>
          <a:lstStyle/>
          <a:p>
            <a:r>
              <a:rPr lang="fr-BE" dirty="0" smtClean="0">
                <a:solidFill>
                  <a:schemeClr val="tx2"/>
                </a:solidFill>
                <a:latin typeface="+mj-lt"/>
              </a:rPr>
              <a:t>Effets NS</a:t>
            </a:r>
            <a:endParaRPr lang="fr-BE" dirty="0">
              <a:solidFill>
                <a:schemeClr val="tx2"/>
              </a:solidFill>
              <a:latin typeface="+mj-lt"/>
            </a:endParaRPr>
          </a:p>
        </p:txBody>
      </p:sp>
    </p:spTree>
    <p:extLst>
      <p:ext uri="{BB962C8B-B14F-4D97-AF65-F5344CB8AC3E}">
        <p14:creationId xmlns:p14="http://schemas.microsoft.com/office/powerpoint/2010/main" val="374485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061325" cy="936402"/>
          </a:xfrm>
        </p:spPr>
        <p:txBody>
          <a:bodyPr/>
          <a:lstStyle/>
          <a:p>
            <a:r>
              <a:rPr lang="fr-BE" sz="2400" dirty="0" smtClean="0"/>
              <a:t>L’état corporel de la mère</a:t>
            </a:r>
            <a:br>
              <a:rPr lang="fr-BE" sz="2400" dirty="0" smtClean="0"/>
            </a:br>
            <a:r>
              <a:rPr lang="fr-BE" sz="2400" dirty="0" smtClean="0"/>
              <a:t>Hypothèse de </a:t>
            </a:r>
            <a:r>
              <a:rPr lang="fr-BE" sz="2400" dirty="0" err="1" smtClean="0"/>
              <a:t>Trivers</a:t>
            </a:r>
            <a:r>
              <a:rPr lang="fr-BE" sz="2400" dirty="0" smtClean="0"/>
              <a:t> et Willard (1973)</a:t>
            </a:r>
            <a:endParaRPr lang="fr-BE" sz="2400" dirty="0"/>
          </a:p>
        </p:txBody>
      </p:sp>
      <p:sp>
        <p:nvSpPr>
          <p:cNvPr id="3" name="Espace réservé du contenu 2"/>
          <p:cNvSpPr>
            <a:spLocks noGrp="1"/>
          </p:cNvSpPr>
          <p:nvPr>
            <p:ph idx="1"/>
          </p:nvPr>
        </p:nvSpPr>
        <p:spPr/>
        <p:txBody>
          <a:bodyPr/>
          <a:lstStyle/>
          <a:p>
            <a:r>
              <a:rPr lang="fr-BE" sz="2400" dirty="0" smtClean="0"/>
              <a:t>L’augmentation de l’état corporel de la mère lors de la fécondation s’accompagne d’une augmentation du sexe ratio en vue d’une diffusion plus large des gènes par un descendant mâle (à confirmer).</a:t>
            </a:r>
          </a:p>
          <a:p>
            <a:r>
              <a:rPr lang="fr-BE" sz="2400" dirty="0" smtClean="0"/>
              <a:t>Méta-analyse de 422 publications (mammifères sauvages et domestiques) : 34 % d’adhésion à l’hypothèse.</a:t>
            </a:r>
          </a:p>
          <a:p>
            <a:r>
              <a:rPr lang="fr-BE" sz="2400" dirty="0" smtClean="0"/>
              <a:t>Le changement du score corporel serait plus important que sa valeur absolue </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14</a:t>
            </a:fld>
            <a:endParaRPr lang="fr-FR" altLang="fr-FR"/>
          </a:p>
        </p:txBody>
      </p:sp>
    </p:spTree>
    <p:extLst>
      <p:ext uri="{BB962C8B-B14F-4D97-AF65-F5344CB8AC3E}">
        <p14:creationId xmlns:p14="http://schemas.microsoft.com/office/powerpoint/2010/main" val="19765631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260648"/>
            <a:ext cx="4217259" cy="648370"/>
          </a:xfrm>
        </p:spPr>
        <p:txBody>
          <a:bodyPr/>
          <a:lstStyle/>
          <a:p>
            <a:r>
              <a:rPr lang="fr-BE" sz="2400" dirty="0"/>
              <a:t>L</a:t>
            </a:r>
            <a:r>
              <a:rPr lang="fr-BE" sz="2400" dirty="0" smtClean="0"/>
              <a:t>a dominance sociale</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15</a:t>
            </a:fld>
            <a:endParaRPr lang="fr-FR" altLang="fr-FR"/>
          </a:p>
        </p:txBody>
      </p:sp>
      <p:pic>
        <p:nvPicPr>
          <p:cNvPr id="4098" name="Picture 2" descr="IMG_1777_modifié-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221904"/>
            <a:ext cx="622162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1547664" y="5923052"/>
            <a:ext cx="6418295" cy="400110"/>
          </a:xfrm>
          <a:prstGeom prst="rect">
            <a:avLst/>
          </a:prstGeom>
          <a:solidFill>
            <a:srgbClr val="FFFF99"/>
          </a:solidFill>
          <a:ln>
            <a:solidFill>
              <a:schemeClr val="tx2"/>
            </a:solidFill>
          </a:ln>
        </p:spPr>
        <p:txBody>
          <a:bodyPr wrap="none" rtlCol="0">
            <a:spAutoFit/>
          </a:bodyPr>
          <a:lstStyle/>
          <a:p>
            <a:r>
              <a:rPr lang="fr-BE" sz="2000" dirty="0" smtClean="0">
                <a:solidFill>
                  <a:schemeClr val="tx2"/>
                </a:solidFill>
                <a:latin typeface="+mj-lt"/>
              </a:rPr>
              <a:t>Littérature : effets opposés de la hiérarchie sociale sur le sexe ratio</a:t>
            </a:r>
            <a:endParaRPr lang="fr-BE" sz="2000" dirty="0">
              <a:solidFill>
                <a:schemeClr val="tx2"/>
              </a:solidFill>
              <a:latin typeface="+mj-lt"/>
            </a:endParaRPr>
          </a:p>
        </p:txBody>
      </p:sp>
    </p:spTree>
    <p:extLst>
      <p:ext uri="{BB962C8B-B14F-4D97-AF65-F5344CB8AC3E}">
        <p14:creationId xmlns:p14="http://schemas.microsoft.com/office/powerpoint/2010/main" val="25128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95288" y="260350"/>
            <a:ext cx="8497192" cy="648370"/>
          </a:xfrm>
        </p:spPr>
        <p:txBody>
          <a:bodyPr/>
          <a:lstStyle/>
          <a:p>
            <a:r>
              <a:rPr lang="fr-BE" sz="2200" dirty="0" smtClean="0">
                <a:solidFill>
                  <a:srgbClr val="FFFF66"/>
                </a:solidFill>
              </a:rPr>
              <a:t>La production laitière </a:t>
            </a:r>
            <a:r>
              <a:rPr lang="fr-BE" sz="2200" dirty="0" smtClean="0">
                <a:solidFill>
                  <a:schemeClr val="bg2">
                    <a:lumMod val="60000"/>
                    <a:lumOff val="40000"/>
                  </a:schemeClr>
                </a:solidFill>
              </a:rPr>
              <a:t>(</a:t>
            </a:r>
            <a:r>
              <a:rPr lang="fr-BE" sz="2200" dirty="0" err="1" smtClean="0">
                <a:solidFill>
                  <a:schemeClr val="bg2">
                    <a:lumMod val="60000"/>
                    <a:lumOff val="40000"/>
                  </a:schemeClr>
                </a:solidFill>
              </a:rPr>
              <a:t>Hinde</a:t>
            </a:r>
            <a:r>
              <a:rPr lang="fr-BE" sz="2200" dirty="0" smtClean="0">
                <a:solidFill>
                  <a:schemeClr val="bg2">
                    <a:lumMod val="60000"/>
                    <a:lumOff val="40000"/>
                  </a:schemeClr>
                </a:solidFill>
              </a:rPr>
              <a:t> et al. </a:t>
            </a:r>
            <a:r>
              <a:rPr lang="en-US" sz="2200" dirty="0" err="1">
                <a:solidFill>
                  <a:schemeClr val="bg2">
                    <a:lumMod val="60000"/>
                    <a:lumOff val="40000"/>
                  </a:schemeClr>
                </a:solidFill>
              </a:rPr>
              <a:t>PLoS</a:t>
            </a:r>
            <a:r>
              <a:rPr lang="en-US" sz="2200" dirty="0">
                <a:solidFill>
                  <a:schemeClr val="bg2">
                    <a:lumMod val="60000"/>
                    <a:lumOff val="40000"/>
                  </a:schemeClr>
                </a:solidFill>
              </a:rPr>
              <a:t> ONE, 2014,(9): 1-7</a:t>
            </a:r>
            <a:r>
              <a:rPr lang="en-US" sz="2200" dirty="0" smtClean="0">
                <a:solidFill>
                  <a:schemeClr val="bg2">
                    <a:lumMod val="60000"/>
                    <a:lumOff val="40000"/>
                  </a:schemeClr>
                </a:solidFill>
              </a:rPr>
              <a:t>.)</a:t>
            </a:r>
            <a:endParaRPr lang="fr-BE" sz="2200" dirty="0">
              <a:solidFill>
                <a:schemeClr val="tx1">
                  <a:lumMod val="75000"/>
                </a:schemeClr>
              </a:solidFill>
            </a:endParaRPr>
          </a:p>
        </p:txBody>
      </p:sp>
      <p:pic>
        <p:nvPicPr>
          <p:cNvPr id="5122" name="Picture 2" descr="C:\Users\User\Pictures\Sexe et production laitiè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720080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6062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95288" y="260350"/>
            <a:ext cx="8497192" cy="648370"/>
          </a:xfrm>
        </p:spPr>
        <p:txBody>
          <a:bodyPr/>
          <a:lstStyle/>
          <a:p>
            <a:r>
              <a:rPr lang="fr-BE" sz="2400" dirty="0" smtClean="0"/>
              <a:t>La production laitière </a:t>
            </a:r>
            <a:r>
              <a:rPr lang="fr-BE" sz="2400" dirty="0" smtClean="0">
                <a:solidFill>
                  <a:schemeClr val="bg2">
                    <a:lumMod val="60000"/>
                    <a:lumOff val="40000"/>
                  </a:schemeClr>
                </a:solidFill>
              </a:rPr>
              <a:t>(Barbat et al. 2014)</a:t>
            </a:r>
            <a:endParaRPr lang="fr-BE" sz="2400" dirty="0">
              <a:solidFill>
                <a:schemeClr val="tx1">
                  <a:lumMod val="75000"/>
                </a:schemeClr>
              </a:solidFill>
            </a:endParaRPr>
          </a:p>
        </p:txBody>
      </p:sp>
      <p:sp>
        <p:nvSpPr>
          <p:cNvPr id="2" name="ZoneTexte 1"/>
          <p:cNvSpPr txBox="1"/>
          <p:nvPr/>
        </p:nvSpPr>
        <p:spPr>
          <a:xfrm>
            <a:off x="1619672" y="1124744"/>
            <a:ext cx="5285421" cy="1200329"/>
          </a:xfrm>
          <a:prstGeom prst="rect">
            <a:avLst/>
          </a:prstGeom>
          <a:noFill/>
          <a:ln>
            <a:solidFill>
              <a:schemeClr val="tx2"/>
            </a:solidFill>
          </a:ln>
        </p:spPr>
        <p:txBody>
          <a:bodyPr wrap="none" rtlCol="0">
            <a:spAutoFit/>
          </a:bodyPr>
          <a:lstStyle/>
          <a:p>
            <a:r>
              <a:rPr lang="fr-BE" dirty="0" smtClean="0">
                <a:solidFill>
                  <a:schemeClr val="tx2"/>
                </a:solidFill>
                <a:latin typeface="+mj-lt"/>
              </a:rPr>
              <a:t>Pas d’effet observé par Barbat et al. 2014 </a:t>
            </a:r>
          </a:p>
          <a:p>
            <a:r>
              <a:rPr lang="fr-BE" dirty="0" smtClean="0">
                <a:solidFill>
                  <a:schemeClr val="tx2"/>
                </a:solidFill>
                <a:latin typeface="+mj-lt"/>
              </a:rPr>
              <a:t>sur 1.434.000 lactations de Montbéliarde et </a:t>
            </a:r>
          </a:p>
          <a:p>
            <a:r>
              <a:rPr lang="fr-BE" dirty="0" smtClean="0">
                <a:solidFill>
                  <a:schemeClr val="tx2"/>
                </a:solidFill>
                <a:latin typeface="+mj-lt"/>
              </a:rPr>
              <a:t>7.467.000 lactations d’Holstein (2000 à 2008)</a:t>
            </a:r>
            <a:endParaRPr lang="fr-BE" dirty="0">
              <a:solidFill>
                <a:schemeClr val="tx2"/>
              </a:solidFill>
              <a:latin typeface="+mj-lt"/>
            </a:endParaRPr>
          </a:p>
        </p:txBody>
      </p:sp>
      <p:sp>
        <p:nvSpPr>
          <p:cNvPr id="3" name="Rectangle 2"/>
          <p:cNvSpPr/>
          <p:nvPr/>
        </p:nvSpPr>
        <p:spPr>
          <a:xfrm>
            <a:off x="352847" y="5645279"/>
            <a:ext cx="8568952" cy="400110"/>
          </a:xfrm>
          <a:prstGeom prst="rect">
            <a:avLst/>
          </a:prstGeom>
        </p:spPr>
        <p:txBody>
          <a:bodyPr wrap="square">
            <a:spAutoFit/>
          </a:bodyPr>
          <a:lstStyle/>
          <a:p>
            <a:r>
              <a:rPr lang="fr-BE" sz="2000" dirty="0">
                <a:solidFill>
                  <a:schemeClr val="tx2"/>
                </a:solidFill>
                <a:latin typeface="+mj-lt"/>
                <a:hlinkClick r:id="rId3"/>
              </a:rPr>
              <a:t>http://</a:t>
            </a:r>
            <a:r>
              <a:rPr lang="fr-BE" sz="2000" dirty="0" smtClean="0">
                <a:solidFill>
                  <a:schemeClr val="tx2"/>
                </a:solidFill>
                <a:latin typeface="+mj-lt"/>
                <a:hlinkClick r:id="rId3"/>
              </a:rPr>
              <a:t>idele.fr/fileadmin/medias/Documents/2014_effet_sexe_du_veau_sur_prod_INRA.pdf</a:t>
            </a:r>
            <a:r>
              <a:rPr lang="fr-BE" sz="2000" dirty="0" smtClean="0">
                <a:solidFill>
                  <a:schemeClr val="tx2"/>
                </a:solidFill>
                <a:latin typeface="+mj-lt"/>
              </a:rPr>
              <a:t> </a:t>
            </a:r>
            <a:endParaRPr lang="fr-BE" sz="2000" dirty="0">
              <a:solidFill>
                <a:schemeClr val="tx2"/>
              </a:solidFill>
              <a:latin typeface="+mj-lt"/>
            </a:endParaRPr>
          </a:p>
        </p:txBody>
      </p:sp>
      <p:pic>
        <p:nvPicPr>
          <p:cNvPr id="6146" name="Picture 2" descr="https://upload.wikimedia.org/wikipedia/commons/thumb/a/aa/Montbeliarde.jpg/280px-Montbeliar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2708920"/>
            <a:ext cx="3552393" cy="266429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Holstein"/>
          <p:cNvSpPr>
            <a:spLocks noChangeAspect="1" noChangeArrowheads="1"/>
          </p:cNvSpPr>
          <p:nvPr/>
        </p:nvSpPr>
        <p:spPr bwMode="auto">
          <a:xfrm>
            <a:off x="155575" y="-327025"/>
            <a:ext cx="685800" cy="685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6" name="AutoShape 6" descr="Résultat de recherche d'images pour &quot;race holstein&quot;"/>
          <p:cNvSpPr>
            <a:spLocks noChangeAspect="1" noChangeArrowheads="1"/>
          </p:cNvSpPr>
          <p:nvPr/>
        </p:nvSpPr>
        <p:spPr bwMode="auto">
          <a:xfrm>
            <a:off x="155575" y="-685800"/>
            <a:ext cx="19050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6152" name="Picture 8" descr="Résultat de recherche d'images pour &quot;race holstein&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2710483"/>
            <a:ext cx="3528392" cy="263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585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9" y="260351"/>
            <a:ext cx="4464744" cy="432346"/>
          </a:xfrm>
        </p:spPr>
        <p:txBody>
          <a:bodyPr/>
          <a:lstStyle/>
          <a:p>
            <a:r>
              <a:rPr lang="fr-BE" sz="2400" dirty="0"/>
              <a:t>L</a:t>
            </a:r>
            <a:r>
              <a:rPr lang="fr-BE" sz="2400" dirty="0" smtClean="0"/>
              <a:t>e stade de la gestation</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18</a:t>
            </a:fld>
            <a:endParaRPr lang="fr-FR" altLang="fr-FR"/>
          </a:p>
        </p:txBody>
      </p:sp>
      <p:graphicFrame>
        <p:nvGraphicFramePr>
          <p:cNvPr id="14" name="Graphique 13"/>
          <p:cNvGraphicFramePr>
            <a:graphicFrameLocks/>
          </p:cNvGraphicFramePr>
          <p:nvPr/>
        </p:nvGraphicFramePr>
        <p:xfrm>
          <a:off x="52387" y="852487"/>
          <a:ext cx="9039226" cy="5153025"/>
        </p:xfrm>
        <a:graphic>
          <a:graphicData uri="http://schemas.openxmlformats.org/drawingml/2006/chart">
            <c:chart xmlns:c="http://schemas.openxmlformats.org/drawingml/2006/chart" xmlns:r="http://schemas.openxmlformats.org/officeDocument/2006/relationships" r:id="rId3"/>
          </a:graphicData>
        </a:graphic>
      </p:graphicFrame>
      <p:sp>
        <p:nvSpPr>
          <p:cNvPr id="5" name="Ellipse 4"/>
          <p:cNvSpPr/>
          <p:nvPr/>
        </p:nvSpPr>
        <p:spPr bwMode="auto">
          <a:xfrm rot="2481975">
            <a:off x="6363331" y="518693"/>
            <a:ext cx="1881341" cy="3888432"/>
          </a:xfrm>
          <a:prstGeom prst="ellipse">
            <a:avLst/>
          </a:prstGeom>
          <a:solidFill>
            <a:schemeClr val="accent3">
              <a:lumMod val="90000"/>
              <a:alpha val="37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a:xfrm>
            <a:off x="755576" y="6165304"/>
            <a:ext cx="3240360" cy="400110"/>
          </a:xfrm>
          <a:prstGeom prst="rect">
            <a:avLst/>
          </a:prstGeom>
          <a:solidFill>
            <a:srgbClr val="FFFF66"/>
          </a:solidFill>
          <a:ln>
            <a:solidFill>
              <a:schemeClr val="tx2"/>
            </a:solidFill>
          </a:ln>
        </p:spPr>
        <p:txBody>
          <a:bodyPr wrap="square">
            <a:spAutoFit/>
          </a:bodyPr>
          <a:lstStyle/>
          <a:p>
            <a:r>
              <a:rPr lang="en-US" sz="2000" dirty="0" smtClean="0">
                <a:solidFill>
                  <a:schemeClr val="tx2"/>
                </a:solidFill>
                <a:latin typeface="+mn-lt"/>
              </a:rPr>
              <a:t>Diminution du SR avec le </a:t>
            </a:r>
            <a:r>
              <a:rPr lang="en-US" sz="2000" dirty="0" err="1" smtClean="0">
                <a:solidFill>
                  <a:schemeClr val="tx2"/>
                </a:solidFill>
                <a:latin typeface="+mn-lt"/>
              </a:rPr>
              <a:t>stade</a:t>
            </a:r>
            <a:endParaRPr lang="en-US" sz="2000" dirty="0">
              <a:solidFill>
                <a:schemeClr val="tx2"/>
              </a:solidFill>
              <a:latin typeface="+mn-lt"/>
            </a:endParaRPr>
          </a:p>
        </p:txBody>
      </p:sp>
    </p:spTree>
    <p:extLst>
      <p:ext uri="{BB962C8B-B14F-4D97-AF65-F5344CB8AC3E}">
        <p14:creationId xmlns:p14="http://schemas.microsoft.com/office/powerpoint/2010/main" val="371725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7321" y="116632"/>
            <a:ext cx="8061325" cy="432346"/>
          </a:xfrm>
        </p:spPr>
        <p:txBody>
          <a:bodyPr/>
          <a:lstStyle/>
          <a:p>
            <a:r>
              <a:rPr lang="fr-BE" sz="2400" dirty="0" smtClean="0"/>
              <a:t>Le </a:t>
            </a:r>
            <a:r>
              <a:rPr lang="fr-BE" sz="2400" dirty="0"/>
              <a:t>site anatomique de la </a:t>
            </a:r>
            <a:r>
              <a:rPr lang="fr-BE" sz="2400" dirty="0" smtClean="0"/>
              <a:t>gestation : 4 études</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19</a:t>
            </a:fld>
            <a:endParaRPr lang="fr-FR" altLang="fr-FR"/>
          </a:p>
        </p:txBody>
      </p:sp>
      <p:graphicFrame>
        <p:nvGraphicFramePr>
          <p:cNvPr id="27" name="Graphique 26"/>
          <p:cNvGraphicFramePr>
            <a:graphicFrameLocks/>
          </p:cNvGraphicFramePr>
          <p:nvPr>
            <p:extLst>
              <p:ext uri="{D42A27DB-BD31-4B8C-83A1-F6EECF244321}">
                <p14:modId xmlns:p14="http://schemas.microsoft.com/office/powerpoint/2010/main" val="792580834"/>
              </p:ext>
            </p:extLst>
          </p:nvPr>
        </p:nvGraphicFramePr>
        <p:xfrm>
          <a:off x="395536" y="764704"/>
          <a:ext cx="8186018" cy="4735041"/>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27"/>
          <p:cNvSpPr/>
          <p:nvPr/>
        </p:nvSpPr>
        <p:spPr>
          <a:xfrm>
            <a:off x="107504" y="764704"/>
            <a:ext cx="3126177" cy="400110"/>
          </a:xfrm>
          <a:prstGeom prst="rect">
            <a:avLst/>
          </a:prstGeom>
          <a:solidFill>
            <a:schemeClr val="accent1">
              <a:lumMod val="50000"/>
            </a:schemeClr>
          </a:solidFill>
          <a:ln>
            <a:solidFill>
              <a:schemeClr val="tx2"/>
            </a:solidFill>
          </a:ln>
        </p:spPr>
        <p:txBody>
          <a:bodyPr wrap="none">
            <a:spAutoFit/>
          </a:bodyPr>
          <a:lstStyle/>
          <a:p>
            <a:pPr lvl="0">
              <a:spcBef>
                <a:spcPct val="30000"/>
              </a:spcBef>
              <a:defRPr/>
            </a:pPr>
            <a:r>
              <a:rPr lang="en-US" sz="2000" dirty="0" err="1">
                <a:latin typeface="+mn-lt"/>
              </a:rPr>
              <a:t>il</a:t>
            </a:r>
            <a:r>
              <a:rPr lang="en-US" sz="2000" dirty="0">
                <a:latin typeface="+mn-lt"/>
              </a:rPr>
              <a:t> y a plus de gestations à </a:t>
            </a:r>
            <a:r>
              <a:rPr lang="en-US" sz="2000" dirty="0" err="1">
                <a:latin typeface="+mn-lt"/>
              </a:rPr>
              <a:t>droite</a:t>
            </a:r>
            <a:endParaRPr lang="en-US" sz="2000" dirty="0">
              <a:latin typeface="+mn-lt"/>
            </a:endParaRPr>
          </a:p>
        </p:txBody>
      </p:sp>
      <p:sp>
        <p:nvSpPr>
          <p:cNvPr id="32" name="Flèche vers le bas 31"/>
          <p:cNvSpPr/>
          <p:nvPr/>
        </p:nvSpPr>
        <p:spPr bwMode="auto">
          <a:xfrm>
            <a:off x="8028384" y="1974469"/>
            <a:ext cx="360040" cy="400110"/>
          </a:xfrm>
          <a:prstGeom prst="downArrow">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3" name="Flèche vers le bas 32"/>
          <p:cNvSpPr/>
          <p:nvPr/>
        </p:nvSpPr>
        <p:spPr bwMode="auto">
          <a:xfrm>
            <a:off x="6156176" y="1974469"/>
            <a:ext cx="360040" cy="400110"/>
          </a:xfrm>
          <a:prstGeom prst="downArrow">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4" name="Flèche vers le bas 33"/>
          <p:cNvSpPr/>
          <p:nvPr/>
        </p:nvSpPr>
        <p:spPr bwMode="auto">
          <a:xfrm>
            <a:off x="4427984" y="1774414"/>
            <a:ext cx="360040" cy="400110"/>
          </a:xfrm>
          <a:prstGeom prst="downArrow">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5" name="Flèche vers le bas 34"/>
          <p:cNvSpPr/>
          <p:nvPr/>
        </p:nvSpPr>
        <p:spPr bwMode="auto">
          <a:xfrm>
            <a:off x="2570692" y="1278994"/>
            <a:ext cx="360040" cy="400110"/>
          </a:xfrm>
          <a:prstGeom prst="downArrow">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6" name="Rectangle 35"/>
          <p:cNvSpPr/>
          <p:nvPr/>
        </p:nvSpPr>
        <p:spPr>
          <a:xfrm>
            <a:off x="252979" y="6341258"/>
            <a:ext cx="5355505" cy="400110"/>
          </a:xfrm>
          <a:prstGeom prst="rect">
            <a:avLst/>
          </a:prstGeom>
          <a:solidFill>
            <a:srgbClr val="FFFF66"/>
          </a:solidFill>
          <a:ln>
            <a:solidFill>
              <a:schemeClr val="tx2"/>
            </a:solidFill>
          </a:ln>
        </p:spPr>
        <p:txBody>
          <a:bodyPr wrap="none">
            <a:spAutoFit/>
          </a:bodyPr>
          <a:lstStyle/>
          <a:p>
            <a:pPr lvl="0">
              <a:spcBef>
                <a:spcPct val="30000"/>
              </a:spcBef>
              <a:defRPr/>
            </a:pPr>
            <a:r>
              <a:rPr lang="en-US" sz="2000" dirty="0" smtClean="0">
                <a:solidFill>
                  <a:schemeClr val="tx2"/>
                </a:solidFill>
                <a:latin typeface="+mn-lt"/>
              </a:rPr>
              <a:t>Pas </a:t>
            </a:r>
            <a:r>
              <a:rPr lang="en-US" sz="2000" dirty="0" err="1" smtClean="0">
                <a:solidFill>
                  <a:schemeClr val="tx2"/>
                </a:solidFill>
                <a:latin typeface="+mn-lt"/>
              </a:rPr>
              <a:t>d’effet</a:t>
            </a:r>
            <a:r>
              <a:rPr lang="en-US" sz="2000" dirty="0" smtClean="0">
                <a:solidFill>
                  <a:schemeClr val="tx2"/>
                </a:solidFill>
                <a:latin typeface="+mn-lt"/>
              </a:rPr>
              <a:t> de la </a:t>
            </a:r>
            <a:r>
              <a:rPr lang="en-US" sz="2000" dirty="0" err="1" smtClean="0">
                <a:solidFill>
                  <a:schemeClr val="tx2"/>
                </a:solidFill>
                <a:latin typeface="+mn-lt"/>
              </a:rPr>
              <a:t>corne</a:t>
            </a:r>
            <a:r>
              <a:rPr lang="en-US" sz="2000" dirty="0" smtClean="0">
                <a:solidFill>
                  <a:schemeClr val="tx2"/>
                </a:solidFill>
                <a:latin typeface="+mn-lt"/>
              </a:rPr>
              <a:t> sur le </a:t>
            </a:r>
            <a:r>
              <a:rPr lang="en-US" sz="2000" dirty="0" err="1" smtClean="0">
                <a:solidFill>
                  <a:schemeClr val="tx2"/>
                </a:solidFill>
                <a:latin typeface="+mn-lt"/>
              </a:rPr>
              <a:t>sexe</a:t>
            </a:r>
            <a:r>
              <a:rPr lang="en-US" sz="2000" dirty="0" smtClean="0">
                <a:solidFill>
                  <a:schemeClr val="tx2"/>
                </a:solidFill>
                <a:latin typeface="+mn-lt"/>
              </a:rPr>
              <a:t> ratio chez la Holstein</a:t>
            </a:r>
            <a:endParaRPr lang="en-US" sz="2000" dirty="0">
              <a:solidFill>
                <a:schemeClr val="tx2"/>
              </a:solidFill>
              <a:latin typeface="+mn-lt"/>
            </a:endParaRPr>
          </a:p>
        </p:txBody>
      </p:sp>
      <p:sp>
        <p:nvSpPr>
          <p:cNvPr id="39" name="Flèche vers le bas 38"/>
          <p:cNvSpPr/>
          <p:nvPr/>
        </p:nvSpPr>
        <p:spPr bwMode="auto">
          <a:xfrm>
            <a:off x="7621810" y="632118"/>
            <a:ext cx="360040" cy="400110"/>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0" name="Flèche vers le bas 39"/>
          <p:cNvSpPr/>
          <p:nvPr/>
        </p:nvSpPr>
        <p:spPr bwMode="auto">
          <a:xfrm>
            <a:off x="5796136" y="1000949"/>
            <a:ext cx="360040" cy="400110"/>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1" name="Flèche vers le bas 40"/>
          <p:cNvSpPr/>
          <p:nvPr/>
        </p:nvSpPr>
        <p:spPr bwMode="auto">
          <a:xfrm>
            <a:off x="3995936" y="800894"/>
            <a:ext cx="360040" cy="400110"/>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2" name="Flèche vers le bas 41"/>
          <p:cNvSpPr/>
          <p:nvPr/>
        </p:nvSpPr>
        <p:spPr bwMode="auto">
          <a:xfrm>
            <a:off x="6948264" y="816009"/>
            <a:ext cx="360040" cy="400110"/>
          </a:xfrm>
          <a:prstGeom prst="downArrow">
            <a:avLst/>
          </a:prstGeom>
          <a:solidFill>
            <a:srgbClr val="99000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3" name="Flèche vers le bas 42"/>
          <p:cNvSpPr/>
          <p:nvPr/>
        </p:nvSpPr>
        <p:spPr bwMode="auto">
          <a:xfrm>
            <a:off x="5076056" y="964759"/>
            <a:ext cx="360040" cy="400110"/>
          </a:xfrm>
          <a:prstGeom prst="downArrow">
            <a:avLst/>
          </a:prstGeom>
          <a:solidFill>
            <a:srgbClr val="99000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4" name="Flèche vers le bas 43"/>
          <p:cNvSpPr/>
          <p:nvPr/>
        </p:nvSpPr>
        <p:spPr bwMode="auto">
          <a:xfrm>
            <a:off x="3347864" y="1164814"/>
            <a:ext cx="360040" cy="400110"/>
          </a:xfrm>
          <a:prstGeom prst="downArrow">
            <a:avLst/>
          </a:prstGeom>
          <a:solidFill>
            <a:srgbClr val="99000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5" name="Rectangle 44"/>
          <p:cNvSpPr/>
          <p:nvPr/>
        </p:nvSpPr>
        <p:spPr>
          <a:xfrm>
            <a:off x="324492" y="5885109"/>
            <a:ext cx="3744936" cy="400110"/>
          </a:xfrm>
          <a:prstGeom prst="rect">
            <a:avLst/>
          </a:prstGeom>
          <a:solidFill>
            <a:srgbClr val="990000"/>
          </a:solidFill>
          <a:ln>
            <a:solidFill>
              <a:schemeClr val="tx2"/>
            </a:solidFill>
          </a:ln>
        </p:spPr>
        <p:txBody>
          <a:bodyPr wrap="none">
            <a:spAutoFit/>
          </a:bodyPr>
          <a:lstStyle/>
          <a:p>
            <a:pPr lvl="0">
              <a:spcBef>
                <a:spcPct val="30000"/>
              </a:spcBef>
              <a:defRPr/>
            </a:pPr>
            <a:r>
              <a:rPr lang="en-US" sz="2000" dirty="0" smtClean="0">
                <a:latin typeface="+mn-lt"/>
              </a:rPr>
              <a:t>Il </a:t>
            </a:r>
            <a:r>
              <a:rPr lang="en-US" sz="2000" dirty="0">
                <a:latin typeface="+mn-lt"/>
              </a:rPr>
              <a:t>y a plus de </a:t>
            </a:r>
            <a:r>
              <a:rPr lang="en-US" sz="2000" dirty="0" err="1" smtClean="0">
                <a:latin typeface="+mn-lt"/>
              </a:rPr>
              <a:t>femelles</a:t>
            </a:r>
            <a:r>
              <a:rPr lang="en-US" sz="2000" dirty="0" smtClean="0">
                <a:latin typeface="+mn-lt"/>
              </a:rPr>
              <a:t> </a:t>
            </a:r>
            <a:r>
              <a:rPr lang="en-US" sz="2000" dirty="0" err="1" smtClean="0">
                <a:latin typeface="+mn-lt"/>
              </a:rPr>
              <a:t>dans</a:t>
            </a:r>
            <a:r>
              <a:rPr lang="en-US" sz="2000" dirty="0" smtClean="0">
                <a:latin typeface="+mn-lt"/>
              </a:rPr>
              <a:t> la </a:t>
            </a:r>
            <a:r>
              <a:rPr lang="en-US" sz="2000" dirty="0" err="1" smtClean="0">
                <a:latin typeface="+mn-lt"/>
              </a:rPr>
              <a:t>corne</a:t>
            </a:r>
            <a:r>
              <a:rPr lang="en-US" sz="2000" dirty="0" smtClean="0">
                <a:latin typeface="+mn-lt"/>
              </a:rPr>
              <a:t> G</a:t>
            </a:r>
            <a:endParaRPr lang="en-US" sz="2000" dirty="0">
              <a:latin typeface="+mn-lt"/>
            </a:endParaRPr>
          </a:p>
        </p:txBody>
      </p:sp>
      <p:sp>
        <p:nvSpPr>
          <p:cNvPr id="46" name="Rectangle 45"/>
          <p:cNvSpPr/>
          <p:nvPr/>
        </p:nvSpPr>
        <p:spPr>
          <a:xfrm>
            <a:off x="4086205" y="5885109"/>
            <a:ext cx="5057795" cy="400110"/>
          </a:xfrm>
          <a:prstGeom prst="rect">
            <a:avLst/>
          </a:prstGeom>
          <a:solidFill>
            <a:schemeClr val="accent6">
              <a:lumMod val="50000"/>
            </a:schemeClr>
          </a:solidFill>
          <a:ln>
            <a:solidFill>
              <a:schemeClr val="tx2"/>
            </a:solidFill>
          </a:ln>
        </p:spPr>
        <p:txBody>
          <a:bodyPr wrap="none">
            <a:spAutoFit/>
          </a:bodyPr>
          <a:lstStyle/>
          <a:p>
            <a:pPr lvl="0">
              <a:spcBef>
                <a:spcPct val="30000"/>
              </a:spcBef>
              <a:defRPr/>
            </a:pPr>
            <a:r>
              <a:rPr lang="en-US" sz="2000" dirty="0" smtClean="0">
                <a:latin typeface="+mn-lt"/>
              </a:rPr>
              <a:t>et de </a:t>
            </a:r>
            <a:r>
              <a:rPr lang="en-US" sz="2000" dirty="0" err="1" smtClean="0">
                <a:latin typeface="+mn-lt"/>
              </a:rPr>
              <a:t>mâles</a:t>
            </a:r>
            <a:r>
              <a:rPr lang="en-US" sz="2000" dirty="0" smtClean="0">
                <a:latin typeface="+mn-lt"/>
              </a:rPr>
              <a:t> </a:t>
            </a:r>
            <a:r>
              <a:rPr lang="en-US" sz="2000" dirty="0" err="1" smtClean="0">
                <a:latin typeface="+mn-lt"/>
              </a:rPr>
              <a:t>dans</a:t>
            </a:r>
            <a:r>
              <a:rPr lang="en-US" sz="2000" dirty="0" smtClean="0">
                <a:latin typeface="+mn-lt"/>
              </a:rPr>
              <a:t> la </a:t>
            </a:r>
            <a:r>
              <a:rPr lang="en-US" sz="2000" dirty="0" err="1" smtClean="0">
                <a:latin typeface="+mn-lt"/>
              </a:rPr>
              <a:t>corne</a:t>
            </a:r>
            <a:r>
              <a:rPr lang="en-US" sz="2000" dirty="0" smtClean="0">
                <a:latin typeface="+mn-lt"/>
              </a:rPr>
              <a:t> D chez les races à </a:t>
            </a:r>
            <a:r>
              <a:rPr lang="en-US" sz="2000" dirty="0" err="1" smtClean="0">
                <a:latin typeface="+mn-lt"/>
              </a:rPr>
              <a:t>viande</a:t>
            </a:r>
            <a:endParaRPr lang="en-US" sz="2000" dirty="0">
              <a:latin typeface="+mn-lt"/>
            </a:endParaRPr>
          </a:p>
        </p:txBody>
      </p:sp>
      <p:sp>
        <p:nvSpPr>
          <p:cNvPr id="47" name="Rectangle 46"/>
          <p:cNvSpPr/>
          <p:nvPr/>
        </p:nvSpPr>
        <p:spPr bwMode="auto">
          <a:xfrm>
            <a:off x="4808690" y="4484340"/>
            <a:ext cx="1806411" cy="936104"/>
          </a:xfrm>
          <a:prstGeom prst="rect">
            <a:avLst/>
          </a:prstGeom>
          <a:solidFill>
            <a:schemeClr val="bg2">
              <a:lumMod val="60000"/>
              <a:lumOff val="40000"/>
              <a:alpha val="49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8" name="Rectangle 47"/>
          <p:cNvSpPr/>
          <p:nvPr/>
        </p:nvSpPr>
        <p:spPr bwMode="auto">
          <a:xfrm>
            <a:off x="6667913" y="4484340"/>
            <a:ext cx="1742612" cy="936104"/>
          </a:xfrm>
          <a:prstGeom prst="rect">
            <a:avLst/>
          </a:prstGeom>
          <a:solidFill>
            <a:srgbClr val="92D050">
              <a:alpha val="49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49" name="Rectangle 48"/>
          <p:cNvSpPr/>
          <p:nvPr/>
        </p:nvSpPr>
        <p:spPr bwMode="auto">
          <a:xfrm>
            <a:off x="3010828" y="4509120"/>
            <a:ext cx="1792029" cy="936104"/>
          </a:xfrm>
          <a:prstGeom prst="rect">
            <a:avLst/>
          </a:prstGeom>
          <a:solidFill>
            <a:srgbClr val="FF0066">
              <a:alpha val="49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50" name="Rectangle 49"/>
          <p:cNvSpPr/>
          <p:nvPr/>
        </p:nvSpPr>
        <p:spPr bwMode="auto">
          <a:xfrm>
            <a:off x="1244059" y="4509120"/>
            <a:ext cx="1792029" cy="936104"/>
          </a:xfrm>
          <a:prstGeom prst="rect">
            <a:avLst/>
          </a:prstGeom>
          <a:solidFill>
            <a:srgbClr val="FFFF00">
              <a:alpha val="49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51" name="Rectangle 50"/>
          <p:cNvSpPr/>
          <p:nvPr/>
        </p:nvSpPr>
        <p:spPr>
          <a:xfrm>
            <a:off x="3386228" y="5498648"/>
            <a:ext cx="683200" cy="338554"/>
          </a:xfrm>
          <a:prstGeom prst="rect">
            <a:avLst/>
          </a:prstGeom>
          <a:solidFill>
            <a:srgbClr val="FF66FF"/>
          </a:solidFill>
          <a:ln>
            <a:solidFill>
              <a:schemeClr val="tx2"/>
            </a:solidFill>
          </a:ln>
        </p:spPr>
        <p:txBody>
          <a:bodyPr wrap="none">
            <a:spAutoFit/>
          </a:bodyPr>
          <a:lstStyle/>
          <a:p>
            <a:pPr lvl="0">
              <a:spcBef>
                <a:spcPct val="30000"/>
              </a:spcBef>
              <a:defRPr/>
            </a:pPr>
            <a:r>
              <a:rPr lang="en-US" sz="1600" dirty="0" smtClean="0">
                <a:solidFill>
                  <a:schemeClr val="tx2"/>
                </a:solidFill>
                <a:latin typeface="+mn-lt"/>
              </a:rPr>
              <a:t>N = 64</a:t>
            </a:r>
            <a:endParaRPr lang="en-US" sz="1600" dirty="0">
              <a:solidFill>
                <a:schemeClr val="tx2"/>
              </a:solidFill>
              <a:latin typeface="+mn-lt"/>
            </a:endParaRPr>
          </a:p>
        </p:txBody>
      </p:sp>
      <p:sp>
        <p:nvSpPr>
          <p:cNvPr id="52" name="Rectangle 51"/>
          <p:cNvSpPr/>
          <p:nvPr/>
        </p:nvSpPr>
        <p:spPr>
          <a:xfrm>
            <a:off x="1712698" y="5498648"/>
            <a:ext cx="869149" cy="338554"/>
          </a:xfrm>
          <a:prstGeom prst="rect">
            <a:avLst/>
          </a:prstGeom>
          <a:solidFill>
            <a:srgbClr val="FFFF99"/>
          </a:solidFill>
          <a:ln>
            <a:solidFill>
              <a:schemeClr val="tx2"/>
            </a:solidFill>
          </a:ln>
        </p:spPr>
        <p:txBody>
          <a:bodyPr wrap="none">
            <a:spAutoFit/>
          </a:bodyPr>
          <a:lstStyle/>
          <a:p>
            <a:pPr lvl="0">
              <a:spcBef>
                <a:spcPct val="30000"/>
              </a:spcBef>
              <a:defRPr/>
            </a:pPr>
            <a:r>
              <a:rPr lang="en-US" sz="1600" dirty="0" smtClean="0">
                <a:solidFill>
                  <a:schemeClr val="tx2"/>
                </a:solidFill>
                <a:latin typeface="+mn-lt"/>
              </a:rPr>
              <a:t>N = 6515</a:t>
            </a:r>
            <a:endParaRPr lang="en-US" sz="1600" dirty="0">
              <a:solidFill>
                <a:schemeClr val="tx2"/>
              </a:solidFill>
              <a:latin typeface="+mn-lt"/>
            </a:endParaRPr>
          </a:p>
        </p:txBody>
      </p:sp>
      <p:sp>
        <p:nvSpPr>
          <p:cNvPr id="53" name="Rectangle 52"/>
          <p:cNvSpPr/>
          <p:nvPr/>
        </p:nvSpPr>
        <p:spPr>
          <a:xfrm>
            <a:off x="5304734" y="5481771"/>
            <a:ext cx="763863" cy="338554"/>
          </a:xfrm>
          <a:prstGeom prst="rect">
            <a:avLst/>
          </a:prstGeom>
          <a:solidFill>
            <a:schemeClr val="tx1">
              <a:lumMod val="85000"/>
            </a:schemeClr>
          </a:solidFill>
          <a:ln>
            <a:solidFill>
              <a:schemeClr val="tx2"/>
            </a:solidFill>
          </a:ln>
        </p:spPr>
        <p:txBody>
          <a:bodyPr wrap="none">
            <a:spAutoFit/>
          </a:bodyPr>
          <a:lstStyle/>
          <a:p>
            <a:pPr lvl="0">
              <a:spcBef>
                <a:spcPct val="30000"/>
              </a:spcBef>
              <a:defRPr/>
            </a:pPr>
            <a:r>
              <a:rPr lang="en-US" sz="1600" dirty="0" smtClean="0">
                <a:solidFill>
                  <a:schemeClr val="tx2"/>
                </a:solidFill>
                <a:latin typeface="+mn-lt"/>
              </a:rPr>
              <a:t>N = 113</a:t>
            </a:r>
            <a:endParaRPr lang="en-US" sz="1600" dirty="0">
              <a:solidFill>
                <a:schemeClr val="tx2"/>
              </a:solidFill>
              <a:latin typeface="+mn-lt"/>
            </a:endParaRPr>
          </a:p>
        </p:txBody>
      </p:sp>
      <p:sp>
        <p:nvSpPr>
          <p:cNvPr id="54" name="Rectangle 53"/>
          <p:cNvSpPr/>
          <p:nvPr/>
        </p:nvSpPr>
        <p:spPr>
          <a:xfrm>
            <a:off x="7217987" y="5498648"/>
            <a:ext cx="869149" cy="338554"/>
          </a:xfrm>
          <a:prstGeom prst="rect">
            <a:avLst/>
          </a:prstGeom>
          <a:solidFill>
            <a:srgbClr val="92D050"/>
          </a:solidFill>
          <a:ln>
            <a:solidFill>
              <a:schemeClr val="tx2"/>
            </a:solidFill>
          </a:ln>
        </p:spPr>
        <p:txBody>
          <a:bodyPr wrap="none">
            <a:spAutoFit/>
          </a:bodyPr>
          <a:lstStyle/>
          <a:p>
            <a:pPr lvl="0">
              <a:spcBef>
                <a:spcPct val="30000"/>
              </a:spcBef>
              <a:defRPr/>
            </a:pPr>
            <a:r>
              <a:rPr lang="en-US" sz="1600" dirty="0" smtClean="0">
                <a:solidFill>
                  <a:schemeClr val="tx2"/>
                </a:solidFill>
                <a:latin typeface="+mn-lt"/>
              </a:rPr>
              <a:t>N = 2904</a:t>
            </a:r>
            <a:endParaRPr lang="en-US" sz="1600" dirty="0">
              <a:solidFill>
                <a:schemeClr val="tx2"/>
              </a:solidFill>
              <a:latin typeface="+mn-lt"/>
            </a:endParaRPr>
          </a:p>
        </p:txBody>
      </p:sp>
    </p:spTree>
    <p:extLst>
      <p:ext uri="{BB962C8B-B14F-4D97-AF65-F5344CB8AC3E}">
        <p14:creationId xmlns:p14="http://schemas.microsoft.com/office/powerpoint/2010/main" val="243382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P spid="33" grpId="0" animBg="1"/>
      <p:bldP spid="34" grpId="0" animBg="1"/>
      <p:bldP spid="35" grpId="0" animBg="1"/>
      <p:bldP spid="36"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Si après cette conférence, vous n’êtes pas capable de </a:t>
            </a:r>
            <a:endParaRPr lang="fr-BE" dirty="0"/>
          </a:p>
        </p:txBody>
      </p:sp>
      <p:sp>
        <p:nvSpPr>
          <p:cNvPr id="3" name="Espace réservé du contenu 2"/>
          <p:cNvSpPr>
            <a:spLocks noGrp="1"/>
          </p:cNvSpPr>
          <p:nvPr>
            <p:ph idx="1"/>
          </p:nvPr>
        </p:nvSpPr>
        <p:spPr>
          <a:xfrm>
            <a:off x="393110" y="1916833"/>
            <a:ext cx="8423275" cy="1944216"/>
          </a:xfrm>
        </p:spPr>
        <p:txBody>
          <a:bodyPr/>
          <a:lstStyle/>
          <a:p>
            <a:r>
              <a:rPr lang="fr-BE" dirty="0" smtClean="0"/>
              <a:t>énoncer </a:t>
            </a:r>
            <a:r>
              <a:rPr lang="fr-BE" dirty="0"/>
              <a:t>les facteurs propres à l’animal et à l’environnement susceptibles d’influencer le sexe ratio</a:t>
            </a:r>
          </a:p>
          <a:p>
            <a:r>
              <a:rPr lang="fr-BE" dirty="0" smtClean="0"/>
              <a:t>d’en </a:t>
            </a:r>
            <a:r>
              <a:rPr lang="fr-BE" dirty="0"/>
              <a:t>expliquer les mécanismes d’effet.</a:t>
            </a:r>
          </a:p>
          <a:p>
            <a:r>
              <a:rPr lang="fr-BE" dirty="0" smtClean="0"/>
              <a:t>recommander </a:t>
            </a:r>
            <a:r>
              <a:rPr lang="fr-BE" dirty="0"/>
              <a:t>une utilisation raisonnée du sperme sexé. </a:t>
            </a: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a:t>
            </a:fld>
            <a:endParaRPr lang="fr-FR" altLang="fr-FR"/>
          </a:p>
        </p:txBody>
      </p:sp>
      <p:sp>
        <p:nvSpPr>
          <p:cNvPr id="5" name="Titre 1"/>
          <p:cNvSpPr txBox="1">
            <a:spLocks/>
          </p:cNvSpPr>
          <p:nvPr/>
        </p:nvSpPr>
        <p:spPr bwMode="auto">
          <a:xfrm>
            <a:off x="5291503" y="5805487"/>
            <a:ext cx="3623692" cy="720725"/>
          </a:xfrm>
          <a:prstGeom prst="rect">
            <a:avLst/>
          </a:prstGeom>
          <a:solidFill>
            <a:srgbClr val="990000"/>
          </a:solidFill>
          <a:ln>
            <a:solidFill>
              <a:schemeClr val="tx2"/>
            </a:solid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tx1"/>
                </a:solidFill>
                <a:latin typeface="Arial Narrow" pitchFamily="34" charset="0"/>
              </a:defRPr>
            </a:lvl6pPr>
            <a:lvl7pPr marL="914400" algn="l" rtl="0" eaLnBrk="0" fontAlgn="base" hangingPunct="0">
              <a:spcBef>
                <a:spcPct val="0"/>
              </a:spcBef>
              <a:spcAft>
                <a:spcPct val="0"/>
              </a:spcAft>
              <a:defRPr sz="3000">
                <a:solidFill>
                  <a:schemeClr val="tx1"/>
                </a:solidFill>
                <a:latin typeface="Arial Narrow" pitchFamily="34" charset="0"/>
              </a:defRPr>
            </a:lvl7pPr>
            <a:lvl8pPr marL="1371600" algn="l" rtl="0" eaLnBrk="0" fontAlgn="base" hangingPunct="0">
              <a:spcBef>
                <a:spcPct val="0"/>
              </a:spcBef>
              <a:spcAft>
                <a:spcPct val="0"/>
              </a:spcAft>
              <a:defRPr sz="3000">
                <a:solidFill>
                  <a:schemeClr val="tx1"/>
                </a:solidFill>
                <a:latin typeface="Arial Narrow" pitchFamily="34" charset="0"/>
              </a:defRPr>
            </a:lvl8pPr>
            <a:lvl9pPr marL="1828800" algn="l" rtl="0" eaLnBrk="0" fontAlgn="base" hangingPunct="0">
              <a:spcBef>
                <a:spcPct val="0"/>
              </a:spcBef>
              <a:spcAft>
                <a:spcPct val="0"/>
              </a:spcAft>
              <a:defRPr sz="3000">
                <a:solidFill>
                  <a:schemeClr val="tx1"/>
                </a:solidFill>
                <a:latin typeface="Arial Narrow" pitchFamily="34" charset="0"/>
              </a:defRPr>
            </a:lvl9pPr>
          </a:lstStyle>
          <a:p>
            <a:r>
              <a:rPr lang="fr-BE" kern="0" dirty="0"/>
              <a:t>e</a:t>
            </a:r>
            <a:r>
              <a:rPr lang="fr-BE" kern="0" dirty="0" smtClean="0"/>
              <a:t>lle n’aura servi à rien …</a:t>
            </a:r>
            <a:endParaRPr lang="fr-BE" kern="0" dirty="0"/>
          </a:p>
        </p:txBody>
      </p:sp>
    </p:spTree>
    <p:extLst>
      <p:ext uri="{BB962C8B-B14F-4D97-AF65-F5344CB8AC3E}">
        <p14:creationId xmlns:p14="http://schemas.microsoft.com/office/powerpoint/2010/main" val="3368132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116632"/>
            <a:ext cx="8137152" cy="576065"/>
          </a:xfrm>
        </p:spPr>
        <p:txBody>
          <a:bodyPr/>
          <a:lstStyle/>
          <a:p>
            <a:r>
              <a:rPr lang="fr-BE" sz="2400" dirty="0"/>
              <a:t>L</a:t>
            </a:r>
            <a:r>
              <a:rPr lang="fr-BE" sz="2400" dirty="0" smtClean="0"/>
              <a:t>e </a:t>
            </a:r>
            <a:r>
              <a:rPr lang="fr-BE" sz="2400" dirty="0"/>
              <a:t>site anatomique de la </a:t>
            </a:r>
            <a:r>
              <a:rPr lang="fr-BE" sz="2400" dirty="0" smtClean="0"/>
              <a:t>gestation : effet de l’ovaire</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20</a:t>
            </a:fld>
            <a:endParaRPr lang="fr-FR" altLang="fr-FR"/>
          </a:p>
        </p:txBody>
      </p:sp>
      <p:graphicFrame>
        <p:nvGraphicFramePr>
          <p:cNvPr id="20" name="Graphique 19"/>
          <p:cNvGraphicFramePr>
            <a:graphicFrameLocks/>
          </p:cNvGraphicFramePr>
          <p:nvPr>
            <p:extLst>
              <p:ext uri="{D42A27DB-BD31-4B8C-83A1-F6EECF244321}">
                <p14:modId xmlns:p14="http://schemas.microsoft.com/office/powerpoint/2010/main" val="1511524450"/>
              </p:ext>
            </p:extLst>
          </p:nvPr>
        </p:nvGraphicFramePr>
        <p:xfrm>
          <a:off x="683568" y="1802617"/>
          <a:ext cx="7560840" cy="454910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51520" y="6381328"/>
            <a:ext cx="6390456" cy="400110"/>
          </a:xfrm>
          <a:prstGeom prst="rect">
            <a:avLst/>
          </a:prstGeom>
        </p:spPr>
        <p:txBody>
          <a:bodyPr wrap="square">
            <a:spAutoFit/>
          </a:bodyPr>
          <a:lstStyle/>
          <a:p>
            <a:r>
              <a:rPr lang="en-US" sz="2000" dirty="0" err="1" smtClean="0">
                <a:solidFill>
                  <a:schemeClr val="bg2">
                    <a:lumMod val="75000"/>
                  </a:schemeClr>
                </a:solidFill>
                <a:latin typeface="+mn-lt"/>
              </a:rPr>
              <a:t>Hylan</a:t>
            </a:r>
            <a:r>
              <a:rPr lang="en-US" sz="2000" dirty="0" smtClean="0">
                <a:solidFill>
                  <a:schemeClr val="bg2">
                    <a:lumMod val="75000"/>
                  </a:schemeClr>
                </a:solidFill>
                <a:latin typeface="+mn-lt"/>
              </a:rPr>
              <a:t> </a:t>
            </a:r>
            <a:r>
              <a:rPr lang="en-US" sz="2000" dirty="0">
                <a:solidFill>
                  <a:schemeClr val="bg2">
                    <a:lumMod val="75000"/>
                  </a:schemeClr>
                </a:solidFill>
                <a:latin typeface="+mn-lt"/>
              </a:rPr>
              <a:t>et al. 2009 Biol. </a:t>
            </a:r>
            <a:r>
              <a:rPr lang="en-US" sz="2000" dirty="0" err="1">
                <a:solidFill>
                  <a:schemeClr val="bg2">
                    <a:lumMod val="75000"/>
                  </a:schemeClr>
                </a:solidFill>
                <a:latin typeface="+mn-lt"/>
              </a:rPr>
              <a:t>Reprod</a:t>
            </a:r>
            <a:r>
              <a:rPr lang="en-US" sz="2000" dirty="0">
                <a:solidFill>
                  <a:schemeClr val="bg2">
                    <a:lumMod val="75000"/>
                  </a:schemeClr>
                </a:solidFill>
                <a:latin typeface="+mn-lt"/>
              </a:rPr>
              <a:t>. 2009;(81):933-938</a:t>
            </a:r>
          </a:p>
        </p:txBody>
      </p:sp>
      <p:sp>
        <p:nvSpPr>
          <p:cNvPr id="21" name="Rectangle 20"/>
          <p:cNvSpPr/>
          <p:nvPr/>
        </p:nvSpPr>
        <p:spPr>
          <a:xfrm>
            <a:off x="611560" y="986573"/>
            <a:ext cx="3240360" cy="400110"/>
          </a:xfrm>
          <a:prstGeom prst="rect">
            <a:avLst/>
          </a:prstGeom>
          <a:ln>
            <a:solidFill>
              <a:schemeClr val="tx2"/>
            </a:solidFill>
          </a:ln>
        </p:spPr>
        <p:txBody>
          <a:bodyPr wrap="square">
            <a:spAutoFit/>
          </a:bodyPr>
          <a:lstStyle/>
          <a:p>
            <a:r>
              <a:rPr lang="en-US" sz="2000" dirty="0" smtClean="0">
                <a:solidFill>
                  <a:schemeClr val="tx2"/>
                </a:solidFill>
                <a:latin typeface="+mn-lt"/>
              </a:rPr>
              <a:t>Pas </a:t>
            </a:r>
            <a:r>
              <a:rPr lang="en-US" sz="2000" dirty="0" err="1" smtClean="0">
                <a:solidFill>
                  <a:schemeClr val="tx2"/>
                </a:solidFill>
                <a:latin typeface="+mn-lt"/>
              </a:rPr>
              <a:t>d’effet</a:t>
            </a:r>
            <a:r>
              <a:rPr lang="en-US" sz="2000" dirty="0" smtClean="0">
                <a:solidFill>
                  <a:schemeClr val="tx2"/>
                </a:solidFill>
                <a:latin typeface="+mn-lt"/>
              </a:rPr>
              <a:t> de la </a:t>
            </a:r>
            <a:r>
              <a:rPr lang="en-US" sz="2000" dirty="0" err="1" smtClean="0">
                <a:solidFill>
                  <a:schemeClr val="tx2"/>
                </a:solidFill>
                <a:latin typeface="+mn-lt"/>
              </a:rPr>
              <a:t>corne</a:t>
            </a:r>
            <a:r>
              <a:rPr lang="en-US" sz="2000" dirty="0" smtClean="0">
                <a:solidFill>
                  <a:schemeClr val="tx2"/>
                </a:solidFill>
                <a:latin typeface="+mn-lt"/>
              </a:rPr>
              <a:t> sur le SR</a:t>
            </a:r>
            <a:endParaRPr lang="en-US" sz="2000" dirty="0">
              <a:solidFill>
                <a:schemeClr val="tx2"/>
              </a:solidFill>
              <a:latin typeface="+mn-lt"/>
            </a:endParaRPr>
          </a:p>
        </p:txBody>
      </p:sp>
      <p:sp>
        <p:nvSpPr>
          <p:cNvPr id="23" name="Rectangle 22"/>
          <p:cNvSpPr/>
          <p:nvPr/>
        </p:nvSpPr>
        <p:spPr>
          <a:xfrm>
            <a:off x="4067944" y="974552"/>
            <a:ext cx="3240360" cy="400110"/>
          </a:xfrm>
          <a:prstGeom prst="rect">
            <a:avLst/>
          </a:prstGeom>
          <a:ln>
            <a:solidFill>
              <a:schemeClr val="tx2"/>
            </a:solidFill>
          </a:ln>
        </p:spPr>
        <p:txBody>
          <a:bodyPr wrap="square">
            <a:spAutoFit/>
          </a:bodyPr>
          <a:lstStyle/>
          <a:p>
            <a:r>
              <a:rPr lang="en-US" sz="2000" dirty="0" err="1" smtClean="0">
                <a:solidFill>
                  <a:schemeClr val="tx2"/>
                </a:solidFill>
                <a:latin typeface="+mn-lt"/>
              </a:rPr>
              <a:t>Effet</a:t>
            </a:r>
            <a:r>
              <a:rPr lang="en-US" sz="2000" dirty="0" smtClean="0">
                <a:solidFill>
                  <a:schemeClr val="tx2"/>
                </a:solidFill>
                <a:latin typeface="+mn-lt"/>
              </a:rPr>
              <a:t> de </a:t>
            </a:r>
            <a:r>
              <a:rPr lang="en-US" sz="2000" dirty="0" err="1" smtClean="0">
                <a:solidFill>
                  <a:schemeClr val="tx2"/>
                </a:solidFill>
                <a:latin typeface="+mn-lt"/>
              </a:rPr>
              <a:t>l’ovaire</a:t>
            </a:r>
            <a:r>
              <a:rPr lang="en-US" sz="2000" dirty="0" smtClean="0">
                <a:solidFill>
                  <a:schemeClr val="tx2"/>
                </a:solidFill>
                <a:latin typeface="+mn-lt"/>
              </a:rPr>
              <a:t> sur le </a:t>
            </a:r>
            <a:r>
              <a:rPr lang="en-US" sz="2000" dirty="0" err="1" smtClean="0">
                <a:solidFill>
                  <a:schemeClr val="tx2"/>
                </a:solidFill>
                <a:latin typeface="+mn-lt"/>
              </a:rPr>
              <a:t>sexe</a:t>
            </a:r>
            <a:r>
              <a:rPr lang="en-US" sz="2000" dirty="0" smtClean="0">
                <a:solidFill>
                  <a:schemeClr val="tx2"/>
                </a:solidFill>
                <a:latin typeface="+mn-lt"/>
              </a:rPr>
              <a:t> ratio</a:t>
            </a:r>
            <a:endParaRPr lang="en-US" sz="2000" dirty="0">
              <a:solidFill>
                <a:schemeClr val="tx2"/>
              </a:solidFill>
              <a:latin typeface="+mn-lt"/>
            </a:endParaRPr>
          </a:p>
        </p:txBody>
      </p:sp>
      <p:sp>
        <p:nvSpPr>
          <p:cNvPr id="27" name="Rectangle 26"/>
          <p:cNvSpPr/>
          <p:nvPr/>
        </p:nvSpPr>
        <p:spPr>
          <a:xfrm>
            <a:off x="1909453"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NS</a:t>
            </a:r>
            <a:endParaRPr lang="en-US" sz="2000" dirty="0">
              <a:solidFill>
                <a:schemeClr val="tx2"/>
              </a:solidFill>
              <a:latin typeface="+mn-lt"/>
            </a:endParaRPr>
          </a:p>
        </p:txBody>
      </p:sp>
      <p:sp>
        <p:nvSpPr>
          <p:cNvPr id="28" name="Rectangle 27"/>
          <p:cNvSpPr/>
          <p:nvPr/>
        </p:nvSpPr>
        <p:spPr>
          <a:xfrm>
            <a:off x="7380312"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NS</a:t>
            </a:r>
            <a:endParaRPr lang="en-US" sz="2000" dirty="0">
              <a:solidFill>
                <a:schemeClr val="tx2"/>
              </a:solidFill>
              <a:latin typeface="+mn-lt"/>
            </a:endParaRPr>
          </a:p>
        </p:txBody>
      </p:sp>
      <p:sp>
        <p:nvSpPr>
          <p:cNvPr id="29" name="Rectangle 28"/>
          <p:cNvSpPr/>
          <p:nvPr/>
        </p:nvSpPr>
        <p:spPr>
          <a:xfrm>
            <a:off x="2942692"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NS</a:t>
            </a:r>
            <a:endParaRPr lang="en-US" sz="2000" dirty="0">
              <a:solidFill>
                <a:schemeClr val="tx2"/>
              </a:solidFill>
              <a:latin typeface="+mn-lt"/>
            </a:endParaRPr>
          </a:p>
        </p:txBody>
      </p:sp>
      <p:sp>
        <p:nvSpPr>
          <p:cNvPr id="30" name="Rectangle 29"/>
          <p:cNvSpPr/>
          <p:nvPr/>
        </p:nvSpPr>
        <p:spPr>
          <a:xfrm>
            <a:off x="4067944"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S</a:t>
            </a:r>
            <a:endParaRPr lang="en-US" sz="2000" dirty="0">
              <a:solidFill>
                <a:schemeClr val="tx2"/>
              </a:solidFill>
              <a:latin typeface="+mn-lt"/>
            </a:endParaRPr>
          </a:p>
        </p:txBody>
      </p:sp>
      <p:sp>
        <p:nvSpPr>
          <p:cNvPr id="31" name="Rectangle 30"/>
          <p:cNvSpPr/>
          <p:nvPr/>
        </p:nvSpPr>
        <p:spPr>
          <a:xfrm>
            <a:off x="4860032"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S</a:t>
            </a:r>
            <a:endParaRPr lang="en-US" sz="2000" dirty="0">
              <a:solidFill>
                <a:schemeClr val="tx2"/>
              </a:solidFill>
              <a:latin typeface="+mn-lt"/>
            </a:endParaRPr>
          </a:p>
        </p:txBody>
      </p:sp>
      <p:sp>
        <p:nvSpPr>
          <p:cNvPr id="32" name="Rectangle 31"/>
          <p:cNvSpPr/>
          <p:nvPr/>
        </p:nvSpPr>
        <p:spPr>
          <a:xfrm>
            <a:off x="6228184" y="1484784"/>
            <a:ext cx="504056" cy="400110"/>
          </a:xfrm>
          <a:prstGeom prst="rect">
            <a:avLst/>
          </a:prstGeom>
          <a:ln>
            <a:solidFill>
              <a:schemeClr val="tx2"/>
            </a:solidFill>
          </a:ln>
        </p:spPr>
        <p:txBody>
          <a:bodyPr wrap="square">
            <a:spAutoFit/>
          </a:bodyPr>
          <a:lstStyle/>
          <a:p>
            <a:r>
              <a:rPr lang="en-US" sz="2000" dirty="0" smtClean="0">
                <a:solidFill>
                  <a:schemeClr val="tx2"/>
                </a:solidFill>
                <a:latin typeface="+mn-lt"/>
              </a:rPr>
              <a:t>S</a:t>
            </a:r>
            <a:endParaRPr lang="en-US" sz="2000" dirty="0">
              <a:solidFill>
                <a:schemeClr val="tx2"/>
              </a:solidFill>
              <a:latin typeface="+mn-lt"/>
            </a:endParaRPr>
          </a:p>
        </p:txBody>
      </p:sp>
      <p:sp>
        <p:nvSpPr>
          <p:cNvPr id="14" name="Rectangle 13"/>
          <p:cNvSpPr/>
          <p:nvPr/>
        </p:nvSpPr>
        <p:spPr bwMode="auto">
          <a:xfrm>
            <a:off x="1619672" y="5445224"/>
            <a:ext cx="2088232" cy="864096"/>
          </a:xfrm>
          <a:prstGeom prst="rect">
            <a:avLst/>
          </a:prstGeom>
          <a:solidFill>
            <a:srgbClr val="FFFF00">
              <a:alpha val="49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5" name="Rectangle 14"/>
          <p:cNvSpPr/>
          <p:nvPr/>
        </p:nvSpPr>
        <p:spPr bwMode="auto">
          <a:xfrm>
            <a:off x="3785376" y="5432880"/>
            <a:ext cx="2088232" cy="864096"/>
          </a:xfrm>
          <a:prstGeom prst="rect">
            <a:avLst/>
          </a:prstGeom>
          <a:solidFill>
            <a:schemeClr val="accent1">
              <a:alpha val="49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6" name="Rectangle 15"/>
          <p:cNvSpPr/>
          <p:nvPr/>
        </p:nvSpPr>
        <p:spPr bwMode="auto">
          <a:xfrm>
            <a:off x="5940152" y="5432029"/>
            <a:ext cx="2088232" cy="864096"/>
          </a:xfrm>
          <a:prstGeom prst="rect">
            <a:avLst/>
          </a:prstGeom>
          <a:solidFill>
            <a:schemeClr val="accent6">
              <a:lumMod val="40000"/>
              <a:lumOff val="60000"/>
              <a:alpha val="49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9043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7" grpId="0" animBg="1"/>
      <p:bldP spid="28" grpId="0" animBg="1"/>
      <p:bldP spid="29" grpId="0" animBg="1"/>
      <p:bldP spid="30" grpId="0" animBg="1"/>
      <p:bldP spid="31" grpId="0" animBg="1"/>
      <p:bldP spid="32"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288" y="1412875"/>
            <a:ext cx="8423275" cy="2808213"/>
          </a:xfrm>
          <a:ln>
            <a:solidFill>
              <a:schemeClr val="tx2"/>
            </a:solidFill>
          </a:ln>
        </p:spPr>
        <p:txBody>
          <a:bodyPr/>
          <a:lstStyle/>
          <a:p>
            <a:r>
              <a:rPr lang="fr-BE" sz="2400" dirty="0" smtClean="0"/>
              <a:t>Variations du SR selon les taureaux (</a:t>
            </a:r>
            <a:r>
              <a:rPr lang="fr-FR" sz="2400" dirty="0"/>
              <a:t>45,5 à</a:t>
            </a:r>
            <a:r>
              <a:rPr lang="fr-FR" sz="2400" dirty="0" smtClean="0"/>
              <a:t> </a:t>
            </a:r>
            <a:r>
              <a:rPr lang="fr-FR" sz="2400" dirty="0"/>
              <a:t>50,5 </a:t>
            </a:r>
            <a:r>
              <a:rPr lang="fr-FR" sz="2400" dirty="0" smtClean="0"/>
              <a:t>% selon les taureaux de race Holstein</a:t>
            </a:r>
            <a:r>
              <a:rPr lang="fr-FR" sz="2000" dirty="0" smtClean="0"/>
              <a:t>) </a:t>
            </a:r>
            <a:r>
              <a:rPr lang="fr-FR" sz="2000" dirty="0" smtClean="0">
                <a:solidFill>
                  <a:schemeClr val="tx1">
                    <a:lumMod val="65000"/>
                  </a:schemeClr>
                </a:solidFill>
              </a:rPr>
              <a:t>(</a:t>
            </a:r>
            <a:r>
              <a:rPr lang="en-US" sz="2000" dirty="0" err="1">
                <a:solidFill>
                  <a:schemeClr val="tx1">
                    <a:lumMod val="65000"/>
                  </a:schemeClr>
                </a:solidFill>
              </a:rPr>
              <a:t>Skjervold</a:t>
            </a:r>
            <a:r>
              <a:rPr lang="en-US" sz="2000" dirty="0">
                <a:solidFill>
                  <a:schemeClr val="tx1">
                    <a:lumMod val="65000"/>
                  </a:schemeClr>
                </a:solidFill>
              </a:rPr>
              <a:t> </a:t>
            </a:r>
            <a:r>
              <a:rPr lang="en-US" sz="2000" dirty="0" smtClean="0">
                <a:solidFill>
                  <a:schemeClr val="tx1">
                    <a:lumMod val="65000"/>
                  </a:schemeClr>
                </a:solidFill>
              </a:rPr>
              <a:t>et </a:t>
            </a:r>
            <a:r>
              <a:rPr lang="en-US" sz="2000" dirty="0">
                <a:solidFill>
                  <a:schemeClr val="tx1">
                    <a:lumMod val="65000"/>
                  </a:schemeClr>
                </a:solidFill>
              </a:rPr>
              <a:t>James </a:t>
            </a:r>
            <a:r>
              <a:rPr lang="en-US" sz="2000" dirty="0" smtClean="0">
                <a:solidFill>
                  <a:schemeClr val="tx1">
                    <a:lumMod val="65000"/>
                  </a:schemeClr>
                </a:solidFill>
              </a:rPr>
              <a:t>Z</a:t>
            </a:r>
            <a:r>
              <a:rPr lang="en-US" sz="2000" dirty="0">
                <a:solidFill>
                  <a:schemeClr val="tx1">
                    <a:lumMod val="65000"/>
                  </a:schemeClr>
                </a:solidFill>
              </a:rPr>
              <a:t>. </a:t>
            </a:r>
            <a:r>
              <a:rPr lang="en-US" sz="2000" dirty="0" err="1">
                <a:solidFill>
                  <a:schemeClr val="tx1">
                    <a:lumMod val="65000"/>
                  </a:schemeClr>
                </a:solidFill>
              </a:rPr>
              <a:t>Tierz</a:t>
            </a:r>
            <a:r>
              <a:rPr lang="en-US" sz="2000" dirty="0">
                <a:solidFill>
                  <a:schemeClr val="tx1">
                    <a:lumMod val="65000"/>
                  </a:schemeClr>
                </a:solidFill>
              </a:rPr>
              <a:t>. </a:t>
            </a:r>
            <a:r>
              <a:rPr lang="en-US" sz="2000" dirty="0" err="1">
                <a:solidFill>
                  <a:schemeClr val="tx1">
                    <a:lumMod val="65000"/>
                  </a:schemeClr>
                </a:solidFill>
              </a:rPr>
              <a:t>Zuechtungsbiol</a:t>
            </a:r>
            <a:r>
              <a:rPr lang="en-US" sz="2000" dirty="0">
                <a:solidFill>
                  <a:schemeClr val="tx1">
                    <a:lumMod val="65000"/>
                  </a:schemeClr>
                </a:solidFill>
              </a:rPr>
              <a:t>. </a:t>
            </a:r>
            <a:r>
              <a:rPr lang="en-US" sz="2000" dirty="0" smtClean="0">
                <a:solidFill>
                  <a:schemeClr val="tx1">
                    <a:lumMod val="65000"/>
                  </a:schemeClr>
                </a:solidFill>
              </a:rPr>
              <a:t>1978)</a:t>
            </a:r>
          </a:p>
          <a:p>
            <a:endParaRPr lang="fr-FR" sz="1800" dirty="0" smtClean="0">
              <a:solidFill>
                <a:schemeClr val="tx1">
                  <a:lumMod val="65000"/>
                </a:schemeClr>
              </a:solidFill>
            </a:endParaRPr>
          </a:p>
          <a:p>
            <a:r>
              <a:rPr lang="fr-FR" sz="2400" dirty="0" smtClean="0"/>
              <a:t>Peu d’effet du père (&lt; 1 % de la variance) </a:t>
            </a:r>
            <a:r>
              <a:rPr lang="fr-FR" sz="2000" dirty="0" smtClean="0">
                <a:solidFill>
                  <a:schemeClr val="tx1">
                    <a:lumMod val="65000"/>
                  </a:schemeClr>
                </a:solidFill>
              </a:rPr>
              <a:t>(</a:t>
            </a:r>
            <a:r>
              <a:rPr lang="en-US" sz="2000" dirty="0" smtClean="0">
                <a:solidFill>
                  <a:schemeClr val="tx1">
                    <a:lumMod val="65000"/>
                  </a:schemeClr>
                </a:solidFill>
              </a:rPr>
              <a:t>Foote Theriogenology</a:t>
            </a:r>
            <a:r>
              <a:rPr lang="en-US" sz="2000" dirty="0">
                <a:solidFill>
                  <a:schemeClr val="tx1">
                    <a:lumMod val="65000"/>
                  </a:schemeClr>
                </a:solidFill>
              </a:rPr>
              <a:t>,</a:t>
            </a:r>
            <a:r>
              <a:rPr lang="en-US" sz="2000" dirty="0" smtClean="0">
                <a:solidFill>
                  <a:schemeClr val="tx1">
                    <a:lumMod val="65000"/>
                  </a:schemeClr>
                </a:solidFill>
              </a:rPr>
              <a:t> 1977)</a:t>
            </a:r>
          </a:p>
          <a:p>
            <a:endParaRPr lang="en-US" sz="1800" dirty="0" smtClean="0">
              <a:solidFill>
                <a:schemeClr val="tx1">
                  <a:lumMod val="65000"/>
                </a:schemeClr>
              </a:solidFill>
            </a:endParaRPr>
          </a:p>
          <a:p>
            <a:r>
              <a:rPr lang="en-US" sz="2400" dirty="0" smtClean="0"/>
              <a:t>La proportion de X et de Y </a:t>
            </a:r>
            <a:r>
              <a:rPr lang="en-US" sz="2400" dirty="0" err="1" smtClean="0"/>
              <a:t>varie</a:t>
            </a:r>
            <a:r>
              <a:rPr lang="en-US" sz="2400" dirty="0" smtClean="0"/>
              <a:t> </a:t>
            </a:r>
            <a:r>
              <a:rPr lang="en-US" sz="2400" dirty="0" err="1" smtClean="0"/>
              <a:t>ou</a:t>
            </a:r>
            <a:r>
              <a:rPr lang="en-US" sz="2400" dirty="0" smtClean="0"/>
              <a:t> non (</a:t>
            </a:r>
            <a:r>
              <a:rPr lang="en-US" sz="2400" dirty="0" err="1" smtClean="0"/>
              <a:t>selon</a:t>
            </a:r>
            <a:r>
              <a:rPr lang="en-US" sz="2400" dirty="0" smtClean="0"/>
              <a:t> les </a:t>
            </a:r>
            <a:r>
              <a:rPr lang="en-US" sz="2400" dirty="0" err="1" smtClean="0"/>
              <a:t>études</a:t>
            </a:r>
            <a:r>
              <a:rPr lang="en-US" sz="2400" dirty="0" smtClean="0"/>
              <a:t>) </a:t>
            </a:r>
            <a:r>
              <a:rPr lang="en-US" sz="2400" dirty="0" err="1" smtClean="0"/>
              <a:t>selon</a:t>
            </a:r>
            <a:r>
              <a:rPr lang="en-US" sz="2400" dirty="0" smtClean="0"/>
              <a:t> les </a:t>
            </a:r>
            <a:r>
              <a:rPr lang="en-US" sz="2400" dirty="0" err="1" smtClean="0"/>
              <a:t>taureaux</a:t>
            </a:r>
            <a:r>
              <a:rPr lang="en-US" sz="2400" dirty="0" smtClean="0"/>
              <a:t> </a:t>
            </a:r>
            <a:r>
              <a:rPr lang="en-US" sz="2400" dirty="0" err="1" smtClean="0"/>
              <a:t>mais</a:t>
            </a:r>
            <a:r>
              <a:rPr lang="en-US" sz="2400" dirty="0" smtClean="0"/>
              <a:t> pas </a:t>
            </a:r>
            <a:r>
              <a:rPr lang="en-US" sz="2400" dirty="0" err="1" smtClean="0"/>
              <a:t>d’effet</a:t>
            </a:r>
            <a:r>
              <a:rPr lang="en-US" sz="2400" dirty="0" smtClean="0"/>
              <a:t> </a:t>
            </a:r>
            <a:r>
              <a:rPr lang="en-US" sz="2400" dirty="0" err="1" smtClean="0"/>
              <a:t>génétique</a:t>
            </a:r>
            <a:endParaRPr lang="en-US" sz="2400" dirty="0" smtClean="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21</a:t>
            </a:fld>
            <a:endParaRPr lang="fr-FR" altLang="fr-FR"/>
          </a:p>
        </p:txBody>
      </p:sp>
      <p:sp>
        <p:nvSpPr>
          <p:cNvPr id="5" name="Titre 1"/>
          <p:cNvSpPr>
            <a:spLocks noGrp="1"/>
          </p:cNvSpPr>
          <p:nvPr>
            <p:ph type="title"/>
          </p:nvPr>
        </p:nvSpPr>
        <p:spPr>
          <a:xfrm>
            <a:off x="395288" y="260350"/>
            <a:ext cx="8061325" cy="576361"/>
          </a:xfrm>
        </p:spPr>
        <p:txBody>
          <a:bodyPr/>
          <a:lstStyle/>
          <a:p>
            <a:r>
              <a:rPr lang="fr-BE" sz="2400" dirty="0" smtClean="0"/>
              <a:t>La race du père et l’effet de la congélation</a:t>
            </a:r>
            <a:endParaRPr lang="fr-BE" sz="2400" dirty="0"/>
          </a:p>
        </p:txBody>
      </p:sp>
      <p:sp>
        <p:nvSpPr>
          <p:cNvPr id="6" name="Espace réservé du contenu 2"/>
          <p:cNvSpPr txBox="1">
            <a:spLocks/>
          </p:cNvSpPr>
          <p:nvPr/>
        </p:nvSpPr>
        <p:spPr bwMode="auto">
          <a:xfrm>
            <a:off x="395536" y="4725144"/>
            <a:ext cx="8423275" cy="12600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r>
              <a:rPr lang="en-US" sz="2400" kern="0" dirty="0" smtClean="0"/>
              <a:t>La </a:t>
            </a:r>
            <a:r>
              <a:rPr lang="en-US" sz="2400" kern="0" dirty="0" err="1" smtClean="0"/>
              <a:t>congélation</a:t>
            </a:r>
            <a:r>
              <a:rPr lang="en-US" sz="2400" kern="0" dirty="0" smtClean="0"/>
              <a:t> </a:t>
            </a:r>
            <a:r>
              <a:rPr lang="en-US" sz="2400" kern="0" dirty="0" err="1" smtClean="0"/>
              <a:t>n’altère</a:t>
            </a:r>
            <a:r>
              <a:rPr lang="en-US" sz="2400" kern="0" dirty="0" smtClean="0"/>
              <a:t> pas le </a:t>
            </a:r>
            <a:r>
              <a:rPr lang="en-US" sz="2400" kern="0" dirty="0" err="1" smtClean="0"/>
              <a:t>sexe</a:t>
            </a:r>
            <a:r>
              <a:rPr lang="en-US" sz="2400" kern="0" dirty="0" smtClean="0"/>
              <a:t> ratio : </a:t>
            </a:r>
            <a:r>
              <a:rPr lang="en-US" sz="2400" kern="0" dirty="0" err="1" smtClean="0"/>
              <a:t>aucune</a:t>
            </a:r>
            <a:r>
              <a:rPr lang="en-US" sz="2400" kern="0" dirty="0" smtClean="0"/>
              <a:t> </a:t>
            </a:r>
            <a:r>
              <a:rPr lang="en-US" sz="2400" kern="0" dirty="0" err="1" smtClean="0"/>
              <a:t>différence</a:t>
            </a:r>
            <a:r>
              <a:rPr lang="en-US" sz="2400" kern="0" dirty="0" smtClean="0"/>
              <a:t> entre le </a:t>
            </a:r>
            <a:r>
              <a:rPr lang="en-US" sz="2400" kern="0" dirty="0" err="1" smtClean="0"/>
              <a:t>sexe</a:t>
            </a:r>
            <a:r>
              <a:rPr lang="en-US" sz="2400" kern="0" dirty="0" smtClean="0"/>
              <a:t> ratio </a:t>
            </a:r>
            <a:r>
              <a:rPr lang="en-US" sz="2400" kern="0" dirty="0" err="1" smtClean="0"/>
              <a:t>primaire</a:t>
            </a:r>
            <a:r>
              <a:rPr lang="en-US" sz="2400" kern="0" dirty="0" smtClean="0"/>
              <a:t> (</a:t>
            </a:r>
            <a:r>
              <a:rPr lang="en-US" sz="2400" kern="0" dirty="0" err="1" smtClean="0"/>
              <a:t>évalué</a:t>
            </a:r>
            <a:r>
              <a:rPr lang="en-US" sz="2400" kern="0" dirty="0" smtClean="0"/>
              <a:t> par PCR et le </a:t>
            </a:r>
            <a:r>
              <a:rPr lang="en-US" sz="2400" kern="0" dirty="0" err="1" smtClean="0"/>
              <a:t>sexe</a:t>
            </a:r>
            <a:r>
              <a:rPr lang="en-US" sz="2400" kern="0" dirty="0" smtClean="0"/>
              <a:t> ratio </a:t>
            </a:r>
            <a:r>
              <a:rPr lang="en-US" sz="2400" kern="0" dirty="0" err="1" smtClean="0"/>
              <a:t>secondaire</a:t>
            </a:r>
            <a:r>
              <a:rPr lang="en-US" sz="2400" kern="0" dirty="0" smtClean="0"/>
              <a:t>) </a:t>
            </a:r>
            <a:r>
              <a:rPr lang="en-US" sz="2000" kern="0" dirty="0" smtClean="0">
                <a:solidFill>
                  <a:schemeClr val="tx1">
                    <a:lumMod val="50000"/>
                  </a:schemeClr>
                </a:solidFill>
              </a:rPr>
              <a:t>(</a:t>
            </a:r>
            <a:r>
              <a:rPr lang="en-US" sz="2000" kern="0" dirty="0" err="1" smtClean="0">
                <a:solidFill>
                  <a:schemeClr val="tx1">
                    <a:lumMod val="50000"/>
                  </a:schemeClr>
                </a:solidFill>
              </a:rPr>
              <a:t>Amadesi</a:t>
            </a:r>
            <a:r>
              <a:rPr lang="en-US" sz="2000" kern="0" dirty="0" smtClean="0">
                <a:solidFill>
                  <a:schemeClr val="tx1">
                    <a:lumMod val="50000"/>
                  </a:schemeClr>
                </a:solidFill>
              </a:rPr>
              <a:t> et al. Theriogenology 2015,83,199-205) </a:t>
            </a:r>
            <a:endParaRPr lang="fr-BE" sz="2000" kern="0" dirty="0">
              <a:solidFill>
                <a:schemeClr val="tx1">
                  <a:lumMod val="50000"/>
                </a:schemeClr>
              </a:solidFill>
            </a:endParaRPr>
          </a:p>
        </p:txBody>
      </p:sp>
    </p:spTree>
    <p:extLst>
      <p:ext uri="{BB962C8B-B14F-4D97-AF65-F5344CB8AC3E}">
        <p14:creationId xmlns:p14="http://schemas.microsoft.com/office/powerpoint/2010/main" val="104513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22</a:t>
            </a:fld>
            <a:endParaRPr lang="fr-FR" altLang="fr-FR"/>
          </a:p>
        </p:txBody>
      </p:sp>
      <p:sp>
        <p:nvSpPr>
          <p:cNvPr id="5" name="Titre 4"/>
          <p:cNvSpPr>
            <a:spLocks noGrp="1"/>
          </p:cNvSpPr>
          <p:nvPr>
            <p:ph type="title"/>
          </p:nvPr>
        </p:nvSpPr>
        <p:spPr>
          <a:xfrm>
            <a:off x="395289" y="260351"/>
            <a:ext cx="4968800" cy="432345"/>
          </a:xfrm>
        </p:spPr>
        <p:txBody>
          <a:bodyPr/>
          <a:lstStyle/>
          <a:p>
            <a:r>
              <a:rPr lang="fr-BE" sz="2400" dirty="0"/>
              <a:t>L</a:t>
            </a:r>
            <a:r>
              <a:rPr lang="fr-BE" sz="2400" dirty="0" smtClean="0"/>
              <a:t>e moment de l’insémination</a:t>
            </a:r>
            <a:endParaRPr lang="fr-BE" sz="2400" dirty="0"/>
          </a:p>
        </p:txBody>
      </p:sp>
      <p:graphicFrame>
        <p:nvGraphicFramePr>
          <p:cNvPr id="6" name="Tableau 5"/>
          <p:cNvGraphicFramePr>
            <a:graphicFrameLocks noGrp="1"/>
          </p:cNvGraphicFramePr>
          <p:nvPr>
            <p:extLst>
              <p:ext uri="{D42A27DB-BD31-4B8C-83A1-F6EECF244321}">
                <p14:modId xmlns:p14="http://schemas.microsoft.com/office/powerpoint/2010/main" val="231641023"/>
              </p:ext>
            </p:extLst>
          </p:nvPr>
        </p:nvGraphicFramePr>
        <p:xfrm>
          <a:off x="179512" y="980728"/>
          <a:ext cx="8640960" cy="4937760"/>
        </p:xfrm>
        <a:graphic>
          <a:graphicData uri="http://schemas.openxmlformats.org/drawingml/2006/table">
            <a:tbl>
              <a:tblPr firstRow="1" firstCol="1" bandRow="1"/>
              <a:tblGrid>
                <a:gridCol w="3864203"/>
                <a:gridCol w="1464389"/>
                <a:gridCol w="2000561"/>
                <a:gridCol w="579528"/>
                <a:gridCol w="732279"/>
              </a:tblGrid>
              <a:tr h="215900">
                <a:tc>
                  <a:txBody>
                    <a:bodyPr/>
                    <a:lstStyle/>
                    <a:p>
                      <a:pPr algn="just">
                        <a:lnSpc>
                          <a:spcPct val="150000"/>
                        </a:lnSpc>
                        <a:spcAft>
                          <a:spcPts val="600"/>
                        </a:spcAft>
                      </a:pPr>
                      <a:r>
                        <a:rPr lang="fr-FR" sz="1200" dirty="0" smtClean="0">
                          <a:solidFill>
                            <a:schemeClr val="tx2"/>
                          </a:solidFill>
                          <a:effectLst/>
                          <a:latin typeface="Calibri"/>
                          <a:ea typeface="Times New Roman"/>
                          <a:cs typeface="Times New Roman"/>
                        </a:rPr>
                        <a:t>Chaleurs naturelles</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SRS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P</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algn="just">
                        <a:lnSpc>
                          <a:spcPct val="150000"/>
                        </a:lnSpc>
                        <a:spcAft>
                          <a:spcPts val="600"/>
                        </a:spcAft>
                      </a:pPr>
                      <a:r>
                        <a:rPr lang="fr-FR" sz="1200" dirty="0" smtClean="0">
                          <a:solidFill>
                            <a:schemeClr val="tx2"/>
                          </a:solidFill>
                          <a:effectLst/>
                          <a:latin typeface="Calibri"/>
                          <a:ea typeface="Times New Roman"/>
                          <a:cs typeface="Times New Roman"/>
                        </a:rPr>
                        <a:t>Réf</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r>
              <a:tr h="21590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20 h vs 10h </a:t>
                      </a:r>
                      <a:r>
                        <a:rPr lang="fr-FR" sz="1200" dirty="0" smtClean="0">
                          <a:solidFill>
                            <a:schemeClr val="tx2"/>
                          </a:solidFill>
                          <a:effectLst/>
                          <a:latin typeface="Calibri"/>
                          <a:ea typeface="Times New Roman"/>
                          <a:cs typeface="Times New Roman"/>
                        </a:rPr>
                        <a:t>avant</a:t>
                      </a:r>
                      <a:r>
                        <a:rPr lang="fr-FR" sz="1200" baseline="0" dirty="0" smtClean="0">
                          <a:solidFill>
                            <a:schemeClr val="tx2"/>
                          </a:solidFill>
                          <a:effectLst/>
                          <a:latin typeface="Calibri"/>
                          <a:ea typeface="Times New Roman"/>
                          <a:cs typeface="Times New Roman"/>
                        </a:rPr>
                        <a:t> ovulation</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26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7,2 vs 91,6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[121]</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8 à 18 h vs &gt; 30 h </a:t>
                      </a:r>
                      <a:r>
                        <a:rPr lang="fr-FR" sz="1200" dirty="0" smtClean="0">
                          <a:solidFill>
                            <a:schemeClr val="tx2"/>
                          </a:solidFill>
                          <a:effectLst/>
                          <a:latin typeface="Calibri"/>
                          <a:ea typeface="Times New Roman"/>
                          <a:cs typeface="Times New Roman"/>
                        </a:rPr>
                        <a:t>(/</a:t>
                      </a:r>
                      <a:r>
                        <a:rPr lang="fr-FR" sz="1200" baseline="0" dirty="0" smtClean="0">
                          <a:solidFill>
                            <a:schemeClr val="tx2"/>
                          </a:solidFill>
                          <a:effectLst/>
                          <a:latin typeface="Calibri"/>
                          <a:ea typeface="Times New Roman"/>
                          <a:cs typeface="Times New Roman"/>
                        </a:rPr>
                        <a:t> début des chaleurs : </a:t>
                      </a:r>
                      <a:r>
                        <a:rPr lang="fr-FR" sz="1200" baseline="0" dirty="0" err="1" smtClean="0">
                          <a:solidFill>
                            <a:schemeClr val="tx2"/>
                          </a:solidFill>
                          <a:effectLst/>
                          <a:latin typeface="Calibri"/>
                          <a:ea typeface="Times New Roman"/>
                          <a:cs typeface="Times New Roman"/>
                        </a:rPr>
                        <a:t>Ovatec</a:t>
                      </a:r>
                      <a:r>
                        <a:rPr lang="fr-FR" sz="1200" baseline="0" dirty="0" smtClean="0">
                          <a:solidFill>
                            <a:schemeClr val="tx2"/>
                          </a:solidFill>
                          <a:effectLst/>
                          <a:latin typeface="Calibri"/>
                          <a:ea typeface="Times New Roman"/>
                          <a:cs typeface="Times New Roman"/>
                        </a:rPr>
                        <a:t>)</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716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40 vs 72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[75]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IA 8 à 18h vs &gt; 18 h</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500</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44,7 vs 72</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[114]</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Saillie (début oestrus) vs IA (fin d’oestrus)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125.000 vs 1.783</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53,1 vs 52,9</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[37]</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IA 0 à 12 h vs 12 à 24 h </a:t>
                      </a:r>
                      <a:r>
                        <a:rPr lang="fr-FR" sz="1200" dirty="0" smtClean="0">
                          <a:solidFill>
                            <a:schemeClr val="tx2"/>
                          </a:solidFill>
                          <a:effectLst/>
                          <a:latin typeface="Calibri"/>
                          <a:ea typeface="Times New Roman"/>
                          <a:cs typeface="Times New Roman"/>
                        </a:rPr>
                        <a:t>(/</a:t>
                      </a:r>
                      <a:r>
                        <a:rPr lang="fr-FR" sz="1200" baseline="0" dirty="0" smtClean="0">
                          <a:solidFill>
                            <a:schemeClr val="tx2"/>
                          </a:solidFill>
                          <a:effectLst/>
                          <a:latin typeface="Calibri"/>
                          <a:ea typeface="Times New Roman"/>
                          <a:cs typeface="Times New Roman"/>
                        </a:rPr>
                        <a:t> début </a:t>
                      </a:r>
                      <a:r>
                        <a:rPr lang="fr-FR" sz="1200" baseline="0" dirty="0" err="1" smtClean="0">
                          <a:solidFill>
                            <a:schemeClr val="tx2"/>
                          </a:solidFill>
                          <a:effectLst/>
                          <a:latin typeface="Calibri"/>
                          <a:ea typeface="Times New Roman"/>
                          <a:cs typeface="Times New Roman"/>
                        </a:rPr>
                        <a:t>oestrus</a:t>
                      </a:r>
                      <a:r>
                        <a:rPr lang="fr-FR" sz="1200" baseline="0" dirty="0" smtClean="0">
                          <a:solidFill>
                            <a:schemeClr val="tx2"/>
                          </a:solidFill>
                          <a:effectLst/>
                          <a:latin typeface="Calibri"/>
                          <a:ea typeface="Times New Roman"/>
                          <a:cs typeface="Times New Roman"/>
                        </a:rPr>
                        <a:t>)</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1000</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49,9 vs 50,6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[9]</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AM/PM</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12764</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50,9</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8 à 10h vs 20 à 25 h </a:t>
                      </a:r>
                      <a:r>
                        <a:rPr lang="fr-FR" sz="1200" dirty="0" smtClean="0">
                          <a:solidFill>
                            <a:schemeClr val="tx2"/>
                          </a:solidFill>
                          <a:effectLst/>
                          <a:latin typeface="Calibri"/>
                          <a:ea typeface="Times New Roman"/>
                          <a:cs typeface="Times New Roman"/>
                        </a:rPr>
                        <a:t>(/début</a:t>
                      </a:r>
                      <a:r>
                        <a:rPr lang="fr-FR" sz="1200" baseline="0" dirty="0" smtClean="0">
                          <a:solidFill>
                            <a:schemeClr val="tx2"/>
                          </a:solidFill>
                          <a:effectLst/>
                          <a:latin typeface="Calibri"/>
                          <a:ea typeface="Times New Roman"/>
                          <a:cs typeface="Times New Roman"/>
                        </a:rPr>
                        <a:t> </a:t>
                      </a:r>
                      <a:r>
                        <a:rPr lang="fr-FR" sz="1200" baseline="0" dirty="0" err="1" smtClean="0">
                          <a:solidFill>
                            <a:schemeClr val="tx2"/>
                          </a:solidFill>
                          <a:effectLst/>
                          <a:latin typeface="Calibri"/>
                          <a:ea typeface="Times New Roman"/>
                          <a:cs typeface="Times New Roman"/>
                        </a:rPr>
                        <a:t>oestrus</a:t>
                      </a:r>
                      <a:r>
                        <a:rPr lang="fr-FR" sz="1200" baseline="0" dirty="0" smtClean="0">
                          <a:solidFill>
                            <a:schemeClr val="tx2"/>
                          </a:solidFill>
                          <a:effectLst/>
                          <a:latin typeface="Calibri"/>
                          <a:ea typeface="Times New Roman"/>
                          <a:cs typeface="Times New Roman"/>
                        </a:rPr>
                        <a:t>)</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139</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53,8 vs 51,7</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[101]</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36 à 20 h AO, 20 à 8 h AO, 8h AO à 12 h PO vs 12 h PO</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64(**)</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50, 50 et 45,5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[100]</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48 vs 56 h</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261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50,7 vs 47,5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[56]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8595">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6, 9, 12 et 15 h </a:t>
                      </a:r>
                      <a:r>
                        <a:rPr lang="fr-FR" sz="1200" dirty="0" smtClean="0">
                          <a:solidFill>
                            <a:schemeClr val="tx2"/>
                          </a:solidFill>
                          <a:effectLst/>
                          <a:latin typeface="Calibri"/>
                          <a:ea typeface="Times New Roman"/>
                          <a:cs typeface="Times New Roman"/>
                        </a:rPr>
                        <a:t>(/</a:t>
                      </a:r>
                      <a:r>
                        <a:rPr lang="fr-FR" sz="1200" baseline="0" dirty="0" smtClean="0">
                          <a:solidFill>
                            <a:schemeClr val="tx2"/>
                          </a:solidFill>
                          <a:effectLst/>
                          <a:latin typeface="Calibri"/>
                          <a:ea typeface="Times New Roman"/>
                          <a:cs typeface="Times New Roman"/>
                        </a:rPr>
                        <a:t> début </a:t>
                      </a:r>
                      <a:r>
                        <a:rPr lang="fr-FR" sz="1200" baseline="0" dirty="0" err="1" smtClean="0">
                          <a:solidFill>
                            <a:schemeClr val="tx2"/>
                          </a:solidFill>
                          <a:effectLst/>
                          <a:latin typeface="Calibri"/>
                          <a:ea typeface="Times New Roman"/>
                          <a:cs typeface="Times New Roman"/>
                        </a:rPr>
                        <a:t>oestrus</a:t>
                      </a:r>
                      <a:r>
                        <a:rPr lang="fr-FR" sz="1200" baseline="0" dirty="0" smtClean="0">
                          <a:solidFill>
                            <a:schemeClr val="tx2"/>
                          </a:solidFill>
                          <a:effectLst/>
                          <a:latin typeface="Calibri"/>
                          <a:ea typeface="Times New Roman"/>
                          <a:cs typeface="Times New Roman"/>
                        </a:rPr>
                        <a:t>)</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320</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48,2 ;56,3 ;41,8 ;47,6 ;51,8</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[32]</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en-US" sz="1200">
                          <a:solidFill>
                            <a:schemeClr val="tx2"/>
                          </a:solidFill>
                          <a:effectLst/>
                          <a:latin typeface="Calibri"/>
                          <a:ea typeface="Times New Roman"/>
                          <a:cs typeface="Times New Roman"/>
                        </a:rPr>
                        <a:t>AM/PM vs PM/AM</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4096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46,9 vs 45,6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NS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[30]</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3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 </a:t>
                      </a:r>
                      <a:r>
                        <a:rPr lang="fr-FR" sz="1200" dirty="0" smtClean="0">
                          <a:solidFill>
                            <a:schemeClr val="tx2"/>
                          </a:solidFill>
                          <a:effectLst/>
                          <a:latin typeface="Calibri"/>
                          <a:ea typeface="Times New Roman"/>
                          <a:cs typeface="Times New Roman"/>
                        </a:rPr>
                        <a:t>Protocoles de synchronisation</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F7F7F"/>
                    </a:solidFill>
                  </a:tcPr>
                </a:tc>
              </a:tr>
              <a:tr h="215900">
                <a:tc>
                  <a:txBody>
                    <a:bodyPr/>
                    <a:lstStyle/>
                    <a:p>
                      <a:pPr algn="just">
                        <a:lnSpc>
                          <a:spcPct val="150000"/>
                        </a:lnSpc>
                        <a:spcAft>
                          <a:spcPts val="600"/>
                        </a:spcAft>
                      </a:pPr>
                      <a:r>
                        <a:rPr lang="en-US" sz="1200" dirty="0">
                          <a:solidFill>
                            <a:schemeClr val="tx2"/>
                          </a:solidFill>
                          <a:effectLst/>
                          <a:latin typeface="Calibri"/>
                          <a:ea typeface="Times New Roman"/>
                          <a:cs typeface="Times New Roman"/>
                        </a:rPr>
                        <a:t>PGF/PGF-GnRH vs control </a:t>
                      </a:r>
                      <a:r>
                        <a:rPr lang="en-US" sz="1200" dirty="0" smtClean="0">
                          <a:solidFill>
                            <a:schemeClr val="tx2"/>
                          </a:solidFill>
                          <a:effectLst/>
                          <a:latin typeface="Calibri"/>
                          <a:ea typeface="Times New Roman"/>
                          <a:cs typeface="Times New Roman"/>
                        </a:rPr>
                        <a:t>(24h</a:t>
                      </a:r>
                      <a:r>
                        <a:rPr lang="en-US" sz="1200" baseline="0" dirty="0" smtClean="0">
                          <a:solidFill>
                            <a:schemeClr val="tx2"/>
                          </a:solidFill>
                          <a:effectLst/>
                          <a:latin typeface="Calibri"/>
                          <a:ea typeface="Times New Roman"/>
                          <a:cs typeface="Times New Roman"/>
                        </a:rPr>
                        <a:t> /GnRH vs 12h /</a:t>
                      </a:r>
                      <a:r>
                        <a:rPr lang="en-US" sz="1200" baseline="0" dirty="0" err="1" smtClean="0">
                          <a:solidFill>
                            <a:schemeClr val="tx2"/>
                          </a:solidFill>
                          <a:effectLst/>
                          <a:latin typeface="Calibri"/>
                          <a:ea typeface="Times New Roman"/>
                          <a:cs typeface="Times New Roman"/>
                        </a:rPr>
                        <a:t>oestrus</a:t>
                      </a:r>
                      <a:r>
                        <a:rPr lang="en-US" sz="1200" baseline="0" dirty="0" smtClean="0">
                          <a:solidFill>
                            <a:schemeClr val="tx2"/>
                          </a:solidFill>
                          <a:effectLst/>
                          <a:latin typeface="Calibri"/>
                          <a:ea typeface="Times New Roman"/>
                          <a:cs typeface="Times New Roman"/>
                        </a:rPr>
                        <a:t>)</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111</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70, 73,1 vs 57,1</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[86]</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marL="0" marR="0" indent="0" algn="just" defTabSz="914400" rtl="0" eaLnBrk="1" fontAlgn="auto" latinLnBrk="0" hangingPunct="1">
                        <a:lnSpc>
                          <a:spcPct val="150000"/>
                        </a:lnSpc>
                        <a:spcBef>
                          <a:spcPts val="0"/>
                        </a:spcBef>
                        <a:spcAft>
                          <a:spcPts val="600"/>
                        </a:spcAft>
                        <a:buClrTx/>
                        <a:buSzTx/>
                        <a:buFontTx/>
                        <a:buNone/>
                        <a:tabLst/>
                        <a:defRPr/>
                      </a:pPr>
                      <a:r>
                        <a:rPr lang="fr-FR" sz="1200" dirty="0" err="1">
                          <a:solidFill>
                            <a:schemeClr val="tx2"/>
                          </a:solidFill>
                          <a:effectLst/>
                          <a:latin typeface="Calibri"/>
                          <a:ea typeface="Times New Roman"/>
                          <a:cs typeface="Times New Roman"/>
                        </a:rPr>
                        <a:t>Ovsynch</a:t>
                      </a:r>
                      <a:r>
                        <a:rPr lang="fr-FR" sz="1200" dirty="0">
                          <a:solidFill>
                            <a:schemeClr val="tx2"/>
                          </a:solidFill>
                          <a:effectLst/>
                          <a:latin typeface="Calibri"/>
                          <a:ea typeface="Times New Roman"/>
                          <a:cs typeface="Times New Roman"/>
                        </a:rPr>
                        <a:t> vs control </a:t>
                      </a:r>
                      <a:r>
                        <a:rPr lang="fr-FR" sz="1200" dirty="0" smtClean="0">
                          <a:solidFill>
                            <a:schemeClr val="tx2"/>
                          </a:solidFill>
                          <a:effectLst/>
                          <a:latin typeface="Calibri"/>
                          <a:ea typeface="Times New Roman"/>
                          <a:cs typeface="Times New Roman"/>
                        </a:rPr>
                        <a:t>(</a:t>
                      </a:r>
                      <a:r>
                        <a:rPr lang="fr-FR" sz="1200" kern="1200" dirty="0" smtClean="0">
                          <a:solidFill>
                            <a:schemeClr val="tx2"/>
                          </a:solidFill>
                          <a:effectLst/>
                          <a:latin typeface="+mn-lt"/>
                          <a:ea typeface="+mn-ea"/>
                          <a:cs typeface="+mn-cs"/>
                        </a:rPr>
                        <a:t>0, 8, 16, 24 et 32 h après la GnRH</a:t>
                      </a:r>
                      <a:endParaRPr lang="fr-BE" sz="1200" kern="1200" dirty="0" smtClean="0">
                        <a:solidFill>
                          <a:schemeClr val="tx2"/>
                        </a:solidFill>
                        <a:effectLst/>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732</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39, 55, 46, 46, 35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[94]</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CIDR/PGF vs control </a:t>
                      </a:r>
                      <a:r>
                        <a:rPr lang="fr-FR" sz="1200" dirty="0" smtClean="0">
                          <a:solidFill>
                            <a:schemeClr val="tx2"/>
                          </a:solidFill>
                          <a:effectLst/>
                          <a:latin typeface="Calibri"/>
                          <a:ea typeface="Times New Roman"/>
                          <a:cs typeface="Times New Roman"/>
                        </a:rPr>
                        <a:t>(50</a:t>
                      </a:r>
                      <a:r>
                        <a:rPr lang="fr-FR" sz="1200" baseline="0" dirty="0" smtClean="0">
                          <a:solidFill>
                            <a:schemeClr val="tx2"/>
                          </a:solidFill>
                          <a:effectLst/>
                          <a:latin typeface="Calibri"/>
                          <a:ea typeface="Times New Roman"/>
                          <a:cs typeface="Times New Roman"/>
                        </a:rPr>
                        <a:t> à 54 h après CIDR)</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1518</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46,2 vs 54,3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[125]</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Presynch-Ovsynch vs control</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1102</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62,2 vs 52,1</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[127]</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5900">
                <a:tc>
                  <a:txBody>
                    <a:bodyPr/>
                    <a:lstStyle/>
                    <a:p>
                      <a:pPr algn="just">
                        <a:lnSpc>
                          <a:spcPct val="150000"/>
                        </a:lnSpc>
                        <a:spcAft>
                          <a:spcPts val="600"/>
                        </a:spcAft>
                      </a:pPr>
                      <a:r>
                        <a:rPr lang="fr-FR" sz="1200">
                          <a:solidFill>
                            <a:schemeClr val="tx2"/>
                          </a:solidFill>
                          <a:effectLst/>
                          <a:latin typeface="Calibri"/>
                          <a:ea typeface="Times New Roman"/>
                          <a:cs typeface="Times New Roman"/>
                        </a:rPr>
                        <a:t>BO 24 h après une PGF vs control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1647</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63,8 vs 51,8 </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a:solidFill>
                            <a:schemeClr val="tx2"/>
                          </a:solidFill>
                          <a:effectLst/>
                          <a:latin typeface="Calibri"/>
                          <a:ea typeface="Times New Roman"/>
                          <a:cs typeface="Times New Roman"/>
                        </a:rPr>
                        <a:t>S</a:t>
                      </a:r>
                      <a:endParaRPr lang="fr-BE" sz="120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fr-FR" sz="1200" dirty="0">
                          <a:solidFill>
                            <a:schemeClr val="tx2"/>
                          </a:solidFill>
                          <a:effectLst/>
                          <a:latin typeface="Calibri"/>
                          <a:ea typeface="Times New Roman"/>
                          <a:cs typeface="Times New Roman"/>
                        </a:rPr>
                        <a:t>[33]</a:t>
                      </a:r>
                      <a:endParaRPr lang="fr-BE" sz="1200" dirty="0">
                        <a:solidFill>
                          <a:schemeClr val="tx2"/>
                        </a:solidFill>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bwMode="auto">
          <a:xfrm>
            <a:off x="179512" y="4616865"/>
            <a:ext cx="8640960" cy="1296144"/>
          </a:xfrm>
          <a:prstGeom prst="rect">
            <a:avLst/>
          </a:prstGeom>
          <a:solidFill>
            <a:srgbClr val="92D050">
              <a:alpha val="3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179512" y="1209899"/>
            <a:ext cx="8640960" cy="3096344"/>
          </a:xfrm>
          <a:prstGeom prst="rect">
            <a:avLst/>
          </a:prstGeom>
          <a:solidFill>
            <a:srgbClr val="990000">
              <a:alpha val="39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8" name="Rectangle 17"/>
          <p:cNvSpPr/>
          <p:nvPr/>
        </p:nvSpPr>
        <p:spPr>
          <a:xfrm>
            <a:off x="251520" y="6167386"/>
            <a:ext cx="5888150" cy="400110"/>
          </a:xfrm>
          <a:prstGeom prst="rect">
            <a:avLst/>
          </a:prstGeom>
          <a:solidFill>
            <a:srgbClr val="FFFF66"/>
          </a:solidFill>
          <a:ln>
            <a:solidFill>
              <a:schemeClr val="tx2"/>
            </a:solidFill>
          </a:ln>
        </p:spPr>
        <p:txBody>
          <a:bodyPr wrap="none">
            <a:spAutoFit/>
          </a:bodyPr>
          <a:lstStyle/>
          <a:p>
            <a:pPr lvl="0">
              <a:spcBef>
                <a:spcPct val="30000"/>
              </a:spcBef>
              <a:defRPr/>
            </a:pPr>
            <a:r>
              <a:rPr lang="en-US" sz="2000" dirty="0" smtClean="0">
                <a:solidFill>
                  <a:schemeClr val="tx2"/>
                </a:solidFill>
                <a:latin typeface="+mn-lt"/>
              </a:rPr>
              <a:t>Les </a:t>
            </a:r>
            <a:r>
              <a:rPr lang="en-US" sz="2000" dirty="0" err="1" smtClean="0">
                <a:solidFill>
                  <a:schemeClr val="tx2"/>
                </a:solidFill>
                <a:latin typeface="+mn-lt"/>
              </a:rPr>
              <a:t>protocoles</a:t>
            </a:r>
            <a:r>
              <a:rPr lang="en-US" sz="2000" dirty="0" smtClean="0">
                <a:solidFill>
                  <a:schemeClr val="tx2"/>
                </a:solidFill>
                <a:latin typeface="+mn-lt"/>
              </a:rPr>
              <a:t> de </a:t>
            </a:r>
            <a:r>
              <a:rPr lang="en-US" sz="2000" dirty="0" err="1" smtClean="0">
                <a:solidFill>
                  <a:schemeClr val="tx2"/>
                </a:solidFill>
                <a:latin typeface="+mn-lt"/>
              </a:rPr>
              <a:t>synchronisation</a:t>
            </a:r>
            <a:r>
              <a:rPr lang="en-US" sz="2000" dirty="0" smtClean="0">
                <a:solidFill>
                  <a:schemeClr val="tx2"/>
                </a:solidFill>
                <a:latin typeface="+mn-lt"/>
              </a:rPr>
              <a:t> </a:t>
            </a:r>
            <a:r>
              <a:rPr lang="en-US" sz="2000" dirty="0" err="1" smtClean="0">
                <a:solidFill>
                  <a:schemeClr val="tx2"/>
                </a:solidFill>
                <a:latin typeface="+mn-lt"/>
              </a:rPr>
              <a:t>augmentent</a:t>
            </a:r>
            <a:r>
              <a:rPr lang="en-US" sz="2000" dirty="0" smtClean="0">
                <a:solidFill>
                  <a:schemeClr val="tx2"/>
                </a:solidFill>
                <a:latin typeface="+mn-lt"/>
              </a:rPr>
              <a:t> le </a:t>
            </a:r>
            <a:r>
              <a:rPr lang="en-US" sz="2000" dirty="0" err="1" smtClean="0">
                <a:solidFill>
                  <a:schemeClr val="tx2"/>
                </a:solidFill>
                <a:latin typeface="+mn-lt"/>
              </a:rPr>
              <a:t>sexe</a:t>
            </a:r>
            <a:r>
              <a:rPr lang="en-US" sz="2000" dirty="0" smtClean="0">
                <a:solidFill>
                  <a:schemeClr val="tx2"/>
                </a:solidFill>
                <a:latin typeface="+mn-lt"/>
              </a:rPr>
              <a:t> ratio</a:t>
            </a:r>
            <a:endParaRPr lang="en-US" sz="2000" dirty="0">
              <a:solidFill>
                <a:schemeClr val="tx2"/>
              </a:solidFill>
              <a:latin typeface="+mn-lt"/>
            </a:endParaRPr>
          </a:p>
        </p:txBody>
      </p:sp>
    </p:spTree>
    <p:extLst>
      <p:ext uri="{BB962C8B-B14F-4D97-AF65-F5344CB8AC3E}">
        <p14:creationId xmlns:p14="http://schemas.microsoft.com/office/powerpoint/2010/main" val="304778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497192" cy="648370"/>
          </a:xfrm>
        </p:spPr>
        <p:txBody>
          <a:bodyPr/>
          <a:lstStyle/>
          <a:p>
            <a:r>
              <a:rPr lang="fr-BE" sz="2600" dirty="0" smtClean="0"/>
              <a:t>Le </a:t>
            </a:r>
            <a:r>
              <a:rPr lang="fr-BE" sz="2600" dirty="0"/>
              <a:t>type, le site et le nombre </a:t>
            </a:r>
            <a:r>
              <a:rPr lang="fr-BE" sz="2600" dirty="0" smtClean="0"/>
              <a:t>d’insémination; la production d’embryons</a:t>
            </a:r>
            <a:endParaRPr lang="fr-BE" sz="2600" dirty="0"/>
          </a:p>
        </p:txBody>
      </p:sp>
      <p:sp>
        <p:nvSpPr>
          <p:cNvPr id="3" name="Espace réservé du contenu 2"/>
          <p:cNvSpPr>
            <a:spLocks noGrp="1"/>
          </p:cNvSpPr>
          <p:nvPr>
            <p:ph idx="1"/>
          </p:nvPr>
        </p:nvSpPr>
        <p:spPr>
          <a:xfrm>
            <a:off x="395536" y="1700808"/>
            <a:ext cx="8425184" cy="4536405"/>
          </a:xfrm>
        </p:spPr>
        <p:txBody>
          <a:bodyPr/>
          <a:lstStyle/>
          <a:p>
            <a:r>
              <a:rPr lang="fr-BE" dirty="0" smtClean="0"/>
              <a:t>Saillie (plus de femelles) vs IA (plus de mâles) : OK (?)  en viande mais pas en laitier </a:t>
            </a:r>
          </a:p>
          <a:p>
            <a:endParaRPr lang="fr-BE" dirty="0" smtClean="0"/>
          </a:p>
          <a:p>
            <a:r>
              <a:rPr lang="fr-BE" dirty="0" smtClean="0"/>
              <a:t>IA corps utérin (22 % de mâles en plus et IA corne utérine : 18 % de femelles en plus </a:t>
            </a:r>
            <a:r>
              <a:rPr lang="fr-BE" dirty="0" smtClean="0">
                <a:solidFill>
                  <a:schemeClr val="tx1">
                    <a:lumMod val="65000"/>
                  </a:schemeClr>
                </a:solidFill>
              </a:rPr>
              <a:t>(</a:t>
            </a:r>
            <a:r>
              <a:rPr lang="fr-BE" dirty="0" err="1" smtClean="0">
                <a:solidFill>
                  <a:schemeClr val="tx1">
                    <a:lumMod val="65000"/>
                  </a:schemeClr>
                </a:solidFill>
              </a:rPr>
              <a:t>Zobel</a:t>
            </a:r>
            <a:r>
              <a:rPr lang="fr-BE" dirty="0" smtClean="0">
                <a:solidFill>
                  <a:schemeClr val="tx1">
                    <a:lumMod val="65000"/>
                  </a:schemeClr>
                </a:solidFill>
              </a:rPr>
              <a:t> et al. </a:t>
            </a:r>
            <a:r>
              <a:rPr lang="fr-BE" dirty="0" err="1" smtClean="0">
                <a:solidFill>
                  <a:schemeClr val="tx1">
                    <a:lumMod val="65000"/>
                  </a:schemeClr>
                </a:solidFill>
              </a:rPr>
              <a:t>Domest</a:t>
            </a:r>
            <a:r>
              <a:rPr lang="fr-BE" dirty="0" smtClean="0">
                <a:solidFill>
                  <a:schemeClr val="tx1">
                    <a:lumMod val="65000"/>
                  </a:schemeClr>
                </a:solidFill>
              </a:rPr>
              <a:t> </a:t>
            </a:r>
            <a:r>
              <a:rPr lang="fr-BE" dirty="0" err="1" smtClean="0">
                <a:solidFill>
                  <a:schemeClr val="tx1">
                    <a:lumMod val="65000"/>
                  </a:schemeClr>
                </a:solidFill>
              </a:rPr>
              <a:t>Animl</a:t>
            </a:r>
            <a:r>
              <a:rPr lang="fr-BE" dirty="0" smtClean="0">
                <a:solidFill>
                  <a:schemeClr val="tx1">
                    <a:lumMod val="65000"/>
                  </a:schemeClr>
                </a:solidFill>
              </a:rPr>
              <a:t> </a:t>
            </a:r>
            <a:r>
              <a:rPr lang="fr-BE" dirty="0" err="1" smtClean="0">
                <a:solidFill>
                  <a:schemeClr val="tx1">
                    <a:lumMod val="65000"/>
                  </a:schemeClr>
                </a:solidFill>
              </a:rPr>
              <a:t>Reprod</a:t>
            </a:r>
            <a:r>
              <a:rPr lang="fr-BE" dirty="0" smtClean="0">
                <a:solidFill>
                  <a:schemeClr val="tx1">
                    <a:lumMod val="65000"/>
                  </a:schemeClr>
                </a:solidFill>
              </a:rPr>
              <a:t> 2011)</a:t>
            </a:r>
          </a:p>
          <a:p>
            <a:endParaRPr lang="fr-BE" dirty="0" smtClean="0">
              <a:solidFill>
                <a:schemeClr val="tx1">
                  <a:lumMod val="65000"/>
                </a:schemeClr>
              </a:solidFill>
            </a:endParaRPr>
          </a:p>
          <a:p>
            <a:r>
              <a:rPr lang="fr-BE" dirty="0" smtClean="0"/>
              <a:t>Augmentation du nombre de femelles avec le N° d’IA (&gt; 5)</a:t>
            </a:r>
          </a:p>
          <a:p>
            <a:endParaRPr lang="fr-BE" dirty="0" smtClean="0"/>
          </a:p>
          <a:p>
            <a:r>
              <a:rPr lang="fr-BE" dirty="0" smtClean="0"/>
              <a:t>Augmentation du sexe ratio lors de la production in vitro d’embryons  : observations opposées</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23</a:t>
            </a:fld>
            <a:endParaRPr lang="fr-FR" altLang="fr-FR"/>
          </a:p>
        </p:txBody>
      </p:sp>
    </p:spTree>
    <p:extLst>
      <p:ext uri="{BB962C8B-B14F-4D97-AF65-F5344CB8AC3E}">
        <p14:creationId xmlns:p14="http://schemas.microsoft.com/office/powerpoint/2010/main" val="1089824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2132856"/>
            <a:ext cx="7560840" cy="1944216"/>
          </a:xfrm>
          <a:solidFill>
            <a:schemeClr val="accent6">
              <a:lumMod val="50000"/>
            </a:schemeClr>
          </a:solidFill>
        </p:spPr>
        <p:txBody>
          <a:bodyPr/>
          <a:lstStyle/>
          <a:p>
            <a:r>
              <a:rPr lang="fr-BE" sz="6000" dirty="0" smtClean="0"/>
              <a:t>Mécanismes d’effets</a:t>
            </a:r>
            <a:endParaRPr lang="fr-BE" sz="6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24</a:t>
            </a:fld>
            <a:endParaRPr lang="fr-FR" altLang="fr-FR"/>
          </a:p>
        </p:txBody>
      </p:sp>
    </p:spTree>
    <p:extLst>
      <p:ext uri="{BB962C8B-B14F-4D97-AF65-F5344CB8AC3E}">
        <p14:creationId xmlns:p14="http://schemas.microsoft.com/office/powerpoint/2010/main" val="28690826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z="1600" smtClean="0">
                <a:latin typeface="+mn-lt"/>
              </a:rPr>
              <a:pPr/>
              <a:t>25</a:t>
            </a:fld>
            <a:endParaRPr lang="fr-FR" altLang="fr-FR" sz="1600">
              <a:latin typeface="+mn-lt"/>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568" y="618100"/>
            <a:ext cx="3018078"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6417968" y="762116"/>
            <a:ext cx="2218506" cy="584775"/>
          </a:xfrm>
          <a:prstGeom prst="rect">
            <a:avLst/>
          </a:prstGeom>
          <a:solidFill>
            <a:srgbClr val="92D050"/>
          </a:solidFill>
          <a:ln>
            <a:solidFill>
              <a:schemeClr val="tx2"/>
            </a:solidFill>
          </a:ln>
        </p:spPr>
        <p:txBody>
          <a:bodyPr wrap="square">
            <a:spAutoFit/>
          </a:bodyPr>
          <a:lstStyle/>
          <a:p>
            <a:r>
              <a:rPr lang="en-US" sz="1600" dirty="0" err="1" smtClean="0">
                <a:solidFill>
                  <a:schemeClr val="tx2"/>
                </a:solidFill>
                <a:latin typeface="+mn-lt"/>
              </a:rPr>
              <a:t>Durée</a:t>
            </a:r>
            <a:r>
              <a:rPr lang="en-US" sz="1600" dirty="0" smtClean="0">
                <a:solidFill>
                  <a:schemeClr val="tx2"/>
                </a:solidFill>
                <a:latin typeface="+mn-lt"/>
              </a:rPr>
              <a:t> de maturation</a:t>
            </a:r>
          </a:p>
          <a:p>
            <a:r>
              <a:rPr lang="en-US" sz="1600" dirty="0">
                <a:solidFill>
                  <a:schemeClr val="tx2"/>
                </a:solidFill>
                <a:latin typeface="+mn-lt"/>
              </a:rPr>
              <a:t>d</a:t>
            </a:r>
            <a:r>
              <a:rPr lang="en-US" sz="1600" dirty="0" smtClean="0">
                <a:solidFill>
                  <a:schemeClr val="tx2"/>
                </a:solidFill>
                <a:latin typeface="+mn-lt"/>
              </a:rPr>
              <a:t>es </a:t>
            </a:r>
            <a:r>
              <a:rPr lang="en-US" sz="1600" dirty="0" err="1" smtClean="0">
                <a:solidFill>
                  <a:schemeClr val="tx2"/>
                </a:solidFill>
                <a:latin typeface="+mn-lt"/>
              </a:rPr>
              <a:t>ovocytes</a:t>
            </a:r>
            <a:r>
              <a:rPr lang="en-US" sz="1600" dirty="0" smtClean="0">
                <a:solidFill>
                  <a:schemeClr val="tx2"/>
                </a:solidFill>
                <a:latin typeface="+mn-lt"/>
              </a:rPr>
              <a:t> </a:t>
            </a:r>
          </a:p>
        </p:txBody>
      </p:sp>
      <p:sp>
        <p:nvSpPr>
          <p:cNvPr id="30" name="Flèche droite 29"/>
          <p:cNvSpPr/>
          <p:nvPr/>
        </p:nvSpPr>
        <p:spPr bwMode="auto">
          <a:xfrm>
            <a:off x="5835646" y="856286"/>
            <a:ext cx="580293" cy="22112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26" name="Rectangle 25"/>
          <p:cNvSpPr/>
          <p:nvPr/>
        </p:nvSpPr>
        <p:spPr>
          <a:xfrm>
            <a:off x="6406070" y="1793074"/>
            <a:ext cx="2218506" cy="830997"/>
          </a:xfrm>
          <a:prstGeom prst="rect">
            <a:avLst/>
          </a:prstGeom>
          <a:ln>
            <a:solidFill>
              <a:schemeClr val="tx2"/>
            </a:solidFill>
          </a:ln>
        </p:spPr>
        <p:txBody>
          <a:bodyPr wrap="square">
            <a:spAutoFit/>
          </a:bodyPr>
          <a:lstStyle/>
          <a:p>
            <a:r>
              <a:rPr lang="en-US" sz="1600" dirty="0" smtClean="0">
                <a:solidFill>
                  <a:schemeClr val="tx2"/>
                </a:solidFill>
                <a:latin typeface="+mn-lt"/>
              </a:rPr>
              <a:t>Augmentation du SR avec la </a:t>
            </a:r>
            <a:r>
              <a:rPr lang="en-US" sz="1600" dirty="0" err="1" smtClean="0">
                <a:solidFill>
                  <a:schemeClr val="tx2"/>
                </a:solidFill>
                <a:latin typeface="+mn-lt"/>
              </a:rPr>
              <a:t>durée</a:t>
            </a:r>
            <a:r>
              <a:rPr lang="en-US" sz="1600" dirty="0" smtClean="0">
                <a:solidFill>
                  <a:schemeClr val="tx2"/>
                </a:solidFill>
                <a:latin typeface="+mn-lt"/>
              </a:rPr>
              <a:t> </a:t>
            </a:r>
            <a:r>
              <a:rPr lang="en-US" sz="1600" dirty="0" err="1" smtClean="0">
                <a:solidFill>
                  <a:schemeClr val="tx2"/>
                </a:solidFill>
                <a:latin typeface="+mn-lt"/>
              </a:rPr>
              <a:t>mais</a:t>
            </a:r>
            <a:r>
              <a:rPr lang="en-US" sz="1600" dirty="0" smtClean="0">
                <a:solidFill>
                  <a:schemeClr val="tx2"/>
                </a:solidFill>
                <a:latin typeface="+mn-lt"/>
              </a:rPr>
              <a:t> </a:t>
            </a:r>
            <a:r>
              <a:rPr lang="en-US" sz="1600" dirty="0" err="1" smtClean="0">
                <a:solidFill>
                  <a:schemeClr val="tx2"/>
                </a:solidFill>
                <a:latin typeface="+mn-lt"/>
              </a:rPr>
              <a:t>effet</a:t>
            </a:r>
            <a:r>
              <a:rPr lang="en-US" sz="1600" dirty="0" smtClean="0">
                <a:solidFill>
                  <a:schemeClr val="tx2"/>
                </a:solidFill>
                <a:latin typeface="+mn-lt"/>
              </a:rPr>
              <a:t> </a:t>
            </a:r>
            <a:r>
              <a:rPr lang="en-US" sz="1600" dirty="0" err="1" smtClean="0">
                <a:solidFill>
                  <a:schemeClr val="tx2"/>
                </a:solidFill>
                <a:latin typeface="+mn-lt"/>
              </a:rPr>
              <a:t>contreversé</a:t>
            </a:r>
            <a:r>
              <a:rPr lang="en-US" sz="1600" dirty="0" smtClean="0">
                <a:solidFill>
                  <a:schemeClr val="tx2"/>
                </a:solidFill>
                <a:latin typeface="+mn-lt"/>
              </a:rPr>
              <a:t> </a:t>
            </a:r>
          </a:p>
        </p:txBody>
      </p:sp>
      <p:sp>
        <p:nvSpPr>
          <p:cNvPr id="31" name="Rectangle 30"/>
          <p:cNvSpPr/>
          <p:nvPr/>
        </p:nvSpPr>
        <p:spPr>
          <a:xfrm>
            <a:off x="171374" y="785024"/>
            <a:ext cx="1849049" cy="584775"/>
          </a:xfrm>
          <a:prstGeom prst="rect">
            <a:avLst/>
          </a:prstGeom>
          <a:solidFill>
            <a:srgbClr val="92D050"/>
          </a:solidFill>
          <a:ln>
            <a:solidFill>
              <a:schemeClr val="tx2"/>
            </a:solidFill>
          </a:ln>
        </p:spPr>
        <p:txBody>
          <a:bodyPr wrap="square">
            <a:spAutoFit/>
          </a:bodyPr>
          <a:lstStyle/>
          <a:p>
            <a:r>
              <a:rPr lang="en-US" sz="1600" dirty="0" err="1" smtClean="0">
                <a:solidFill>
                  <a:schemeClr val="tx2"/>
                </a:solidFill>
                <a:latin typeface="+mn-lt"/>
              </a:rPr>
              <a:t>Stade</a:t>
            </a:r>
            <a:r>
              <a:rPr lang="en-US" sz="1600" dirty="0" smtClean="0">
                <a:solidFill>
                  <a:schemeClr val="tx2"/>
                </a:solidFill>
                <a:latin typeface="+mn-lt"/>
              </a:rPr>
              <a:t> de maturation</a:t>
            </a:r>
          </a:p>
          <a:p>
            <a:r>
              <a:rPr lang="en-US" sz="1600" dirty="0" err="1">
                <a:solidFill>
                  <a:schemeClr val="tx2"/>
                </a:solidFill>
                <a:latin typeface="+mn-lt"/>
              </a:rPr>
              <a:t>l</a:t>
            </a:r>
            <a:r>
              <a:rPr lang="en-US" sz="1600" dirty="0" err="1" smtClean="0">
                <a:solidFill>
                  <a:schemeClr val="tx2"/>
                </a:solidFill>
                <a:latin typeface="+mn-lt"/>
              </a:rPr>
              <a:t>ors</a:t>
            </a:r>
            <a:r>
              <a:rPr lang="en-US" sz="1600" dirty="0" smtClean="0">
                <a:solidFill>
                  <a:schemeClr val="tx2"/>
                </a:solidFill>
                <a:latin typeface="+mn-lt"/>
              </a:rPr>
              <a:t> de la </a:t>
            </a:r>
            <a:r>
              <a:rPr lang="en-US" sz="1600" dirty="0" err="1" smtClean="0">
                <a:solidFill>
                  <a:schemeClr val="tx2"/>
                </a:solidFill>
                <a:latin typeface="+mn-lt"/>
              </a:rPr>
              <a:t>fécondation</a:t>
            </a:r>
            <a:endParaRPr lang="en-US" sz="1600" dirty="0" smtClean="0">
              <a:solidFill>
                <a:schemeClr val="tx2"/>
              </a:solidFill>
              <a:latin typeface="+mn-lt"/>
            </a:endParaRPr>
          </a:p>
        </p:txBody>
      </p:sp>
      <p:sp>
        <p:nvSpPr>
          <p:cNvPr id="32" name="Rectangle 31"/>
          <p:cNvSpPr/>
          <p:nvPr/>
        </p:nvSpPr>
        <p:spPr>
          <a:xfrm>
            <a:off x="135442" y="1775824"/>
            <a:ext cx="2218506" cy="830997"/>
          </a:xfrm>
          <a:prstGeom prst="rect">
            <a:avLst/>
          </a:prstGeom>
          <a:ln>
            <a:solidFill>
              <a:schemeClr val="tx2"/>
            </a:solidFill>
          </a:ln>
        </p:spPr>
        <p:txBody>
          <a:bodyPr wrap="square">
            <a:spAutoFit/>
          </a:bodyPr>
          <a:lstStyle/>
          <a:p>
            <a:r>
              <a:rPr lang="en-US" sz="1600" dirty="0" smtClean="0">
                <a:solidFill>
                  <a:schemeClr val="tx2"/>
                </a:solidFill>
                <a:latin typeface="+mn-lt"/>
              </a:rPr>
              <a:t>Augmentation du SR </a:t>
            </a:r>
            <a:r>
              <a:rPr lang="en-US" sz="1600" dirty="0" err="1" smtClean="0">
                <a:solidFill>
                  <a:schemeClr val="tx2"/>
                </a:solidFill>
                <a:latin typeface="+mn-lt"/>
              </a:rPr>
              <a:t>si</a:t>
            </a:r>
            <a:r>
              <a:rPr lang="en-US" sz="1600" dirty="0" smtClean="0">
                <a:solidFill>
                  <a:schemeClr val="tx2"/>
                </a:solidFill>
                <a:latin typeface="+mn-lt"/>
              </a:rPr>
              <a:t> </a:t>
            </a:r>
            <a:r>
              <a:rPr lang="en-US" sz="1600" dirty="0" err="1" smtClean="0">
                <a:solidFill>
                  <a:schemeClr val="tx2"/>
                </a:solidFill>
                <a:latin typeface="+mn-lt"/>
              </a:rPr>
              <a:t>fécondation</a:t>
            </a:r>
            <a:r>
              <a:rPr lang="en-US" sz="1600" dirty="0" smtClean="0">
                <a:solidFill>
                  <a:schemeClr val="tx2"/>
                </a:solidFill>
                <a:latin typeface="+mn-lt"/>
              </a:rPr>
              <a:t> </a:t>
            </a:r>
            <a:r>
              <a:rPr lang="en-US" sz="1600" dirty="0" err="1" smtClean="0">
                <a:solidFill>
                  <a:schemeClr val="tx2"/>
                </a:solidFill>
                <a:latin typeface="+mn-lt"/>
              </a:rPr>
              <a:t>proche</a:t>
            </a:r>
            <a:r>
              <a:rPr lang="en-US" sz="1600" dirty="0" smtClean="0">
                <a:solidFill>
                  <a:schemeClr val="tx2"/>
                </a:solidFill>
                <a:latin typeface="+mn-lt"/>
              </a:rPr>
              <a:t> de </a:t>
            </a:r>
            <a:r>
              <a:rPr lang="en-US" sz="1600" dirty="0" err="1" smtClean="0">
                <a:solidFill>
                  <a:schemeClr val="tx2"/>
                </a:solidFill>
                <a:latin typeface="+mn-lt"/>
              </a:rPr>
              <a:t>l’expulsion</a:t>
            </a:r>
            <a:r>
              <a:rPr lang="en-US" sz="1600" dirty="0" smtClean="0">
                <a:solidFill>
                  <a:schemeClr val="tx2"/>
                </a:solidFill>
                <a:latin typeface="+mn-lt"/>
              </a:rPr>
              <a:t> du GP</a:t>
            </a:r>
          </a:p>
        </p:txBody>
      </p:sp>
      <p:sp>
        <p:nvSpPr>
          <p:cNvPr id="35" name="Rectangle 34"/>
          <p:cNvSpPr/>
          <p:nvPr/>
        </p:nvSpPr>
        <p:spPr>
          <a:xfrm>
            <a:off x="188884" y="3004862"/>
            <a:ext cx="2218506" cy="584775"/>
          </a:xfrm>
          <a:prstGeom prst="rect">
            <a:avLst/>
          </a:prstGeom>
          <a:ln>
            <a:solidFill>
              <a:schemeClr val="tx2"/>
            </a:solidFill>
          </a:ln>
        </p:spPr>
        <p:txBody>
          <a:bodyPr wrap="square">
            <a:spAutoFit/>
          </a:bodyPr>
          <a:lstStyle/>
          <a:p>
            <a:r>
              <a:rPr lang="en-US" sz="1600" dirty="0" err="1" smtClean="0">
                <a:solidFill>
                  <a:schemeClr val="tx2"/>
                </a:solidFill>
                <a:latin typeface="+mn-lt"/>
              </a:rPr>
              <a:t>Effet</a:t>
            </a:r>
            <a:r>
              <a:rPr lang="en-US" sz="1600" dirty="0" smtClean="0">
                <a:solidFill>
                  <a:schemeClr val="tx2"/>
                </a:solidFill>
                <a:latin typeface="+mn-lt"/>
              </a:rPr>
              <a:t> indirect de la </a:t>
            </a:r>
            <a:r>
              <a:rPr lang="en-US" sz="1600" dirty="0" err="1" smtClean="0">
                <a:solidFill>
                  <a:schemeClr val="tx2"/>
                </a:solidFill>
                <a:latin typeface="+mn-lt"/>
              </a:rPr>
              <a:t>glycémie</a:t>
            </a:r>
            <a:r>
              <a:rPr lang="en-US" sz="1600" dirty="0" smtClean="0">
                <a:solidFill>
                  <a:schemeClr val="tx2"/>
                </a:solidFill>
                <a:latin typeface="+mn-lt"/>
              </a:rPr>
              <a:t> sur la LH</a:t>
            </a:r>
          </a:p>
        </p:txBody>
      </p:sp>
      <p:sp>
        <p:nvSpPr>
          <p:cNvPr id="37" name="Ellipse 36"/>
          <p:cNvSpPr/>
          <p:nvPr/>
        </p:nvSpPr>
        <p:spPr bwMode="auto">
          <a:xfrm>
            <a:off x="4091103" y="1343076"/>
            <a:ext cx="864096" cy="865496"/>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38" name="Flèche droite 37"/>
          <p:cNvSpPr/>
          <p:nvPr/>
        </p:nvSpPr>
        <p:spPr bwMode="auto">
          <a:xfrm rot="5400000">
            <a:off x="3748935" y="2885270"/>
            <a:ext cx="1613166" cy="259772"/>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39" name="Rectangle 38"/>
          <p:cNvSpPr/>
          <p:nvPr/>
        </p:nvSpPr>
        <p:spPr>
          <a:xfrm>
            <a:off x="3059832" y="3818638"/>
            <a:ext cx="2218506" cy="584775"/>
          </a:xfrm>
          <a:prstGeom prst="rect">
            <a:avLst/>
          </a:prstGeom>
          <a:solidFill>
            <a:srgbClr val="92D050"/>
          </a:solidFill>
          <a:ln>
            <a:solidFill>
              <a:schemeClr val="tx2"/>
            </a:solidFill>
          </a:ln>
        </p:spPr>
        <p:txBody>
          <a:bodyPr wrap="square">
            <a:spAutoFit/>
          </a:bodyPr>
          <a:lstStyle/>
          <a:p>
            <a:r>
              <a:rPr lang="en-US" sz="1600" dirty="0" err="1" smtClean="0">
                <a:solidFill>
                  <a:schemeClr val="tx2"/>
                </a:solidFill>
                <a:latin typeface="+mn-lt"/>
              </a:rPr>
              <a:t>Sélection</a:t>
            </a:r>
            <a:r>
              <a:rPr lang="en-US" sz="1600" dirty="0" smtClean="0">
                <a:solidFill>
                  <a:schemeClr val="tx2"/>
                </a:solidFill>
                <a:latin typeface="+mn-lt"/>
              </a:rPr>
              <a:t> par la </a:t>
            </a:r>
            <a:r>
              <a:rPr lang="en-US" sz="1600" dirty="0" err="1" smtClean="0">
                <a:solidFill>
                  <a:schemeClr val="tx2"/>
                </a:solidFill>
                <a:latin typeface="+mn-lt"/>
              </a:rPr>
              <a:t>pellucide</a:t>
            </a:r>
            <a:r>
              <a:rPr lang="en-US" sz="1600" dirty="0" smtClean="0">
                <a:solidFill>
                  <a:schemeClr val="tx2"/>
                </a:solidFill>
                <a:latin typeface="+mn-lt"/>
              </a:rPr>
              <a:t> </a:t>
            </a:r>
            <a:r>
              <a:rPr lang="en-US" sz="1600" dirty="0" err="1" smtClean="0">
                <a:solidFill>
                  <a:schemeClr val="tx2"/>
                </a:solidFill>
                <a:latin typeface="+mn-lt"/>
              </a:rPr>
              <a:t>mais</a:t>
            </a:r>
            <a:r>
              <a:rPr lang="en-US" sz="1600" dirty="0" smtClean="0">
                <a:solidFill>
                  <a:schemeClr val="tx2"/>
                </a:solidFill>
                <a:latin typeface="+mn-lt"/>
              </a:rPr>
              <a:t> </a:t>
            </a:r>
            <a:r>
              <a:rPr lang="en-US" sz="1600" dirty="0" err="1" smtClean="0">
                <a:solidFill>
                  <a:schemeClr val="tx2"/>
                </a:solidFill>
                <a:latin typeface="+mn-lt"/>
              </a:rPr>
              <a:t>effet</a:t>
            </a:r>
            <a:r>
              <a:rPr lang="en-US" sz="1600" dirty="0" smtClean="0">
                <a:solidFill>
                  <a:schemeClr val="tx2"/>
                </a:solidFill>
                <a:latin typeface="+mn-lt"/>
              </a:rPr>
              <a:t> </a:t>
            </a:r>
            <a:r>
              <a:rPr lang="en-US" sz="1600" dirty="0" err="1" smtClean="0">
                <a:solidFill>
                  <a:schemeClr val="tx2"/>
                </a:solidFill>
                <a:latin typeface="+mn-lt"/>
              </a:rPr>
              <a:t>contreversé</a:t>
            </a:r>
            <a:endParaRPr lang="en-US" sz="1600" dirty="0" smtClean="0">
              <a:solidFill>
                <a:schemeClr val="tx2"/>
              </a:solidFill>
              <a:latin typeface="+mn-lt"/>
            </a:endParaRPr>
          </a:p>
        </p:txBody>
      </p:sp>
      <p:grpSp>
        <p:nvGrpSpPr>
          <p:cNvPr id="41" name="Groupe 40"/>
          <p:cNvGrpSpPr/>
          <p:nvPr/>
        </p:nvGrpSpPr>
        <p:grpSpPr>
          <a:xfrm>
            <a:off x="6328883" y="3497503"/>
            <a:ext cx="2307591" cy="2089149"/>
            <a:chOff x="3344529" y="1124745"/>
            <a:chExt cx="2217674" cy="2089149"/>
          </a:xfrm>
        </p:grpSpPr>
        <p:pic>
          <p:nvPicPr>
            <p:cNvPr id="4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4529" y="1124745"/>
              <a:ext cx="2217674" cy="1357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Rectangle 42"/>
            <p:cNvSpPr/>
            <p:nvPr/>
          </p:nvSpPr>
          <p:spPr>
            <a:xfrm>
              <a:off x="3517262" y="2629119"/>
              <a:ext cx="1872208" cy="584775"/>
            </a:xfrm>
            <a:prstGeom prst="rect">
              <a:avLst/>
            </a:prstGeom>
            <a:ln>
              <a:solidFill>
                <a:schemeClr val="tx2"/>
              </a:solidFill>
            </a:ln>
          </p:spPr>
          <p:txBody>
            <a:bodyPr wrap="square">
              <a:spAutoFit/>
            </a:bodyPr>
            <a:lstStyle/>
            <a:p>
              <a:r>
                <a:rPr lang="en-US" sz="1600" dirty="0" smtClean="0">
                  <a:solidFill>
                    <a:schemeClr val="tx2"/>
                  </a:solidFill>
                  <a:latin typeface="+mn-lt"/>
                </a:rPr>
                <a:t>Augmentation de </a:t>
              </a:r>
            </a:p>
            <a:p>
              <a:r>
                <a:rPr lang="en-US" sz="1600" dirty="0" smtClean="0">
                  <a:solidFill>
                    <a:schemeClr val="tx2"/>
                  </a:solidFill>
                  <a:latin typeface="+mn-lt"/>
                </a:rPr>
                <a:t>la </a:t>
              </a:r>
              <a:r>
                <a:rPr lang="en-US" sz="1600" dirty="0" err="1" smtClean="0">
                  <a:solidFill>
                    <a:schemeClr val="tx2"/>
                  </a:solidFill>
                  <a:latin typeface="+mn-lt"/>
                </a:rPr>
                <a:t>testostérone</a:t>
              </a:r>
              <a:endParaRPr lang="en-US" sz="1600" dirty="0" smtClean="0">
                <a:solidFill>
                  <a:schemeClr val="tx2"/>
                </a:solidFill>
                <a:latin typeface="+mn-lt"/>
              </a:endParaRPr>
            </a:p>
          </p:txBody>
        </p:sp>
      </p:grpSp>
      <p:grpSp>
        <p:nvGrpSpPr>
          <p:cNvPr id="44" name="Groupe 43"/>
          <p:cNvGrpSpPr/>
          <p:nvPr/>
        </p:nvGrpSpPr>
        <p:grpSpPr>
          <a:xfrm>
            <a:off x="3004943" y="4751292"/>
            <a:ext cx="2328283" cy="1990076"/>
            <a:chOff x="539552" y="1194033"/>
            <a:chExt cx="2328283" cy="1990076"/>
          </a:xfrm>
        </p:grpSpPr>
        <p:pic>
          <p:nvPicPr>
            <p:cNvPr id="45" name="Picture 2" descr="IMG_1777_modifié-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1194033"/>
              <a:ext cx="2328283" cy="152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p:cNvSpPr/>
            <p:nvPr/>
          </p:nvSpPr>
          <p:spPr>
            <a:xfrm>
              <a:off x="991397" y="2845555"/>
              <a:ext cx="1424592" cy="338554"/>
            </a:xfrm>
            <a:prstGeom prst="rect">
              <a:avLst/>
            </a:prstGeom>
            <a:ln>
              <a:solidFill>
                <a:schemeClr val="tx2"/>
              </a:solidFill>
            </a:ln>
          </p:spPr>
          <p:txBody>
            <a:bodyPr wrap="square">
              <a:spAutoFit/>
            </a:bodyPr>
            <a:lstStyle/>
            <a:p>
              <a:r>
                <a:rPr lang="en-US" sz="1600" dirty="0" smtClean="0">
                  <a:solidFill>
                    <a:schemeClr val="tx2"/>
                  </a:solidFill>
                  <a:latin typeface="+mn-lt"/>
                </a:rPr>
                <a:t>Dominance</a:t>
              </a:r>
            </a:p>
          </p:txBody>
        </p:sp>
      </p:grpSp>
      <p:sp>
        <p:nvSpPr>
          <p:cNvPr id="48" name="Rectangle 47"/>
          <p:cNvSpPr/>
          <p:nvPr/>
        </p:nvSpPr>
        <p:spPr>
          <a:xfrm>
            <a:off x="171374" y="106615"/>
            <a:ext cx="428120" cy="523220"/>
          </a:xfrm>
          <a:prstGeom prst="rect">
            <a:avLst/>
          </a:prstGeom>
          <a:solidFill>
            <a:srgbClr val="FFFF00"/>
          </a:solidFill>
          <a:ln>
            <a:solidFill>
              <a:schemeClr val="tx2"/>
            </a:solidFill>
          </a:ln>
        </p:spPr>
        <p:txBody>
          <a:bodyPr wrap="square">
            <a:spAutoFit/>
          </a:bodyPr>
          <a:lstStyle/>
          <a:p>
            <a:r>
              <a:rPr lang="en-US" sz="2800" dirty="0" smtClean="0">
                <a:solidFill>
                  <a:schemeClr val="tx2"/>
                </a:solidFill>
                <a:latin typeface="+mn-lt"/>
              </a:rPr>
              <a:t>1.</a:t>
            </a:r>
          </a:p>
        </p:txBody>
      </p:sp>
      <p:sp>
        <p:nvSpPr>
          <p:cNvPr id="49" name="Flèche droite 48"/>
          <p:cNvSpPr/>
          <p:nvPr/>
        </p:nvSpPr>
        <p:spPr bwMode="auto">
          <a:xfrm rot="16200000">
            <a:off x="1177065" y="2705237"/>
            <a:ext cx="417959" cy="221126"/>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0" name="Flèche droite 49"/>
          <p:cNvSpPr/>
          <p:nvPr/>
        </p:nvSpPr>
        <p:spPr bwMode="auto">
          <a:xfrm rot="5400000">
            <a:off x="1305282" y="1461436"/>
            <a:ext cx="406027" cy="222751"/>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1" name="Flèche droite 50"/>
          <p:cNvSpPr/>
          <p:nvPr/>
        </p:nvSpPr>
        <p:spPr bwMode="auto">
          <a:xfrm rot="10800000">
            <a:off x="2020422" y="926725"/>
            <a:ext cx="797145" cy="234360"/>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2" name="Flèche droite 51"/>
          <p:cNvSpPr/>
          <p:nvPr/>
        </p:nvSpPr>
        <p:spPr bwMode="auto">
          <a:xfrm rot="5400000">
            <a:off x="7286378" y="1462689"/>
            <a:ext cx="439646" cy="22112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3" name="Flèche droite 52"/>
          <p:cNvSpPr/>
          <p:nvPr/>
        </p:nvSpPr>
        <p:spPr bwMode="auto">
          <a:xfrm>
            <a:off x="5278338" y="3954296"/>
            <a:ext cx="1050545" cy="22112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4" name="Flèche droite 53"/>
          <p:cNvSpPr/>
          <p:nvPr/>
        </p:nvSpPr>
        <p:spPr bwMode="auto">
          <a:xfrm rot="10800000">
            <a:off x="5333654" y="5177083"/>
            <a:ext cx="1174965" cy="234361"/>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1600" b="0" i="0" u="none" strike="noStrike" cap="none" normalizeH="0" baseline="0" smtClean="0">
              <a:ln>
                <a:noFill/>
              </a:ln>
              <a:solidFill>
                <a:schemeClr val="tx1"/>
              </a:solidFill>
              <a:effectLst/>
              <a:latin typeface="+mn-lt"/>
            </a:endParaRPr>
          </a:p>
        </p:txBody>
      </p:sp>
      <p:sp>
        <p:nvSpPr>
          <p:cNvPr id="55" name="Rectangle 54"/>
          <p:cNvSpPr/>
          <p:nvPr/>
        </p:nvSpPr>
        <p:spPr>
          <a:xfrm>
            <a:off x="2388866" y="3849415"/>
            <a:ext cx="428120" cy="523220"/>
          </a:xfrm>
          <a:prstGeom prst="rect">
            <a:avLst/>
          </a:prstGeom>
          <a:solidFill>
            <a:srgbClr val="FFFF00"/>
          </a:solidFill>
          <a:ln>
            <a:solidFill>
              <a:schemeClr val="tx2"/>
            </a:solidFill>
          </a:ln>
        </p:spPr>
        <p:txBody>
          <a:bodyPr wrap="square">
            <a:spAutoFit/>
          </a:bodyPr>
          <a:lstStyle/>
          <a:p>
            <a:r>
              <a:rPr lang="en-US" sz="2800" dirty="0">
                <a:solidFill>
                  <a:schemeClr val="tx2"/>
                </a:solidFill>
                <a:latin typeface="+mn-lt"/>
              </a:rPr>
              <a:t>3</a:t>
            </a:r>
            <a:r>
              <a:rPr lang="en-US" sz="2800" dirty="0" smtClean="0">
                <a:solidFill>
                  <a:schemeClr val="tx2"/>
                </a:solidFill>
                <a:latin typeface="+mn-lt"/>
              </a:rPr>
              <a:t>.</a:t>
            </a:r>
          </a:p>
        </p:txBody>
      </p:sp>
      <p:sp>
        <p:nvSpPr>
          <p:cNvPr id="56" name="Rectangle 55"/>
          <p:cNvSpPr/>
          <p:nvPr/>
        </p:nvSpPr>
        <p:spPr>
          <a:xfrm>
            <a:off x="6406070" y="106615"/>
            <a:ext cx="428120" cy="523220"/>
          </a:xfrm>
          <a:prstGeom prst="rect">
            <a:avLst/>
          </a:prstGeom>
          <a:solidFill>
            <a:srgbClr val="FFFF00"/>
          </a:solidFill>
          <a:ln>
            <a:solidFill>
              <a:schemeClr val="tx2"/>
            </a:solidFill>
          </a:ln>
        </p:spPr>
        <p:txBody>
          <a:bodyPr wrap="square">
            <a:spAutoFit/>
          </a:bodyPr>
          <a:lstStyle/>
          <a:p>
            <a:r>
              <a:rPr lang="en-US" sz="2800" dirty="0">
                <a:solidFill>
                  <a:schemeClr val="tx2"/>
                </a:solidFill>
                <a:latin typeface="+mn-lt"/>
              </a:rPr>
              <a:t>2</a:t>
            </a:r>
            <a:r>
              <a:rPr lang="en-US" sz="2800" dirty="0" smtClean="0">
                <a:solidFill>
                  <a:schemeClr val="tx2"/>
                </a:solidFill>
                <a:latin typeface="+mn-lt"/>
              </a:rPr>
              <a:t>.</a:t>
            </a:r>
          </a:p>
        </p:txBody>
      </p:sp>
    </p:spTree>
    <p:extLst>
      <p:ext uri="{BB962C8B-B14F-4D97-AF65-F5344CB8AC3E}">
        <p14:creationId xmlns:p14="http://schemas.microsoft.com/office/powerpoint/2010/main" val="223994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26" grpId="0" animBg="1"/>
      <p:bldP spid="31" grpId="0" animBg="1"/>
      <p:bldP spid="32" grpId="0" animBg="1"/>
      <p:bldP spid="35" grpId="0" animBg="1"/>
      <p:bldP spid="37" grpId="0" animBg="1"/>
      <p:bldP spid="38" grpId="0" animBg="1"/>
      <p:bldP spid="39" grpId="0" animBg="1"/>
      <p:bldP spid="49" grpId="0" animBg="1"/>
      <p:bldP spid="50" grpId="0" animBg="1"/>
      <p:bldP spid="51" grpId="0" animBg="1"/>
      <p:bldP spid="52" grpId="0" animBg="1"/>
      <p:bldP spid="53" grpId="0" animBg="1"/>
      <p:bldP spid="5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26</a:t>
            </a:fld>
            <a:endParaRPr lang="fr-FR" altLang="fr-FR"/>
          </a:p>
        </p:txBody>
      </p:sp>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741" y="2028879"/>
            <a:ext cx="1296144" cy="248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411760" y="2167211"/>
            <a:ext cx="4392488" cy="430887"/>
          </a:xfrm>
          <a:prstGeom prst="rect">
            <a:avLst/>
          </a:prstGeom>
          <a:ln>
            <a:solidFill>
              <a:schemeClr val="tx2"/>
            </a:solidFill>
          </a:ln>
        </p:spPr>
        <p:txBody>
          <a:bodyPr wrap="square">
            <a:spAutoFit/>
          </a:bodyPr>
          <a:lstStyle/>
          <a:p>
            <a:r>
              <a:rPr lang="en-US" sz="2200" dirty="0" smtClean="0">
                <a:solidFill>
                  <a:schemeClr val="tx2"/>
                </a:solidFill>
                <a:latin typeface="+mn-lt"/>
              </a:rPr>
              <a:t>Les Y </a:t>
            </a:r>
            <a:r>
              <a:rPr lang="en-US" sz="2200" dirty="0" err="1" smtClean="0">
                <a:solidFill>
                  <a:schemeClr val="tx2"/>
                </a:solidFill>
                <a:latin typeface="+mn-lt"/>
              </a:rPr>
              <a:t>migrent</a:t>
            </a:r>
            <a:r>
              <a:rPr lang="en-US" sz="2200" dirty="0" smtClean="0">
                <a:solidFill>
                  <a:schemeClr val="tx2"/>
                </a:solidFill>
                <a:latin typeface="+mn-lt"/>
              </a:rPr>
              <a:t> plus </a:t>
            </a:r>
            <a:r>
              <a:rPr lang="en-US" sz="2200" dirty="0" err="1" smtClean="0">
                <a:solidFill>
                  <a:schemeClr val="tx2"/>
                </a:solidFill>
                <a:latin typeface="+mn-lt"/>
              </a:rPr>
              <a:t>vite</a:t>
            </a:r>
            <a:r>
              <a:rPr lang="en-US" sz="2200" dirty="0" smtClean="0">
                <a:solidFill>
                  <a:schemeClr val="tx2"/>
                </a:solidFill>
                <a:latin typeface="+mn-lt"/>
              </a:rPr>
              <a:t> que les X</a:t>
            </a:r>
          </a:p>
        </p:txBody>
      </p:sp>
      <p:sp>
        <p:nvSpPr>
          <p:cNvPr id="23" name="Rectangle 22"/>
          <p:cNvSpPr/>
          <p:nvPr/>
        </p:nvSpPr>
        <p:spPr>
          <a:xfrm>
            <a:off x="3563888" y="3291893"/>
            <a:ext cx="5256584" cy="1107996"/>
          </a:xfrm>
          <a:prstGeom prst="rect">
            <a:avLst/>
          </a:prstGeom>
          <a:ln>
            <a:solidFill>
              <a:schemeClr val="tx2"/>
            </a:solidFill>
          </a:ln>
        </p:spPr>
        <p:txBody>
          <a:bodyPr wrap="square">
            <a:spAutoFit/>
          </a:bodyPr>
          <a:lstStyle/>
          <a:p>
            <a:r>
              <a:rPr lang="en-US" sz="2200" dirty="0" smtClean="0">
                <a:solidFill>
                  <a:schemeClr val="tx2"/>
                </a:solidFill>
                <a:latin typeface="+mn-lt"/>
              </a:rPr>
              <a:t>Si IA </a:t>
            </a:r>
            <a:r>
              <a:rPr lang="en-US" sz="2200" dirty="0" err="1" smtClean="0">
                <a:solidFill>
                  <a:schemeClr val="tx2"/>
                </a:solidFill>
                <a:latin typeface="+mn-lt"/>
              </a:rPr>
              <a:t>précoce</a:t>
            </a:r>
            <a:r>
              <a:rPr lang="en-US" sz="2200" dirty="0" smtClean="0">
                <a:solidFill>
                  <a:schemeClr val="tx2"/>
                </a:solidFill>
                <a:latin typeface="+mn-lt"/>
              </a:rPr>
              <a:t> : </a:t>
            </a:r>
            <a:r>
              <a:rPr lang="en-US" sz="2200" dirty="0" err="1" smtClean="0">
                <a:solidFill>
                  <a:schemeClr val="tx2"/>
                </a:solidFill>
                <a:latin typeface="+mn-lt"/>
              </a:rPr>
              <a:t>réduction</a:t>
            </a:r>
            <a:r>
              <a:rPr lang="en-US" sz="2200" dirty="0" smtClean="0">
                <a:solidFill>
                  <a:schemeClr val="tx2"/>
                </a:solidFill>
                <a:latin typeface="+mn-lt"/>
              </a:rPr>
              <a:t> de </a:t>
            </a:r>
            <a:r>
              <a:rPr lang="en-US" sz="2200" dirty="0" err="1" smtClean="0">
                <a:solidFill>
                  <a:schemeClr val="tx2"/>
                </a:solidFill>
                <a:latin typeface="+mn-lt"/>
              </a:rPr>
              <a:t>leur</a:t>
            </a:r>
            <a:r>
              <a:rPr lang="en-US" sz="2200" dirty="0" smtClean="0">
                <a:solidFill>
                  <a:schemeClr val="tx2"/>
                </a:solidFill>
                <a:latin typeface="+mn-lt"/>
              </a:rPr>
              <a:t> </a:t>
            </a:r>
            <a:r>
              <a:rPr lang="en-US" sz="2200" dirty="0" err="1" smtClean="0">
                <a:solidFill>
                  <a:schemeClr val="tx2"/>
                </a:solidFill>
                <a:latin typeface="+mn-lt"/>
              </a:rPr>
              <a:t>capacité</a:t>
            </a:r>
            <a:r>
              <a:rPr lang="en-US" sz="2200" dirty="0" smtClean="0">
                <a:solidFill>
                  <a:schemeClr val="tx2"/>
                </a:solidFill>
                <a:latin typeface="+mn-lt"/>
              </a:rPr>
              <a:t> à assurer la </a:t>
            </a:r>
            <a:r>
              <a:rPr lang="en-US" sz="2200" dirty="0" err="1" smtClean="0">
                <a:solidFill>
                  <a:schemeClr val="tx2"/>
                </a:solidFill>
                <a:latin typeface="+mn-lt"/>
              </a:rPr>
              <a:t>fécondation</a:t>
            </a:r>
            <a:r>
              <a:rPr lang="en-US" sz="2200" dirty="0" smtClean="0">
                <a:solidFill>
                  <a:schemeClr val="tx2"/>
                </a:solidFill>
                <a:latin typeface="+mn-lt"/>
              </a:rPr>
              <a:t> </a:t>
            </a:r>
            <a:r>
              <a:rPr lang="en-US" sz="2200" dirty="0" err="1" smtClean="0">
                <a:solidFill>
                  <a:schemeClr val="tx2"/>
                </a:solidFill>
                <a:latin typeface="+mn-lt"/>
              </a:rPr>
              <a:t>puisque</a:t>
            </a:r>
            <a:r>
              <a:rPr lang="en-US" sz="2200" dirty="0" smtClean="0">
                <a:solidFill>
                  <a:schemeClr val="tx2"/>
                </a:solidFill>
                <a:latin typeface="+mn-lt"/>
              </a:rPr>
              <a:t> augmentation du temps de </a:t>
            </a:r>
            <a:r>
              <a:rPr lang="en-US" sz="2200" dirty="0" err="1" smtClean="0">
                <a:solidFill>
                  <a:schemeClr val="tx2"/>
                </a:solidFill>
                <a:latin typeface="+mn-lt"/>
              </a:rPr>
              <a:t>stockage</a:t>
            </a:r>
            <a:r>
              <a:rPr lang="en-US" sz="2200" dirty="0" smtClean="0">
                <a:solidFill>
                  <a:schemeClr val="tx2"/>
                </a:solidFill>
                <a:latin typeface="+mn-lt"/>
              </a:rPr>
              <a:t> </a:t>
            </a:r>
            <a:r>
              <a:rPr lang="en-US" sz="2200" dirty="0" err="1" smtClean="0">
                <a:solidFill>
                  <a:schemeClr val="tx2"/>
                </a:solidFill>
                <a:latin typeface="+mn-lt"/>
              </a:rPr>
              <a:t>dans</a:t>
            </a:r>
            <a:r>
              <a:rPr lang="en-US" sz="2200" dirty="0" smtClean="0">
                <a:solidFill>
                  <a:schemeClr val="tx2"/>
                </a:solidFill>
                <a:latin typeface="+mn-lt"/>
              </a:rPr>
              <a:t> </a:t>
            </a:r>
            <a:r>
              <a:rPr lang="en-US" sz="2200" dirty="0" err="1" smtClean="0">
                <a:solidFill>
                  <a:schemeClr val="tx2"/>
                </a:solidFill>
                <a:latin typeface="+mn-lt"/>
              </a:rPr>
              <a:t>l’oviducte</a:t>
            </a:r>
            <a:endParaRPr lang="en-US" sz="2200" dirty="0" smtClean="0">
              <a:solidFill>
                <a:schemeClr val="tx2"/>
              </a:solidFill>
              <a:latin typeface="+mn-lt"/>
            </a:endParaRPr>
          </a:p>
        </p:txBody>
      </p:sp>
      <p:sp>
        <p:nvSpPr>
          <p:cNvPr id="24" name="Rectangle 23"/>
          <p:cNvSpPr/>
          <p:nvPr/>
        </p:nvSpPr>
        <p:spPr>
          <a:xfrm>
            <a:off x="2299018" y="4710294"/>
            <a:ext cx="5710522" cy="430887"/>
          </a:xfrm>
          <a:prstGeom prst="rect">
            <a:avLst/>
          </a:prstGeom>
          <a:ln>
            <a:solidFill>
              <a:schemeClr val="tx2"/>
            </a:solidFill>
          </a:ln>
        </p:spPr>
        <p:txBody>
          <a:bodyPr wrap="square">
            <a:spAutoFit/>
          </a:bodyPr>
          <a:lstStyle/>
          <a:p>
            <a:r>
              <a:rPr lang="en-US" sz="2200" dirty="0" smtClean="0">
                <a:solidFill>
                  <a:schemeClr val="tx2"/>
                </a:solidFill>
                <a:latin typeface="+mn-lt"/>
              </a:rPr>
              <a:t>Si IA tardive : plus de Y que de X </a:t>
            </a:r>
            <a:r>
              <a:rPr lang="en-US" sz="2200" dirty="0" err="1" smtClean="0">
                <a:solidFill>
                  <a:schemeClr val="tx2"/>
                </a:solidFill>
                <a:latin typeface="+mn-lt"/>
              </a:rPr>
              <a:t>dans</a:t>
            </a:r>
            <a:r>
              <a:rPr lang="en-US" sz="2200" dirty="0" smtClean="0">
                <a:solidFill>
                  <a:schemeClr val="tx2"/>
                </a:solidFill>
                <a:latin typeface="+mn-lt"/>
              </a:rPr>
              <a:t> </a:t>
            </a:r>
            <a:r>
              <a:rPr lang="en-US" sz="2200" dirty="0" err="1" smtClean="0">
                <a:solidFill>
                  <a:schemeClr val="tx2"/>
                </a:solidFill>
                <a:latin typeface="+mn-lt"/>
              </a:rPr>
              <a:t>l’oviducte</a:t>
            </a:r>
            <a:endParaRPr lang="en-US" sz="2200" dirty="0" smtClean="0">
              <a:solidFill>
                <a:schemeClr val="tx2"/>
              </a:solidFill>
              <a:latin typeface="+mn-lt"/>
            </a:endParaRPr>
          </a:p>
        </p:txBody>
      </p:sp>
      <p:sp>
        <p:nvSpPr>
          <p:cNvPr id="28" name="Flèche droite 27"/>
          <p:cNvSpPr/>
          <p:nvPr/>
        </p:nvSpPr>
        <p:spPr bwMode="auto">
          <a:xfrm rot="5400000">
            <a:off x="4553816" y="2668554"/>
            <a:ext cx="681380" cy="51954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29" name="Flèche droite 28"/>
          <p:cNvSpPr/>
          <p:nvPr/>
        </p:nvSpPr>
        <p:spPr bwMode="auto">
          <a:xfrm rot="5400000">
            <a:off x="2097723" y="3408895"/>
            <a:ext cx="2083256" cy="51954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0" name="Flèche droite 29"/>
          <p:cNvSpPr/>
          <p:nvPr/>
        </p:nvSpPr>
        <p:spPr bwMode="auto">
          <a:xfrm>
            <a:off x="1803885" y="2107493"/>
            <a:ext cx="580293" cy="51954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1" name="Rectangle 30"/>
          <p:cNvSpPr/>
          <p:nvPr/>
        </p:nvSpPr>
        <p:spPr>
          <a:xfrm>
            <a:off x="439662" y="892886"/>
            <a:ext cx="428120" cy="523220"/>
          </a:xfrm>
          <a:prstGeom prst="rect">
            <a:avLst/>
          </a:prstGeom>
          <a:solidFill>
            <a:srgbClr val="FFFF00"/>
          </a:solidFill>
          <a:ln>
            <a:solidFill>
              <a:schemeClr val="tx2"/>
            </a:solidFill>
          </a:ln>
        </p:spPr>
        <p:txBody>
          <a:bodyPr wrap="square">
            <a:spAutoFit/>
          </a:bodyPr>
          <a:lstStyle/>
          <a:p>
            <a:r>
              <a:rPr lang="en-US" sz="2800" dirty="0">
                <a:solidFill>
                  <a:schemeClr val="tx2"/>
                </a:solidFill>
                <a:latin typeface="+mn-lt"/>
              </a:rPr>
              <a:t>4</a:t>
            </a:r>
            <a:r>
              <a:rPr lang="en-US" sz="2800" dirty="0" smtClean="0">
                <a:solidFill>
                  <a:schemeClr val="tx2"/>
                </a:solidFill>
                <a:latin typeface="+mn-lt"/>
              </a:rPr>
              <a:t>.</a:t>
            </a:r>
          </a:p>
        </p:txBody>
      </p:sp>
    </p:spTree>
    <p:extLst>
      <p:ext uri="{BB962C8B-B14F-4D97-AF65-F5344CB8AC3E}">
        <p14:creationId xmlns:p14="http://schemas.microsoft.com/office/powerpoint/2010/main" val="2042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27</a:t>
            </a:fld>
            <a:endParaRPr lang="fr-FR" altLang="fr-FR"/>
          </a:p>
        </p:txBody>
      </p:sp>
      <p:sp>
        <p:nvSpPr>
          <p:cNvPr id="22" name="Rectangle 21"/>
          <p:cNvSpPr/>
          <p:nvPr/>
        </p:nvSpPr>
        <p:spPr>
          <a:xfrm>
            <a:off x="3635896" y="844999"/>
            <a:ext cx="1739626" cy="769441"/>
          </a:xfrm>
          <a:prstGeom prst="rect">
            <a:avLst/>
          </a:prstGeom>
          <a:solidFill>
            <a:srgbClr val="92D050"/>
          </a:solidFill>
          <a:ln>
            <a:solidFill>
              <a:schemeClr val="tx2"/>
            </a:solidFill>
          </a:ln>
        </p:spPr>
        <p:txBody>
          <a:bodyPr wrap="square">
            <a:spAutoFit/>
          </a:bodyPr>
          <a:lstStyle/>
          <a:p>
            <a:r>
              <a:rPr lang="en-US" sz="2200" dirty="0" err="1" smtClean="0">
                <a:solidFill>
                  <a:schemeClr val="tx2"/>
                </a:solidFill>
                <a:latin typeface="+mn-lt"/>
              </a:rPr>
              <a:t>Dimorphisme</a:t>
            </a:r>
            <a:endParaRPr lang="en-US" sz="2200" dirty="0" smtClean="0">
              <a:solidFill>
                <a:schemeClr val="tx2"/>
              </a:solidFill>
              <a:latin typeface="+mn-lt"/>
            </a:endParaRPr>
          </a:p>
          <a:p>
            <a:r>
              <a:rPr lang="en-US" sz="2200" dirty="0">
                <a:solidFill>
                  <a:schemeClr val="tx2"/>
                </a:solidFill>
                <a:latin typeface="+mn-lt"/>
              </a:rPr>
              <a:t>d</a:t>
            </a:r>
            <a:r>
              <a:rPr lang="en-US" sz="2200" dirty="0" smtClean="0">
                <a:solidFill>
                  <a:schemeClr val="tx2"/>
                </a:solidFill>
                <a:latin typeface="+mn-lt"/>
              </a:rPr>
              <a:t>e </a:t>
            </a:r>
            <a:r>
              <a:rPr lang="en-US" sz="2200" dirty="0" err="1" smtClean="0">
                <a:solidFill>
                  <a:schemeClr val="tx2"/>
                </a:solidFill>
                <a:latin typeface="+mn-lt"/>
              </a:rPr>
              <a:t>l’embryon</a:t>
            </a:r>
            <a:endParaRPr lang="en-US" sz="2200" dirty="0" smtClean="0">
              <a:solidFill>
                <a:schemeClr val="tx2"/>
              </a:solidFill>
              <a:latin typeface="+mn-lt"/>
            </a:endParaRPr>
          </a:p>
        </p:txBody>
      </p:sp>
      <p:sp>
        <p:nvSpPr>
          <p:cNvPr id="31" name="Rectangle 30"/>
          <p:cNvSpPr/>
          <p:nvPr/>
        </p:nvSpPr>
        <p:spPr>
          <a:xfrm>
            <a:off x="4066650" y="192061"/>
            <a:ext cx="428120" cy="523220"/>
          </a:xfrm>
          <a:prstGeom prst="rect">
            <a:avLst/>
          </a:prstGeom>
          <a:solidFill>
            <a:srgbClr val="FFFF00"/>
          </a:solidFill>
          <a:ln>
            <a:solidFill>
              <a:schemeClr val="tx2"/>
            </a:solidFill>
          </a:ln>
        </p:spPr>
        <p:txBody>
          <a:bodyPr wrap="square">
            <a:spAutoFit/>
          </a:bodyPr>
          <a:lstStyle/>
          <a:p>
            <a:r>
              <a:rPr lang="en-US" sz="2800" dirty="0" smtClean="0">
                <a:solidFill>
                  <a:schemeClr val="tx2"/>
                </a:solidFill>
                <a:latin typeface="+mn-lt"/>
              </a:rPr>
              <a:t>5.</a:t>
            </a: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551" y="404664"/>
            <a:ext cx="1735800" cy="130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92318" y="393791"/>
            <a:ext cx="1735800" cy="130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038042" y="691111"/>
            <a:ext cx="465192" cy="707886"/>
          </a:xfrm>
          <a:prstGeom prst="rect">
            <a:avLst/>
          </a:prstGeom>
          <a:noFill/>
        </p:spPr>
        <p:txBody>
          <a:bodyPr wrap="none" rtlCol="0">
            <a:spAutoFit/>
          </a:bodyPr>
          <a:lstStyle/>
          <a:p>
            <a:r>
              <a:rPr lang="fr-BE" sz="4000" b="1" dirty="0" smtClean="0">
                <a:solidFill>
                  <a:srgbClr val="FFFF00"/>
                </a:solidFill>
                <a:latin typeface="+mn-lt"/>
              </a:rPr>
              <a:t>X</a:t>
            </a:r>
            <a:endParaRPr lang="fr-BE" sz="4000" b="1" dirty="0">
              <a:solidFill>
                <a:srgbClr val="FFFF00"/>
              </a:solidFill>
              <a:latin typeface="+mn-lt"/>
            </a:endParaRPr>
          </a:p>
        </p:txBody>
      </p:sp>
      <p:sp>
        <p:nvSpPr>
          <p:cNvPr id="16" name="ZoneTexte 15"/>
          <p:cNvSpPr txBox="1"/>
          <p:nvPr/>
        </p:nvSpPr>
        <p:spPr>
          <a:xfrm>
            <a:off x="6327622" y="708220"/>
            <a:ext cx="465192" cy="707886"/>
          </a:xfrm>
          <a:prstGeom prst="rect">
            <a:avLst/>
          </a:prstGeom>
          <a:noFill/>
        </p:spPr>
        <p:txBody>
          <a:bodyPr wrap="none" rtlCol="0">
            <a:spAutoFit/>
          </a:bodyPr>
          <a:lstStyle/>
          <a:p>
            <a:r>
              <a:rPr lang="fr-BE" sz="4000" b="1" dirty="0">
                <a:solidFill>
                  <a:srgbClr val="FFFF00"/>
                </a:solidFill>
                <a:latin typeface="+mn-lt"/>
              </a:rPr>
              <a:t>Y</a:t>
            </a:r>
          </a:p>
        </p:txBody>
      </p:sp>
      <p:sp>
        <p:nvSpPr>
          <p:cNvPr id="17" name="Rectangle 16"/>
          <p:cNvSpPr/>
          <p:nvPr/>
        </p:nvSpPr>
        <p:spPr>
          <a:xfrm>
            <a:off x="565990" y="2753903"/>
            <a:ext cx="3928780" cy="430887"/>
          </a:xfrm>
          <a:prstGeom prst="rect">
            <a:avLst/>
          </a:prstGeom>
          <a:ln>
            <a:solidFill>
              <a:schemeClr val="tx2"/>
            </a:solidFill>
          </a:ln>
        </p:spPr>
        <p:txBody>
          <a:bodyPr wrap="square">
            <a:spAutoFit/>
          </a:bodyPr>
          <a:lstStyle/>
          <a:p>
            <a:r>
              <a:rPr lang="en-US" sz="2200" dirty="0" smtClean="0">
                <a:solidFill>
                  <a:schemeClr val="tx2"/>
                </a:solidFill>
                <a:latin typeface="+mn-lt"/>
              </a:rPr>
              <a:t>Production accrue </a:t>
            </a:r>
            <a:r>
              <a:rPr lang="en-US" sz="2200" dirty="0" err="1" smtClean="0">
                <a:solidFill>
                  <a:schemeClr val="tx2"/>
                </a:solidFill>
                <a:latin typeface="+mn-lt"/>
              </a:rPr>
              <a:t>d’interféron</a:t>
            </a:r>
            <a:endParaRPr lang="en-US" sz="2200" dirty="0" smtClean="0">
              <a:solidFill>
                <a:schemeClr val="tx2"/>
              </a:solidFill>
              <a:latin typeface="+mn-lt"/>
            </a:endParaRPr>
          </a:p>
        </p:txBody>
      </p:sp>
      <p:sp>
        <p:nvSpPr>
          <p:cNvPr id="18" name="Rectangle 17"/>
          <p:cNvSpPr/>
          <p:nvPr/>
        </p:nvSpPr>
        <p:spPr>
          <a:xfrm>
            <a:off x="5375522" y="2778683"/>
            <a:ext cx="3588966" cy="430887"/>
          </a:xfrm>
          <a:prstGeom prst="rect">
            <a:avLst/>
          </a:prstGeom>
          <a:ln>
            <a:solidFill>
              <a:schemeClr val="tx2"/>
            </a:solidFill>
          </a:ln>
        </p:spPr>
        <p:txBody>
          <a:bodyPr wrap="square">
            <a:spAutoFit/>
          </a:bodyPr>
          <a:lstStyle/>
          <a:p>
            <a:r>
              <a:rPr lang="en-US" sz="2200" dirty="0" err="1" smtClean="0">
                <a:solidFill>
                  <a:schemeClr val="tx2"/>
                </a:solidFill>
                <a:latin typeface="+mn-lt"/>
              </a:rPr>
              <a:t>Rythme</a:t>
            </a:r>
            <a:r>
              <a:rPr lang="en-US" sz="2200" dirty="0" smtClean="0">
                <a:solidFill>
                  <a:schemeClr val="tx2"/>
                </a:solidFill>
                <a:latin typeface="+mn-lt"/>
              </a:rPr>
              <a:t> de division plus grand</a:t>
            </a:r>
          </a:p>
        </p:txBody>
      </p:sp>
      <p:sp>
        <p:nvSpPr>
          <p:cNvPr id="19" name="Rectangle 18"/>
          <p:cNvSpPr/>
          <p:nvPr/>
        </p:nvSpPr>
        <p:spPr>
          <a:xfrm>
            <a:off x="565990" y="3329877"/>
            <a:ext cx="3928780" cy="769441"/>
          </a:xfrm>
          <a:prstGeom prst="rect">
            <a:avLst/>
          </a:prstGeom>
          <a:ln>
            <a:solidFill>
              <a:schemeClr val="tx2"/>
            </a:solidFill>
          </a:ln>
        </p:spPr>
        <p:txBody>
          <a:bodyPr wrap="square">
            <a:spAutoFit/>
          </a:bodyPr>
          <a:lstStyle/>
          <a:p>
            <a:r>
              <a:rPr lang="en-US" sz="2200" dirty="0" smtClean="0">
                <a:solidFill>
                  <a:schemeClr val="tx2"/>
                </a:solidFill>
                <a:latin typeface="+mn-lt"/>
              </a:rPr>
              <a:t>Expression plus </a:t>
            </a:r>
            <a:r>
              <a:rPr lang="en-US" sz="2200" dirty="0" err="1" smtClean="0">
                <a:solidFill>
                  <a:schemeClr val="tx2"/>
                </a:solidFill>
                <a:latin typeface="+mn-lt"/>
              </a:rPr>
              <a:t>grande</a:t>
            </a:r>
            <a:r>
              <a:rPr lang="en-US" sz="2200" dirty="0" smtClean="0">
                <a:solidFill>
                  <a:schemeClr val="tx2"/>
                </a:solidFill>
                <a:latin typeface="+mn-lt"/>
              </a:rPr>
              <a:t> de </a:t>
            </a:r>
            <a:r>
              <a:rPr lang="en-US" sz="2200" dirty="0" err="1" smtClean="0">
                <a:solidFill>
                  <a:schemeClr val="tx2"/>
                </a:solidFill>
                <a:latin typeface="+mn-lt"/>
              </a:rPr>
              <a:t>certains</a:t>
            </a:r>
            <a:r>
              <a:rPr lang="en-US" sz="2200" dirty="0" smtClean="0">
                <a:solidFill>
                  <a:schemeClr val="tx2"/>
                </a:solidFill>
                <a:latin typeface="+mn-lt"/>
              </a:rPr>
              <a:t> </a:t>
            </a:r>
            <a:r>
              <a:rPr lang="en-US" sz="2200" dirty="0" err="1" smtClean="0">
                <a:solidFill>
                  <a:schemeClr val="tx2"/>
                </a:solidFill>
                <a:latin typeface="+mn-lt"/>
              </a:rPr>
              <a:t>gènes</a:t>
            </a:r>
            <a:r>
              <a:rPr lang="en-US" sz="2200" dirty="0" smtClean="0">
                <a:solidFill>
                  <a:schemeClr val="tx2"/>
                </a:solidFill>
                <a:latin typeface="+mn-lt"/>
              </a:rPr>
              <a:t> du X</a:t>
            </a:r>
          </a:p>
        </p:txBody>
      </p:sp>
      <p:sp>
        <p:nvSpPr>
          <p:cNvPr id="20" name="Rectangle 19"/>
          <p:cNvSpPr/>
          <p:nvPr/>
        </p:nvSpPr>
        <p:spPr>
          <a:xfrm>
            <a:off x="5375522" y="3515571"/>
            <a:ext cx="3588966" cy="430887"/>
          </a:xfrm>
          <a:prstGeom prst="rect">
            <a:avLst/>
          </a:prstGeom>
          <a:ln>
            <a:solidFill>
              <a:schemeClr val="tx2"/>
            </a:solidFill>
          </a:ln>
        </p:spPr>
        <p:txBody>
          <a:bodyPr wrap="square">
            <a:spAutoFit/>
          </a:bodyPr>
          <a:lstStyle/>
          <a:p>
            <a:r>
              <a:rPr lang="en-US" sz="2200" dirty="0" err="1" smtClean="0">
                <a:solidFill>
                  <a:schemeClr val="tx2"/>
                </a:solidFill>
                <a:latin typeface="+mn-lt"/>
              </a:rPr>
              <a:t>Métabolisme</a:t>
            </a:r>
            <a:r>
              <a:rPr lang="en-US" sz="2200" dirty="0" smtClean="0">
                <a:solidFill>
                  <a:schemeClr val="tx2"/>
                </a:solidFill>
                <a:latin typeface="+mn-lt"/>
              </a:rPr>
              <a:t> </a:t>
            </a:r>
            <a:r>
              <a:rPr lang="en-US" sz="2200" dirty="0" err="1" smtClean="0">
                <a:solidFill>
                  <a:schemeClr val="tx2"/>
                </a:solidFill>
                <a:latin typeface="+mn-lt"/>
              </a:rPr>
              <a:t>accru</a:t>
            </a:r>
            <a:r>
              <a:rPr lang="en-US" sz="2200" dirty="0" smtClean="0">
                <a:solidFill>
                  <a:schemeClr val="tx2"/>
                </a:solidFill>
                <a:latin typeface="+mn-lt"/>
              </a:rPr>
              <a:t> du glucose</a:t>
            </a:r>
          </a:p>
        </p:txBody>
      </p:sp>
      <p:sp>
        <p:nvSpPr>
          <p:cNvPr id="25" name="Rectangle 24"/>
          <p:cNvSpPr/>
          <p:nvPr/>
        </p:nvSpPr>
        <p:spPr>
          <a:xfrm>
            <a:off x="565990" y="4213627"/>
            <a:ext cx="3928780" cy="430887"/>
          </a:xfrm>
          <a:prstGeom prst="rect">
            <a:avLst/>
          </a:prstGeom>
          <a:ln>
            <a:solidFill>
              <a:schemeClr val="tx2"/>
            </a:solidFill>
          </a:ln>
        </p:spPr>
        <p:txBody>
          <a:bodyPr wrap="square">
            <a:spAutoFit/>
          </a:bodyPr>
          <a:lstStyle/>
          <a:p>
            <a:r>
              <a:rPr lang="en-US" sz="2200" dirty="0" err="1" smtClean="0">
                <a:solidFill>
                  <a:schemeClr val="tx2"/>
                </a:solidFill>
                <a:latin typeface="+mn-lt"/>
              </a:rPr>
              <a:t>Sensibilité</a:t>
            </a:r>
            <a:r>
              <a:rPr lang="en-US" sz="2200" dirty="0" smtClean="0">
                <a:solidFill>
                  <a:schemeClr val="tx2"/>
                </a:solidFill>
                <a:latin typeface="+mn-lt"/>
              </a:rPr>
              <a:t> plus </a:t>
            </a:r>
            <a:r>
              <a:rPr lang="en-US" sz="2200" dirty="0" err="1" smtClean="0">
                <a:solidFill>
                  <a:schemeClr val="tx2"/>
                </a:solidFill>
                <a:latin typeface="+mn-lt"/>
              </a:rPr>
              <a:t>grande</a:t>
            </a:r>
            <a:r>
              <a:rPr lang="en-US" sz="2200" dirty="0" smtClean="0">
                <a:solidFill>
                  <a:schemeClr val="tx2"/>
                </a:solidFill>
                <a:latin typeface="+mn-lt"/>
              </a:rPr>
              <a:t> au glucose</a:t>
            </a:r>
          </a:p>
        </p:txBody>
      </p:sp>
      <p:sp>
        <p:nvSpPr>
          <p:cNvPr id="26" name="Rectangle 25"/>
          <p:cNvSpPr/>
          <p:nvPr/>
        </p:nvSpPr>
        <p:spPr>
          <a:xfrm>
            <a:off x="5185200" y="4593332"/>
            <a:ext cx="3779288" cy="1107996"/>
          </a:xfrm>
          <a:prstGeom prst="rect">
            <a:avLst/>
          </a:prstGeom>
          <a:ln>
            <a:solidFill>
              <a:schemeClr val="tx2"/>
            </a:solidFill>
          </a:ln>
        </p:spPr>
        <p:txBody>
          <a:bodyPr wrap="square">
            <a:spAutoFit/>
          </a:bodyPr>
          <a:lstStyle/>
          <a:p>
            <a:r>
              <a:rPr lang="en-US" sz="2200" dirty="0" smtClean="0">
                <a:solidFill>
                  <a:schemeClr val="tx2"/>
                </a:solidFill>
                <a:latin typeface="+mn-lt"/>
              </a:rPr>
              <a:t>Augmentation de la </a:t>
            </a:r>
            <a:r>
              <a:rPr lang="en-US" sz="2200" dirty="0" err="1" smtClean="0">
                <a:solidFill>
                  <a:schemeClr val="tx2"/>
                </a:solidFill>
                <a:latin typeface="+mn-lt"/>
              </a:rPr>
              <a:t>glycémie</a:t>
            </a:r>
            <a:r>
              <a:rPr lang="en-US" sz="2200" dirty="0" smtClean="0">
                <a:solidFill>
                  <a:schemeClr val="tx2"/>
                </a:solidFill>
                <a:latin typeface="+mn-lt"/>
              </a:rPr>
              <a:t> </a:t>
            </a:r>
            <a:r>
              <a:rPr lang="en-US" sz="2200" dirty="0" err="1" smtClean="0">
                <a:solidFill>
                  <a:schemeClr val="tx2"/>
                </a:solidFill>
                <a:latin typeface="+mn-lt"/>
              </a:rPr>
              <a:t>en</a:t>
            </a:r>
            <a:r>
              <a:rPr lang="en-US" sz="2200" dirty="0" smtClean="0">
                <a:solidFill>
                  <a:schemeClr val="tx2"/>
                </a:solidFill>
                <a:latin typeface="+mn-lt"/>
              </a:rPr>
              <a:t> </a:t>
            </a:r>
            <a:r>
              <a:rPr lang="en-US" sz="2200" dirty="0" err="1" smtClean="0">
                <a:solidFill>
                  <a:schemeClr val="tx2"/>
                </a:solidFill>
                <a:latin typeface="+mn-lt"/>
              </a:rPr>
              <a:t>réponse</a:t>
            </a:r>
            <a:r>
              <a:rPr lang="en-US" sz="2200" dirty="0" smtClean="0">
                <a:solidFill>
                  <a:schemeClr val="tx2"/>
                </a:solidFill>
                <a:latin typeface="+mn-lt"/>
              </a:rPr>
              <a:t> au stress (</a:t>
            </a:r>
            <a:r>
              <a:rPr lang="en-US" sz="2200" dirty="0" err="1" smtClean="0">
                <a:solidFill>
                  <a:schemeClr val="tx2"/>
                </a:solidFill>
                <a:latin typeface="+mn-lt"/>
              </a:rPr>
              <a:t>thermique</a:t>
            </a:r>
            <a:r>
              <a:rPr lang="en-US" sz="2200" dirty="0" smtClean="0">
                <a:solidFill>
                  <a:schemeClr val="tx2"/>
                </a:solidFill>
                <a:latin typeface="+mn-lt"/>
              </a:rPr>
              <a:t>, dominance </a:t>
            </a:r>
            <a:r>
              <a:rPr lang="en-US" sz="2200" dirty="0" err="1" smtClean="0">
                <a:solidFill>
                  <a:schemeClr val="tx2"/>
                </a:solidFill>
                <a:latin typeface="+mn-lt"/>
              </a:rPr>
              <a:t>moindre</a:t>
            </a:r>
            <a:r>
              <a:rPr lang="en-US" sz="2200" dirty="0" smtClean="0">
                <a:solidFill>
                  <a:schemeClr val="tx2"/>
                </a:solidFill>
                <a:latin typeface="+mn-lt"/>
              </a:rPr>
              <a:t>)</a:t>
            </a:r>
          </a:p>
        </p:txBody>
      </p:sp>
      <p:sp>
        <p:nvSpPr>
          <p:cNvPr id="27" name="Rectangle 26"/>
          <p:cNvSpPr/>
          <p:nvPr/>
        </p:nvSpPr>
        <p:spPr>
          <a:xfrm>
            <a:off x="565990" y="4789601"/>
            <a:ext cx="3928780" cy="1107996"/>
          </a:xfrm>
          <a:prstGeom prst="rect">
            <a:avLst/>
          </a:prstGeom>
          <a:ln>
            <a:solidFill>
              <a:schemeClr val="tx2"/>
            </a:solidFill>
          </a:ln>
        </p:spPr>
        <p:txBody>
          <a:bodyPr wrap="square">
            <a:spAutoFit/>
          </a:bodyPr>
          <a:lstStyle/>
          <a:p>
            <a:r>
              <a:rPr lang="en-US" sz="2200" dirty="0" err="1" smtClean="0">
                <a:solidFill>
                  <a:schemeClr val="tx2"/>
                </a:solidFill>
                <a:latin typeface="+mn-lt"/>
              </a:rPr>
              <a:t>Synthèse</a:t>
            </a:r>
            <a:r>
              <a:rPr lang="en-US" sz="2200" dirty="0" smtClean="0">
                <a:solidFill>
                  <a:schemeClr val="tx2"/>
                </a:solidFill>
                <a:latin typeface="+mn-lt"/>
              </a:rPr>
              <a:t> </a:t>
            </a:r>
            <a:r>
              <a:rPr lang="en-US" sz="2200" dirty="0" err="1" smtClean="0">
                <a:solidFill>
                  <a:schemeClr val="tx2"/>
                </a:solidFill>
                <a:latin typeface="+mn-lt"/>
              </a:rPr>
              <a:t>moindre</a:t>
            </a:r>
            <a:r>
              <a:rPr lang="en-US" sz="2200" dirty="0" smtClean="0">
                <a:solidFill>
                  <a:schemeClr val="tx2"/>
                </a:solidFill>
                <a:latin typeface="+mn-lt"/>
              </a:rPr>
              <a:t> de </a:t>
            </a:r>
            <a:r>
              <a:rPr lang="en-US" sz="2200" dirty="0" err="1" smtClean="0">
                <a:solidFill>
                  <a:schemeClr val="tx2"/>
                </a:solidFill>
                <a:latin typeface="+mn-lt"/>
              </a:rPr>
              <a:t>dérivés</a:t>
            </a:r>
            <a:r>
              <a:rPr lang="en-US" sz="2200" dirty="0" smtClean="0">
                <a:solidFill>
                  <a:schemeClr val="tx2"/>
                </a:solidFill>
                <a:latin typeface="+mn-lt"/>
              </a:rPr>
              <a:t> </a:t>
            </a:r>
            <a:r>
              <a:rPr lang="en-US" sz="2200" dirty="0" err="1" smtClean="0">
                <a:solidFill>
                  <a:schemeClr val="tx2"/>
                </a:solidFill>
                <a:latin typeface="+mn-lt"/>
              </a:rPr>
              <a:t>réactifs</a:t>
            </a:r>
            <a:r>
              <a:rPr lang="en-US" sz="2200" dirty="0" smtClean="0">
                <a:solidFill>
                  <a:schemeClr val="tx2"/>
                </a:solidFill>
                <a:latin typeface="+mn-lt"/>
              </a:rPr>
              <a:t> de </a:t>
            </a:r>
            <a:r>
              <a:rPr lang="en-US" sz="2200" dirty="0" err="1" smtClean="0">
                <a:solidFill>
                  <a:schemeClr val="tx2"/>
                </a:solidFill>
                <a:latin typeface="+mn-lt"/>
              </a:rPr>
              <a:t>l’oxygène</a:t>
            </a:r>
            <a:r>
              <a:rPr lang="en-US" sz="2200" dirty="0" smtClean="0">
                <a:solidFill>
                  <a:schemeClr val="tx2"/>
                </a:solidFill>
                <a:latin typeface="+mn-lt"/>
              </a:rPr>
              <a:t> </a:t>
            </a:r>
            <a:r>
              <a:rPr lang="en-US" sz="2200" dirty="0" err="1" smtClean="0">
                <a:solidFill>
                  <a:schemeClr val="tx2"/>
                </a:solidFill>
                <a:latin typeface="+mn-lt"/>
              </a:rPr>
              <a:t>en</a:t>
            </a:r>
            <a:r>
              <a:rPr lang="en-US" sz="2200" dirty="0" smtClean="0">
                <a:solidFill>
                  <a:schemeClr val="tx2"/>
                </a:solidFill>
                <a:latin typeface="+mn-lt"/>
              </a:rPr>
              <a:t> </a:t>
            </a:r>
            <a:r>
              <a:rPr lang="en-US" sz="2200" dirty="0" err="1" smtClean="0">
                <a:solidFill>
                  <a:schemeClr val="tx2"/>
                </a:solidFill>
                <a:latin typeface="+mn-lt"/>
              </a:rPr>
              <a:t>réponse</a:t>
            </a:r>
            <a:r>
              <a:rPr lang="en-US" sz="2200" dirty="0" smtClean="0">
                <a:solidFill>
                  <a:schemeClr val="tx2"/>
                </a:solidFill>
                <a:latin typeface="+mn-lt"/>
              </a:rPr>
              <a:t> au stress </a:t>
            </a:r>
            <a:r>
              <a:rPr lang="en-US" sz="2200" dirty="0" err="1" smtClean="0">
                <a:solidFill>
                  <a:schemeClr val="tx2"/>
                </a:solidFill>
                <a:latin typeface="+mn-lt"/>
              </a:rPr>
              <a:t>thermique</a:t>
            </a:r>
            <a:endParaRPr lang="en-US" sz="2200" dirty="0" smtClean="0">
              <a:solidFill>
                <a:schemeClr val="tx2"/>
              </a:solidFill>
              <a:latin typeface="+mn-lt"/>
            </a:endParaRPr>
          </a:p>
        </p:txBody>
      </p:sp>
      <p:sp>
        <p:nvSpPr>
          <p:cNvPr id="32" name="Flèche droite 31"/>
          <p:cNvSpPr/>
          <p:nvPr/>
        </p:nvSpPr>
        <p:spPr bwMode="auto">
          <a:xfrm rot="5400000">
            <a:off x="6015283" y="1970776"/>
            <a:ext cx="1046713" cy="51954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3" name="Flèche droite 32"/>
          <p:cNvSpPr/>
          <p:nvPr/>
        </p:nvSpPr>
        <p:spPr bwMode="auto">
          <a:xfrm rot="5400000">
            <a:off x="1735448" y="1941137"/>
            <a:ext cx="1016025" cy="519545"/>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7120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16" grpId="0"/>
      <p:bldP spid="17" grpId="0" animBg="1"/>
      <p:bldP spid="18" grpId="0" animBg="1"/>
      <p:bldP spid="19" grpId="0" animBg="1"/>
      <p:bldP spid="20" grpId="0" animBg="1"/>
      <p:bldP spid="25" grpId="0" animBg="1"/>
      <p:bldP spid="26" grpId="0" animBg="1"/>
      <p:bldP spid="27"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1785" y="548680"/>
            <a:ext cx="7560840" cy="1944216"/>
          </a:xfrm>
          <a:solidFill>
            <a:schemeClr val="accent6">
              <a:lumMod val="50000"/>
            </a:schemeClr>
          </a:solidFill>
        </p:spPr>
        <p:txBody>
          <a:bodyPr/>
          <a:lstStyle/>
          <a:p>
            <a:pPr algn="ctr"/>
            <a:r>
              <a:rPr lang="fr-BE" sz="6000" dirty="0" smtClean="0"/>
              <a:t>Utilisation de sperme sexé</a:t>
            </a:r>
            <a:br>
              <a:rPr lang="fr-BE" sz="6000" dirty="0" smtClean="0"/>
            </a:br>
            <a:r>
              <a:rPr lang="fr-BE" sz="6000" dirty="0" smtClean="0"/>
              <a:t>Données générales</a:t>
            </a:r>
            <a:endParaRPr lang="fr-BE" sz="6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28</a:t>
            </a:fld>
            <a:endParaRPr lang="fr-FR" altLang="fr-FR"/>
          </a:p>
        </p:txBody>
      </p:sp>
      <p:sp>
        <p:nvSpPr>
          <p:cNvPr id="3" name="Rectangle 2"/>
          <p:cNvSpPr/>
          <p:nvPr/>
        </p:nvSpPr>
        <p:spPr>
          <a:xfrm>
            <a:off x="467544" y="4149080"/>
            <a:ext cx="7992888" cy="1569660"/>
          </a:xfrm>
          <a:prstGeom prst="rect">
            <a:avLst/>
          </a:prstGeom>
          <a:ln>
            <a:solidFill>
              <a:schemeClr val="tx2"/>
            </a:solidFill>
          </a:ln>
        </p:spPr>
        <p:txBody>
          <a:bodyPr wrap="square">
            <a:spAutoFit/>
          </a:bodyPr>
          <a:lstStyle/>
          <a:p>
            <a:r>
              <a:rPr lang="fr-BE" dirty="0" smtClean="0">
                <a:solidFill>
                  <a:schemeClr val="tx2"/>
                </a:solidFill>
                <a:latin typeface="+mj-lt"/>
              </a:rPr>
              <a:t>Données AWE 2015 (C </a:t>
            </a:r>
            <a:r>
              <a:rPr lang="fr-BE" dirty="0" err="1" smtClean="0">
                <a:solidFill>
                  <a:schemeClr val="tx2"/>
                </a:solidFill>
                <a:latin typeface="+mj-lt"/>
              </a:rPr>
              <a:t>Latour</a:t>
            </a:r>
            <a:r>
              <a:rPr lang="fr-BE" dirty="0" smtClean="0">
                <a:solidFill>
                  <a:schemeClr val="tx2"/>
                </a:solidFill>
                <a:latin typeface="+mj-lt"/>
              </a:rPr>
              <a:t>) (Holstein et </a:t>
            </a:r>
            <a:r>
              <a:rPr lang="fr-BE" dirty="0" err="1" smtClean="0">
                <a:solidFill>
                  <a:schemeClr val="tx2"/>
                </a:solidFill>
                <a:latin typeface="+mj-lt"/>
              </a:rPr>
              <a:t>Red</a:t>
            </a:r>
            <a:r>
              <a:rPr lang="fr-BE" dirty="0" smtClean="0">
                <a:solidFill>
                  <a:schemeClr val="tx2"/>
                </a:solidFill>
                <a:latin typeface="+mj-lt"/>
              </a:rPr>
              <a:t> Holstein)</a:t>
            </a:r>
          </a:p>
          <a:p>
            <a:endParaRPr lang="fr-BE" dirty="0" smtClean="0">
              <a:solidFill>
                <a:schemeClr val="tx2"/>
              </a:solidFill>
              <a:latin typeface="+mj-lt"/>
            </a:endParaRPr>
          </a:p>
          <a:p>
            <a:r>
              <a:rPr lang="fr-BE" dirty="0" smtClean="0">
                <a:solidFill>
                  <a:schemeClr val="tx2"/>
                </a:solidFill>
                <a:latin typeface="+mj-lt"/>
              </a:rPr>
              <a:t>- prix </a:t>
            </a:r>
            <a:r>
              <a:rPr lang="fr-BE" dirty="0">
                <a:solidFill>
                  <a:schemeClr val="tx2"/>
                </a:solidFill>
                <a:latin typeface="+mj-lt"/>
              </a:rPr>
              <a:t>de vente moyen à l'éleveur de la semence sexée </a:t>
            </a:r>
            <a:r>
              <a:rPr lang="fr-BE" dirty="0" smtClean="0">
                <a:solidFill>
                  <a:schemeClr val="tx2"/>
                </a:solidFill>
                <a:latin typeface="+mj-lt"/>
              </a:rPr>
              <a:t>: 35 </a:t>
            </a:r>
            <a:r>
              <a:rPr lang="fr-BE" dirty="0">
                <a:solidFill>
                  <a:schemeClr val="tx2"/>
                </a:solidFill>
                <a:latin typeface="+mj-lt"/>
              </a:rPr>
              <a:t>à 40€.</a:t>
            </a:r>
            <a:br>
              <a:rPr lang="fr-BE" dirty="0">
                <a:solidFill>
                  <a:schemeClr val="tx2"/>
                </a:solidFill>
                <a:latin typeface="+mj-lt"/>
              </a:rPr>
            </a:br>
            <a:r>
              <a:rPr lang="fr-BE" dirty="0" smtClean="0">
                <a:solidFill>
                  <a:schemeClr val="tx2"/>
                </a:solidFill>
                <a:latin typeface="+mj-lt"/>
              </a:rPr>
              <a:t>- semence </a:t>
            </a:r>
            <a:r>
              <a:rPr lang="fr-BE" dirty="0">
                <a:solidFill>
                  <a:schemeClr val="tx2"/>
                </a:solidFill>
                <a:latin typeface="+mj-lt"/>
              </a:rPr>
              <a:t>sexée  </a:t>
            </a:r>
            <a:r>
              <a:rPr lang="fr-BE" dirty="0" smtClean="0">
                <a:solidFill>
                  <a:schemeClr val="tx2"/>
                </a:solidFill>
                <a:latin typeface="+mj-lt"/>
              </a:rPr>
              <a:t>=  </a:t>
            </a:r>
            <a:r>
              <a:rPr lang="fr-BE" dirty="0">
                <a:solidFill>
                  <a:schemeClr val="tx2"/>
                </a:solidFill>
                <a:latin typeface="+mj-lt"/>
              </a:rPr>
              <a:t>7% des ventes </a:t>
            </a:r>
            <a:r>
              <a:rPr lang="fr-BE" dirty="0" smtClean="0">
                <a:solidFill>
                  <a:schemeClr val="tx2"/>
                </a:solidFill>
                <a:latin typeface="+mj-lt"/>
              </a:rPr>
              <a:t>totales</a:t>
            </a:r>
            <a:endParaRPr lang="fr-BE" dirty="0">
              <a:solidFill>
                <a:schemeClr val="tx2"/>
              </a:solidFill>
              <a:latin typeface="+mj-lt"/>
            </a:endParaRPr>
          </a:p>
        </p:txBody>
      </p:sp>
    </p:spTree>
    <p:extLst>
      <p:ext uri="{BB962C8B-B14F-4D97-AF65-F5344CB8AC3E}">
        <p14:creationId xmlns:p14="http://schemas.microsoft.com/office/powerpoint/2010/main" val="2032525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060848"/>
            <a:ext cx="8964487" cy="1224136"/>
          </a:xfrm>
          <a:solidFill>
            <a:srgbClr val="FF0066"/>
          </a:solidFill>
        </p:spPr>
        <p:txBody>
          <a:bodyPr/>
          <a:lstStyle/>
          <a:p>
            <a:r>
              <a:rPr lang="fr-BE" sz="3600" dirty="0" smtClean="0"/>
              <a:t>A votre avis , pourquoi utiliser du sperme sexé ? </a:t>
            </a:r>
            <a:endParaRPr lang="fr-BE" sz="36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29</a:t>
            </a:fld>
            <a:endParaRPr lang="fr-FR" altLang="fr-FR"/>
          </a:p>
        </p:txBody>
      </p:sp>
    </p:spTree>
    <p:extLst>
      <p:ext uri="{BB962C8B-B14F-4D97-AF65-F5344CB8AC3E}">
        <p14:creationId xmlns:p14="http://schemas.microsoft.com/office/powerpoint/2010/main" val="40129927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1" y="2060848"/>
            <a:ext cx="7560840" cy="2592288"/>
          </a:xfrm>
          <a:solidFill>
            <a:schemeClr val="accent6">
              <a:lumMod val="50000"/>
            </a:schemeClr>
          </a:solidFill>
        </p:spPr>
        <p:txBody>
          <a:bodyPr/>
          <a:lstStyle/>
          <a:p>
            <a:r>
              <a:rPr lang="fr-BE" sz="6000" dirty="0" smtClean="0"/>
              <a:t>Quelques données générales</a:t>
            </a:r>
            <a:endParaRPr lang="fr-BE" sz="6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a:t>
            </a:fld>
            <a:endParaRPr lang="fr-FR" altLang="fr-FR"/>
          </a:p>
        </p:txBody>
      </p:sp>
    </p:spTree>
    <p:extLst>
      <p:ext uri="{BB962C8B-B14F-4D97-AF65-F5344CB8AC3E}">
        <p14:creationId xmlns:p14="http://schemas.microsoft.com/office/powerpoint/2010/main" val="20251892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42703"/>
            <a:ext cx="5328592" cy="720377"/>
          </a:xfrm>
        </p:spPr>
        <p:txBody>
          <a:bodyPr/>
          <a:lstStyle/>
          <a:p>
            <a:r>
              <a:rPr lang="fr-BE" sz="2600" dirty="0" smtClean="0"/>
              <a:t>Pourquoi utiliser du sperme sexé (SS) ? </a:t>
            </a:r>
            <a:endParaRPr lang="fr-BE" sz="26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30</a:t>
            </a:fld>
            <a:endParaRPr lang="fr-FR" altLang="fr-FR"/>
          </a:p>
        </p:txBody>
      </p:sp>
      <p:sp>
        <p:nvSpPr>
          <p:cNvPr id="5" name="Espace réservé du contenu 2"/>
          <p:cNvSpPr txBox="1">
            <a:spLocks/>
          </p:cNvSpPr>
          <p:nvPr/>
        </p:nvSpPr>
        <p:spPr bwMode="auto">
          <a:xfrm>
            <a:off x="251520" y="1124744"/>
            <a:ext cx="8748464"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r>
              <a:rPr lang="fr-BE" sz="2200" kern="0" dirty="0" smtClean="0"/>
              <a:t>Augmentation de la taille du troupeau pour augmenter la </a:t>
            </a:r>
            <a:r>
              <a:rPr lang="fr-BE" sz="2200" kern="0" dirty="0"/>
              <a:t>production laitière </a:t>
            </a:r>
            <a:r>
              <a:rPr lang="fr-BE" sz="2200" kern="0" dirty="0" smtClean="0"/>
              <a:t>: effet économique positif moyennant certaines conditions en élevages saisonniers valorisant les pâturages</a:t>
            </a:r>
            <a:r>
              <a:rPr lang="fr-BE" sz="2200" kern="0" dirty="0"/>
              <a:t> </a:t>
            </a:r>
            <a:r>
              <a:rPr lang="fr-BE" sz="2200" kern="0" dirty="0" smtClean="0">
                <a:solidFill>
                  <a:schemeClr val="tx1">
                    <a:lumMod val="65000"/>
                  </a:schemeClr>
                </a:solidFill>
              </a:rPr>
              <a:t>(Butler </a:t>
            </a:r>
            <a:r>
              <a:rPr lang="fr-BE" sz="2200" kern="0" dirty="0">
                <a:solidFill>
                  <a:schemeClr val="tx1">
                    <a:lumMod val="65000"/>
                  </a:schemeClr>
                </a:solidFill>
              </a:rPr>
              <a:t>et al. Animal </a:t>
            </a:r>
            <a:r>
              <a:rPr lang="fr-BE" sz="2200" kern="0" dirty="0" smtClean="0">
                <a:solidFill>
                  <a:schemeClr val="tx1">
                    <a:lumMod val="65000"/>
                  </a:schemeClr>
                </a:solidFill>
              </a:rPr>
              <a:t>2014)</a:t>
            </a:r>
            <a:endParaRPr lang="fr-BE" sz="2200" kern="0" dirty="0" smtClean="0"/>
          </a:p>
          <a:p>
            <a:r>
              <a:rPr lang="fr-BE" sz="2200" kern="0" dirty="0" smtClean="0"/>
              <a:t>Augmenter la biosécurité puisque réduction des achats externes </a:t>
            </a:r>
            <a:r>
              <a:rPr lang="fr-BE" sz="2200" kern="0" dirty="0" smtClean="0">
                <a:solidFill>
                  <a:schemeClr val="tx1">
                    <a:lumMod val="65000"/>
                  </a:schemeClr>
                </a:solidFill>
              </a:rPr>
              <a:t>(Weigel </a:t>
            </a:r>
            <a:r>
              <a:rPr lang="fr-BE" sz="2200" kern="0" dirty="0" err="1" smtClean="0">
                <a:solidFill>
                  <a:schemeClr val="tx1">
                    <a:lumMod val="65000"/>
                  </a:schemeClr>
                </a:solidFill>
              </a:rPr>
              <a:t>JDS</a:t>
            </a:r>
            <a:r>
              <a:rPr lang="fr-BE" sz="2200" kern="0" dirty="0" smtClean="0">
                <a:solidFill>
                  <a:schemeClr val="tx1">
                    <a:lumMod val="65000"/>
                  </a:schemeClr>
                </a:solidFill>
              </a:rPr>
              <a:t> 2004)</a:t>
            </a:r>
          </a:p>
          <a:p>
            <a:r>
              <a:rPr lang="fr-BE" sz="2200" kern="0" dirty="0" smtClean="0"/>
              <a:t>Vente de génisses gestantes (100.000 génisses par an vendues pour l’exportation aux USA : </a:t>
            </a:r>
            <a:r>
              <a:rPr lang="fr-BE" sz="2200" kern="0" dirty="0" smtClean="0">
                <a:solidFill>
                  <a:schemeClr val="tx1">
                    <a:lumMod val="65000"/>
                  </a:schemeClr>
                </a:solidFill>
              </a:rPr>
              <a:t>Seidel 2014</a:t>
            </a:r>
            <a:r>
              <a:rPr lang="fr-BE" sz="2200" kern="0" dirty="0" smtClean="0"/>
              <a:t>) : pays en voie de développement</a:t>
            </a:r>
          </a:p>
          <a:p>
            <a:r>
              <a:rPr lang="fr-BE" sz="2200" kern="0" dirty="0" smtClean="0"/>
              <a:t>Réduction des dystocies des primipares </a:t>
            </a:r>
            <a:r>
              <a:rPr lang="fr-BE" sz="2200" kern="0" dirty="0" smtClean="0">
                <a:solidFill>
                  <a:schemeClr val="tx1">
                    <a:lumMod val="65000"/>
                  </a:schemeClr>
                </a:solidFill>
              </a:rPr>
              <a:t>(Norman et al. </a:t>
            </a:r>
            <a:r>
              <a:rPr lang="fr-BE" sz="2200" kern="0" dirty="0" err="1" smtClean="0">
                <a:solidFill>
                  <a:schemeClr val="tx1">
                    <a:lumMod val="65000"/>
                  </a:schemeClr>
                </a:solidFill>
              </a:rPr>
              <a:t>JDS</a:t>
            </a:r>
            <a:r>
              <a:rPr lang="fr-BE" sz="2200" kern="0" dirty="0" smtClean="0">
                <a:solidFill>
                  <a:schemeClr val="tx1">
                    <a:lumMod val="65000"/>
                  </a:schemeClr>
                </a:solidFill>
              </a:rPr>
              <a:t> 2010) </a:t>
            </a:r>
            <a:r>
              <a:rPr lang="fr-BE" sz="2200" kern="0" dirty="0" smtClean="0"/>
              <a:t>: 20 %  en moins</a:t>
            </a:r>
            <a:r>
              <a:rPr lang="fr-BE" sz="2200" kern="0" dirty="0" smtClean="0">
                <a:solidFill>
                  <a:schemeClr val="tx1">
                    <a:lumMod val="65000"/>
                  </a:schemeClr>
                </a:solidFill>
              </a:rPr>
              <a:t> (Seidel et al. 2003)</a:t>
            </a:r>
          </a:p>
          <a:p>
            <a:r>
              <a:rPr lang="fr-BE" sz="2200" kern="0" dirty="0" smtClean="0"/>
              <a:t>Accélération du gain génétique en utilisant du SS (si disponible à partir des meilleurs taureaux) sur les meilleures vaches </a:t>
            </a:r>
            <a:r>
              <a:rPr lang="fr-BE" sz="2200" kern="0" dirty="0" smtClean="0">
                <a:solidFill>
                  <a:schemeClr val="tx1">
                    <a:lumMod val="65000"/>
                  </a:schemeClr>
                </a:solidFill>
              </a:rPr>
              <a:t>(Weigel </a:t>
            </a:r>
            <a:r>
              <a:rPr lang="fr-BE" sz="2200" kern="0" dirty="0" err="1">
                <a:solidFill>
                  <a:schemeClr val="tx1">
                    <a:lumMod val="65000"/>
                  </a:schemeClr>
                </a:solidFill>
              </a:rPr>
              <a:t>JDS</a:t>
            </a:r>
            <a:r>
              <a:rPr lang="fr-BE" sz="2200" kern="0" dirty="0">
                <a:solidFill>
                  <a:schemeClr val="tx1">
                    <a:lumMod val="65000"/>
                  </a:schemeClr>
                </a:solidFill>
              </a:rPr>
              <a:t> 2004</a:t>
            </a:r>
            <a:r>
              <a:rPr lang="fr-BE" sz="2200" kern="0" dirty="0" smtClean="0">
                <a:solidFill>
                  <a:schemeClr val="tx1">
                    <a:lumMod val="65000"/>
                  </a:schemeClr>
                </a:solidFill>
              </a:rPr>
              <a:t>)</a:t>
            </a:r>
          </a:p>
          <a:p>
            <a:r>
              <a:rPr lang="fr-BE" sz="2200" kern="0" dirty="0"/>
              <a:t>Valorisation des veaux de génisses de remplacement en excès en les croisant avec du sperme de taureaux à viande (+ 150 $ en </a:t>
            </a:r>
            <a:r>
              <a:rPr lang="fr-BE" sz="2200" kern="0" dirty="0" smtClean="0"/>
              <a:t>Irlande</a:t>
            </a:r>
            <a:r>
              <a:rPr lang="fr-BE" sz="2200" kern="0" dirty="0"/>
              <a:t>) </a:t>
            </a:r>
          </a:p>
          <a:p>
            <a:r>
              <a:rPr lang="fr-BE" sz="2200" kern="0" dirty="0"/>
              <a:t>Réduction des coûts de remplacement </a:t>
            </a:r>
            <a:r>
              <a:rPr lang="fr-BE" sz="2200" kern="0" dirty="0" smtClean="0"/>
              <a:t> </a:t>
            </a:r>
            <a:r>
              <a:rPr lang="fr-BE" sz="2200" kern="0" dirty="0" smtClean="0">
                <a:solidFill>
                  <a:schemeClr val="tx1">
                    <a:lumMod val="65000"/>
                  </a:schemeClr>
                </a:solidFill>
              </a:rPr>
              <a:t>(</a:t>
            </a:r>
            <a:r>
              <a:rPr lang="fr-BE" sz="2200" kern="0" dirty="0" err="1" smtClean="0">
                <a:solidFill>
                  <a:schemeClr val="tx1">
                    <a:lumMod val="65000"/>
                  </a:schemeClr>
                </a:solidFill>
              </a:rPr>
              <a:t>Archbold</a:t>
            </a:r>
            <a:r>
              <a:rPr lang="fr-BE" sz="2200" kern="0" dirty="0" smtClean="0">
                <a:solidFill>
                  <a:schemeClr val="tx1">
                    <a:lumMod val="65000"/>
                  </a:schemeClr>
                </a:solidFill>
              </a:rPr>
              <a:t> et al. 2012)</a:t>
            </a:r>
            <a:endParaRPr lang="fr-BE" sz="2200" kern="0" dirty="0">
              <a:solidFill>
                <a:schemeClr val="tx1">
                  <a:lumMod val="65000"/>
                </a:schemeClr>
              </a:solidFill>
            </a:endParaRPr>
          </a:p>
          <a:p>
            <a:endParaRPr lang="fr-BE" sz="2200" kern="0" dirty="0">
              <a:solidFill>
                <a:schemeClr val="tx1">
                  <a:lumMod val="65000"/>
                </a:schemeClr>
              </a:solidFill>
            </a:endParaRPr>
          </a:p>
        </p:txBody>
      </p:sp>
    </p:spTree>
    <p:extLst>
      <p:ext uri="{BB962C8B-B14F-4D97-AF65-F5344CB8AC3E}">
        <p14:creationId xmlns:p14="http://schemas.microsoft.com/office/powerpoint/2010/main" val="57222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974" y="188640"/>
            <a:ext cx="6264696" cy="522001"/>
          </a:xfrm>
        </p:spPr>
        <p:txBody>
          <a:bodyPr/>
          <a:lstStyle/>
          <a:p>
            <a:r>
              <a:rPr lang="fr-BE" sz="2400" dirty="0" smtClean="0"/>
              <a:t>Pourquoi </a:t>
            </a:r>
            <a:r>
              <a:rPr lang="fr-BE" sz="2400" dirty="0" smtClean="0">
                <a:solidFill>
                  <a:srgbClr val="FFFF00"/>
                </a:solidFill>
              </a:rPr>
              <a:t>ne pas </a:t>
            </a:r>
            <a:r>
              <a:rPr lang="fr-BE" sz="2400" dirty="0" smtClean="0"/>
              <a:t>utiliser du sperme sexé (SS) ? </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31</a:t>
            </a:fld>
            <a:endParaRPr lang="fr-FR" altLang="fr-FR"/>
          </a:p>
        </p:txBody>
      </p:sp>
      <p:sp>
        <p:nvSpPr>
          <p:cNvPr id="5" name="Espace réservé du contenu 2"/>
          <p:cNvSpPr txBox="1">
            <a:spLocks/>
          </p:cNvSpPr>
          <p:nvPr/>
        </p:nvSpPr>
        <p:spPr bwMode="auto">
          <a:xfrm>
            <a:off x="169974" y="908720"/>
            <a:ext cx="8784976"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r>
              <a:rPr lang="fr-BE" sz="2200" kern="0" dirty="0" smtClean="0"/>
              <a:t>Le prix des paillettes  (conditionnement et choix des taureaux)</a:t>
            </a:r>
          </a:p>
          <a:p>
            <a:pPr lvl="1"/>
            <a:r>
              <a:rPr lang="fr-BE" sz="2200" kern="0" dirty="0" smtClean="0"/>
              <a:t>Les jeunes taureaux (&lt; 2 ans) ont moins de spermatozoïdes (Il faut au moins 6 milliards de spermatozoïdes dans l’éjaculat)</a:t>
            </a:r>
          </a:p>
          <a:p>
            <a:pPr lvl="1"/>
            <a:r>
              <a:rPr lang="fr-BE" sz="2200" kern="0" dirty="0" smtClean="0"/>
              <a:t>La capacité d’un sperme à être sexé est peu prédictible </a:t>
            </a:r>
          </a:p>
          <a:p>
            <a:r>
              <a:rPr lang="fr-BE" sz="2200" kern="0" dirty="0" smtClean="0"/>
              <a:t>Le rapport qualité prix dépend </a:t>
            </a:r>
            <a:r>
              <a:rPr lang="fr-BE" sz="2000" kern="0" dirty="0" smtClean="0">
                <a:solidFill>
                  <a:schemeClr val="tx1">
                    <a:lumMod val="65000"/>
                  </a:schemeClr>
                </a:solidFill>
              </a:rPr>
              <a:t>(Seidel 2003, </a:t>
            </a:r>
            <a:r>
              <a:rPr lang="fr-BE" sz="2000" kern="0" dirty="0" err="1" smtClean="0">
                <a:solidFill>
                  <a:schemeClr val="tx1">
                    <a:lumMod val="65000"/>
                  </a:schemeClr>
                </a:solidFill>
              </a:rPr>
              <a:t>Olynk</a:t>
            </a:r>
            <a:r>
              <a:rPr lang="fr-BE" sz="2000" kern="0" dirty="0" smtClean="0">
                <a:solidFill>
                  <a:schemeClr val="tx1">
                    <a:lumMod val="65000"/>
                  </a:schemeClr>
                </a:solidFill>
              </a:rPr>
              <a:t> et Wolf 2007, Mc </a:t>
            </a:r>
            <a:r>
              <a:rPr lang="fr-BE" sz="2000" kern="0" dirty="0" err="1" smtClean="0">
                <a:solidFill>
                  <a:schemeClr val="tx1">
                    <a:lumMod val="65000"/>
                  </a:schemeClr>
                </a:solidFill>
              </a:rPr>
              <a:t>Cullock</a:t>
            </a:r>
            <a:r>
              <a:rPr lang="fr-BE" sz="2000" kern="0" dirty="0" smtClean="0">
                <a:solidFill>
                  <a:schemeClr val="tx1">
                    <a:lumMod val="65000"/>
                  </a:schemeClr>
                </a:solidFill>
              </a:rPr>
              <a:t> et al. 2013, </a:t>
            </a:r>
            <a:r>
              <a:rPr lang="fr-BE" sz="2000" kern="0" dirty="0" err="1" smtClean="0">
                <a:solidFill>
                  <a:schemeClr val="tx1">
                    <a:lumMod val="65000"/>
                  </a:schemeClr>
                </a:solidFill>
              </a:rPr>
              <a:t>McMillan</a:t>
            </a:r>
            <a:r>
              <a:rPr lang="fr-BE" sz="2000" kern="0" dirty="0" smtClean="0">
                <a:solidFill>
                  <a:schemeClr val="tx1">
                    <a:lumMod val="65000"/>
                  </a:schemeClr>
                </a:solidFill>
              </a:rPr>
              <a:t> et Newman 2011, Hutchinson et al. 2013a, 2013b)</a:t>
            </a:r>
          </a:p>
          <a:p>
            <a:pPr lvl="1"/>
            <a:r>
              <a:rPr lang="fr-BE" sz="2200" kern="0" dirty="0"/>
              <a:t>d</a:t>
            </a:r>
            <a:r>
              <a:rPr lang="fr-BE" sz="2200" kern="0" dirty="0" smtClean="0"/>
              <a:t>u marché (prix du lait)</a:t>
            </a:r>
          </a:p>
          <a:p>
            <a:pPr lvl="1"/>
            <a:r>
              <a:rPr lang="fr-BE" sz="2200" kern="0" dirty="0"/>
              <a:t>d</a:t>
            </a:r>
            <a:r>
              <a:rPr lang="fr-BE" sz="2200" kern="0" dirty="0" smtClean="0"/>
              <a:t>es pratiques d’élevage visant à réduire les facteurs de risque d’infertilité (alimentation, pathologies, détection des chaleurs…) </a:t>
            </a:r>
          </a:p>
          <a:p>
            <a:r>
              <a:rPr lang="fr-BE" sz="2200" kern="0" dirty="0"/>
              <a:t>La réduction de fertilité </a:t>
            </a:r>
            <a:r>
              <a:rPr lang="fr-BE" sz="2200" kern="0" dirty="0" smtClean="0"/>
              <a:t>observée malgré des progrès obtenus</a:t>
            </a:r>
          </a:p>
          <a:p>
            <a:r>
              <a:rPr lang="fr-BE" sz="2200" kern="0" dirty="0" smtClean="0"/>
              <a:t>Lors de superovulation </a:t>
            </a:r>
            <a:r>
              <a:rPr lang="fr-BE" sz="2000" kern="0" dirty="0" smtClean="0">
                <a:solidFill>
                  <a:schemeClr val="tx1">
                    <a:lumMod val="65000"/>
                  </a:schemeClr>
                </a:solidFill>
              </a:rPr>
              <a:t>(</a:t>
            </a:r>
            <a:r>
              <a:rPr lang="fr-BE" sz="2000" kern="0" dirty="0" err="1" smtClean="0">
                <a:solidFill>
                  <a:schemeClr val="tx1">
                    <a:lumMod val="65000"/>
                  </a:schemeClr>
                </a:solidFill>
              </a:rPr>
              <a:t>Peippo</a:t>
            </a:r>
            <a:r>
              <a:rPr lang="fr-BE" sz="2000" kern="0" dirty="0" smtClean="0">
                <a:solidFill>
                  <a:schemeClr val="tx1">
                    <a:lumMod val="65000"/>
                  </a:schemeClr>
                </a:solidFill>
              </a:rPr>
              <a:t> et al. </a:t>
            </a:r>
            <a:r>
              <a:rPr lang="fr-BE" sz="2000" kern="0" dirty="0" err="1" smtClean="0">
                <a:solidFill>
                  <a:schemeClr val="tx1">
                    <a:lumMod val="65000"/>
                  </a:schemeClr>
                </a:solidFill>
              </a:rPr>
              <a:t>Anim</a:t>
            </a:r>
            <a:r>
              <a:rPr lang="fr-BE" sz="2000" kern="0" dirty="0" smtClean="0">
                <a:solidFill>
                  <a:schemeClr val="tx1">
                    <a:lumMod val="65000"/>
                  </a:schemeClr>
                </a:solidFill>
              </a:rPr>
              <a:t> </a:t>
            </a:r>
            <a:r>
              <a:rPr lang="fr-BE" sz="2000" kern="0" dirty="0" err="1" smtClean="0">
                <a:solidFill>
                  <a:schemeClr val="tx1">
                    <a:lumMod val="65000"/>
                  </a:schemeClr>
                </a:solidFill>
              </a:rPr>
              <a:t>Reprod</a:t>
            </a:r>
            <a:r>
              <a:rPr lang="fr-BE" sz="2000" kern="0" dirty="0" smtClean="0">
                <a:solidFill>
                  <a:schemeClr val="tx1">
                    <a:lumMod val="65000"/>
                  </a:schemeClr>
                </a:solidFill>
              </a:rPr>
              <a:t> </a:t>
            </a:r>
            <a:r>
              <a:rPr lang="fr-BE" sz="2000" kern="0" dirty="0" err="1" smtClean="0">
                <a:solidFill>
                  <a:schemeClr val="tx1">
                    <a:lumMod val="65000"/>
                  </a:schemeClr>
                </a:solidFill>
              </a:rPr>
              <a:t>Sci</a:t>
            </a:r>
            <a:r>
              <a:rPr lang="fr-BE" sz="2000" kern="0" dirty="0" smtClean="0">
                <a:solidFill>
                  <a:schemeClr val="tx1">
                    <a:lumMod val="65000"/>
                  </a:schemeClr>
                </a:solidFill>
              </a:rPr>
              <a:t> 2009 111 80-92)</a:t>
            </a:r>
          </a:p>
          <a:p>
            <a:r>
              <a:rPr lang="fr-BE" sz="2200" kern="0" dirty="0" smtClean="0"/>
              <a:t>Si le système de sexage n’est pas à proximité du centre de collecte du sperme (pas possible de sexer du sperme congelé en paillettes </a:t>
            </a:r>
            <a:r>
              <a:rPr lang="fr-BE" sz="2000" kern="0" dirty="0" smtClean="0">
                <a:solidFill>
                  <a:schemeClr val="tx1">
                    <a:lumMod val="65000"/>
                  </a:schemeClr>
                </a:solidFill>
              </a:rPr>
              <a:t>(</a:t>
            </a:r>
            <a:r>
              <a:rPr lang="fr-BE" sz="2000" kern="0" dirty="0" err="1" smtClean="0">
                <a:solidFill>
                  <a:schemeClr val="tx1">
                    <a:lumMod val="65000"/>
                  </a:schemeClr>
                </a:solidFill>
              </a:rPr>
              <a:t>Underwood</a:t>
            </a:r>
            <a:r>
              <a:rPr lang="fr-BE" sz="2000" kern="0" dirty="0" smtClean="0">
                <a:solidFill>
                  <a:schemeClr val="tx1">
                    <a:lumMod val="65000"/>
                  </a:schemeClr>
                </a:solidFill>
              </a:rPr>
              <a:t> et al. </a:t>
            </a:r>
            <a:r>
              <a:rPr lang="fr-BE" sz="2000" kern="0" dirty="0" err="1" smtClean="0">
                <a:solidFill>
                  <a:schemeClr val="tx1">
                    <a:lumMod val="65000"/>
                  </a:schemeClr>
                </a:solidFill>
              </a:rPr>
              <a:t>Anim</a:t>
            </a:r>
            <a:r>
              <a:rPr lang="fr-BE" sz="2000" kern="0" dirty="0" smtClean="0">
                <a:solidFill>
                  <a:schemeClr val="tx1">
                    <a:lumMod val="65000"/>
                  </a:schemeClr>
                </a:solidFill>
              </a:rPr>
              <a:t> </a:t>
            </a:r>
            <a:r>
              <a:rPr lang="fr-BE" sz="2000" kern="0" dirty="0" err="1" smtClean="0">
                <a:solidFill>
                  <a:schemeClr val="tx1">
                    <a:lumMod val="65000"/>
                  </a:schemeClr>
                </a:solidFill>
              </a:rPr>
              <a:t>Reprod</a:t>
            </a:r>
            <a:r>
              <a:rPr lang="fr-BE" sz="2000" kern="0" dirty="0" smtClean="0">
                <a:solidFill>
                  <a:schemeClr val="tx1">
                    <a:lumMod val="65000"/>
                  </a:schemeClr>
                </a:solidFill>
              </a:rPr>
              <a:t> </a:t>
            </a:r>
            <a:r>
              <a:rPr lang="fr-BE" sz="2000" kern="0" dirty="0" err="1" smtClean="0">
                <a:solidFill>
                  <a:schemeClr val="tx1">
                    <a:lumMod val="65000"/>
                  </a:schemeClr>
                </a:solidFill>
              </a:rPr>
              <a:t>Sci</a:t>
            </a:r>
            <a:r>
              <a:rPr lang="fr-BE" sz="2000" kern="0" dirty="0" smtClean="0">
                <a:solidFill>
                  <a:schemeClr val="tx1">
                    <a:lumMod val="65000"/>
                  </a:schemeClr>
                </a:solidFill>
              </a:rPr>
              <a:t> 2010 118 7-12) </a:t>
            </a:r>
            <a:endParaRPr lang="fr-BE" sz="2000" kern="0" dirty="0">
              <a:solidFill>
                <a:schemeClr val="tx1">
                  <a:lumMod val="65000"/>
                </a:schemeClr>
              </a:solidFill>
            </a:endParaRPr>
          </a:p>
          <a:p>
            <a:pPr lvl="1"/>
            <a:endParaRPr lang="fr-BE" kern="0" dirty="0" smtClean="0"/>
          </a:p>
          <a:p>
            <a:pPr lvl="1"/>
            <a:endParaRPr lang="fr-BE" kern="0" dirty="0" smtClean="0"/>
          </a:p>
        </p:txBody>
      </p:sp>
    </p:spTree>
    <p:extLst>
      <p:ext uri="{BB962C8B-B14F-4D97-AF65-F5344CB8AC3E}">
        <p14:creationId xmlns:p14="http://schemas.microsoft.com/office/powerpoint/2010/main" val="7567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32</a:t>
            </a:fld>
            <a:endParaRPr lang="fr-FR" altLang="fr-FR"/>
          </a:p>
        </p:txBody>
      </p:sp>
      <p:sp>
        <p:nvSpPr>
          <p:cNvPr id="5" name="Titre 1"/>
          <p:cNvSpPr txBox="1">
            <a:spLocks/>
          </p:cNvSpPr>
          <p:nvPr/>
        </p:nvSpPr>
        <p:spPr bwMode="auto">
          <a:xfrm>
            <a:off x="179512" y="2060848"/>
            <a:ext cx="8964487" cy="1224136"/>
          </a:xfrm>
          <a:prstGeom prst="rect">
            <a:avLst/>
          </a:prstGeom>
          <a:solidFill>
            <a:srgbClr val="FF0066"/>
          </a:solidFill>
          <a:ln>
            <a:solidFill>
              <a:schemeClr val="tx2"/>
            </a:solid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tx1"/>
                </a:solidFill>
                <a:latin typeface="Arial Narrow" pitchFamily="34" charset="0"/>
              </a:defRPr>
            </a:lvl6pPr>
            <a:lvl7pPr marL="914400" algn="l" rtl="0" eaLnBrk="0" fontAlgn="base" hangingPunct="0">
              <a:spcBef>
                <a:spcPct val="0"/>
              </a:spcBef>
              <a:spcAft>
                <a:spcPct val="0"/>
              </a:spcAft>
              <a:defRPr sz="3000">
                <a:solidFill>
                  <a:schemeClr val="tx1"/>
                </a:solidFill>
                <a:latin typeface="Arial Narrow" pitchFamily="34" charset="0"/>
              </a:defRPr>
            </a:lvl7pPr>
            <a:lvl8pPr marL="1371600" algn="l" rtl="0" eaLnBrk="0" fontAlgn="base" hangingPunct="0">
              <a:spcBef>
                <a:spcPct val="0"/>
              </a:spcBef>
              <a:spcAft>
                <a:spcPct val="0"/>
              </a:spcAft>
              <a:defRPr sz="3000">
                <a:solidFill>
                  <a:schemeClr val="tx1"/>
                </a:solidFill>
                <a:latin typeface="Arial Narrow" pitchFamily="34" charset="0"/>
              </a:defRPr>
            </a:lvl8pPr>
            <a:lvl9pPr marL="1828800" algn="l" rtl="0" eaLnBrk="0" fontAlgn="base" hangingPunct="0">
              <a:spcBef>
                <a:spcPct val="0"/>
              </a:spcBef>
              <a:spcAft>
                <a:spcPct val="0"/>
              </a:spcAft>
              <a:defRPr sz="3000">
                <a:solidFill>
                  <a:schemeClr val="tx1"/>
                </a:solidFill>
                <a:latin typeface="Arial Narrow" pitchFamily="34" charset="0"/>
              </a:defRPr>
            </a:lvl9pPr>
          </a:lstStyle>
          <a:p>
            <a:r>
              <a:rPr lang="fr-BE" sz="3600" kern="0" dirty="0" smtClean="0"/>
              <a:t>A votre avis , faut-il continuer à sélectionner sur la production laitière ? </a:t>
            </a:r>
            <a:endParaRPr lang="fr-BE" sz="3600" kern="0" dirty="0"/>
          </a:p>
        </p:txBody>
      </p:sp>
    </p:spTree>
    <p:extLst>
      <p:ext uri="{BB962C8B-B14F-4D97-AF65-F5344CB8AC3E}">
        <p14:creationId xmlns:p14="http://schemas.microsoft.com/office/powerpoint/2010/main" val="21954710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641208" cy="1008410"/>
          </a:xfrm>
        </p:spPr>
        <p:txBody>
          <a:bodyPr/>
          <a:lstStyle/>
          <a:p>
            <a:r>
              <a:rPr lang="fr-BE" sz="2400" dirty="0"/>
              <a:t>Importance de l’utilisation du sperme sexé : données françaises 2014</a:t>
            </a:r>
            <a:br>
              <a:rPr lang="fr-BE" sz="2400" dirty="0"/>
            </a:br>
            <a:r>
              <a:rPr lang="fr-BE" sz="1600" dirty="0"/>
              <a:t>Pascale Le </a:t>
            </a:r>
            <a:r>
              <a:rPr lang="fr-BE" sz="1600" dirty="0" err="1"/>
              <a:t>Mezec</a:t>
            </a:r>
            <a:r>
              <a:rPr lang="fr-BE" sz="1600" dirty="0"/>
              <a:t> http://idele.fr/domaines-techniques/produire-et-transformer-de-la-viande/reproduction/publication/idelesolr/recommends/le-point-sur-lutilisation-de-la-semence-sexee-en-2014-1.html</a:t>
            </a: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33</a:t>
            </a:fld>
            <a:endParaRPr lang="fr-FR" altLang="fr-FR"/>
          </a:p>
        </p:txBody>
      </p:sp>
      <p:graphicFrame>
        <p:nvGraphicFramePr>
          <p:cNvPr id="5" name="Graphique 4"/>
          <p:cNvGraphicFramePr>
            <a:graphicFrameLocks/>
          </p:cNvGraphicFramePr>
          <p:nvPr>
            <p:extLst>
              <p:ext uri="{D42A27DB-BD31-4B8C-83A1-F6EECF244321}">
                <p14:modId xmlns:p14="http://schemas.microsoft.com/office/powerpoint/2010/main" val="3643551372"/>
              </p:ext>
            </p:extLst>
          </p:nvPr>
        </p:nvGraphicFramePr>
        <p:xfrm>
          <a:off x="323528" y="1628800"/>
          <a:ext cx="8568952" cy="4968552"/>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755576" y="1196752"/>
            <a:ext cx="6984776" cy="369332"/>
          </a:xfrm>
          <a:prstGeom prst="rect">
            <a:avLst/>
          </a:prstGeom>
          <a:solidFill>
            <a:schemeClr val="accent1">
              <a:lumMod val="50000"/>
            </a:schemeClr>
          </a:solidFill>
        </p:spPr>
        <p:txBody>
          <a:bodyPr wrap="square">
            <a:spAutoFit/>
          </a:bodyPr>
          <a:lstStyle/>
          <a:p>
            <a:r>
              <a:rPr lang="fr-BE" sz="1800" dirty="0">
                <a:latin typeface="+mn-lt"/>
              </a:rPr>
              <a:t>Distribution par race  (%) des </a:t>
            </a:r>
            <a:r>
              <a:rPr lang="fr-BE" sz="1800" dirty="0" smtClean="0">
                <a:latin typeface="+mn-lt"/>
              </a:rPr>
              <a:t>572.570 </a:t>
            </a:r>
            <a:r>
              <a:rPr lang="fr-BE" sz="1800" dirty="0">
                <a:latin typeface="+mn-lt"/>
              </a:rPr>
              <a:t>doses de sperme sexée </a:t>
            </a:r>
            <a:r>
              <a:rPr lang="fr-BE" sz="1800" dirty="0" smtClean="0">
                <a:latin typeface="+mn-lt"/>
              </a:rPr>
              <a:t>(+ 30 % / 2011) </a:t>
            </a:r>
            <a:endParaRPr lang="fr-BE" sz="1800" dirty="0">
              <a:latin typeface="+mn-lt"/>
            </a:endParaRPr>
          </a:p>
        </p:txBody>
      </p:sp>
      <p:sp>
        <p:nvSpPr>
          <p:cNvPr id="7" name="Espace réservé du contenu 2"/>
          <p:cNvSpPr>
            <a:spLocks noGrp="1"/>
          </p:cNvSpPr>
          <p:nvPr/>
        </p:nvSpPr>
        <p:spPr bwMode="auto">
          <a:xfrm>
            <a:off x="2267744" y="3068960"/>
            <a:ext cx="6624736" cy="1872208"/>
          </a:xfrm>
          <a:prstGeom prst="rect">
            <a:avLst/>
          </a:prstGeom>
          <a:solidFill>
            <a:schemeClr val="accent2"/>
          </a:solidFill>
          <a:ln>
            <a:solidFill>
              <a:schemeClr val="tx2"/>
            </a:solidFill>
          </a:ln>
          <a:extLst/>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fr-BE" sz="1800" dirty="0" smtClean="0"/>
              <a:t>95 </a:t>
            </a:r>
            <a:r>
              <a:rPr lang="fr-BE" sz="1800" dirty="0"/>
              <a:t>000 élevages </a:t>
            </a:r>
            <a:r>
              <a:rPr lang="fr-BE" sz="1800" dirty="0" smtClean="0"/>
              <a:t>utilisant l’IA</a:t>
            </a:r>
          </a:p>
          <a:p>
            <a:r>
              <a:rPr lang="fr-BE" sz="1800" dirty="0" smtClean="0"/>
              <a:t>35 </a:t>
            </a:r>
            <a:r>
              <a:rPr lang="fr-BE" sz="1800" dirty="0"/>
              <a:t>000 ont </a:t>
            </a:r>
            <a:r>
              <a:rPr lang="fr-BE" sz="1800" dirty="0" smtClean="0"/>
              <a:t>utilisé du sperme sexé (&gt; 10 doses dans 43 % des cas)</a:t>
            </a:r>
          </a:p>
          <a:p>
            <a:r>
              <a:rPr lang="fr-BE" sz="1800" dirty="0" smtClean="0"/>
              <a:t>Sperme sexé disponible pour 1343 taureaux de 24 races </a:t>
            </a:r>
          </a:p>
          <a:p>
            <a:r>
              <a:rPr lang="fr-BE" sz="1800" dirty="0" smtClean="0"/>
              <a:t>Sperme sexé utilisé dans 19 races de vaches</a:t>
            </a:r>
          </a:p>
          <a:p>
            <a:r>
              <a:rPr lang="fr-BE" sz="1800" dirty="0" smtClean="0"/>
              <a:t>Sperme sexé : 8 % des IA totales et 11,6 % des IA premières</a:t>
            </a:r>
          </a:p>
          <a:p>
            <a:r>
              <a:rPr lang="fr-BE" sz="1800" dirty="0" smtClean="0"/>
              <a:t>Sperme sexé utilisé sur 35 % des génisses laitières </a:t>
            </a:r>
          </a:p>
        </p:txBody>
      </p:sp>
    </p:spTree>
    <p:extLst>
      <p:ext uri="{BB962C8B-B14F-4D97-AF65-F5344CB8AC3E}">
        <p14:creationId xmlns:p14="http://schemas.microsoft.com/office/powerpoint/2010/main" val="247237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137152" cy="792385"/>
          </a:xfrm>
        </p:spPr>
        <p:txBody>
          <a:bodyPr/>
          <a:lstStyle/>
          <a:p>
            <a:r>
              <a:rPr lang="fr-BE" sz="2400" dirty="0" smtClean="0"/>
              <a:t>Effet de la production laitière sur le % de troupeaux utilisant du sperme sexé. (USA : 2006 à 2008) </a:t>
            </a:r>
            <a:r>
              <a:rPr lang="fr-BE" sz="2400" dirty="0" smtClean="0">
                <a:solidFill>
                  <a:schemeClr val="tx1">
                    <a:lumMod val="75000"/>
                  </a:schemeClr>
                </a:solidFill>
              </a:rPr>
              <a:t>(Norman et al. 2010) </a:t>
            </a:r>
            <a:endParaRPr lang="fr-BE" sz="2400" dirty="0">
              <a:solidFill>
                <a:schemeClr val="tx1">
                  <a:lumMod val="7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34</a:t>
            </a:fld>
            <a:endParaRPr lang="fr-FR" altLang="fr-FR"/>
          </a:p>
        </p:txBody>
      </p:sp>
      <p:graphicFrame>
        <p:nvGraphicFramePr>
          <p:cNvPr id="5" name="Graphique 4"/>
          <p:cNvGraphicFramePr>
            <a:graphicFrameLocks/>
          </p:cNvGraphicFramePr>
          <p:nvPr>
            <p:extLst>
              <p:ext uri="{D42A27DB-BD31-4B8C-83A1-F6EECF244321}">
                <p14:modId xmlns:p14="http://schemas.microsoft.com/office/powerpoint/2010/main" val="3392217439"/>
              </p:ext>
            </p:extLst>
          </p:nvPr>
        </p:nvGraphicFramePr>
        <p:xfrm>
          <a:off x="542567" y="1052736"/>
          <a:ext cx="8064896" cy="511256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1"/>
          <p:cNvSpPr txBox="1">
            <a:spLocks/>
          </p:cNvSpPr>
          <p:nvPr/>
        </p:nvSpPr>
        <p:spPr bwMode="auto">
          <a:xfrm>
            <a:off x="539552" y="6381328"/>
            <a:ext cx="8208912" cy="396192"/>
          </a:xfrm>
          <a:prstGeom prst="rect">
            <a:avLst/>
          </a:prstGeom>
          <a:solidFill>
            <a:srgbClr val="FFC000"/>
          </a:solidFill>
          <a:ln>
            <a:solidFill>
              <a:schemeClr val="tx2"/>
            </a:solidFill>
          </a:ln>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Narrow" pitchFamily="34" charset="0"/>
              </a:defRPr>
            </a:lvl2pPr>
            <a:lvl3pPr algn="l" rtl="0" eaLnBrk="0" fontAlgn="base" hangingPunct="0">
              <a:spcBef>
                <a:spcPct val="0"/>
              </a:spcBef>
              <a:spcAft>
                <a:spcPct val="0"/>
              </a:spcAft>
              <a:defRPr sz="3000">
                <a:solidFill>
                  <a:schemeClr val="tx1"/>
                </a:solidFill>
                <a:latin typeface="Arial Narrow" pitchFamily="34" charset="0"/>
              </a:defRPr>
            </a:lvl3pPr>
            <a:lvl4pPr algn="l" rtl="0" eaLnBrk="0" fontAlgn="base" hangingPunct="0">
              <a:spcBef>
                <a:spcPct val="0"/>
              </a:spcBef>
              <a:spcAft>
                <a:spcPct val="0"/>
              </a:spcAft>
              <a:defRPr sz="3000">
                <a:solidFill>
                  <a:schemeClr val="tx1"/>
                </a:solidFill>
                <a:latin typeface="Arial Narrow" pitchFamily="34" charset="0"/>
              </a:defRPr>
            </a:lvl4pPr>
            <a:lvl5pPr algn="l" rtl="0" eaLnBrk="0" fontAlgn="base" hangingPunct="0">
              <a:spcBef>
                <a:spcPct val="0"/>
              </a:spcBef>
              <a:spcAft>
                <a:spcPct val="0"/>
              </a:spcAft>
              <a:defRPr sz="3000">
                <a:solidFill>
                  <a:schemeClr val="tx1"/>
                </a:solidFill>
                <a:latin typeface="Arial Narrow" pitchFamily="34" charset="0"/>
              </a:defRPr>
            </a:lvl5pPr>
            <a:lvl6pPr marL="457200" algn="l" rtl="0" eaLnBrk="0" fontAlgn="base" hangingPunct="0">
              <a:spcBef>
                <a:spcPct val="0"/>
              </a:spcBef>
              <a:spcAft>
                <a:spcPct val="0"/>
              </a:spcAft>
              <a:defRPr sz="3000">
                <a:solidFill>
                  <a:schemeClr val="tx1"/>
                </a:solidFill>
                <a:latin typeface="Arial Narrow" pitchFamily="34" charset="0"/>
              </a:defRPr>
            </a:lvl6pPr>
            <a:lvl7pPr marL="914400" algn="l" rtl="0" eaLnBrk="0" fontAlgn="base" hangingPunct="0">
              <a:spcBef>
                <a:spcPct val="0"/>
              </a:spcBef>
              <a:spcAft>
                <a:spcPct val="0"/>
              </a:spcAft>
              <a:defRPr sz="3000">
                <a:solidFill>
                  <a:schemeClr val="tx1"/>
                </a:solidFill>
                <a:latin typeface="Arial Narrow" pitchFamily="34" charset="0"/>
              </a:defRPr>
            </a:lvl7pPr>
            <a:lvl8pPr marL="1371600" algn="l" rtl="0" eaLnBrk="0" fontAlgn="base" hangingPunct="0">
              <a:spcBef>
                <a:spcPct val="0"/>
              </a:spcBef>
              <a:spcAft>
                <a:spcPct val="0"/>
              </a:spcAft>
              <a:defRPr sz="3000">
                <a:solidFill>
                  <a:schemeClr val="tx1"/>
                </a:solidFill>
                <a:latin typeface="Arial Narrow" pitchFamily="34" charset="0"/>
              </a:defRPr>
            </a:lvl8pPr>
            <a:lvl9pPr marL="1828800" algn="l" rtl="0" eaLnBrk="0" fontAlgn="base" hangingPunct="0">
              <a:spcBef>
                <a:spcPct val="0"/>
              </a:spcBef>
              <a:spcAft>
                <a:spcPct val="0"/>
              </a:spcAft>
              <a:defRPr sz="3000">
                <a:solidFill>
                  <a:schemeClr val="tx1"/>
                </a:solidFill>
                <a:latin typeface="Arial Narrow" pitchFamily="34" charset="0"/>
              </a:defRPr>
            </a:lvl9pPr>
          </a:lstStyle>
          <a:p>
            <a:r>
              <a:rPr lang="fr-BE" sz="2000" kern="0" dirty="0" smtClean="0">
                <a:solidFill>
                  <a:schemeClr val="tx2"/>
                </a:solidFill>
              </a:rPr>
              <a:t>34 et 11 % des troupeaux utilisent du sperme sexé respectivement chez les G et les V</a:t>
            </a:r>
          </a:p>
        </p:txBody>
      </p:sp>
    </p:spTree>
    <p:extLst>
      <p:ext uri="{BB962C8B-B14F-4D97-AF65-F5344CB8AC3E}">
        <p14:creationId xmlns:p14="http://schemas.microsoft.com/office/powerpoint/2010/main" val="256103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425184" cy="936402"/>
          </a:xfrm>
        </p:spPr>
        <p:txBody>
          <a:bodyPr/>
          <a:lstStyle/>
          <a:p>
            <a:r>
              <a:rPr lang="fr-BE" sz="2400" dirty="0" smtClean="0"/>
              <a:t>% des génisses et vaches des troupeaux faisant l’objet d’une utilisation de sperme sexé (Norman et al. 2010) </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35</a:t>
            </a:fld>
            <a:endParaRPr lang="fr-FR" altLang="fr-FR"/>
          </a:p>
        </p:txBody>
      </p:sp>
      <p:graphicFrame>
        <p:nvGraphicFramePr>
          <p:cNvPr id="7" name="Graphique 6"/>
          <p:cNvGraphicFramePr>
            <a:graphicFrameLocks/>
          </p:cNvGraphicFramePr>
          <p:nvPr>
            <p:extLst>
              <p:ext uri="{D42A27DB-BD31-4B8C-83A1-F6EECF244321}">
                <p14:modId xmlns:p14="http://schemas.microsoft.com/office/powerpoint/2010/main" val="3700330117"/>
              </p:ext>
            </p:extLst>
          </p:nvPr>
        </p:nvGraphicFramePr>
        <p:xfrm>
          <a:off x="539552" y="1268760"/>
          <a:ext cx="8280920" cy="52565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4784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Quelques données générales</a:t>
            </a:r>
            <a:endParaRPr lang="fr-BE" dirty="0"/>
          </a:p>
        </p:txBody>
      </p:sp>
      <p:sp>
        <p:nvSpPr>
          <p:cNvPr id="3" name="Espace réservé du contenu 2"/>
          <p:cNvSpPr>
            <a:spLocks noGrp="1"/>
          </p:cNvSpPr>
          <p:nvPr>
            <p:ph idx="1"/>
          </p:nvPr>
        </p:nvSpPr>
        <p:spPr>
          <a:xfrm>
            <a:off x="395221" y="1700808"/>
            <a:ext cx="8569200" cy="4536504"/>
          </a:xfrm>
        </p:spPr>
        <p:txBody>
          <a:bodyPr/>
          <a:lstStyle/>
          <a:p>
            <a:r>
              <a:rPr lang="fr-BE" sz="2200" dirty="0" smtClean="0"/>
              <a:t>1982 : première application de la </a:t>
            </a:r>
            <a:r>
              <a:rPr lang="fr-BE" sz="2200" dirty="0" err="1" smtClean="0"/>
              <a:t>cytométrie</a:t>
            </a:r>
            <a:r>
              <a:rPr lang="fr-BE" sz="2200" dirty="0" smtClean="0"/>
              <a:t> de flux aux spermatozoïdes (</a:t>
            </a:r>
            <a:r>
              <a:rPr lang="fr-BE" sz="2200" dirty="0" err="1" smtClean="0"/>
              <a:t>Gledhill</a:t>
            </a:r>
            <a:r>
              <a:rPr lang="fr-BE" sz="2200" dirty="0" smtClean="0"/>
              <a:t> et al.1982) </a:t>
            </a:r>
          </a:p>
          <a:p>
            <a:r>
              <a:rPr lang="fr-BE" sz="2200" dirty="0" smtClean="0"/>
              <a:t>1988 naissance du premier veau </a:t>
            </a:r>
            <a:r>
              <a:rPr lang="fr-BE" sz="2200" dirty="0"/>
              <a:t>obtenu in </a:t>
            </a:r>
            <a:r>
              <a:rPr lang="fr-BE" sz="2200" dirty="0" smtClean="0"/>
              <a:t>vivo </a:t>
            </a:r>
            <a:r>
              <a:rPr lang="fr-BE" sz="2200" dirty="0"/>
              <a:t>avec du sperme </a:t>
            </a:r>
            <a:r>
              <a:rPr lang="fr-BE" sz="2200" dirty="0" smtClean="0"/>
              <a:t>sexé (</a:t>
            </a:r>
            <a:r>
              <a:rPr lang="fr-BE" sz="2200" dirty="0" err="1" smtClean="0"/>
              <a:t>Morrell</a:t>
            </a:r>
            <a:r>
              <a:rPr lang="fr-BE" sz="2200" dirty="0" smtClean="0"/>
              <a:t> et al. 1988)</a:t>
            </a:r>
          </a:p>
          <a:p>
            <a:r>
              <a:rPr lang="fr-BE" sz="2200" dirty="0" smtClean="0"/>
              <a:t>1993 naissance du premier veau obtenu in vitro avec du sperme sexé (Cran et al. </a:t>
            </a:r>
            <a:r>
              <a:rPr lang="fr-BE" sz="2200" dirty="0" err="1" smtClean="0"/>
              <a:t>Vet</a:t>
            </a:r>
            <a:r>
              <a:rPr lang="fr-BE" sz="2200" dirty="0" smtClean="0"/>
              <a:t> </a:t>
            </a:r>
            <a:r>
              <a:rPr lang="fr-BE" sz="2200" dirty="0" err="1" smtClean="0"/>
              <a:t>Rec</a:t>
            </a:r>
            <a:r>
              <a:rPr lang="fr-BE" sz="2200" dirty="0" smtClean="0"/>
              <a:t> 1993,132,40-41)</a:t>
            </a:r>
          </a:p>
          <a:p>
            <a:endParaRPr lang="fr-BE" sz="2200" dirty="0" smtClean="0"/>
          </a:p>
          <a:p>
            <a:r>
              <a:rPr lang="fr-BE" sz="2200" dirty="0" smtClean="0"/>
              <a:t>Production </a:t>
            </a:r>
            <a:r>
              <a:rPr lang="fr-BE" sz="2200" dirty="0"/>
              <a:t>annuelle de 2 millions de doses (&lt; 5 % du nombre total </a:t>
            </a:r>
            <a:r>
              <a:rPr lang="fr-BE" sz="2200" dirty="0" smtClean="0"/>
              <a:t>) </a:t>
            </a:r>
            <a:r>
              <a:rPr lang="fr-BE" sz="2200" dirty="0" smtClean="0">
                <a:solidFill>
                  <a:schemeClr val="tx1">
                    <a:lumMod val="65000"/>
                  </a:schemeClr>
                </a:solidFill>
              </a:rPr>
              <a:t>(</a:t>
            </a:r>
            <a:r>
              <a:rPr lang="fr-BE" sz="2200" dirty="0">
                <a:solidFill>
                  <a:schemeClr val="tx1">
                    <a:lumMod val="65000"/>
                  </a:schemeClr>
                </a:solidFill>
              </a:rPr>
              <a:t>Seidel Animal 2014, 8,160-164</a:t>
            </a:r>
            <a:r>
              <a:rPr lang="fr-BE" sz="2200" dirty="0" smtClean="0">
                <a:solidFill>
                  <a:schemeClr val="tx1">
                    <a:lumMod val="65000"/>
                  </a:schemeClr>
                </a:solidFill>
              </a:rPr>
              <a:t>)</a:t>
            </a:r>
          </a:p>
          <a:p>
            <a:r>
              <a:rPr lang="fr-BE" sz="2200" dirty="0"/>
              <a:t>De 2000 à 2008 : naissance de 2 millions de veaux sexés </a:t>
            </a:r>
            <a:r>
              <a:rPr lang="fr-BE" sz="2200" dirty="0" smtClean="0">
                <a:solidFill>
                  <a:schemeClr val="tx1">
                    <a:lumMod val="65000"/>
                  </a:schemeClr>
                </a:solidFill>
              </a:rPr>
              <a:t>(</a:t>
            </a:r>
            <a:r>
              <a:rPr lang="fr-BE" sz="2200" dirty="0" err="1">
                <a:solidFill>
                  <a:schemeClr val="tx1">
                    <a:lumMod val="65000"/>
                  </a:schemeClr>
                </a:solidFill>
              </a:rPr>
              <a:t>Rath</a:t>
            </a:r>
            <a:r>
              <a:rPr lang="fr-BE" sz="2200" dirty="0">
                <a:solidFill>
                  <a:schemeClr val="tx1">
                    <a:lumMod val="65000"/>
                  </a:schemeClr>
                </a:solidFill>
              </a:rPr>
              <a:t> et Johnson </a:t>
            </a:r>
            <a:r>
              <a:rPr lang="fr-BE" sz="2200" dirty="0" err="1">
                <a:solidFill>
                  <a:schemeClr val="tx1">
                    <a:lumMod val="65000"/>
                  </a:schemeClr>
                </a:solidFill>
              </a:rPr>
              <a:t>Reprod</a:t>
            </a:r>
            <a:r>
              <a:rPr lang="fr-BE" sz="2200" dirty="0">
                <a:solidFill>
                  <a:schemeClr val="tx1">
                    <a:lumMod val="65000"/>
                  </a:schemeClr>
                </a:solidFill>
              </a:rPr>
              <a:t> Dom </a:t>
            </a:r>
            <a:r>
              <a:rPr lang="fr-BE" sz="2200" dirty="0" err="1">
                <a:solidFill>
                  <a:schemeClr val="tx1">
                    <a:lumMod val="65000"/>
                  </a:schemeClr>
                </a:solidFill>
              </a:rPr>
              <a:t>Anim</a:t>
            </a:r>
            <a:r>
              <a:rPr lang="fr-BE" sz="2200" dirty="0">
                <a:solidFill>
                  <a:schemeClr val="tx1">
                    <a:lumMod val="65000"/>
                  </a:schemeClr>
                </a:solidFill>
              </a:rPr>
              <a:t> 2008 43, 338-346</a:t>
            </a:r>
            <a:r>
              <a:rPr lang="fr-BE" sz="2200" dirty="0" smtClean="0">
                <a:solidFill>
                  <a:schemeClr val="tx1">
                    <a:lumMod val="65000"/>
                  </a:schemeClr>
                </a:solidFill>
              </a:rPr>
              <a:t>)</a:t>
            </a:r>
          </a:p>
          <a:p>
            <a:endParaRPr lang="fr-BE" sz="2400" dirty="0">
              <a:solidFill>
                <a:schemeClr val="tx1">
                  <a:lumMod val="65000"/>
                </a:schemeClr>
              </a:solidFill>
            </a:endParaRPr>
          </a:p>
          <a:p>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36</a:t>
            </a:fld>
            <a:endParaRPr lang="fr-FR" altLang="fr-FR"/>
          </a:p>
        </p:txBody>
      </p:sp>
    </p:spTree>
    <p:extLst>
      <p:ext uri="{BB962C8B-B14F-4D97-AF65-F5344CB8AC3E}">
        <p14:creationId xmlns:p14="http://schemas.microsoft.com/office/powerpoint/2010/main" val="27067463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197" y="116632"/>
            <a:ext cx="8209160" cy="720080"/>
          </a:xfrm>
        </p:spPr>
        <p:txBody>
          <a:bodyPr/>
          <a:lstStyle/>
          <a:p>
            <a:r>
              <a:rPr lang="fr-BE" sz="2000" dirty="0" smtClean="0"/>
              <a:t>Le système de triage des spermatozoïdes</a:t>
            </a:r>
            <a:r>
              <a:rPr lang="fr-BE" sz="2000" dirty="0"/>
              <a:t/>
            </a:r>
            <a:br>
              <a:rPr lang="fr-BE" sz="2000" dirty="0"/>
            </a:br>
            <a:r>
              <a:rPr lang="fr-BE" sz="2000" dirty="0"/>
              <a:t>(http://www.swissgenetics.ch/Sexage-de-semence.164.0.html?&amp;</a:t>
            </a:r>
            <a:r>
              <a:rPr lang="fr-BE" sz="2000" dirty="0" smtClean="0"/>
              <a:t>L=3) </a:t>
            </a:r>
            <a:endParaRPr lang="fr-BE" sz="2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37</a:t>
            </a:fld>
            <a:endParaRPr lang="fr-FR" altLang="fr-F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80728"/>
            <a:ext cx="8389636" cy="4318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7504" y="5589547"/>
            <a:ext cx="4392488" cy="1015663"/>
          </a:xfrm>
          <a:prstGeom prst="rect">
            <a:avLst/>
          </a:prstGeom>
          <a:solidFill>
            <a:srgbClr val="FFFFCC"/>
          </a:solidFill>
          <a:ln>
            <a:solidFill>
              <a:schemeClr val="tx2"/>
            </a:solidFill>
          </a:ln>
        </p:spPr>
        <p:txBody>
          <a:bodyPr wrap="square">
            <a:spAutoFit/>
          </a:bodyPr>
          <a:lstStyle/>
          <a:p>
            <a:r>
              <a:rPr lang="en-US" sz="2000" dirty="0" err="1" smtClean="0">
                <a:solidFill>
                  <a:schemeClr val="tx2"/>
                </a:solidFill>
                <a:latin typeface="+mn-lt"/>
              </a:rPr>
              <a:t>Sexage</a:t>
            </a:r>
            <a:r>
              <a:rPr lang="en-US" sz="2000" dirty="0" smtClean="0">
                <a:solidFill>
                  <a:schemeClr val="tx2"/>
                </a:solidFill>
                <a:latin typeface="+mn-lt"/>
              </a:rPr>
              <a:t> de 12 à 20 millions de </a:t>
            </a:r>
            <a:r>
              <a:rPr lang="en-US" sz="2000" dirty="0" err="1" smtClean="0">
                <a:solidFill>
                  <a:schemeClr val="tx2"/>
                </a:solidFill>
                <a:latin typeface="+mn-lt"/>
              </a:rPr>
              <a:t>spz</a:t>
            </a:r>
            <a:r>
              <a:rPr lang="en-US" sz="2000" dirty="0" smtClean="0">
                <a:solidFill>
                  <a:schemeClr val="tx2"/>
                </a:solidFill>
                <a:latin typeface="+mn-lt"/>
              </a:rPr>
              <a:t> par </a:t>
            </a:r>
            <a:r>
              <a:rPr lang="en-US" sz="2000" dirty="0" err="1" smtClean="0">
                <a:solidFill>
                  <a:schemeClr val="tx2"/>
                </a:solidFill>
                <a:latin typeface="+mn-lt"/>
              </a:rPr>
              <a:t>heure</a:t>
            </a:r>
            <a:endParaRPr lang="en-US" sz="2000" dirty="0" smtClean="0">
              <a:solidFill>
                <a:schemeClr val="tx2"/>
              </a:solidFill>
              <a:latin typeface="+mn-lt"/>
            </a:endParaRPr>
          </a:p>
          <a:p>
            <a:r>
              <a:rPr lang="en-US" sz="2000" dirty="0" err="1" smtClean="0">
                <a:solidFill>
                  <a:schemeClr val="tx2"/>
                </a:solidFill>
                <a:latin typeface="+mn-lt"/>
              </a:rPr>
              <a:t>Fonctionnement</a:t>
            </a:r>
            <a:r>
              <a:rPr lang="en-US" sz="2000" dirty="0" smtClean="0">
                <a:solidFill>
                  <a:schemeClr val="tx2"/>
                </a:solidFill>
                <a:latin typeface="+mn-lt"/>
              </a:rPr>
              <a:t> 7 </a:t>
            </a:r>
            <a:r>
              <a:rPr lang="en-US" sz="2000" dirty="0" err="1" smtClean="0">
                <a:solidFill>
                  <a:schemeClr val="tx2"/>
                </a:solidFill>
                <a:latin typeface="+mn-lt"/>
              </a:rPr>
              <a:t>jours</a:t>
            </a:r>
            <a:r>
              <a:rPr lang="en-US" sz="2000" dirty="0" smtClean="0">
                <a:solidFill>
                  <a:schemeClr val="tx2"/>
                </a:solidFill>
                <a:latin typeface="+mn-lt"/>
              </a:rPr>
              <a:t> sur 7 et 24 h sur 24</a:t>
            </a:r>
          </a:p>
          <a:p>
            <a:r>
              <a:rPr lang="en-US" sz="2000" dirty="0" smtClean="0">
                <a:solidFill>
                  <a:schemeClr val="tx2"/>
                </a:solidFill>
                <a:latin typeface="+mn-lt"/>
              </a:rPr>
              <a:t>Production de 6 à 10 doses par </a:t>
            </a:r>
            <a:r>
              <a:rPr lang="en-US" sz="2000" dirty="0" err="1" smtClean="0">
                <a:solidFill>
                  <a:schemeClr val="tx2"/>
                </a:solidFill>
                <a:latin typeface="+mn-lt"/>
              </a:rPr>
              <a:t>heure</a:t>
            </a:r>
            <a:endParaRPr lang="en-US" sz="2000" dirty="0" smtClean="0">
              <a:solidFill>
                <a:schemeClr val="tx2"/>
              </a:solidFill>
              <a:latin typeface="+mn-lt"/>
            </a:endParaRPr>
          </a:p>
        </p:txBody>
      </p:sp>
      <p:sp>
        <p:nvSpPr>
          <p:cNvPr id="10" name="Rectangle 9"/>
          <p:cNvSpPr/>
          <p:nvPr/>
        </p:nvSpPr>
        <p:spPr>
          <a:xfrm>
            <a:off x="4716016" y="5589547"/>
            <a:ext cx="3744416" cy="400110"/>
          </a:xfrm>
          <a:prstGeom prst="rect">
            <a:avLst/>
          </a:prstGeom>
          <a:solidFill>
            <a:srgbClr val="92D050"/>
          </a:solidFill>
          <a:ln>
            <a:solidFill>
              <a:schemeClr val="tx2"/>
            </a:solidFill>
          </a:ln>
        </p:spPr>
        <p:txBody>
          <a:bodyPr wrap="square">
            <a:spAutoFit/>
          </a:bodyPr>
          <a:lstStyle/>
          <a:p>
            <a:r>
              <a:rPr lang="en-US" sz="2000" dirty="0" smtClean="0">
                <a:solidFill>
                  <a:schemeClr val="tx2"/>
                </a:solidFill>
                <a:latin typeface="+mn-lt"/>
              </a:rPr>
              <a:t>2 millions de </a:t>
            </a:r>
            <a:r>
              <a:rPr lang="en-US" sz="2000" dirty="0" err="1" smtClean="0">
                <a:solidFill>
                  <a:schemeClr val="tx2"/>
                </a:solidFill>
                <a:latin typeface="+mn-lt"/>
              </a:rPr>
              <a:t>spz</a:t>
            </a:r>
            <a:r>
              <a:rPr lang="en-US" sz="2000" dirty="0" smtClean="0">
                <a:solidFill>
                  <a:schemeClr val="tx2"/>
                </a:solidFill>
                <a:latin typeface="+mn-lt"/>
              </a:rPr>
              <a:t> par </a:t>
            </a:r>
            <a:r>
              <a:rPr lang="en-US" sz="2000" dirty="0" err="1" smtClean="0">
                <a:solidFill>
                  <a:schemeClr val="tx2"/>
                </a:solidFill>
                <a:latin typeface="+mn-lt"/>
              </a:rPr>
              <a:t>paillette</a:t>
            </a:r>
            <a:r>
              <a:rPr lang="en-US" sz="2000" dirty="0" smtClean="0">
                <a:solidFill>
                  <a:schemeClr val="tx2"/>
                </a:solidFill>
                <a:latin typeface="+mn-lt"/>
              </a:rPr>
              <a:t> </a:t>
            </a:r>
            <a:r>
              <a:rPr lang="en-US" sz="2000" dirty="0" err="1" smtClean="0">
                <a:solidFill>
                  <a:schemeClr val="tx2"/>
                </a:solidFill>
                <a:latin typeface="+mn-lt"/>
              </a:rPr>
              <a:t>sexée</a:t>
            </a:r>
            <a:endParaRPr lang="en-US" sz="2000" dirty="0" smtClean="0">
              <a:solidFill>
                <a:schemeClr val="tx2"/>
              </a:solidFill>
              <a:latin typeface="+mn-lt"/>
            </a:endParaRPr>
          </a:p>
        </p:txBody>
      </p:sp>
      <p:sp>
        <p:nvSpPr>
          <p:cNvPr id="11" name="Rectangle 10"/>
          <p:cNvSpPr/>
          <p:nvPr/>
        </p:nvSpPr>
        <p:spPr>
          <a:xfrm>
            <a:off x="4716016" y="6297433"/>
            <a:ext cx="4320480" cy="400110"/>
          </a:xfrm>
          <a:prstGeom prst="rect">
            <a:avLst/>
          </a:prstGeom>
          <a:solidFill>
            <a:srgbClr val="92D050"/>
          </a:solidFill>
          <a:ln>
            <a:solidFill>
              <a:schemeClr val="tx2"/>
            </a:solidFill>
          </a:ln>
        </p:spPr>
        <p:txBody>
          <a:bodyPr wrap="square">
            <a:spAutoFit/>
          </a:bodyPr>
          <a:lstStyle/>
          <a:p>
            <a:r>
              <a:rPr lang="en-US" sz="2000" dirty="0" smtClean="0">
                <a:solidFill>
                  <a:schemeClr val="tx2"/>
                </a:solidFill>
                <a:latin typeface="+mn-lt"/>
              </a:rPr>
              <a:t>15-20 millions de </a:t>
            </a:r>
            <a:r>
              <a:rPr lang="en-US" sz="2000" dirty="0" err="1" smtClean="0">
                <a:solidFill>
                  <a:schemeClr val="tx2"/>
                </a:solidFill>
                <a:latin typeface="+mn-lt"/>
              </a:rPr>
              <a:t>spz</a:t>
            </a:r>
            <a:r>
              <a:rPr lang="en-US" sz="2000" dirty="0" smtClean="0">
                <a:solidFill>
                  <a:schemeClr val="tx2"/>
                </a:solidFill>
                <a:latin typeface="+mn-lt"/>
              </a:rPr>
              <a:t> par </a:t>
            </a:r>
            <a:r>
              <a:rPr lang="en-US" sz="2000" dirty="0" err="1" smtClean="0">
                <a:solidFill>
                  <a:schemeClr val="tx2"/>
                </a:solidFill>
                <a:latin typeface="+mn-lt"/>
              </a:rPr>
              <a:t>paillette</a:t>
            </a:r>
            <a:r>
              <a:rPr lang="en-US" sz="2000" dirty="0" smtClean="0">
                <a:solidFill>
                  <a:schemeClr val="tx2"/>
                </a:solidFill>
                <a:latin typeface="+mn-lt"/>
              </a:rPr>
              <a:t> non </a:t>
            </a:r>
            <a:r>
              <a:rPr lang="en-US" sz="2000" dirty="0" err="1" smtClean="0">
                <a:solidFill>
                  <a:schemeClr val="tx2"/>
                </a:solidFill>
                <a:latin typeface="+mn-lt"/>
              </a:rPr>
              <a:t>sexée</a:t>
            </a:r>
            <a:endParaRPr lang="en-US" sz="2000" dirty="0" smtClean="0">
              <a:solidFill>
                <a:schemeClr val="tx2"/>
              </a:solidFill>
              <a:latin typeface="+mn-lt"/>
            </a:endParaRPr>
          </a:p>
        </p:txBody>
      </p:sp>
      <p:sp>
        <p:nvSpPr>
          <p:cNvPr id="12" name="Rectangle 11"/>
          <p:cNvSpPr/>
          <p:nvPr/>
        </p:nvSpPr>
        <p:spPr>
          <a:xfrm>
            <a:off x="206524" y="1124744"/>
            <a:ext cx="2349252" cy="400110"/>
          </a:xfrm>
          <a:prstGeom prst="rect">
            <a:avLst/>
          </a:prstGeom>
          <a:solidFill>
            <a:schemeClr val="accent6">
              <a:lumMod val="60000"/>
              <a:lumOff val="40000"/>
            </a:schemeClr>
          </a:solidFill>
          <a:ln>
            <a:solidFill>
              <a:schemeClr val="tx2"/>
            </a:solidFill>
          </a:ln>
        </p:spPr>
        <p:txBody>
          <a:bodyPr wrap="square">
            <a:spAutoFit/>
          </a:bodyPr>
          <a:lstStyle/>
          <a:p>
            <a:r>
              <a:rPr lang="en-US" sz="2000" dirty="0" smtClean="0">
                <a:solidFill>
                  <a:schemeClr val="tx2"/>
                </a:solidFill>
                <a:latin typeface="+mn-lt"/>
              </a:rPr>
              <a:t>+/- 350.000 US dollars </a:t>
            </a:r>
          </a:p>
        </p:txBody>
      </p:sp>
    </p:spTree>
    <p:extLst>
      <p:ext uri="{BB962C8B-B14F-4D97-AF65-F5344CB8AC3E}">
        <p14:creationId xmlns:p14="http://schemas.microsoft.com/office/powerpoint/2010/main" val="44318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09160" cy="864394"/>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fr-BE" sz="2400" dirty="0" smtClean="0"/>
              <a:t>Principe du sexage du sperme par </a:t>
            </a:r>
            <a:r>
              <a:rPr lang="fr-BE" sz="2400" dirty="0" err="1" smtClean="0"/>
              <a:t>cytométrie</a:t>
            </a:r>
            <a:r>
              <a:rPr lang="fr-BE" sz="2400" dirty="0" smtClean="0"/>
              <a:t> </a:t>
            </a:r>
            <a:r>
              <a:rPr lang="fr-BE" sz="2400" dirty="0"/>
              <a:t>de flux</a:t>
            </a:r>
            <a:br>
              <a:rPr lang="fr-BE" sz="2400" dirty="0"/>
            </a:br>
            <a:r>
              <a:rPr lang="fr-BE" sz="2400" dirty="0"/>
              <a:t>(http://www.swissgenetics.ch/Sexage-de-semence.164.0.html?&amp;</a:t>
            </a:r>
            <a:r>
              <a:rPr lang="fr-BE" sz="2400" dirty="0" smtClean="0"/>
              <a:t>L=3) </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38</a:t>
            </a:fld>
            <a:endParaRPr lang="fr-FR" altLang="fr-F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213545"/>
            <a:ext cx="6395492" cy="545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79512" y="1342880"/>
            <a:ext cx="1966486" cy="1092607"/>
          </a:xfrm>
          <a:prstGeom prst="rect">
            <a:avLst/>
          </a:prstGeom>
          <a:solidFill>
            <a:schemeClr val="accent1">
              <a:lumMod val="50000"/>
            </a:schemeClr>
          </a:solidFill>
          <a:ln>
            <a:solidFill>
              <a:schemeClr val="tx2"/>
            </a:solidFill>
          </a:ln>
        </p:spPr>
        <p:txBody>
          <a:bodyPr wrap="square">
            <a:spAutoFit/>
          </a:bodyPr>
          <a:lstStyle/>
          <a:p>
            <a:r>
              <a:rPr lang="en-US" sz="1300" dirty="0" err="1" smtClean="0">
                <a:latin typeface="+mn-lt"/>
              </a:rPr>
              <a:t>L’X</a:t>
            </a:r>
            <a:r>
              <a:rPr lang="en-US" sz="1300" dirty="0" smtClean="0">
                <a:latin typeface="+mn-lt"/>
              </a:rPr>
              <a:t> </a:t>
            </a:r>
            <a:r>
              <a:rPr lang="en-US" sz="1300" dirty="0" err="1" smtClean="0">
                <a:latin typeface="+mn-lt"/>
              </a:rPr>
              <a:t>renferme</a:t>
            </a:r>
            <a:r>
              <a:rPr lang="en-US" sz="1300" dirty="0" smtClean="0">
                <a:latin typeface="+mn-lt"/>
              </a:rPr>
              <a:t> 3,8 % </a:t>
            </a:r>
          </a:p>
          <a:p>
            <a:r>
              <a:rPr lang="en-US" sz="1300" dirty="0" err="1" smtClean="0">
                <a:latin typeface="+mn-lt"/>
              </a:rPr>
              <a:t>d’ADN</a:t>
            </a:r>
            <a:r>
              <a:rPr lang="en-US" sz="1300" dirty="0" smtClean="0">
                <a:latin typeface="+mn-lt"/>
              </a:rPr>
              <a:t> de plus que </a:t>
            </a:r>
            <a:r>
              <a:rPr lang="en-US" sz="1300" dirty="0" err="1" smtClean="0">
                <a:latin typeface="+mn-lt"/>
              </a:rPr>
              <a:t>l’Y</a:t>
            </a:r>
            <a:endParaRPr lang="en-US" sz="1300" dirty="0" smtClean="0">
              <a:latin typeface="+mn-lt"/>
            </a:endParaRPr>
          </a:p>
          <a:p>
            <a:r>
              <a:rPr lang="en-US" sz="1300" dirty="0" smtClean="0">
                <a:latin typeface="+mn-lt"/>
              </a:rPr>
              <a:t>(</a:t>
            </a:r>
            <a:r>
              <a:rPr lang="en-US" sz="1300" dirty="0" err="1" smtClean="0">
                <a:latin typeface="+mn-lt"/>
              </a:rPr>
              <a:t>toutes</a:t>
            </a:r>
            <a:r>
              <a:rPr lang="en-US" sz="1300" dirty="0" smtClean="0">
                <a:latin typeface="+mn-lt"/>
              </a:rPr>
              <a:t> </a:t>
            </a:r>
            <a:r>
              <a:rPr lang="en-US" sz="1300" dirty="0" err="1" smtClean="0">
                <a:latin typeface="+mn-lt"/>
              </a:rPr>
              <a:t>espèces</a:t>
            </a:r>
            <a:r>
              <a:rPr lang="en-US" sz="1300" dirty="0" smtClean="0">
                <a:latin typeface="+mn-lt"/>
              </a:rPr>
              <a:t> </a:t>
            </a:r>
            <a:r>
              <a:rPr lang="en-US" sz="1300" dirty="0" err="1" smtClean="0">
                <a:latin typeface="+mn-lt"/>
              </a:rPr>
              <a:t>cfr</a:t>
            </a:r>
            <a:r>
              <a:rPr lang="en-US" sz="1300" dirty="0" smtClean="0">
                <a:latin typeface="+mn-lt"/>
              </a:rPr>
              <a:t> Johnson </a:t>
            </a:r>
            <a:r>
              <a:rPr lang="en-US" sz="1300" dirty="0" err="1" smtClean="0">
                <a:latin typeface="+mn-lt"/>
              </a:rPr>
              <a:t>Anim</a:t>
            </a:r>
            <a:r>
              <a:rPr lang="en-US" sz="1300" dirty="0" smtClean="0">
                <a:latin typeface="+mn-lt"/>
              </a:rPr>
              <a:t> </a:t>
            </a:r>
            <a:r>
              <a:rPr lang="en-US" sz="1300" dirty="0" err="1" smtClean="0">
                <a:latin typeface="+mn-lt"/>
              </a:rPr>
              <a:t>Reprod</a:t>
            </a:r>
            <a:r>
              <a:rPr lang="en-US" sz="1300" dirty="0" smtClean="0">
                <a:latin typeface="+mn-lt"/>
              </a:rPr>
              <a:t> </a:t>
            </a:r>
            <a:r>
              <a:rPr lang="en-US" sz="1300" dirty="0" err="1" smtClean="0">
                <a:latin typeface="+mn-lt"/>
              </a:rPr>
              <a:t>Sci</a:t>
            </a:r>
            <a:r>
              <a:rPr lang="en-US" sz="1300" dirty="0" smtClean="0">
                <a:latin typeface="+mn-lt"/>
              </a:rPr>
              <a:t> 2000 60-61,93-107)</a:t>
            </a:r>
          </a:p>
        </p:txBody>
      </p:sp>
      <p:sp>
        <p:nvSpPr>
          <p:cNvPr id="8" name="Rectangle 7"/>
          <p:cNvSpPr/>
          <p:nvPr/>
        </p:nvSpPr>
        <p:spPr>
          <a:xfrm>
            <a:off x="5796136" y="1943044"/>
            <a:ext cx="3168352" cy="492443"/>
          </a:xfrm>
          <a:prstGeom prst="rect">
            <a:avLst/>
          </a:prstGeom>
          <a:solidFill>
            <a:srgbClr val="FFFFCC"/>
          </a:solidFill>
          <a:ln>
            <a:solidFill>
              <a:schemeClr val="tx2"/>
            </a:solidFill>
          </a:ln>
        </p:spPr>
        <p:txBody>
          <a:bodyPr wrap="square">
            <a:spAutoFit/>
          </a:bodyPr>
          <a:lstStyle/>
          <a:p>
            <a:r>
              <a:rPr lang="en-US" sz="1300" dirty="0" smtClean="0">
                <a:solidFill>
                  <a:schemeClr val="tx2"/>
                </a:solidFill>
                <a:latin typeface="+mn-lt"/>
              </a:rPr>
              <a:t>70 </a:t>
            </a:r>
            <a:r>
              <a:rPr lang="en-US" sz="1300" dirty="0">
                <a:solidFill>
                  <a:schemeClr val="tx2"/>
                </a:solidFill>
                <a:latin typeface="+mn-lt"/>
              </a:rPr>
              <a:t>à 80.000 </a:t>
            </a:r>
            <a:r>
              <a:rPr lang="en-US" sz="1300" dirty="0" err="1">
                <a:solidFill>
                  <a:schemeClr val="tx2"/>
                </a:solidFill>
                <a:latin typeface="+mn-lt"/>
              </a:rPr>
              <a:t>gouttes</a:t>
            </a:r>
            <a:r>
              <a:rPr lang="en-US" sz="1300" dirty="0">
                <a:solidFill>
                  <a:schemeClr val="tx2"/>
                </a:solidFill>
                <a:latin typeface="+mn-lt"/>
              </a:rPr>
              <a:t> par </a:t>
            </a:r>
            <a:r>
              <a:rPr lang="en-US" sz="1300" dirty="0" smtClean="0">
                <a:solidFill>
                  <a:schemeClr val="tx2"/>
                </a:solidFill>
                <a:latin typeface="+mn-lt"/>
              </a:rPr>
              <a:t>sec </a:t>
            </a:r>
            <a:r>
              <a:rPr lang="en-US" sz="1300" dirty="0" err="1" smtClean="0">
                <a:solidFill>
                  <a:schemeClr val="tx2"/>
                </a:solidFill>
                <a:latin typeface="+mn-lt"/>
              </a:rPr>
              <a:t>formées</a:t>
            </a:r>
            <a:r>
              <a:rPr lang="en-US" sz="1300" dirty="0" smtClean="0">
                <a:solidFill>
                  <a:schemeClr val="tx2"/>
                </a:solidFill>
                <a:latin typeface="+mn-lt"/>
              </a:rPr>
              <a:t> sous </a:t>
            </a:r>
            <a:r>
              <a:rPr lang="en-US" sz="1300" dirty="0" err="1" smtClean="0">
                <a:solidFill>
                  <a:schemeClr val="tx2"/>
                </a:solidFill>
                <a:latin typeface="+mn-lt"/>
              </a:rPr>
              <a:t>l’effet</a:t>
            </a:r>
            <a:r>
              <a:rPr lang="en-US" sz="1300" dirty="0" smtClean="0">
                <a:solidFill>
                  <a:schemeClr val="tx2"/>
                </a:solidFill>
                <a:latin typeface="+mn-lt"/>
              </a:rPr>
              <a:t> d’un </a:t>
            </a:r>
            <a:r>
              <a:rPr lang="en-US" sz="1300" dirty="0" err="1" smtClean="0">
                <a:solidFill>
                  <a:schemeClr val="tx2"/>
                </a:solidFill>
                <a:latin typeface="+mn-lt"/>
              </a:rPr>
              <a:t>cristal</a:t>
            </a:r>
            <a:r>
              <a:rPr lang="en-US" sz="1300" dirty="0" smtClean="0">
                <a:solidFill>
                  <a:schemeClr val="tx2"/>
                </a:solidFill>
                <a:latin typeface="+mn-lt"/>
              </a:rPr>
              <a:t> piezo-</a:t>
            </a:r>
            <a:r>
              <a:rPr lang="en-US" sz="1300" dirty="0" err="1" smtClean="0">
                <a:solidFill>
                  <a:schemeClr val="tx2"/>
                </a:solidFill>
                <a:latin typeface="+mn-lt"/>
              </a:rPr>
              <a:t>électrique</a:t>
            </a:r>
            <a:r>
              <a:rPr lang="en-US" sz="1300" dirty="0" smtClean="0">
                <a:solidFill>
                  <a:schemeClr val="tx2"/>
                </a:solidFill>
                <a:latin typeface="+mn-lt"/>
              </a:rPr>
              <a:t> (1 </a:t>
            </a:r>
            <a:r>
              <a:rPr lang="en-US" sz="1300" dirty="0" err="1" smtClean="0">
                <a:solidFill>
                  <a:schemeClr val="tx2"/>
                </a:solidFill>
                <a:latin typeface="+mn-lt"/>
              </a:rPr>
              <a:t>spz</a:t>
            </a:r>
            <a:r>
              <a:rPr lang="en-US" sz="1300" dirty="0" smtClean="0">
                <a:solidFill>
                  <a:schemeClr val="tx2"/>
                </a:solidFill>
                <a:latin typeface="+mn-lt"/>
              </a:rPr>
              <a:t> par 3 </a:t>
            </a:r>
            <a:r>
              <a:rPr lang="en-US" sz="1300" dirty="0" err="1" smtClean="0">
                <a:solidFill>
                  <a:schemeClr val="tx2"/>
                </a:solidFill>
                <a:latin typeface="+mn-lt"/>
              </a:rPr>
              <a:t>gouttes</a:t>
            </a:r>
            <a:r>
              <a:rPr lang="en-US" sz="1300" dirty="0" smtClean="0">
                <a:solidFill>
                  <a:schemeClr val="tx2"/>
                </a:solidFill>
                <a:latin typeface="+mn-lt"/>
              </a:rPr>
              <a:t>)</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16" y="3068960"/>
            <a:ext cx="1894478" cy="193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470651" y="1210251"/>
            <a:ext cx="1512168" cy="492443"/>
          </a:xfrm>
          <a:prstGeom prst="rect">
            <a:avLst/>
          </a:prstGeom>
          <a:solidFill>
            <a:srgbClr val="FFFFCC"/>
          </a:solidFill>
          <a:ln>
            <a:solidFill>
              <a:schemeClr val="tx2"/>
            </a:solidFill>
          </a:ln>
        </p:spPr>
        <p:txBody>
          <a:bodyPr wrap="square">
            <a:spAutoFit/>
          </a:bodyPr>
          <a:lstStyle/>
          <a:p>
            <a:r>
              <a:rPr lang="en-US" sz="1300" dirty="0" smtClean="0">
                <a:solidFill>
                  <a:schemeClr val="tx2"/>
                </a:solidFill>
                <a:latin typeface="+mn-lt"/>
              </a:rPr>
              <a:t>Dilution </a:t>
            </a:r>
            <a:r>
              <a:rPr lang="en-US" sz="1300" dirty="0" err="1" smtClean="0">
                <a:solidFill>
                  <a:schemeClr val="tx2"/>
                </a:solidFill>
                <a:latin typeface="+mn-lt"/>
              </a:rPr>
              <a:t>préalable</a:t>
            </a:r>
            <a:r>
              <a:rPr lang="en-US" sz="1300" dirty="0" smtClean="0">
                <a:solidFill>
                  <a:schemeClr val="tx2"/>
                </a:solidFill>
                <a:latin typeface="+mn-lt"/>
              </a:rPr>
              <a:t> du </a:t>
            </a:r>
            <a:r>
              <a:rPr lang="en-US" sz="1300" dirty="0" err="1" smtClean="0">
                <a:solidFill>
                  <a:schemeClr val="tx2"/>
                </a:solidFill>
                <a:latin typeface="+mn-lt"/>
              </a:rPr>
              <a:t>sperme</a:t>
            </a:r>
            <a:endParaRPr lang="en-US" sz="1300" dirty="0" smtClean="0">
              <a:solidFill>
                <a:schemeClr val="tx2"/>
              </a:solidFill>
              <a:latin typeface="+mn-lt"/>
            </a:endParaRPr>
          </a:p>
        </p:txBody>
      </p:sp>
      <p:sp>
        <p:nvSpPr>
          <p:cNvPr id="9" name="Rectangle 8"/>
          <p:cNvSpPr/>
          <p:nvPr/>
        </p:nvSpPr>
        <p:spPr>
          <a:xfrm>
            <a:off x="251520" y="5779681"/>
            <a:ext cx="2016224" cy="692497"/>
          </a:xfrm>
          <a:prstGeom prst="rect">
            <a:avLst/>
          </a:prstGeom>
          <a:solidFill>
            <a:schemeClr val="accent1">
              <a:lumMod val="50000"/>
            </a:schemeClr>
          </a:solidFill>
          <a:ln>
            <a:solidFill>
              <a:schemeClr val="tx2"/>
            </a:solidFill>
          </a:ln>
        </p:spPr>
        <p:txBody>
          <a:bodyPr wrap="square">
            <a:spAutoFit/>
          </a:bodyPr>
          <a:lstStyle/>
          <a:p>
            <a:r>
              <a:rPr lang="en-US" sz="1300" dirty="0" smtClean="0">
                <a:latin typeface="+mn-lt"/>
              </a:rPr>
              <a:t>Pour </a:t>
            </a:r>
            <a:r>
              <a:rPr lang="en-US" sz="1300" dirty="0" err="1" smtClean="0">
                <a:latin typeface="+mn-lt"/>
              </a:rPr>
              <a:t>en</a:t>
            </a:r>
            <a:r>
              <a:rPr lang="en-US" sz="1300" dirty="0" smtClean="0">
                <a:latin typeface="+mn-lt"/>
              </a:rPr>
              <a:t> savoir plus </a:t>
            </a:r>
            <a:r>
              <a:rPr lang="en-US" sz="1300" dirty="0" err="1" smtClean="0">
                <a:latin typeface="+mn-lt"/>
              </a:rPr>
              <a:t>cfr</a:t>
            </a:r>
            <a:r>
              <a:rPr lang="en-US" sz="1300" dirty="0" smtClean="0">
                <a:latin typeface="+mn-lt"/>
              </a:rPr>
              <a:t> Garner et Seidel </a:t>
            </a:r>
            <a:r>
              <a:rPr lang="en-US" sz="1300" dirty="0" err="1" smtClean="0">
                <a:latin typeface="+mn-lt"/>
              </a:rPr>
              <a:t>Theriogenology</a:t>
            </a:r>
            <a:r>
              <a:rPr lang="en-US" sz="1300" dirty="0" smtClean="0">
                <a:latin typeface="+mn-lt"/>
              </a:rPr>
              <a:t> 2008,69, 886-895)</a:t>
            </a:r>
          </a:p>
        </p:txBody>
      </p:sp>
      <p:sp>
        <p:nvSpPr>
          <p:cNvPr id="11" name="Rectangle 10"/>
          <p:cNvSpPr/>
          <p:nvPr/>
        </p:nvSpPr>
        <p:spPr>
          <a:xfrm>
            <a:off x="2997856" y="4190678"/>
            <a:ext cx="1080120" cy="292388"/>
          </a:xfrm>
          <a:prstGeom prst="rect">
            <a:avLst/>
          </a:prstGeom>
          <a:solidFill>
            <a:srgbClr val="FFFFCC"/>
          </a:solidFill>
          <a:ln>
            <a:solidFill>
              <a:schemeClr val="tx2"/>
            </a:solidFill>
          </a:ln>
        </p:spPr>
        <p:txBody>
          <a:bodyPr wrap="square">
            <a:spAutoFit/>
          </a:bodyPr>
          <a:lstStyle/>
          <a:p>
            <a:r>
              <a:rPr lang="en-US" sz="1300" dirty="0" smtClean="0">
                <a:solidFill>
                  <a:schemeClr val="tx2"/>
                </a:solidFill>
                <a:latin typeface="+mn-lt"/>
              </a:rPr>
              <a:t>+ </a:t>
            </a:r>
            <a:r>
              <a:rPr lang="en-US" sz="1300" dirty="0" err="1" smtClean="0">
                <a:solidFill>
                  <a:schemeClr val="tx2"/>
                </a:solidFill>
                <a:latin typeface="+mn-lt"/>
              </a:rPr>
              <a:t>si</a:t>
            </a:r>
            <a:r>
              <a:rPr lang="en-US" sz="1300" dirty="0" smtClean="0">
                <a:solidFill>
                  <a:schemeClr val="tx2"/>
                </a:solidFill>
                <a:latin typeface="+mn-lt"/>
              </a:rPr>
              <a:t> X et - </a:t>
            </a:r>
            <a:r>
              <a:rPr lang="en-US" sz="1300" dirty="0" err="1">
                <a:solidFill>
                  <a:schemeClr val="tx2"/>
                </a:solidFill>
                <a:latin typeface="+mn-lt"/>
              </a:rPr>
              <a:t>s</a:t>
            </a:r>
            <a:r>
              <a:rPr lang="en-US" sz="1300" dirty="0" err="1" smtClean="0">
                <a:solidFill>
                  <a:schemeClr val="tx2"/>
                </a:solidFill>
                <a:latin typeface="+mn-lt"/>
              </a:rPr>
              <a:t>i</a:t>
            </a:r>
            <a:r>
              <a:rPr lang="en-US" sz="1300" dirty="0" smtClean="0">
                <a:solidFill>
                  <a:schemeClr val="tx2"/>
                </a:solidFill>
                <a:latin typeface="+mn-lt"/>
              </a:rPr>
              <a:t> Y</a:t>
            </a:r>
          </a:p>
        </p:txBody>
      </p:sp>
    </p:spTree>
    <p:extLst>
      <p:ext uri="{BB962C8B-B14F-4D97-AF65-F5344CB8AC3E}">
        <p14:creationId xmlns:p14="http://schemas.microsoft.com/office/powerpoint/2010/main" val="308420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09160" cy="936401"/>
          </a:xfrm>
        </p:spPr>
        <p:txBody>
          <a:bodyPr/>
          <a:lstStyle/>
          <a:p>
            <a:r>
              <a:rPr lang="fr-BE" sz="2400" dirty="0" smtClean="0"/>
              <a:t>Quelques liens de sociétés (17 sociétés dans le monde et une cinquantaine d’appareils : </a:t>
            </a:r>
            <a:r>
              <a:rPr lang="fr-BE" sz="2400" dirty="0" err="1" smtClean="0"/>
              <a:t>Rath</a:t>
            </a:r>
            <a:r>
              <a:rPr lang="fr-BE" sz="2400" dirty="0" smtClean="0"/>
              <a:t> et Johnson 2008)</a:t>
            </a:r>
            <a:endParaRPr lang="fr-BE" sz="2400" dirty="0"/>
          </a:p>
        </p:txBody>
      </p:sp>
      <p:sp>
        <p:nvSpPr>
          <p:cNvPr id="3" name="Espace réservé du contenu 2"/>
          <p:cNvSpPr>
            <a:spLocks noGrp="1"/>
          </p:cNvSpPr>
          <p:nvPr>
            <p:ph idx="1"/>
          </p:nvPr>
        </p:nvSpPr>
        <p:spPr>
          <a:xfrm>
            <a:off x="395288" y="1412875"/>
            <a:ext cx="8542337" cy="4752975"/>
          </a:xfrm>
        </p:spPr>
        <p:txBody>
          <a:bodyPr/>
          <a:lstStyle/>
          <a:p>
            <a:r>
              <a:rPr lang="fr-BE" dirty="0" smtClean="0"/>
              <a:t>USA </a:t>
            </a:r>
            <a:r>
              <a:rPr lang="fr-BE" dirty="0" err="1" smtClean="0"/>
              <a:t>Sexing</a:t>
            </a:r>
            <a:r>
              <a:rPr lang="fr-BE" dirty="0" smtClean="0"/>
              <a:t> </a:t>
            </a:r>
            <a:r>
              <a:rPr lang="fr-BE" dirty="0"/>
              <a:t>technologies (XY </a:t>
            </a:r>
            <a:r>
              <a:rPr lang="fr-BE" dirty="0" err="1"/>
              <a:t>Inc</a:t>
            </a:r>
            <a:r>
              <a:rPr lang="fr-BE" dirty="0"/>
              <a:t>) : </a:t>
            </a:r>
            <a:endParaRPr lang="fr-BE" dirty="0" smtClean="0"/>
          </a:p>
          <a:p>
            <a:r>
              <a:rPr lang="fr-BE" dirty="0" smtClean="0">
                <a:hlinkClick r:id="rId2"/>
              </a:rPr>
              <a:t>http</a:t>
            </a:r>
            <a:r>
              <a:rPr lang="fr-BE" dirty="0">
                <a:hlinkClick r:id="rId2"/>
              </a:rPr>
              <a:t>://www.sexingtechnologies.com</a:t>
            </a:r>
            <a:r>
              <a:rPr lang="fr-BE" dirty="0" smtClean="0">
                <a:hlinkClick r:id="rId2"/>
              </a:rPr>
              <a:t>/</a:t>
            </a:r>
            <a:r>
              <a:rPr lang="fr-BE" dirty="0" smtClean="0"/>
              <a:t> , </a:t>
            </a:r>
            <a:endParaRPr lang="fr-BE" dirty="0"/>
          </a:p>
          <a:p>
            <a:r>
              <a:rPr lang="fr-BE" dirty="0" smtClean="0"/>
              <a:t>USA </a:t>
            </a:r>
            <a:r>
              <a:rPr lang="fr-BE" dirty="0" err="1" smtClean="0"/>
              <a:t>Esatgene</a:t>
            </a:r>
            <a:r>
              <a:rPr lang="fr-BE" dirty="0" smtClean="0"/>
              <a:t> </a:t>
            </a:r>
            <a:r>
              <a:rPr lang="fr-BE" dirty="0"/>
              <a:t>: </a:t>
            </a:r>
            <a:endParaRPr lang="fr-BE" dirty="0" smtClean="0"/>
          </a:p>
          <a:p>
            <a:r>
              <a:rPr lang="fr-BE" dirty="0" smtClean="0">
                <a:hlinkClick r:id="rId3"/>
              </a:rPr>
              <a:t>http</a:t>
            </a:r>
            <a:r>
              <a:rPr lang="fr-BE" dirty="0">
                <a:hlinkClick r:id="rId3"/>
              </a:rPr>
              <a:t>://</a:t>
            </a:r>
            <a:r>
              <a:rPr lang="fr-BE" dirty="0" smtClean="0">
                <a:hlinkClick r:id="rId3"/>
              </a:rPr>
              <a:t>www.eastgen.ca/i?page=semexx.shtml</a:t>
            </a:r>
            <a:r>
              <a:rPr lang="fr-BE" dirty="0" smtClean="0"/>
              <a:t> </a:t>
            </a:r>
            <a:endParaRPr lang="fr-BE" dirty="0"/>
          </a:p>
          <a:p>
            <a:r>
              <a:rPr lang="fr-BE" dirty="0"/>
              <a:t>UK : </a:t>
            </a:r>
            <a:r>
              <a:rPr lang="fr-BE" dirty="0" err="1"/>
              <a:t>Cogent</a:t>
            </a:r>
            <a:r>
              <a:rPr lang="fr-BE" dirty="0"/>
              <a:t> Ltd </a:t>
            </a:r>
            <a:r>
              <a:rPr lang="fr-BE" dirty="0" smtClean="0"/>
              <a:t> (Production de 4 millions de dose en 2008) </a:t>
            </a:r>
          </a:p>
          <a:p>
            <a:r>
              <a:rPr lang="fr-BE" dirty="0" smtClean="0">
                <a:hlinkClick r:id="rId4"/>
              </a:rPr>
              <a:t>http</a:t>
            </a:r>
            <a:r>
              <a:rPr lang="fr-BE" dirty="0">
                <a:hlinkClick r:id="rId4"/>
              </a:rPr>
              <a:t>://www.cogentuk.com/sexed-semen</a:t>
            </a:r>
            <a:r>
              <a:rPr lang="fr-BE" dirty="0" smtClean="0">
                <a:hlinkClick r:id="rId4"/>
              </a:rPr>
              <a:t>/</a:t>
            </a:r>
            <a:r>
              <a:rPr lang="fr-BE" dirty="0" smtClean="0"/>
              <a:t> </a:t>
            </a:r>
            <a:endParaRPr lang="fr-BE" dirty="0"/>
          </a:p>
          <a:p>
            <a:r>
              <a:rPr lang="fr-BE" dirty="0"/>
              <a:t>Argentina : </a:t>
            </a:r>
            <a:r>
              <a:rPr lang="fr-BE" dirty="0" err="1"/>
              <a:t>Goyaike</a:t>
            </a:r>
            <a:r>
              <a:rPr lang="fr-BE" dirty="0"/>
              <a:t> </a:t>
            </a:r>
            <a:r>
              <a:rPr lang="fr-BE" dirty="0" smtClean="0"/>
              <a:t>Ltd</a:t>
            </a:r>
          </a:p>
          <a:p>
            <a:r>
              <a:rPr lang="fr-BE" dirty="0" smtClean="0">
                <a:hlinkClick r:id="rId5"/>
              </a:rPr>
              <a:t>http</a:t>
            </a:r>
            <a:r>
              <a:rPr lang="fr-BE" dirty="0">
                <a:hlinkClick r:id="rId5"/>
              </a:rPr>
              <a:t>://www.goyaike.com.ar/?</a:t>
            </a:r>
            <a:r>
              <a:rPr lang="fr-BE" dirty="0" smtClean="0">
                <a:hlinkClick r:id="rId5"/>
              </a:rPr>
              <a:t>page_id=11&amp;lang=en</a:t>
            </a:r>
            <a:r>
              <a:rPr lang="fr-BE" dirty="0" smtClean="0"/>
              <a:t> </a:t>
            </a:r>
            <a:endParaRPr lang="fr-BE" dirty="0"/>
          </a:p>
          <a:p>
            <a:pPr marL="0" indent="0">
              <a:buNone/>
            </a:pP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39</a:t>
            </a:fld>
            <a:endParaRPr lang="fr-FR" altLang="fr-FR"/>
          </a:p>
        </p:txBody>
      </p:sp>
    </p:spTree>
    <p:extLst>
      <p:ext uri="{BB962C8B-B14F-4D97-AF65-F5344CB8AC3E}">
        <p14:creationId xmlns:p14="http://schemas.microsoft.com/office/powerpoint/2010/main" val="197873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9" y="260350"/>
            <a:ext cx="4608760" cy="720725"/>
          </a:xfrm>
        </p:spPr>
        <p:txBody>
          <a:bodyPr/>
          <a:lstStyle/>
          <a:p>
            <a:r>
              <a:rPr lang="fr-BE" dirty="0" smtClean="0"/>
              <a:t>Quelques définitions et histoires </a:t>
            </a:r>
            <a:endParaRPr lang="fr-BE" dirty="0"/>
          </a:p>
        </p:txBody>
      </p:sp>
      <p:sp>
        <p:nvSpPr>
          <p:cNvPr id="3" name="Espace réservé du contenu 2"/>
          <p:cNvSpPr>
            <a:spLocks noGrp="1"/>
          </p:cNvSpPr>
          <p:nvPr>
            <p:ph idx="1"/>
          </p:nvPr>
        </p:nvSpPr>
        <p:spPr>
          <a:xfrm>
            <a:off x="251520" y="1124744"/>
            <a:ext cx="8568952" cy="1800200"/>
          </a:xfrm>
          <a:ln>
            <a:solidFill>
              <a:schemeClr val="tx2"/>
            </a:solidFill>
          </a:ln>
        </p:spPr>
        <p:txBody>
          <a:bodyPr/>
          <a:lstStyle/>
          <a:p>
            <a:r>
              <a:rPr lang="fr-BE" sz="2400" b="1" dirty="0" smtClean="0"/>
              <a:t>Sexe ratio </a:t>
            </a:r>
            <a:r>
              <a:rPr lang="fr-BE" sz="2400" dirty="0" smtClean="0"/>
              <a:t>: proportion de mâles par rapport au nombre de mâles et de femelles</a:t>
            </a:r>
          </a:p>
          <a:p>
            <a:r>
              <a:rPr lang="fr-BE" sz="2400" b="1" dirty="0"/>
              <a:t>Sexe ratio </a:t>
            </a:r>
            <a:r>
              <a:rPr lang="fr-BE" sz="2400" b="1" dirty="0" smtClean="0"/>
              <a:t>primaire : </a:t>
            </a:r>
            <a:r>
              <a:rPr lang="fr-BE" sz="2400" dirty="0" smtClean="0"/>
              <a:t>celui déterminé lors de la fécondation </a:t>
            </a:r>
          </a:p>
          <a:p>
            <a:r>
              <a:rPr lang="fr-BE" sz="2400" b="1" dirty="0" smtClean="0"/>
              <a:t>Sexe ratio secondaire </a:t>
            </a:r>
            <a:r>
              <a:rPr lang="fr-BE" sz="2400" dirty="0" smtClean="0"/>
              <a:t>: celui observé à la naissance</a:t>
            </a:r>
          </a:p>
          <a:p>
            <a:endParaRPr lang="fr-BE" sz="2400" dirty="0" smtClean="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a:t>
            </a:fld>
            <a:endParaRPr lang="fr-FR" altLang="fr-FR"/>
          </a:p>
        </p:txBody>
      </p:sp>
      <p:sp>
        <p:nvSpPr>
          <p:cNvPr id="5" name="Espace réservé du contenu 2"/>
          <p:cNvSpPr txBox="1">
            <a:spLocks/>
          </p:cNvSpPr>
          <p:nvPr/>
        </p:nvSpPr>
        <p:spPr bwMode="auto">
          <a:xfrm>
            <a:off x="179512" y="3140968"/>
            <a:ext cx="8568952" cy="34908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Tx/>
              <a:buFont typeface="Arial" pitchFamily="34" charset="0"/>
              <a:buChar char="•"/>
              <a:defRPr sz="2600">
                <a:solidFill>
                  <a:schemeClr val="tx2"/>
                </a:solidFill>
                <a:latin typeface="+mn-lt"/>
                <a:ea typeface="+mn-ea"/>
                <a:cs typeface="+mn-cs"/>
              </a:defRPr>
            </a:lvl1pPr>
            <a:lvl2pPr marL="742950" indent="-285750" algn="l" rtl="0" eaLnBrk="0" fontAlgn="base" hangingPunct="0">
              <a:spcBef>
                <a:spcPct val="20000"/>
              </a:spcBef>
              <a:spcAft>
                <a:spcPct val="0"/>
              </a:spcAft>
              <a:buClrTx/>
              <a:buFont typeface="Arial" pitchFamily="34" charset="0"/>
              <a:buChar char="•"/>
              <a:defRPr sz="2400">
                <a:solidFill>
                  <a:schemeClr val="tx2"/>
                </a:solidFill>
                <a:latin typeface="+mn-lt"/>
              </a:defRPr>
            </a:lvl2pPr>
            <a:lvl3pPr marL="1143000" indent="-228600" algn="l" rtl="0" eaLnBrk="0" fontAlgn="base" hangingPunct="0">
              <a:spcBef>
                <a:spcPct val="20000"/>
              </a:spcBef>
              <a:spcAft>
                <a:spcPct val="0"/>
              </a:spcAft>
              <a:buClrTx/>
              <a:buFont typeface="Arial" pitchFamily="34" charset="0"/>
              <a:buChar char="•"/>
              <a:defRPr sz="2000">
                <a:solidFill>
                  <a:schemeClr val="tx2"/>
                </a:solidFill>
                <a:latin typeface="+mn-lt"/>
              </a:defRPr>
            </a:lvl3pPr>
            <a:lvl4pPr marL="1600200" indent="-228600" algn="l" rtl="0" eaLnBrk="0" fontAlgn="base" hangingPunct="0">
              <a:spcBef>
                <a:spcPct val="20000"/>
              </a:spcBef>
              <a:spcAft>
                <a:spcPct val="0"/>
              </a:spcAft>
              <a:buClr>
                <a:schemeClr val="tx1"/>
              </a:buClr>
              <a:buChar char="–"/>
              <a:defRPr b="1">
                <a:solidFill>
                  <a:schemeClr val="tx1"/>
                </a:solidFill>
                <a:latin typeface="Century Gothic" pitchFamily="34" charset="0"/>
              </a:defRPr>
            </a:lvl4pPr>
            <a:lvl5pPr marL="20574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6pPr>
            <a:lvl7pPr marL="29718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7pPr>
            <a:lvl8pPr marL="34290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8pPr>
            <a:lvl9pPr marL="3886200" indent="-228600" algn="l" rtl="0" eaLnBrk="0" fontAlgn="base" hangingPunct="0">
              <a:spcBef>
                <a:spcPct val="20000"/>
              </a:spcBef>
              <a:spcAft>
                <a:spcPct val="0"/>
              </a:spcAft>
              <a:buClr>
                <a:schemeClr val="tx1"/>
              </a:buClr>
              <a:buChar char="»"/>
              <a:defRPr sz="2000" b="1">
                <a:solidFill>
                  <a:schemeClr val="tx1"/>
                </a:solidFill>
                <a:latin typeface="Times New Roman" pitchFamily="18" charset="0"/>
              </a:defRPr>
            </a:lvl9pPr>
          </a:lstStyle>
          <a:p>
            <a:r>
              <a:rPr lang="fr-FR" sz="2400" b="1" kern="0" dirty="0" smtClean="0"/>
              <a:t>Anaxagore</a:t>
            </a:r>
            <a:r>
              <a:rPr lang="fr-FR" sz="2400" kern="0" dirty="0" smtClean="0"/>
              <a:t> (500-428 </a:t>
            </a:r>
            <a:r>
              <a:rPr lang="fr-FR" sz="2400" kern="0" dirty="0" err="1" smtClean="0"/>
              <a:t>ACN</a:t>
            </a:r>
            <a:r>
              <a:rPr lang="fr-FR" sz="2400" kern="0" dirty="0" smtClean="0"/>
              <a:t>) testicule D : mâles et testicule G : femelle</a:t>
            </a:r>
          </a:p>
          <a:p>
            <a:r>
              <a:rPr lang="fr-FR" sz="2400" b="1" kern="0" dirty="0" smtClean="0"/>
              <a:t>Hippocrate</a:t>
            </a:r>
            <a:r>
              <a:rPr lang="fr-FR" sz="2400" kern="0" dirty="0" smtClean="0"/>
              <a:t> (460-377 </a:t>
            </a:r>
            <a:r>
              <a:rPr lang="fr-FR" sz="2400" kern="0" dirty="0" err="1" smtClean="0"/>
              <a:t>ACN</a:t>
            </a:r>
            <a:r>
              <a:rPr lang="fr-FR" sz="2400" kern="0" dirty="0" smtClean="0"/>
              <a:t>), rapport de forces entre les substances déterminant le sexe secrétées par le mâle et la femelle. </a:t>
            </a:r>
          </a:p>
          <a:p>
            <a:r>
              <a:rPr lang="fr-FR" sz="2400" b="1" kern="0" dirty="0" smtClean="0"/>
              <a:t>Aristote</a:t>
            </a:r>
            <a:r>
              <a:rPr lang="fr-FR" sz="2400" kern="0" dirty="0" smtClean="0"/>
              <a:t> (384-322 </a:t>
            </a:r>
            <a:r>
              <a:rPr lang="fr-FR" sz="2400" kern="0" dirty="0" err="1" smtClean="0"/>
              <a:t>ACN</a:t>
            </a:r>
            <a:r>
              <a:rPr lang="fr-FR" sz="2400" kern="0" dirty="0" smtClean="0"/>
              <a:t>) descendants de sexe femelle étaient plus fréquents si les parents étaient très jeunes ou très vieux </a:t>
            </a:r>
          </a:p>
          <a:p>
            <a:r>
              <a:rPr lang="fr-FR" sz="2400" kern="0" dirty="0" smtClean="0"/>
              <a:t>Le </a:t>
            </a:r>
            <a:r>
              <a:rPr lang="fr-FR" sz="2400" b="1" kern="0" dirty="0" smtClean="0"/>
              <a:t>Moyen-Age</a:t>
            </a:r>
            <a:r>
              <a:rPr lang="fr-FR" sz="2400" kern="0" dirty="0" smtClean="0"/>
              <a:t>, met en avant la place de l'alimentation " </a:t>
            </a:r>
            <a:r>
              <a:rPr lang="fr-FR" sz="2400" i="1" kern="0" dirty="0" smtClean="0"/>
              <a:t>Que le mari et la femme réduisent en poudre la matrice et les entrailles d'un lièvre, qu'ils les boivent dans du vin et la bourgeoise concevra un garçon </a:t>
            </a:r>
            <a:r>
              <a:rPr lang="fr-FR" sz="2400" kern="0" dirty="0" smtClean="0"/>
              <a:t>". </a:t>
            </a:r>
          </a:p>
        </p:txBody>
      </p:sp>
    </p:spTree>
    <p:extLst>
      <p:ext uri="{BB962C8B-B14F-4D97-AF65-F5344CB8AC3E}">
        <p14:creationId xmlns:p14="http://schemas.microsoft.com/office/powerpoint/2010/main" val="51769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525788" cy="720725"/>
          </a:xfrm>
        </p:spPr>
        <p:txBody>
          <a:bodyPr/>
          <a:lstStyle/>
          <a:p>
            <a:r>
              <a:rPr lang="fr-BE" sz="2400" dirty="0" smtClean="0"/>
              <a:t>32.000 spermatozoïdes par sec oui mais </a:t>
            </a:r>
            <a:r>
              <a:rPr lang="fr-BE" sz="2000" dirty="0">
                <a:solidFill>
                  <a:schemeClr val="tx1">
                    <a:lumMod val="65000"/>
                  </a:schemeClr>
                </a:solidFill>
              </a:rPr>
              <a:t>(Seidel Animal 2014, 8,160-164</a:t>
            </a:r>
            <a:r>
              <a:rPr lang="fr-BE" sz="2000" dirty="0" smtClean="0">
                <a:solidFill>
                  <a:schemeClr val="tx1">
                    <a:lumMod val="65000"/>
                  </a:schemeClr>
                </a:solidFill>
              </a:rPr>
              <a:t>)</a:t>
            </a:r>
            <a:endParaRPr lang="fr-BE" sz="2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40</a:t>
            </a:fld>
            <a:endParaRPr lang="fr-FR" altLang="fr-FR"/>
          </a:p>
        </p:txBody>
      </p:sp>
      <p:sp>
        <p:nvSpPr>
          <p:cNvPr id="5" name="ZoneTexte 4"/>
          <p:cNvSpPr txBox="1"/>
          <p:nvPr/>
        </p:nvSpPr>
        <p:spPr>
          <a:xfrm>
            <a:off x="4182616" y="1284529"/>
            <a:ext cx="1213794" cy="400110"/>
          </a:xfrm>
          <a:prstGeom prst="rect">
            <a:avLst/>
          </a:prstGeom>
          <a:solidFill>
            <a:schemeClr val="accent1">
              <a:lumMod val="50000"/>
            </a:schemeClr>
          </a:solidFill>
          <a:ln>
            <a:solidFill>
              <a:schemeClr val="tx2"/>
            </a:solidFill>
          </a:ln>
        </p:spPr>
        <p:txBody>
          <a:bodyPr wrap="none" rtlCol="0">
            <a:spAutoFit/>
          </a:bodyPr>
          <a:lstStyle/>
          <a:p>
            <a:r>
              <a:rPr lang="fr-BE" sz="2000" dirty="0" smtClean="0">
                <a:latin typeface="+mn-lt"/>
              </a:rPr>
              <a:t>32.000 </a:t>
            </a:r>
            <a:r>
              <a:rPr lang="fr-BE" sz="2000" dirty="0" err="1" smtClean="0">
                <a:latin typeface="+mn-lt"/>
              </a:rPr>
              <a:t>spz</a:t>
            </a:r>
            <a:endParaRPr lang="fr-BE" sz="2000" dirty="0">
              <a:latin typeface="+mn-lt"/>
            </a:endParaRPr>
          </a:p>
        </p:txBody>
      </p:sp>
      <p:sp>
        <p:nvSpPr>
          <p:cNvPr id="6" name="ZoneTexte 5"/>
          <p:cNvSpPr txBox="1"/>
          <p:nvPr/>
        </p:nvSpPr>
        <p:spPr>
          <a:xfrm>
            <a:off x="339720" y="1284530"/>
            <a:ext cx="2416046" cy="400110"/>
          </a:xfrm>
          <a:prstGeom prst="rect">
            <a:avLst/>
          </a:prstGeom>
          <a:noFill/>
          <a:ln>
            <a:solidFill>
              <a:schemeClr val="tx2"/>
            </a:solidFill>
          </a:ln>
        </p:spPr>
        <p:txBody>
          <a:bodyPr wrap="none" rtlCol="0">
            <a:spAutoFit/>
          </a:bodyPr>
          <a:lstStyle/>
          <a:p>
            <a:r>
              <a:rPr lang="fr-BE" sz="2000" dirty="0" smtClean="0">
                <a:solidFill>
                  <a:schemeClr val="tx2"/>
                </a:solidFill>
                <a:latin typeface="+mn-lt"/>
              </a:rPr>
              <a:t>16.000 </a:t>
            </a:r>
            <a:r>
              <a:rPr lang="fr-BE" sz="2000" dirty="0" err="1" smtClean="0">
                <a:solidFill>
                  <a:schemeClr val="tx2"/>
                </a:solidFill>
                <a:latin typeface="+mn-lt"/>
              </a:rPr>
              <a:t>spz</a:t>
            </a:r>
            <a:r>
              <a:rPr lang="fr-BE" sz="2000" dirty="0" smtClean="0">
                <a:solidFill>
                  <a:schemeClr val="tx2"/>
                </a:solidFill>
                <a:latin typeface="+mn-lt"/>
              </a:rPr>
              <a:t> inutilisables </a:t>
            </a:r>
            <a:endParaRPr lang="fr-BE" sz="2000" dirty="0">
              <a:solidFill>
                <a:schemeClr val="tx2"/>
              </a:solidFill>
              <a:latin typeface="+mn-lt"/>
            </a:endParaRPr>
          </a:p>
        </p:txBody>
      </p:sp>
      <p:sp>
        <p:nvSpPr>
          <p:cNvPr id="7" name="ZoneTexte 6"/>
          <p:cNvSpPr txBox="1"/>
          <p:nvPr/>
        </p:nvSpPr>
        <p:spPr>
          <a:xfrm>
            <a:off x="339720" y="3604954"/>
            <a:ext cx="5832046" cy="400110"/>
          </a:xfrm>
          <a:prstGeom prst="rect">
            <a:avLst/>
          </a:prstGeom>
          <a:noFill/>
          <a:ln>
            <a:solidFill>
              <a:schemeClr val="tx2"/>
            </a:solidFill>
          </a:ln>
        </p:spPr>
        <p:txBody>
          <a:bodyPr wrap="none" rtlCol="0">
            <a:spAutoFit/>
          </a:bodyPr>
          <a:lstStyle/>
          <a:p>
            <a:r>
              <a:rPr lang="fr-BE" sz="2000" dirty="0" smtClean="0">
                <a:solidFill>
                  <a:schemeClr val="tx2"/>
                </a:solidFill>
                <a:latin typeface="+mn-lt"/>
              </a:rPr>
              <a:t>4.000 non sexés pour des raisons biologiques ou techniques</a:t>
            </a:r>
            <a:endParaRPr lang="fr-BE" sz="2000" dirty="0">
              <a:solidFill>
                <a:schemeClr val="tx2"/>
              </a:solidFill>
              <a:latin typeface="+mn-lt"/>
            </a:endParaRPr>
          </a:p>
        </p:txBody>
      </p:sp>
      <p:sp>
        <p:nvSpPr>
          <p:cNvPr id="8" name="ZoneTexte 7"/>
          <p:cNvSpPr txBox="1"/>
          <p:nvPr/>
        </p:nvSpPr>
        <p:spPr>
          <a:xfrm>
            <a:off x="350781" y="3071407"/>
            <a:ext cx="3456395" cy="400110"/>
          </a:xfrm>
          <a:prstGeom prst="rect">
            <a:avLst/>
          </a:prstGeom>
          <a:noFill/>
          <a:ln>
            <a:solidFill>
              <a:schemeClr val="tx2"/>
            </a:solidFill>
          </a:ln>
        </p:spPr>
        <p:txBody>
          <a:bodyPr wrap="none" rtlCol="0">
            <a:spAutoFit/>
          </a:bodyPr>
          <a:lstStyle/>
          <a:p>
            <a:r>
              <a:rPr lang="fr-BE" sz="2000" dirty="0">
                <a:solidFill>
                  <a:schemeClr val="tx2"/>
                </a:solidFill>
                <a:latin typeface="+mn-lt"/>
              </a:rPr>
              <a:t>8</a:t>
            </a:r>
            <a:r>
              <a:rPr lang="fr-BE" sz="2000" dirty="0" smtClean="0">
                <a:solidFill>
                  <a:schemeClr val="tx2"/>
                </a:solidFill>
                <a:latin typeface="+mn-lt"/>
              </a:rPr>
              <a:t>.000 non évalués car mal orientés</a:t>
            </a:r>
            <a:endParaRPr lang="fr-BE" sz="2000" dirty="0">
              <a:solidFill>
                <a:schemeClr val="tx2"/>
              </a:solidFill>
              <a:latin typeface="+mn-lt"/>
            </a:endParaRPr>
          </a:p>
        </p:txBody>
      </p:sp>
      <p:sp>
        <p:nvSpPr>
          <p:cNvPr id="9" name="ZoneTexte 8"/>
          <p:cNvSpPr txBox="1"/>
          <p:nvPr/>
        </p:nvSpPr>
        <p:spPr>
          <a:xfrm>
            <a:off x="390893" y="2071645"/>
            <a:ext cx="2183611" cy="400110"/>
          </a:xfrm>
          <a:prstGeom prst="rect">
            <a:avLst/>
          </a:prstGeom>
          <a:noFill/>
          <a:ln>
            <a:solidFill>
              <a:schemeClr val="tx2"/>
            </a:solidFill>
          </a:ln>
        </p:spPr>
        <p:txBody>
          <a:bodyPr wrap="none" rtlCol="0">
            <a:spAutoFit/>
          </a:bodyPr>
          <a:lstStyle/>
          <a:p>
            <a:r>
              <a:rPr lang="fr-BE" sz="2000" dirty="0" smtClean="0">
                <a:solidFill>
                  <a:schemeClr val="tx2"/>
                </a:solidFill>
                <a:latin typeface="+mn-lt"/>
              </a:rPr>
              <a:t>3.000 écartés (morts)</a:t>
            </a:r>
            <a:endParaRPr lang="fr-BE" sz="2000" dirty="0">
              <a:solidFill>
                <a:schemeClr val="tx2"/>
              </a:solidFill>
              <a:latin typeface="+mn-lt"/>
            </a:endParaRPr>
          </a:p>
        </p:txBody>
      </p:sp>
      <p:sp>
        <p:nvSpPr>
          <p:cNvPr id="10" name="ZoneTexte 9"/>
          <p:cNvSpPr txBox="1"/>
          <p:nvPr/>
        </p:nvSpPr>
        <p:spPr>
          <a:xfrm>
            <a:off x="374399" y="2541279"/>
            <a:ext cx="5001690" cy="400110"/>
          </a:xfrm>
          <a:prstGeom prst="rect">
            <a:avLst/>
          </a:prstGeom>
          <a:noFill/>
          <a:ln>
            <a:solidFill>
              <a:schemeClr val="tx2"/>
            </a:solidFill>
          </a:ln>
        </p:spPr>
        <p:txBody>
          <a:bodyPr wrap="none" rtlCol="0">
            <a:spAutoFit/>
          </a:bodyPr>
          <a:lstStyle/>
          <a:p>
            <a:r>
              <a:rPr lang="fr-BE" sz="2000" dirty="0">
                <a:solidFill>
                  <a:schemeClr val="tx2"/>
                </a:solidFill>
                <a:latin typeface="+mn-lt"/>
              </a:rPr>
              <a:t>1</a:t>
            </a:r>
            <a:r>
              <a:rPr lang="fr-BE" sz="2000" dirty="0" smtClean="0">
                <a:solidFill>
                  <a:schemeClr val="tx2"/>
                </a:solidFill>
                <a:latin typeface="+mn-lt"/>
              </a:rPr>
              <a:t>.000 écartés (problèmes techniques, trop proches)</a:t>
            </a:r>
            <a:endParaRPr lang="fr-BE" sz="2000" dirty="0">
              <a:solidFill>
                <a:schemeClr val="tx2"/>
              </a:solidFill>
              <a:latin typeface="+mn-lt"/>
            </a:endParaRPr>
          </a:p>
        </p:txBody>
      </p:sp>
      <p:sp>
        <p:nvSpPr>
          <p:cNvPr id="11" name="ZoneTexte 10"/>
          <p:cNvSpPr txBox="1"/>
          <p:nvPr/>
        </p:nvSpPr>
        <p:spPr>
          <a:xfrm>
            <a:off x="6588224" y="1284530"/>
            <a:ext cx="1436612" cy="400110"/>
          </a:xfrm>
          <a:prstGeom prst="rect">
            <a:avLst/>
          </a:prstGeom>
          <a:noFill/>
          <a:ln>
            <a:solidFill>
              <a:schemeClr val="tx2"/>
            </a:solidFill>
          </a:ln>
        </p:spPr>
        <p:txBody>
          <a:bodyPr wrap="none" rtlCol="0">
            <a:spAutoFit/>
          </a:bodyPr>
          <a:lstStyle/>
          <a:p>
            <a:r>
              <a:rPr lang="fr-BE" sz="2000" dirty="0" smtClean="0">
                <a:solidFill>
                  <a:schemeClr val="tx2"/>
                </a:solidFill>
                <a:latin typeface="+mn-lt"/>
              </a:rPr>
              <a:t>16.000 sexés</a:t>
            </a:r>
            <a:endParaRPr lang="fr-BE" sz="2000" dirty="0">
              <a:solidFill>
                <a:schemeClr val="tx2"/>
              </a:solidFill>
              <a:latin typeface="+mn-lt"/>
            </a:endParaRPr>
          </a:p>
        </p:txBody>
      </p:sp>
      <p:sp>
        <p:nvSpPr>
          <p:cNvPr id="12" name="ZoneTexte 11"/>
          <p:cNvSpPr txBox="1"/>
          <p:nvPr/>
        </p:nvSpPr>
        <p:spPr>
          <a:xfrm>
            <a:off x="7164288" y="2276872"/>
            <a:ext cx="1550424" cy="707886"/>
          </a:xfrm>
          <a:prstGeom prst="rect">
            <a:avLst/>
          </a:prstGeom>
          <a:noFill/>
          <a:ln>
            <a:solidFill>
              <a:schemeClr val="tx2"/>
            </a:solidFill>
          </a:ln>
        </p:spPr>
        <p:txBody>
          <a:bodyPr wrap="none" rtlCol="0">
            <a:spAutoFit/>
          </a:bodyPr>
          <a:lstStyle/>
          <a:p>
            <a:r>
              <a:rPr lang="fr-BE" sz="2000" dirty="0">
                <a:solidFill>
                  <a:schemeClr val="tx2"/>
                </a:solidFill>
                <a:latin typeface="+mn-lt"/>
              </a:rPr>
              <a:t>8</a:t>
            </a:r>
            <a:r>
              <a:rPr lang="fr-BE" sz="2000" dirty="0" smtClean="0">
                <a:solidFill>
                  <a:schemeClr val="tx2"/>
                </a:solidFill>
                <a:latin typeface="+mn-lt"/>
              </a:rPr>
              <a:t>.000 X</a:t>
            </a:r>
          </a:p>
          <a:p>
            <a:r>
              <a:rPr lang="fr-BE" sz="2000" dirty="0" smtClean="0">
                <a:solidFill>
                  <a:schemeClr val="tx2"/>
                </a:solidFill>
                <a:latin typeface="+mn-lt"/>
              </a:rPr>
              <a:t>(25 % du total)</a:t>
            </a:r>
            <a:endParaRPr lang="fr-BE" sz="2000" dirty="0">
              <a:solidFill>
                <a:schemeClr val="tx2"/>
              </a:solidFill>
              <a:latin typeface="+mn-lt"/>
            </a:endParaRPr>
          </a:p>
        </p:txBody>
      </p:sp>
      <p:sp>
        <p:nvSpPr>
          <p:cNvPr id="13" name="ZoneTexte 12"/>
          <p:cNvSpPr txBox="1"/>
          <p:nvPr/>
        </p:nvSpPr>
        <p:spPr>
          <a:xfrm>
            <a:off x="6041914" y="2278704"/>
            <a:ext cx="905569" cy="400110"/>
          </a:xfrm>
          <a:prstGeom prst="rect">
            <a:avLst/>
          </a:prstGeom>
          <a:noFill/>
          <a:ln>
            <a:solidFill>
              <a:schemeClr val="tx2"/>
            </a:solidFill>
          </a:ln>
        </p:spPr>
        <p:txBody>
          <a:bodyPr wrap="none" rtlCol="0">
            <a:spAutoFit/>
          </a:bodyPr>
          <a:lstStyle/>
          <a:p>
            <a:r>
              <a:rPr lang="fr-BE" sz="2000" dirty="0">
                <a:solidFill>
                  <a:schemeClr val="tx2"/>
                </a:solidFill>
                <a:latin typeface="+mn-lt"/>
              </a:rPr>
              <a:t>8</a:t>
            </a:r>
            <a:r>
              <a:rPr lang="fr-BE" sz="2000" dirty="0" smtClean="0">
                <a:solidFill>
                  <a:schemeClr val="tx2"/>
                </a:solidFill>
                <a:latin typeface="+mn-lt"/>
              </a:rPr>
              <a:t>.000 Y</a:t>
            </a:r>
            <a:endParaRPr lang="fr-BE" sz="2000" dirty="0">
              <a:solidFill>
                <a:schemeClr val="tx2"/>
              </a:solidFill>
              <a:latin typeface="+mn-lt"/>
            </a:endParaRPr>
          </a:p>
        </p:txBody>
      </p:sp>
      <p:sp>
        <p:nvSpPr>
          <p:cNvPr id="14" name="ZoneTexte 13"/>
          <p:cNvSpPr txBox="1"/>
          <p:nvPr/>
        </p:nvSpPr>
        <p:spPr>
          <a:xfrm>
            <a:off x="2339752" y="4149080"/>
            <a:ext cx="5843266" cy="400110"/>
          </a:xfrm>
          <a:prstGeom prst="rect">
            <a:avLst/>
          </a:prstGeom>
          <a:noFill/>
          <a:ln>
            <a:solidFill>
              <a:schemeClr val="tx2"/>
            </a:solidFill>
          </a:ln>
        </p:spPr>
        <p:txBody>
          <a:bodyPr wrap="none" rtlCol="0">
            <a:spAutoFit/>
          </a:bodyPr>
          <a:lstStyle/>
          <a:p>
            <a:r>
              <a:rPr lang="fr-BE" sz="2000" dirty="0" smtClean="0">
                <a:solidFill>
                  <a:schemeClr val="tx2"/>
                </a:solidFill>
                <a:latin typeface="+mn-lt"/>
              </a:rPr>
              <a:t>Pertes par centrifugation (nécessaire puisque </a:t>
            </a:r>
            <a:r>
              <a:rPr lang="fr-BE" sz="2000" dirty="0" err="1" smtClean="0">
                <a:solidFill>
                  <a:schemeClr val="tx2"/>
                </a:solidFill>
                <a:latin typeface="+mn-lt"/>
              </a:rPr>
              <a:t>spz</a:t>
            </a:r>
            <a:r>
              <a:rPr lang="fr-BE" sz="2000" dirty="0" smtClean="0">
                <a:solidFill>
                  <a:schemeClr val="tx2"/>
                </a:solidFill>
                <a:latin typeface="+mn-lt"/>
              </a:rPr>
              <a:t> fort dilués)</a:t>
            </a:r>
            <a:endParaRPr lang="fr-BE" sz="2000" dirty="0">
              <a:solidFill>
                <a:schemeClr val="tx2"/>
              </a:solidFill>
              <a:latin typeface="+mn-lt"/>
            </a:endParaRPr>
          </a:p>
        </p:txBody>
      </p:sp>
      <p:sp>
        <p:nvSpPr>
          <p:cNvPr id="15" name="ZoneTexte 14"/>
          <p:cNvSpPr txBox="1"/>
          <p:nvPr/>
        </p:nvSpPr>
        <p:spPr>
          <a:xfrm>
            <a:off x="5376089" y="5005625"/>
            <a:ext cx="3122971" cy="707886"/>
          </a:xfrm>
          <a:prstGeom prst="rect">
            <a:avLst/>
          </a:prstGeom>
          <a:noFill/>
          <a:ln>
            <a:solidFill>
              <a:schemeClr val="tx2"/>
            </a:solidFill>
          </a:ln>
        </p:spPr>
        <p:txBody>
          <a:bodyPr wrap="none" rtlCol="0">
            <a:spAutoFit/>
          </a:bodyPr>
          <a:lstStyle/>
          <a:p>
            <a:pPr algn="ctr"/>
            <a:r>
              <a:rPr lang="fr-BE" sz="2000" dirty="0" smtClean="0">
                <a:solidFill>
                  <a:schemeClr val="tx2"/>
                </a:solidFill>
                <a:latin typeface="+mn-lt"/>
              </a:rPr>
              <a:t>9 min par paillette de 2 millions </a:t>
            </a:r>
          </a:p>
          <a:p>
            <a:pPr algn="ctr"/>
            <a:r>
              <a:rPr lang="fr-BE" sz="2000" dirty="0" smtClean="0">
                <a:solidFill>
                  <a:schemeClr val="tx2"/>
                </a:solidFill>
                <a:latin typeface="+mn-lt"/>
              </a:rPr>
              <a:t>de </a:t>
            </a:r>
            <a:r>
              <a:rPr lang="fr-BE" sz="2000" dirty="0" err="1" smtClean="0">
                <a:solidFill>
                  <a:schemeClr val="tx2"/>
                </a:solidFill>
                <a:latin typeface="+mn-lt"/>
              </a:rPr>
              <a:t>spz</a:t>
            </a:r>
            <a:r>
              <a:rPr lang="fr-BE" sz="2000" dirty="0" smtClean="0">
                <a:solidFill>
                  <a:schemeClr val="tx2"/>
                </a:solidFill>
                <a:latin typeface="+mn-lt"/>
              </a:rPr>
              <a:t> sexés</a:t>
            </a:r>
          </a:p>
        </p:txBody>
      </p:sp>
      <p:sp>
        <p:nvSpPr>
          <p:cNvPr id="16" name="ZoneTexte 15"/>
          <p:cNvSpPr txBox="1"/>
          <p:nvPr/>
        </p:nvSpPr>
        <p:spPr>
          <a:xfrm>
            <a:off x="3683587" y="5248691"/>
            <a:ext cx="886781" cy="400110"/>
          </a:xfrm>
          <a:prstGeom prst="rect">
            <a:avLst/>
          </a:prstGeom>
          <a:solidFill>
            <a:srgbClr val="800000"/>
          </a:solidFill>
          <a:ln>
            <a:solidFill>
              <a:schemeClr val="tx2"/>
            </a:solidFill>
          </a:ln>
        </p:spPr>
        <p:txBody>
          <a:bodyPr wrap="none" rtlCol="0">
            <a:spAutoFit/>
          </a:bodyPr>
          <a:lstStyle/>
          <a:p>
            <a:r>
              <a:rPr lang="fr-BE" sz="2000" dirty="0" smtClean="0">
                <a:latin typeface="+mn-lt"/>
              </a:rPr>
              <a:t>$$$$$$</a:t>
            </a:r>
            <a:endParaRPr lang="fr-BE" sz="2000" dirty="0">
              <a:latin typeface="+mn-lt"/>
            </a:endParaRPr>
          </a:p>
        </p:txBody>
      </p:sp>
      <p:sp>
        <p:nvSpPr>
          <p:cNvPr id="17" name="Flèche vers le bas 16"/>
          <p:cNvSpPr/>
          <p:nvPr/>
        </p:nvSpPr>
        <p:spPr bwMode="auto">
          <a:xfrm>
            <a:off x="1187624" y="1746196"/>
            <a:ext cx="295075" cy="340216"/>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18" name="Flèche vers le bas 17"/>
          <p:cNvSpPr/>
          <p:nvPr/>
        </p:nvSpPr>
        <p:spPr bwMode="auto">
          <a:xfrm>
            <a:off x="6660232" y="1729197"/>
            <a:ext cx="295075" cy="547675"/>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19" name="Flèche vers le bas 18"/>
          <p:cNvSpPr/>
          <p:nvPr/>
        </p:nvSpPr>
        <p:spPr bwMode="auto">
          <a:xfrm rot="16200000">
            <a:off x="5877933" y="997993"/>
            <a:ext cx="295075" cy="1034733"/>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0" name="Flèche vers le bas 19"/>
          <p:cNvSpPr/>
          <p:nvPr/>
        </p:nvSpPr>
        <p:spPr bwMode="auto">
          <a:xfrm rot="5400000">
            <a:off x="3353573" y="889494"/>
            <a:ext cx="295075" cy="1251735"/>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1" name="Flèche vers le bas 20"/>
          <p:cNvSpPr/>
          <p:nvPr/>
        </p:nvSpPr>
        <p:spPr bwMode="auto">
          <a:xfrm>
            <a:off x="7756696" y="2968290"/>
            <a:ext cx="295075" cy="1180790"/>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2" name="Flèche vers le bas 21"/>
          <p:cNvSpPr/>
          <p:nvPr/>
        </p:nvSpPr>
        <p:spPr bwMode="auto">
          <a:xfrm>
            <a:off x="7609159" y="1684640"/>
            <a:ext cx="295075" cy="592231"/>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3" name="Flèche vers le bas 22"/>
          <p:cNvSpPr/>
          <p:nvPr/>
        </p:nvSpPr>
        <p:spPr bwMode="auto">
          <a:xfrm>
            <a:off x="6869213" y="4581128"/>
            <a:ext cx="295075" cy="391978"/>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5" name="Flèche vers le bas 24"/>
          <p:cNvSpPr/>
          <p:nvPr/>
        </p:nvSpPr>
        <p:spPr bwMode="auto">
          <a:xfrm rot="5400000">
            <a:off x="4807256" y="5064322"/>
            <a:ext cx="295075" cy="768852"/>
          </a:xfrm>
          <a:prstGeom prst="downArrow">
            <a:avLst/>
          </a:prstGeom>
          <a:solidFill>
            <a:schemeClr val="accent6">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000" b="0" i="0" u="none" strike="noStrike" cap="none" normalizeH="0" baseline="0" smtClean="0">
              <a:ln>
                <a:noFill/>
              </a:ln>
              <a:solidFill>
                <a:schemeClr val="tx1"/>
              </a:solidFill>
              <a:effectLst/>
              <a:latin typeface="+mn-lt"/>
            </a:endParaRPr>
          </a:p>
        </p:txBody>
      </p:sp>
      <p:sp>
        <p:nvSpPr>
          <p:cNvPr id="29" name="ZoneTexte 28"/>
          <p:cNvSpPr txBox="1"/>
          <p:nvPr/>
        </p:nvSpPr>
        <p:spPr>
          <a:xfrm>
            <a:off x="390892" y="5890837"/>
            <a:ext cx="4829179" cy="830997"/>
          </a:xfrm>
          <a:prstGeom prst="rect">
            <a:avLst/>
          </a:prstGeom>
          <a:solidFill>
            <a:srgbClr val="FFC000"/>
          </a:solidFill>
          <a:ln>
            <a:solidFill>
              <a:schemeClr val="tx2"/>
            </a:solidFill>
          </a:ln>
        </p:spPr>
        <p:txBody>
          <a:bodyPr wrap="square" rtlCol="0">
            <a:spAutoFit/>
          </a:bodyPr>
          <a:lstStyle/>
          <a:p>
            <a:r>
              <a:rPr lang="fr-BE" sz="1600" dirty="0" smtClean="0">
                <a:solidFill>
                  <a:schemeClr val="tx2"/>
                </a:solidFill>
                <a:latin typeface="+mn-lt"/>
              </a:rPr>
              <a:t>Il faut un minimum de 380.000 </a:t>
            </a:r>
            <a:r>
              <a:rPr lang="fr-BE" sz="1600" dirty="0" err="1" smtClean="0">
                <a:solidFill>
                  <a:schemeClr val="tx2"/>
                </a:solidFill>
                <a:latin typeface="+mn-lt"/>
              </a:rPr>
              <a:t>spz</a:t>
            </a:r>
            <a:r>
              <a:rPr lang="fr-BE" sz="1600" dirty="0" smtClean="0">
                <a:solidFill>
                  <a:schemeClr val="tx2"/>
                </a:solidFill>
                <a:latin typeface="+mn-lt"/>
              </a:rPr>
              <a:t> par paillette pour avoir un TNR de 50 %  (</a:t>
            </a:r>
            <a:r>
              <a:rPr lang="fr-BE" sz="1600" dirty="0" err="1" smtClean="0">
                <a:solidFill>
                  <a:schemeClr val="tx2"/>
                </a:solidFill>
                <a:latin typeface="+mn-lt"/>
              </a:rPr>
              <a:t>Jondet</a:t>
            </a:r>
            <a:r>
              <a:rPr lang="fr-BE" sz="1600" dirty="0" smtClean="0">
                <a:solidFill>
                  <a:schemeClr val="tx2"/>
                </a:solidFill>
                <a:latin typeface="+mn-lt"/>
              </a:rPr>
              <a:t> 1972 </a:t>
            </a:r>
            <a:r>
              <a:rPr lang="fr-BE" sz="1600" dirty="0" err="1" smtClean="0">
                <a:solidFill>
                  <a:schemeClr val="tx2"/>
                </a:solidFill>
                <a:latin typeface="+mn-lt"/>
              </a:rPr>
              <a:t>Intern</a:t>
            </a:r>
            <a:r>
              <a:rPr lang="fr-BE" sz="1600" dirty="0" smtClean="0">
                <a:solidFill>
                  <a:schemeClr val="tx2"/>
                </a:solidFill>
                <a:latin typeface="+mn-lt"/>
              </a:rPr>
              <a:t> </a:t>
            </a:r>
            <a:r>
              <a:rPr lang="fr-BE" sz="1600" dirty="0" err="1" smtClean="0">
                <a:solidFill>
                  <a:schemeClr val="tx2"/>
                </a:solidFill>
                <a:latin typeface="+mn-lt"/>
              </a:rPr>
              <a:t>Cong</a:t>
            </a:r>
            <a:r>
              <a:rPr lang="fr-BE" sz="1600" dirty="0" smtClean="0">
                <a:solidFill>
                  <a:schemeClr val="tx2"/>
                </a:solidFill>
                <a:latin typeface="+mn-lt"/>
              </a:rPr>
              <a:t> </a:t>
            </a:r>
            <a:r>
              <a:rPr lang="fr-BE" sz="1600" dirty="0" err="1" smtClean="0">
                <a:solidFill>
                  <a:schemeClr val="tx2"/>
                </a:solidFill>
                <a:latin typeface="+mn-lt"/>
              </a:rPr>
              <a:t>Reprod</a:t>
            </a:r>
            <a:r>
              <a:rPr lang="fr-BE" sz="1600" dirty="0" smtClean="0">
                <a:solidFill>
                  <a:schemeClr val="tx2"/>
                </a:solidFill>
                <a:latin typeface="+mn-lt"/>
              </a:rPr>
              <a:t> and AI)</a:t>
            </a:r>
          </a:p>
          <a:p>
            <a:r>
              <a:rPr lang="fr-BE" sz="1600" dirty="0" smtClean="0">
                <a:solidFill>
                  <a:schemeClr val="tx2"/>
                </a:solidFill>
                <a:latin typeface="+mn-lt"/>
              </a:rPr>
              <a:t>Norme : au moins 10 millions (Den Haas </a:t>
            </a:r>
            <a:r>
              <a:rPr lang="fr-BE" sz="1600" dirty="0" err="1" smtClean="0">
                <a:solidFill>
                  <a:schemeClr val="tx2"/>
                </a:solidFill>
                <a:latin typeface="+mn-lt"/>
              </a:rPr>
              <a:t>JDS</a:t>
            </a:r>
            <a:r>
              <a:rPr lang="fr-BE" sz="1600" dirty="0" smtClean="0">
                <a:solidFill>
                  <a:schemeClr val="tx2"/>
                </a:solidFill>
                <a:latin typeface="+mn-lt"/>
              </a:rPr>
              <a:t> 1998)</a:t>
            </a:r>
            <a:endParaRPr lang="fr-BE" sz="1600" dirty="0">
              <a:solidFill>
                <a:schemeClr val="tx2"/>
              </a:solidFill>
              <a:latin typeface="+mn-lt"/>
            </a:endParaRPr>
          </a:p>
        </p:txBody>
      </p:sp>
    </p:spTree>
    <p:extLst>
      <p:ext uri="{BB962C8B-B14F-4D97-AF65-F5344CB8AC3E}">
        <p14:creationId xmlns:p14="http://schemas.microsoft.com/office/powerpoint/2010/main" val="232974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1" grpId="0" animBg="1"/>
      <p:bldP spid="22" grpId="0" animBg="1"/>
      <p:bldP spid="23" grpId="0" animBg="1"/>
      <p:bldP spid="2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512" y="141478"/>
            <a:ext cx="5477702" cy="1199289"/>
          </a:xfrm>
        </p:spPr>
        <p:txBody>
          <a:bodyPr/>
          <a:lstStyle/>
          <a:p>
            <a:r>
              <a:rPr lang="fr-BE" sz="2400" dirty="0" smtClean="0"/>
              <a:t>Applications à diverses espèces (beaucoup moins que l’espèce bovine)</a:t>
            </a:r>
            <a:br>
              <a:rPr lang="fr-BE" sz="2400" dirty="0" smtClean="0"/>
            </a:br>
            <a:r>
              <a:rPr lang="fr-BE" sz="2400" dirty="0" smtClean="0"/>
              <a:t>Voir </a:t>
            </a:r>
            <a:r>
              <a:rPr lang="fr-BE" sz="2400" dirty="0" err="1" smtClean="0"/>
              <a:t>Rath</a:t>
            </a:r>
            <a:r>
              <a:rPr lang="fr-BE" sz="2400" dirty="0" smtClean="0"/>
              <a:t> et Johnson 2008)</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41</a:t>
            </a:fld>
            <a:endParaRPr lang="fr-FR" altLang="fr-FR"/>
          </a:p>
        </p:txBody>
      </p:sp>
      <p:pic>
        <p:nvPicPr>
          <p:cNvPr id="1026" name="Picture 2" descr="http://mabelinter.be/wp-content/uploads/2015/08/ob_1f3579_9419135-un-mouton-et-agnea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72" y="1451802"/>
            <a:ext cx="2171127" cy="14484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atic.wamiz.fr/images/animaux/rongeurs/large/lapin-17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2057" y="1476662"/>
            <a:ext cx="2080324" cy="156024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Résultat de recherche d'images pour &quot;porc&quot;"/>
          <p:cNvSpPr>
            <a:spLocks noChangeAspect="1" noChangeArrowheads="1"/>
          </p:cNvSpPr>
          <p:nvPr/>
        </p:nvSpPr>
        <p:spPr bwMode="auto">
          <a:xfrm>
            <a:off x="1835696" y="3881495"/>
            <a:ext cx="1905000" cy="1428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36" name="Picture 12" descr="http://img0.mxstatic.com/wallpapers/f9b256551d20f34e4ceba25d0c2484f6_large.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2702" y="1133244"/>
            <a:ext cx="2570526" cy="19278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upload.wikimedia.org/wikipedia/commons/thumb/f/f7/Mangalarga_Marchador_Conforma%C3%A7%C3%A3o.jpg/290px-Mangalarga_Marchador_Conforma%C3%A7%C3%A3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20" y="4838869"/>
            <a:ext cx="2235232" cy="186526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pandasio.org/fotopanda/photos-dauphin/dauphin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8123" y="3247529"/>
            <a:ext cx="2328193" cy="15354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img1.mxstatic.com/wallpapers/1a209452242a5a4c5979f63a71e22d73_large.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520" y="2988099"/>
            <a:ext cx="2382387" cy="178679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4" descr="Résultat de recherche d'images pour &quot;homme entier&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1050" name="Picture 26" descr="https://img.proidee.fr/pimg/1300/c2/1300_c279067a_1106.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17040" y="3949133"/>
            <a:ext cx="2771169" cy="277116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s://upload.wikimedia.org/wikipedia/commons/thumb/7/76/Cervus_canadensis2006.jpg/290px-Cervus_canadensis200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70161" y="4935144"/>
            <a:ext cx="1896145" cy="1745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previews.123rf.com/images/isselee/isselee1103/isselee110300446/8972925-Chat-de-British-Shorthair-8-mois-en-face-de-fond-blanc-Banque-d%27images.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52120" y="4962550"/>
            <a:ext cx="2162623" cy="17415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http://static.wamiz.fr/images/animaux/chiens/large/chien-courant-de-posavatz.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5214" y="3346119"/>
            <a:ext cx="2116372" cy="15890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815302" y="160338"/>
            <a:ext cx="3077178" cy="707886"/>
          </a:xfrm>
          <a:prstGeom prst="rect">
            <a:avLst/>
          </a:prstGeom>
          <a:solidFill>
            <a:schemeClr val="accent1">
              <a:lumMod val="50000"/>
            </a:schemeClr>
          </a:solidFill>
          <a:ln>
            <a:solidFill>
              <a:schemeClr val="tx2"/>
            </a:solidFill>
          </a:ln>
        </p:spPr>
        <p:txBody>
          <a:bodyPr wrap="square">
            <a:spAutoFit/>
          </a:bodyPr>
          <a:lstStyle/>
          <a:p>
            <a:r>
              <a:rPr lang="en-US" sz="2000" dirty="0" smtClean="0">
                <a:latin typeface="+mn-lt"/>
              </a:rPr>
              <a:t>Au – 40 millions de </a:t>
            </a:r>
            <a:r>
              <a:rPr lang="en-US" sz="2000" dirty="0" err="1" smtClean="0">
                <a:latin typeface="+mn-lt"/>
              </a:rPr>
              <a:t>spz</a:t>
            </a:r>
            <a:r>
              <a:rPr lang="en-US" sz="2000" dirty="0" smtClean="0">
                <a:latin typeface="+mn-lt"/>
              </a:rPr>
              <a:t> </a:t>
            </a:r>
            <a:r>
              <a:rPr lang="en-US" sz="2000" dirty="0" err="1" smtClean="0">
                <a:latin typeface="+mn-lt"/>
              </a:rPr>
              <a:t>sexés</a:t>
            </a:r>
            <a:r>
              <a:rPr lang="en-US" sz="2000" dirty="0" smtClean="0">
                <a:latin typeface="+mn-lt"/>
              </a:rPr>
              <a:t> </a:t>
            </a:r>
          </a:p>
          <a:p>
            <a:r>
              <a:rPr lang="en-US" sz="2000" dirty="0" err="1" smtClean="0">
                <a:latin typeface="+mn-lt"/>
              </a:rPr>
              <a:t>en</a:t>
            </a:r>
            <a:r>
              <a:rPr lang="en-US" sz="2000" dirty="0" smtClean="0">
                <a:latin typeface="+mn-lt"/>
              </a:rPr>
              <a:t> intra </a:t>
            </a:r>
            <a:r>
              <a:rPr lang="en-US" sz="2000" dirty="0" err="1" smtClean="0">
                <a:latin typeface="+mn-lt"/>
              </a:rPr>
              <a:t>utérin</a:t>
            </a:r>
            <a:endParaRPr lang="en-US" sz="2000" dirty="0" smtClean="0">
              <a:latin typeface="+mn-lt"/>
            </a:endParaRPr>
          </a:p>
        </p:txBody>
      </p:sp>
      <p:sp>
        <p:nvSpPr>
          <p:cNvPr id="3" name="Rectangle 2"/>
          <p:cNvSpPr/>
          <p:nvPr/>
        </p:nvSpPr>
        <p:spPr bwMode="auto">
          <a:xfrm>
            <a:off x="7380312" y="868224"/>
            <a:ext cx="328980" cy="265020"/>
          </a:xfrm>
          <a:prstGeom prst="rect">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45060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1785" y="2132856"/>
            <a:ext cx="7560840" cy="3528392"/>
          </a:xfrm>
          <a:solidFill>
            <a:schemeClr val="accent6">
              <a:lumMod val="50000"/>
            </a:schemeClr>
          </a:solidFill>
        </p:spPr>
        <p:txBody>
          <a:bodyPr/>
          <a:lstStyle/>
          <a:p>
            <a:pPr algn="ctr"/>
            <a:r>
              <a:rPr lang="fr-BE" sz="6000" dirty="0" smtClean="0"/>
              <a:t>Utilisation de sperme sexé</a:t>
            </a:r>
            <a:br>
              <a:rPr lang="fr-BE" sz="6000" dirty="0" smtClean="0"/>
            </a:br>
            <a:r>
              <a:rPr lang="fr-BE" sz="6000" dirty="0" smtClean="0"/>
              <a:t>en insémination artificielle</a:t>
            </a:r>
            <a:br>
              <a:rPr lang="fr-BE" sz="6000" dirty="0" smtClean="0"/>
            </a:br>
            <a:r>
              <a:rPr lang="fr-BE" sz="6000" dirty="0" smtClean="0"/>
              <a:t>Résultats observés</a:t>
            </a:r>
            <a:endParaRPr lang="fr-BE" sz="6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42</a:t>
            </a:fld>
            <a:endParaRPr lang="fr-FR" altLang="fr-FR"/>
          </a:p>
        </p:txBody>
      </p:sp>
    </p:spTree>
    <p:extLst>
      <p:ext uri="{BB962C8B-B14F-4D97-AF65-F5344CB8AC3E}">
        <p14:creationId xmlns:p14="http://schemas.microsoft.com/office/powerpoint/2010/main" val="38816806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1"/>
            <a:ext cx="7920880" cy="618455"/>
          </a:xfrm>
        </p:spPr>
        <p:txBody>
          <a:bodyPr/>
          <a:lstStyle/>
          <a:p>
            <a:r>
              <a:rPr lang="fr-BE" sz="2400" dirty="0" smtClean="0"/>
              <a:t>Taux de gestation et % F comparé entre sperme sexé et non sexé</a:t>
            </a:r>
            <a:endParaRPr lang="fr-BE" sz="2400" dirty="0"/>
          </a:p>
        </p:txBody>
      </p:sp>
      <p:graphicFrame>
        <p:nvGraphicFramePr>
          <p:cNvPr id="6" name="Graphique 5"/>
          <p:cNvGraphicFramePr>
            <a:graphicFrameLocks/>
          </p:cNvGraphicFramePr>
          <p:nvPr>
            <p:extLst>
              <p:ext uri="{D42A27DB-BD31-4B8C-83A1-F6EECF244321}">
                <p14:modId xmlns:p14="http://schemas.microsoft.com/office/powerpoint/2010/main" val="2961532842"/>
              </p:ext>
            </p:extLst>
          </p:nvPr>
        </p:nvGraphicFramePr>
        <p:xfrm>
          <a:off x="323529" y="908720"/>
          <a:ext cx="8712967" cy="583264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à coins arrondis 6"/>
          <p:cNvSpPr/>
          <p:nvPr/>
        </p:nvSpPr>
        <p:spPr bwMode="auto">
          <a:xfrm>
            <a:off x="7524595" y="1340768"/>
            <a:ext cx="1439893" cy="4104456"/>
          </a:xfrm>
          <a:prstGeom prst="roundRect">
            <a:avLst/>
          </a:prstGeom>
          <a:solidFill>
            <a:srgbClr val="FFFF99">
              <a:alpha val="31000"/>
            </a:srgb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8" name="Rectangle à coins arrondis 7"/>
          <p:cNvSpPr/>
          <p:nvPr/>
        </p:nvSpPr>
        <p:spPr bwMode="auto">
          <a:xfrm>
            <a:off x="1187624" y="1340768"/>
            <a:ext cx="6264696" cy="4104456"/>
          </a:xfrm>
          <a:prstGeom prst="roundRect">
            <a:avLst/>
          </a:prstGeom>
          <a:solidFill>
            <a:schemeClr val="accent6">
              <a:lumMod val="20000"/>
              <a:lumOff val="80000"/>
              <a:alpha val="31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9" name="ZoneTexte 8"/>
          <p:cNvSpPr txBox="1"/>
          <p:nvPr/>
        </p:nvSpPr>
        <p:spPr>
          <a:xfrm>
            <a:off x="1407973" y="879103"/>
            <a:ext cx="1241045" cy="461665"/>
          </a:xfrm>
          <a:prstGeom prst="rect">
            <a:avLst/>
          </a:prstGeom>
          <a:noFill/>
          <a:ln>
            <a:solidFill>
              <a:schemeClr val="tx2"/>
            </a:solidFill>
          </a:ln>
        </p:spPr>
        <p:txBody>
          <a:bodyPr wrap="none" rtlCol="0">
            <a:spAutoFit/>
          </a:bodyPr>
          <a:lstStyle/>
          <a:p>
            <a:r>
              <a:rPr lang="fr-BE" dirty="0" smtClean="0">
                <a:solidFill>
                  <a:schemeClr val="tx2"/>
                </a:solidFill>
                <a:latin typeface="+mj-lt"/>
              </a:rPr>
              <a:t>Génisses</a:t>
            </a:r>
            <a:endParaRPr lang="fr-BE" dirty="0">
              <a:solidFill>
                <a:schemeClr val="tx2"/>
              </a:solidFill>
              <a:latin typeface="+mj-lt"/>
            </a:endParaRPr>
          </a:p>
        </p:txBody>
      </p:sp>
      <p:sp>
        <p:nvSpPr>
          <p:cNvPr id="10" name="ZoneTexte 9"/>
          <p:cNvSpPr txBox="1"/>
          <p:nvPr/>
        </p:nvSpPr>
        <p:spPr>
          <a:xfrm>
            <a:off x="7812360" y="764704"/>
            <a:ext cx="1010982" cy="461665"/>
          </a:xfrm>
          <a:prstGeom prst="rect">
            <a:avLst/>
          </a:prstGeom>
          <a:noFill/>
          <a:ln>
            <a:solidFill>
              <a:schemeClr val="tx2"/>
            </a:solidFill>
          </a:ln>
        </p:spPr>
        <p:txBody>
          <a:bodyPr wrap="none" rtlCol="0">
            <a:spAutoFit/>
          </a:bodyPr>
          <a:lstStyle/>
          <a:p>
            <a:r>
              <a:rPr lang="fr-BE" dirty="0" smtClean="0">
                <a:solidFill>
                  <a:schemeClr val="tx2"/>
                </a:solidFill>
                <a:latin typeface="+mj-lt"/>
              </a:rPr>
              <a:t>Vaches</a:t>
            </a:r>
            <a:endParaRPr lang="fr-BE" dirty="0">
              <a:solidFill>
                <a:schemeClr val="tx2"/>
              </a:solidFill>
              <a:latin typeface="+mj-lt"/>
            </a:endParaRPr>
          </a:p>
        </p:txBody>
      </p:sp>
      <p:sp>
        <p:nvSpPr>
          <p:cNvPr id="3" name="Rectangle à coins arrondis 2"/>
          <p:cNvSpPr/>
          <p:nvPr/>
        </p:nvSpPr>
        <p:spPr bwMode="auto">
          <a:xfrm>
            <a:off x="1187624" y="6309320"/>
            <a:ext cx="6336971" cy="144016"/>
          </a:xfrm>
          <a:prstGeom prst="roundRect">
            <a:avLst/>
          </a:prstGeom>
          <a:solidFill>
            <a:srgbClr val="FF66FF">
              <a:alpha val="40000"/>
            </a:srgbClr>
          </a:solidFill>
          <a:ln w="9525" cap="flat" cmpd="sng" algn="ctr">
            <a:solidFill>
              <a:schemeClr val="tx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1" name="Rectangle à coins arrondis 10"/>
          <p:cNvSpPr/>
          <p:nvPr/>
        </p:nvSpPr>
        <p:spPr bwMode="auto">
          <a:xfrm>
            <a:off x="1187624" y="6482953"/>
            <a:ext cx="6336971" cy="186407"/>
          </a:xfrm>
          <a:prstGeom prst="roundRect">
            <a:avLst/>
          </a:prstGeom>
          <a:solidFill>
            <a:srgbClr val="FF0066">
              <a:alpha val="40000"/>
            </a:srgbClr>
          </a:solidFill>
          <a:ln w="9525" cap="flat" cmpd="sng" algn="ctr">
            <a:solidFill>
              <a:schemeClr val="tx2">
                <a:lumMod val="50000"/>
                <a:lumOff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435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492896"/>
            <a:ext cx="8424958" cy="1008112"/>
          </a:xfrm>
        </p:spPr>
        <p:txBody>
          <a:bodyPr/>
          <a:lstStyle/>
          <a:p>
            <a:r>
              <a:rPr lang="fr-BE" dirty="0" smtClean="0"/>
              <a:t>Pourquoi cette réduction de 17 à 31 % du taux de gestation ? </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44</a:t>
            </a:fld>
            <a:endParaRPr lang="fr-FR" altLang="fr-FR"/>
          </a:p>
        </p:txBody>
      </p:sp>
    </p:spTree>
    <p:extLst>
      <p:ext uri="{BB962C8B-B14F-4D97-AF65-F5344CB8AC3E}">
        <p14:creationId xmlns:p14="http://schemas.microsoft.com/office/powerpoint/2010/main" val="23552899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332656"/>
            <a:ext cx="8640960" cy="6336704"/>
          </a:xfrm>
        </p:spPr>
        <p:txBody>
          <a:bodyPr/>
          <a:lstStyle/>
          <a:p>
            <a:r>
              <a:rPr lang="fr-BE" sz="2400" dirty="0"/>
              <a:t>La </a:t>
            </a:r>
            <a:r>
              <a:rPr lang="fr-BE" sz="2400" u="sng" dirty="0"/>
              <a:t>dilution</a:t>
            </a:r>
            <a:r>
              <a:rPr lang="fr-BE" sz="2400" dirty="0"/>
              <a:t> requise pour le sexage dilue aussi les secrétions spermatiques et donc leur potentiel de fertilisation (Maxwell et Johnson Theriogenology 1999, 52, 1353</a:t>
            </a:r>
            <a:r>
              <a:rPr lang="fr-BE" sz="2400" dirty="0" smtClean="0"/>
              <a:t>)</a:t>
            </a:r>
          </a:p>
          <a:p>
            <a:endParaRPr lang="fr-BE" sz="2400" dirty="0"/>
          </a:p>
          <a:p>
            <a:r>
              <a:rPr lang="fr-BE" sz="2400" u="sng" dirty="0" smtClean="0"/>
              <a:t>Forces de cisaillement </a:t>
            </a:r>
            <a:r>
              <a:rPr lang="fr-BE" sz="2400" dirty="0" smtClean="0"/>
              <a:t>durant le passage des spermatozoïdes dans la canule du système. </a:t>
            </a:r>
            <a:br>
              <a:rPr lang="fr-BE" sz="2400" dirty="0" smtClean="0"/>
            </a:br>
            <a:r>
              <a:rPr lang="fr-BE" sz="2400" i="1" dirty="0" smtClean="0"/>
              <a:t>Alternative</a:t>
            </a:r>
            <a:r>
              <a:rPr lang="fr-BE" sz="2400" dirty="0" smtClean="0"/>
              <a:t> : Réduire la pression requise pour le sexage (50 à 40 psi 1 bar = 14,51 psi </a:t>
            </a:r>
            <a:r>
              <a:rPr lang="fr-BE" sz="2400" dirty="0" smtClean="0">
                <a:solidFill>
                  <a:schemeClr val="tx1">
                    <a:lumMod val="65000"/>
                  </a:schemeClr>
                </a:solidFill>
              </a:rPr>
              <a:t>(</a:t>
            </a:r>
            <a:r>
              <a:rPr lang="fr-BE" sz="2400" dirty="0" err="1" smtClean="0">
                <a:solidFill>
                  <a:schemeClr val="tx1">
                    <a:lumMod val="65000"/>
                  </a:schemeClr>
                </a:solidFill>
              </a:rPr>
              <a:t>Suh</a:t>
            </a:r>
            <a:r>
              <a:rPr lang="fr-BE" sz="2400" dirty="0" smtClean="0">
                <a:solidFill>
                  <a:schemeClr val="tx1">
                    <a:lumMod val="65000"/>
                  </a:schemeClr>
                </a:solidFill>
              </a:rPr>
              <a:t> et al. Theriogenology 2005, 64,1035-1048; </a:t>
            </a:r>
            <a:r>
              <a:rPr lang="fr-BE" sz="2400" dirty="0" err="1" smtClean="0">
                <a:solidFill>
                  <a:schemeClr val="tx1">
                    <a:lumMod val="65000"/>
                  </a:schemeClr>
                </a:solidFill>
              </a:rPr>
              <a:t>Schenk</a:t>
            </a:r>
            <a:r>
              <a:rPr lang="fr-BE" sz="2400" dirty="0" smtClean="0">
                <a:solidFill>
                  <a:schemeClr val="tx1">
                    <a:lumMod val="65000"/>
                  </a:schemeClr>
                </a:solidFill>
              </a:rPr>
              <a:t> et al. Theriogenology 2009, 71,717-729)</a:t>
            </a:r>
          </a:p>
          <a:p>
            <a:r>
              <a:rPr lang="fr-BE" sz="2400" dirty="0" smtClean="0"/>
              <a:t>Plus </a:t>
            </a:r>
            <a:r>
              <a:rPr lang="fr-BE" sz="2400" dirty="0"/>
              <a:t>le </a:t>
            </a:r>
            <a:r>
              <a:rPr lang="fr-BE" sz="2400" u="sng" dirty="0"/>
              <a:t>nombre de spermatozoïdes </a:t>
            </a:r>
            <a:r>
              <a:rPr lang="fr-BE" sz="2400" u="sng" dirty="0" smtClean="0"/>
              <a:t>sexé par heure  </a:t>
            </a:r>
            <a:r>
              <a:rPr lang="fr-BE" sz="2400" dirty="0"/>
              <a:t>augmente et plus la qualité du sexage diminue (84 % si 9 millions par heure vs 73 % si 18 millions Johnson et </a:t>
            </a:r>
            <a:r>
              <a:rPr lang="fr-BE" sz="2400" dirty="0" err="1"/>
              <a:t>Welch</a:t>
            </a:r>
            <a:r>
              <a:rPr lang="fr-BE" sz="2400" dirty="0"/>
              <a:t> 1999</a:t>
            </a:r>
            <a:r>
              <a:rPr lang="fr-BE" sz="2400" dirty="0" smtClean="0"/>
              <a:t>)</a:t>
            </a:r>
          </a:p>
          <a:p>
            <a:endParaRPr lang="fr-BE" sz="2400" dirty="0"/>
          </a:p>
          <a:p>
            <a:r>
              <a:rPr lang="fr-BE" sz="2400" dirty="0" smtClean="0"/>
              <a:t>Effet </a:t>
            </a:r>
            <a:r>
              <a:rPr lang="fr-BE" sz="2400" dirty="0"/>
              <a:t>du </a:t>
            </a:r>
            <a:r>
              <a:rPr lang="fr-BE" sz="2400" u="sng" dirty="0"/>
              <a:t>délai </a:t>
            </a:r>
            <a:r>
              <a:rPr lang="fr-BE" sz="2400" dirty="0"/>
              <a:t>entre la collecte et le sexage (</a:t>
            </a:r>
            <a:r>
              <a:rPr lang="fr-BE" sz="2400" dirty="0" err="1"/>
              <a:t>Schenk</a:t>
            </a:r>
            <a:r>
              <a:rPr lang="fr-BE" sz="2400" dirty="0"/>
              <a:t> et al. 2009</a:t>
            </a:r>
            <a:r>
              <a:rPr lang="fr-BE" sz="2400" dirty="0" smtClean="0"/>
              <a:t>)</a:t>
            </a: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45</a:t>
            </a:fld>
            <a:endParaRPr lang="fr-FR" altLang="fr-FR"/>
          </a:p>
        </p:txBody>
      </p:sp>
    </p:spTree>
    <p:extLst>
      <p:ext uri="{BB962C8B-B14F-4D97-AF65-F5344CB8AC3E}">
        <p14:creationId xmlns:p14="http://schemas.microsoft.com/office/powerpoint/2010/main" val="239678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548680"/>
            <a:ext cx="8496944" cy="5688632"/>
          </a:xfrm>
        </p:spPr>
        <p:txBody>
          <a:bodyPr/>
          <a:lstStyle/>
          <a:p>
            <a:endParaRPr lang="fr-BE" sz="2400" dirty="0"/>
          </a:p>
          <a:p>
            <a:r>
              <a:rPr lang="fr-BE" sz="2400" dirty="0"/>
              <a:t>La </a:t>
            </a:r>
            <a:r>
              <a:rPr lang="fr-BE" sz="2400" u="sng" dirty="0"/>
              <a:t>coloration</a:t>
            </a:r>
            <a:r>
              <a:rPr lang="fr-BE" sz="2400" dirty="0"/>
              <a:t> de la chromatine par le Hoechst 33342 et son identification par un système laser peuvent entraîner une réduction de la fertilité du sperme et du développement embryonnaire : </a:t>
            </a:r>
            <a:r>
              <a:rPr lang="fr-BE" sz="2400" u="sng" dirty="0"/>
              <a:t>effets peu probables </a:t>
            </a:r>
            <a:r>
              <a:rPr lang="fr-BE" sz="2400" dirty="0"/>
              <a:t>(voir </a:t>
            </a:r>
            <a:r>
              <a:rPr lang="fr-BE" sz="2400" dirty="0" err="1"/>
              <a:t>Rath</a:t>
            </a:r>
            <a:r>
              <a:rPr lang="fr-BE" sz="2400" dirty="0"/>
              <a:t> et Johnson 2008 pour synthèse). </a:t>
            </a:r>
            <a:r>
              <a:rPr lang="fr-BE" sz="2400" dirty="0" smtClean="0"/>
              <a:t/>
            </a:r>
            <a:br>
              <a:rPr lang="fr-BE" sz="2400" dirty="0" smtClean="0"/>
            </a:br>
            <a:r>
              <a:rPr lang="fr-BE" sz="2400" i="1" dirty="0" smtClean="0"/>
              <a:t>Alternative</a:t>
            </a:r>
            <a:r>
              <a:rPr lang="fr-BE" sz="2400" dirty="0" smtClean="0"/>
              <a:t> </a:t>
            </a:r>
            <a:r>
              <a:rPr lang="fr-BE" sz="2400" dirty="0"/>
              <a:t>: Perspectives d’amélioration : utilisation de nanoparticules pour identifier les séquences d’ADN spécifiques du chromosome X et Y </a:t>
            </a:r>
            <a:endParaRPr lang="fr-BE" sz="2400" dirty="0" smtClean="0"/>
          </a:p>
          <a:p>
            <a:endParaRPr lang="fr-BE" sz="2400" dirty="0"/>
          </a:p>
          <a:p>
            <a:r>
              <a:rPr lang="fr-BE" sz="2400" dirty="0" smtClean="0"/>
              <a:t>Effets </a:t>
            </a:r>
            <a:r>
              <a:rPr lang="fr-BE" sz="2400" dirty="0"/>
              <a:t>négatifs possibles du </a:t>
            </a:r>
            <a:r>
              <a:rPr lang="fr-BE" sz="2400" u="sng" dirty="0"/>
              <a:t>champ électrique </a:t>
            </a:r>
            <a:r>
              <a:rPr lang="fr-BE" sz="2400" dirty="0"/>
              <a:t>qui trie les spermatozoïdes (production de </a:t>
            </a:r>
            <a:r>
              <a:rPr lang="fr-FR" sz="2400" dirty="0"/>
              <a:t>dérivés réactifs de l'oxygène (ROS : </a:t>
            </a:r>
            <a:r>
              <a:rPr lang="fr-FR" sz="2400" dirty="0" err="1"/>
              <a:t>reactive</a:t>
            </a:r>
            <a:r>
              <a:rPr lang="fr-FR" sz="2400" dirty="0"/>
              <a:t> </a:t>
            </a:r>
            <a:r>
              <a:rPr lang="fr-FR" sz="2400" dirty="0" err="1"/>
              <a:t>oxygen</a:t>
            </a:r>
            <a:r>
              <a:rPr lang="fr-FR" sz="2400" dirty="0"/>
              <a:t> </a:t>
            </a:r>
            <a:r>
              <a:rPr lang="fr-FR" sz="2400" dirty="0" err="1"/>
              <a:t>species</a:t>
            </a:r>
            <a:r>
              <a:rPr lang="fr-FR" sz="2400" dirty="0"/>
              <a:t>) qui peuvent avoir un effet négatif sur les mitochondries (</a:t>
            </a:r>
            <a:r>
              <a:rPr lang="fr-FR" sz="2400" dirty="0" err="1"/>
              <a:t>Klinc</a:t>
            </a:r>
            <a:r>
              <a:rPr lang="fr-FR" sz="2400" dirty="0"/>
              <a:t> et al. </a:t>
            </a:r>
            <a:r>
              <a:rPr lang="fr-FR" sz="2400" dirty="0" err="1"/>
              <a:t>Reprod</a:t>
            </a:r>
            <a:r>
              <a:rPr lang="fr-FR" sz="2400" dirty="0"/>
              <a:t> Dom </a:t>
            </a:r>
            <a:r>
              <a:rPr lang="fr-FR" sz="2400" dirty="0" err="1"/>
              <a:t>Anim</a:t>
            </a:r>
            <a:r>
              <a:rPr lang="fr-FR" sz="2400" dirty="0"/>
              <a:t> 2007, 42,63-67). </a:t>
            </a:r>
            <a:r>
              <a:rPr lang="fr-FR" sz="2400" i="1" dirty="0"/>
              <a:t>Alternative</a:t>
            </a:r>
            <a:r>
              <a:rPr lang="fr-FR" sz="2400" dirty="0"/>
              <a:t> : a</a:t>
            </a:r>
            <a:r>
              <a:rPr lang="fr-BE" sz="2400" dirty="0" err="1"/>
              <a:t>ddition</a:t>
            </a:r>
            <a:r>
              <a:rPr lang="fr-BE" sz="2400" dirty="0"/>
              <a:t> d’</a:t>
            </a:r>
            <a:r>
              <a:rPr lang="fr-BE" sz="2400" u="sng" dirty="0"/>
              <a:t>antioxydants</a:t>
            </a:r>
            <a:r>
              <a:rPr lang="fr-BE" sz="2400" dirty="0"/>
              <a:t> </a:t>
            </a:r>
            <a:r>
              <a:rPr lang="fr-BE" sz="2400" dirty="0">
                <a:solidFill>
                  <a:schemeClr val="tx1">
                    <a:lumMod val="65000"/>
                  </a:schemeClr>
                </a:solidFill>
              </a:rPr>
              <a:t>(</a:t>
            </a:r>
            <a:r>
              <a:rPr lang="fr-BE" sz="2400" dirty="0" err="1">
                <a:solidFill>
                  <a:schemeClr val="tx1">
                    <a:lumMod val="65000"/>
                  </a:schemeClr>
                </a:solidFill>
              </a:rPr>
              <a:t>Klinc</a:t>
            </a:r>
            <a:r>
              <a:rPr lang="fr-BE" sz="2400" dirty="0">
                <a:solidFill>
                  <a:schemeClr val="tx1">
                    <a:lumMod val="65000"/>
                  </a:schemeClr>
                </a:solidFill>
              </a:rPr>
              <a:t> et al. Reproduction in </a:t>
            </a:r>
            <a:r>
              <a:rPr lang="fr-BE" sz="2400" dirty="0" err="1">
                <a:solidFill>
                  <a:schemeClr val="tx1">
                    <a:lumMod val="65000"/>
                  </a:schemeClr>
                </a:solidFill>
              </a:rPr>
              <a:t>Domestic</a:t>
            </a:r>
            <a:r>
              <a:rPr lang="fr-BE" sz="2400" dirty="0">
                <a:solidFill>
                  <a:schemeClr val="tx1">
                    <a:lumMod val="65000"/>
                  </a:schemeClr>
                </a:solidFill>
              </a:rPr>
              <a:t> </a:t>
            </a:r>
            <a:r>
              <a:rPr lang="fr-BE" sz="2400" dirty="0" err="1">
                <a:solidFill>
                  <a:schemeClr val="tx1">
                    <a:lumMod val="65000"/>
                  </a:schemeClr>
                </a:solidFill>
              </a:rPr>
              <a:t>Animals</a:t>
            </a:r>
            <a:r>
              <a:rPr lang="fr-BE" sz="2400" dirty="0">
                <a:solidFill>
                  <a:schemeClr val="tx1">
                    <a:lumMod val="65000"/>
                  </a:schemeClr>
                </a:solidFill>
              </a:rPr>
              <a:t> 2007,42,58-62)</a:t>
            </a:r>
          </a:p>
          <a:p>
            <a:endParaRPr lang="fr-FR" sz="2400" dirty="0"/>
          </a:p>
          <a:p>
            <a:endParaRPr lang="fr-BE" sz="2400" dirty="0"/>
          </a:p>
          <a:p>
            <a:endParaRPr lang="fr-BE" sz="2400" dirty="0"/>
          </a:p>
          <a:p>
            <a:endParaRPr lang="fr-BE" sz="2400" dirty="0"/>
          </a:p>
          <a:p>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46</a:t>
            </a:fld>
            <a:endParaRPr lang="fr-FR" altLang="fr-FR"/>
          </a:p>
        </p:txBody>
      </p:sp>
    </p:spTree>
    <p:extLst>
      <p:ext uri="{BB962C8B-B14F-4D97-AF65-F5344CB8AC3E}">
        <p14:creationId xmlns:p14="http://schemas.microsoft.com/office/powerpoint/2010/main" val="984665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620688"/>
            <a:ext cx="8423275" cy="5832648"/>
          </a:xfrm>
        </p:spPr>
        <p:txBody>
          <a:bodyPr/>
          <a:lstStyle/>
          <a:p>
            <a:r>
              <a:rPr lang="fr-BE" sz="2400" dirty="0"/>
              <a:t>Plus la </a:t>
            </a:r>
            <a:r>
              <a:rPr lang="fr-BE" sz="2400" u="sng" dirty="0"/>
              <a:t>mobilité initiale </a:t>
            </a:r>
            <a:r>
              <a:rPr lang="fr-BE" sz="2400" dirty="0"/>
              <a:t>des spermatozoïdes est élevée et meilleure sera la qualité du sexage (Caballero et al. 1999)</a:t>
            </a:r>
          </a:p>
          <a:p>
            <a:r>
              <a:rPr lang="fr-BE" sz="2400" u="sng" dirty="0" smtClean="0"/>
              <a:t>Différences de fertilité entre les taureaux </a:t>
            </a:r>
            <a:r>
              <a:rPr lang="fr-BE" sz="2400" dirty="0" smtClean="0"/>
              <a:t>: sperme sexé </a:t>
            </a:r>
            <a:r>
              <a:rPr lang="fr-BE" sz="2400" dirty="0" smtClean="0">
                <a:solidFill>
                  <a:schemeClr val="tx1">
                    <a:lumMod val="65000"/>
                  </a:schemeClr>
                </a:solidFill>
              </a:rPr>
              <a:t>(</a:t>
            </a:r>
            <a:r>
              <a:rPr lang="fr-BE" sz="2400" dirty="0" err="1" smtClean="0">
                <a:solidFill>
                  <a:schemeClr val="tx1">
                    <a:lumMod val="65000"/>
                  </a:schemeClr>
                </a:solidFill>
              </a:rPr>
              <a:t>Dejarnette</a:t>
            </a:r>
            <a:r>
              <a:rPr lang="fr-BE" sz="2400" dirty="0" smtClean="0">
                <a:solidFill>
                  <a:schemeClr val="tx1">
                    <a:lumMod val="65000"/>
                  </a:schemeClr>
                </a:solidFill>
              </a:rPr>
              <a:t> et al. </a:t>
            </a:r>
            <a:r>
              <a:rPr lang="fr-BE" sz="2400" dirty="0" err="1" smtClean="0">
                <a:solidFill>
                  <a:schemeClr val="tx1">
                    <a:lumMod val="65000"/>
                  </a:schemeClr>
                </a:solidFill>
              </a:rPr>
              <a:t>JDS</a:t>
            </a:r>
            <a:r>
              <a:rPr lang="fr-BE" sz="2400" dirty="0" smtClean="0">
                <a:solidFill>
                  <a:schemeClr val="tx1">
                    <a:lumMod val="65000"/>
                  </a:schemeClr>
                </a:solidFill>
              </a:rPr>
              <a:t> 2011, 94,3477-3483; Sales et al. 2010; </a:t>
            </a:r>
            <a:r>
              <a:rPr lang="fr-BE" sz="2400" dirty="0" err="1" smtClean="0">
                <a:solidFill>
                  <a:schemeClr val="tx1">
                    <a:lumMod val="65000"/>
                  </a:schemeClr>
                </a:solidFill>
              </a:rPr>
              <a:t>Saragusty</a:t>
            </a:r>
            <a:r>
              <a:rPr lang="fr-BE" sz="2400" dirty="0" smtClean="0">
                <a:solidFill>
                  <a:schemeClr val="tx1">
                    <a:lumMod val="65000"/>
                  </a:schemeClr>
                </a:solidFill>
              </a:rPr>
              <a:t> et al. </a:t>
            </a:r>
            <a:r>
              <a:rPr lang="fr-BE" sz="2400" dirty="0" err="1" smtClean="0">
                <a:solidFill>
                  <a:schemeClr val="tx1">
                    <a:lumMod val="65000"/>
                  </a:schemeClr>
                </a:solidFill>
              </a:rPr>
              <a:t>Anim</a:t>
            </a:r>
            <a:r>
              <a:rPr lang="fr-BE" sz="2400" dirty="0" smtClean="0">
                <a:solidFill>
                  <a:schemeClr val="tx1">
                    <a:lumMod val="65000"/>
                  </a:schemeClr>
                </a:solidFill>
              </a:rPr>
              <a:t> </a:t>
            </a:r>
            <a:r>
              <a:rPr lang="fr-BE" sz="2400" dirty="0" err="1" smtClean="0">
                <a:solidFill>
                  <a:schemeClr val="tx1">
                    <a:lumMod val="65000"/>
                  </a:schemeClr>
                </a:solidFill>
              </a:rPr>
              <a:t>Reprod</a:t>
            </a:r>
            <a:r>
              <a:rPr lang="fr-BE" sz="2400" dirty="0" smtClean="0">
                <a:solidFill>
                  <a:schemeClr val="tx1">
                    <a:lumMod val="65000"/>
                  </a:schemeClr>
                </a:solidFill>
              </a:rPr>
              <a:t> </a:t>
            </a:r>
            <a:r>
              <a:rPr lang="fr-BE" sz="2400" dirty="0" err="1" smtClean="0">
                <a:solidFill>
                  <a:schemeClr val="tx1">
                    <a:lumMod val="65000"/>
                  </a:schemeClr>
                </a:solidFill>
              </a:rPr>
              <a:t>Sci</a:t>
            </a:r>
            <a:r>
              <a:rPr lang="fr-BE" sz="2400" dirty="0" smtClean="0">
                <a:solidFill>
                  <a:schemeClr val="tx1">
                    <a:lumMod val="65000"/>
                  </a:schemeClr>
                </a:solidFill>
              </a:rPr>
              <a:t> 2009,115,10-17) </a:t>
            </a:r>
            <a:r>
              <a:rPr lang="fr-BE" sz="2400" dirty="0" smtClean="0"/>
              <a:t>ou non </a:t>
            </a:r>
            <a:r>
              <a:rPr lang="fr-BE" sz="2400" dirty="0" smtClean="0">
                <a:solidFill>
                  <a:schemeClr val="tx1">
                    <a:lumMod val="65000"/>
                  </a:schemeClr>
                </a:solidFill>
              </a:rPr>
              <a:t>(Den </a:t>
            </a:r>
            <a:r>
              <a:rPr lang="fr-BE" sz="2400" dirty="0" err="1" smtClean="0">
                <a:solidFill>
                  <a:schemeClr val="tx1">
                    <a:lumMod val="65000"/>
                  </a:schemeClr>
                </a:solidFill>
              </a:rPr>
              <a:t>Daas</a:t>
            </a:r>
            <a:r>
              <a:rPr lang="fr-BE" sz="2400" dirty="0" smtClean="0">
                <a:solidFill>
                  <a:schemeClr val="tx1">
                    <a:lumMod val="65000"/>
                  </a:schemeClr>
                </a:solidFill>
              </a:rPr>
              <a:t> et al. JDS 1998, 81, 1714-1723) </a:t>
            </a:r>
            <a:r>
              <a:rPr lang="fr-BE" sz="2400" dirty="0" smtClean="0"/>
              <a:t>mais</a:t>
            </a:r>
            <a:r>
              <a:rPr lang="fr-BE" sz="2400" dirty="0" smtClean="0">
                <a:solidFill>
                  <a:schemeClr val="tx1">
                    <a:lumMod val="65000"/>
                  </a:schemeClr>
                </a:solidFill>
              </a:rPr>
              <a:t> p</a:t>
            </a:r>
            <a:r>
              <a:rPr lang="fr-BE" sz="2400" dirty="0" smtClean="0"/>
              <a:t>as de différences observées entre sperme sexé et non sexé provenant des mêmes taureaux </a:t>
            </a:r>
            <a:r>
              <a:rPr lang="fr-BE" sz="2400" dirty="0" smtClean="0">
                <a:solidFill>
                  <a:schemeClr val="tx1">
                    <a:lumMod val="65000"/>
                  </a:schemeClr>
                </a:solidFill>
              </a:rPr>
              <a:t>(</a:t>
            </a:r>
            <a:r>
              <a:rPr lang="fr-BE" sz="2400" dirty="0" err="1" smtClean="0">
                <a:solidFill>
                  <a:schemeClr val="tx1">
                    <a:lumMod val="65000"/>
                  </a:schemeClr>
                </a:solidFill>
              </a:rPr>
              <a:t>Dominguez</a:t>
            </a:r>
            <a:r>
              <a:rPr lang="fr-BE" sz="2400" dirty="0" smtClean="0">
                <a:solidFill>
                  <a:schemeClr val="tx1">
                    <a:lumMod val="65000"/>
                  </a:schemeClr>
                </a:solidFill>
              </a:rPr>
              <a:t> et al. </a:t>
            </a:r>
            <a:r>
              <a:rPr lang="fr-BE" sz="2400" dirty="0" err="1" smtClean="0">
                <a:solidFill>
                  <a:schemeClr val="tx1">
                    <a:lumMod val="65000"/>
                  </a:schemeClr>
                </a:solidFill>
              </a:rPr>
              <a:t>Anim</a:t>
            </a:r>
            <a:r>
              <a:rPr lang="fr-BE" sz="2400" dirty="0" smtClean="0">
                <a:solidFill>
                  <a:schemeClr val="tx1">
                    <a:lumMod val="65000"/>
                  </a:schemeClr>
                </a:solidFill>
              </a:rPr>
              <a:t> </a:t>
            </a:r>
            <a:r>
              <a:rPr lang="fr-BE" sz="2400" dirty="0" err="1" smtClean="0">
                <a:solidFill>
                  <a:schemeClr val="tx1">
                    <a:lumMod val="65000"/>
                  </a:schemeClr>
                </a:solidFill>
              </a:rPr>
              <a:t>Reprod</a:t>
            </a:r>
            <a:r>
              <a:rPr lang="fr-BE" sz="2400" dirty="0" smtClean="0">
                <a:solidFill>
                  <a:schemeClr val="tx1">
                    <a:lumMod val="65000"/>
                  </a:schemeClr>
                </a:solidFill>
              </a:rPr>
              <a:t> </a:t>
            </a:r>
            <a:r>
              <a:rPr lang="fr-BE" sz="2400" dirty="0" err="1" smtClean="0">
                <a:solidFill>
                  <a:schemeClr val="tx1">
                    <a:lumMod val="65000"/>
                  </a:schemeClr>
                </a:solidFill>
              </a:rPr>
              <a:t>Sci</a:t>
            </a:r>
            <a:r>
              <a:rPr lang="fr-BE" sz="2400" dirty="0" smtClean="0">
                <a:solidFill>
                  <a:schemeClr val="tx1">
                    <a:lumMod val="65000"/>
                  </a:schemeClr>
                </a:solidFill>
              </a:rPr>
              <a:t> 2011, 129,127-131).</a:t>
            </a:r>
          </a:p>
          <a:p>
            <a:r>
              <a:rPr lang="fr-BE" sz="2400" dirty="0" smtClean="0"/>
              <a:t>Le </a:t>
            </a:r>
            <a:r>
              <a:rPr lang="fr-BE" sz="2400" dirty="0"/>
              <a:t>processus de sexage diminue la résistance à la congélation (</a:t>
            </a:r>
            <a:r>
              <a:rPr lang="fr-BE" sz="2400" dirty="0" err="1"/>
              <a:t>Hollinshead</a:t>
            </a:r>
            <a:r>
              <a:rPr lang="fr-BE" sz="2400" dirty="0"/>
              <a:t> et al. </a:t>
            </a:r>
            <a:r>
              <a:rPr lang="fr-BE" sz="2400" dirty="0" err="1"/>
              <a:t>Reprod</a:t>
            </a:r>
            <a:r>
              <a:rPr lang="fr-BE" sz="2400" dirty="0"/>
              <a:t> Fert Dev 2003, 15,351-359; Carvalho et al. 2010</a:t>
            </a:r>
            <a:r>
              <a:rPr lang="fr-BE" sz="2400" dirty="0" smtClean="0"/>
              <a:t>). </a:t>
            </a:r>
            <a:br>
              <a:rPr lang="fr-BE" sz="2400" dirty="0" smtClean="0"/>
            </a:br>
            <a:r>
              <a:rPr lang="fr-BE" sz="2400" i="1" dirty="0" smtClean="0"/>
              <a:t>Alternative</a:t>
            </a:r>
            <a:r>
              <a:rPr lang="fr-BE" sz="2400" dirty="0" smtClean="0"/>
              <a:t>: </a:t>
            </a:r>
            <a:r>
              <a:rPr lang="fr-BE" sz="2400" dirty="0"/>
              <a:t>Sexage du sperme après sa congélation (reverse </a:t>
            </a:r>
            <a:r>
              <a:rPr lang="fr-BE" sz="2400" dirty="0" err="1"/>
              <a:t>sorting</a:t>
            </a:r>
            <a:r>
              <a:rPr lang="fr-BE" sz="2400" dirty="0"/>
              <a:t>) </a:t>
            </a:r>
            <a:r>
              <a:rPr lang="fr-BE" sz="2400" dirty="0">
                <a:solidFill>
                  <a:schemeClr val="tx1">
                    <a:lumMod val="65000"/>
                  </a:schemeClr>
                </a:solidFill>
              </a:rPr>
              <a:t>(Hollingshead et al. 2004 dans l’espèce </a:t>
            </a:r>
            <a:r>
              <a:rPr lang="fr-BE" sz="2400" dirty="0" smtClean="0">
                <a:solidFill>
                  <a:schemeClr val="tx1">
                    <a:lumMod val="65000"/>
                  </a:schemeClr>
                </a:solidFill>
              </a:rPr>
              <a:t>ovine</a:t>
            </a:r>
            <a:endParaRPr lang="fr-FR" sz="2400" dirty="0"/>
          </a:p>
          <a:p>
            <a:endParaRPr lang="fr-BE" sz="2200" dirty="0" smtClean="0">
              <a:solidFill>
                <a:schemeClr val="tx1">
                  <a:lumMod val="65000"/>
                </a:schemeClr>
              </a:solidFill>
            </a:endParaRPr>
          </a:p>
          <a:p>
            <a:endParaRPr lang="fr-BE" sz="21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47</a:t>
            </a:fld>
            <a:endParaRPr lang="fr-FR" altLang="fr-FR"/>
          </a:p>
        </p:txBody>
      </p:sp>
    </p:spTree>
    <p:extLst>
      <p:ext uri="{BB962C8B-B14F-4D97-AF65-F5344CB8AC3E}">
        <p14:creationId xmlns:p14="http://schemas.microsoft.com/office/powerpoint/2010/main" val="2719962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569200" cy="648370"/>
          </a:xfrm>
        </p:spPr>
        <p:txBody>
          <a:bodyPr/>
          <a:lstStyle/>
          <a:p>
            <a:r>
              <a:rPr lang="fr-BE" dirty="0" smtClean="0"/>
              <a:t>Plus concrètement en pratique </a:t>
            </a:r>
            <a:endParaRPr lang="fr-BE" dirty="0"/>
          </a:p>
        </p:txBody>
      </p:sp>
      <p:sp>
        <p:nvSpPr>
          <p:cNvPr id="3" name="Espace réservé du contenu 2"/>
          <p:cNvSpPr>
            <a:spLocks noGrp="1"/>
          </p:cNvSpPr>
          <p:nvPr>
            <p:ph idx="1"/>
          </p:nvPr>
        </p:nvSpPr>
        <p:spPr>
          <a:xfrm>
            <a:off x="395536" y="1340768"/>
            <a:ext cx="8423275" cy="5112568"/>
          </a:xfrm>
        </p:spPr>
        <p:txBody>
          <a:bodyPr/>
          <a:lstStyle/>
          <a:p>
            <a:r>
              <a:rPr lang="fr-BE" sz="2800" u="sng" dirty="0"/>
              <a:t>Pas d’intérêt à augmenter le nombre de </a:t>
            </a:r>
            <a:r>
              <a:rPr lang="fr-BE" sz="2800" u="sng" dirty="0" err="1" smtClean="0"/>
              <a:t>spz</a:t>
            </a:r>
            <a:r>
              <a:rPr lang="fr-BE" sz="2800" u="sng" dirty="0" smtClean="0"/>
              <a:t> </a:t>
            </a:r>
            <a:r>
              <a:rPr lang="fr-BE" sz="2800" u="sng" dirty="0"/>
              <a:t>par </a:t>
            </a:r>
            <a:r>
              <a:rPr lang="fr-BE" sz="2800" u="sng" dirty="0" smtClean="0"/>
              <a:t>paillette</a:t>
            </a:r>
          </a:p>
          <a:p>
            <a:endParaRPr lang="fr-BE" sz="2400" u="sng" dirty="0"/>
          </a:p>
          <a:p>
            <a:r>
              <a:rPr lang="fr-BE" sz="2400" dirty="0" smtClean="0"/>
              <a:t>Le </a:t>
            </a:r>
            <a:r>
              <a:rPr lang="fr-BE" sz="2400" dirty="0"/>
              <a:t>nombre de 2 millions de </a:t>
            </a:r>
            <a:r>
              <a:rPr lang="fr-BE" sz="2400" dirty="0" err="1"/>
              <a:t>spz</a:t>
            </a:r>
            <a:r>
              <a:rPr lang="fr-BE" sz="2400" dirty="0"/>
              <a:t> sexés par paillette permet l’obtention de TG comparables à ceux obtenus avec des paillettes renfermant 20 millions de spermatozoïdes non sexés </a:t>
            </a:r>
            <a:r>
              <a:rPr lang="fr-BE" sz="2400" dirty="0">
                <a:solidFill>
                  <a:schemeClr val="tx1">
                    <a:lumMod val="65000"/>
                  </a:schemeClr>
                </a:solidFill>
              </a:rPr>
              <a:t>(Seidel et </a:t>
            </a:r>
            <a:r>
              <a:rPr lang="fr-BE" sz="2400" dirty="0" err="1">
                <a:solidFill>
                  <a:schemeClr val="tx1">
                    <a:lumMod val="65000"/>
                  </a:schemeClr>
                </a:solidFill>
              </a:rPr>
              <a:t>Schenk</a:t>
            </a:r>
            <a:r>
              <a:rPr lang="fr-BE" sz="2400" dirty="0">
                <a:solidFill>
                  <a:schemeClr val="tx1">
                    <a:lumMod val="65000"/>
                  </a:schemeClr>
                </a:solidFill>
              </a:rPr>
              <a:t> </a:t>
            </a:r>
            <a:r>
              <a:rPr lang="fr-BE" sz="2400" dirty="0" err="1">
                <a:solidFill>
                  <a:schemeClr val="tx1">
                    <a:lumMod val="65000"/>
                  </a:schemeClr>
                </a:solidFill>
              </a:rPr>
              <a:t>Anim</a:t>
            </a:r>
            <a:r>
              <a:rPr lang="fr-BE" sz="2400" dirty="0">
                <a:solidFill>
                  <a:schemeClr val="tx1">
                    <a:lumMod val="65000"/>
                  </a:schemeClr>
                </a:solidFill>
              </a:rPr>
              <a:t> </a:t>
            </a:r>
            <a:r>
              <a:rPr lang="fr-BE" sz="2400" dirty="0" err="1">
                <a:solidFill>
                  <a:schemeClr val="tx1">
                    <a:lumMod val="65000"/>
                  </a:schemeClr>
                </a:solidFill>
              </a:rPr>
              <a:t>Reprod</a:t>
            </a:r>
            <a:r>
              <a:rPr lang="fr-BE" sz="2400" dirty="0">
                <a:solidFill>
                  <a:schemeClr val="tx1">
                    <a:lumMod val="65000"/>
                  </a:schemeClr>
                </a:solidFill>
              </a:rPr>
              <a:t> </a:t>
            </a:r>
            <a:r>
              <a:rPr lang="fr-BE" sz="2400" dirty="0" err="1">
                <a:solidFill>
                  <a:schemeClr val="tx1">
                    <a:lumMod val="65000"/>
                  </a:schemeClr>
                </a:solidFill>
              </a:rPr>
              <a:t>Sci</a:t>
            </a:r>
            <a:r>
              <a:rPr lang="fr-BE" sz="2400" dirty="0">
                <a:solidFill>
                  <a:schemeClr val="tx1">
                    <a:lumMod val="65000"/>
                  </a:schemeClr>
                </a:solidFill>
              </a:rPr>
              <a:t> 2008, 105, 129-138; Garner Theriogenology 2006,65,943-957)</a:t>
            </a:r>
          </a:p>
          <a:p>
            <a:endParaRPr lang="fr-BE" sz="2400" dirty="0" smtClean="0"/>
          </a:p>
          <a:p>
            <a:r>
              <a:rPr lang="fr-BE" sz="2400" dirty="0" smtClean="0"/>
              <a:t>Pas </a:t>
            </a:r>
            <a:r>
              <a:rPr lang="fr-BE" sz="2400" dirty="0"/>
              <a:t>d’effet de cette augmentation (sperme sexé congelé 10 millions vs 2 millions) </a:t>
            </a:r>
            <a:r>
              <a:rPr lang="fr-BE" sz="2400" dirty="0">
                <a:solidFill>
                  <a:schemeClr val="tx1">
                    <a:lumMod val="65000"/>
                  </a:schemeClr>
                </a:solidFill>
              </a:rPr>
              <a:t>(</a:t>
            </a:r>
            <a:r>
              <a:rPr lang="fr-BE" sz="2400" dirty="0" err="1">
                <a:solidFill>
                  <a:schemeClr val="tx1">
                    <a:lumMod val="65000"/>
                  </a:schemeClr>
                </a:solidFill>
              </a:rPr>
              <a:t>Dejarnette</a:t>
            </a:r>
            <a:r>
              <a:rPr lang="fr-BE" sz="2400" dirty="0">
                <a:solidFill>
                  <a:schemeClr val="tx1">
                    <a:lumMod val="65000"/>
                  </a:schemeClr>
                </a:solidFill>
              </a:rPr>
              <a:t> et al. 2011</a:t>
            </a:r>
            <a:r>
              <a:rPr lang="fr-BE" sz="2400" dirty="0" smtClean="0">
                <a:solidFill>
                  <a:schemeClr val="tx1">
                    <a:lumMod val="65000"/>
                  </a:schemeClr>
                </a:solidFill>
              </a:rPr>
              <a:t>)</a:t>
            </a:r>
            <a:endParaRPr lang="fr-BE" sz="2400" dirty="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48</a:t>
            </a:fld>
            <a:endParaRPr lang="fr-FR" altLang="fr-FR" dirty="0"/>
          </a:p>
        </p:txBody>
      </p:sp>
    </p:spTree>
    <p:extLst>
      <p:ext uri="{BB962C8B-B14F-4D97-AF65-F5344CB8AC3E}">
        <p14:creationId xmlns:p14="http://schemas.microsoft.com/office/powerpoint/2010/main" val="37195905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340768"/>
            <a:ext cx="8423275" cy="5112568"/>
          </a:xfrm>
        </p:spPr>
        <p:txBody>
          <a:bodyPr/>
          <a:lstStyle/>
          <a:p>
            <a:r>
              <a:rPr lang="fr-BE" sz="2800" u="sng" dirty="0" smtClean="0"/>
              <a:t>Choisir ses taureaux</a:t>
            </a:r>
          </a:p>
          <a:p>
            <a:endParaRPr lang="fr-BE" sz="2400" u="sng" dirty="0" smtClean="0"/>
          </a:p>
          <a:p>
            <a:r>
              <a:rPr lang="fr-BE" sz="2400" dirty="0" smtClean="0"/>
              <a:t>Différences significatives entre taureaux du %  de gestation (43,1 à 59 % en élevages Holstein </a:t>
            </a:r>
            <a:r>
              <a:rPr lang="fr-BE" sz="2400" dirty="0" smtClean="0">
                <a:solidFill>
                  <a:schemeClr val="tx1">
                    <a:lumMod val="65000"/>
                  </a:schemeClr>
                </a:solidFill>
              </a:rPr>
              <a:t>(</a:t>
            </a:r>
            <a:r>
              <a:rPr lang="fr-BE" sz="2400" dirty="0" err="1" smtClean="0">
                <a:solidFill>
                  <a:schemeClr val="tx1">
                    <a:lumMod val="65000"/>
                  </a:schemeClr>
                </a:solidFill>
              </a:rPr>
              <a:t>Cerchiaro</a:t>
            </a:r>
            <a:r>
              <a:rPr lang="fr-BE" sz="2400" dirty="0" smtClean="0">
                <a:solidFill>
                  <a:schemeClr val="tx1">
                    <a:lumMod val="65000"/>
                  </a:schemeClr>
                </a:solidFill>
              </a:rPr>
              <a:t> et al. J </a:t>
            </a:r>
            <a:r>
              <a:rPr lang="fr-BE" sz="2400" dirty="0" err="1" smtClean="0">
                <a:solidFill>
                  <a:schemeClr val="tx1">
                    <a:lumMod val="65000"/>
                  </a:schemeClr>
                </a:solidFill>
              </a:rPr>
              <a:t>Dairy</a:t>
            </a:r>
            <a:r>
              <a:rPr lang="fr-BE" sz="2400" dirty="0" smtClean="0">
                <a:solidFill>
                  <a:schemeClr val="tx1">
                    <a:lumMod val="65000"/>
                  </a:schemeClr>
                </a:solidFill>
              </a:rPr>
              <a:t> </a:t>
            </a:r>
            <a:r>
              <a:rPr lang="fr-BE" sz="2400" dirty="0" err="1" smtClean="0">
                <a:solidFill>
                  <a:schemeClr val="tx1">
                    <a:lumMod val="65000"/>
                  </a:schemeClr>
                </a:solidFill>
              </a:rPr>
              <a:t>Sci</a:t>
            </a:r>
            <a:r>
              <a:rPr lang="fr-BE" sz="2400" dirty="0" smtClean="0">
                <a:solidFill>
                  <a:schemeClr val="tx1">
                    <a:lumMod val="65000"/>
                  </a:schemeClr>
                </a:solidFill>
              </a:rPr>
              <a:t>. 2007, 90, 2538-2542; </a:t>
            </a:r>
            <a:r>
              <a:rPr lang="fr-BE" sz="2400" dirty="0" err="1" smtClean="0">
                <a:solidFill>
                  <a:schemeClr val="tx1">
                    <a:lumMod val="65000"/>
                  </a:schemeClr>
                </a:solidFill>
              </a:rPr>
              <a:t>Frijters</a:t>
            </a:r>
            <a:r>
              <a:rPr lang="fr-BE" sz="2400" dirty="0" smtClean="0">
                <a:solidFill>
                  <a:schemeClr val="tx1">
                    <a:lumMod val="65000"/>
                  </a:schemeClr>
                </a:solidFill>
              </a:rPr>
              <a:t> et al. Theriogenology 2009, 71,64-67; </a:t>
            </a:r>
            <a:r>
              <a:rPr lang="fr-BE" sz="2400" dirty="0" err="1" smtClean="0">
                <a:solidFill>
                  <a:schemeClr val="tx1">
                    <a:lumMod val="65000"/>
                  </a:schemeClr>
                </a:solidFill>
              </a:rPr>
              <a:t>Healy</a:t>
            </a:r>
            <a:r>
              <a:rPr lang="fr-BE" sz="2400" dirty="0" smtClean="0">
                <a:solidFill>
                  <a:schemeClr val="tx1">
                    <a:lumMod val="65000"/>
                  </a:schemeClr>
                </a:solidFill>
              </a:rPr>
              <a:t> </a:t>
            </a:r>
            <a:r>
              <a:rPr lang="fr-BE" sz="2400" dirty="0">
                <a:solidFill>
                  <a:schemeClr val="tx1">
                    <a:lumMod val="65000"/>
                  </a:schemeClr>
                </a:solidFill>
              </a:rPr>
              <a:t>et al. J </a:t>
            </a:r>
            <a:r>
              <a:rPr lang="fr-BE" sz="2400" dirty="0" err="1">
                <a:solidFill>
                  <a:schemeClr val="tx1">
                    <a:lumMod val="65000"/>
                  </a:schemeClr>
                </a:solidFill>
              </a:rPr>
              <a:t>Dairy</a:t>
            </a:r>
            <a:r>
              <a:rPr lang="fr-BE" sz="2400" dirty="0">
                <a:solidFill>
                  <a:schemeClr val="tx1">
                    <a:lumMod val="65000"/>
                  </a:schemeClr>
                </a:solidFill>
              </a:rPr>
              <a:t> </a:t>
            </a:r>
            <a:r>
              <a:rPr lang="fr-BE" sz="2400" dirty="0" err="1">
                <a:solidFill>
                  <a:schemeClr val="tx1">
                    <a:lumMod val="65000"/>
                  </a:schemeClr>
                </a:solidFill>
              </a:rPr>
              <a:t>Sci</a:t>
            </a:r>
            <a:r>
              <a:rPr lang="fr-BE" sz="2400" dirty="0">
                <a:solidFill>
                  <a:schemeClr val="tx1">
                    <a:lumMod val="65000"/>
                  </a:schemeClr>
                </a:solidFill>
              </a:rPr>
              <a:t>. </a:t>
            </a:r>
            <a:r>
              <a:rPr lang="fr-BE" sz="2400" dirty="0" smtClean="0">
                <a:solidFill>
                  <a:schemeClr val="tx1">
                    <a:lumMod val="65000"/>
                  </a:schemeClr>
                </a:solidFill>
              </a:rPr>
              <a:t>2013,96,1905-1914</a:t>
            </a:r>
            <a:r>
              <a:rPr lang="fr-BE" sz="2400" dirty="0" smtClean="0"/>
              <a:t> : 10 à 35,5 % si SS et 12,3 à 39,5 % si </a:t>
            </a:r>
            <a:r>
              <a:rPr lang="fr-BE" sz="2400" dirty="0" err="1" smtClean="0"/>
              <a:t>SNS</a:t>
            </a:r>
            <a:r>
              <a:rPr lang="fr-BE" sz="2400" dirty="0" smtClean="0"/>
              <a:t>)</a:t>
            </a:r>
          </a:p>
          <a:p>
            <a:r>
              <a:rPr lang="fr-BE" sz="2400" dirty="0" smtClean="0">
                <a:solidFill>
                  <a:schemeClr val="tx1">
                    <a:lumMod val="65000"/>
                  </a:schemeClr>
                </a:solidFill>
              </a:rPr>
              <a:t>45,344-350)</a:t>
            </a:r>
            <a:r>
              <a:rPr lang="fr-BE" sz="2400" dirty="0" smtClean="0"/>
              <a:t>. </a:t>
            </a:r>
          </a:p>
          <a:p>
            <a:r>
              <a:rPr lang="fr-BE" sz="2400" i="1" dirty="0" smtClean="0"/>
              <a:t>Alternative</a:t>
            </a:r>
            <a:r>
              <a:rPr lang="fr-BE" sz="2400" dirty="0" smtClean="0"/>
              <a:t> : mieux définir les critères de sélection des taureaux dont il faut sélectionner les sperme </a:t>
            </a:r>
            <a:r>
              <a:rPr lang="fr-BE" sz="2400" dirty="0" smtClean="0">
                <a:solidFill>
                  <a:schemeClr val="tx1">
                    <a:lumMod val="65000"/>
                  </a:schemeClr>
                </a:solidFill>
              </a:rPr>
              <a:t>(</a:t>
            </a:r>
            <a:r>
              <a:rPr lang="fr-BE" sz="2400" dirty="0">
                <a:solidFill>
                  <a:schemeClr val="tx1">
                    <a:lumMod val="65000"/>
                  </a:schemeClr>
                </a:solidFill>
              </a:rPr>
              <a:t>Voir les recommandations in voir </a:t>
            </a:r>
            <a:r>
              <a:rPr lang="fr-BE" sz="2400" dirty="0" err="1">
                <a:solidFill>
                  <a:schemeClr val="tx1">
                    <a:lumMod val="65000"/>
                  </a:schemeClr>
                </a:solidFill>
              </a:rPr>
              <a:t>Rath</a:t>
            </a:r>
            <a:r>
              <a:rPr lang="fr-BE" sz="2400" dirty="0">
                <a:solidFill>
                  <a:schemeClr val="tx1">
                    <a:lumMod val="65000"/>
                  </a:schemeClr>
                </a:solidFill>
              </a:rPr>
              <a:t> et Johnson 2008 pour synthèse)</a:t>
            </a:r>
          </a:p>
          <a:p>
            <a:endParaRPr lang="fr-BE" sz="2200" dirty="0" smtClean="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49</a:t>
            </a:fld>
            <a:endParaRPr lang="fr-FR" altLang="fr-FR" dirty="0"/>
          </a:p>
        </p:txBody>
      </p:sp>
    </p:spTree>
    <p:extLst>
      <p:ext uri="{BB962C8B-B14F-4D97-AF65-F5344CB8AC3E}">
        <p14:creationId xmlns:p14="http://schemas.microsoft.com/office/powerpoint/2010/main" val="174664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332656"/>
            <a:ext cx="8654480" cy="1152426"/>
          </a:xfrm>
          <a:solidFill>
            <a:srgbClr val="800000"/>
          </a:solidFill>
          <a:ln>
            <a:solidFill>
              <a:schemeClr val="tx2"/>
            </a:solidFill>
          </a:ln>
        </p:spPr>
        <p:txBody>
          <a:bodyPr/>
          <a:lstStyle/>
          <a:p>
            <a:r>
              <a:rPr lang="fr-BE" sz="2400" dirty="0" smtClean="0"/>
              <a:t>Le sexe ratio secondaire (SRS) dans l’espèce bovine </a:t>
            </a:r>
            <a:br>
              <a:rPr lang="fr-BE" sz="2400" dirty="0" smtClean="0"/>
            </a:br>
            <a:r>
              <a:rPr lang="fr-BE" sz="2400" dirty="0" smtClean="0"/>
              <a:t>(8.122.434 naissances dans des troupeaux de </a:t>
            </a:r>
            <a:r>
              <a:rPr lang="fr-BE" sz="2400" dirty="0" smtClean="0">
                <a:solidFill>
                  <a:schemeClr val="accent5">
                    <a:lumMod val="75000"/>
                  </a:schemeClr>
                </a:solidFill>
              </a:rPr>
              <a:t>buffles</a:t>
            </a:r>
            <a:r>
              <a:rPr lang="fr-BE" sz="2400" dirty="0" smtClean="0"/>
              <a:t>, et d’espèces </a:t>
            </a:r>
            <a:r>
              <a:rPr lang="fr-BE" sz="2400" dirty="0" smtClean="0">
                <a:solidFill>
                  <a:srgbClr val="FFC000"/>
                </a:solidFill>
              </a:rPr>
              <a:t>mixtes</a:t>
            </a:r>
            <a:r>
              <a:rPr lang="fr-BE" sz="2400" dirty="0" smtClean="0"/>
              <a:t>, </a:t>
            </a:r>
            <a:r>
              <a:rPr lang="fr-BE" sz="2400" dirty="0" smtClean="0">
                <a:solidFill>
                  <a:srgbClr val="FFFF00"/>
                </a:solidFill>
              </a:rPr>
              <a:t>à viande </a:t>
            </a:r>
            <a:r>
              <a:rPr lang="fr-BE" sz="2400" dirty="0" smtClean="0"/>
              <a:t>et </a:t>
            </a:r>
            <a:r>
              <a:rPr lang="fr-BE" sz="2400" dirty="0" smtClean="0">
                <a:solidFill>
                  <a:srgbClr val="0070C0"/>
                </a:solidFill>
              </a:rPr>
              <a:t>laitière)</a:t>
            </a:r>
            <a:endParaRPr lang="fr-BE" sz="2400" dirty="0">
              <a:solidFill>
                <a:srgbClr val="0070C0"/>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a:t>
            </a:fld>
            <a:endParaRPr lang="fr-FR" altLang="fr-FR"/>
          </a:p>
        </p:txBody>
      </p:sp>
      <p:graphicFrame>
        <p:nvGraphicFramePr>
          <p:cNvPr id="7" name="Graphique 6"/>
          <p:cNvGraphicFramePr>
            <a:graphicFrameLocks/>
          </p:cNvGraphicFramePr>
          <p:nvPr>
            <p:extLst>
              <p:ext uri="{D42A27DB-BD31-4B8C-83A1-F6EECF244321}">
                <p14:modId xmlns:p14="http://schemas.microsoft.com/office/powerpoint/2010/main" val="3814578497"/>
              </p:ext>
            </p:extLst>
          </p:nvPr>
        </p:nvGraphicFramePr>
        <p:xfrm>
          <a:off x="1115616" y="1812651"/>
          <a:ext cx="6773366" cy="5288757"/>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bwMode="auto">
          <a:xfrm>
            <a:off x="1088275" y="4044899"/>
            <a:ext cx="5184576" cy="21602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9" name="ZoneTexte 8"/>
          <p:cNvSpPr txBox="1"/>
          <p:nvPr/>
        </p:nvSpPr>
        <p:spPr>
          <a:xfrm>
            <a:off x="6366522" y="3952856"/>
            <a:ext cx="2111475" cy="400110"/>
          </a:xfrm>
          <a:prstGeom prst="rect">
            <a:avLst/>
          </a:prstGeom>
          <a:noFill/>
          <a:ln>
            <a:solidFill>
              <a:srgbClr val="FF0000"/>
            </a:solidFill>
          </a:ln>
        </p:spPr>
        <p:txBody>
          <a:bodyPr wrap="none" rtlCol="0">
            <a:spAutoFit/>
          </a:bodyPr>
          <a:lstStyle/>
          <a:p>
            <a:r>
              <a:rPr lang="fr-BE" sz="2000" dirty="0" smtClean="0">
                <a:solidFill>
                  <a:schemeClr val="accent4">
                    <a:lumMod val="10000"/>
                  </a:schemeClr>
                </a:solidFill>
                <a:latin typeface="+mn-lt"/>
              </a:rPr>
              <a:t>51,7 % en moyenne </a:t>
            </a:r>
            <a:endParaRPr lang="fr-BE" sz="2000" dirty="0">
              <a:solidFill>
                <a:schemeClr val="accent4">
                  <a:lumMod val="10000"/>
                </a:schemeClr>
              </a:solidFill>
              <a:latin typeface="+mn-lt"/>
            </a:endParaRPr>
          </a:p>
        </p:txBody>
      </p:sp>
      <p:sp>
        <p:nvSpPr>
          <p:cNvPr id="10" name="ZoneTexte 9"/>
          <p:cNvSpPr txBox="1"/>
          <p:nvPr/>
        </p:nvSpPr>
        <p:spPr>
          <a:xfrm>
            <a:off x="5004048" y="1928490"/>
            <a:ext cx="838691" cy="400110"/>
          </a:xfrm>
          <a:prstGeom prst="rect">
            <a:avLst/>
          </a:prstGeom>
          <a:noFill/>
          <a:ln>
            <a:solidFill>
              <a:srgbClr val="FF0000"/>
            </a:solidFill>
          </a:ln>
        </p:spPr>
        <p:txBody>
          <a:bodyPr wrap="none" rtlCol="0">
            <a:spAutoFit/>
          </a:bodyPr>
          <a:lstStyle/>
          <a:p>
            <a:r>
              <a:rPr lang="fr-BE" sz="2000" dirty="0" smtClean="0">
                <a:solidFill>
                  <a:schemeClr val="accent4">
                    <a:lumMod val="10000"/>
                  </a:schemeClr>
                </a:solidFill>
                <a:latin typeface="+mn-lt"/>
              </a:rPr>
              <a:t>49,2 %</a:t>
            </a:r>
            <a:endParaRPr lang="fr-BE" sz="2000" dirty="0">
              <a:solidFill>
                <a:schemeClr val="accent4">
                  <a:lumMod val="10000"/>
                </a:schemeClr>
              </a:solidFill>
              <a:latin typeface="+mn-lt"/>
            </a:endParaRPr>
          </a:p>
        </p:txBody>
      </p:sp>
      <p:sp>
        <p:nvSpPr>
          <p:cNvPr id="11" name="ZoneTexte 10"/>
          <p:cNvSpPr txBox="1"/>
          <p:nvPr/>
        </p:nvSpPr>
        <p:spPr>
          <a:xfrm>
            <a:off x="7797769" y="5917107"/>
            <a:ext cx="838691" cy="400110"/>
          </a:xfrm>
          <a:prstGeom prst="rect">
            <a:avLst/>
          </a:prstGeom>
          <a:noFill/>
          <a:ln>
            <a:solidFill>
              <a:srgbClr val="FF0000"/>
            </a:solidFill>
          </a:ln>
        </p:spPr>
        <p:txBody>
          <a:bodyPr wrap="none" rtlCol="0">
            <a:spAutoFit/>
          </a:bodyPr>
          <a:lstStyle/>
          <a:p>
            <a:r>
              <a:rPr lang="fr-BE" sz="2000" dirty="0" smtClean="0">
                <a:solidFill>
                  <a:schemeClr val="accent4">
                    <a:lumMod val="10000"/>
                  </a:schemeClr>
                </a:solidFill>
                <a:latin typeface="+mn-lt"/>
              </a:rPr>
              <a:t>57,0 %</a:t>
            </a:r>
            <a:endParaRPr lang="fr-BE" sz="2000" dirty="0">
              <a:solidFill>
                <a:schemeClr val="accent4">
                  <a:lumMod val="10000"/>
                </a:schemeClr>
              </a:solidFill>
              <a:latin typeface="+mn-lt"/>
            </a:endParaRPr>
          </a:p>
        </p:txBody>
      </p:sp>
      <p:sp>
        <p:nvSpPr>
          <p:cNvPr id="12" name="ZoneTexte 11"/>
          <p:cNvSpPr txBox="1"/>
          <p:nvPr/>
        </p:nvSpPr>
        <p:spPr>
          <a:xfrm>
            <a:off x="6366522" y="2280945"/>
            <a:ext cx="2539478" cy="707886"/>
          </a:xfrm>
          <a:prstGeom prst="rect">
            <a:avLst/>
          </a:prstGeom>
          <a:noFill/>
          <a:ln>
            <a:solidFill>
              <a:srgbClr val="FF0000"/>
            </a:solidFill>
          </a:ln>
        </p:spPr>
        <p:txBody>
          <a:bodyPr wrap="none" rtlCol="0">
            <a:spAutoFit/>
          </a:bodyPr>
          <a:lstStyle/>
          <a:p>
            <a:r>
              <a:rPr lang="fr-BE" sz="2000" dirty="0" smtClean="0">
                <a:solidFill>
                  <a:schemeClr val="accent4">
                    <a:lumMod val="10000"/>
                  </a:schemeClr>
                </a:solidFill>
                <a:latin typeface="+mn-lt"/>
              </a:rPr>
              <a:t>Belgique : 50,6 %</a:t>
            </a:r>
          </a:p>
          <a:p>
            <a:r>
              <a:rPr lang="fr-BE" sz="2000" dirty="0" smtClean="0">
                <a:solidFill>
                  <a:schemeClr val="accent4">
                    <a:lumMod val="10000"/>
                  </a:schemeClr>
                </a:solidFill>
                <a:latin typeface="+mn-lt"/>
              </a:rPr>
              <a:t>France : 49,5 % (P&gt;0.01)</a:t>
            </a:r>
            <a:endParaRPr lang="fr-BE" sz="2000" dirty="0">
              <a:solidFill>
                <a:schemeClr val="accent4">
                  <a:lumMod val="10000"/>
                </a:schemeClr>
              </a:solidFill>
              <a:latin typeface="+mn-lt"/>
            </a:endParaRPr>
          </a:p>
        </p:txBody>
      </p:sp>
      <p:sp>
        <p:nvSpPr>
          <p:cNvPr id="3" name="Flèche droite 2"/>
          <p:cNvSpPr/>
          <p:nvPr/>
        </p:nvSpPr>
        <p:spPr bwMode="auto">
          <a:xfrm>
            <a:off x="4703480" y="2388715"/>
            <a:ext cx="1663041" cy="288032"/>
          </a:xfrm>
          <a:prstGeom prst="rightArrow">
            <a:avLst/>
          </a:prstGeom>
          <a:solidFill>
            <a:schemeClr val="accent3">
              <a:lumMod val="25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6828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568952" cy="6264696"/>
          </a:xfrm>
        </p:spPr>
        <p:txBody>
          <a:bodyPr/>
          <a:lstStyle/>
          <a:p>
            <a:r>
              <a:rPr lang="fr-BE" sz="2800" u="sng" dirty="0" smtClean="0"/>
              <a:t>Stratégies d’insémination</a:t>
            </a:r>
          </a:p>
          <a:p>
            <a:endParaRPr lang="fr-BE" sz="2400" u="sng" dirty="0" smtClean="0"/>
          </a:p>
          <a:p>
            <a:r>
              <a:rPr lang="fr-BE" sz="2400" dirty="0" smtClean="0"/>
              <a:t>Il </a:t>
            </a:r>
            <a:r>
              <a:rPr lang="fr-BE" sz="2400" dirty="0"/>
              <a:t>serait envisageable de déposer le sperme sexé directement dans l</a:t>
            </a:r>
            <a:r>
              <a:rPr lang="fr-BE" sz="2400" u="sng" dirty="0"/>
              <a:t>’oviducte</a:t>
            </a:r>
            <a:r>
              <a:rPr lang="fr-BE" sz="2400" dirty="0"/>
              <a:t> (100.000 spermatozoïdes dans 30 ml : </a:t>
            </a:r>
            <a:r>
              <a:rPr lang="fr-BE" sz="2400" dirty="0" err="1"/>
              <a:t>Grossfeld</a:t>
            </a:r>
            <a:r>
              <a:rPr lang="fr-BE" sz="2400" dirty="0"/>
              <a:t> et al. 2011)</a:t>
            </a:r>
          </a:p>
          <a:p>
            <a:r>
              <a:rPr lang="fr-BE" sz="2400" dirty="0" smtClean="0"/>
              <a:t>Pas </a:t>
            </a:r>
            <a:r>
              <a:rPr lang="fr-BE" sz="2400" dirty="0"/>
              <a:t>d’effet S d’une IA dans la corne vs dans le corps </a:t>
            </a:r>
            <a:r>
              <a:rPr lang="fr-BE" sz="2400" dirty="0">
                <a:solidFill>
                  <a:schemeClr val="tx1">
                    <a:lumMod val="65000"/>
                  </a:schemeClr>
                </a:solidFill>
              </a:rPr>
              <a:t>(Seidel et al. Theriogenology 2007, 48, 1255-1264, An et al. </a:t>
            </a:r>
            <a:r>
              <a:rPr lang="fr-BE" sz="2400" dirty="0" err="1">
                <a:solidFill>
                  <a:schemeClr val="tx1">
                    <a:lumMod val="65000"/>
                  </a:schemeClr>
                </a:solidFill>
              </a:rPr>
              <a:t>Reprod</a:t>
            </a:r>
            <a:r>
              <a:rPr lang="fr-BE" sz="2400" dirty="0">
                <a:solidFill>
                  <a:schemeClr val="tx1">
                    <a:lumMod val="65000"/>
                  </a:schemeClr>
                </a:solidFill>
              </a:rPr>
              <a:t> Dom </a:t>
            </a:r>
            <a:r>
              <a:rPr lang="fr-BE" sz="2400" dirty="0" err="1">
                <a:solidFill>
                  <a:schemeClr val="tx1">
                    <a:lumMod val="65000"/>
                  </a:schemeClr>
                </a:solidFill>
              </a:rPr>
              <a:t>Anim</a:t>
            </a:r>
            <a:r>
              <a:rPr lang="fr-BE" sz="2400" dirty="0">
                <a:solidFill>
                  <a:schemeClr val="tx1">
                    <a:lumMod val="65000"/>
                  </a:schemeClr>
                </a:solidFill>
              </a:rPr>
              <a:t> 2010, </a:t>
            </a:r>
            <a:endParaRPr lang="fr-BE" sz="2400" dirty="0" smtClean="0">
              <a:solidFill>
                <a:schemeClr val="tx1">
                  <a:lumMod val="65000"/>
                </a:schemeClr>
              </a:solidFill>
            </a:endParaRPr>
          </a:p>
          <a:p>
            <a:r>
              <a:rPr lang="fr-BE" sz="2400" dirty="0" smtClean="0"/>
              <a:t>Pas </a:t>
            </a:r>
            <a:r>
              <a:rPr lang="fr-BE" sz="2400" dirty="0"/>
              <a:t>d’effet S d’une double IA vs simple IA </a:t>
            </a:r>
            <a:r>
              <a:rPr lang="fr-BE" sz="2400" dirty="0">
                <a:solidFill>
                  <a:schemeClr val="tx1">
                    <a:lumMod val="65000"/>
                  </a:schemeClr>
                </a:solidFill>
              </a:rPr>
              <a:t>(An et al. </a:t>
            </a:r>
            <a:r>
              <a:rPr lang="fr-BE" sz="2400" dirty="0" err="1">
                <a:solidFill>
                  <a:schemeClr val="tx1">
                    <a:lumMod val="65000"/>
                  </a:schemeClr>
                </a:solidFill>
              </a:rPr>
              <a:t>Reprod</a:t>
            </a:r>
            <a:r>
              <a:rPr lang="fr-BE" sz="2400" dirty="0">
                <a:solidFill>
                  <a:schemeClr val="tx1">
                    <a:lumMod val="65000"/>
                  </a:schemeClr>
                </a:solidFill>
              </a:rPr>
              <a:t> Dom </a:t>
            </a:r>
            <a:r>
              <a:rPr lang="fr-BE" sz="2400" dirty="0" err="1">
                <a:solidFill>
                  <a:schemeClr val="tx1">
                    <a:lumMod val="65000"/>
                  </a:schemeClr>
                </a:solidFill>
              </a:rPr>
              <a:t>Anim</a:t>
            </a:r>
            <a:r>
              <a:rPr lang="fr-BE" sz="2400" dirty="0">
                <a:solidFill>
                  <a:schemeClr val="tx1">
                    <a:lumMod val="65000"/>
                  </a:schemeClr>
                </a:solidFill>
              </a:rPr>
              <a:t> 2010, 45,344-350; Sa Filho et al. Theriogenology 2010,74,1636-1642</a:t>
            </a:r>
            <a:r>
              <a:rPr lang="fr-BE" sz="2400" dirty="0" smtClean="0">
                <a:solidFill>
                  <a:schemeClr val="tx1">
                    <a:lumMod val="65000"/>
                  </a:schemeClr>
                </a:solidFill>
              </a:rPr>
              <a:t>)</a:t>
            </a:r>
          </a:p>
          <a:p>
            <a:r>
              <a:rPr lang="fr-BE" sz="2400" dirty="0" smtClean="0"/>
              <a:t>Pas </a:t>
            </a:r>
            <a:r>
              <a:rPr lang="fr-BE" sz="2400" dirty="0"/>
              <a:t>d’effet S entre chaleurs naturelles et induites </a:t>
            </a:r>
            <a:r>
              <a:rPr lang="fr-BE" sz="2400" dirty="0">
                <a:solidFill>
                  <a:schemeClr val="tx1">
                    <a:lumMod val="65000"/>
                  </a:schemeClr>
                </a:solidFill>
              </a:rPr>
              <a:t>(An et al. </a:t>
            </a:r>
            <a:r>
              <a:rPr lang="fr-BE" sz="2400" dirty="0" err="1">
                <a:solidFill>
                  <a:schemeClr val="tx1">
                    <a:lumMod val="65000"/>
                  </a:schemeClr>
                </a:solidFill>
              </a:rPr>
              <a:t>Reprod</a:t>
            </a:r>
            <a:r>
              <a:rPr lang="fr-BE" sz="2400" dirty="0">
                <a:solidFill>
                  <a:schemeClr val="tx1">
                    <a:lumMod val="65000"/>
                  </a:schemeClr>
                </a:solidFill>
              </a:rPr>
              <a:t> Dom </a:t>
            </a:r>
            <a:r>
              <a:rPr lang="fr-BE" sz="2400" dirty="0" err="1">
                <a:solidFill>
                  <a:schemeClr val="tx1">
                    <a:lumMod val="65000"/>
                  </a:schemeClr>
                </a:solidFill>
              </a:rPr>
              <a:t>Anim</a:t>
            </a:r>
            <a:r>
              <a:rPr lang="fr-BE" sz="2400" dirty="0">
                <a:solidFill>
                  <a:schemeClr val="tx1">
                    <a:lumMod val="65000"/>
                  </a:schemeClr>
                </a:solidFill>
              </a:rPr>
              <a:t> 2010, 45,344-350</a:t>
            </a:r>
            <a:r>
              <a:rPr lang="fr-BE" sz="2400" dirty="0" smtClean="0">
                <a:solidFill>
                  <a:schemeClr val="tx1">
                    <a:lumMod val="65000"/>
                  </a:schemeClr>
                </a:solidFill>
              </a:rPr>
              <a:t>)</a:t>
            </a:r>
          </a:p>
          <a:p>
            <a:r>
              <a:rPr lang="fr-BE" sz="2400" b="1" dirty="0">
                <a:solidFill>
                  <a:srgbClr val="FF0000"/>
                </a:solidFill>
              </a:rPr>
              <a:t>Application dans des fermes répondant aux standards de management de la reproduction </a:t>
            </a:r>
          </a:p>
          <a:p>
            <a:endParaRPr lang="fr-BE" sz="2400" dirty="0" smtClean="0">
              <a:solidFill>
                <a:schemeClr val="tx1">
                  <a:lumMod val="65000"/>
                </a:schemeClr>
              </a:solidFill>
            </a:endParaRPr>
          </a:p>
          <a:p>
            <a:pPr marL="0" indent="0">
              <a:buNone/>
            </a:pPr>
            <a:endParaRPr lang="fr-BE" sz="2200" dirty="0">
              <a:solidFill>
                <a:schemeClr val="tx1">
                  <a:lumMod val="65000"/>
                </a:schemeClr>
              </a:solidFill>
            </a:endParaRPr>
          </a:p>
          <a:p>
            <a:endParaRPr lang="fr-BE" sz="2200" dirty="0" smtClean="0">
              <a:solidFill>
                <a:schemeClr val="tx1">
                  <a:lumMod val="65000"/>
                </a:schemeClr>
              </a:solidFill>
            </a:endParaRPr>
          </a:p>
          <a:p>
            <a:endParaRPr lang="fr-BE" sz="2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50</a:t>
            </a:fld>
            <a:endParaRPr lang="fr-FR" altLang="fr-FR" dirty="0"/>
          </a:p>
        </p:txBody>
      </p:sp>
    </p:spTree>
    <p:extLst>
      <p:ext uri="{BB962C8B-B14F-4D97-AF65-F5344CB8AC3E}">
        <p14:creationId xmlns:p14="http://schemas.microsoft.com/office/powerpoint/2010/main" val="21997240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568952" cy="6264696"/>
          </a:xfrm>
        </p:spPr>
        <p:txBody>
          <a:bodyPr/>
          <a:lstStyle/>
          <a:p>
            <a:r>
              <a:rPr lang="fr-BE" sz="2800" u="sng" dirty="0" smtClean="0"/>
              <a:t>Stratégies d’insémination </a:t>
            </a:r>
            <a:r>
              <a:rPr lang="fr-BE" sz="2800" dirty="0" smtClean="0"/>
              <a:t>(suite)</a:t>
            </a:r>
          </a:p>
          <a:p>
            <a:endParaRPr lang="fr-BE" sz="2400" dirty="0" smtClean="0"/>
          </a:p>
          <a:p>
            <a:r>
              <a:rPr lang="fr-BE" sz="2400" dirty="0" smtClean="0"/>
              <a:t>Effet </a:t>
            </a:r>
            <a:r>
              <a:rPr lang="fr-BE" sz="2400" dirty="0"/>
              <a:t>significatif du technicien </a:t>
            </a:r>
            <a:r>
              <a:rPr lang="fr-BE" sz="2400" dirty="0">
                <a:solidFill>
                  <a:schemeClr val="tx1">
                    <a:lumMod val="65000"/>
                  </a:schemeClr>
                </a:solidFill>
              </a:rPr>
              <a:t>(</a:t>
            </a:r>
            <a:r>
              <a:rPr lang="fr-BE" sz="2400" dirty="0" err="1">
                <a:solidFill>
                  <a:schemeClr val="tx1">
                    <a:lumMod val="65000"/>
                  </a:schemeClr>
                </a:solidFill>
              </a:rPr>
              <a:t>Healy</a:t>
            </a:r>
            <a:r>
              <a:rPr lang="fr-BE" sz="2400" dirty="0">
                <a:solidFill>
                  <a:schemeClr val="tx1">
                    <a:lumMod val="65000"/>
                  </a:schemeClr>
                </a:solidFill>
              </a:rPr>
              <a:t> et al. J </a:t>
            </a:r>
            <a:r>
              <a:rPr lang="fr-BE" sz="2400" dirty="0" err="1">
                <a:solidFill>
                  <a:schemeClr val="tx1">
                    <a:lumMod val="65000"/>
                  </a:schemeClr>
                </a:solidFill>
              </a:rPr>
              <a:t>Dairy</a:t>
            </a:r>
            <a:r>
              <a:rPr lang="fr-BE" sz="2400" dirty="0">
                <a:solidFill>
                  <a:schemeClr val="tx1">
                    <a:lumMod val="65000"/>
                  </a:schemeClr>
                </a:solidFill>
              </a:rPr>
              <a:t> </a:t>
            </a:r>
            <a:r>
              <a:rPr lang="fr-BE" sz="2400" dirty="0" err="1">
                <a:solidFill>
                  <a:schemeClr val="tx1">
                    <a:lumMod val="65000"/>
                  </a:schemeClr>
                </a:solidFill>
              </a:rPr>
              <a:t>Sci</a:t>
            </a:r>
            <a:r>
              <a:rPr lang="fr-BE" sz="2400" dirty="0">
                <a:solidFill>
                  <a:schemeClr val="tx1">
                    <a:lumMod val="65000"/>
                  </a:schemeClr>
                </a:solidFill>
              </a:rPr>
              <a:t>. </a:t>
            </a:r>
            <a:r>
              <a:rPr lang="fr-BE" sz="2400" dirty="0" smtClean="0">
                <a:solidFill>
                  <a:schemeClr val="tx1">
                    <a:lumMod val="65000"/>
                  </a:schemeClr>
                </a:solidFill>
              </a:rPr>
              <a:t>2013,96,1905-1914)</a:t>
            </a:r>
          </a:p>
          <a:p>
            <a:r>
              <a:rPr lang="fr-BE" sz="2400" dirty="0"/>
              <a:t>Pas d’effet de l’injection d’une GnRH (7,4 h après le début de l’</a:t>
            </a:r>
            <a:r>
              <a:rPr lang="fr-BE" sz="2400" dirty="0" err="1"/>
              <a:t>oestrus</a:t>
            </a:r>
            <a:r>
              <a:rPr lang="fr-BE" sz="2400" dirty="0"/>
              <a:t>) sur le % de gestation obtenu au moyen de sperme sexé chez des génisses </a:t>
            </a:r>
            <a:r>
              <a:rPr lang="fr-BE" sz="2400" dirty="0">
                <a:solidFill>
                  <a:schemeClr val="tx1">
                    <a:lumMod val="65000"/>
                  </a:schemeClr>
                </a:solidFill>
              </a:rPr>
              <a:t>(Sa Filho et al. 2010</a:t>
            </a:r>
            <a:r>
              <a:rPr lang="fr-BE" sz="2400" dirty="0" smtClean="0">
                <a:solidFill>
                  <a:schemeClr val="tx1">
                    <a:lumMod val="65000"/>
                  </a:schemeClr>
                </a:solidFill>
              </a:rPr>
              <a:t>)</a:t>
            </a:r>
          </a:p>
          <a:p>
            <a:endParaRPr lang="fr-BE" sz="2400" dirty="0" smtClean="0">
              <a:solidFill>
                <a:schemeClr val="tx1">
                  <a:lumMod val="65000"/>
                </a:schemeClr>
              </a:solidFill>
            </a:endParaRPr>
          </a:p>
          <a:p>
            <a:r>
              <a:rPr lang="fr-BE" sz="2400" b="1" dirty="0"/>
              <a:t>Effet favorable de l’allongement du délai d’IA chez des génisses après chaleurs naturelles </a:t>
            </a:r>
            <a:r>
              <a:rPr lang="fr-BE" sz="2400" b="1" dirty="0">
                <a:solidFill>
                  <a:schemeClr val="tx1">
                    <a:lumMod val="65000"/>
                  </a:schemeClr>
                </a:solidFill>
              </a:rPr>
              <a:t>(Sa Filho et al. 2010) </a:t>
            </a:r>
            <a:endParaRPr lang="fr-BE" sz="2400" b="1" dirty="0" smtClean="0">
              <a:solidFill>
                <a:schemeClr val="tx1">
                  <a:lumMod val="65000"/>
                </a:schemeClr>
              </a:solidFill>
            </a:endParaRPr>
          </a:p>
          <a:p>
            <a:endParaRPr lang="fr-BE" sz="2400" b="1" dirty="0">
              <a:solidFill>
                <a:schemeClr val="tx1">
                  <a:lumMod val="65000"/>
                </a:schemeClr>
              </a:solidFill>
            </a:endParaRPr>
          </a:p>
          <a:p>
            <a:r>
              <a:rPr lang="fr-BE" sz="2400" b="1" dirty="0"/>
              <a:t>Effet significatif du moment de l’IA (60 vs 54 h) après synchronisation de génisses au moyen d’un </a:t>
            </a:r>
            <a:r>
              <a:rPr lang="fr-BE" sz="2400" b="1" dirty="0" err="1"/>
              <a:t>CIDR</a:t>
            </a:r>
            <a:r>
              <a:rPr lang="fr-BE" sz="2400" b="1" dirty="0"/>
              <a:t> </a:t>
            </a:r>
            <a:r>
              <a:rPr lang="fr-BE" sz="2400" b="1" dirty="0">
                <a:solidFill>
                  <a:schemeClr val="tx1">
                    <a:lumMod val="65000"/>
                  </a:schemeClr>
                </a:solidFill>
              </a:rPr>
              <a:t>(Sales </a:t>
            </a:r>
            <a:r>
              <a:rPr lang="fr-BE" sz="2200" b="1" dirty="0">
                <a:solidFill>
                  <a:schemeClr val="tx1">
                    <a:lumMod val="65000"/>
                  </a:schemeClr>
                </a:solidFill>
              </a:rPr>
              <a:t>et al. Theriogenology 2011,76,427-435)</a:t>
            </a:r>
          </a:p>
          <a:p>
            <a:endParaRPr lang="fr-BE" sz="2200" dirty="0" smtClean="0">
              <a:solidFill>
                <a:schemeClr val="tx1">
                  <a:lumMod val="65000"/>
                </a:schemeClr>
              </a:solidFill>
            </a:endParaRPr>
          </a:p>
          <a:p>
            <a:endParaRPr lang="fr-BE" sz="2200" dirty="0" smtClean="0">
              <a:solidFill>
                <a:schemeClr val="tx1">
                  <a:lumMod val="65000"/>
                </a:schemeClr>
              </a:solidFill>
            </a:endParaRPr>
          </a:p>
          <a:p>
            <a:endParaRPr lang="fr-BE" sz="2200" dirty="0">
              <a:solidFill>
                <a:schemeClr val="tx1">
                  <a:lumMod val="65000"/>
                </a:schemeClr>
              </a:solidFill>
            </a:endParaRPr>
          </a:p>
          <a:p>
            <a:endParaRPr lang="fr-BE" sz="2200" dirty="0">
              <a:solidFill>
                <a:schemeClr val="tx1">
                  <a:lumMod val="65000"/>
                </a:schemeClr>
              </a:solidFill>
            </a:endParaRPr>
          </a:p>
          <a:p>
            <a:endParaRPr lang="fr-BE" sz="2200" dirty="0" smtClean="0">
              <a:solidFill>
                <a:schemeClr val="tx1">
                  <a:lumMod val="65000"/>
                </a:schemeClr>
              </a:solidFill>
            </a:endParaRPr>
          </a:p>
          <a:p>
            <a:endParaRPr lang="fr-BE" sz="2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51</a:t>
            </a:fld>
            <a:endParaRPr lang="fr-FR" altLang="fr-FR" dirty="0"/>
          </a:p>
        </p:txBody>
      </p:sp>
    </p:spTree>
    <p:extLst>
      <p:ext uri="{BB962C8B-B14F-4D97-AF65-F5344CB8AC3E}">
        <p14:creationId xmlns:p14="http://schemas.microsoft.com/office/powerpoint/2010/main" val="4174939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09160" cy="93640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fr-BE" sz="2400" dirty="0" smtClean="0"/>
              <a:t>Effet du moment de l’IA chez des génisses jersey (n = 638) détectées au moyen du système </a:t>
            </a:r>
            <a:r>
              <a:rPr lang="fr-BE" sz="2400" dirty="0" err="1" smtClean="0"/>
              <a:t>Heatwatch</a:t>
            </a:r>
            <a:r>
              <a:rPr lang="fr-BE" sz="2400" dirty="0" smtClean="0"/>
              <a:t> </a:t>
            </a:r>
            <a:r>
              <a:rPr lang="fr-BE" sz="1800" dirty="0" smtClean="0">
                <a:solidFill>
                  <a:schemeClr val="tx1">
                    <a:lumMod val="65000"/>
                  </a:schemeClr>
                </a:solidFill>
              </a:rPr>
              <a:t>(Sa Filho et al. 2010) </a:t>
            </a:r>
            <a:endParaRPr lang="fr-BE" sz="1800" dirty="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52</a:t>
            </a:fld>
            <a:endParaRPr lang="fr-FR" altLang="fr-FR" dirty="0"/>
          </a:p>
        </p:txBody>
      </p:sp>
      <p:graphicFrame>
        <p:nvGraphicFramePr>
          <p:cNvPr id="9" name="Graphique 8"/>
          <p:cNvGraphicFramePr>
            <a:graphicFrameLocks/>
          </p:cNvGraphicFramePr>
          <p:nvPr>
            <p:extLst>
              <p:ext uri="{D42A27DB-BD31-4B8C-83A1-F6EECF244321}">
                <p14:modId xmlns:p14="http://schemas.microsoft.com/office/powerpoint/2010/main" val="4014747583"/>
              </p:ext>
            </p:extLst>
          </p:nvPr>
        </p:nvGraphicFramePr>
        <p:xfrm>
          <a:off x="899592" y="1427584"/>
          <a:ext cx="7272807" cy="4320479"/>
        </p:xfrm>
        <a:graphic>
          <a:graphicData uri="http://schemas.openxmlformats.org/drawingml/2006/chart">
            <c:chart xmlns:c="http://schemas.openxmlformats.org/drawingml/2006/chart" xmlns:r="http://schemas.openxmlformats.org/officeDocument/2006/relationships" r:id="rId2"/>
          </a:graphicData>
        </a:graphic>
      </p:graphicFrame>
      <p:sp>
        <p:nvSpPr>
          <p:cNvPr id="3" name="ZoneTexte 2"/>
          <p:cNvSpPr txBox="1"/>
          <p:nvPr/>
        </p:nvSpPr>
        <p:spPr>
          <a:xfrm>
            <a:off x="2043941" y="3356992"/>
            <a:ext cx="325730" cy="461665"/>
          </a:xfrm>
          <a:prstGeom prst="rect">
            <a:avLst/>
          </a:prstGeom>
          <a:noFill/>
        </p:spPr>
        <p:txBody>
          <a:bodyPr wrap="none" rtlCol="0">
            <a:spAutoFit/>
          </a:bodyPr>
          <a:lstStyle/>
          <a:p>
            <a:r>
              <a:rPr lang="fr-BE" dirty="0" smtClean="0">
                <a:latin typeface="+mj-lt"/>
              </a:rPr>
              <a:t>a</a:t>
            </a:r>
            <a:endParaRPr lang="fr-BE" dirty="0">
              <a:latin typeface="+mj-lt"/>
            </a:endParaRPr>
          </a:p>
        </p:txBody>
      </p:sp>
      <p:sp>
        <p:nvSpPr>
          <p:cNvPr id="13" name="ZoneTexte 12"/>
          <p:cNvSpPr txBox="1"/>
          <p:nvPr/>
        </p:nvSpPr>
        <p:spPr>
          <a:xfrm>
            <a:off x="7013921" y="2895327"/>
            <a:ext cx="537327" cy="461665"/>
          </a:xfrm>
          <a:prstGeom prst="rect">
            <a:avLst/>
          </a:prstGeom>
          <a:noFill/>
        </p:spPr>
        <p:txBody>
          <a:bodyPr wrap="none" rtlCol="0">
            <a:spAutoFit/>
          </a:bodyPr>
          <a:lstStyle/>
          <a:p>
            <a:r>
              <a:rPr lang="fr-BE" dirty="0" err="1">
                <a:latin typeface="+mj-lt"/>
              </a:rPr>
              <a:t>a</a:t>
            </a:r>
            <a:r>
              <a:rPr lang="fr-BE" dirty="0" err="1" smtClean="0">
                <a:latin typeface="+mj-lt"/>
              </a:rPr>
              <a:t>,b</a:t>
            </a:r>
            <a:endParaRPr lang="fr-BE" dirty="0">
              <a:latin typeface="+mj-lt"/>
            </a:endParaRPr>
          </a:p>
        </p:txBody>
      </p:sp>
      <p:sp>
        <p:nvSpPr>
          <p:cNvPr id="14" name="ZoneTexte 13"/>
          <p:cNvSpPr txBox="1"/>
          <p:nvPr/>
        </p:nvSpPr>
        <p:spPr>
          <a:xfrm>
            <a:off x="5485934" y="2297125"/>
            <a:ext cx="325730" cy="461665"/>
          </a:xfrm>
          <a:prstGeom prst="rect">
            <a:avLst/>
          </a:prstGeom>
          <a:noFill/>
        </p:spPr>
        <p:txBody>
          <a:bodyPr wrap="none" rtlCol="0">
            <a:spAutoFit/>
          </a:bodyPr>
          <a:lstStyle/>
          <a:p>
            <a:r>
              <a:rPr lang="fr-BE" dirty="0">
                <a:latin typeface="+mj-lt"/>
              </a:rPr>
              <a:t>b</a:t>
            </a:r>
          </a:p>
        </p:txBody>
      </p:sp>
      <p:sp>
        <p:nvSpPr>
          <p:cNvPr id="15" name="ZoneTexte 14"/>
          <p:cNvSpPr txBox="1"/>
          <p:nvPr/>
        </p:nvSpPr>
        <p:spPr>
          <a:xfrm>
            <a:off x="3779912" y="2492895"/>
            <a:ext cx="325730" cy="461665"/>
          </a:xfrm>
          <a:prstGeom prst="rect">
            <a:avLst/>
          </a:prstGeom>
          <a:noFill/>
        </p:spPr>
        <p:txBody>
          <a:bodyPr wrap="none" rtlCol="0">
            <a:spAutoFit/>
          </a:bodyPr>
          <a:lstStyle/>
          <a:p>
            <a:r>
              <a:rPr lang="fr-BE" dirty="0">
                <a:latin typeface="+mj-lt"/>
              </a:rPr>
              <a:t>b</a:t>
            </a:r>
          </a:p>
        </p:txBody>
      </p:sp>
      <p:sp>
        <p:nvSpPr>
          <p:cNvPr id="16" name="ZoneTexte 15"/>
          <p:cNvSpPr txBox="1"/>
          <p:nvPr/>
        </p:nvSpPr>
        <p:spPr>
          <a:xfrm>
            <a:off x="970539" y="5986274"/>
            <a:ext cx="7201861" cy="769441"/>
          </a:xfrm>
          <a:prstGeom prst="rect">
            <a:avLst/>
          </a:prstGeom>
          <a:solidFill>
            <a:schemeClr val="accent1">
              <a:lumMod val="50000"/>
            </a:schemeClr>
          </a:solidFill>
          <a:ln>
            <a:solidFill>
              <a:schemeClr val="tx2"/>
            </a:solidFill>
          </a:ln>
        </p:spPr>
        <p:txBody>
          <a:bodyPr wrap="square" rtlCol="0">
            <a:spAutoFit/>
          </a:bodyPr>
          <a:lstStyle/>
          <a:p>
            <a:r>
              <a:rPr lang="fr-BE" sz="2200" dirty="0" smtClean="0">
                <a:latin typeface="+mj-lt"/>
              </a:rPr>
              <a:t>Allonger le délai d’insémination </a:t>
            </a:r>
          </a:p>
          <a:p>
            <a:r>
              <a:rPr lang="fr-BE" sz="2200" dirty="0" smtClean="0">
                <a:latin typeface="+mj-lt"/>
              </a:rPr>
              <a:t>(6 à 12 h selon </a:t>
            </a:r>
            <a:r>
              <a:rPr lang="fr-BE" sz="2200" dirty="0" smtClean="0">
                <a:solidFill>
                  <a:schemeClr val="tx1">
                    <a:lumMod val="65000"/>
                  </a:schemeClr>
                </a:solidFill>
                <a:latin typeface="+mj-lt"/>
              </a:rPr>
              <a:t>Thomas </a:t>
            </a:r>
            <a:r>
              <a:rPr lang="fr-BE" sz="2200" dirty="0">
                <a:solidFill>
                  <a:schemeClr val="tx1">
                    <a:lumMod val="65000"/>
                  </a:schemeClr>
                </a:solidFill>
                <a:latin typeface="+mj-lt"/>
              </a:rPr>
              <a:t>et al. 2013, </a:t>
            </a:r>
            <a:r>
              <a:rPr lang="fr-BE" sz="2200" dirty="0" err="1">
                <a:solidFill>
                  <a:schemeClr val="tx1">
                    <a:lumMod val="65000"/>
                  </a:schemeClr>
                </a:solidFill>
                <a:latin typeface="+mj-lt"/>
              </a:rPr>
              <a:t>Schenk</a:t>
            </a:r>
            <a:r>
              <a:rPr lang="fr-BE" sz="2200" dirty="0">
                <a:solidFill>
                  <a:schemeClr val="tx1">
                    <a:lumMod val="65000"/>
                  </a:schemeClr>
                </a:solidFill>
                <a:latin typeface="+mj-lt"/>
              </a:rPr>
              <a:t> et al. 2009</a:t>
            </a:r>
            <a:r>
              <a:rPr lang="fr-BE" sz="2200" dirty="0" smtClean="0">
                <a:solidFill>
                  <a:schemeClr val="tx2"/>
                </a:solidFill>
                <a:latin typeface="+mj-lt"/>
              </a:rPr>
              <a:t> </a:t>
            </a:r>
            <a:endParaRPr lang="fr-BE" sz="2200" dirty="0">
              <a:solidFill>
                <a:schemeClr val="tx2"/>
              </a:solidFill>
              <a:latin typeface="+mj-lt"/>
            </a:endParaRPr>
          </a:p>
        </p:txBody>
      </p:sp>
      <p:sp>
        <p:nvSpPr>
          <p:cNvPr id="5" name="Flèche droite 4"/>
          <p:cNvSpPr/>
          <p:nvPr/>
        </p:nvSpPr>
        <p:spPr bwMode="auto">
          <a:xfrm>
            <a:off x="251520" y="5986275"/>
            <a:ext cx="648072" cy="461665"/>
          </a:xfrm>
          <a:prstGeom prst="rightArrow">
            <a:avLst/>
          </a:prstGeom>
          <a:solidFill>
            <a:schemeClr val="accent1">
              <a:lumMod val="5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511625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137152" cy="1008410"/>
          </a:xfrm>
        </p:spPr>
        <p:txBody>
          <a:bodyPr/>
          <a:lstStyle/>
          <a:p>
            <a:r>
              <a:rPr lang="fr-BE" sz="2400" dirty="0" smtClean="0"/>
              <a:t>Effet du moment de l’IA (sperme sexé) sur le % de gestation de vaches laitières Jersey (n=678) (</a:t>
            </a:r>
            <a:r>
              <a:rPr lang="fr-BE" sz="2400" dirty="0" err="1" smtClean="0"/>
              <a:t>Bombardelli</a:t>
            </a:r>
            <a:r>
              <a:rPr lang="fr-BE" sz="2400" dirty="0" smtClean="0"/>
              <a:t> et al. Theriogenology 2016)</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53</a:t>
            </a:fld>
            <a:endParaRPr lang="fr-FR" alt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491230"/>
            <a:ext cx="3456384" cy="2901844"/>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5" name="ZoneTexte 4"/>
          <p:cNvSpPr txBox="1"/>
          <p:nvPr/>
        </p:nvSpPr>
        <p:spPr>
          <a:xfrm>
            <a:off x="1331640" y="4725144"/>
            <a:ext cx="6691570" cy="1785104"/>
          </a:xfrm>
          <a:prstGeom prst="rect">
            <a:avLst/>
          </a:prstGeom>
          <a:noFill/>
          <a:ln>
            <a:solidFill>
              <a:schemeClr val="tx2"/>
            </a:solidFill>
          </a:ln>
        </p:spPr>
        <p:txBody>
          <a:bodyPr wrap="square" rtlCol="0">
            <a:spAutoFit/>
          </a:bodyPr>
          <a:lstStyle/>
          <a:p>
            <a:r>
              <a:rPr lang="fr-BE" sz="2200" dirty="0" smtClean="0">
                <a:solidFill>
                  <a:schemeClr val="tx2"/>
                </a:solidFill>
                <a:latin typeface="+mj-lt"/>
              </a:rPr>
              <a:t>- Intervalle seuil d’activité-IA : 16,9 h +/- 0,5</a:t>
            </a:r>
          </a:p>
          <a:p>
            <a:r>
              <a:rPr lang="fr-BE" sz="2200" dirty="0" smtClean="0">
                <a:solidFill>
                  <a:schemeClr val="tx2"/>
                </a:solidFill>
                <a:latin typeface="+mj-lt"/>
              </a:rPr>
              <a:t>- Durée &gt; seuil activité : 17,3h </a:t>
            </a:r>
            <a:r>
              <a:rPr lang="fr-BE" sz="2200" dirty="0">
                <a:solidFill>
                  <a:schemeClr val="tx2"/>
                </a:solidFill>
                <a:latin typeface="+mj-lt"/>
              </a:rPr>
              <a:t>+/- </a:t>
            </a:r>
            <a:r>
              <a:rPr lang="fr-BE" sz="2200" dirty="0" smtClean="0">
                <a:solidFill>
                  <a:schemeClr val="tx2"/>
                </a:solidFill>
                <a:latin typeface="+mj-lt"/>
              </a:rPr>
              <a:t>0,3</a:t>
            </a:r>
          </a:p>
          <a:p>
            <a:r>
              <a:rPr lang="fr-BE" sz="2200" dirty="0" smtClean="0">
                <a:solidFill>
                  <a:schemeClr val="tx2"/>
                </a:solidFill>
                <a:latin typeface="+mj-lt"/>
              </a:rPr>
              <a:t>- Intervalle activité maximale-IA : 9,8 h </a:t>
            </a:r>
            <a:r>
              <a:rPr lang="fr-BE" sz="2200" dirty="0">
                <a:solidFill>
                  <a:schemeClr val="tx2"/>
                </a:solidFill>
                <a:latin typeface="+mj-lt"/>
              </a:rPr>
              <a:t>+/- </a:t>
            </a:r>
            <a:r>
              <a:rPr lang="fr-BE" sz="2200" dirty="0" smtClean="0">
                <a:solidFill>
                  <a:schemeClr val="tx2"/>
                </a:solidFill>
                <a:latin typeface="+mj-lt"/>
              </a:rPr>
              <a:t>0,5</a:t>
            </a:r>
          </a:p>
          <a:p>
            <a:r>
              <a:rPr lang="fr-BE" sz="2200" dirty="0" smtClean="0">
                <a:solidFill>
                  <a:schemeClr val="tx2"/>
                </a:solidFill>
                <a:latin typeface="+mj-lt"/>
              </a:rPr>
              <a:t>- Intervalle seuil activité - ovulation : 25,7 h +/_ 1,2</a:t>
            </a:r>
          </a:p>
          <a:p>
            <a:r>
              <a:rPr lang="fr-BE" sz="2200" dirty="0" smtClean="0">
                <a:solidFill>
                  <a:schemeClr val="tx2"/>
                </a:solidFill>
                <a:latin typeface="+mj-lt"/>
              </a:rPr>
              <a:t>(25,2 +/- 2,1 primipares et 19,6 h +/- 2,6 pluripares (P&lt;0.02)</a:t>
            </a:r>
            <a:endParaRPr lang="fr-BE" sz="2200" dirty="0">
              <a:solidFill>
                <a:schemeClr val="tx2"/>
              </a:solidFill>
              <a:latin typeface="+mj-lt"/>
            </a:endParaRPr>
          </a:p>
        </p:txBody>
      </p:sp>
    </p:spTree>
    <p:extLst>
      <p:ext uri="{BB962C8B-B14F-4D97-AF65-F5344CB8AC3E}">
        <p14:creationId xmlns:p14="http://schemas.microsoft.com/office/powerpoint/2010/main" val="9825508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137152" cy="1008410"/>
          </a:xfrm>
        </p:spPr>
        <p:txBody>
          <a:bodyPr/>
          <a:lstStyle/>
          <a:p>
            <a:r>
              <a:rPr lang="fr-BE" sz="2400" dirty="0" smtClean="0"/>
              <a:t>Effet du moment de l’IA (sperme sexé) sur le % de gestation de vaches laitières Jersey (n=678) (</a:t>
            </a:r>
            <a:r>
              <a:rPr lang="fr-BE" sz="2400" dirty="0" err="1" smtClean="0"/>
              <a:t>Bombardelli</a:t>
            </a:r>
            <a:r>
              <a:rPr lang="fr-BE" sz="2400" dirty="0" smtClean="0"/>
              <a:t> et al. Theriogenology 2016)</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54</a:t>
            </a:fld>
            <a:endParaRPr lang="fr-FR" altLang="fr-F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60848"/>
            <a:ext cx="8930172"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11560" y="1412776"/>
            <a:ext cx="3171167" cy="769441"/>
          </a:xfrm>
          <a:prstGeom prst="rect">
            <a:avLst/>
          </a:prstGeom>
          <a:solidFill>
            <a:srgbClr val="FFFFCC"/>
          </a:solidFill>
          <a:ln>
            <a:solidFill>
              <a:schemeClr val="tx2"/>
            </a:solidFill>
          </a:ln>
        </p:spPr>
        <p:txBody>
          <a:bodyPr wrap="square">
            <a:spAutoFit/>
          </a:bodyPr>
          <a:lstStyle/>
          <a:p>
            <a:r>
              <a:rPr lang="fr-BE" sz="2200" dirty="0">
                <a:solidFill>
                  <a:schemeClr val="tx2"/>
                </a:solidFill>
                <a:latin typeface="+mj-lt"/>
              </a:rPr>
              <a:t>Intervalle seuil d’activité-IA : </a:t>
            </a:r>
            <a:endParaRPr lang="fr-BE" sz="2200" dirty="0" smtClean="0">
              <a:solidFill>
                <a:schemeClr val="tx2"/>
              </a:solidFill>
              <a:latin typeface="+mj-lt"/>
            </a:endParaRPr>
          </a:p>
          <a:p>
            <a:r>
              <a:rPr lang="fr-BE" sz="2200" dirty="0" smtClean="0">
                <a:solidFill>
                  <a:schemeClr val="tx2"/>
                </a:solidFill>
                <a:latin typeface="+mj-lt"/>
              </a:rPr>
              <a:t>16,9 </a:t>
            </a:r>
            <a:r>
              <a:rPr lang="fr-BE" sz="2200" dirty="0">
                <a:solidFill>
                  <a:schemeClr val="tx2"/>
                </a:solidFill>
                <a:latin typeface="+mj-lt"/>
              </a:rPr>
              <a:t>h +/- 0,5</a:t>
            </a:r>
          </a:p>
        </p:txBody>
      </p:sp>
      <p:sp>
        <p:nvSpPr>
          <p:cNvPr id="6" name="Rectangle 5"/>
          <p:cNvSpPr/>
          <p:nvPr/>
        </p:nvSpPr>
        <p:spPr>
          <a:xfrm>
            <a:off x="4788024" y="1403815"/>
            <a:ext cx="3672408" cy="769441"/>
          </a:xfrm>
          <a:prstGeom prst="rect">
            <a:avLst/>
          </a:prstGeom>
          <a:solidFill>
            <a:srgbClr val="FFFFCC"/>
          </a:solidFill>
          <a:ln>
            <a:solidFill>
              <a:schemeClr val="tx2"/>
            </a:solidFill>
          </a:ln>
        </p:spPr>
        <p:txBody>
          <a:bodyPr wrap="square">
            <a:spAutoFit/>
          </a:bodyPr>
          <a:lstStyle/>
          <a:p>
            <a:r>
              <a:rPr lang="fr-BE" sz="2200" dirty="0">
                <a:solidFill>
                  <a:schemeClr val="tx2"/>
                </a:solidFill>
                <a:latin typeface="+mj-lt"/>
              </a:rPr>
              <a:t>Intervalle activité maximale-IA : </a:t>
            </a:r>
            <a:endParaRPr lang="fr-BE" sz="2200" dirty="0" smtClean="0">
              <a:solidFill>
                <a:schemeClr val="tx2"/>
              </a:solidFill>
              <a:latin typeface="+mj-lt"/>
            </a:endParaRPr>
          </a:p>
          <a:p>
            <a:r>
              <a:rPr lang="fr-BE" sz="2200" dirty="0" smtClean="0">
                <a:solidFill>
                  <a:schemeClr val="tx2"/>
                </a:solidFill>
                <a:latin typeface="+mj-lt"/>
              </a:rPr>
              <a:t>9,8 </a:t>
            </a:r>
            <a:r>
              <a:rPr lang="fr-BE" sz="2200" dirty="0">
                <a:solidFill>
                  <a:schemeClr val="tx2"/>
                </a:solidFill>
                <a:latin typeface="+mj-lt"/>
              </a:rPr>
              <a:t>h +/- 0,5</a:t>
            </a:r>
          </a:p>
        </p:txBody>
      </p:sp>
      <p:sp>
        <p:nvSpPr>
          <p:cNvPr id="9" name="Rectangle 8"/>
          <p:cNvSpPr/>
          <p:nvPr/>
        </p:nvSpPr>
        <p:spPr>
          <a:xfrm>
            <a:off x="823160" y="5877272"/>
            <a:ext cx="7925304" cy="769441"/>
          </a:xfrm>
          <a:prstGeom prst="rect">
            <a:avLst/>
          </a:prstGeom>
          <a:solidFill>
            <a:srgbClr val="92D050"/>
          </a:solidFill>
          <a:ln>
            <a:solidFill>
              <a:schemeClr val="tx2"/>
            </a:solidFill>
          </a:ln>
        </p:spPr>
        <p:txBody>
          <a:bodyPr wrap="square">
            <a:spAutoFit/>
          </a:bodyPr>
          <a:lstStyle/>
          <a:p>
            <a:r>
              <a:rPr lang="fr-BE" sz="2200" dirty="0" smtClean="0">
                <a:solidFill>
                  <a:schemeClr val="tx2"/>
                </a:solidFill>
                <a:latin typeface="+mj-lt"/>
              </a:rPr>
              <a:t>Le pourcentage de gestation augmente avec l’allongement de ces deux intervalles avec le moment de l’IA (sperme sexé)</a:t>
            </a:r>
            <a:endParaRPr lang="fr-BE" sz="2200" dirty="0">
              <a:solidFill>
                <a:schemeClr val="tx2"/>
              </a:solidFill>
              <a:latin typeface="+mj-lt"/>
            </a:endParaRPr>
          </a:p>
        </p:txBody>
      </p:sp>
      <p:sp>
        <p:nvSpPr>
          <p:cNvPr id="7" name="Rectangle 6"/>
          <p:cNvSpPr/>
          <p:nvPr/>
        </p:nvSpPr>
        <p:spPr bwMode="auto">
          <a:xfrm>
            <a:off x="899592" y="3212976"/>
            <a:ext cx="288032" cy="1944216"/>
          </a:xfrm>
          <a:prstGeom prst="rect">
            <a:avLst/>
          </a:prstGeom>
          <a:solidFill>
            <a:srgbClr val="FF0000">
              <a:alpha val="5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dirty="0" smtClean="0">
              <a:ln>
                <a:noFill/>
              </a:ln>
              <a:solidFill>
                <a:schemeClr val="tx1"/>
              </a:solidFill>
              <a:effectLst/>
              <a:latin typeface="Times New Roman" pitchFamily="18" charset="0"/>
            </a:endParaRPr>
          </a:p>
        </p:txBody>
      </p:sp>
      <p:sp>
        <p:nvSpPr>
          <p:cNvPr id="11" name="Rectangle 10"/>
          <p:cNvSpPr/>
          <p:nvPr/>
        </p:nvSpPr>
        <p:spPr bwMode="auto">
          <a:xfrm>
            <a:off x="1691680" y="2852936"/>
            <a:ext cx="792088" cy="2304256"/>
          </a:xfrm>
          <a:prstGeom prst="rect">
            <a:avLst/>
          </a:prstGeom>
          <a:solidFill>
            <a:schemeClr val="accent3">
              <a:lumMod val="90000"/>
              <a:alpha val="54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2464418" y="2852936"/>
            <a:ext cx="1171478" cy="2304256"/>
          </a:xfrm>
          <a:prstGeom prst="rect">
            <a:avLst/>
          </a:prstGeom>
          <a:solidFill>
            <a:srgbClr val="FF66FF">
              <a:alpha val="5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3635897" y="2852936"/>
            <a:ext cx="504056" cy="2304256"/>
          </a:xfrm>
          <a:prstGeom prst="rect">
            <a:avLst/>
          </a:prstGeom>
          <a:solidFill>
            <a:srgbClr val="FF66FF">
              <a:alpha val="5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1196008" y="3212976"/>
            <a:ext cx="495672" cy="1944216"/>
          </a:xfrm>
          <a:prstGeom prst="rect">
            <a:avLst/>
          </a:prstGeom>
          <a:solidFill>
            <a:srgbClr val="FF0000">
              <a:alpha val="54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8" name="ZoneTexte 7"/>
          <p:cNvSpPr txBox="1"/>
          <p:nvPr/>
        </p:nvSpPr>
        <p:spPr>
          <a:xfrm>
            <a:off x="840928" y="4726305"/>
            <a:ext cx="535724" cy="400110"/>
          </a:xfrm>
          <a:prstGeom prst="rect">
            <a:avLst/>
          </a:prstGeom>
          <a:noFill/>
        </p:spPr>
        <p:txBody>
          <a:bodyPr wrap="none" rtlCol="0">
            <a:spAutoFit/>
          </a:bodyPr>
          <a:lstStyle/>
          <a:p>
            <a:r>
              <a:rPr lang="fr-BE" sz="2000" dirty="0" smtClean="0">
                <a:solidFill>
                  <a:schemeClr val="tx2"/>
                </a:solidFill>
                <a:latin typeface="+mj-lt"/>
              </a:rPr>
              <a:t>20</a:t>
            </a:r>
            <a:r>
              <a:rPr lang="fr-BE" sz="1800" dirty="0" smtClean="0">
                <a:solidFill>
                  <a:schemeClr val="tx2"/>
                </a:solidFill>
                <a:latin typeface="+mj-lt"/>
              </a:rPr>
              <a:t>a</a:t>
            </a:r>
            <a:endParaRPr lang="fr-BE" sz="1800" dirty="0">
              <a:solidFill>
                <a:schemeClr val="tx2"/>
              </a:solidFill>
              <a:latin typeface="+mj-lt"/>
            </a:endParaRPr>
          </a:p>
        </p:txBody>
      </p:sp>
      <p:sp>
        <p:nvSpPr>
          <p:cNvPr id="16" name="ZoneTexte 15"/>
          <p:cNvSpPr txBox="1"/>
          <p:nvPr/>
        </p:nvSpPr>
        <p:spPr>
          <a:xfrm>
            <a:off x="1181592" y="4320417"/>
            <a:ext cx="524503" cy="400110"/>
          </a:xfrm>
          <a:prstGeom prst="rect">
            <a:avLst/>
          </a:prstGeom>
          <a:noFill/>
        </p:spPr>
        <p:txBody>
          <a:bodyPr wrap="none" rtlCol="0">
            <a:spAutoFit/>
          </a:bodyPr>
          <a:lstStyle/>
          <a:p>
            <a:r>
              <a:rPr lang="fr-BE" sz="2000" dirty="0" smtClean="0">
                <a:solidFill>
                  <a:schemeClr val="tx2"/>
                </a:solidFill>
                <a:latin typeface="+mj-lt"/>
              </a:rPr>
              <a:t>31</a:t>
            </a:r>
            <a:r>
              <a:rPr lang="fr-BE" sz="1800" dirty="0" smtClean="0">
                <a:solidFill>
                  <a:schemeClr val="tx2"/>
                </a:solidFill>
                <a:latin typeface="+mj-lt"/>
              </a:rPr>
              <a:t>a</a:t>
            </a:r>
            <a:endParaRPr lang="fr-BE" sz="1800" dirty="0">
              <a:solidFill>
                <a:schemeClr val="tx2"/>
              </a:solidFill>
              <a:latin typeface="+mj-lt"/>
            </a:endParaRPr>
          </a:p>
        </p:txBody>
      </p:sp>
      <p:sp>
        <p:nvSpPr>
          <p:cNvPr id="17" name="ZoneTexte 16"/>
          <p:cNvSpPr txBox="1"/>
          <p:nvPr/>
        </p:nvSpPr>
        <p:spPr>
          <a:xfrm>
            <a:off x="1825472" y="3897052"/>
            <a:ext cx="535724" cy="400110"/>
          </a:xfrm>
          <a:prstGeom prst="rect">
            <a:avLst/>
          </a:prstGeom>
          <a:noFill/>
        </p:spPr>
        <p:txBody>
          <a:bodyPr wrap="none" rtlCol="0">
            <a:spAutoFit/>
          </a:bodyPr>
          <a:lstStyle/>
          <a:p>
            <a:r>
              <a:rPr lang="fr-BE" sz="2000" dirty="0" smtClean="0">
                <a:solidFill>
                  <a:schemeClr val="tx2"/>
                </a:solidFill>
                <a:latin typeface="+mj-lt"/>
              </a:rPr>
              <a:t>44b</a:t>
            </a:r>
            <a:endParaRPr lang="fr-BE" sz="1800" dirty="0">
              <a:solidFill>
                <a:schemeClr val="tx2"/>
              </a:solidFill>
              <a:latin typeface="+mj-lt"/>
            </a:endParaRPr>
          </a:p>
        </p:txBody>
      </p:sp>
      <p:sp>
        <p:nvSpPr>
          <p:cNvPr id="18" name="ZoneTexte 17"/>
          <p:cNvSpPr txBox="1"/>
          <p:nvPr/>
        </p:nvSpPr>
        <p:spPr>
          <a:xfrm>
            <a:off x="2915816" y="3460938"/>
            <a:ext cx="535724" cy="400110"/>
          </a:xfrm>
          <a:prstGeom prst="rect">
            <a:avLst/>
          </a:prstGeom>
          <a:noFill/>
        </p:spPr>
        <p:txBody>
          <a:bodyPr wrap="none" rtlCol="0">
            <a:spAutoFit/>
          </a:bodyPr>
          <a:lstStyle/>
          <a:p>
            <a:r>
              <a:rPr lang="fr-BE" sz="2000" dirty="0" smtClean="0">
                <a:solidFill>
                  <a:schemeClr val="tx2"/>
                </a:solidFill>
                <a:latin typeface="+mj-lt"/>
              </a:rPr>
              <a:t>49b</a:t>
            </a:r>
            <a:endParaRPr lang="fr-BE" sz="1800" dirty="0">
              <a:solidFill>
                <a:schemeClr val="tx2"/>
              </a:solidFill>
              <a:latin typeface="+mj-lt"/>
            </a:endParaRPr>
          </a:p>
        </p:txBody>
      </p:sp>
      <p:sp>
        <p:nvSpPr>
          <p:cNvPr id="19" name="ZoneTexte 18"/>
          <p:cNvSpPr txBox="1"/>
          <p:nvPr/>
        </p:nvSpPr>
        <p:spPr>
          <a:xfrm>
            <a:off x="3561552" y="3696997"/>
            <a:ext cx="652743" cy="400110"/>
          </a:xfrm>
          <a:prstGeom prst="rect">
            <a:avLst/>
          </a:prstGeom>
          <a:noFill/>
        </p:spPr>
        <p:txBody>
          <a:bodyPr wrap="none" rtlCol="0">
            <a:spAutoFit/>
          </a:bodyPr>
          <a:lstStyle/>
          <a:p>
            <a:r>
              <a:rPr lang="fr-BE" sz="2000" dirty="0" smtClean="0">
                <a:solidFill>
                  <a:schemeClr val="tx2"/>
                </a:solidFill>
                <a:latin typeface="+mj-lt"/>
              </a:rPr>
              <a:t>40ab</a:t>
            </a:r>
            <a:endParaRPr lang="fr-BE" sz="1800" dirty="0">
              <a:solidFill>
                <a:schemeClr val="tx2"/>
              </a:solidFill>
              <a:latin typeface="+mj-lt"/>
            </a:endParaRPr>
          </a:p>
        </p:txBody>
      </p:sp>
    </p:spTree>
    <p:extLst>
      <p:ext uri="{BB962C8B-B14F-4D97-AF65-F5344CB8AC3E}">
        <p14:creationId xmlns:p14="http://schemas.microsoft.com/office/powerpoint/2010/main" val="36945174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09160" cy="936402"/>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fr-BE" sz="2400" dirty="0" smtClean="0"/>
              <a:t>Effet du moment de l’IA (54 h vs 60h après le retrait d’un </a:t>
            </a:r>
            <a:r>
              <a:rPr lang="fr-BE" sz="2400" dirty="0" err="1" smtClean="0"/>
              <a:t>CIDR</a:t>
            </a:r>
            <a:r>
              <a:rPr lang="fr-BE" sz="2400" dirty="0" smtClean="0"/>
              <a:t>) chez des génisses jersey (n=420) </a:t>
            </a:r>
            <a:r>
              <a:rPr lang="fr-BE" sz="1800" dirty="0" smtClean="0">
                <a:solidFill>
                  <a:schemeClr val="tx1">
                    <a:lumMod val="65000"/>
                  </a:schemeClr>
                </a:solidFill>
              </a:rPr>
              <a:t>(Sales et al. Theriogenology 2011,76,427-435) </a:t>
            </a:r>
            <a:endParaRPr lang="fr-BE" sz="1800" dirty="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55</a:t>
            </a:fld>
            <a:endParaRPr lang="fr-FR" altLang="fr-FR"/>
          </a:p>
        </p:txBody>
      </p:sp>
      <p:graphicFrame>
        <p:nvGraphicFramePr>
          <p:cNvPr id="6" name="Graphique 5"/>
          <p:cNvGraphicFramePr>
            <a:graphicFrameLocks/>
          </p:cNvGraphicFramePr>
          <p:nvPr>
            <p:extLst>
              <p:ext uri="{D42A27DB-BD31-4B8C-83A1-F6EECF244321}">
                <p14:modId xmlns:p14="http://schemas.microsoft.com/office/powerpoint/2010/main" val="44810707"/>
              </p:ext>
            </p:extLst>
          </p:nvPr>
        </p:nvGraphicFramePr>
        <p:xfrm>
          <a:off x="827584" y="1412776"/>
          <a:ext cx="6408712" cy="5184576"/>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Connecteur droit avec flèche 7"/>
          <p:cNvCxnSpPr/>
          <p:nvPr/>
        </p:nvCxnSpPr>
        <p:spPr bwMode="auto">
          <a:xfrm>
            <a:off x="6821592" y="6021288"/>
            <a:ext cx="648072" cy="0"/>
          </a:xfrm>
          <a:prstGeom prst="straightConnector1">
            <a:avLst/>
          </a:prstGeom>
          <a:solidFill>
            <a:schemeClr val="accent1"/>
          </a:solidFill>
          <a:ln w="38100" cap="flat" cmpd="sng" algn="ctr">
            <a:solidFill>
              <a:schemeClr val="tx2"/>
            </a:solidFill>
            <a:prstDash val="solid"/>
            <a:round/>
            <a:headEnd type="none" w="med" len="med"/>
            <a:tailEnd type="triangle" w="med" len="med"/>
          </a:ln>
          <a:effectLst/>
        </p:spPr>
      </p:cxnSp>
      <p:sp>
        <p:nvSpPr>
          <p:cNvPr id="10" name="ZoneTexte 9"/>
          <p:cNvSpPr txBox="1"/>
          <p:nvPr/>
        </p:nvSpPr>
        <p:spPr>
          <a:xfrm>
            <a:off x="7495248" y="5680152"/>
            <a:ext cx="1173270" cy="400110"/>
          </a:xfrm>
          <a:prstGeom prst="rect">
            <a:avLst/>
          </a:prstGeom>
          <a:noFill/>
          <a:ln>
            <a:solidFill>
              <a:schemeClr val="tx2"/>
            </a:solidFill>
          </a:ln>
        </p:spPr>
        <p:txBody>
          <a:bodyPr wrap="none" rtlCol="0">
            <a:spAutoFit/>
          </a:bodyPr>
          <a:lstStyle/>
          <a:p>
            <a:r>
              <a:rPr lang="fr-BE" sz="2000" dirty="0" smtClean="0">
                <a:solidFill>
                  <a:schemeClr val="tx2"/>
                </a:solidFill>
                <a:latin typeface="+mj-lt"/>
              </a:rPr>
              <a:t>Pas d’effet</a:t>
            </a:r>
            <a:endParaRPr lang="fr-BE" sz="2000" dirty="0">
              <a:solidFill>
                <a:schemeClr val="tx2"/>
              </a:solidFill>
              <a:latin typeface="+mj-lt"/>
            </a:endParaRPr>
          </a:p>
        </p:txBody>
      </p:sp>
      <p:sp>
        <p:nvSpPr>
          <p:cNvPr id="11" name="ZoneTexte 10"/>
          <p:cNvSpPr txBox="1"/>
          <p:nvPr/>
        </p:nvSpPr>
        <p:spPr>
          <a:xfrm>
            <a:off x="7469664" y="6139235"/>
            <a:ext cx="612219" cy="400110"/>
          </a:xfrm>
          <a:prstGeom prst="rect">
            <a:avLst/>
          </a:prstGeom>
          <a:noFill/>
          <a:ln>
            <a:solidFill>
              <a:schemeClr val="tx2"/>
            </a:solidFill>
          </a:ln>
        </p:spPr>
        <p:txBody>
          <a:bodyPr wrap="none" rtlCol="0">
            <a:spAutoFit/>
          </a:bodyPr>
          <a:lstStyle/>
          <a:p>
            <a:r>
              <a:rPr lang="fr-BE" sz="2000" dirty="0">
                <a:solidFill>
                  <a:schemeClr val="tx2"/>
                </a:solidFill>
                <a:latin typeface="+mj-lt"/>
              </a:rPr>
              <a:t>E</a:t>
            </a:r>
            <a:r>
              <a:rPr lang="fr-BE" sz="2000" dirty="0" smtClean="0">
                <a:solidFill>
                  <a:schemeClr val="tx2"/>
                </a:solidFill>
                <a:latin typeface="+mj-lt"/>
              </a:rPr>
              <a:t>ffet</a:t>
            </a:r>
            <a:endParaRPr lang="fr-BE" sz="2000" dirty="0">
              <a:solidFill>
                <a:schemeClr val="tx2"/>
              </a:solidFill>
              <a:latin typeface="+mj-lt"/>
            </a:endParaRPr>
          </a:p>
        </p:txBody>
      </p:sp>
      <p:cxnSp>
        <p:nvCxnSpPr>
          <p:cNvPr id="12" name="Connecteur droit avec flèche 11"/>
          <p:cNvCxnSpPr/>
          <p:nvPr/>
        </p:nvCxnSpPr>
        <p:spPr bwMode="auto">
          <a:xfrm>
            <a:off x="6821592" y="6339290"/>
            <a:ext cx="648072" cy="0"/>
          </a:xfrm>
          <a:prstGeom prst="straightConnector1">
            <a:avLst/>
          </a:prstGeom>
          <a:solidFill>
            <a:schemeClr val="accent1"/>
          </a:solidFill>
          <a:ln w="38100" cap="flat" cmpd="sng" algn="ctr">
            <a:solidFill>
              <a:schemeClr val="tx2"/>
            </a:solidFill>
            <a:prstDash val="solid"/>
            <a:round/>
            <a:headEnd type="none" w="med" len="med"/>
            <a:tailEnd type="triangle" w="med" len="med"/>
          </a:ln>
          <a:effectLst/>
        </p:spPr>
      </p:cxnSp>
    </p:spTree>
    <p:extLst>
      <p:ext uri="{BB962C8B-B14F-4D97-AF65-F5344CB8AC3E}">
        <p14:creationId xmlns:p14="http://schemas.microsoft.com/office/powerpoint/2010/main" val="23278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124744"/>
            <a:ext cx="8423275" cy="4752528"/>
          </a:xfrm>
        </p:spPr>
        <p:txBody>
          <a:bodyPr/>
          <a:lstStyle/>
          <a:p>
            <a:r>
              <a:rPr lang="fr-BE" sz="2400" dirty="0"/>
              <a:t>Pas d’augmentation du % d’anomalies chromosomiques des embryons obtenus avec du sperme sexé (Garcia et al. 2010)</a:t>
            </a:r>
          </a:p>
          <a:p>
            <a:r>
              <a:rPr lang="fr-BE" sz="2400" dirty="0" smtClean="0"/>
              <a:t>Pas </a:t>
            </a:r>
            <a:r>
              <a:rPr lang="fr-BE" sz="2400" dirty="0"/>
              <a:t>d’effet sur le risque de </a:t>
            </a:r>
            <a:r>
              <a:rPr lang="fr-BE" sz="2400" dirty="0" err="1"/>
              <a:t>RP</a:t>
            </a:r>
            <a:r>
              <a:rPr lang="fr-BE" sz="2400" dirty="0"/>
              <a:t> et de métrites </a:t>
            </a:r>
            <a:r>
              <a:rPr lang="fr-BE" sz="2400" dirty="0">
                <a:solidFill>
                  <a:schemeClr val="tx1">
                    <a:lumMod val="65000"/>
                  </a:schemeClr>
                </a:solidFill>
              </a:rPr>
              <a:t>(</a:t>
            </a:r>
            <a:r>
              <a:rPr lang="fr-BE" sz="2400" dirty="0" err="1">
                <a:solidFill>
                  <a:schemeClr val="tx1">
                    <a:lumMod val="65000"/>
                  </a:schemeClr>
                </a:solidFill>
              </a:rPr>
              <a:t>Chebel</a:t>
            </a:r>
            <a:r>
              <a:rPr lang="fr-BE" sz="2400" dirty="0">
                <a:solidFill>
                  <a:schemeClr val="tx1">
                    <a:lumMod val="65000"/>
                  </a:schemeClr>
                </a:solidFill>
              </a:rPr>
              <a:t> et al. 2010)</a:t>
            </a:r>
          </a:p>
          <a:p>
            <a:r>
              <a:rPr lang="fr-BE" sz="2400" dirty="0" smtClean="0"/>
              <a:t>Pas </a:t>
            </a:r>
            <a:r>
              <a:rPr lang="fr-BE" sz="2400" dirty="0"/>
              <a:t>d’effet sur les caractéristiques de la gestation et des veaux à la naissance </a:t>
            </a:r>
            <a:r>
              <a:rPr lang="fr-BE" sz="2400" dirty="0">
                <a:solidFill>
                  <a:schemeClr val="tx1">
                    <a:lumMod val="65000"/>
                  </a:schemeClr>
                </a:solidFill>
              </a:rPr>
              <a:t>(Tubman et al. J </a:t>
            </a:r>
            <a:r>
              <a:rPr lang="fr-BE" sz="2400" dirty="0" err="1">
                <a:solidFill>
                  <a:schemeClr val="tx1">
                    <a:lumMod val="65000"/>
                  </a:schemeClr>
                </a:solidFill>
              </a:rPr>
              <a:t>Anim</a:t>
            </a:r>
            <a:r>
              <a:rPr lang="fr-BE" sz="2400" dirty="0">
                <a:solidFill>
                  <a:schemeClr val="tx1">
                    <a:lumMod val="65000"/>
                  </a:schemeClr>
                </a:solidFill>
              </a:rPr>
              <a:t> </a:t>
            </a:r>
            <a:r>
              <a:rPr lang="fr-BE" sz="2400" dirty="0" err="1">
                <a:solidFill>
                  <a:schemeClr val="tx1">
                    <a:lumMod val="65000"/>
                  </a:schemeClr>
                </a:solidFill>
              </a:rPr>
              <a:t>Sci</a:t>
            </a:r>
            <a:r>
              <a:rPr lang="fr-BE" sz="2400" dirty="0">
                <a:solidFill>
                  <a:schemeClr val="tx1">
                    <a:lumMod val="65000"/>
                  </a:schemeClr>
                </a:solidFill>
              </a:rPr>
              <a:t> 2004, 52, 1029-1036; </a:t>
            </a:r>
            <a:r>
              <a:rPr lang="fr-BE" sz="2400" dirty="0" err="1">
                <a:solidFill>
                  <a:schemeClr val="tx1">
                    <a:lumMod val="65000"/>
                  </a:schemeClr>
                </a:solidFill>
              </a:rPr>
              <a:t>Dejarnette</a:t>
            </a:r>
            <a:r>
              <a:rPr lang="fr-BE" sz="2400" dirty="0">
                <a:solidFill>
                  <a:schemeClr val="tx1">
                    <a:lumMod val="65000"/>
                  </a:schemeClr>
                </a:solidFill>
              </a:rPr>
              <a:t> et al. 2009, </a:t>
            </a:r>
            <a:r>
              <a:rPr lang="fr-BE" sz="2400" dirty="0" err="1">
                <a:solidFill>
                  <a:schemeClr val="tx1">
                    <a:lumMod val="65000"/>
                  </a:schemeClr>
                </a:solidFill>
              </a:rPr>
              <a:t>Healy</a:t>
            </a:r>
            <a:r>
              <a:rPr lang="fr-BE" sz="2400" dirty="0">
                <a:solidFill>
                  <a:schemeClr val="tx1">
                    <a:lumMod val="65000"/>
                  </a:schemeClr>
                </a:solidFill>
              </a:rPr>
              <a:t> et al. 2013, Seidel et al. 2002, </a:t>
            </a:r>
            <a:r>
              <a:rPr lang="fr-BE" sz="2400" dirty="0" err="1">
                <a:solidFill>
                  <a:schemeClr val="tx1">
                    <a:lumMod val="65000"/>
                  </a:schemeClr>
                </a:solidFill>
              </a:rPr>
              <a:t>Chebel</a:t>
            </a:r>
            <a:r>
              <a:rPr lang="fr-BE" sz="2400" dirty="0">
                <a:solidFill>
                  <a:schemeClr val="tx1">
                    <a:lumMod val="65000"/>
                  </a:schemeClr>
                </a:solidFill>
              </a:rPr>
              <a:t> et al. 2010, Norman et al. 2010</a:t>
            </a:r>
            <a:r>
              <a:rPr lang="fr-BE" sz="2400" dirty="0" smtClean="0">
                <a:solidFill>
                  <a:schemeClr val="tx1">
                    <a:lumMod val="65000"/>
                  </a:schemeClr>
                </a:solidFill>
              </a:rPr>
              <a:t>)</a:t>
            </a:r>
          </a:p>
          <a:p>
            <a:r>
              <a:rPr lang="fr-BE" sz="2400" b="1" dirty="0" smtClean="0"/>
              <a:t>Altération </a:t>
            </a:r>
            <a:r>
              <a:rPr lang="fr-BE" sz="2400" b="1" dirty="0">
                <a:solidFill>
                  <a:schemeClr val="tx1">
                    <a:lumMod val="65000"/>
                  </a:schemeClr>
                </a:solidFill>
              </a:rPr>
              <a:t>(</a:t>
            </a:r>
            <a:r>
              <a:rPr lang="fr-BE" sz="2400" b="1" dirty="0" err="1">
                <a:solidFill>
                  <a:schemeClr val="tx1">
                    <a:lumMod val="65000"/>
                  </a:schemeClr>
                </a:solidFill>
              </a:rPr>
              <a:t>Dejarnette</a:t>
            </a:r>
            <a:r>
              <a:rPr lang="fr-BE" sz="2400" b="1" dirty="0">
                <a:solidFill>
                  <a:schemeClr val="tx1">
                    <a:lumMod val="65000"/>
                  </a:schemeClr>
                </a:solidFill>
              </a:rPr>
              <a:t> et al. 2010</a:t>
            </a:r>
            <a:r>
              <a:rPr lang="fr-BE" sz="2400" b="1" dirty="0" smtClean="0"/>
              <a:t>) ou non </a:t>
            </a:r>
            <a:r>
              <a:rPr lang="fr-BE" sz="2400" b="1" dirty="0" smtClean="0">
                <a:solidFill>
                  <a:schemeClr val="tx1">
                    <a:lumMod val="65000"/>
                  </a:schemeClr>
                </a:solidFill>
              </a:rPr>
              <a:t>(</a:t>
            </a:r>
            <a:r>
              <a:rPr lang="fr-BE" sz="2400" b="1" dirty="0" err="1" smtClean="0">
                <a:solidFill>
                  <a:schemeClr val="tx1">
                    <a:lumMod val="65000"/>
                  </a:schemeClr>
                </a:solidFill>
              </a:rPr>
              <a:t>Chebel</a:t>
            </a:r>
            <a:r>
              <a:rPr lang="fr-BE" sz="2400" b="1" dirty="0" smtClean="0">
                <a:solidFill>
                  <a:schemeClr val="tx1">
                    <a:lumMod val="65000"/>
                  </a:schemeClr>
                </a:solidFill>
              </a:rPr>
              <a:t> et al. 2010)</a:t>
            </a:r>
            <a:r>
              <a:rPr lang="fr-BE" sz="2400" b="1" dirty="0" smtClean="0"/>
              <a:t> </a:t>
            </a:r>
            <a:r>
              <a:rPr lang="fr-BE" sz="2400" b="1" dirty="0"/>
              <a:t>du retour en chaleurs après insémination </a:t>
            </a:r>
            <a:endParaRPr lang="fr-BE" sz="2400" b="1" dirty="0" smtClean="0"/>
          </a:p>
          <a:p>
            <a:r>
              <a:rPr lang="fr-BE" sz="2400" b="1" dirty="0" smtClean="0"/>
              <a:t>Effet </a:t>
            </a:r>
            <a:r>
              <a:rPr lang="fr-BE" sz="2400" b="1" dirty="0"/>
              <a:t>significatif du numéro d’insémination chez les génisses </a:t>
            </a:r>
            <a:r>
              <a:rPr lang="fr-BE" sz="2400" dirty="0">
                <a:solidFill>
                  <a:schemeClr val="tx1">
                    <a:lumMod val="65000"/>
                  </a:schemeClr>
                </a:solidFill>
              </a:rPr>
              <a:t>(</a:t>
            </a:r>
            <a:r>
              <a:rPr lang="fr-BE" sz="2400" dirty="0" err="1">
                <a:solidFill>
                  <a:schemeClr val="tx1">
                    <a:lumMod val="65000"/>
                  </a:schemeClr>
                </a:solidFill>
              </a:rPr>
              <a:t>Healy</a:t>
            </a:r>
            <a:r>
              <a:rPr lang="fr-BE" sz="2400" dirty="0">
                <a:solidFill>
                  <a:schemeClr val="tx1">
                    <a:lumMod val="65000"/>
                  </a:schemeClr>
                </a:solidFill>
              </a:rPr>
              <a:t> et al. J </a:t>
            </a:r>
            <a:r>
              <a:rPr lang="fr-BE" sz="2400" dirty="0" err="1">
                <a:solidFill>
                  <a:schemeClr val="tx1">
                    <a:lumMod val="65000"/>
                  </a:schemeClr>
                </a:solidFill>
              </a:rPr>
              <a:t>Dairy</a:t>
            </a:r>
            <a:r>
              <a:rPr lang="fr-BE" sz="2400" dirty="0">
                <a:solidFill>
                  <a:schemeClr val="tx1">
                    <a:lumMod val="65000"/>
                  </a:schemeClr>
                </a:solidFill>
              </a:rPr>
              <a:t> </a:t>
            </a:r>
            <a:r>
              <a:rPr lang="fr-BE" sz="2400" dirty="0" err="1">
                <a:solidFill>
                  <a:schemeClr val="tx1">
                    <a:lumMod val="65000"/>
                  </a:schemeClr>
                </a:solidFill>
              </a:rPr>
              <a:t>Sci</a:t>
            </a:r>
            <a:r>
              <a:rPr lang="fr-BE" sz="2400" dirty="0">
                <a:solidFill>
                  <a:schemeClr val="tx1">
                    <a:lumMod val="65000"/>
                  </a:schemeClr>
                </a:solidFill>
              </a:rPr>
              <a:t>. 2013,96,1905-1914)</a:t>
            </a:r>
          </a:p>
          <a:p>
            <a:endParaRPr lang="fr-BE" sz="2200" dirty="0" smtClean="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56</a:t>
            </a:fld>
            <a:endParaRPr lang="fr-FR" altLang="fr-FR" dirty="0"/>
          </a:p>
        </p:txBody>
      </p:sp>
      <p:sp>
        <p:nvSpPr>
          <p:cNvPr id="5" name="Titre 1"/>
          <p:cNvSpPr>
            <a:spLocks noGrp="1"/>
          </p:cNvSpPr>
          <p:nvPr>
            <p:ph type="title"/>
          </p:nvPr>
        </p:nvSpPr>
        <p:spPr>
          <a:xfrm>
            <a:off x="395288" y="260350"/>
            <a:ext cx="8569200" cy="648370"/>
          </a:xfrm>
        </p:spPr>
        <p:txBody>
          <a:bodyPr/>
          <a:lstStyle/>
          <a:p>
            <a:r>
              <a:rPr lang="fr-BE" dirty="0" smtClean="0"/>
              <a:t>Conséquences possibles de l’utilisation du sperme sexé</a:t>
            </a:r>
            <a:endParaRPr lang="fr-BE" dirty="0"/>
          </a:p>
        </p:txBody>
      </p:sp>
    </p:spTree>
    <p:extLst>
      <p:ext uri="{BB962C8B-B14F-4D97-AF65-F5344CB8AC3E}">
        <p14:creationId xmlns:p14="http://schemas.microsoft.com/office/powerpoint/2010/main" val="5065950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16632"/>
            <a:ext cx="8425184" cy="1008410"/>
          </a:xfrm>
        </p:spPr>
        <p:txBody>
          <a:bodyPr/>
          <a:lstStyle/>
          <a:p>
            <a:r>
              <a:rPr lang="fr-BE" sz="2400" dirty="0" smtClean="0"/>
              <a:t>Effets de l’utilisation du sperme sexé sur les caractéristiques de la gestation et des veaux </a:t>
            </a:r>
            <a:r>
              <a:rPr lang="fr-BE" sz="2000" dirty="0" smtClean="0">
                <a:solidFill>
                  <a:schemeClr val="tx1">
                    <a:lumMod val="65000"/>
                  </a:schemeClr>
                </a:solidFill>
              </a:rPr>
              <a:t>(Tubman et al. J </a:t>
            </a:r>
            <a:r>
              <a:rPr lang="fr-BE" sz="2000" dirty="0" err="1" smtClean="0">
                <a:solidFill>
                  <a:schemeClr val="tx1">
                    <a:lumMod val="65000"/>
                  </a:schemeClr>
                </a:solidFill>
              </a:rPr>
              <a:t>Anim</a:t>
            </a:r>
            <a:r>
              <a:rPr lang="fr-BE" sz="2000" dirty="0" smtClean="0">
                <a:solidFill>
                  <a:schemeClr val="tx1">
                    <a:lumMod val="65000"/>
                  </a:schemeClr>
                </a:solidFill>
              </a:rPr>
              <a:t> </a:t>
            </a:r>
            <a:r>
              <a:rPr lang="fr-BE" sz="2000" dirty="0" err="1" smtClean="0">
                <a:solidFill>
                  <a:schemeClr val="tx1">
                    <a:lumMod val="65000"/>
                  </a:schemeClr>
                </a:solidFill>
              </a:rPr>
              <a:t>Sci</a:t>
            </a:r>
            <a:r>
              <a:rPr lang="fr-BE" sz="2000" dirty="0" smtClean="0">
                <a:solidFill>
                  <a:schemeClr val="tx1">
                    <a:lumMod val="65000"/>
                  </a:schemeClr>
                </a:solidFill>
              </a:rPr>
              <a:t> 2004, 52, 1029-1036)</a:t>
            </a:r>
            <a:endParaRPr lang="fr-BE" sz="2000" dirty="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57</a:t>
            </a:fld>
            <a:endParaRPr lang="fr-FR" altLang="fr-FR"/>
          </a:p>
        </p:txBody>
      </p:sp>
      <p:graphicFrame>
        <p:nvGraphicFramePr>
          <p:cNvPr id="3" name="Tableau 2"/>
          <p:cNvGraphicFramePr>
            <a:graphicFrameLocks noGrp="1"/>
          </p:cNvGraphicFramePr>
          <p:nvPr>
            <p:extLst>
              <p:ext uri="{D42A27DB-BD31-4B8C-83A1-F6EECF244321}">
                <p14:modId xmlns:p14="http://schemas.microsoft.com/office/powerpoint/2010/main" val="881066989"/>
              </p:ext>
            </p:extLst>
          </p:nvPr>
        </p:nvGraphicFramePr>
        <p:xfrm>
          <a:off x="755576" y="1268760"/>
          <a:ext cx="7344816" cy="3566160"/>
        </p:xfrm>
        <a:graphic>
          <a:graphicData uri="http://schemas.openxmlformats.org/drawingml/2006/table">
            <a:tbl>
              <a:tblPr firstRow="1" bandRow="1">
                <a:tableStyleId>{9DCAF9ED-07DC-4A11-8D7F-57B35C25682E}</a:tableStyleId>
              </a:tblPr>
              <a:tblGrid>
                <a:gridCol w="2448272"/>
                <a:gridCol w="2448272"/>
                <a:gridCol w="2448272"/>
              </a:tblGrid>
              <a:tr h="370840">
                <a:tc>
                  <a:txBody>
                    <a:bodyPr/>
                    <a:lstStyle/>
                    <a:p>
                      <a:endParaRPr lang="fr-BE" sz="2000" dirty="0">
                        <a:solidFill>
                          <a:schemeClr val="tx2"/>
                        </a:solidFill>
                      </a:endParaRPr>
                    </a:p>
                  </a:txBody>
                  <a:tcPr/>
                </a:tc>
                <a:tc>
                  <a:txBody>
                    <a:bodyPr/>
                    <a:lstStyle/>
                    <a:p>
                      <a:pPr algn="ctr"/>
                      <a:r>
                        <a:rPr lang="fr-BE" sz="2000" dirty="0" smtClean="0">
                          <a:solidFill>
                            <a:schemeClr val="tx1"/>
                          </a:solidFill>
                        </a:rPr>
                        <a:t>Sperme sexé</a:t>
                      </a:r>
                      <a:endParaRPr lang="fr-BE" sz="2000" dirty="0">
                        <a:solidFill>
                          <a:schemeClr val="tx1"/>
                        </a:solidFill>
                      </a:endParaRPr>
                    </a:p>
                  </a:txBody>
                  <a:tcPr/>
                </a:tc>
                <a:tc>
                  <a:txBody>
                    <a:bodyPr/>
                    <a:lstStyle/>
                    <a:p>
                      <a:pPr algn="ctr"/>
                      <a:r>
                        <a:rPr lang="fr-BE" sz="2000" dirty="0" smtClean="0">
                          <a:solidFill>
                            <a:schemeClr val="tx1"/>
                          </a:solidFill>
                        </a:rPr>
                        <a:t>Sperme non sexé</a:t>
                      </a:r>
                      <a:endParaRPr lang="fr-BE" sz="2000" dirty="0">
                        <a:solidFill>
                          <a:schemeClr val="tx1"/>
                        </a:solidFill>
                      </a:endParaRPr>
                    </a:p>
                  </a:txBody>
                  <a:tcPr/>
                </a:tc>
              </a:tr>
              <a:tr h="370840">
                <a:tc>
                  <a:txBody>
                    <a:bodyPr/>
                    <a:lstStyle/>
                    <a:p>
                      <a:r>
                        <a:rPr lang="fr-BE" sz="2000" dirty="0" smtClean="0">
                          <a:solidFill>
                            <a:schemeClr val="tx2"/>
                          </a:solidFill>
                        </a:rPr>
                        <a:t>N</a:t>
                      </a:r>
                      <a:endParaRPr lang="fr-BE" sz="2000" dirty="0">
                        <a:solidFill>
                          <a:schemeClr val="tx2"/>
                        </a:solidFill>
                      </a:endParaRPr>
                    </a:p>
                  </a:txBody>
                  <a:tcPr/>
                </a:tc>
                <a:tc>
                  <a:txBody>
                    <a:bodyPr/>
                    <a:lstStyle/>
                    <a:p>
                      <a:pPr algn="ctr"/>
                      <a:r>
                        <a:rPr lang="fr-BE" sz="2000" dirty="0" smtClean="0">
                          <a:solidFill>
                            <a:schemeClr val="tx2"/>
                          </a:solidFill>
                        </a:rPr>
                        <a:t>1158</a:t>
                      </a:r>
                      <a:endParaRPr lang="fr-BE" sz="2000" dirty="0">
                        <a:solidFill>
                          <a:schemeClr val="tx2"/>
                        </a:solidFill>
                      </a:endParaRPr>
                    </a:p>
                  </a:txBody>
                  <a:tcPr/>
                </a:tc>
                <a:tc>
                  <a:txBody>
                    <a:bodyPr/>
                    <a:lstStyle/>
                    <a:p>
                      <a:pPr algn="ctr"/>
                      <a:r>
                        <a:rPr lang="fr-BE" sz="2000" dirty="0" smtClean="0">
                          <a:solidFill>
                            <a:schemeClr val="tx2"/>
                          </a:solidFill>
                        </a:rPr>
                        <a:t>787</a:t>
                      </a:r>
                      <a:endParaRPr lang="fr-BE" sz="2000" dirty="0">
                        <a:solidFill>
                          <a:schemeClr val="tx2"/>
                        </a:solidFill>
                      </a:endParaRPr>
                    </a:p>
                  </a:txBody>
                  <a:tcPr/>
                </a:tc>
              </a:tr>
              <a:tr h="370840">
                <a:tc>
                  <a:txBody>
                    <a:bodyPr/>
                    <a:lstStyle/>
                    <a:p>
                      <a:r>
                        <a:rPr lang="fr-BE" sz="2000" dirty="0" smtClean="0">
                          <a:solidFill>
                            <a:schemeClr val="tx2"/>
                          </a:solidFill>
                        </a:rPr>
                        <a:t>% avortements</a:t>
                      </a:r>
                      <a:endParaRPr lang="fr-BE" sz="2000" dirty="0">
                        <a:solidFill>
                          <a:schemeClr val="tx2"/>
                        </a:solidFill>
                      </a:endParaRPr>
                    </a:p>
                  </a:txBody>
                  <a:tcPr/>
                </a:tc>
                <a:tc>
                  <a:txBody>
                    <a:bodyPr/>
                    <a:lstStyle/>
                    <a:p>
                      <a:pPr algn="ctr"/>
                      <a:r>
                        <a:rPr lang="fr-BE" sz="2000" dirty="0" smtClean="0">
                          <a:solidFill>
                            <a:schemeClr val="tx2"/>
                          </a:solidFill>
                        </a:rPr>
                        <a:t>4,5</a:t>
                      </a:r>
                      <a:endParaRPr lang="fr-BE" sz="2000" dirty="0">
                        <a:solidFill>
                          <a:schemeClr val="tx2"/>
                        </a:solidFill>
                      </a:endParaRPr>
                    </a:p>
                  </a:txBody>
                  <a:tcPr/>
                </a:tc>
                <a:tc>
                  <a:txBody>
                    <a:bodyPr/>
                    <a:lstStyle/>
                    <a:p>
                      <a:pPr algn="ctr"/>
                      <a:r>
                        <a:rPr lang="fr-BE" sz="2000" dirty="0" smtClean="0">
                          <a:solidFill>
                            <a:schemeClr val="tx2"/>
                          </a:solidFill>
                        </a:rPr>
                        <a:t>5,0</a:t>
                      </a:r>
                      <a:endParaRPr lang="fr-BE" sz="2000" dirty="0">
                        <a:solidFill>
                          <a:schemeClr val="tx2"/>
                        </a:solidFill>
                      </a:endParaRPr>
                    </a:p>
                  </a:txBody>
                  <a:tcPr/>
                </a:tc>
              </a:tr>
              <a:tr h="370840">
                <a:tc>
                  <a:txBody>
                    <a:bodyPr/>
                    <a:lstStyle/>
                    <a:p>
                      <a:r>
                        <a:rPr lang="fr-BE" sz="2000" dirty="0" smtClean="0">
                          <a:solidFill>
                            <a:schemeClr val="tx2"/>
                          </a:solidFill>
                        </a:rPr>
                        <a:t>Durée de gestation</a:t>
                      </a:r>
                      <a:endParaRPr lang="fr-BE" sz="2000" dirty="0">
                        <a:solidFill>
                          <a:schemeClr val="tx2"/>
                        </a:solidFill>
                      </a:endParaRPr>
                    </a:p>
                  </a:txBody>
                  <a:tcPr/>
                </a:tc>
                <a:tc>
                  <a:txBody>
                    <a:bodyPr/>
                    <a:lstStyle/>
                    <a:p>
                      <a:pPr algn="ctr"/>
                      <a:r>
                        <a:rPr lang="fr-BE" sz="2000" dirty="0" smtClean="0">
                          <a:solidFill>
                            <a:schemeClr val="tx2"/>
                          </a:solidFill>
                        </a:rPr>
                        <a:t>279</a:t>
                      </a:r>
                      <a:endParaRPr lang="fr-BE" sz="2000" dirty="0">
                        <a:solidFill>
                          <a:schemeClr val="tx2"/>
                        </a:solidFill>
                      </a:endParaRPr>
                    </a:p>
                  </a:txBody>
                  <a:tcPr/>
                </a:tc>
                <a:tc>
                  <a:txBody>
                    <a:bodyPr/>
                    <a:lstStyle/>
                    <a:p>
                      <a:pPr algn="ctr"/>
                      <a:r>
                        <a:rPr lang="fr-BE" sz="2000" dirty="0" smtClean="0">
                          <a:solidFill>
                            <a:schemeClr val="tx2"/>
                          </a:solidFill>
                        </a:rPr>
                        <a:t>279</a:t>
                      </a:r>
                      <a:endParaRPr lang="fr-BE" sz="2000" dirty="0">
                        <a:solidFill>
                          <a:schemeClr val="tx2"/>
                        </a:solidFill>
                      </a:endParaRPr>
                    </a:p>
                  </a:txBody>
                  <a:tcPr/>
                </a:tc>
              </a:tr>
              <a:tr h="370840">
                <a:tc>
                  <a:txBody>
                    <a:bodyPr/>
                    <a:lstStyle/>
                    <a:p>
                      <a:r>
                        <a:rPr lang="fr-BE" sz="2000" dirty="0" smtClean="0">
                          <a:solidFill>
                            <a:schemeClr val="tx2"/>
                          </a:solidFill>
                        </a:rPr>
                        <a:t>Mortalité néonatale (%)</a:t>
                      </a:r>
                      <a:endParaRPr lang="fr-BE" sz="2000" dirty="0">
                        <a:solidFill>
                          <a:schemeClr val="tx2"/>
                        </a:solidFill>
                      </a:endParaRPr>
                    </a:p>
                  </a:txBody>
                  <a:tcPr/>
                </a:tc>
                <a:tc>
                  <a:txBody>
                    <a:bodyPr/>
                    <a:lstStyle/>
                    <a:p>
                      <a:pPr algn="ctr"/>
                      <a:r>
                        <a:rPr lang="fr-BE" sz="2000" dirty="0" smtClean="0">
                          <a:solidFill>
                            <a:schemeClr val="tx2"/>
                          </a:solidFill>
                        </a:rPr>
                        <a:t>3,5</a:t>
                      </a:r>
                      <a:endParaRPr lang="fr-BE" sz="2000" dirty="0">
                        <a:solidFill>
                          <a:schemeClr val="tx2"/>
                        </a:solidFill>
                      </a:endParaRPr>
                    </a:p>
                  </a:txBody>
                  <a:tcPr/>
                </a:tc>
                <a:tc>
                  <a:txBody>
                    <a:bodyPr/>
                    <a:lstStyle/>
                    <a:p>
                      <a:pPr algn="ctr"/>
                      <a:r>
                        <a:rPr lang="fr-BE" sz="2000" dirty="0" smtClean="0">
                          <a:solidFill>
                            <a:schemeClr val="tx2"/>
                          </a:solidFill>
                        </a:rPr>
                        <a:t>4,0</a:t>
                      </a:r>
                      <a:endParaRPr lang="fr-BE" sz="2000" dirty="0">
                        <a:solidFill>
                          <a:schemeClr val="tx2"/>
                        </a:solidFill>
                      </a:endParaRPr>
                    </a:p>
                  </a:txBody>
                  <a:tcPr/>
                </a:tc>
              </a:tr>
              <a:tr h="370840">
                <a:tc>
                  <a:txBody>
                    <a:bodyPr/>
                    <a:lstStyle/>
                    <a:p>
                      <a:r>
                        <a:rPr lang="fr-BE" sz="2000" dirty="0" smtClean="0">
                          <a:solidFill>
                            <a:schemeClr val="tx2"/>
                          </a:solidFill>
                        </a:rPr>
                        <a:t>Score de dystocie</a:t>
                      </a:r>
                      <a:endParaRPr lang="fr-BE" sz="2000" dirty="0">
                        <a:solidFill>
                          <a:schemeClr val="tx2"/>
                        </a:solidFill>
                      </a:endParaRPr>
                    </a:p>
                  </a:txBody>
                  <a:tcPr/>
                </a:tc>
                <a:tc>
                  <a:txBody>
                    <a:bodyPr/>
                    <a:lstStyle/>
                    <a:p>
                      <a:pPr algn="ctr"/>
                      <a:r>
                        <a:rPr lang="fr-BE" sz="2000" dirty="0" smtClean="0">
                          <a:solidFill>
                            <a:schemeClr val="tx2"/>
                          </a:solidFill>
                        </a:rPr>
                        <a:t>1,22</a:t>
                      </a:r>
                      <a:endParaRPr lang="fr-BE" sz="2000" dirty="0">
                        <a:solidFill>
                          <a:schemeClr val="tx2"/>
                        </a:solidFill>
                      </a:endParaRPr>
                    </a:p>
                  </a:txBody>
                  <a:tcPr/>
                </a:tc>
                <a:tc>
                  <a:txBody>
                    <a:bodyPr/>
                    <a:lstStyle/>
                    <a:p>
                      <a:pPr algn="ctr"/>
                      <a:r>
                        <a:rPr lang="fr-BE" sz="2000" dirty="0" smtClean="0">
                          <a:solidFill>
                            <a:schemeClr val="tx2"/>
                          </a:solidFill>
                        </a:rPr>
                        <a:t>1,23</a:t>
                      </a:r>
                      <a:endParaRPr lang="fr-BE" sz="2000" dirty="0">
                        <a:solidFill>
                          <a:schemeClr val="tx2"/>
                        </a:solidFill>
                      </a:endParaRPr>
                    </a:p>
                  </a:txBody>
                  <a:tcPr/>
                </a:tc>
              </a:tr>
              <a:tr h="370840">
                <a:tc>
                  <a:txBody>
                    <a:bodyPr/>
                    <a:lstStyle/>
                    <a:p>
                      <a:r>
                        <a:rPr lang="fr-BE" sz="2000" dirty="0" smtClean="0">
                          <a:solidFill>
                            <a:schemeClr val="tx2"/>
                          </a:solidFill>
                        </a:rPr>
                        <a:t>Poids du veau (Kg)</a:t>
                      </a:r>
                      <a:endParaRPr lang="fr-BE" sz="2000" dirty="0">
                        <a:solidFill>
                          <a:schemeClr val="tx2"/>
                        </a:solidFill>
                      </a:endParaRPr>
                    </a:p>
                  </a:txBody>
                  <a:tcPr/>
                </a:tc>
                <a:tc>
                  <a:txBody>
                    <a:bodyPr/>
                    <a:lstStyle/>
                    <a:p>
                      <a:pPr algn="ctr"/>
                      <a:r>
                        <a:rPr lang="fr-BE" sz="2000" dirty="0" smtClean="0">
                          <a:solidFill>
                            <a:schemeClr val="tx2"/>
                          </a:solidFill>
                        </a:rPr>
                        <a:t>33,9</a:t>
                      </a:r>
                      <a:endParaRPr lang="fr-BE" sz="2000" dirty="0">
                        <a:solidFill>
                          <a:schemeClr val="tx2"/>
                        </a:solidFill>
                      </a:endParaRPr>
                    </a:p>
                  </a:txBody>
                  <a:tcPr/>
                </a:tc>
                <a:tc>
                  <a:txBody>
                    <a:bodyPr/>
                    <a:lstStyle/>
                    <a:p>
                      <a:pPr algn="ctr"/>
                      <a:r>
                        <a:rPr lang="fr-BE" sz="2000" dirty="0" smtClean="0">
                          <a:solidFill>
                            <a:schemeClr val="tx2"/>
                          </a:solidFill>
                        </a:rPr>
                        <a:t>34,1</a:t>
                      </a:r>
                      <a:endParaRPr lang="fr-BE" sz="2000" dirty="0">
                        <a:solidFill>
                          <a:schemeClr val="tx2"/>
                        </a:solidFill>
                      </a:endParaRPr>
                    </a:p>
                  </a:txBody>
                  <a:tcPr/>
                </a:tc>
              </a:tr>
              <a:tr h="370840">
                <a:tc>
                  <a:txBody>
                    <a:bodyPr/>
                    <a:lstStyle/>
                    <a:p>
                      <a:r>
                        <a:rPr lang="fr-BE" sz="2000" dirty="0" smtClean="0">
                          <a:solidFill>
                            <a:schemeClr val="tx2"/>
                          </a:solidFill>
                        </a:rPr>
                        <a:t>Survie</a:t>
                      </a:r>
                      <a:r>
                        <a:rPr lang="fr-BE" sz="2000" baseline="0" dirty="0" smtClean="0">
                          <a:solidFill>
                            <a:schemeClr val="tx2"/>
                          </a:solidFill>
                        </a:rPr>
                        <a:t> </a:t>
                      </a:r>
                      <a:r>
                        <a:rPr lang="fr-BE" sz="2000" dirty="0" smtClean="0">
                          <a:solidFill>
                            <a:schemeClr val="tx2"/>
                          </a:solidFill>
                        </a:rPr>
                        <a:t>au sevrage (%)</a:t>
                      </a:r>
                      <a:endParaRPr lang="fr-BE" sz="2000" dirty="0">
                        <a:solidFill>
                          <a:schemeClr val="tx2"/>
                        </a:solidFill>
                      </a:endParaRPr>
                    </a:p>
                  </a:txBody>
                  <a:tcPr/>
                </a:tc>
                <a:tc>
                  <a:txBody>
                    <a:bodyPr/>
                    <a:lstStyle/>
                    <a:p>
                      <a:pPr algn="ctr"/>
                      <a:r>
                        <a:rPr lang="fr-BE" sz="2000" dirty="0" smtClean="0">
                          <a:solidFill>
                            <a:schemeClr val="tx2"/>
                          </a:solidFill>
                        </a:rPr>
                        <a:t>91,7</a:t>
                      </a:r>
                      <a:endParaRPr lang="fr-BE" sz="2000" dirty="0">
                        <a:solidFill>
                          <a:schemeClr val="tx2"/>
                        </a:solidFill>
                      </a:endParaRPr>
                    </a:p>
                  </a:txBody>
                  <a:tcPr/>
                </a:tc>
                <a:tc>
                  <a:txBody>
                    <a:bodyPr/>
                    <a:lstStyle/>
                    <a:p>
                      <a:pPr algn="ctr"/>
                      <a:r>
                        <a:rPr lang="fr-BE" sz="2000" dirty="0" smtClean="0">
                          <a:solidFill>
                            <a:schemeClr val="tx2"/>
                          </a:solidFill>
                        </a:rPr>
                        <a:t>91,5</a:t>
                      </a:r>
                      <a:endParaRPr lang="fr-BE" sz="2000" dirty="0">
                        <a:solidFill>
                          <a:schemeClr val="tx2"/>
                        </a:solidFill>
                      </a:endParaRPr>
                    </a:p>
                  </a:txBody>
                  <a:tcPr/>
                </a:tc>
              </a:tr>
              <a:tr h="370840">
                <a:tc>
                  <a:txBody>
                    <a:bodyPr/>
                    <a:lstStyle/>
                    <a:p>
                      <a:r>
                        <a:rPr lang="fr-BE" sz="2000" dirty="0" smtClean="0">
                          <a:solidFill>
                            <a:schemeClr val="tx2"/>
                          </a:solidFill>
                        </a:rPr>
                        <a:t>Poids</a:t>
                      </a:r>
                      <a:r>
                        <a:rPr lang="fr-BE" sz="2000" baseline="0" dirty="0" smtClean="0">
                          <a:solidFill>
                            <a:schemeClr val="tx2"/>
                          </a:solidFill>
                        </a:rPr>
                        <a:t> au sevrage (Kg)</a:t>
                      </a:r>
                      <a:endParaRPr lang="fr-BE" sz="2000" dirty="0">
                        <a:solidFill>
                          <a:schemeClr val="tx2"/>
                        </a:solidFill>
                      </a:endParaRPr>
                    </a:p>
                  </a:txBody>
                  <a:tcPr/>
                </a:tc>
                <a:tc>
                  <a:txBody>
                    <a:bodyPr/>
                    <a:lstStyle/>
                    <a:p>
                      <a:pPr algn="ctr"/>
                      <a:r>
                        <a:rPr lang="fr-BE" sz="2000" dirty="0" smtClean="0">
                          <a:solidFill>
                            <a:schemeClr val="tx2"/>
                          </a:solidFill>
                        </a:rPr>
                        <a:t>239</a:t>
                      </a:r>
                      <a:endParaRPr lang="fr-BE" sz="2000" dirty="0">
                        <a:solidFill>
                          <a:schemeClr val="tx2"/>
                        </a:solidFill>
                      </a:endParaRPr>
                    </a:p>
                  </a:txBody>
                  <a:tcPr/>
                </a:tc>
                <a:tc>
                  <a:txBody>
                    <a:bodyPr/>
                    <a:lstStyle/>
                    <a:p>
                      <a:pPr algn="ctr"/>
                      <a:r>
                        <a:rPr lang="fr-BE" sz="2000" dirty="0" smtClean="0">
                          <a:solidFill>
                            <a:schemeClr val="tx2"/>
                          </a:solidFill>
                        </a:rPr>
                        <a:t>241</a:t>
                      </a:r>
                      <a:endParaRPr lang="fr-BE" sz="2000" dirty="0">
                        <a:solidFill>
                          <a:schemeClr val="tx2"/>
                        </a:solidFill>
                      </a:endParaRPr>
                    </a:p>
                  </a:txBody>
                  <a:tcPr/>
                </a:tc>
              </a:tr>
            </a:tbl>
          </a:graphicData>
        </a:graphic>
      </p:graphicFrame>
      <p:sp>
        <p:nvSpPr>
          <p:cNvPr id="9" name="ZoneTexte 8"/>
          <p:cNvSpPr txBox="1"/>
          <p:nvPr/>
        </p:nvSpPr>
        <p:spPr>
          <a:xfrm>
            <a:off x="1998068" y="5099992"/>
            <a:ext cx="4649478" cy="461665"/>
          </a:xfrm>
          <a:prstGeom prst="rect">
            <a:avLst/>
          </a:prstGeom>
          <a:solidFill>
            <a:schemeClr val="accent1">
              <a:lumMod val="50000"/>
            </a:schemeClr>
          </a:solidFill>
          <a:ln>
            <a:solidFill>
              <a:schemeClr val="tx2"/>
            </a:solidFill>
          </a:ln>
        </p:spPr>
        <p:txBody>
          <a:bodyPr wrap="none" rtlCol="0">
            <a:spAutoFit/>
          </a:bodyPr>
          <a:lstStyle/>
          <a:p>
            <a:r>
              <a:rPr lang="fr-BE" dirty="0" smtClean="0">
                <a:latin typeface="+mj-lt"/>
              </a:rPr>
              <a:t>Aucune différence significative (P&gt; 0,1) </a:t>
            </a:r>
            <a:endParaRPr lang="fr-BE" dirty="0">
              <a:latin typeface="+mj-lt"/>
            </a:endParaRPr>
          </a:p>
        </p:txBody>
      </p:sp>
      <p:sp>
        <p:nvSpPr>
          <p:cNvPr id="15" name="Rectangle 14"/>
          <p:cNvSpPr/>
          <p:nvPr/>
        </p:nvSpPr>
        <p:spPr>
          <a:xfrm>
            <a:off x="539552" y="5672763"/>
            <a:ext cx="8424936" cy="830997"/>
          </a:xfrm>
          <a:prstGeom prst="rect">
            <a:avLst/>
          </a:prstGeom>
          <a:ln>
            <a:solidFill>
              <a:schemeClr val="tx2"/>
            </a:solidFill>
          </a:ln>
        </p:spPr>
        <p:txBody>
          <a:bodyPr wrap="square">
            <a:spAutoFit/>
          </a:bodyPr>
          <a:lstStyle/>
          <a:p>
            <a:r>
              <a:rPr lang="fr-BE" dirty="0" smtClean="0">
                <a:solidFill>
                  <a:schemeClr val="tx2"/>
                </a:solidFill>
                <a:latin typeface="+mj-lt"/>
              </a:rPr>
              <a:t>Mêmes observations faites par </a:t>
            </a:r>
            <a:r>
              <a:rPr lang="fr-BE" dirty="0" err="1" smtClean="0">
                <a:solidFill>
                  <a:schemeClr val="tx2"/>
                </a:solidFill>
                <a:latin typeface="+mj-lt"/>
              </a:rPr>
              <a:t>Dejarnette</a:t>
            </a:r>
            <a:r>
              <a:rPr lang="fr-BE" dirty="0" smtClean="0">
                <a:solidFill>
                  <a:schemeClr val="tx2"/>
                </a:solidFill>
                <a:latin typeface="+mj-lt"/>
              </a:rPr>
              <a:t> </a:t>
            </a:r>
            <a:r>
              <a:rPr lang="fr-BE" dirty="0">
                <a:solidFill>
                  <a:schemeClr val="tx2"/>
                </a:solidFill>
                <a:latin typeface="+mj-lt"/>
              </a:rPr>
              <a:t>et al. </a:t>
            </a:r>
            <a:r>
              <a:rPr lang="fr-BE" dirty="0" smtClean="0">
                <a:solidFill>
                  <a:schemeClr val="tx2"/>
                </a:solidFill>
                <a:latin typeface="+mj-lt"/>
              </a:rPr>
              <a:t>2009, </a:t>
            </a:r>
            <a:r>
              <a:rPr lang="fr-BE" dirty="0" err="1">
                <a:solidFill>
                  <a:schemeClr val="tx2"/>
                </a:solidFill>
                <a:latin typeface="+mj-lt"/>
              </a:rPr>
              <a:t>Healy</a:t>
            </a:r>
            <a:r>
              <a:rPr lang="fr-BE" dirty="0">
                <a:solidFill>
                  <a:schemeClr val="tx2"/>
                </a:solidFill>
                <a:latin typeface="+mj-lt"/>
              </a:rPr>
              <a:t> et al. </a:t>
            </a:r>
            <a:r>
              <a:rPr lang="fr-BE" dirty="0" smtClean="0">
                <a:solidFill>
                  <a:schemeClr val="tx2"/>
                </a:solidFill>
                <a:latin typeface="+mj-lt"/>
              </a:rPr>
              <a:t>2013, </a:t>
            </a:r>
            <a:r>
              <a:rPr lang="fr-BE" dirty="0">
                <a:solidFill>
                  <a:schemeClr val="tx2"/>
                </a:solidFill>
                <a:latin typeface="+mj-lt"/>
              </a:rPr>
              <a:t>Seidel et al. </a:t>
            </a:r>
            <a:r>
              <a:rPr lang="fr-BE" dirty="0" smtClean="0">
                <a:solidFill>
                  <a:schemeClr val="tx2"/>
                </a:solidFill>
                <a:latin typeface="+mj-lt"/>
              </a:rPr>
              <a:t>2002, </a:t>
            </a:r>
            <a:r>
              <a:rPr lang="fr-BE" dirty="0" err="1" smtClean="0">
                <a:solidFill>
                  <a:schemeClr val="tx2"/>
                </a:solidFill>
                <a:latin typeface="+mj-lt"/>
              </a:rPr>
              <a:t>Chebel</a:t>
            </a:r>
            <a:r>
              <a:rPr lang="fr-BE" dirty="0" smtClean="0">
                <a:solidFill>
                  <a:schemeClr val="tx2"/>
                </a:solidFill>
                <a:latin typeface="+mj-lt"/>
              </a:rPr>
              <a:t> et al. 2010</a:t>
            </a:r>
            <a:endParaRPr lang="fr-BE" dirty="0">
              <a:solidFill>
                <a:schemeClr val="tx2"/>
              </a:solidFill>
              <a:latin typeface="+mj-lt"/>
            </a:endParaRPr>
          </a:p>
        </p:txBody>
      </p:sp>
    </p:spTree>
    <p:extLst>
      <p:ext uri="{BB962C8B-B14F-4D97-AF65-F5344CB8AC3E}">
        <p14:creationId xmlns:p14="http://schemas.microsoft.com/office/powerpoint/2010/main" val="10447060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81168" cy="864394"/>
          </a:xfrm>
        </p:spPr>
        <p:txBody>
          <a:bodyPr/>
          <a:lstStyle/>
          <a:p>
            <a:r>
              <a:rPr lang="fr-BE" sz="2400" dirty="0" smtClean="0"/>
              <a:t>Effet de l’utilisation du sperme sexé sur le délai de retour en chaleurs </a:t>
            </a:r>
            <a:r>
              <a:rPr lang="fr-BE" sz="2400" dirty="0" smtClean="0">
                <a:solidFill>
                  <a:schemeClr val="tx1">
                    <a:lumMod val="65000"/>
                  </a:schemeClr>
                </a:solidFill>
              </a:rPr>
              <a:t>(</a:t>
            </a:r>
            <a:r>
              <a:rPr lang="fr-BE" sz="2400" dirty="0" err="1" smtClean="0">
                <a:solidFill>
                  <a:schemeClr val="tx1">
                    <a:lumMod val="65000"/>
                  </a:schemeClr>
                </a:solidFill>
              </a:rPr>
              <a:t>Dejarnette</a:t>
            </a:r>
            <a:r>
              <a:rPr lang="fr-BE" sz="2400" dirty="0" smtClean="0">
                <a:solidFill>
                  <a:schemeClr val="tx1">
                    <a:lumMod val="65000"/>
                  </a:schemeClr>
                </a:solidFill>
              </a:rPr>
              <a:t> et al. 2009)</a:t>
            </a:r>
            <a:endParaRPr lang="fr-BE" sz="2400" dirty="0">
              <a:solidFill>
                <a:schemeClr val="tx1">
                  <a:lumMod val="65000"/>
                </a:schemeClr>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58</a:t>
            </a:fld>
            <a:endParaRPr lang="fr-FR" altLang="fr-FR"/>
          </a:p>
        </p:txBody>
      </p:sp>
      <p:graphicFrame>
        <p:nvGraphicFramePr>
          <p:cNvPr id="5" name="Graphique 4"/>
          <p:cNvGraphicFramePr>
            <a:graphicFrameLocks/>
          </p:cNvGraphicFramePr>
          <p:nvPr>
            <p:extLst>
              <p:ext uri="{D42A27DB-BD31-4B8C-83A1-F6EECF244321}">
                <p14:modId xmlns:p14="http://schemas.microsoft.com/office/powerpoint/2010/main" val="106884768"/>
              </p:ext>
            </p:extLst>
          </p:nvPr>
        </p:nvGraphicFramePr>
        <p:xfrm>
          <a:off x="28600" y="1667402"/>
          <a:ext cx="7776864" cy="4862662"/>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3429863" y="1368780"/>
            <a:ext cx="470000" cy="707886"/>
          </a:xfrm>
          <a:prstGeom prst="rect">
            <a:avLst/>
          </a:prstGeom>
          <a:solidFill>
            <a:srgbClr val="FFFF99"/>
          </a:solidFill>
          <a:ln>
            <a:solidFill>
              <a:schemeClr val="tx2"/>
            </a:solidFill>
          </a:ln>
        </p:spPr>
        <p:txBody>
          <a:bodyPr wrap="none" rtlCol="0">
            <a:spAutoFit/>
          </a:bodyPr>
          <a:lstStyle/>
          <a:p>
            <a:r>
              <a:rPr lang="fr-BE" sz="4000" dirty="0" smtClean="0">
                <a:solidFill>
                  <a:schemeClr val="tx2"/>
                </a:solidFill>
                <a:latin typeface="+mn-lt"/>
              </a:rPr>
              <a:t>S</a:t>
            </a:r>
            <a:endParaRPr lang="fr-BE" sz="4000" dirty="0">
              <a:solidFill>
                <a:schemeClr val="tx2"/>
              </a:solidFill>
              <a:latin typeface="+mn-lt"/>
            </a:endParaRPr>
          </a:p>
        </p:txBody>
      </p:sp>
      <p:sp>
        <p:nvSpPr>
          <p:cNvPr id="8" name="ZoneTexte 7"/>
          <p:cNvSpPr txBox="1"/>
          <p:nvPr/>
        </p:nvSpPr>
        <p:spPr>
          <a:xfrm>
            <a:off x="4283968" y="1353391"/>
            <a:ext cx="4519186" cy="1446550"/>
          </a:xfrm>
          <a:prstGeom prst="rect">
            <a:avLst/>
          </a:prstGeom>
          <a:solidFill>
            <a:srgbClr val="FFFF99"/>
          </a:solidFill>
          <a:ln>
            <a:solidFill>
              <a:schemeClr val="tx2"/>
            </a:solidFill>
          </a:ln>
        </p:spPr>
        <p:txBody>
          <a:bodyPr wrap="none" rtlCol="0">
            <a:spAutoFit/>
          </a:bodyPr>
          <a:lstStyle/>
          <a:p>
            <a:r>
              <a:rPr lang="fr-BE" sz="2200" dirty="0" smtClean="0">
                <a:solidFill>
                  <a:schemeClr val="tx2"/>
                </a:solidFill>
                <a:latin typeface="+mn-lt"/>
              </a:rPr>
              <a:t>- % de fécondation moindre avec du SS </a:t>
            </a:r>
          </a:p>
          <a:p>
            <a:r>
              <a:rPr lang="fr-BE" sz="2200" dirty="0" smtClean="0">
                <a:solidFill>
                  <a:schemeClr val="tx2"/>
                </a:solidFill>
                <a:latin typeface="+mn-lt"/>
              </a:rPr>
              <a:t>et donc moins de risque de </a:t>
            </a:r>
            <a:r>
              <a:rPr lang="fr-BE" sz="2200" dirty="0" err="1" smtClean="0">
                <a:solidFill>
                  <a:schemeClr val="tx2"/>
                </a:solidFill>
                <a:latin typeface="+mn-lt"/>
              </a:rPr>
              <a:t>Mep</a:t>
            </a:r>
            <a:endParaRPr lang="fr-BE" sz="2200" dirty="0" smtClean="0">
              <a:solidFill>
                <a:schemeClr val="tx2"/>
              </a:solidFill>
              <a:latin typeface="+mn-lt"/>
            </a:endParaRPr>
          </a:p>
          <a:p>
            <a:r>
              <a:rPr lang="fr-BE" sz="2200" dirty="0" smtClean="0">
                <a:solidFill>
                  <a:schemeClr val="tx2"/>
                </a:solidFill>
                <a:latin typeface="+mn-lt"/>
              </a:rPr>
              <a:t>- Utilisation préférentielle du SS </a:t>
            </a:r>
          </a:p>
          <a:p>
            <a:r>
              <a:rPr lang="fr-BE" sz="2200" dirty="0" smtClean="0">
                <a:solidFill>
                  <a:schemeClr val="tx2"/>
                </a:solidFill>
                <a:latin typeface="+mn-lt"/>
              </a:rPr>
              <a:t>sur des génisses réellement en chaleurs  </a:t>
            </a:r>
            <a:endParaRPr lang="fr-BE" sz="2200" dirty="0">
              <a:solidFill>
                <a:schemeClr val="tx2"/>
              </a:solidFill>
              <a:latin typeface="+mn-lt"/>
            </a:endParaRPr>
          </a:p>
        </p:txBody>
      </p:sp>
      <p:sp>
        <p:nvSpPr>
          <p:cNvPr id="9" name="ZoneTexte 8"/>
          <p:cNvSpPr txBox="1"/>
          <p:nvPr/>
        </p:nvSpPr>
        <p:spPr>
          <a:xfrm>
            <a:off x="4283968" y="3068960"/>
            <a:ext cx="4566507" cy="430887"/>
          </a:xfrm>
          <a:prstGeom prst="rect">
            <a:avLst/>
          </a:prstGeom>
          <a:solidFill>
            <a:schemeClr val="accent5">
              <a:lumMod val="50000"/>
            </a:schemeClr>
          </a:solidFill>
          <a:ln>
            <a:solidFill>
              <a:schemeClr val="tx2"/>
            </a:solidFill>
          </a:ln>
        </p:spPr>
        <p:txBody>
          <a:bodyPr wrap="none" rtlCol="0">
            <a:spAutoFit/>
          </a:bodyPr>
          <a:lstStyle/>
          <a:p>
            <a:r>
              <a:rPr lang="fr-BE" sz="2200" dirty="0" smtClean="0">
                <a:solidFill>
                  <a:schemeClr val="tx2"/>
                </a:solidFill>
                <a:latin typeface="+mn-lt"/>
              </a:rPr>
              <a:t>Pas d’effet observé par </a:t>
            </a:r>
            <a:r>
              <a:rPr lang="fr-BE" sz="2200" dirty="0" err="1" smtClean="0">
                <a:solidFill>
                  <a:schemeClr val="tx2"/>
                </a:solidFill>
                <a:latin typeface="+mn-lt"/>
              </a:rPr>
              <a:t>Chebel</a:t>
            </a:r>
            <a:r>
              <a:rPr lang="fr-BE" sz="2200" dirty="0" smtClean="0">
                <a:solidFill>
                  <a:schemeClr val="tx2"/>
                </a:solidFill>
                <a:latin typeface="+mn-lt"/>
              </a:rPr>
              <a:t> et al. 2010)</a:t>
            </a:r>
          </a:p>
        </p:txBody>
      </p:sp>
    </p:spTree>
    <p:extLst>
      <p:ext uri="{BB962C8B-B14F-4D97-AF65-F5344CB8AC3E}">
        <p14:creationId xmlns:p14="http://schemas.microsoft.com/office/powerpoint/2010/main" val="296858871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220804" cy="1224434"/>
          </a:xfrm>
        </p:spPr>
        <p:txBody>
          <a:bodyPr/>
          <a:lstStyle/>
          <a:p>
            <a:r>
              <a:rPr lang="fr-BE" sz="2400" dirty="0" smtClean="0"/>
              <a:t>Comparaison du % de gestation en fonction du n° d’IA au moyen de sperme sexé et non sexé (</a:t>
            </a:r>
            <a:r>
              <a:rPr lang="fr-BE" sz="2400" dirty="0" err="1" smtClean="0"/>
              <a:t>Healy</a:t>
            </a:r>
            <a:r>
              <a:rPr lang="fr-BE" sz="2400" dirty="0" smtClean="0"/>
              <a:t> et al. 2013 9870 inséminations Génisses Holstein)</a:t>
            </a:r>
            <a:endParaRPr lang="fr-BE" sz="24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59</a:t>
            </a:fld>
            <a:endParaRPr lang="fr-FR" alt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3" y="1690947"/>
            <a:ext cx="8004532" cy="4618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611560" y="6101250"/>
            <a:ext cx="873188" cy="430887"/>
          </a:xfrm>
          <a:prstGeom prst="rect">
            <a:avLst/>
          </a:prstGeom>
          <a:solidFill>
            <a:srgbClr val="FFFF99"/>
          </a:solidFill>
          <a:ln>
            <a:solidFill>
              <a:schemeClr val="tx2"/>
            </a:solidFill>
          </a:ln>
        </p:spPr>
        <p:txBody>
          <a:bodyPr wrap="none" rtlCol="0">
            <a:spAutoFit/>
          </a:bodyPr>
          <a:lstStyle/>
          <a:p>
            <a:r>
              <a:rPr lang="fr-BE" sz="2200" dirty="0" smtClean="0">
                <a:solidFill>
                  <a:schemeClr val="tx2"/>
                </a:solidFill>
                <a:latin typeface="+mn-lt"/>
              </a:rPr>
              <a:t>Effet S</a:t>
            </a:r>
          </a:p>
        </p:txBody>
      </p:sp>
    </p:spTree>
    <p:extLst>
      <p:ext uri="{BB962C8B-B14F-4D97-AF65-F5344CB8AC3E}">
        <p14:creationId xmlns:p14="http://schemas.microsoft.com/office/powerpoint/2010/main" val="15971719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a:t>
            </a:fld>
            <a:endParaRPr lang="fr-FR" altLang="fr-FR"/>
          </a:p>
        </p:txBody>
      </p:sp>
      <p:sp>
        <p:nvSpPr>
          <p:cNvPr id="6" name="Rectangle 5"/>
          <p:cNvSpPr/>
          <p:nvPr/>
        </p:nvSpPr>
        <p:spPr>
          <a:xfrm>
            <a:off x="381394" y="6431746"/>
            <a:ext cx="8089570" cy="307777"/>
          </a:xfrm>
          <a:prstGeom prst="rect">
            <a:avLst/>
          </a:prstGeom>
        </p:spPr>
        <p:txBody>
          <a:bodyPr wrap="square">
            <a:spAutoFit/>
          </a:bodyPr>
          <a:lstStyle/>
          <a:p>
            <a:r>
              <a:rPr lang="fr-BE" sz="1400" dirty="0" smtClean="0">
                <a:solidFill>
                  <a:schemeClr val="tx1">
                    <a:lumMod val="65000"/>
                  </a:schemeClr>
                </a:solidFill>
                <a:latin typeface="+mn-lt"/>
              </a:rPr>
              <a:t>In Mueller et al. </a:t>
            </a:r>
            <a:r>
              <a:rPr lang="fr-BE" sz="1400" dirty="0" err="1" smtClean="0">
                <a:solidFill>
                  <a:schemeClr val="tx1">
                    <a:lumMod val="65000"/>
                  </a:schemeClr>
                </a:solidFill>
                <a:latin typeface="+mn-lt"/>
              </a:rPr>
              <a:t>Development</a:t>
            </a:r>
            <a:r>
              <a:rPr lang="fr-BE" sz="1400" dirty="0" smtClean="0">
                <a:solidFill>
                  <a:schemeClr val="tx1">
                    <a:lumMod val="65000"/>
                  </a:schemeClr>
                </a:solidFill>
                <a:latin typeface="+mn-lt"/>
              </a:rPr>
              <a:t> and Reproduction in </a:t>
            </a:r>
            <a:r>
              <a:rPr lang="fr-BE" sz="1400" dirty="0" err="1" smtClean="0">
                <a:solidFill>
                  <a:schemeClr val="tx1">
                    <a:lumMod val="65000"/>
                  </a:schemeClr>
                </a:solidFill>
                <a:latin typeface="+mn-lt"/>
              </a:rPr>
              <a:t>humans</a:t>
            </a:r>
            <a:r>
              <a:rPr lang="fr-BE" sz="1400" dirty="0" smtClean="0">
                <a:solidFill>
                  <a:schemeClr val="tx1">
                    <a:lumMod val="65000"/>
                  </a:schemeClr>
                </a:solidFill>
                <a:latin typeface="+mn-lt"/>
              </a:rPr>
              <a:t> and animal model </a:t>
            </a:r>
            <a:r>
              <a:rPr lang="fr-BE" sz="1400" dirty="0" err="1" smtClean="0">
                <a:solidFill>
                  <a:schemeClr val="tx1">
                    <a:lumMod val="65000"/>
                  </a:schemeClr>
                </a:solidFill>
                <a:latin typeface="+mn-lt"/>
              </a:rPr>
              <a:t>species</a:t>
            </a:r>
            <a:r>
              <a:rPr lang="fr-BE" sz="1400" dirty="0" smtClean="0">
                <a:solidFill>
                  <a:schemeClr val="tx1">
                    <a:lumMod val="65000"/>
                  </a:schemeClr>
                </a:solidFill>
                <a:latin typeface="+mn-lt"/>
              </a:rPr>
              <a:t> Springer-</a:t>
            </a:r>
            <a:r>
              <a:rPr lang="fr-BE" sz="1400" dirty="0" err="1" smtClean="0">
                <a:solidFill>
                  <a:schemeClr val="tx1">
                    <a:lumMod val="65000"/>
                  </a:schemeClr>
                </a:solidFill>
                <a:latin typeface="+mn-lt"/>
              </a:rPr>
              <a:t>Verlag</a:t>
            </a:r>
            <a:r>
              <a:rPr lang="fr-BE" sz="1400" dirty="0" smtClean="0">
                <a:solidFill>
                  <a:schemeClr val="tx1">
                    <a:lumMod val="65000"/>
                  </a:schemeClr>
                </a:solidFill>
                <a:latin typeface="+mn-lt"/>
              </a:rPr>
              <a:t> Berlin 2015)</a:t>
            </a:r>
            <a:endParaRPr lang="fr-BE" sz="1400" dirty="0">
              <a:solidFill>
                <a:schemeClr val="tx1">
                  <a:lumMod val="65000"/>
                </a:schemeClr>
              </a:solidFill>
              <a:latin typeface="+mn-lt"/>
            </a:endParaRPr>
          </a:p>
        </p:txBody>
      </p:sp>
      <p:sp>
        <p:nvSpPr>
          <p:cNvPr id="9" name="ZoneTexte 8"/>
          <p:cNvSpPr txBox="1"/>
          <p:nvPr/>
        </p:nvSpPr>
        <p:spPr>
          <a:xfrm>
            <a:off x="160824" y="103643"/>
            <a:ext cx="2931765" cy="400110"/>
          </a:xfrm>
          <a:prstGeom prst="rect">
            <a:avLst/>
          </a:prstGeom>
          <a:solidFill>
            <a:srgbClr val="800000"/>
          </a:solidFill>
          <a:ln>
            <a:solidFill>
              <a:schemeClr val="tx2"/>
            </a:solidFill>
          </a:ln>
        </p:spPr>
        <p:txBody>
          <a:bodyPr wrap="none" rtlCol="0">
            <a:spAutoFit/>
          </a:bodyPr>
          <a:lstStyle/>
          <a:p>
            <a:r>
              <a:rPr lang="fr-BE" sz="2000" dirty="0" smtClean="0">
                <a:latin typeface="+mn-lt"/>
                <a:ea typeface="Verdana" panose="020B0604030504040204" pitchFamily="34" charset="0"/>
                <a:cs typeface="Verdana" panose="020B0604030504040204" pitchFamily="34" charset="0"/>
              </a:rPr>
              <a:t>1. Stade indifférencié (&lt; J10) </a:t>
            </a:r>
          </a:p>
        </p:txBody>
      </p:sp>
      <p:grpSp>
        <p:nvGrpSpPr>
          <p:cNvPr id="13" name="Groupe 12"/>
          <p:cNvGrpSpPr/>
          <p:nvPr/>
        </p:nvGrpSpPr>
        <p:grpSpPr>
          <a:xfrm>
            <a:off x="-739531" y="612314"/>
            <a:ext cx="8902856" cy="5446393"/>
            <a:chOff x="-1463604" y="1089493"/>
            <a:chExt cx="8902856" cy="5446393"/>
          </a:xfrm>
        </p:grpSpPr>
        <p:grpSp>
          <p:nvGrpSpPr>
            <p:cNvPr id="8" name="Groupe 7"/>
            <p:cNvGrpSpPr/>
            <p:nvPr/>
          </p:nvGrpSpPr>
          <p:grpSpPr>
            <a:xfrm>
              <a:off x="-1463604" y="1089493"/>
              <a:ext cx="8902856" cy="5446393"/>
              <a:chOff x="126749" y="836712"/>
              <a:chExt cx="8902856" cy="5446393"/>
            </a:xfrm>
          </p:grpSpPr>
          <p:pic>
            <p:nvPicPr>
              <p:cNvPr id="5" name="Image 4"/>
              <p:cNvPicPr>
                <a:picLocks noChangeAspect="1"/>
              </p:cNvPicPr>
              <p:nvPr/>
            </p:nvPicPr>
            <p:blipFill>
              <a:blip r:embed="rId3"/>
              <a:stretch>
                <a:fillRect/>
              </a:stretch>
            </p:blipFill>
            <p:spPr>
              <a:xfrm>
                <a:off x="367043" y="836712"/>
                <a:ext cx="8662562" cy="4968552"/>
              </a:xfrm>
              <a:prstGeom prst="rect">
                <a:avLst/>
              </a:prstGeom>
            </p:spPr>
          </p:pic>
          <p:sp>
            <p:nvSpPr>
              <p:cNvPr id="7" name="Forme libre 6"/>
              <p:cNvSpPr/>
              <p:nvPr/>
            </p:nvSpPr>
            <p:spPr bwMode="auto">
              <a:xfrm>
                <a:off x="126749" y="1584356"/>
                <a:ext cx="8827128" cy="4698749"/>
              </a:xfrm>
              <a:custGeom>
                <a:avLst/>
                <a:gdLst>
                  <a:gd name="connsiteX0" fmla="*/ 2118510 w 8827128"/>
                  <a:gd name="connsiteY0" fmla="*/ 0 h 4698749"/>
                  <a:gd name="connsiteX1" fmla="*/ 2544023 w 8827128"/>
                  <a:gd name="connsiteY1" fmla="*/ 27161 h 4698749"/>
                  <a:gd name="connsiteX2" fmla="*/ 2788467 w 8827128"/>
                  <a:gd name="connsiteY2" fmla="*/ 63375 h 4698749"/>
                  <a:gd name="connsiteX3" fmla="*/ 2860895 w 8827128"/>
                  <a:gd name="connsiteY3" fmla="*/ 72428 h 4698749"/>
                  <a:gd name="connsiteX4" fmla="*/ 2942376 w 8827128"/>
                  <a:gd name="connsiteY4" fmla="*/ 81482 h 4698749"/>
                  <a:gd name="connsiteX5" fmla="*/ 3168712 w 8827128"/>
                  <a:gd name="connsiteY5" fmla="*/ 117695 h 4698749"/>
                  <a:gd name="connsiteX6" fmla="*/ 3295461 w 8827128"/>
                  <a:gd name="connsiteY6" fmla="*/ 144856 h 4698749"/>
                  <a:gd name="connsiteX7" fmla="*/ 3376942 w 8827128"/>
                  <a:gd name="connsiteY7" fmla="*/ 172016 h 4698749"/>
                  <a:gd name="connsiteX8" fmla="*/ 3440316 w 8827128"/>
                  <a:gd name="connsiteY8" fmla="*/ 190123 h 4698749"/>
                  <a:gd name="connsiteX9" fmla="*/ 3476530 w 8827128"/>
                  <a:gd name="connsiteY9" fmla="*/ 199177 h 4698749"/>
                  <a:gd name="connsiteX10" fmla="*/ 3548958 w 8827128"/>
                  <a:gd name="connsiteY10" fmla="*/ 235391 h 4698749"/>
                  <a:gd name="connsiteX11" fmla="*/ 3576118 w 8827128"/>
                  <a:gd name="connsiteY11" fmla="*/ 253497 h 4698749"/>
                  <a:gd name="connsiteX12" fmla="*/ 3603279 w 8827128"/>
                  <a:gd name="connsiteY12" fmla="*/ 262551 h 4698749"/>
                  <a:gd name="connsiteX13" fmla="*/ 3666653 w 8827128"/>
                  <a:gd name="connsiteY13" fmla="*/ 307818 h 4698749"/>
                  <a:gd name="connsiteX14" fmla="*/ 3693813 w 8827128"/>
                  <a:gd name="connsiteY14" fmla="*/ 334979 h 4698749"/>
                  <a:gd name="connsiteX15" fmla="*/ 3748134 w 8827128"/>
                  <a:gd name="connsiteY15" fmla="*/ 371193 h 4698749"/>
                  <a:gd name="connsiteX16" fmla="*/ 3775295 w 8827128"/>
                  <a:gd name="connsiteY16" fmla="*/ 688064 h 4698749"/>
                  <a:gd name="connsiteX17" fmla="*/ 3757188 w 8827128"/>
                  <a:gd name="connsiteY17" fmla="*/ 715224 h 4698749"/>
                  <a:gd name="connsiteX18" fmla="*/ 3748134 w 8827128"/>
                  <a:gd name="connsiteY18" fmla="*/ 742385 h 4698749"/>
                  <a:gd name="connsiteX19" fmla="*/ 3739081 w 8827128"/>
                  <a:gd name="connsiteY19" fmla="*/ 796705 h 4698749"/>
                  <a:gd name="connsiteX20" fmla="*/ 3702867 w 8827128"/>
                  <a:gd name="connsiteY20" fmla="*/ 887240 h 4698749"/>
                  <a:gd name="connsiteX21" fmla="*/ 3693813 w 8827128"/>
                  <a:gd name="connsiteY21" fmla="*/ 914400 h 4698749"/>
                  <a:gd name="connsiteX22" fmla="*/ 3675706 w 8827128"/>
                  <a:gd name="connsiteY22" fmla="*/ 941561 h 4698749"/>
                  <a:gd name="connsiteX23" fmla="*/ 3657600 w 8827128"/>
                  <a:gd name="connsiteY23" fmla="*/ 977775 h 4698749"/>
                  <a:gd name="connsiteX24" fmla="*/ 3621386 w 8827128"/>
                  <a:gd name="connsiteY24" fmla="*/ 1032095 h 4698749"/>
                  <a:gd name="connsiteX25" fmla="*/ 3603279 w 8827128"/>
                  <a:gd name="connsiteY25" fmla="*/ 1068309 h 4698749"/>
                  <a:gd name="connsiteX26" fmla="*/ 3594225 w 8827128"/>
                  <a:gd name="connsiteY26" fmla="*/ 1095470 h 4698749"/>
                  <a:gd name="connsiteX27" fmla="*/ 3576118 w 8827128"/>
                  <a:gd name="connsiteY27" fmla="*/ 1122630 h 4698749"/>
                  <a:gd name="connsiteX28" fmla="*/ 3539904 w 8827128"/>
                  <a:gd name="connsiteY28" fmla="*/ 1186004 h 4698749"/>
                  <a:gd name="connsiteX29" fmla="*/ 3512744 w 8827128"/>
                  <a:gd name="connsiteY29" fmla="*/ 1249379 h 4698749"/>
                  <a:gd name="connsiteX30" fmla="*/ 3494637 w 8827128"/>
                  <a:gd name="connsiteY30" fmla="*/ 1321806 h 4698749"/>
                  <a:gd name="connsiteX31" fmla="*/ 3476530 w 8827128"/>
                  <a:gd name="connsiteY31" fmla="*/ 1403288 h 4698749"/>
                  <a:gd name="connsiteX32" fmla="*/ 3485584 w 8827128"/>
                  <a:gd name="connsiteY32" fmla="*/ 1747319 h 4698749"/>
                  <a:gd name="connsiteX33" fmla="*/ 3494637 w 8827128"/>
                  <a:gd name="connsiteY33" fmla="*/ 1774480 h 4698749"/>
                  <a:gd name="connsiteX34" fmla="*/ 3503691 w 8827128"/>
                  <a:gd name="connsiteY34" fmla="*/ 1810694 h 4698749"/>
                  <a:gd name="connsiteX35" fmla="*/ 3521798 w 8827128"/>
                  <a:gd name="connsiteY35" fmla="*/ 1837854 h 4698749"/>
                  <a:gd name="connsiteX36" fmla="*/ 3539904 w 8827128"/>
                  <a:gd name="connsiteY36" fmla="*/ 1874068 h 4698749"/>
                  <a:gd name="connsiteX37" fmla="*/ 3548958 w 8827128"/>
                  <a:gd name="connsiteY37" fmla="*/ 1901228 h 4698749"/>
                  <a:gd name="connsiteX38" fmla="*/ 3576118 w 8827128"/>
                  <a:gd name="connsiteY38" fmla="*/ 1928389 h 4698749"/>
                  <a:gd name="connsiteX39" fmla="*/ 3594225 w 8827128"/>
                  <a:gd name="connsiteY39" fmla="*/ 1955549 h 4698749"/>
                  <a:gd name="connsiteX40" fmla="*/ 3648546 w 8827128"/>
                  <a:gd name="connsiteY40" fmla="*/ 1982709 h 4698749"/>
                  <a:gd name="connsiteX41" fmla="*/ 3730027 w 8827128"/>
                  <a:gd name="connsiteY41" fmla="*/ 2027977 h 4698749"/>
                  <a:gd name="connsiteX42" fmla="*/ 3766241 w 8827128"/>
                  <a:gd name="connsiteY42" fmla="*/ 2037030 h 4698749"/>
                  <a:gd name="connsiteX43" fmla="*/ 3793401 w 8827128"/>
                  <a:gd name="connsiteY43" fmla="*/ 2055137 h 4698749"/>
                  <a:gd name="connsiteX44" fmla="*/ 3847722 w 8827128"/>
                  <a:gd name="connsiteY44" fmla="*/ 2073244 h 4698749"/>
                  <a:gd name="connsiteX45" fmla="*/ 4418091 w 8827128"/>
                  <a:gd name="connsiteY45" fmla="*/ 2064191 h 4698749"/>
                  <a:gd name="connsiteX46" fmla="*/ 4472411 w 8827128"/>
                  <a:gd name="connsiteY46" fmla="*/ 2046084 h 4698749"/>
                  <a:gd name="connsiteX47" fmla="*/ 4544839 w 8827128"/>
                  <a:gd name="connsiteY47" fmla="*/ 2027977 h 4698749"/>
                  <a:gd name="connsiteX48" fmla="*/ 4789283 w 8827128"/>
                  <a:gd name="connsiteY48" fmla="*/ 2037030 h 4698749"/>
                  <a:gd name="connsiteX49" fmla="*/ 4879817 w 8827128"/>
                  <a:gd name="connsiteY49" fmla="*/ 2046084 h 4698749"/>
                  <a:gd name="connsiteX50" fmla="*/ 4916031 w 8827128"/>
                  <a:gd name="connsiteY50" fmla="*/ 2064191 h 4698749"/>
                  <a:gd name="connsiteX51" fmla="*/ 4970352 w 8827128"/>
                  <a:gd name="connsiteY51" fmla="*/ 2073244 h 4698749"/>
                  <a:gd name="connsiteX52" fmla="*/ 4997512 w 8827128"/>
                  <a:gd name="connsiteY52" fmla="*/ 2082297 h 4698749"/>
                  <a:gd name="connsiteX53" fmla="*/ 5567881 w 8827128"/>
                  <a:gd name="connsiteY53" fmla="*/ 2082297 h 4698749"/>
                  <a:gd name="connsiteX54" fmla="*/ 5613148 w 8827128"/>
                  <a:gd name="connsiteY54" fmla="*/ 2073244 h 4698749"/>
                  <a:gd name="connsiteX55" fmla="*/ 5667469 w 8827128"/>
                  <a:gd name="connsiteY55" fmla="*/ 2055137 h 4698749"/>
                  <a:gd name="connsiteX56" fmla="*/ 5721790 w 8827128"/>
                  <a:gd name="connsiteY56" fmla="*/ 2000816 h 4698749"/>
                  <a:gd name="connsiteX57" fmla="*/ 5739897 w 8827128"/>
                  <a:gd name="connsiteY57" fmla="*/ 1973656 h 4698749"/>
                  <a:gd name="connsiteX58" fmla="*/ 5767057 w 8827128"/>
                  <a:gd name="connsiteY58" fmla="*/ 1946495 h 4698749"/>
                  <a:gd name="connsiteX59" fmla="*/ 5821378 w 8827128"/>
                  <a:gd name="connsiteY59" fmla="*/ 1855961 h 4698749"/>
                  <a:gd name="connsiteX60" fmla="*/ 5875699 w 8827128"/>
                  <a:gd name="connsiteY60" fmla="*/ 1792587 h 4698749"/>
                  <a:gd name="connsiteX61" fmla="*/ 5930019 w 8827128"/>
                  <a:gd name="connsiteY61" fmla="*/ 1738266 h 4698749"/>
                  <a:gd name="connsiteX62" fmla="*/ 5975287 w 8827128"/>
                  <a:gd name="connsiteY62" fmla="*/ 1692998 h 4698749"/>
                  <a:gd name="connsiteX63" fmla="*/ 6020554 w 8827128"/>
                  <a:gd name="connsiteY63" fmla="*/ 1629624 h 4698749"/>
                  <a:gd name="connsiteX64" fmla="*/ 6056768 w 8827128"/>
                  <a:gd name="connsiteY64" fmla="*/ 1575303 h 4698749"/>
                  <a:gd name="connsiteX65" fmla="*/ 6083928 w 8827128"/>
                  <a:gd name="connsiteY65" fmla="*/ 1557196 h 4698749"/>
                  <a:gd name="connsiteX66" fmla="*/ 6138249 w 8827128"/>
                  <a:gd name="connsiteY66" fmla="*/ 1511929 h 4698749"/>
                  <a:gd name="connsiteX67" fmla="*/ 6192570 w 8827128"/>
                  <a:gd name="connsiteY67" fmla="*/ 1466662 h 4698749"/>
                  <a:gd name="connsiteX68" fmla="*/ 6264998 w 8827128"/>
                  <a:gd name="connsiteY68" fmla="*/ 1412341 h 4698749"/>
                  <a:gd name="connsiteX69" fmla="*/ 6355532 w 8827128"/>
                  <a:gd name="connsiteY69" fmla="*/ 1348967 h 4698749"/>
                  <a:gd name="connsiteX70" fmla="*/ 6382693 w 8827128"/>
                  <a:gd name="connsiteY70" fmla="*/ 1330860 h 4698749"/>
                  <a:gd name="connsiteX71" fmla="*/ 6409853 w 8827128"/>
                  <a:gd name="connsiteY71" fmla="*/ 1303699 h 4698749"/>
                  <a:gd name="connsiteX72" fmla="*/ 6437013 w 8827128"/>
                  <a:gd name="connsiteY72" fmla="*/ 1285593 h 4698749"/>
                  <a:gd name="connsiteX73" fmla="*/ 6509441 w 8827128"/>
                  <a:gd name="connsiteY73" fmla="*/ 1195058 h 4698749"/>
                  <a:gd name="connsiteX74" fmla="*/ 6527548 w 8827128"/>
                  <a:gd name="connsiteY74" fmla="*/ 1140737 h 4698749"/>
                  <a:gd name="connsiteX75" fmla="*/ 6536601 w 8827128"/>
                  <a:gd name="connsiteY75" fmla="*/ 1113577 h 4698749"/>
                  <a:gd name="connsiteX76" fmla="*/ 6527548 w 8827128"/>
                  <a:gd name="connsiteY76" fmla="*/ 968721 h 4698749"/>
                  <a:gd name="connsiteX77" fmla="*/ 6500388 w 8827128"/>
                  <a:gd name="connsiteY77" fmla="*/ 905347 h 4698749"/>
                  <a:gd name="connsiteX78" fmla="*/ 6491334 w 8827128"/>
                  <a:gd name="connsiteY78" fmla="*/ 878187 h 4698749"/>
                  <a:gd name="connsiteX79" fmla="*/ 6473227 w 8827128"/>
                  <a:gd name="connsiteY79" fmla="*/ 851026 h 4698749"/>
                  <a:gd name="connsiteX80" fmla="*/ 6437013 w 8827128"/>
                  <a:gd name="connsiteY80" fmla="*/ 787652 h 4698749"/>
                  <a:gd name="connsiteX81" fmla="*/ 6427960 w 8827128"/>
                  <a:gd name="connsiteY81" fmla="*/ 760492 h 4698749"/>
                  <a:gd name="connsiteX82" fmla="*/ 6355532 w 8827128"/>
                  <a:gd name="connsiteY82" fmla="*/ 679010 h 4698749"/>
                  <a:gd name="connsiteX83" fmla="*/ 6328372 w 8827128"/>
                  <a:gd name="connsiteY83" fmla="*/ 651850 h 4698749"/>
                  <a:gd name="connsiteX84" fmla="*/ 6274051 w 8827128"/>
                  <a:gd name="connsiteY84" fmla="*/ 633743 h 4698749"/>
                  <a:gd name="connsiteX85" fmla="*/ 6228784 w 8827128"/>
                  <a:gd name="connsiteY85" fmla="*/ 624690 h 4698749"/>
                  <a:gd name="connsiteX86" fmla="*/ 6174463 w 8827128"/>
                  <a:gd name="connsiteY86" fmla="*/ 606583 h 4698749"/>
                  <a:gd name="connsiteX87" fmla="*/ 6120142 w 8827128"/>
                  <a:gd name="connsiteY87" fmla="*/ 570369 h 4698749"/>
                  <a:gd name="connsiteX88" fmla="*/ 6065821 w 8827128"/>
                  <a:gd name="connsiteY88" fmla="*/ 525101 h 4698749"/>
                  <a:gd name="connsiteX89" fmla="*/ 6047714 w 8827128"/>
                  <a:gd name="connsiteY89" fmla="*/ 497941 h 4698749"/>
                  <a:gd name="connsiteX90" fmla="*/ 6029607 w 8827128"/>
                  <a:gd name="connsiteY90" fmla="*/ 443620 h 4698749"/>
                  <a:gd name="connsiteX91" fmla="*/ 6038661 w 8827128"/>
                  <a:gd name="connsiteY91" fmla="*/ 334979 h 4698749"/>
                  <a:gd name="connsiteX92" fmla="*/ 6102035 w 8827128"/>
                  <a:gd name="connsiteY92" fmla="*/ 289711 h 4698749"/>
                  <a:gd name="connsiteX93" fmla="*/ 6129196 w 8827128"/>
                  <a:gd name="connsiteY93" fmla="*/ 271604 h 4698749"/>
                  <a:gd name="connsiteX94" fmla="*/ 6183516 w 8827128"/>
                  <a:gd name="connsiteY94" fmla="*/ 262551 h 4698749"/>
                  <a:gd name="connsiteX95" fmla="*/ 6346479 w 8827128"/>
                  <a:gd name="connsiteY95" fmla="*/ 244444 h 4698749"/>
                  <a:gd name="connsiteX96" fmla="*/ 6400800 w 8827128"/>
                  <a:gd name="connsiteY96" fmla="*/ 235391 h 4698749"/>
                  <a:gd name="connsiteX97" fmla="*/ 6500388 w 8827128"/>
                  <a:gd name="connsiteY97" fmla="*/ 226337 h 4698749"/>
                  <a:gd name="connsiteX98" fmla="*/ 6554708 w 8827128"/>
                  <a:gd name="connsiteY98" fmla="*/ 217284 h 4698749"/>
                  <a:gd name="connsiteX99" fmla="*/ 6717671 w 8827128"/>
                  <a:gd name="connsiteY99" fmla="*/ 199177 h 4698749"/>
                  <a:gd name="connsiteX100" fmla="*/ 6753885 w 8827128"/>
                  <a:gd name="connsiteY100" fmla="*/ 190123 h 4698749"/>
                  <a:gd name="connsiteX101" fmla="*/ 6934954 w 8827128"/>
                  <a:gd name="connsiteY101" fmla="*/ 162963 h 4698749"/>
                  <a:gd name="connsiteX102" fmla="*/ 6980221 w 8827128"/>
                  <a:gd name="connsiteY102" fmla="*/ 153909 h 4698749"/>
                  <a:gd name="connsiteX103" fmla="*/ 7034542 w 8827128"/>
                  <a:gd name="connsiteY103" fmla="*/ 135802 h 4698749"/>
                  <a:gd name="connsiteX104" fmla="*/ 7134130 w 8827128"/>
                  <a:gd name="connsiteY104" fmla="*/ 126749 h 4698749"/>
                  <a:gd name="connsiteX105" fmla="*/ 7224665 w 8827128"/>
                  <a:gd name="connsiteY105" fmla="*/ 108642 h 4698749"/>
                  <a:gd name="connsiteX106" fmla="*/ 7324253 w 8827128"/>
                  <a:gd name="connsiteY106" fmla="*/ 90535 h 4698749"/>
                  <a:gd name="connsiteX107" fmla="*/ 7351413 w 8827128"/>
                  <a:gd name="connsiteY107" fmla="*/ 81482 h 4698749"/>
                  <a:gd name="connsiteX108" fmla="*/ 7396681 w 8827128"/>
                  <a:gd name="connsiteY108" fmla="*/ 72428 h 4698749"/>
                  <a:gd name="connsiteX109" fmla="*/ 7478162 w 8827128"/>
                  <a:gd name="connsiteY109" fmla="*/ 45268 h 4698749"/>
                  <a:gd name="connsiteX110" fmla="*/ 7749766 w 8827128"/>
                  <a:gd name="connsiteY110" fmla="*/ 54321 h 4698749"/>
                  <a:gd name="connsiteX111" fmla="*/ 7804087 w 8827128"/>
                  <a:gd name="connsiteY111" fmla="*/ 72428 h 4698749"/>
                  <a:gd name="connsiteX112" fmla="*/ 7840301 w 8827128"/>
                  <a:gd name="connsiteY112" fmla="*/ 81482 h 4698749"/>
                  <a:gd name="connsiteX113" fmla="*/ 7930835 w 8827128"/>
                  <a:gd name="connsiteY113" fmla="*/ 117695 h 4698749"/>
                  <a:gd name="connsiteX114" fmla="*/ 7957996 w 8827128"/>
                  <a:gd name="connsiteY114" fmla="*/ 126749 h 4698749"/>
                  <a:gd name="connsiteX115" fmla="*/ 8021370 w 8827128"/>
                  <a:gd name="connsiteY115" fmla="*/ 162963 h 4698749"/>
                  <a:gd name="connsiteX116" fmla="*/ 8057584 w 8827128"/>
                  <a:gd name="connsiteY116" fmla="*/ 181070 h 4698749"/>
                  <a:gd name="connsiteX117" fmla="*/ 8120958 w 8827128"/>
                  <a:gd name="connsiteY117" fmla="*/ 235391 h 4698749"/>
                  <a:gd name="connsiteX118" fmla="*/ 8166225 w 8827128"/>
                  <a:gd name="connsiteY118" fmla="*/ 262551 h 4698749"/>
                  <a:gd name="connsiteX119" fmla="*/ 8211493 w 8827128"/>
                  <a:gd name="connsiteY119" fmla="*/ 298765 h 4698749"/>
                  <a:gd name="connsiteX120" fmla="*/ 8265813 w 8827128"/>
                  <a:gd name="connsiteY120" fmla="*/ 344032 h 4698749"/>
                  <a:gd name="connsiteX121" fmla="*/ 8292974 w 8827128"/>
                  <a:gd name="connsiteY121" fmla="*/ 371193 h 4698749"/>
                  <a:gd name="connsiteX122" fmla="*/ 8347295 w 8827128"/>
                  <a:gd name="connsiteY122" fmla="*/ 452674 h 4698749"/>
                  <a:gd name="connsiteX123" fmla="*/ 8401615 w 8827128"/>
                  <a:gd name="connsiteY123" fmla="*/ 516048 h 4698749"/>
                  <a:gd name="connsiteX124" fmla="*/ 8419722 w 8827128"/>
                  <a:gd name="connsiteY124" fmla="*/ 561315 h 4698749"/>
                  <a:gd name="connsiteX125" fmla="*/ 8474043 w 8827128"/>
                  <a:gd name="connsiteY125" fmla="*/ 642796 h 4698749"/>
                  <a:gd name="connsiteX126" fmla="*/ 8483097 w 8827128"/>
                  <a:gd name="connsiteY126" fmla="*/ 669957 h 4698749"/>
                  <a:gd name="connsiteX127" fmla="*/ 8528364 w 8827128"/>
                  <a:gd name="connsiteY127" fmla="*/ 751438 h 4698749"/>
                  <a:gd name="connsiteX128" fmla="*/ 8555524 w 8827128"/>
                  <a:gd name="connsiteY128" fmla="*/ 787652 h 4698749"/>
                  <a:gd name="connsiteX129" fmla="*/ 8582685 w 8827128"/>
                  <a:gd name="connsiteY129" fmla="*/ 851026 h 4698749"/>
                  <a:gd name="connsiteX130" fmla="*/ 8591738 w 8827128"/>
                  <a:gd name="connsiteY130" fmla="*/ 878187 h 4698749"/>
                  <a:gd name="connsiteX131" fmla="*/ 8609845 w 8827128"/>
                  <a:gd name="connsiteY131" fmla="*/ 905347 h 4698749"/>
                  <a:gd name="connsiteX132" fmla="*/ 8646059 w 8827128"/>
                  <a:gd name="connsiteY132" fmla="*/ 986828 h 4698749"/>
                  <a:gd name="connsiteX133" fmla="*/ 8673219 w 8827128"/>
                  <a:gd name="connsiteY133" fmla="*/ 1050202 h 4698749"/>
                  <a:gd name="connsiteX134" fmla="*/ 8691326 w 8827128"/>
                  <a:gd name="connsiteY134" fmla="*/ 1095470 h 4698749"/>
                  <a:gd name="connsiteX135" fmla="*/ 8700380 w 8827128"/>
                  <a:gd name="connsiteY135" fmla="*/ 1122630 h 4698749"/>
                  <a:gd name="connsiteX136" fmla="*/ 8718487 w 8827128"/>
                  <a:gd name="connsiteY136" fmla="*/ 1149791 h 4698749"/>
                  <a:gd name="connsiteX137" fmla="*/ 8727540 w 8827128"/>
                  <a:gd name="connsiteY137" fmla="*/ 1186004 h 4698749"/>
                  <a:gd name="connsiteX138" fmla="*/ 8745647 w 8827128"/>
                  <a:gd name="connsiteY138" fmla="*/ 1240325 h 4698749"/>
                  <a:gd name="connsiteX139" fmla="*/ 8754701 w 8827128"/>
                  <a:gd name="connsiteY139" fmla="*/ 1276539 h 4698749"/>
                  <a:gd name="connsiteX140" fmla="*/ 8772807 w 8827128"/>
                  <a:gd name="connsiteY140" fmla="*/ 1330860 h 4698749"/>
                  <a:gd name="connsiteX141" fmla="*/ 8781861 w 8827128"/>
                  <a:gd name="connsiteY141" fmla="*/ 1367074 h 4698749"/>
                  <a:gd name="connsiteX142" fmla="*/ 8799968 w 8827128"/>
                  <a:gd name="connsiteY142" fmla="*/ 1403288 h 4698749"/>
                  <a:gd name="connsiteX143" fmla="*/ 8827128 w 8827128"/>
                  <a:gd name="connsiteY143" fmla="*/ 1602464 h 4698749"/>
                  <a:gd name="connsiteX144" fmla="*/ 8818075 w 8827128"/>
                  <a:gd name="connsiteY144" fmla="*/ 2245260 h 4698749"/>
                  <a:gd name="connsiteX145" fmla="*/ 8799968 w 8827128"/>
                  <a:gd name="connsiteY145" fmla="*/ 2408222 h 4698749"/>
                  <a:gd name="connsiteX146" fmla="*/ 8790914 w 8827128"/>
                  <a:gd name="connsiteY146" fmla="*/ 2444436 h 4698749"/>
                  <a:gd name="connsiteX147" fmla="*/ 8781861 w 8827128"/>
                  <a:gd name="connsiteY147" fmla="*/ 2489703 h 4698749"/>
                  <a:gd name="connsiteX148" fmla="*/ 8772807 w 8827128"/>
                  <a:gd name="connsiteY148" fmla="*/ 2571185 h 4698749"/>
                  <a:gd name="connsiteX149" fmla="*/ 8754701 w 8827128"/>
                  <a:gd name="connsiteY149" fmla="*/ 2643612 h 4698749"/>
                  <a:gd name="connsiteX150" fmla="*/ 8736594 w 8827128"/>
                  <a:gd name="connsiteY150" fmla="*/ 2770361 h 4698749"/>
                  <a:gd name="connsiteX151" fmla="*/ 8709433 w 8827128"/>
                  <a:gd name="connsiteY151" fmla="*/ 2879002 h 4698749"/>
                  <a:gd name="connsiteX152" fmla="*/ 8700380 w 8827128"/>
                  <a:gd name="connsiteY152" fmla="*/ 2915216 h 4698749"/>
                  <a:gd name="connsiteX153" fmla="*/ 8673219 w 8827128"/>
                  <a:gd name="connsiteY153" fmla="*/ 2960484 h 4698749"/>
                  <a:gd name="connsiteX154" fmla="*/ 8655112 w 8827128"/>
                  <a:gd name="connsiteY154" fmla="*/ 3041965 h 4698749"/>
                  <a:gd name="connsiteX155" fmla="*/ 8627952 w 8827128"/>
                  <a:gd name="connsiteY155" fmla="*/ 3078179 h 4698749"/>
                  <a:gd name="connsiteX156" fmla="*/ 8591738 w 8827128"/>
                  <a:gd name="connsiteY156" fmla="*/ 3186820 h 4698749"/>
                  <a:gd name="connsiteX157" fmla="*/ 8546471 w 8827128"/>
                  <a:gd name="connsiteY157" fmla="*/ 3277355 h 4698749"/>
                  <a:gd name="connsiteX158" fmla="*/ 8519310 w 8827128"/>
                  <a:gd name="connsiteY158" fmla="*/ 3340729 h 4698749"/>
                  <a:gd name="connsiteX159" fmla="*/ 8437829 w 8827128"/>
                  <a:gd name="connsiteY159" fmla="*/ 3458424 h 4698749"/>
                  <a:gd name="connsiteX160" fmla="*/ 8401615 w 8827128"/>
                  <a:gd name="connsiteY160" fmla="*/ 3512745 h 4698749"/>
                  <a:gd name="connsiteX161" fmla="*/ 8356348 w 8827128"/>
                  <a:gd name="connsiteY161" fmla="*/ 3567066 h 4698749"/>
                  <a:gd name="connsiteX162" fmla="*/ 8311081 w 8827128"/>
                  <a:gd name="connsiteY162" fmla="*/ 3621387 h 4698749"/>
                  <a:gd name="connsiteX163" fmla="*/ 8274867 w 8827128"/>
                  <a:gd name="connsiteY163" fmla="*/ 3675707 h 4698749"/>
                  <a:gd name="connsiteX164" fmla="*/ 8265813 w 8827128"/>
                  <a:gd name="connsiteY164" fmla="*/ 3702868 h 4698749"/>
                  <a:gd name="connsiteX165" fmla="*/ 8238653 w 8827128"/>
                  <a:gd name="connsiteY165" fmla="*/ 3739082 h 4698749"/>
                  <a:gd name="connsiteX166" fmla="*/ 8157172 w 8827128"/>
                  <a:gd name="connsiteY166" fmla="*/ 3847723 h 4698749"/>
                  <a:gd name="connsiteX167" fmla="*/ 8120958 w 8827128"/>
                  <a:gd name="connsiteY167" fmla="*/ 3874884 h 4698749"/>
                  <a:gd name="connsiteX168" fmla="*/ 8075691 w 8827128"/>
                  <a:gd name="connsiteY168" fmla="*/ 3929204 h 4698749"/>
                  <a:gd name="connsiteX169" fmla="*/ 8048530 w 8827128"/>
                  <a:gd name="connsiteY169" fmla="*/ 3965418 h 4698749"/>
                  <a:gd name="connsiteX170" fmla="*/ 8021370 w 8827128"/>
                  <a:gd name="connsiteY170" fmla="*/ 3983525 h 4698749"/>
                  <a:gd name="connsiteX171" fmla="*/ 7994209 w 8827128"/>
                  <a:gd name="connsiteY171" fmla="*/ 4010686 h 4698749"/>
                  <a:gd name="connsiteX172" fmla="*/ 7948942 w 8827128"/>
                  <a:gd name="connsiteY172" fmla="*/ 4037846 h 4698749"/>
                  <a:gd name="connsiteX173" fmla="*/ 7813140 w 8827128"/>
                  <a:gd name="connsiteY173" fmla="*/ 4155541 h 4698749"/>
                  <a:gd name="connsiteX174" fmla="*/ 7713552 w 8827128"/>
                  <a:gd name="connsiteY174" fmla="*/ 4218915 h 4698749"/>
                  <a:gd name="connsiteX175" fmla="*/ 7623017 w 8827128"/>
                  <a:gd name="connsiteY175" fmla="*/ 4273236 h 4698749"/>
                  <a:gd name="connsiteX176" fmla="*/ 7586803 w 8827128"/>
                  <a:gd name="connsiteY176" fmla="*/ 4309450 h 4698749"/>
                  <a:gd name="connsiteX177" fmla="*/ 7541536 w 8827128"/>
                  <a:gd name="connsiteY177" fmla="*/ 4336610 h 4698749"/>
                  <a:gd name="connsiteX178" fmla="*/ 7460055 w 8827128"/>
                  <a:gd name="connsiteY178" fmla="*/ 4381878 h 4698749"/>
                  <a:gd name="connsiteX179" fmla="*/ 7423841 w 8827128"/>
                  <a:gd name="connsiteY179" fmla="*/ 4390931 h 4698749"/>
                  <a:gd name="connsiteX180" fmla="*/ 7351413 w 8827128"/>
                  <a:gd name="connsiteY180" fmla="*/ 4436198 h 4698749"/>
                  <a:gd name="connsiteX181" fmla="*/ 7269932 w 8827128"/>
                  <a:gd name="connsiteY181" fmla="*/ 4490519 h 4698749"/>
                  <a:gd name="connsiteX182" fmla="*/ 7224665 w 8827128"/>
                  <a:gd name="connsiteY182" fmla="*/ 4517680 h 4698749"/>
                  <a:gd name="connsiteX183" fmla="*/ 7170344 w 8827128"/>
                  <a:gd name="connsiteY183" fmla="*/ 4535787 h 4698749"/>
                  <a:gd name="connsiteX184" fmla="*/ 7125077 w 8827128"/>
                  <a:gd name="connsiteY184" fmla="*/ 4562947 h 4698749"/>
                  <a:gd name="connsiteX185" fmla="*/ 7070756 w 8827128"/>
                  <a:gd name="connsiteY185" fmla="*/ 4581054 h 4698749"/>
                  <a:gd name="connsiteX186" fmla="*/ 6962114 w 8827128"/>
                  <a:gd name="connsiteY186" fmla="*/ 4617268 h 4698749"/>
                  <a:gd name="connsiteX187" fmla="*/ 6916847 w 8827128"/>
                  <a:gd name="connsiteY187" fmla="*/ 4644428 h 4698749"/>
                  <a:gd name="connsiteX188" fmla="*/ 6844419 w 8827128"/>
                  <a:gd name="connsiteY188" fmla="*/ 4662535 h 4698749"/>
                  <a:gd name="connsiteX189" fmla="*/ 6808205 w 8827128"/>
                  <a:gd name="connsiteY189" fmla="*/ 4680642 h 4698749"/>
                  <a:gd name="connsiteX190" fmla="*/ 6563762 w 8827128"/>
                  <a:gd name="connsiteY190" fmla="*/ 4698749 h 4698749"/>
                  <a:gd name="connsiteX191" fmla="*/ 2136617 w 8827128"/>
                  <a:gd name="connsiteY191" fmla="*/ 4680642 h 4698749"/>
                  <a:gd name="connsiteX192" fmla="*/ 2046083 w 8827128"/>
                  <a:gd name="connsiteY192" fmla="*/ 4662535 h 4698749"/>
                  <a:gd name="connsiteX193" fmla="*/ 1937441 w 8827128"/>
                  <a:gd name="connsiteY193" fmla="*/ 4653482 h 4698749"/>
                  <a:gd name="connsiteX194" fmla="*/ 1855960 w 8827128"/>
                  <a:gd name="connsiteY194" fmla="*/ 4635375 h 4698749"/>
                  <a:gd name="connsiteX195" fmla="*/ 1665837 w 8827128"/>
                  <a:gd name="connsiteY195" fmla="*/ 4617268 h 4698749"/>
                  <a:gd name="connsiteX196" fmla="*/ 1530035 w 8827128"/>
                  <a:gd name="connsiteY196" fmla="*/ 4581054 h 4698749"/>
                  <a:gd name="connsiteX197" fmla="*/ 1448554 w 8827128"/>
                  <a:gd name="connsiteY197" fmla="*/ 4562947 h 4698749"/>
                  <a:gd name="connsiteX198" fmla="*/ 1421394 w 8827128"/>
                  <a:gd name="connsiteY198" fmla="*/ 4553894 h 4698749"/>
                  <a:gd name="connsiteX199" fmla="*/ 1358019 w 8827128"/>
                  <a:gd name="connsiteY199" fmla="*/ 4544840 h 4698749"/>
                  <a:gd name="connsiteX200" fmla="*/ 1312752 w 8827128"/>
                  <a:gd name="connsiteY200" fmla="*/ 4517680 h 4698749"/>
                  <a:gd name="connsiteX201" fmla="*/ 1195057 w 8827128"/>
                  <a:gd name="connsiteY201" fmla="*/ 4499573 h 4698749"/>
                  <a:gd name="connsiteX202" fmla="*/ 1059255 w 8827128"/>
                  <a:gd name="connsiteY202" fmla="*/ 4454305 h 4698749"/>
                  <a:gd name="connsiteX203" fmla="*/ 1032095 w 8827128"/>
                  <a:gd name="connsiteY203" fmla="*/ 4436198 h 4698749"/>
                  <a:gd name="connsiteX204" fmla="*/ 950613 w 8827128"/>
                  <a:gd name="connsiteY204" fmla="*/ 4418092 h 4698749"/>
                  <a:gd name="connsiteX205" fmla="*/ 887239 w 8827128"/>
                  <a:gd name="connsiteY205" fmla="*/ 4381878 h 4698749"/>
                  <a:gd name="connsiteX206" fmla="*/ 841972 w 8827128"/>
                  <a:gd name="connsiteY206" fmla="*/ 4354717 h 4698749"/>
                  <a:gd name="connsiteX207" fmla="*/ 805758 w 8827128"/>
                  <a:gd name="connsiteY207" fmla="*/ 4336610 h 4698749"/>
                  <a:gd name="connsiteX208" fmla="*/ 769544 w 8827128"/>
                  <a:gd name="connsiteY208" fmla="*/ 4300396 h 4698749"/>
                  <a:gd name="connsiteX209" fmla="*/ 706170 w 8827128"/>
                  <a:gd name="connsiteY209" fmla="*/ 4255129 h 4698749"/>
                  <a:gd name="connsiteX210" fmla="*/ 651849 w 8827128"/>
                  <a:gd name="connsiteY210" fmla="*/ 4209862 h 4698749"/>
                  <a:gd name="connsiteX211" fmla="*/ 525101 w 8827128"/>
                  <a:gd name="connsiteY211" fmla="*/ 4092167 h 4698749"/>
                  <a:gd name="connsiteX212" fmla="*/ 452673 w 8827128"/>
                  <a:gd name="connsiteY212" fmla="*/ 4037846 h 4698749"/>
                  <a:gd name="connsiteX213" fmla="*/ 371192 w 8827128"/>
                  <a:gd name="connsiteY213" fmla="*/ 3974472 h 4698749"/>
                  <a:gd name="connsiteX214" fmla="*/ 307817 w 8827128"/>
                  <a:gd name="connsiteY214" fmla="*/ 3892991 h 4698749"/>
                  <a:gd name="connsiteX215" fmla="*/ 235390 w 8827128"/>
                  <a:gd name="connsiteY215" fmla="*/ 3838670 h 4698749"/>
                  <a:gd name="connsiteX216" fmla="*/ 181069 w 8827128"/>
                  <a:gd name="connsiteY216" fmla="*/ 3775295 h 4698749"/>
                  <a:gd name="connsiteX217" fmla="*/ 135801 w 8827128"/>
                  <a:gd name="connsiteY217" fmla="*/ 3675707 h 4698749"/>
                  <a:gd name="connsiteX218" fmla="*/ 108641 w 8827128"/>
                  <a:gd name="connsiteY218" fmla="*/ 3621387 h 4698749"/>
                  <a:gd name="connsiteX219" fmla="*/ 72427 w 8827128"/>
                  <a:gd name="connsiteY219" fmla="*/ 3521798 h 4698749"/>
                  <a:gd name="connsiteX220" fmla="*/ 63374 w 8827128"/>
                  <a:gd name="connsiteY220" fmla="*/ 3476531 h 4698749"/>
                  <a:gd name="connsiteX221" fmla="*/ 54320 w 8827128"/>
                  <a:gd name="connsiteY221" fmla="*/ 3449371 h 4698749"/>
                  <a:gd name="connsiteX222" fmla="*/ 36213 w 8827128"/>
                  <a:gd name="connsiteY222" fmla="*/ 3349783 h 4698749"/>
                  <a:gd name="connsiteX223" fmla="*/ 18106 w 8827128"/>
                  <a:gd name="connsiteY223" fmla="*/ 3204927 h 4698749"/>
                  <a:gd name="connsiteX224" fmla="*/ 0 w 8827128"/>
                  <a:gd name="connsiteY224" fmla="*/ 3051018 h 4698749"/>
                  <a:gd name="connsiteX225" fmla="*/ 9053 w 8827128"/>
                  <a:gd name="connsiteY225" fmla="*/ 2344848 h 4698749"/>
                  <a:gd name="connsiteX226" fmla="*/ 27160 w 8827128"/>
                  <a:gd name="connsiteY226" fmla="*/ 2308634 h 4698749"/>
                  <a:gd name="connsiteX227" fmla="*/ 36213 w 8827128"/>
                  <a:gd name="connsiteY227" fmla="*/ 2254313 h 4698749"/>
                  <a:gd name="connsiteX228" fmla="*/ 45267 w 8827128"/>
                  <a:gd name="connsiteY228" fmla="*/ 2227153 h 4698749"/>
                  <a:gd name="connsiteX229" fmla="*/ 54320 w 8827128"/>
                  <a:gd name="connsiteY229" fmla="*/ 2181886 h 4698749"/>
                  <a:gd name="connsiteX230" fmla="*/ 63374 w 8827128"/>
                  <a:gd name="connsiteY230" fmla="*/ 2154725 h 4698749"/>
                  <a:gd name="connsiteX231" fmla="*/ 72427 w 8827128"/>
                  <a:gd name="connsiteY231" fmla="*/ 2109458 h 4698749"/>
                  <a:gd name="connsiteX232" fmla="*/ 90534 w 8827128"/>
                  <a:gd name="connsiteY232" fmla="*/ 2037030 h 4698749"/>
                  <a:gd name="connsiteX233" fmla="*/ 135801 w 8827128"/>
                  <a:gd name="connsiteY233" fmla="*/ 1946495 h 4698749"/>
                  <a:gd name="connsiteX234" fmla="*/ 144855 w 8827128"/>
                  <a:gd name="connsiteY234" fmla="*/ 1919335 h 4698749"/>
                  <a:gd name="connsiteX235" fmla="*/ 162962 w 8827128"/>
                  <a:gd name="connsiteY235" fmla="*/ 1883121 h 4698749"/>
                  <a:gd name="connsiteX236" fmla="*/ 181069 w 8827128"/>
                  <a:gd name="connsiteY236" fmla="*/ 1828800 h 4698749"/>
                  <a:gd name="connsiteX237" fmla="*/ 199176 w 8827128"/>
                  <a:gd name="connsiteY237" fmla="*/ 1792587 h 4698749"/>
                  <a:gd name="connsiteX238" fmla="*/ 208229 w 8827128"/>
                  <a:gd name="connsiteY238" fmla="*/ 1765426 h 4698749"/>
                  <a:gd name="connsiteX239" fmla="*/ 235390 w 8827128"/>
                  <a:gd name="connsiteY239" fmla="*/ 1738266 h 4698749"/>
                  <a:gd name="connsiteX240" fmla="*/ 244443 w 8827128"/>
                  <a:gd name="connsiteY240" fmla="*/ 1683945 h 4698749"/>
                  <a:gd name="connsiteX241" fmla="*/ 262550 w 8827128"/>
                  <a:gd name="connsiteY241" fmla="*/ 1656785 h 4698749"/>
                  <a:gd name="connsiteX242" fmla="*/ 280657 w 8827128"/>
                  <a:gd name="connsiteY242" fmla="*/ 1611517 h 4698749"/>
                  <a:gd name="connsiteX243" fmla="*/ 316871 w 8827128"/>
                  <a:gd name="connsiteY243" fmla="*/ 1502876 h 4698749"/>
                  <a:gd name="connsiteX244" fmla="*/ 344031 w 8827128"/>
                  <a:gd name="connsiteY244" fmla="*/ 1466662 h 4698749"/>
                  <a:gd name="connsiteX245" fmla="*/ 389299 w 8827128"/>
                  <a:gd name="connsiteY245" fmla="*/ 1348967 h 4698749"/>
                  <a:gd name="connsiteX246" fmla="*/ 407405 w 8827128"/>
                  <a:gd name="connsiteY246" fmla="*/ 1294646 h 4698749"/>
                  <a:gd name="connsiteX247" fmla="*/ 443619 w 8827128"/>
                  <a:gd name="connsiteY247" fmla="*/ 1222218 h 4698749"/>
                  <a:gd name="connsiteX248" fmla="*/ 461726 w 8827128"/>
                  <a:gd name="connsiteY248" fmla="*/ 1186004 h 4698749"/>
                  <a:gd name="connsiteX249" fmla="*/ 470780 w 8827128"/>
                  <a:gd name="connsiteY249" fmla="*/ 1149791 h 4698749"/>
                  <a:gd name="connsiteX250" fmla="*/ 488887 w 8827128"/>
                  <a:gd name="connsiteY250" fmla="*/ 1113577 h 4698749"/>
                  <a:gd name="connsiteX251" fmla="*/ 525101 w 8827128"/>
                  <a:gd name="connsiteY251" fmla="*/ 1023042 h 4698749"/>
                  <a:gd name="connsiteX252" fmla="*/ 552261 w 8827128"/>
                  <a:gd name="connsiteY252" fmla="*/ 950614 h 4698749"/>
                  <a:gd name="connsiteX253" fmla="*/ 579421 w 8827128"/>
                  <a:gd name="connsiteY253" fmla="*/ 923454 h 4698749"/>
                  <a:gd name="connsiteX254" fmla="*/ 597528 w 8827128"/>
                  <a:gd name="connsiteY254" fmla="*/ 869133 h 4698749"/>
                  <a:gd name="connsiteX255" fmla="*/ 615635 w 8827128"/>
                  <a:gd name="connsiteY255" fmla="*/ 841973 h 4698749"/>
                  <a:gd name="connsiteX256" fmla="*/ 633742 w 8827128"/>
                  <a:gd name="connsiteY256" fmla="*/ 805759 h 4698749"/>
                  <a:gd name="connsiteX257" fmla="*/ 660902 w 8827128"/>
                  <a:gd name="connsiteY257" fmla="*/ 760492 h 4698749"/>
                  <a:gd name="connsiteX258" fmla="*/ 679009 w 8827128"/>
                  <a:gd name="connsiteY258" fmla="*/ 724278 h 4698749"/>
                  <a:gd name="connsiteX259" fmla="*/ 697116 w 8827128"/>
                  <a:gd name="connsiteY259" fmla="*/ 697117 h 4698749"/>
                  <a:gd name="connsiteX260" fmla="*/ 751437 w 8827128"/>
                  <a:gd name="connsiteY260" fmla="*/ 606583 h 4698749"/>
                  <a:gd name="connsiteX261" fmla="*/ 769544 w 8827128"/>
                  <a:gd name="connsiteY261" fmla="*/ 579422 h 4698749"/>
                  <a:gd name="connsiteX262" fmla="*/ 778598 w 8827128"/>
                  <a:gd name="connsiteY262" fmla="*/ 552262 h 4698749"/>
                  <a:gd name="connsiteX263" fmla="*/ 814811 w 8827128"/>
                  <a:gd name="connsiteY263" fmla="*/ 516048 h 4698749"/>
                  <a:gd name="connsiteX264" fmla="*/ 878186 w 8827128"/>
                  <a:gd name="connsiteY264" fmla="*/ 425513 h 4698749"/>
                  <a:gd name="connsiteX265" fmla="*/ 923453 w 8827128"/>
                  <a:gd name="connsiteY265" fmla="*/ 380246 h 4698749"/>
                  <a:gd name="connsiteX266" fmla="*/ 950613 w 8827128"/>
                  <a:gd name="connsiteY266" fmla="*/ 344032 h 4698749"/>
                  <a:gd name="connsiteX267" fmla="*/ 1013988 w 8827128"/>
                  <a:gd name="connsiteY267" fmla="*/ 280658 h 4698749"/>
                  <a:gd name="connsiteX268" fmla="*/ 1050201 w 8827128"/>
                  <a:gd name="connsiteY268" fmla="*/ 244444 h 4698749"/>
                  <a:gd name="connsiteX269" fmla="*/ 1068308 w 8827128"/>
                  <a:gd name="connsiteY269" fmla="*/ 217284 h 4698749"/>
                  <a:gd name="connsiteX270" fmla="*/ 1104522 w 8827128"/>
                  <a:gd name="connsiteY270" fmla="*/ 190123 h 4698749"/>
                  <a:gd name="connsiteX271" fmla="*/ 1195057 w 8827128"/>
                  <a:gd name="connsiteY271" fmla="*/ 135802 h 4698749"/>
                  <a:gd name="connsiteX272" fmla="*/ 1222217 w 8827128"/>
                  <a:gd name="connsiteY272" fmla="*/ 126749 h 4698749"/>
                  <a:gd name="connsiteX273" fmla="*/ 1249378 w 8827128"/>
                  <a:gd name="connsiteY273" fmla="*/ 108642 h 4698749"/>
                  <a:gd name="connsiteX274" fmla="*/ 1367073 w 8827128"/>
                  <a:gd name="connsiteY274" fmla="*/ 90535 h 4698749"/>
                  <a:gd name="connsiteX275" fmla="*/ 1412340 w 8827128"/>
                  <a:gd name="connsiteY275" fmla="*/ 72428 h 4698749"/>
                  <a:gd name="connsiteX276" fmla="*/ 1819746 w 8827128"/>
                  <a:gd name="connsiteY276" fmla="*/ 54321 h 4698749"/>
                  <a:gd name="connsiteX277" fmla="*/ 1910281 w 8827128"/>
                  <a:gd name="connsiteY277" fmla="*/ 36214 h 4698749"/>
                  <a:gd name="connsiteX278" fmla="*/ 3331675 w 8827128"/>
                  <a:gd name="connsiteY278" fmla="*/ 54321 h 4698749"/>
                  <a:gd name="connsiteX279" fmla="*/ 3422209 w 8827128"/>
                  <a:gd name="connsiteY279" fmla="*/ 81482 h 4698749"/>
                  <a:gd name="connsiteX280" fmla="*/ 3449370 w 8827128"/>
                  <a:gd name="connsiteY280" fmla="*/ 99589 h 4698749"/>
                  <a:gd name="connsiteX281" fmla="*/ 3503691 w 8827128"/>
                  <a:gd name="connsiteY281" fmla="*/ 108642 h 4698749"/>
                  <a:gd name="connsiteX282" fmla="*/ 3548958 w 8827128"/>
                  <a:gd name="connsiteY282" fmla="*/ 117695 h 4698749"/>
                  <a:gd name="connsiteX283" fmla="*/ 3639493 w 8827128"/>
                  <a:gd name="connsiteY283" fmla="*/ 144856 h 4698749"/>
                  <a:gd name="connsiteX284" fmla="*/ 3666653 w 8827128"/>
                  <a:gd name="connsiteY284" fmla="*/ 162963 h 4698749"/>
                  <a:gd name="connsiteX285" fmla="*/ 3702867 w 8827128"/>
                  <a:gd name="connsiteY285" fmla="*/ 190123 h 4698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8827128" h="4698749">
                    <a:moveTo>
                      <a:pt x="2118510" y="0"/>
                    </a:moveTo>
                    <a:cubicBezTo>
                      <a:pt x="2353427" y="9789"/>
                      <a:pt x="2313532" y="4856"/>
                      <a:pt x="2544023" y="27161"/>
                    </a:cubicBezTo>
                    <a:cubicBezTo>
                      <a:pt x="2639836" y="36433"/>
                      <a:pt x="2674053" y="49074"/>
                      <a:pt x="2788467" y="63375"/>
                    </a:cubicBezTo>
                    <a:lnTo>
                      <a:pt x="2860895" y="72428"/>
                    </a:lnTo>
                    <a:cubicBezTo>
                      <a:pt x="2888035" y="75621"/>
                      <a:pt x="2915392" y="77164"/>
                      <a:pt x="2942376" y="81482"/>
                    </a:cubicBezTo>
                    <a:cubicBezTo>
                      <a:pt x="3210656" y="124407"/>
                      <a:pt x="2984689" y="97249"/>
                      <a:pt x="3168712" y="117695"/>
                    </a:cubicBezTo>
                    <a:cubicBezTo>
                      <a:pt x="3245007" y="155842"/>
                      <a:pt x="3162387" y="119904"/>
                      <a:pt x="3295461" y="144856"/>
                    </a:cubicBezTo>
                    <a:cubicBezTo>
                      <a:pt x="3331647" y="151641"/>
                      <a:pt x="3345269" y="164097"/>
                      <a:pt x="3376942" y="172016"/>
                    </a:cubicBezTo>
                    <a:cubicBezTo>
                      <a:pt x="3490155" y="200321"/>
                      <a:pt x="3349398" y="164146"/>
                      <a:pt x="3440316" y="190123"/>
                    </a:cubicBezTo>
                    <a:cubicBezTo>
                      <a:pt x="3452280" y="193541"/>
                      <a:pt x="3464459" y="196159"/>
                      <a:pt x="3476530" y="199177"/>
                    </a:cubicBezTo>
                    <a:cubicBezTo>
                      <a:pt x="3556955" y="259495"/>
                      <a:pt x="3469856" y="201491"/>
                      <a:pt x="3548958" y="235391"/>
                    </a:cubicBezTo>
                    <a:cubicBezTo>
                      <a:pt x="3558959" y="239677"/>
                      <a:pt x="3566386" y="248631"/>
                      <a:pt x="3576118" y="253497"/>
                    </a:cubicBezTo>
                    <a:cubicBezTo>
                      <a:pt x="3584654" y="257765"/>
                      <a:pt x="3594225" y="259533"/>
                      <a:pt x="3603279" y="262551"/>
                    </a:cubicBezTo>
                    <a:cubicBezTo>
                      <a:pt x="3673900" y="333172"/>
                      <a:pt x="3583234" y="248232"/>
                      <a:pt x="3666653" y="307818"/>
                    </a:cubicBezTo>
                    <a:cubicBezTo>
                      <a:pt x="3677072" y="315260"/>
                      <a:pt x="3683707" y="327118"/>
                      <a:pt x="3693813" y="334979"/>
                    </a:cubicBezTo>
                    <a:cubicBezTo>
                      <a:pt x="3710991" y="348340"/>
                      <a:pt x="3748134" y="371193"/>
                      <a:pt x="3748134" y="371193"/>
                    </a:cubicBezTo>
                    <a:cubicBezTo>
                      <a:pt x="3829252" y="492868"/>
                      <a:pt x="3799870" y="425923"/>
                      <a:pt x="3775295" y="688064"/>
                    </a:cubicBezTo>
                    <a:cubicBezTo>
                      <a:pt x="3774279" y="698897"/>
                      <a:pt x="3762054" y="705492"/>
                      <a:pt x="3757188" y="715224"/>
                    </a:cubicBezTo>
                    <a:cubicBezTo>
                      <a:pt x="3752920" y="723760"/>
                      <a:pt x="3751152" y="733331"/>
                      <a:pt x="3748134" y="742385"/>
                    </a:cubicBezTo>
                    <a:cubicBezTo>
                      <a:pt x="3745116" y="760492"/>
                      <a:pt x="3743533" y="778897"/>
                      <a:pt x="3739081" y="796705"/>
                    </a:cubicBezTo>
                    <a:cubicBezTo>
                      <a:pt x="3722597" y="862642"/>
                      <a:pt x="3725344" y="834794"/>
                      <a:pt x="3702867" y="887240"/>
                    </a:cubicBezTo>
                    <a:cubicBezTo>
                      <a:pt x="3699108" y="896011"/>
                      <a:pt x="3698081" y="905864"/>
                      <a:pt x="3693813" y="914400"/>
                    </a:cubicBezTo>
                    <a:cubicBezTo>
                      <a:pt x="3688947" y="924132"/>
                      <a:pt x="3681104" y="932113"/>
                      <a:pt x="3675706" y="941561"/>
                    </a:cubicBezTo>
                    <a:cubicBezTo>
                      <a:pt x="3669010" y="953279"/>
                      <a:pt x="3664544" y="966202"/>
                      <a:pt x="3657600" y="977775"/>
                    </a:cubicBezTo>
                    <a:cubicBezTo>
                      <a:pt x="3646404" y="996435"/>
                      <a:pt x="3631118" y="1012631"/>
                      <a:pt x="3621386" y="1032095"/>
                    </a:cubicBezTo>
                    <a:cubicBezTo>
                      <a:pt x="3615350" y="1044166"/>
                      <a:pt x="3608595" y="1055904"/>
                      <a:pt x="3603279" y="1068309"/>
                    </a:cubicBezTo>
                    <a:cubicBezTo>
                      <a:pt x="3599520" y="1077081"/>
                      <a:pt x="3598493" y="1086934"/>
                      <a:pt x="3594225" y="1095470"/>
                    </a:cubicBezTo>
                    <a:cubicBezTo>
                      <a:pt x="3589359" y="1105202"/>
                      <a:pt x="3582154" y="1113577"/>
                      <a:pt x="3576118" y="1122630"/>
                    </a:cubicBezTo>
                    <a:cubicBezTo>
                      <a:pt x="3548430" y="1205701"/>
                      <a:pt x="3594712" y="1076390"/>
                      <a:pt x="3539904" y="1186004"/>
                    </a:cubicBezTo>
                    <a:cubicBezTo>
                      <a:pt x="3481433" y="1302943"/>
                      <a:pt x="3578660" y="1150503"/>
                      <a:pt x="3512744" y="1249379"/>
                    </a:cubicBezTo>
                    <a:cubicBezTo>
                      <a:pt x="3496568" y="1297910"/>
                      <a:pt x="3509203" y="1256261"/>
                      <a:pt x="3494637" y="1321806"/>
                    </a:cubicBezTo>
                    <a:cubicBezTo>
                      <a:pt x="3469068" y="1436864"/>
                      <a:pt x="3503834" y="1266774"/>
                      <a:pt x="3476530" y="1403288"/>
                    </a:cubicBezTo>
                    <a:cubicBezTo>
                      <a:pt x="3479548" y="1517965"/>
                      <a:pt x="3479995" y="1632739"/>
                      <a:pt x="3485584" y="1747319"/>
                    </a:cubicBezTo>
                    <a:cubicBezTo>
                      <a:pt x="3486049" y="1756851"/>
                      <a:pt x="3492015" y="1765304"/>
                      <a:pt x="3494637" y="1774480"/>
                    </a:cubicBezTo>
                    <a:cubicBezTo>
                      <a:pt x="3498055" y="1786444"/>
                      <a:pt x="3498789" y="1799257"/>
                      <a:pt x="3503691" y="1810694"/>
                    </a:cubicBezTo>
                    <a:cubicBezTo>
                      <a:pt x="3507977" y="1820695"/>
                      <a:pt x="3516400" y="1828407"/>
                      <a:pt x="3521798" y="1837854"/>
                    </a:cubicBezTo>
                    <a:cubicBezTo>
                      <a:pt x="3528494" y="1849572"/>
                      <a:pt x="3534588" y="1861663"/>
                      <a:pt x="3539904" y="1874068"/>
                    </a:cubicBezTo>
                    <a:cubicBezTo>
                      <a:pt x="3543663" y="1882840"/>
                      <a:pt x="3543664" y="1893288"/>
                      <a:pt x="3548958" y="1901228"/>
                    </a:cubicBezTo>
                    <a:cubicBezTo>
                      <a:pt x="3556060" y="1911881"/>
                      <a:pt x="3567921" y="1918553"/>
                      <a:pt x="3576118" y="1928389"/>
                    </a:cubicBezTo>
                    <a:cubicBezTo>
                      <a:pt x="3583084" y="1936748"/>
                      <a:pt x="3586531" y="1947855"/>
                      <a:pt x="3594225" y="1955549"/>
                    </a:cubicBezTo>
                    <a:cubicBezTo>
                      <a:pt x="3611776" y="1973100"/>
                      <a:pt x="3626455" y="1975346"/>
                      <a:pt x="3648546" y="1982709"/>
                    </a:cubicBezTo>
                    <a:cubicBezTo>
                      <a:pt x="3697174" y="2015128"/>
                      <a:pt x="3688200" y="2016026"/>
                      <a:pt x="3730027" y="2027977"/>
                    </a:cubicBezTo>
                    <a:cubicBezTo>
                      <a:pt x="3741991" y="2031395"/>
                      <a:pt x="3754170" y="2034012"/>
                      <a:pt x="3766241" y="2037030"/>
                    </a:cubicBezTo>
                    <a:cubicBezTo>
                      <a:pt x="3775294" y="2043066"/>
                      <a:pt x="3783458" y="2050718"/>
                      <a:pt x="3793401" y="2055137"/>
                    </a:cubicBezTo>
                    <a:cubicBezTo>
                      <a:pt x="3810842" y="2062889"/>
                      <a:pt x="3847722" y="2073244"/>
                      <a:pt x="3847722" y="2073244"/>
                    </a:cubicBezTo>
                    <a:cubicBezTo>
                      <a:pt x="4037845" y="2070226"/>
                      <a:pt x="4228124" y="2072450"/>
                      <a:pt x="4418091" y="2064191"/>
                    </a:cubicBezTo>
                    <a:cubicBezTo>
                      <a:pt x="4437159" y="2063362"/>
                      <a:pt x="4453696" y="2049827"/>
                      <a:pt x="4472411" y="2046084"/>
                    </a:cubicBezTo>
                    <a:cubicBezTo>
                      <a:pt x="4527037" y="2035158"/>
                      <a:pt x="4503080" y="2041896"/>
                      <a:pt x="4544839" y="2027977"/>
                    </a:cubicBezTo>
                    <a:lnTo>
                      <a:pt x="4789283" y="2037030"/>
                    </a:lnTo>
                    <a:cubicBezTo>
                      <a:pt x="4819567" y="2038667"/>
                      <a:pt x="4850162" y="2039729"/>
                      <a:pt x="4879817" y="2046084"/>
                    </a:cubicBezTo>
                    <a:cubicBezTo>
                      <a:pt x="4893014" y="2048912"/>
                      <a:pt x="4903104" y="2060313"/>
                      <a:pt x="4916031" y="2064191"/>
                    </a:cubicBezTo>
                    <a:cubicBezTo>
                      <a:pt x="4933614" y="2069466"/>
                      <a:pt x="4952245" y="2070226"/>
                      <a:pt x="4970352" y="2073244"/>
                    </a:cubicBezTo>
                    <a:cubicBezTo>
                      <a:pt x="4979405" y="2076262"/>
                      <a:pt x="4988254" y="2079982"/>
                      <a:pt x="4997512" y="2082297"/>
                    </a:cubicBezTo>
                    <a:cubicBezTo>
                      <a:pt x="5173861" y="2126384"/>
                      <a:pt x="5489032" y="2083657"/>
                      <a:pt x="5567881" y="2082297"/>
                    </a:cubicBezTo>
                    <a:cubicBezTo>
                      <a:pt x="5582970" y="2079279"/>
                      <a:pt x="5598302" y="2077293"/>
                      <a:pt x="5613148" y="2073244"/>
                    </a:cubicBezTo>
                    <a:cubicBezTo>
                      <a:pt x="5631562" y="2068222"/>
                      <a:pt x="5667469" y="2055137"/>
                      <a:pt x="5667469" y="2055137"/>
                    </a:cubicBezTo>
                    <a:cubicBezTo>
                      <a:pt x="5685576" y="2037030"/>
                      <a:pt x="5707586" y="2022122"/>
                      <a:pt x="5721790" y="2000816"/>
                    </a:cubicBezTo>
                    <a:cubicBezTo>
                      <a:pt x="5727826" y="1991763"/>
                      <a:pt x="5732931" y="1982015"/>
                      <a:pt x="5739897" y="1973656"/>
                    </a:cubicBezTo>
                    <a:cubicBezTo>
                      <a:pt x="5748094" y="1963820"/>
                      <a:pt x="5759615" y="1956914"/>
                      <a:pt x="5767057" y="1946495"/>
                    </a:cubicBezTo>
                    <a:cubicBezTo>
                      <a:pt x="5802778" y="1896485"/>
                      <a:pt x="5764969" y="1912372"/>
                      <a:pt x="5821378" y="1855961"/>
                    </a:cubicBezTo>
                    <a:cubicBezTo>
                      <a:pt x="5918347" y="1758989"/>
                      <a:pt x="5771160" y="1908741"/>
                      <a:pt x="5875699" y="1792587"/>
                    </a:cubicBezTo>
                    <a:cubicBezTo>
                      <a:pt x="5892829" y="1773554"/>
                      <a:pt x="5915815" y="1759572"/>
                      <a:pt x="5930019" y="1738266"/>
                    </a:cubicBezTo>
                    <a:cubicBezTo>
                      <a:pt x="5954162" y="1702051"/>
                      <a:pt x="5939072" y="1717141"/>
                      <a:pt x="5975287" y="1692998"/>
                    </a:cubicBezTo>
                    <a:cubicBezTo>
                      <a:pt x="5993169" y="1639350"/>
                      <a:pt x="5971455" y="1690998"/>
                      <a:pt x="6020554" y="1629624"/>
                    </a:cubicBezTo>
                    <a:cubicBezTo>
                      <a:pt x="6034149" y="1612631"/>
                      <a:pt x="6044697" y="1593410"/>
                      <a:pt x="6056768" y="1575303"/>
                    </a:cubicBezTo>
                    <a:cubicBezTo>
                      <a:pt x="6062804" y="1566250"/>
                      <a:pt x="6076234" y="1564890"/>
                      <a:pt x="6083928" y="1557196"/>
                    </a:cubicBezTo>
                    <a:cubicBezTo>
                      <a:pt x="6133258" y="1507867"/>
                      <a:pt x="6086375" y="1529222"/>
                      <a:pt x="6138249" y="1511929"/>
                    </a:cubicBezTo>
                    <a:cubicBezTo>
                      <a:pt x="6182992" y="1467186"/>
                      <a:pt x="6146352" y="1500275"/>
                      <a:pt x="6192570" y="1466662"/>
                    </a:cubicBezTo>
                    <a:cubicBezTo>
                      <a:pt x="6216976" y="1448912"/>
                      <a:pt x="6239888" y="1429081"/>
                      <a:pt x="6264998" y="1412341"/>
                    </a:cubicBezTo>
                    <a:cubicBezTo>
                      <a:pt x="6389906" y="1329067"/>
                      <a:pt x="6261670" y="1416010"/>
                      <a:pt x="6355532" y="1348967"/>
                    </a:cubicBezTo>
                    <a:cubicBezTo>
                      <a:pt x="6364386" y="1342643"/>
                      <a:pt x="6374334" y="1337826"/>
                      <a:pt x="6382693" y="1330860"/>
                    </a:cubicBezTo>
                    <a:cubicBezTo>
                      <a:pt x="6392529" y="1322663"/>
                      <a:pt x="6400017" y="1311896"/>
                      <a:pt x="6409853" y="1303699"/>
                    </a:cubicBezTo>
                    <a:cubicBezTo>
                      <a:pt x="6418212" y="1296733"/>
                      <a:pt x="6428881" y="1292822"/>
                      <a:pt x="6437013" y="1285593"/>
                    </a:cubicBezTo>
                    <a:cubicBezTo>
                      <a:pt x="6479067" y="1248212"/>
                      <a:pt x="6491377" y="1240218"/>
                      <a:pt x="6509441" y="1195058"/>
                    </a:cubicBezTo>
                    <a:cubicBezTo>
                      <a:pt x="6516530" y="1177337"/>
                      <a:pt x="6521512" y="1158844"/>
                      <a:pt x="6527548" y="1140737"/>
                    </a:cubicBezTo>
                    <a:lnTo>
                      <a:pt x="6536601" y="1113577"/>
                    </a:lnTo>
                    <a:cubicBezTo>
                      <a:pt x="6533583" y="1065292"/>
                      <a:pt x="6532362" y="1016860"/>
                      <a:pt x="6527548" y="968721"/>
                    </a:cubicBezTo>
                    <a:cubicBezTo>
                      <a:pt x="6522838" y="921615"/>
                      <a:pt x="6519292" y="943154"/>
                      <a:pt x="6500388" y="905347"/>
                    </a:cubicBezTo>
                    <a:cubicBezTo>
                      <a:pt x="6496120" y="896811"/>
                      <a:pt x="6495602" y="886723"/>
                      <a:pt x="6491334" y="878187"/>
                    </a:cubicBezTo>
                    <a:cubicBezTo>
                      <a:pt x="6486468" y="868455"/>
                      <a:pt x="6478626" y="860473"/>
                      <a:pt x="6473227" y="851026"/>
                    </a:cubicBezTo>
                    <a:cubicBezTo>
                      <a:pt x="6427286" y="770629"/>
                      <a:pt x="6481124" y="853817"/>
                      <a:pt x="6437013" y="787652"/>
                    </a:cubicBezTo>
                    <a:cubicBezTo>
                      <a:pt x="6433995" y="778599"/>
                      <a:pt x="6432228" y="769028"/>
                      <a:pt x="6427960" y="760492"/>
                    </a:cubicBezTo>
                    <a:cubicBezTo>
                      <a:pt x="6411804" y="728180"/>
                      <a:pt x="6379528" y="703006"/>
                      <a:pt x="6355532" y="679010"/>
                    </a:cubicBezTo>
                    <a:cubicBezTo>
                      <a:pt x="6346479" y="669957"/>
                      <a:pt x="6340518" y="655899"/>
                      <a:pt x="6328372" y="651850"/>
                    </a:cubicBezTo>
                    <a:cubicBezTo>
                      <a:pt x="6310265" y="645814"/>
                      <a:pt x="6292465" y="638765"/>
                      <a:pt x="6274051" y="633743"/>
                    </a:cubicBezTo>
                    <a:cubicBezTo>
                      <a:pt x="6259205" y="629694"/>
                      <a:pt x="6243630" y="628739"/>
                      <a:pt x="6228784" y="624690"/>
                    </a:cubicBezTo>
                    <a:cubicBezTo>
                      <a:pt x="6210370" y="619668"/>
                      <a:pt x="6174463" y="606583"/>
                      <a:pt x="6174463" y="606583"/>
                    </a:cubicBezTo>
                    <a:lnTo>
                      <a:pt x="6120142" y="570369"/>
                    </a:lnTo>
                    <a:cubicBezTo>
                      <a:pt x="6093436" y="552565"/>
                      <a:pt x="6087605" y="551242"/>
                      <a:pt x="6065821" y="525101"/>
                    </a:cubicBezTo>
                    <a:cubicBezTo>
                      <a:pt x="6058855" y="516742"/>
                      <a:pt x="6053750" y="506994"/>
                      <a:pt x="6047714" y="497941"/>
                    </a:cubicBezTo>
                    <a:cubicBezTo>
                      <a:pt x="6041678" y="479834"/>
                      <a:pt x="6028022" y="462641"/>
                      <a:pt x="6029607" y="443620"/>
                    </a:cubicBezTo>
                    <a:cubicBezTo>
                      <a:pt x="6032625" y="407406"/>
                      <a:pt x="6027822" y="369664"/>
                      <a:pt x="6038661" y="334979"/>
                    </a:cubicBezTo>
                    <a:cubicBezTo>
                      <a:pt x="6051404" y="294202"/>
                      <a:pt x="6075572" y="302943"/>
                      <a:pt x="6102035" y="289711"/>
                    </a:cubicBezTo>
                    <a:cubicBezTo>
                      <a:pt x="6111767" y="284845"/>
                      <a:pt x="6118873" y="275045"/>
                      <a:pt x="6129196" y="271604"/>
                    </a:cubicBezTo>
                    <a:cubicBezTo>
                      <a:pt x="6146610" y="265799"/>
                      <a:pt x="6165301" y="264828"/>
                      <a:pt x="6183516" y="262551"/>
                    </a:cubicBezTo>
                    <a:cubicBezTo>
                      <a:pt x="6237749" y="255772"/>
                      <a:pt x="6292246" y="251223"/>
                      <a:pt x="6346479" y="244444"/>
                    </a:cubicBezTo>
                    <a:cubicBezTo>
                      <a:pt x="6364694" y="242167"/>
                      <a:pt x="6382569" y="237536"/>
                      <a:pt x="6400800" y="235391"/>
                    </a:cubicBezTo>
                    <a:cubicBezTo>
                      <a:pt x="6433905" y="231496"/>
                      <a:pt x="6467283" y="230232"/>
                      <a:pt x="6500388" y="226337"/>
                    </a:cubicBezTo>
                    <a:cubicBezTo>
                      <a:pt x="6518619" y="224192"/>
                      <a:pt x="6536493" y="219561"/>
                      <a:pt x="6554708" y="217284"/>
                    </a:cubicBezTo>
                    <a:cubicBezTo>
                      <a:pt x="6608941" y="210505"/>
                      <a:pt x="6663350" y="205213"/>
                      <a:pt x="6717671" y="199177"/>
                    </a:cubicBezTo>
                    <a:cubicBezTo>
                      <a:pt x="6729742" y="196159"/>
                      <a:pt x="6741611" y="192169"/>
                      <a:pt x="6753885" y="190123"/>
                    </a:cubicBezTo>
                    <a:cubicBezTo>
                      <a:pt x="6814086" y="180089"/>
                      <a:pt x="6875108" y="174933"/>
                      <a:pt x="6934954" y="162963"/>
                    </a:cubicBezTo>
                    <a:cubicBezTo>
                      <a:pt x="6950043" y="159945"/>
                      <a:pt x="6965375" y="157958"/>
                      <a:pt x="6980221" y="153909"/>
                    </a:cubicBezTo>
                    <a:cubicBezTo>
                      <a:pt x="6998635" y="148887"/>
                      <a:pt x="7015746" y="139119"/>
                      <a:pt x="7034542" y="135802"/>
                    </a:cubicBezTo>
                    <a:cubicBezTo>
                      <a:pt x="7067368" y="130009"/>
                      <a:pt x="7101025" y="130644"/>
                      <a:pt x="7134130" y="126749"/>
                    </a:cubicBezTo>
                    <a:cubicBezTo>
                      <a:pt x="7209457" y="117887"/>
                      <a:pt x="7164723" y="120630"/>
                      <a:pt x="7224665" y="108642"/>
                    </a:cubicBezTo>
                    <a:cubicBezTo>
                      <a:pt x="7257750" y="102025"/>
                      <a:pt x="7291262" y="97604"/>
                      <a:pt x="7324253" y="90535"/>
                    </a:cubicBezTo>
                    <a:cubicBezTo>
                      <a:pt x="7333584" y="88535"/>
                      <a:pt x="7342155" y="83797"/>
                      <a:pt x="7351413" y="81482"/>
                    </a:cubicBezTo>
                    <a:cubicBezTo>
                      <a:pt x="7366342" y="77750"/>
                      <a:pt x="7381885" y="76655"/>
                      <a:pt x="7396681" y="72428"/>
                    </a:cubicBezTo>
                    <a:cubicBezTo>
                      <a:pt x="7424209" y="64563"/>
                      <a:pt x="7478162" y="45268"/>
                      <a:pt x="7478162" y="45268"/>
                    </a:cubicBezTo>
                    <a:cubicBezTo>
                      <a:pt x="7568697" y="48286"/>
                      <a:pt x="7659494" y="46798"/>
                      <a:pt x="7749766" y="54321"/>
                    </a:cubicBezTo>
                    <a:cubicBezTo>
                      <a:pt x="7768787" y="55906"/>
                      <a:pt x="7785806" y="66943"/>
                      <a:pt x="7804087" y="72428"/>
                    </a:cubicBezTo>
                    <a:cubicBezTo>
                      <a:pt x="7816005" y="76003"/>
                      <a:pt x="7828583" y="77297"/>
                      <a:pt x="7840301" y="81482"/>
                    </a:cubicBezTo>
                    <a:cubicBezTo>
                      <a:pt x="7870910" y="92414"/>
                      <a:pt x="7900000" y="107416"/>
                      <a:pt x="7930835" y="117695"/>
                    </a:cubicBezTo>
                    <a:cubicBezTo>
                      <a:pt x="7939889" y="120713"/>
                      <a:pt x="7949224" y="122990"/>
                      <a:pt x="7957996" y="126749"/>
                    </a:cubicBezTo>
                    <a:cubicBezTo>
                      <a:pt x="8012710" y="150198"/>
                      <a:pt x="7975910" y="136986"/>
                      <a:pt x="8021370" y="162963"/>
                    </a:cubicBezTo>
                    <a:cubicBezTo>
                      <a:pt x="8033088" y="169659"/>
                      <a:pt x="8045866" y="174374"/>
                      <a:pt x="8057584" y="181070"/>
                    </a:cubicBezTo>
                    <a:cubicBezTo>
                      <a:pt x="8109994" y="211019"/>
                      <a:pt x="8059719" y="187761"/>
                      <a:pt x="8120958" y="235391"/>
                    </a:cubicBezTo>
                    <a:cubicBezTo>
                      <a:pt x="8134848" y="246194"/>
                      <a:pt x="8151136" y="253498"/>
                      <a:pt x="8166225" y="262551"/>
                    </a:cubicBezTo>
                    <a:cubicBezTo>
                      <a:pt x="8221680" y="345731"/>
                      <a:pt x="8145896" y="244100"/>
                      <a:pt x="8211493" y="298765"/>
                    </a:cubicBezTo>
                    <a:cubicBezTo>
                      <a:pt x="8277264" y="353575"/>
                      <a:pt x="8203540" y="323275"/>
                      <a:pt x="8265813" y="344032"/>
                    </a:cubicBezTo>
                    <a:cubicBezTo>
                      <a:pt x="8274867" y="353086"/>
                      <a:pt x="8284641" y="361472"/>
                      <a:pt x="8292974" y="371193"/>
                    </a:cubicBezTo>
                    <a:cubicBezTo>
                      <a:pt x="8326805" y="410662"/>
                      <a:pt x="8316905" y="407088"/>
                      <a:pt x="8347295" y="452674"/>
                    </a:cubicBezTo>
                    <a:cubicBezTo>
                      <a:pt x="8370524" y="487518"/>
                      <a:pt x="8373639" y="488072"/>
                      <a:pt x="8401615" y="516048"/>
                    </a:cubicBezTo>
                    <a:cubicBezTo>
                      <a:pt x="8407651" y="531137"/>
                      <a:pt x="8412454" y="546779"/>
                      <a:pt x="8419722" y="561315"/>
                    </a:cubicBezTo>
                    <a:cubicBezTo>
                      <a:pt x="8437184" y="596239"/>
                      <a:pt x="8451298" y="612469"/>
                      <a:pt x="8474043" y="642796"/>
                    </a:cubicBezTo>
                    <a:cubicBezTo>
                      <a:pt x="8477061" y="651850"/>
                      <a:pt x="8479338" y="661185"/>
                      <a:pt x="8483097" y="669957"/>
                    </a:cubicBezTo>
                    <a:cubicBezTo>
                      <a:pt x="8493455" y="694126"/>
                      <a:pt x="8514622" y="730825"/>
                      <a:pt x="8528364" y="751438"/>
                    </a:cubicBezTo>
                    <a:cubicBezTo>
                      <a:pt x="8536734" y="763993"/>
                      <a:pt x="8546471" y="775581"/>
                      <a:pt x="8555524" y="787652"/>
                    </a:cubicBezTo>
                    <a:cubicBezTo>
                      <a:pt x="8574369" y="863027"/>
                      <a:pt x="8551422" y="788499"/>
                      <a:pt x="8582685" y="851026"/>
                    </a:cubicBezTo>
                    <a:cubicBezTo>
                      <a:pt x="8586953" y="859562"/>
                      <a:pt x="8587470" y="869651"/>
                      <a:pt x="8591738" y="878187"/>
                    </a:cubicBezTo>
                    <a:cubicBezTo>
                      <a:pt x="8596604" y="887919"/>
                      <a:pt x="8605426" y="895404"/>
                      <a:pt x="8609845" y="905347"/>
                    </a:cubicBezTo>
                    <a:cubicBezTo>
                      <a:pt x="8652941" y="1002312"/>
                      <a:pt x="8605081" y="925362"/>
                      <a:pt x="8646059" y="986828"/>
                    </a:cubicBezTo>
                    <a:cubicBezTo>
                      <a:pt x="8664900" y="1062197"/>
                      <a:pt x="8641958" y="987680"/>
                      <a:pt x="8673219" y="1050202"/>
                    </a:cubicBezTo>
                    <a:cubicBezTo>
                      <a:pt x="8680487" y="1064738"/>
                      <a:pt x="8685620" y="1080253"/>
                      <a:pt x="8691326" y="1095470"/>
                    </a:cubicBezTo>
                    <a:cubicBezTo>
                      <a:pt x="8694677" y="1104405"/>
                      <a:pt x="8696112" y="1114094"/>
                      <a:pt x="8700380" y="1122630"/>
                    </a:cubicBezTo>
                    <a:cubicBezTo>
                      <a:pt x="8705246" y="1132362"/>
                      <a:pt x="8712451" y="1140737"/>
                      <a:pt x="8718487" y="1149791"/>
                    </a:cubicBezTo>
                    <a:cubicBezTo>
                      <a:pt x="8721505" y="1161862"/>
                      <a:pt x="8723965" y="1174086"/>
                      <a:pt x="8727540" y="1186004"/>
                    </a:cubicBezTo>
                    <a:cubicBezTo>
                      <a:pt x="8733024" y="1204286"/>
                      <a:pt x="8741018" y="1221808"/>
                      <a:pt x="8745647" y="1240325"/>
                    </a:cubicBezTo>
                    <a:cubicBezTo>
                      <a:pt x="8748665" y="1252396"/>
                      <a:pt x="8751126" y="1264621"/>
                      <a:pt x="8754701" y="1276539"/>
                    </a:cubicBezTo>
                    <a:cubicBezTo>
                      <a:pt x="8760185" y="1294820"/>
                      <a:pt x="8768178" y="1312344"/>
                      <a:pt x="8772807" y="1330860"/>
                    </a:cubicBezTo>
                    <a:cubicBezTo>
                      <a:pt x="8775825" y="1342931"/>
                      <a:pt x="8777492" y="1355423"/>
                      <a:pt x="8781861" y="1367074"/>
                    </a:cubicBezTo>
                    <a:cubicBezTo>
                      <a:pt x="8786600" y="1379711"/>
                      <a:pt x="8793932" y="1391217"/>
                      <a:pt x="8799968" y="1403288"/>
                    </a:cubicBezTo>
                    <a:cubicBezTo>
                      <a:pt x="8821516" y="1554122"/>
                      <a:pt x="8812782" y="1487687"/>
                      <a:pt x="8827128" y="1602464"/>
                    </a:cubicBezTo>
                    <a:cubicBezTo>
                      <a:pt x="8824110" y="1816729"/>
                      <a:pt x="8825294" y="2031095"/>
                      <a:pt x="8818075" y="2245260"/>
                    </a:cubicBezTo>
                    <a:cubicBezTo>
                      <a:pt x="8816234" y="2299884"/>
                      <a:pt x="8807353" y="2354068"/>
                      <a:pt x="8799968" y="2408222"/>
                    </a:cubicBezTo>
                    <a:cubicBezTo>
                      <a:pt x="8798287" y="2420551"/>
                      <a:pt x="8793613" y="2432289"/>
                      <a:pt x="8790914" y="2444436"/>
                    </a:cubicBezTo>
                    <a:cubicBezTo>
                      <a:pt x="8787576" y="2459457"/>
                      <a:pt x="8784037" y="2474470"/>
                      <a:pt x="8781861" y="2489703"/>
                    </a:cubicBezTo>
                    <a:cubicBezTo>
                      <a:pt x="8777996" y="2516756"/>
                      <a:pt x="8777556" y="2544273"/>
                      <a:pt x="8772807" y="2571185"/>
                    </a:cubicBezTo>
                    <a:cubicBezTo>
                      <a:pt x="8768482" y="2595692"/>
                      <a:pt x="8759153" y="2619128"/>
                      <a:pt x="8754701" y="2643612"/>
                    </a:cubicBezTo>
                    <a:cubicBezTo>
                      <a:pt x="8747067" y="2685602"/>
                      <a:pt x="8743907" y="2728314"/>
                      <a:pt x="8736594" y="2770361"/>
                    </a:cubicBezTo>
                    <a:cubicBezTo>
                      <a:pt x="8716055" y="2888458"/>
                      <a:pt x="8727410" y="2816083"/>
                      <a:pt x="8709433" y="2879002"/>
                    </a:cubicBezTo>
                    <a:cubicBezTo>
                      <a:pt x="8706015" y="2890966"/>
                      <a:pt x="8705433" y="2903846"/>
                      <a:pt x="8700380" y="2915216"/>
                    </a:cubicBezTo>
                    <a:cubicBezTo>
                      <a:pt x="8693233" y="2931296"/>
                      <a:pt x="8681089" y="2944745"/>
                      <a:pt x="8673219" y="2960484"/>
                    </a:cubicBezTo>
                    <a:cubicBezTo>
                      <a:pt x="8649426" y="3008069"/>
                      <a:pt x="8682922" y="2972440"/>
                      <a:pt x="8655112" y="3041965"/>
                    </a:cubicBezTo>
                    <a:cubicBezTo>
                      <a:pt x="8649508" y="3055975"/>
                      <a:pt x="8637005" y="3066108"/>
                      <a:pt x="8627952" y="3078179"/>
                    </a:cubicBezTo>
                    <a:cubicBezTo>
                      <a:pt x="8616267" y="3124920"/>
                      <a:pt x="8615763" y="3132764"/>
                      <a:pt x="8591738" y="3186820"/>
                    </a:cubicBezTo>
                    <a:cubicBezTo>
                      <a:pt x="8578035" y="3217652"/>
                      <a:pt x="8559762" y="3246343"/>
                      <a:pt x="8546471" y="3277355"/>
                    </a:cubicBezTo>
                    <a:cubicBezTo>
                      <a:pt x="8537417" y="3298480"/>
                      <a:pt x="8531135" y="3321021"/>
                      <a:pt x="8519310" y="3340729"/>
                    </a:cubicBezTo>
                    <a:cubicBezTo>
                      <a:pt x="8494760" y="3381645"/>
                      <a:pt x="8464773" y="3419044"/>
                      <a:pt x="8437829" y="3458424"/>
                    </a:cubicBezTo>
                    <a:cubicBezTo>
                      <a:pt x="8425540" y="3476384"/>
                      <a:pt x="8415547" y="3496027"/>
                      <a:pt x="8401615" y="3512745"/>
                    </a:cubicBezTo>
                    <a:cubicBezTo>
                      <a:pt x="8386526" y="3530852"/>
                      <a:pt x="8369864" y="3547757"/>
                      <a:pt x="8356348" y="3567066"/>
                    </a:cubicBezTo>
                    <a:cubicBezTo>
                      <a:pt x="8316145" y="3624499"/>
                      <a:pt x="8363361" y="3586533"/>
                      <a:pt x="8311081" y="3621387"/>
                    </a:cubicBezTo>
                    <a:cubicBezTo>
                      <a:pt x="8288932" y="3732125"/>
                      <a:pt x="8323586" y="3626988"/>
                      <a:pt x="8274867" y="3675707"/>
                    </a:cubicBezTo>
                    <a:cubicBezTo>
                      <a:pt x="8268119" y="3682455"/>
                      <a:pt x="8270548" y="3694582"/>
                      <a:pt x="8265813" y="3702868"/>
                    </a:cubicBezTo>
                    <a:cubicBezTo>
                      <a:pt x="8258327" y="3715969"/>
                      <a:pt x="8247306" y="3726721"/>
                      <a:pt x="8238653" y="3739082"/>
                    </a:cubicBezTo>
                    <a:cubicBezTo>
                      <a:pt x="8206660" y="3784787"/>
                      <a:pt x="8197638" y="3807256"/>
                      <a:pt x="8157172" y="3847723"/>
                    </a:cubicBezTo>
                    <a:cubicBezTo>
                      <a:pt x="8146502" y="3858393"/>
                      <a:pt x="8133029" y="3865830"/>
                      <a:pt x="8120958" y="3874884"/>
                    </a:cubicBezTo>
                    <a:cubicBezTo>
                      <a:pt x="8103665" y="3926758"/>
                      <a:pt x="8125020" y="3879875"/>
                      <a:pt x="8075691" y="3929204"/>
                    </a:cubicBezTo>
                    <a:cubicBezTo>
                      <a:pt x="8065021" y="3939874"/>
                      <a:pt x="8059200" y="3954748"/>
                      <a:pt x="8048530" y="3965418"/>
                    </a:cubicBezTo>
                    <a:cubicBezTo>
                      <a:pt x="8040836" y="3973112"/>
                      <a:pt x="8029729" y="3976559"/>
                      <a:pt x="8021370" y="3983525"/>
                    </a:cubicBezTo>
                    <a:cubicBezTo>
                      <a:pt x="8011534" y="3991722"/>
                      <a:pt x="8004452" y="4003004"/>
                      <a:pt x="7994209" y="4010686"/>
                    </a:cubicBezTo>
                    <a:cubicBezTo>
                      <a:pt x="7980132" y="4021244"/>
                      <a:pt x="7963261" y="4027618"/>
                      <a:pt x="7948942" y="4037846"/>
                    </a:cubicBezTo>
                    <a:cubicBezTo>
                      <a:pt x="7753530" y="4177426"/>
                      <a:pt x="7961538" y="4031876"/>
                      <a:pt x="7813140" y="4155541"/>
                    </a:cubicBezTo>
                    <a:cubicBezTo>
                      <a:pt x="7781512" y="4181897"/>
                      <a:pt x="7747291" y="4196422"/>
                      <a:pt x="7713552" y="4218915"/>
                    </a:cubicBezTo>
                    <a:cubicBezTo>
                      <a:pt x="7632249" y="4273118"/>
                      <a:pt x="7678543" y="4254729"/>
                      <a:pt x="7623017" y="4273236"/>
                    </a:cubicBezTo>
                    <a:cubicBezTo>
                      <a:pt x="7610946" y="4285307"/>
                      <a:pt x="7600278" y="4298969"/>
                      <a:pt x="7586803" y="4309450"/>
                    </a:cubicBezTo>
                    <a:cubicBezTo>
                      <a:pt x="7572913" y="4320253"/>
                      <a:pt x="7556458" y="4327284"/>
                      <a:pt x="7541536" y="4336610"/>
                    </a:cubicBezTo>
                    <a:cubicBezTo>
                      <a:pt x="7504683" y="4359643"/>
                      <a:pt x="7510803" y="4361579"/>
                      <a:pt x="7460055" y="4381878"/>
                    </a:cubicBezTo>
                    <a:cubicBezTo>
                      <a:pt x="7448502" y="4386499"/>
                      <a:pt x="7435912" y="4387913"/>
                      <a:pt x="7423841" y="4390931"/>
                    </a:cubicBezTo>
                    <a:cubicBezTo>
                      <a:pt x="7329189" y="4461921"/>
                      <a:pt x="7443734" y="4379386"/>
                      <a:pt x="7351413" y="4436198"/>
                    </a:cubicBezTo>
                    <a:cubicBezTo>
                      <a:pt x="7323612" y="4453306"/>
                      <a:pt x="7297390" y="4472867"/>
                      <a:pt x="7269932" y="4490519"/>
                    </a:cubicBezTo>
                    <a:cubicBezTo>
                      <a:pt x="7255130" y="4500035"/>
                      <a:pt x="7241359" y="4512115"/>
                      <a:pt x="7224665" y="4517680"/>
                    </a:cubicBezTo>
                    <a:cubicBezTo>
                      <a:pt x="7206558" y="4523716"/>
                      <a:pt x="7187720" y="4527889"/>
                      <a:pt x="7170344" y="4535787"/>
                    </a:cubicBezTo>
                    <a:cubicBezTo>
                      <a:pt x="7154325" y="4543068"/>
                      <a:pt x="7141096" y="4555666"/>
                      <a:pt x="7125077" y="4562947"/>
                    </a:cubicBezTo>
                    <a:cubicBezTo>
                      <a:pt x="7107701" y="4570845"/>
                      <a:pt x="7088374" y="4573713"/>
                      <a:pt x="7070756" y="4581054"/>
                    </a:cubicBezTo>
                    <a:cubicBezTo>
                      <a:pt x="6976436" y="4620353"/>
                      <a:pt x="7057785" y="4601322"/>
                      <a:pt x="6962114" y="4617268"/>
                    </a:cubicBezTo>
                    <a:cubicBezTo>
                      <a:pt x="6947025" y="4626321"/>
                      <a:pt x="6933271" y="4638111"/>
                      <a:pt x="6916847" y="4644428"/>
                    </a:cubicBezTo>
                    <a:cubicBezTo>
                      <a:pt x="6893620" y="4653361"/>
                      <a:pt x="6844419" y="4662535"/>
                      <a:pt x="6844419" y="4662535"/>
                    </a:cubicBezTo>
                    <a:cubicBezTo>
                      <a:pt x="6832348" y="4668571"/>
                      <a:pt x="6821590" y="4678915"/>
                      <a:pt x="6808205" y="4680642"/>
                    </a:cubicBezTo>
                    <a:cubicBezTo>
                      <a:pt x="6727173" y="4691098"/>
                      <a:pt x="6563762" y="4698749"/>
                      <a:pt x="6563762" y="4698749"/>
                    </a:cubicBezTo>
                    <a:lnTo>
                      <a:pt x="2136617" y="4680642"/>
                    </a:lnTo>
                    <a:cubicBezTo>
                      <a:pt x="2076176" y="4680276"/>
                      <a:pt x="2095935" y="4668766"/>
                      <a:pt x="2046083" y="4662535"/>
                    </a:cubicBezTo>
                    <a:cubicBezTo>
                      <a:pt x="2010024" y="4658028"/>
                      <a:pt x="1973655" y="4656500"/>
                      <a:pt x="1937441" y="4653482"/>
                    </a:cubicBezTo>
                    <a:cubicBezTo>
                      <a:pt x="1910281" y="4647446"/>
                      <a:pt x="1883539" y="4639052"/>
                      <a:pt x="1855960" y="4635375"/>
                    </a:cubicBezTo>
                    <a:cubicBezTo>
                      <a:pt x="1792857" y="4626961"/>
                      <a:pt x="1665837" y="4617268"/>
                      <a:pt x="1665837" y="4617268"/>
                    </a:cubicBezTo>
                    <a:cubicBezTo>
                      <a:pt x="1596709" y="4582704"/>
                      <a:pt x="1649742" y="4604996"/>
                      <a:pt x="1530035" y="4581054"/>
                    </a:cubicBezTo>
                    <a:cubicBezTo>
                      <a:pt x="1502752" y="4575597"/>
                      <a:pt x="1475546" y="4569695"/>
                      <a:pt x="1448554" y="4562947"/>
                    </a:cubicBezTo>
                    <a:cubicBezTo>
                      <a:pt x="1439296" y="4560632"/>
                      <a:pt x="1430752" y="4555766"/>
                      <a:pt x="1421394" y="4553894"/>
                    </a:cubicBezTo>
                    <a:cubicBezTo>
                      <a:pt x="1400469" y="4549709"/>
                      <a:pt x="1379144" y="4547858"/>
                      <a:pt x="1358019" y="4544840"/>
                    </a:cubicBezTo>
                    <a:cubicBezTo>
                      <a:pt x="1342930" y="4535787"/>
                      <a:pt x="1329090" y="4524215"/>
                      <a:pt x="1312752" y="4517680"/>
                    </a:cubicBezTo>
                    <a:cubicBezTo>
                      <a:pt x="1293895" y="4510137"/>
                      <a:pt x="1203272" y="4500600"/>
                      <a:pt x="1195057" y="4499573"/>
                    </a:cubicBezTo>
                    <a:cubicBezTo>
                      <a:pt x="1090628" y="4429953"/>
                      <a:pt x="1196735" y="4488676"/>
                      <a:pt x="1059255" y="4454305"/>
                    </a:cubicBezTo>
                    <a:cubicBezTo>
                      <a:pt x="1048699" y="4451666"/>
                      <a:pt x="1041827" y="4441064"/>
                      <a:pt x="1032095" y="4436198"/>
                    </a:cubicBezTo>
                    <a:cubicBezTo>
                      <a:pt x="1009809" y="4425055"/>
                      <a:pt x="971472" y="4421568"/>
                      <a:pt x="950613" y="4418092"/>
                    </a:cubicBezTo>
                    <a:cubicBezTo>
                      <a:pt x="916778" y="4367339"/>
                      <a:pt x="953347" y="4408321"/>
                      <a:pt x="887239" y="4381878"/>
                    </a:cubicBezTo>
                    <a:cubicBezTo>
                      <a:pt x="870901" y="4375343"/>
                      <a:pt x="857354" y="4363263"/>
                      <a:pt x="841972" y="4354717"/>
                    </a:cubicBezTo>
                    <a:cubicBezTo>
                      <a:pt x="830174" y="4348163"/>
                      <a:pt x="816555" y="4344708"/>
                      <a:pt x="805758" y="4336610"/>
                    </a:cubicBezTo>
                    <a:cubicBezTo>
                      <a:pt x="792101" y="4326367"/>
                      <a:pt x="782506" y="4311506"/>
                      <a:pt x="769544" y="4300396"/>
                    </a:cubicBezTo>
                    <a:cubicBezTo>
                      <a:pt x="733550" y="4269544"/>
                      <a:pt x="745928" y="4294887"/>
                      <a:pt x="706170" y="4255129"/>
                    </a:cubicBezTo>
                    <a:cubicBezTo>
                      <a:pt x="654985" y="4203944"/>
                      <a:pt x="729538" y="4248707"/>
                      <a:pt x="651849" y="4209862"/>
                    </a:cubicBezTo>
                    <a:cubicBezTo>
                      <a:pt x="607851" y="4151197"/>
                      <a:pt x="611079" y="4149485"/>
                      <a:pt x="525101" y="4092167"/>
                    </a:cubicBezTo>
                    <a:cubicBezTo>
                      <a:pt x="500025" y="4075450"/>
                      <a:pt x="474181" y="4059354"/>
                      <a:pt x="452673" y="4037846"/>
                    </a:cubicBezTo>
                    <a:cubicBezTo>
                      <a:pt x="386988" y="3972161"/>
                      <a:pt x="450647" y="4006255"/>
                      <a:pt x="371192" y="3974472"/>
                    </a:cubicBezTo>
                    <a:cubicBezTo>
                      <a:pt x="351584" y="3945059"/>
                      <a:pt x="334983" y="3918067"/>
                      <a:pt x="307817" y="3892991"/>
                    </a:cubicBezTo>
                    <a:cubicBezTo>
                      <a:pt x="285642" y="3872522"/>
                      <a:pt x="256729" y="3860009"/>
                      <a:pt x="235390" y="3838670"/>
                    </a:cubicBezTo>
                    <a:cubicBezTo>
                      <a:pt x="213327" y="3816607"/>
                      <a:pt x="197330" y="3803171"/>
                      <a:pt x="181069" y="3775295"/>
                    </a:cubicBezTo>
                    <a:cubicBezTo>
                      <a:pt x="92533" y="3623520"/>
                      <a:pt x="170381" y="3753512"/>
                      <a:pt x="135801" y="3675707"/>
                    </a:cubicBezTo>
                    <a:cubicBezTo>
                      <a:pt x="127579" y="3657208"/>
                      <a:pt x="115908" y="3640282"/>
                      <a:pt x="108641" y="3621387"/>
                    </a:cubicBezTo>
                    <a:cubicBezTo>
                      <a:pt x="54105" y="3479592"/>
                      <a:pt x="120460" y="3617864"/>
                      <a:pt x="72427" y="3521798"/>
                    </a:cubicBezTo>
                    <a:cubicBezTo>
                      <a:pt x="69409" y="3506709"/>
                      <a:pt x="67106" y="3491459"/>
                      <a:pt x="63374" y="3476531"/>
                    </a:cubicBezTo>
                    <a:cubicBezTo>
                      <a:pt x="61059" y="3467273"/>
                      <a:pt x="56320" y="3458702"/>
                      <a:pt x="54320" y="3449371"/>
                    </a:cubicBezTo>
                    <a:cubicBezTo>
                      <a:pt x="47250" y="3416380"/>
                      <a:pt x="41760" y="3383064"/>
                      <a:pt x="36213" y="3349783"/>
                    </a:cubicBezTo>
                    <a:cubicBezTo>
                      <a:pt x="25304" y="3284325"/>
                      <a:pt x="26945" y="3275640"/>
                      <a:pt x="18106" y="3204927"/>
                    </a:cubicBezTo>
                    <a:cubicBezTo>
                      <a:pt x="-1902" y="3044862"/>
                      <a:pt x="20651" y="3257539"/>
                      <a:pt x="0" y="3051018"/>
                    </a:cubicBezTo>
                    <a:cubicBezTo>
                      <a:pt x="3018" y="2815628"/>
                      <a:pt x="446" y="2580100"/>
                      <a:pt x="9053" y="2344848"/>
                    </a:cubicBezTo>
                    <a:cubicBezTo>
                      <a:pt x="9546" y="2331361"/>
                      <a:pt x="23282" y="2321561"/>
                      <a:pt x="27160" y="2308634"/>
                    </a:cubicBezTo>
                    <a:cubicBezTo>
                      <a:pt x="32435" y="2291051"/>
                      <a:pt x="32231" y="2272233"/>
                      <a:pt x="36213" y="2254313"/>
                    </a:cubicBezTo>
                    <a:cubicBezTo>
                      <a:pt x="38283" y="2244997"/>
                      <a:pt x="42952" y="2236411"/>
                      <a:pt x="45267" y="2227153"/>
                    </a:cubicBezTo>
                    <a:cubicBezTo>
                      <a:pt x="48999" y="2212225"/>
                      <a:pt x="50588" y="2196814"/>
                      <a:pt x="54320" y="2181886"/>
                    </a:cubicBezTo>
                    <a:cubicBezTo>
                      <a:pt x="56635" y="2172628"/>
                      <a:pt x="61059" y="2163983"/>
                      <a:pt x="63374" y="2154725"/>
                    </a:cubicBezTo>
                    <a:cubicBezTo>
                      <a:pt x="67106" y="2139797"/>
                      <a:pt x="68967" y="2124452"/>
                      <a:pt x="72427" y="2109458"/>
                    </a:cubicBezTo>
                    <a:cubicBezTo>
                      <a:pt x="78023" y="2085210"/>
                      <a:pt x="77730" y="2058369"/>
                      <a:pt x="90534" y="2037030"/>
                    </a:cubicBezTo>
                    <a:cubicBezTo>
                      <a:pt x="121613" y="1985233"/>
                      <a:pt x="115264" y="2001262"/>
                      <a:pt x="135801" y="1946495"/>
                    </a:cubicBezTo>
                    <a:cubicBezTo>
                      <a:pt x="139152" y="1937559"/>
                      <a:pt x="141096" y="1928106"/>
                      <a:pt x="144855" y="1919335"/>
                    </a:cubicBezTo>
                    <a:cubicBezTo>
                      <a:pt x="150172" y="1906930"/>
                      <a:pt x="157950" y="1895652"/>
                      <a:pt x="162962" y="1883121"/>
                    </a:cubicBezTo>
                    <a:cubicBezTo>
                      <a:pt x="170051" y="1865400"/>
                      <a:pt x="173980" y="1846521"/>
                      <a:pt x="181069" y="1828800"/>
                    </a:cubicBezTo>
                    <a:cubicBezTo>
                      <a:pt x="186081" y="1816269"/>
                      <a:pt x="193860" y="1804992"/>
                      <a:pt x="199176" y="1792587"/>
                    </a:cubicBezTo>
                    <a:cubicBezTo>
                      <a:pt x="202935" y="1783815"/>
                      <a:pt x="202935" y="1773367"/>
                      <a:pt x="208229" y="1765426"/>
                    </a:cubicBezTo>
                    <a:cubicBezTo>
                      <a:pt x="215331" y="1754773"/>
                      <a:pt x="226336" y="1747319"/>
                      <a:pt x="235390" y="1738266"/>
                    </a:cubicBezTo>
                    <a:cubicBezTo>
                      <a:pt x="238408" y="1720159"/>
                      <a:pt x="238638" y="1701360"/>
                      <a:pt x="244443" y="1683945"/>
                    </a:cubicBezTo>
                    <a:cubicBezTo>
                      <a:pt x="247884" y="1673623"/>
                      <a:pt x="257684" y="1666517"/>
                      <a:pt x="262550" y="1656785"/>
                    </a:cubicBezTo>
                    <a:cubicBezTo>
                      <a:pt x="269818" y="1642249"/>
                      <a:pt x="275518" y="1626935"/>
                      <a:pt x="280657" y="1611517"/>
                    </a:cubicBezTo>
                    <a:cubicBezTo>
                      <a:pt x="291920" y="1577727"/>
                      <a:pt x="298969" y="1535099"/>
                      <a:pt x="316871" y="1502876"/>
                    </a:cubicBezTo>
                    <a:cubicBezTo>
                      <a:pt x="324199" y="1489686"/>
                      <a:pt x="334978" y="1478733"/>
                      <a:pt x="344031" y="1466662"/>
                    </a:cubicBezTo>
                    <a:cubicBezTo>
                      <a:pt x="361451" y="1379567"/>
                      <a:pt x="340815" y="1462098"/>
                      <a:pt x="389299" y="1348967"/>
                    </a:cubicBezTo>
                    <a:cubicBezTo>
                      <a:pt x="396817" y="1331424"/>
                      <a:pt x="399887" y="1312189"/>
                      <a:pt x="407405" y="1294646"/>
                    </a:cubicBezTo>
                    <a:cubicBezTo>
                      <a:pt x="418038" y="1269836"/>
                      <a:pt x="431548" y="1246361"/>
                      <a:pt x="443619" y="1222218"/>
                    </a:cubicBezTo>
                    <a:cubicBezTo>
                      <a:pt x="449655" y="1210147"/>
                      <a:pt x="458452" y="1199097"/>
                      <a:pt x="461726" y="1186004"/>
                    </a:cubicBezTo>
                    <a:cubicBezTo>
                      <a:pt x="464744" y="1173933"/>
                      <a:pt x="466411" y="1161441"/>
                      <a:pt x="470780" y="1149791"/>
                    </a:cubicBezTo>
                    <a:cubicBezTo>
                      <a:pt x="475519" y="1137154"/>
                      <a:pt x="483571" y="1125982"/>
                      <a:pt x="488887" y="1113577"/>
                    </a:cubicBezTo>
                    <a:cubicBezTo>
                      <a:pt x="501691" y="1083702"/>
                      <a:pt x="514823" y="1053877"/>
                      <a:pt x="525101" y="1023042"/>
                    </a:cubicBezTo>
                    <a:cubicBezTo>
                      <a:pt x="531120" y="1004983"/>
                      <a:pt x="544528" y="962987"/>
                      <a:pt x="552261" y="950614"/>
                    </a:cubicBezTo>
                    <a:cubicBezTo>
                      <a:pt x="559047" y="939757"/>
                      <a:pt x="570368" y="932507"/>
                      <a:pt x="579421" y="923454"/>
                    </a:cubicBezTo>
                    <a:cubicBezTo>
                      <a:pt x="585457" y="905347"/>
                      <a:pt x="589776" y="886574"/>
                      <a:pt x="597528" y="869133"/>
                    </a:cubicBezTo>
                    <a:cubicBezTo>
                      <a:pt x="601947" y="859190"/>
                      <a:pt x="610237" y="851420"/>
                      <a:pt x="615635" y="841973"/>
                    </a:cubicBezTo>
                    <a:cubicBezTo>
                      <a:pt x="622331" y="830255"/>
                      <a:pt x="627188" y="817557"/>
                      <a:pt x="633742" y="805759"/>
                    </a:cubicBezTo>
                    <a:cubicBezTo>
                      <a:pt x="642288" y="790377"/>
                      <a:pt x="652356" y="775874"/>
                      <a:pt x="660902" y="760492"/>
                    </a:cubicBezTo>
                    <a:cubicBezTo>
                      <a:pt x="667456" y="748694"/>
                      <a:pt x="672313" y="735996"/>
                      <a:pt x="679009" y="724278"/>
                    </a:cubicBezTo>
                    <a:cubicBezTo>
                      <a:pt x="684408" y="714831"/>
                      <a:pt x="691413" y="706384"/>
                      <a:pt x="697116" y="697117"/>
                    </a:cubicBezTo>
                    <a:cubicBezTo>
                      <a:pt x="715561" y="667144"/>
                      <a:pt x="732992" y="636556"/>
                      <a:pt x="751437" y="606583"/>
                    </a:cubicBezTo>
                    <a:cubicBezTo>
                      <a:pt x="757140" y="597316"/>
                      <a:pt x="766103" y="589745"/>
                      <a:pt x="769544" y="579422"/>
                    </a:cubicBezTo>
                    <a:cubicBezTo>
                      <a:pt x="772562" y="570369"/>
                      <a:pt x="773051" y="560028"/>
                      <a:pt x="778598" y="552262"/>
                    </a:cubicBezTo>
                    <a:cubicBezTo>
                      <a:pt x="788520" y="538371"/>
                      <a:pt x="803470" y="528807"/>
                      <a:pt x="814811" y="516048"/>
                    </a:cubicBezTo>
                    <a:cubicBezTo>
                      <a:pt x="950631" y="363249"/>
                      <a:pt x="760387" y="572762"/>
                      <a:pt x="878186" y="425513"/>
                    </a:cubicBezTo>
                    <a:cubicBezTo>
                      <a:pt x="891516" y="408850"/>
                      <a:pt x="909276" y="396195"/>
                      <a:pt x="923453" y="380246"/>
                    </a:cubicBezTo>
                    <a:cubicBezTo>
                      <a:pt x="933478" y="368968"/>
                      <a:pt x="940463" y="355197"/>
                      <a:pt x="950613" y="344032"/>
                    </a:cubicBezTo>
                    <a:cubicBezTo>
                      <a:pt x="970709" y="321926"/>
                      <a:pt x="992863" y="301783"/>
                      <a:pt x="1013988" y="280658"/>
                    </a:cubicBezTo>
                    <a:cubicBezTo>
                      <a:pt x="1026059" y="268587"/>
                      <a:pt x="1040731" y="258648"/>
                      <a:pt x="1050201" y="244444"/>
                    </a:cubicBezTo>
                    <a:cubicBezTo>
                      <a:pt x="1056237" y="235391"/>
                      <a:pt x="1060614" y="224978"/>
                      <a:pt x="1068308" y="217284"/>
                    </a:cubicBezTo>
                    <a:cubicBezTo>
                      <a:pt x="1078978" y="206614"/>
                      <a:pt x="1092160" y="198776"/>
                      <a:pt x="1104522" y="190123"/>
                    </a:cubicBezTo>
                    <a:cubicBezTo>
                      <a:pt x="1138395" y="166412"/>
                      <a:pt x="1159024" y="151244"/>
                      <a:pt x="1195057" y="135802"/>
                    </a:cubicBezTo>
                    <a:cubicBezTo>
                      <a:pt x="1203828" y="132043"/>
                      <a:pt x="1213164" y="129767"/>
                      <a:pt x="1222217" y="126749"/>
                    </a:cubicBezTo>
                    <a:cubicBezTo>
                      <a:pt x="1231271" y="120713"/>
                      <a:pt x="1239646" y="113508"/>
                      <a:pt x="1249378" y="108642"/>
                    </a:cubicBezTo>
                    <a:cubicBezTo>
                      <a:pt x="1282004" y="92329"/>
                      <a:pt x="1341113" y="93131"/>
                      <a:pt x="1367073" y="90535"/>
                    </a:cubicBezTo>
                    <a:cubicBezTo>
                      <a:pt x="1382162" y="84499"/>
                      <a:pt x="1397123" y="78134"/>
                      <a:pt x="1412340" y="72428"/>
                    </a:cubicBezTo>
                    <a:cubicBezTo>
                      <a:pt x="1542279" y="23702"/>
                      <a:pt x="1662459" y="58066"/>
                      <a:pt x="1819746" y="54321"/>
                    </a:cubicBezTo>
                    <a:cubicBezTo>
                      <a:pt x="1849924" y="48285"/>
                      <a:pt x="1879506" y="36408"/>
                      <a:pt x="1910281" y="36214"/>
                    </a:cubicBezTo>
                    <a:cubicBezTo>
                      <a:pt x="3147580" y="28433"/>
                      <a:pt x="2820412" y="-9583"/>
                      <a:pt x="3331675" y="54321"/>
                    </a:cubicBezTo>
                    <a:cubicBezTo>
                      <a:pt x="3397800" y="76363"/>
                      <a:pt x="3367480" y="67798"/>
                      <a:pt x="3422209" y="81482"/>
                    </a:cubicBezTo>
                    <a:cubicBezTo>
                      <a:pt x="3431263" y="87518"/>
                      <a:pt x="3439047" y="96148"/>
                      <a:pt x="3449370" y="99589"/>
                    </a:cubicBezTo>
                    <a:cubicBezTo>
                      <a:pt x="3466785" y="105394"/>
                      <a:pt x="3485630" y="105358"/>
                      <a:pt x="3503691" y="108642"/>
                    </a:cubicBezTo>
                    <a:cubicBezTo>
                      <a:pt x="3518831" y="111395"/>
                      <a:pt x="3533937" y="114357"/>
                      <a:pt x="3548958" y="117695"/>
                    </a:cubicBezTo>
                    <a:cubicBezTo>
                      <a:pt x="3567935" y="121912"/>
                      <a:pt x="3628212" y="137335"/>
                      <a:pt x="3639493" y="144856"/>
                    </a:cubicBezTo>
                    <a:cubicBezTo>
                      <a:pt x="3648546" y="150892"/>
                      <a:pt x="3656921" y="158097"/>
                      <a:pt x="3666653" y="162963"/>
                    </a:cubicBezTo>
                    <a:cubicBezTo>
                      <a:pt x="3703945" y="181609"/>
                      <a:pt x="3686908" y="158206"/>
                      <a:pt x="3702867" y="190123"/>
                    </a:cubicBezTo>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dirty="0" smtClean="0">
                  <a:ln>
                    <a:noFill/>
                  </a:ln>
                  <a:solidFill>
                    <a:schemeClr val="tx1"/>
                  </a:solidFill>
                  <a:effectLst/>
                  <a:latin typeface="Times New Roman" pitchFamily="18" charset="0"/>
                </a:endParaRPr>
              </a:p>
            </p:txBody>
          </p:sp>
        </p:grpSp>
        <p:sp>
          <p:nvSpPr>
            <p:cNvPr id="10" name="Ellipse 9"/>
            <p:cNvSpPr/>
            <p:nvPr/>
          </p:nvSpPr>
          <p:spPr bwMode="auto">
            <a:xfrm>
              <a:off x="1763688" y="1268760"/>
              <a:ext cx="1512168" cy="720080"/>
            </a:xfrm>
            <a:prstGeom prst="ellipse">
              <a:avLst/>
            </a:prstGeom>
            <a:noFill/>
            <a:ln w="2857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1" name="Ellipse 10"/>
            <p:cNvSpPr/>
            <p:nvPr/>
          </p:nvSpPr>
          <p:spPr bwMode="auto">
            <a:xfrm>
              <a:off x="3799760" y="2564904"/>
              <a:ext cx="1224136" cy="576064"/>
            </a:xfrm>
            <a:prstGeom prst="ellipse">
              <a:avLst/>
            </a:prstGeom>
            <a:noFill/>
            <a:ln w="2857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12" name="Ellipse 11"/>
            <p:cNvSpPr/>
            <p:nvPr/>
          </p:nvSpPr>
          <p:spPr bwMode="auto">
            <a:xfrm>
              <a:off x="4133432" y="1412776"/>
              <a:ext cx="1584176" cy="576064"/>
            </a:xfrm>
            <a:prstGeom prst="ellipse">
              <a:avLst/>
            </a:prstGeom>
            <a:noFill/>
            <a:ln w="28575" cap="flat" cmpd="sng" algn="ctr">
              <a:solidFill>
                <a:srgbClr val="FF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grpSp>
      <p:sp>
        <p:nvSpPr>
          <p:cNvPr id="15" name="ZoneTexte 14"/>
          <p:cNvSpPr txBox="1"/>
          <p:nvPr/>
        </p:nvSpPr>
        <p:spPr>
          <a:xfrm>
            <a:off x="3537913" y="3443869"/>
            <a:ext cx="2007281" cy="400110"/>
          </a:xfrm>
          <a:prstGeom prst="rect">
            <a:avLst/>
          </a:prstGeom>
          <a:solidFill>
            <a:srgbClr val="800000"/>
          </a:solidFill>
          <a:ln>
            <a:solidFill>
              <a:schemeClr val="tx2"/>
            </a:solidFill>
          </a:ln>
        </p:spPr>
        <p:txBody>
          <a:bodyPr wrap="none" rtlCol="0">
            <a:spAutoFit/>
          </a:bodyPr>
          <a:lstStyle/>
          <a:p>
            <a:r>
              <a:rPr lang="fr-BE" sz="2000" dirty="0" smtClean="0">
                <a:latin typeface="+mn-lt"/>
                <a:ea typeface="Verdana" panose="020B0604030504040204" pitchFamily="34" charset="0"/>
                <a:cs typeface="Verdana" panose="020B0604030504040204" pitchFamily="34" charset="0"/>
              </a:rPr>
              <a:t>3. Stade gonadique</a:t>
            </a:r>
          </a:p>
        </p:txBody>
      </p:sp>
      <p:sp>
        <p:nvSpPr>
          <p:cNvPr id="16" name="ZoneTexte 15"/>
          <p:cNvSpPr txBox="1"/>
          <p:nvPr/>
        </p:nvSpPr>
        <p:spPr>
          <a:xfrm>
            <a:off x="7674463" y="194269"/>
            <a:ext cx="1311513" cy="646331"/>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Activation </a:t>
            </a:r>
          </a:p>
          <a:p>
            <a:r>
              <a:rPr lang="fr-BE" sz="1800" dirty="0" smtClean="0">
                <a:solidFill>
                  <a:schemeClr val="tx2"/>
                </a:solidFill>
                <a:latin typeface="+mn-lt"/>
                <a:ea typeface="Verdana" panose="020B0604030504040204" pitchFamily="34" charset="0"/>
                <a:cs typeface="Verdana" panose="020B0604030504040204" pitchFamily="34" charset="0"/>
              </a:rPr>
              <a:t>du gène </a:t>
            </a:r>
            <a:r>
              <a:rPr lang="fr-BE" sz="1800" dirty="0" err="1" smtClean="0">
                <a:solidFill>
                  <a:schemeClr val="tx2"/>
                </a:solidFill>
                <a:latin typeface="+mn-lt"/>
                <a:ea typeface="Verdana" panose="020B0604030504040204" pitchFamily="34" charset="0"/>
                <a:cs typeface="Verdana" panose="020B0604030504040204" pitchFamily="34" charset="0"/>
              </a:rPr>
              <a:t>SRY</a:t>
            </a:r>
            <a:endParaRPr lang="fr-BE" sz="1800" dirty="0" smtClean="0">
              <a:solidFill>
                <a:schemeClr val="tx2"/>
              </a:solidFill>
              <a:latin typeface="+mn-lt"/>
              <a:ea typeface="Verdana" panose="020B0604030504040204" pitchFamily="34" charset="0"/>
              <a:cs typeface="Verdana" panose="020B0604030504040204" pitchFamily="34" charset="0"/>
            </a:endParaRPr>
          </a:p>
        </p:txBody>
      </p:sp>
      <p:sp>
        <p:nvSpPr>
          <p:cNvPr id="17" name="ZoneTexte 16"/>
          <p:cNvSpPr txBox="1"/>
          <p:nvPr/>
        </p:nvSpPr>
        <p:spPr>
          <a:xfrm>
            <a:off x="6328639" y="1556792"/>
            <a:ext cx="2707857" cy="923330"/>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Synthèse de la protéine TDF </a:t>
            </a:r>
          </a:p>
          <a:p>
            <a:r>
              <a:rPr lang="fr-BE" sz="1800" i="1" dirty="0" smtClean="0">
                <a:solidFill>
                  <a:schemeClr val="tx2"/>
                </a:solidFill>
                <a:latin typeface="+mn-lt"/>
                <a:ea typeface="Verdana" panose="020B0604030504040204" pitchFamily="34" charset="0"/>
                <a:cs typeface="Verdana" panose="020B0604030504040204" pitchFamily="34" charset="0"/>
              </a:rPr>
              <a:t>Testis </a:t>
            </a:r>
            <a:r>
              <a:rPr lang="fr-BE" sz="1800" i="1" dirty="0" err="1">
                <a:solidFill>
                  <a:schemeClr val="tx2"/>
                </a:solidFill>
                <a:latin typeface="+mn-lt"/>
                <a:ea typeface="Verdana" panose="020B0604030504040204" pitchFamily="34" charset="0"/>
                <a:cs typeface="Verdana" panose="020B0604030504040204" pitchFamily="34" charset="0"/>
              </a:rPr>
              <a:t>Determining</a:t>
            </a:r>
            <a:r>
              <a:rPr lang="fr-BE" sz="1800" i="1" dirty="0">
                <a:solidFill>
                  <a:schemeClr val="tx2"/>
                </a:solidFill>
                <a:latin typeface="+mn-lt"/>
                <a:ea typeface="Verdana" panose="020B0604030504040204" pitchFamily="34" charset="0"/>
                <a:cs typeface="Verdana" panose="020B0604030504040204" pitchFamily="34" charset="0"/>
              </a:rPr>
              <a:t> </a:t>
            </a:r>
            <a:r>
              <a:rPr lang="fr-BE" sz="1800" i="1" dirty="0" smtClean="0">
                <a:solidFill>
                  <a:schemeClr val="tx2"/>
                </a:solidFill>
                <a:latin typeface="+mn-lt"/>
                <a:ea typeface="Verdana" panose="020B0604030504040204" pitchFamily="34" charset="0"/>
                <a:cs typeface="Verdana" panose="020B0604030504040204" pitchFamily="34" charset="0"/>
              </a:rPr>
              <a:t>Factor </a:t>
            </a:r>
            <a:r>
              <a:rPr lang="fr-BE" sz="1800" dirty="0" smtClean="0">
                <a:solidFill>
                  <a:schemeClr val="tx2"/>
                </a:solidFill>
                <a:latin typeface="+mn-lt"/>
                <a:ea typeface="Verdana" panose="020B0604030504040204" pitchFamily="34" charset="0"/>
                <a:cs typeface="Verdana" panose="020B0604030504040204" pitchFamily="34" charset="0"/>
              </a:rPr>
              <a:t>par </a:t>
            </a:r>
          </a:p>
          <a:p>
            <a:r>
              <a:rPr lang="fr-BE" sz="1800" dirty="0" smtClean="0">
                <a:solidFill>
                  <a:schemeClr val="tx2"/>
                </a:solidFill>
                <a:latin typeface="+mn-lt"/>
                <a:ea typeface="Verdana" panose="020B0604030504040204" pitchFamily="34" charset="0"/>
                <a:cs typeface="Verdana" panose="020B0604030504040204" pitchFamily="34" charset="0"/>
              </a:rPr>
              <a:t>les futures cellules de </a:t>
            </a:r>
            <a:r>
              <a:rPr lang="fr-BE" sz="1800" dirty="0" err="1" smtClean="0">
                <a:solidFill>
                  <a:schemeClr val="tx2"/>
                </a:solidFill>
                <a:latin typeface="+mn-lt"/>
                <a:ea typeface="Verdana" panose="020B0604030504040204" pitchFamily="34" charset="0"/>
                <a:cs typeface="Verdana" panose="020B0604030504040204" pitchFamily="34" charset="0"/>
              </a:rPr>
              <a:t>Sertoli</a:t>
            </a:r>
            <a:endParaRPr lang="fr-BE" sz="1800" dirty="0" smtClean="0">
              <a:solidFill>
                <a:schemeClr val="tx2"/>
              </a:solidFill>
              <a:latin typeface="+mn-lt"/>
              <a:ea typeface="Verdana" panose="020B0604030504040204" pitchFamily="34" charset="0"/>
              <a:cs typeface="Verdana" panose="020B0604030504040204" pitchFamily="34" charset="0"/>
            </a:endParaRPr>
          </a:p>
        </p:txBody>
      </p:sp>
      <p:sp>
        <p:nvSpPr>
          <p:cNvPr id="18" name="ZoneTexte 17"/>
          <p:cNvSpPr txBox="1"/>
          <p:nvPr/>
        </p:nvSpPr>
        <p:spPr>
          <a:xfrm>
            <a:off x="6424884" y="3286725"/>
            <a:ext cx="2611612" cy="646331"/>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Activation de divers gènes et</a:t>
            </a:r>
          </a:p>
          <a:p>
            <a:r>
              <a:rPr lang="fr-BE" sz="1800" dirty="0">
                <a:solidFill>
                  <a:schemeClr val="tx2"/>
                </a:solidFill>
                <a:latin typeface="+mn-lt"/>
                <a:ea typeface="Verdana" panose="020B0604030504040204" pitchFamily="34" charset="0"/>
                <a:cs typeface="Verdana" panose="020B0604030504040204" pitchFamily="34" charset="0"/>
              </a:rPr>
              <a:t>d</a:t>
            </a:r>
            <a:r>
              <a:rPr lang="fr-BE" sz="1800" dirty="0" smtClean="0">
                <a:solidFill>
                  <a:schemeClr val="tx2"/>
                </a:solidFill>
                <a:latin typeface="+mn-lt"/>
                <a:ea typeface="Verdana" panose="020B0604030504040204" pitchFamily="34" charset="0"/>
                <a:cs typeface="Verdana" panose="020B0604030504040204" pitchFamily="34" charset="0"/>
              </a:rPr>
              <a:t>ifférenciation en testicule</a:t>
            </a:r>
          </a:p>
        </p:txBody>
      </p:sp>
      <p:sp>
        <p:nvSpPr>
          <p:cNvPr id="19" name="ZoneTexte 18"/>
          <p:cNvSpPr txBox="1"/>
          <p:nvPr/>
        </p:nvSpPr>
        <p:spPr>
          <a:xfrm>
            <a:off x="2824403" y="5229200"/>
            <a:ext cx="6375463" cy="1200329"/>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Testostérone (J 42) (Leydig) : voies génitales (Epididyme, VS, CD)</a:t>
            </a:r>
          </a:p>
          <a:p>
            <a:r>
              <a:rPr lang="fr-BE" sz="1800" dirty="0" err="1" smtClean="0">
                <a:solidFill>
                  <a:schemeClr val="tx2"/>
                </a:solidFill>
                <a:latin typeface="+mn-lt"/>
                <a:ea typeface="Verdana" panose="020B0604030504040204" pitchFamily="34" charset="0"/>
                <a:cs typeface="Verdana" panose="020B0604030504040204" pitchFamily="34" charset="0"/>
              </a:rPr>
              <a:t>Dihydrotestostérone</a:t>
            </a:r>
            <a:r>
              <a:rPr lang="fr-BE" sz="1800" dirty="0" smtClean="0">
                <a:solidFill>
                  <a:schemeClr val="tx2"/>
                </a:solidFill>
                <a:latin typeface="+mn-lt"/>
                <a:ea typeface="Verdana" panose="020B0604030504040204" pitchFamily="34" charset="0"/>
                <a:cs typeface="Verdana" panose="020B0604030504040204" pitchFamily="34" charset="0"/>
              </a:rPr>
              <a:t> : voies génitales </a:t>
            </a:r>
            <a:r>
              <a:rPr lang="fr-BE" sz="1800" dirty="0" err="1" smtClean="0">
                <a:solidFill>
                  <a:schemeClr val="tx2"/>
                </a:solidFill>
                <a:latin typeface="+mn-lt"/>
                <a:ea typeface="Verdana" panose="020B0604030504040204" pitchFamily="34" charset="0"/>
                <a:cs typeface="Verdana" panose="020B0604030504040204" pitchFamily="34" charset="0"/>
              </a:rPr>
              <a:t>ext</a:t>
            </a:r>
            <a:r>
              <a:rPr lang="fr-BE" sz="1800" dirty="0" smtClean="0">
                <a:solidFill>
                  <a:schemeClr val="tx2"/>
                </a:solidFill>
                <a:latin typeface="+mn-lt"/>
                <a:ea typeface="Verdana" panose="020B0604030504040204" pitchFamily="34" charset="0"/>
                <a:cs typeface="Verdana" panose="020B0604030504040204" pitchFamily="34" charset="0"/>
              </a:rPr>
              <a:t> (scrotum, pénis, gland, prostate)</a:t>
            </a:r>
          </a:p>
          <a:p>
            <a:r>
              <a:rPr lang="fr-BE" sz="1800" dirty="0" err="1" smtClean="0">
                <a:solidFill>
                  <a:schemeClr val="tx2"/>
                </a:solidFill>
                <a:latin typeface="+mn-lt"/>
                <a:ea typeface="Verdana" panose="020B0604030504040204" pitchFamily="34" charset="0"/>
                <a:cs typeface="Verdana" panose="020B0604030504040204" pitchFamily="34" charset="0"/>
              </a:rPr>
              <a:t>AMH</a:t>
            </a:r>
            <a:r>
              <a:rPr lang="fr-BE" sz="1800" dirty="0" smtClean="0">
                <a:solidFill>
                  <a:schemeClr val="tx2"/>
                </a:solidFill>
                <a:latin typeface="+mn-lt"/>
                <a:ea typeface="Verdana" panose="020B0604030504040204" pitchFamily="34" charset="0"/>
                <a:cs typeface="Verdana" panose="020B0604030504040204" pitchFamily="34" charset="0"/>
              </a:rPr>
              <a:t> (J50) (</a:t>
            </a:r>
            <a:r>
              <a:rPr lang="fr-BE" sz="1800" dirty="0" err="1" smtClean="0">
                <a:solidFill>
                  <a:schemeClr val="tx2"/>
                </a:solidFill>
                <a:latin typeface="+mn-lt"/>
                <a:ea typeface="Verdana" panose="020B0604030504040204" pitchFamily="34" charset="0"/>
                <a:cs typeface="Verdana" panose="020B0604030504040204" pitchFamily="34" charset="0"/>
              </a:rPr>
              <a:t>Antimullerian</a:t>
            </a:r>
            <a:r>
              <a:rPr lang="fr-BE" sz="1800" dirty="0" smtClean="0">
                <a:solidFill>
                  <a:schemeClr val="tx2"/>
                </a:solidFill>
                <a:latin typeface="+mn-lt"/>
                <a:ea typeface="Verdana" panose="020B0604030504040204" pitchFamily="34" charset="0"/>
                <a:cs typeface="Verdana" panose="020B0604030504040204" pitchFamily="34" charset="0"/>
              </a:rPr>
              <a:t> Hormone : régression de Muller</a:t>
            </a:r>
          </a:p>
          <a:p>
            <a:r>
              <a:rPr lang="fr-BE" sz="1800" dirty="0" smtClean="0">
                <a:solidFill>
                  <a:schemeClr val="tx2"/>
                </a:solidFill>
                <a:latin typeface="+mn-lt"/>
                <a:ea typeface="Verdana" panose="020B0604030504040204" pitchFamily="34" charset="0"/>
                <a:cs typeface="Verdana" panose="020B0604030504040204" pitchFamily="34" charset="0"/>
              </a:rPr>
              <a:t>Insl3 </a:t>
            </a:r>
            <a:r>
              <a:rPr lang="fr-BE" sz="1800" dirty="0">
                <a:solidFill>
                  <a:schemeClr val="tx2"/>
                </a:solidFill>
                <a:latin typeface="+mn-lt"/>
              </a:rPr>
              <a:t>(</a:t>
            </a:r>
            <a:r>
              <a:rPr lang="fr-BE" sz="1800" dirty="0" err="1">
                <a:solidFill>
                  <a:schemeClr val="tx2"/>
                </a:solidFill>
                <a:latin typeface="+mn-lt"/>
              </a:rPr>
              <a:t>Insulin-like</a:t>
            </a:r>
            <a:r>
              <a:rPr lang="fr-BE" sz="1800" dirty="0">
                <a:solidFill>
                  <a:schemeClr val="tx2"/>
                </a:solidFill>
                <a:latin typeface="+mn-lt"/>
              </a:rPr>
              <a:t> hormone </a:t>
            </a:r>
            <a:r>
              <a:rPr lang="fr-BE" sz="1800" dirty="0" smtClean="0">
                <a:solidFill>
                  <a:schemeClr val="tx2"/>
                </a:solidFill>
                <a:latin typeface="+mn-lt"/>
              </a:rPr>
              <a:t>) : descente testiculaire</a:t>
            </a:r>
            <a:endParaRPr lang="fr-BE" sz="1800" dirty="0" smtClean="0">
              <a:solidFill>
                <a:schemeClr val="tx2"/>
              </a:solidFill>
              <a:latin typeface="+mn-lt"/>
              <a:ea typeface="Verdana" panose="020B0604030504040204" pitchFamily="34" charset="0"/>
              <a:cs typeface="Verdana" panose="020B0604030504040204" pitchFamily="34" charset="0"/>
            </a:endParaRPr>
          </a:p>
        </p:txBody>
      </p:sp>
      <p:pic>
        <p:nvPicPr>
          <p:cNvPr id="20" name="Picture 6" descr="http://medias.rsr.ch/rsrsavoirs/science/2011/science-sante-20110616150647-7690-galler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7946" y="44624"/>
            <a:ext cx="1103445" cy="8275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cdn.phys.org/newman/csz/news/800/2015/whenextrax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435" y="548680"/>
            <a:ext cx="1256832" cy="83788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p:cNvSpPr txBox="1"/>
          <p:nvPr/>
        </p:nvSpPr>
        <p:spPr>
          <a:xfrm>
            <a:off x="281943" y="1660965"/>
            <a:ext cx="2218877" cy="923330"/>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Pas de SRY </a:t>
            </a:r>
          </a:p>
          <a:p>
            <a:r>
              <a:rPr lang="fr-BE" sz="1800" dirty="0" err="1" smtClean="0">
                <a:solidFill>
                  <a:schemeClr val="tx2"/>
                </a:solidFill>
                <a:latin typeface="+mn-lt"/>
                <a:ea typeface="Verdana" panose="020B0604030504040204" pitchFamily="34" charset="0"/>
                <a:cs typeface="Verdana" panose="020B0604030504040204" pitchFamily="34" charset="0"/>
              </a:rPr>
              <a:t>Sex</a:t>
            </a:r>
            <a:r>
              <a:rPr lang="fr-BE" sz="1800" dirty="0" smtClean="0">
                <a:solidFill>
                  <a:schemeClr val="tx2"/>
                </a:solidFill>
                <a:latin typeface="+mn-lt"/>
                <a:ea typeface="Verdana" panose="020B0604030504040204" pitchFamily="34" charset="0"/>
                <a:cs typeface="Verdana" panose="020B0604030504040204" pitchFamily="34" charset="0"/>
              </a:rPr>
              <a:t> </a:t>
            </a:r>
            <a:r>
              <a:rPr lang="fr-BE" sz="1800" dirty="0" err="1" smtClean="0">
                <a:solidFill>
                  <a:schemeClr val="tx2"/>
                </a:solidFill>
                <a:latin typeface="+mn-lt"/>
                <a:ea typeface="Verdana" panose="020B0604030504040204" pitchFamily="34" charset="0"/>
                <a:cs typeface="Verdana" panose="020B0604030504040204" pitchFamily="34" charset="0"/>
              </a:rPr>
              <a:t>Determining</a:t>
            </a:r>
            <a:r>
              <a:rPr lang="fr-BE" sz="1800" dirty="0" smtClean="0">
                <a:solidFill>
                  <a:schemeClr val="tx2"/>
                </a:solidFill>
                <a:latin typeface="+mn-lt"/>
                <a:ea typeface="Verdana" panose="020B0604030504040204" pitchFamily="34" charset="0"/>
                <a:cs typeface="Verdana" panose="020B0604030504040204" pitchFamily="34" charset="0"/>
              </a:rPr>
              <a:t> </a:t>
            </a:r>
            <a:r>
              <a:rPr lang="fr-BE" sz="1800" dirty="0" err="1" smtClean="0">
                <a:solidFill>
                  <a:schemeClr val="tx2"/>
                </a:solidFill>
                <a:latin typeface="+mn-lt"/>
                <a:ea typeface="Verdana" panose="020B0604030504040204" pitchFamily="34" charset="0"/>
                <a:cs typeface="Verdana" panose="020B0604030504040204" pitchFamily="34" charset="0"/>
              </a:rPr>
              <a:t>region</a:t>
            </a:r>
            <a:r>
              <a:rPr lang="fr-BE" sz="1800" dirty="0" smtClean="0">
                <a:solidFill>
                  <a:schemeClr val="tx2"/>
                </a:solidFill>
                <a:latin typeface="+mn-lt"/>
                <a:ea typeface="Verdana" panose="020B0604030504040204" pitchFamily="34" charset="0"/>
                <a:cs typeface="Verdana" panose="020B0604030504040204" pitchFamily="34" charset="0"/>
              </a:rPr>
              <a:t> </a:t>
            </a:r>
          </a:p>
          <a:p>
            <a:r>
              <a:rPr lang="fr-BE" sz="1800" dirty="0" smtClean="0">
                <a:solidFill>
                  <a:schemeClr val="tx2"/>
                </a:solidFill>
                <a:latin typeface="+mn-lt"/>
                <a:ea typeface="Verdana" panose="020B0604030504040204" pitchFamily="34" charset="0"/>
                <a:cs typeface="Verdana" panose="020B0604030504040204" pitchFamily="34" charset="0"/>
              </a:rPr>
              <a:t>of Y chromosome</a:t>
            </a:r>
          </a:p>
        </p:txBody>
      </p:sp>
      <p:sp>
        <p:nvSpPr>
          <p:cNvPr id="23" name="ZoneTexte 22"/>
          <p:cNvSpPr txBox="1"/>
          <p:nvPr/>
        </p:nvSpPr>
        <p:spPr>
          <a:xfrm>
            <a:off x="82312" y="3956863"/>
            <a:ext cx="4705712" cy="1200329"/>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Développement « spontané » </a:t>
            </a:r>
          </a:p>
          <a:p>
            <a:r>
              <a:rPr lang="fr-BE" sz="1800" dirty="0" smtClean="0">
                <a:solidFill>
                  <a:schemeClr val="tx2"/>
                </a:solidFill>
                <a:latin typeface="+mn-lt"/>
                <a:ea typeface="Verdana" panose="020B0604030504040204" pitchFamily="34" charset="0"/>
                <a:cs typeface="Verdana" panose="020B0604030504040204" pitchFamily="34" charset="0"/>
              </a:rPr>
              <a:t>des canaux de Muller : utérus, oviducte, vagin </a:t>
            </a:r>
            <a:r>
              <a:rPr lang="fr-BE" sz="1800" dirty="0" err="1" smtClean="0">
                <a:solidFill>
                  <a:schemeClr val="tx2"/>
                </a:solidFill>
                <a:latin typeface="+mn-lt"/>
                <a:ea typeface="Verdana" panose="020B0604030504040204" pitchFamily="34" charset="0"/>
                <a:cs typeface="Verdana" panose="020B0604030504040204" pitchFamily="34" charset="0"/>
              </a:rPr>
              <a:t>ant</a:t>
            </a:r>
            <a:endParaRPr lang="fr-BE" sz="1800" dirty="0" smtClean="0">
              <a:solidFill>
                <a:schemeClr val="tx2"/>
              </a:solidFill>
              <a:latin typeface="+mn-lt"/>
              <a:ea typeface="Verdana" panose="020B0604030504040204" pitchFamily="34" charset="0"/>
              <a:cs typeface="Verdana" panose="020B0604030504040204" pitchFamily="34" charset="0"/>
            </a:endParaRPr>
          </a:p>
          <a:p>
            <a:r>
              <a:rPr lang="fr-BE" sz="1800" dirty="0" smtClean="0">
                <a:solidFill>
                  <a:schemeClr val="tx2"/>
                </a:solidFill>
                <a:latin typeface="+mn-lt"/>
                <a:ea typeface="Verdana" panose="020B0604030504040204" pitchFamily="34" charset="0"/>
                <a:cs typeface="Verdana" panose="020B0604030504040204" pitchFamily="34" charset="0"/>
              </a:rPr>
              <a:t>Organes génitaux externes (Vagin post, vulve, clitoris </a:t>
            </a:r>
          </a:p>
          <a:p>
            <a:r>
              <a:rPr lang="fr-BE" sz="1800" dirty="0" smtClean="0">
                <a:solidFill>
                  <a:schemeClr val="tx2"/>
                </a:solidFill>
                <a:latin typeface="+mn-lt"/>
                <a:ea typeface="Verdana" panose="020B0604030504040204" pitchFamily="34" charset="0"/>
                <a:cs typeface="Verdana" panose="020B0604030504040204" pitchFamily="34" charset="0"/>
              </a:rPr>
              <a:t>Régression des canaux de Wolff</a:t>
            </a:r>
          </a:p>
        </p:txBody>
      </p:sp>
      <p:sp>
        <p:nvSpPr>
          <p:cNvPr id="24" name="ZoneTexte 23"/>
          <p:cNvSpPr txBox="1"/>
          <p:nvPr/>
        </p:nvSpPr>
        <p:spPr>
          <a:xfrm>
            <a:off x="5305765" y="4551987"/>
            <a:ext cx="2287806" cy="400110"/>
          </a:xfrm>
          <a:prstGeom prst="rect">
            <a:avLst/>
          </a:prstGeom>
          <a:solidFill>
            <a:srgbClr val="800000"/>
          </a:solidFill>
          <a:ln>
            <a:solidFill>
              <a:schemeClr val="tx2"/>
            </a:solidFill>
          </a:ln>
        </p:spPr>
        <p:txBody>
          <a:bodyPr wrap="none" rtlCol="0">
            <a:spAutoFit/>
          </a:bodyPr>
          <a:lstStyle/>
          <a:p>
            <a:r>
              <a:rPr lang="fr-BE" sz="2000" dirty="0">
                <a:latin typeface="+mn-lt"/>
                <a:ea typeface="Verdana" panose="020B0604030504040204" pitchFamily="34" charset="0"/>
                <a:cs typeface="Verdana" panose="020B0604030504040204" pitchFamily="34" charset="0"/>
              </a:rPr>
              <a:t>4</a:t>
            </a:r>
            <a:r>
              <a:rPr lang="fr-BE" sz="2000" dirty="0" smtClean="0">
                <a:latin typeface="+mn-lt"/>
                <a:ea typeface="Verdana" panose="020B0604030504040204" pitchFamily="34" charset="0"/>
                <a:cs typeface="Verdana" panose="020B0604030504040204" pitchFamily="34" charset="0"/>
              </a:rPr>
              <a:t>. Stade phénotypique</a:t>
            </a:r>
          </a:p>
        </p:txBody>
      </p:sp>
      <p:sp>
        <p:nvSpPr>
          <p:cNvPr id="25" name="Flèche droite 24"/>
          <p:cNvSpPr/>
          <p:nvPr/>
        </p:nvSpPr>
        <p:spPr bwMode="auto">
          <a:xfrm>
            <a:off x="7001391" y="321211"/>
            <a:ext cx="673072" cy="335345"/>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26" name="Flèche droite 25"/>
          <p:cNvSpPr/>
          <p:nvPr/>
        </p:nvSpPr>
        <p:spPr bwMode="auto">
          <a:xfrm rot="5400000">
            <a:off x="7723522" y="2699871"/>
            <a:ext cx="814763" cy="358946"/>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27" name="Flèche droite 26"/>
          <p:cNvSpPr/>
          <p:nvPr/>
        </p:nvSpPr>
        <p:spPr bwMode="auto">
          <a:xfrm rot="5400000">
            <a:off x="7984464" y="1022623"/>
            <a:ext cx="651827" cy="335345"/>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28" name="Flèche droite 27"/>
          <p:cNvSpPr/>
          <p:nvPr/>
        </p:nvSpPr>
        <p:spPr bwMode="auto">
          <a:xfrm>
            <a:off x="4789481" y="4551987"/>
            <a:ext cx="518412" cy="335345"/>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29" name="Flèche droite 28"/>
          <p:cNvSpPr/>
          <p:nvPr/>
        </p:nvSpPr>
        <p:spPr bwMode="auto">
          <a:xfrm rot="5400000">
            <a:off x="722985" y="3566256"/>
            <a:ext cx="344992" cy="388609"/>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0" name="Flèche droite 29"/>
          <p:cNvSpPr/>
          <p:nvPr/>
        </p:nvSpPr>
        <p:spPr bwMode="auto">
          <a:xfrm rot="5400000">
            <a:off x="734126" y="1340715"/>
            <a:ext cx="215437" cy="377452"/>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1" name="Flèche droite 30"/>
          <p:cNvSpPr/>
          <p:nvPr/>
        </p:nvSpPr>
        <p:spPr bwMode="auto">
          <a:xfrm rot="10800000">
            <a:off x="5594191" y="3453400"/>
            <a:ext cx="734447" cy="335345"/>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2" name="Flèche droite 31"/>
          <p:cNvSpPr/>
          <p:nvPr/>
        </p:nvSpPr>
        <p:spPr bwMode="auto">
          <a:xfrm rot="5400000">
            <a:off x="7492750" y="4391735"/>
            <a:ext cx="1296144" cy="378789"/>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3" name="Flèche droite 32"/>
          <p:cNvSpPr/>
          <p:nvPr/>
        </p:nvSpPr>
        <p:spPr bwMode="auto">
          <a:xfrm rot="16200000">
            <a:off x="5822535" y="4924079"/>
            <a:ext cx="277759" cy="335345"/>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4" name="Flèche droite 33"/>
          <p:cNvSpPr/>
          <p:nvPr/>
        </p:nvSpPr>
        <p:spPr bwMode="auto">
          <a:xfrm rot="1033399">
            <a:off x="1804182" y="3137876"/>
            <a:ext cx="1631171" cy="301853"/>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
        <p:nvSpPr>
          <p:cNvPr id="35" name="ZoneTexte 34"/>
          <p:cNvSpPr txBox="1"/>
          <p:nvPr/>
        </p:nvSpPr>
        <p:spPr>
          <a:xfrm>
            <a:off x="3521740" y="122495"/>
            <a:ext cx="2005677" cy="400110"/>
          </a:xfrm>
          <a:prstGeom prst="rect">
            <a:avLst/>
          </a:prstGeom>
          <a:solidFill>
            <a:srgbClr val="800000"/>
          </a:solidFill>
          <a:ln>
            <a:solidFill>
              <a:schemeClr val="tx2"/>
            </a:solidFill>
          </a:ln>
        </p:spPr>
        <p:txBody>
          <a:bodyPr wrap="none" rtlCol="0">
            <a:spAutoFit/>
          </a:bodyPr>
          <a:lstStyle/>
          <a:p>
            <a:r>
              <a:rPr lang="fr-BE" sz="2000" dirty="0">
                <a:latin typeface="+mn-lt"/>
                <a:ea typeface="Verdana" panose="020B0604030504040204" pitchFamily="34" charset="0"/>
                <a:cs typeface="Verdana" panose="020B0604030504040204" pitchFamily="34" charset="0"/>
              </a:rPr>
              <a:t>2</a:t>
            </a:r>
            <a:r>
              <a:rPr lang="fr-BE" sz="2000" dirty="0" smtClean="0">
                <a:latin typeface="+mn-lt"/>
                <a:ea typeface="Verdana" panose="020B0604030504040204" pitchFamily="34" charset="0"/>
                <a:cs typeface="Verdana" panose="020B0604030504040204" pitchFamily="34" charset="0"/>
              </a:rPr>
              <a:t>. Stade génétique </a:t>
            </a:r>
          </a:p>
        </p:txBody>
      </p:sp>
      <p:sp>
        <p:nvSpPr>
          <p:cNvPr id="36" name="ZoneTexte 35"/>
          <p:cNvSpPr txBox="1"/>
          <p:nvPr/>
        </p:nvSpPr>
        <p:spPr>
          <a:xfrm>
            <a:off x="229753" y="2937493"/>
            <a:ext cx="1446165" cy="646331"/>
          </a:xfrm>
          <a:prstGeom prst="rect">
            <a:avLst/>
          </a:prstGeom>
          <a:noFill/>
          <a:ln>
            <a:solidFill>
              <a:schemeClr val="tx2"/>
            </a:solidFill>
          </a:ln>
        </p:spPr>
        <p:txBody>
          <a:bodyPr wrap="none" rtlCol="0">
            <a:spAutoFit/>
          </a:bodyPr>
          <a:lstStyle/>
          <a:p>
            <a:r>
              <a:rPr lang="fr-BE" sz="1800" dirty="0" smtClean="0">
                <a:solidFill>
                  <a:schemeClr val="tx2"/>
                </a:solidFill>
                <a:latin typeface="+mn-lt"/>
                <a:ea typeface="Verdana" panose="020B0604030504040204" pitchFamily="34" charset="0"/>
                <a:cs typeface="Verdana" panose="020B0604030504040204" pitchFamily="34" charset="0"/>
              </a:rPr>
              <a:t>Différenciation </a:t>
            </a:r>
          </a:p>
          <a:p>
            <a:r>
              <a:rPr lang="fr-BE" sz="1800" dirty="0" smtClean="0">
                <a:solidFill>
                  <a:schemeClr val="tx2"/>
                </a:solidFill>
                <a:latin typeface="+mn-lt"/>
                <a:ea typeface="Verdana" panose="020B0604030504040204" pitchFamily="34" charset="0"/>
                <a:cs typeface="Verdana" panose="020B0604030504040204" pitchFamily="34" charset="0"/>
              </a:rPr>
              <a:t>en ovaires</a:t>
            </a:r>
          </a:p>
        </p:txBody>
      </p:sp>
      <p:sp>
        <p:nvSpPr>
          <p:cNvPr id="37" name="Flèche droite 36"/>
          <p:cNvSpPr/>
          <p:nvPr/>
        </p:nvSpPr>
        <p:spPr bwMode="auto">
          <a:xfrm rot="5400000">
            <a:off x="712536" y="2581242"/>
            <a:ext cx="301465" cy="334603"/>
          </a:xfrm>
          <a:prstGeom prst="rightArrow">
            <a:avLst/>
          </a:prstGeom>
          <a:solidFill>
            <a:srgbClr val="002060"/>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9171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137152" cy="576362"/>
          </a:xfrm>
        </p:spPr>
        <p:txBody>
          <a:bodyPr/>
          <a:lstStyle/>
          <a:p>
            <a:r>
              <a:rPr lang="fr-BE" dirty="0" smtClean="0"/>
              <a:t>Stratégies d’insémination : recommandations</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60</a:t>
            </a:fld>
            <a:endParaRPr lang="fr-FR" altLang="fr-FR"/>
          </a:p>
        </p:txBody>
      </p:sp>
      <p:sp>
        <p:nvSpPr>
          <p:cNvPr id="3" name="Rectangle 2"/>
          <p:cNvSpPr/>
          <p:nvPr/>
        </p:nvSpPr>
        <p:spPr>
          <a:xfrm>
            <a:off x="290912" y="1268760"/>
            <a:ext cx="8472748" cy="1200329"/>
          </a:xfrm>
          <a:prstGeom prst="rect">
            <a:avLst/>
          </a:prstGeom>
          <a:solidFill>
            <a:srgbClr val="FFFFCC"/>
          </a:solidFill>
          <a:ln>
            <a:solidFill>
              <a:schemeClr val="tx2"/>
            </a:solidFill>
          </a:ln>
        </p:spPr>
        <p:txBody>
          <a:bodyPr wrap="square">
            <a:spAutoFit/>
          </a:bodyPr>
          <a:lstStyle/>
          <a:p>
            <a:r>
              <a:rPr lang="fr-BE" u="sng" dirty="0" smtClean="0">
                <a:solidFill>
                  <a:schemeClr val="tx2"/>
                </a:solidFill>
                <a:latin typeface="+mn-lt"/>
              </a:rPr>
              <a:t>Stratégies d’insémination avec du sperme non sexé (Vaches)</a:t>
            </a:r>
          </a:p>
          <a:p>
            <a:r>
              <a:rPr lang="fr-BE" dirty="0">
                <a:solidFill>
                  <a:schemeClr val="tx2"/>
                </a:solidFill>
                <a:latin typeface="+mn-lt"/>
              </a:rPr>
              <a:t>NL1 :  13 à 16 h après identification de la MP (Stevenson et al. </a:t>
            </a:r>
            <a:r>
              <a:rPr lang="fr-BE" dirty="0" err="1">
                <a:solidFill>
                  <a:schemeClr val="tx2"/>
                </a:solidFill>
                <a:latin typeface="+mn-lt"/>
              </a:rPr>
              <a:t>JDS</a:t>
            </a:r>
            <a:r>
              <a:rPr lang="fr-BE" dirty="0">
                <a:solidFill>
                  <a:schemeClr val="tx2"/>
                </a:solidFill>
                <a:latin typeface="+mn-lt"/>
              </a:rPr>
              <a:t> 2014)</a:t>
            </a:r>
          </a:p>
          <a:p>
            <a:r>
              <a:rPr lang="fr-BE" dirty="0" err="1" smtClean="0">
                <a:solidFill>
                  <a:schemeClr val="tx2"/>
                </a:solidFill>
                <a:latin typeface="+mn-lt"/>
              </a:rPr>
              <a:t>NL</a:t>
            </a:r>
            <a:r>
              <a:rPr lang="fr-BE" dirty="0" smtClean="0">
                <a:solidFill>
                  <a:schemeClr val="tx2"/>
                </a:solidFill>
                <a:latin typeface="+mn-lt"/>
              </a:rPr>
              <a:t>&gt;1 </a:t>
            </a:r>
            <a:r>
              <a:rPr lang="fr-BE" dirty="0">
                <a:solidFill>
                  <a:schemeClr val="tx2"/>
                </a:solidFill>
                <a:latin typeface="+mn-lt"/>
              </a:rPr>
              <a:t>:  </a:t>
            </a:r>
            <a:r>
              <a:rPr lang="fr-BE" dirty="0" smtClean="0">
                <a:solidFill>
                  <a:schemeClr val="tx2"/>
                </a:solidFill>
                <a:latin typeface="+mn-lt"/>
              </a:rPr>
              <a:t>4 </a:t>
            </a:r>
            <a:r>
              <a:rPr lang="fr-BE" dirty="0">
                <a:solidFill>
                  <a:schemeClr val="tx2"/>
                </a:solidFill>
                <a:latin typeface="+mn-lt"/>
              </a:rPr>
              <a:t>à 12 h après identification de la MP (Stevenson et al. </a:t>
            </a:r>
            <a:r>
              <a:rPr lang="fr-BE" dirty="0" err="1">
                <a:solidFill>
                  <a:schemeClr val="tx2"/>
                </a:solidFill>
                <a:latin typeface="+mn-lt"/>
              </a:rPr>
              <a:t>JDS</a:t>
            </a:r>
            <a:r>
              <a:rPr lang="fr-BE" dirty="0">
                <a:solidFill>
                  <a:schemeClr val="tx2"/>
                </a:solidFill>
                <a:latin typeface="+mn-lt"/>
              </a:rPr>
              <a:t> 2014</a:t>
            </a:r>
            <a:r>
              <a:rPr lang="fr-BE" dirty="0" smtClean="0">
                <a:solidFill>
                  <a:schemeClr val="tx2"/>
                </a:solidFill>
                <a:latin typeface="+mn-lt"/>
              </a:rPr>
              <a:t>)</a:t>
            </a:r>
            <a:endParaRPr lang="fr-BE" dirty="0">
              <a:solidFill>
                <a:schemeClr val="tx2"/>
              </a:solidFill>
              <a:latin typeface="+mn-lt"/>
            </a:endParaRPr>
          </a:p>
        </p:txBody>
      </p:sp>
      <p:sp>
        <p:nvSpPr>
          <p:cNvPr id="20" name="Rectangle 19"/>
          <p:cNvSpPr/>
          <p:nvPr/>
        </p:nvSpPr>
        <p:spPr>
          <a:xfrm>
            <a:off x="323528" y="4581128"/>
            <a:ext cx="8568952" cy="1569660"/>
          </a:xfrm>
          <a:prstGeom prst="rect">
            <a:avLst/>
          </a:prstGeom>
          <a:solidFill>
            <a:srgbClr val="FFFFCC"/>
          </a:solidFill>
          <a:ln>
            <a:solidFill>
              <a:schemeClr val="tx2"/>
            </a:solidFill>
          </a:ln>
        </p:spPr>
        <p:txBody>
          <a:bodyPr wrap="square">
            <a:spAutoFit/>
          </a:bodyPr>
          <a:lstStyle/>
          <a:p>
            <a:r>
              <a:rPr lang="fr-BE" u="sng" dirty="0" smtClean="0">
                <a:solidFill>
                  <a:schemeClr val="tx2"/>
                </a:solidFill>
                <a:latin typeface="+mj-lt"/>
              </a:rPr>
              <a:t>Stratégies d’insémination avec du sperme sexé</a:t>
            </a:r>
            <a:r>
              <a:rPr lang="fr-BE" u="sng" dirty="0">
                <a:solidFill>
                  <a:schemeClr val="tx2"/>
                </a:solidFill>
                <a:latin typeface="+mj-lt"/>
              </a:rPr>
              <a:t> </a:t>
            </a:r>
            <a:r>
              <a:rPr lang="fr-BE" u="sng" dirty="0" smtClean="0">
                <a:solidFill>
                  <a:schemeClr val="tx2"/>
                </a:solidFill>
                <a:latin typeface="+mj-lt"/>
              </a:rPr>
              <a:t>(génisses Jersey) </a:t>
            </a:r>
          </a:p>
          <a:p>
            <a:r>
              <a:rPr lang="fr-BE" dirty="0" smtClean="0">
                <a:solidFill>
                  <a:schemeClr val="tx2"/>
                </a:solidFill>
                <a:latin typeface="+mj-lt"/>
              </a:rPr>
              <a:t>- % de gestation &gt; si IA 6,5 h vs 12,5 h avant l’ovulation </a:t>
            </a:r>
            <a:r>
              <a:rPr lang="fr-BE" dirty="0">
                <a:solidFill>
                  <a:schemeClr val="tx2"/>
                </a:solidFill>
                <a:latin typeface="+mj-lt"/>
              </a:rPr>
              <a:t>(Sales et al. 2011) </a:t>
            </a:r>
            <a:endParaRPr lang="fr-BE" dirty="0" smtClean="0">
              <a:solidFill>
                <a:schemeClr val="tx2"/>
              </a:solidFill>
              <a:latin typeface="+mj-lt"/>
            </a:endParaRPr>
          </a:p>
          <a:p>
            <a:r>
              <a:rPr lang="fr-BE" dirty="0" smtClean="0">
                <a:solidFill>
                  <a:schemeClr val="tx2"/>
                </a:solidFill>
                <a:latin typeface="+mj-lt"/>
              </a:rPr>
              <a:t>- Augmentation </a:t>
            </a:r>
            <a:r>
              <a:rPr lang="fr-BE" dirty="0">
                <a:solidFill>
                  <a:schemeClr val="tx2"/>
                </a:solidFill>
                <a:latin typeface="+mj-lt"/>
              </a:rPr>
              <a:t>du % de gestation si IA avec du sperme sexé 16 à 24 h </a:t>
            </a:r>
            <a:endParaRPr lang="fr-BE" dirty="0" smtClean="0">
              <a:solidFill>
                <a:schemeClr val="tx2"/>
              </a:solidFill>
              <a:latin typeface="+mj-lt"/>
            </a:endParaRPr>
          </a:p>
          <a:p>
            <a:r>
              <a:rPr lang="fr-BE" dirty="0" smtClean="0">
                <a:solidFill>
                  <a:schemeClr val="tx2"/>
                </a:solidFill>
                <a:latin typeface="+mj-lt"/>
              </a:rPr>
              <a:t>vs </a:t>
            </a:r>
            <a:r>
              <a:rPr lang="fr-BE" dirty="0">
                <a:solidFill>
                  <a:schemeClr val="tx2"/>
                </a:solidFill>
                <a:latin typeface="+mj-lt"/>
              </a:rPr>
              <a:t>12 à 16 h après identification de la MP (Sa Filho et al. 2013</a:t>
            </a:r>
            <a:r>
              <a:rPr lang="fr-BE" dirty="0" smtClean="0">
                <a:solidFill>
                  <a:schemeClr val="tx2"/>
                </a:solidFill>
                <a:latin typeface="+mj-lt"/>
              </a:rPr>
              <a:t>)</a:t>
            </a:r>
            <a:endParaRPr lang="fr-BE" dirty="0">
              <a:solidFill>
                <a:schemeClr val="tx2"/>
              </a:solidFill>
              <a:latin typeface="+mj-lt"/>
            </a:endParaRPr>
          </a:p>
        </p:txBody>
      </p:sp>
      <p:sp>
        <p:nvSpPr>
          <p:cNvPr id="21" name="Rectangle 20"/>
          <p:cNvSpPr/>
          <p:nvPr/>
        </p:nvSpPr>
        <p:spPr>
          <a:xfrm>
            <a:off x="290912" y="3068960"/>
            <a:ext cx="8634184" cy="1200329"/>
          </a:xfrm>
          <a:prstGeom prst="rect">
            <a:avLst/>
          </a:prstGeom>
          <a:solidFill>
            <a:srgbClr val="FFFFCC"/>
          </a:solidFill>
          <a:ln>
            <a:solidFill>
              <a:schemeClr val="tx2"/>
            </a:solidFill>
          </a:ln>
        </p:spPr>
        <p:txBody>
          <a:bodyPr wrap="square">
            <a:spAutoFit/>
          </a:bodyPr>
          <a:lstStyle/>
          <a:p>
            <a:r>
              <a:rPr lang="fr-BE" u="sng" dirty="0" smtClean="0">
                <a:solidFill>
                  <a:schemeClr val="tx2"/>
                </a:solidFill>
                <a:latin typeface="+mj-lt"/>
              </a:rPr>
              <a:t>Stratégies d’insémination avec du sperme non sexé (génisses Jersey) </a:t>
            </a:r>
          </a:p>
          <a:p>
            <a:r>
              <a:rPr lang="fr-BE" dirty="0" smtClean="0">
                <a:solidFill>
                  <a:schemeClr val="tx2"/>
                </a:solidFill>
                <a:latin typeface="+mj-lt"/>
              </a:rPr>
              <a:t>pas de différences du % de gestation si IA 6,5 </a:t>
            </a:r>
            <a:r>
              <a:rPr lang="fr-BE" dirty="0">
                <a:solidFill>
                  <a:schemeClr val="tx2"/>
                </a:solidFill>
                <a:latin typeface="+mj-lt"/>
              </a:rPr>
              <a:t>h vs 12,5 h avant </a:t>
            </a:r>
            <a:r>
              <a:rPr lang="fr-BE" dirty="0" smtClean="0">
                <a:solidFill>
                  <a:schemeClr val="tx2"/>
                </a:solidFill>
                <a:latin typeface="+mj-lt"/>
              </a:rPr>
              <a:t>l’ovulation</a:t>
            </a:r>
          </a:p>
          <a:p>
            <a:r>
              <a:rPr lang="fr-BE" dirty="0">
                <a:solidFill>
                  <a:schemeClr val="tx2"/>
                </a:solidFill>
                <a:latin typeface="+mj-lt"/>
              </a:rPr>
              <a:t>(Sales et al. 2011)</a:t>
            </a:r>
            <a:endParaRPr lang="fr-BE" dirty="0" smtClean="0">
              <a:solidFill>
                <a:schemeClr val="tx2"/>
              </a:solidFill>
              <a:latin typeface="+mj-lt"/>
            </a:endParaRPr>
          </a:p>
        </p:txBody>
      </p:sp>
    </p:spTree>
    <p:extLst>
      <p:ext uri="{BB962C8B-B14F-4D97-AF65-F5344CB8AC3E}">
        <p14:creationId xmlns:p14="http://schemas.microsoft.com/office/powerpoint/2010/main" val="31742690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8758" y="188640"/>
            <a:ext cx="8061325" cy="720725"/>
          </a:xfrm>
        </p:spPr>
        <p:txBody>
          <a:bodyPr/>
          <a:lstStyle/>
          <a:p>
            <a:r>
              <a:rPr lang="fr-BE" sz="2000" dirty="0" smtClean="0"/>
              <a:t>Recommandations d’ABS </a:t>
            </a:r>
            <a:r>
              <a:rPr lang="fr-BE" sz="2000" dirty="0" err="1" smtClean="0"/>
              <a:t>sexation</a:t>
            </a:r>
            <a:r>
              <a:rPr lang="fr-BE" sz="2000" dirty="0"/>
              <a:t> http://www.bovec.fr/uploads/fichier/38_SEXATION-GUIDE-TECHNIQUE.pdf</a:t>
            </a: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61</a:t>
            </a:fld>
            <a:endParaRPr lang="fr-FR" altLang="fr-F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10" y="1141859"/>
            <a:ext cx="3371850" cy="38862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502" y="1141859"/>
            <a:ext cx="3371850" cy="33718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077" y="4639394"/>
            <a:ext cx="3343275" cy="188595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3063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Sperme sexé et biotechnologies de l’embryon</a:t>
            </a:r>
            <a:endParaRPr lang="fr-BE" dirty="0"/>
          </a:p>
        </p:txBody>
      </p:sp>
      <p:sp>
        <p:nvSpPr>
          <p:cNvPr id="3" name="Espace réservé du contenu 2"/>
          <p:cNvSpPr>
            <a:spLocks noGrp="1"/>
          </p:cNvSpPr>
          <p:nvPr>
            <p:ph idx="1"/>
          </p:nvPr>
        </p:nvSpPr>
        <p:spPr/>
        <p:txBody>
          <a:bodyPr/>
          <a:lstStyle/>
          <a:p>
            <a:r>
              <a:rPr lang="fr-BE" dirty="0" smtClean="0"/>
              <a:t>1993 : naissance du premier veau après fécondation in vitro au moyen de sperme sexé (Cran et al. 1993)</a:t>
            </a:r>
          </a:p>
          <a:p>
            <a:r>
              <a:rPr lang="fr-BE" dirty="0" smtClean="0"/>
              <a:t>L’utilisation de sperme sexé réduit de 30 à 40 %,  le % de blastocyste obtenu après fécondation in vitro (Bermejo-Alvarez et al. 2008)</a:t>
            </a:r>
          </a:p>
          <a:p>
            <a:r>
              <a:rPr lang="fr-BE" dirty="0" smtClean="0"/>
              <a:t>Diverses altérations mitochondriales ont été observées (Palma et al. 2008)</a:t>
            </a:r>
          </a:p>
          <a:p>
            <a:r>
              <a:rPr lang="fr-BE" dirty="0" smtClean="0"/>
              <a:t>La fécondation in vitro au moyen de sperme sexé requiert plus de spermatozoïdes que celle au moyen de spermatozoïdes non sexés (</a:t>
            </a:r>
            <a:r>
              <a:rPr lang="fr-BE" dirty="0" err="1" smtClean="0"/>
              <a:t>Barcelo-Fimbres</a:t>
            </a:r>
            <a:r>
              <a:rPr lang="fr-BE" dirty="0" smtClean="0"/>
              <a:t> et al. 2011)</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62</a:t>
            </a:fld>
            <a:endParaRPr lang="fr-FR" altLang="fr-FR"/>
          </a:p>
        </p:txBody>
      </p:sp>
    </p:spTree>
    <p:extLst>
      <p:ext uri="{BB962C8B-B14F-4D97-AF65-F5344CB8AC3E}">
        <p14:creationId xmlns:p14="http://schemas.microsoft.com/office/powerpoint/2010/main" val="6264787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Quelques résultats de TE au moyen de sperme sexé</a:t>
            </a:r>
            <a:endParaRPr lang="fr-BE" dirty="0"/>
          </a:p>
        </p:txBody>
      </p:sp>
      <p:sp>
        <p:nvSpPr>
          <p:cNvPr id="3" name="Espace réservé du contenu 2"/>
          <p:cNvSpPr>
            <a:spLocks noGrp="1"/>
          </p:cNvSpPr>
          <p:nvPr>
            <p:ph idx="1"/>
          </p:nvPr>
        </p:nvSpPr>
        <p:spPr>
          <a:xfrm>
            <a:off x="251520" y="1196752"/>
            <a:ext cx="8686105" cy="5400600"/>
          </a:xfrm>
        </p:spPr>
        <p:txBody>
          <a:bodyPr/>
          <a:lstStyle/>
          <a:p>
            <a:r>
              <a:rPr lang="fr-BE" sz="2200" dirty="0"/>
              <a:t>Le % d’embryons transférables </a:t>
            </a:r>
            <a:r>
              <a:rPr lang="fr-BE" sz="2200" dirty="0" smtClean="0"/>
              <a:t>(</a:t>
            </a:r>
            <a:r>
              <a:rPr lang="fr-BE" sz="2200" u="sng" dirty="0" smtClean="0"/>
              <a:t>in vivo</a:t>
            </a:r>
            <a:r>
              <a:rPr lang="fr-BE" sz="2200" dirty="0" smtClean="0"/>
              <a:t>) est </a:t>
            </a:r>
            <a:r>
              <a:rPr lang="fr-BE" sz="2200" dirty="0"/>
              <a:t>moindre (P&lt;0,05) après utilisation de sperme sexé (53,1 vs 62,2 % </a:t>
            </a:r>
            <a:r>
              <a:rPr lang="fr-BE" sz="2000" dirty="0" smtClean="0"/>
              <a:t>)</a:t>
            </a:r>
          </a:p>
          <a:p>
            <a:endParaRPr lang="fr-BE" sz="2000" dirty="0" smtClean="0">
              <a:solidFill>
                <a:schemeClr val="tx1">
                  <a:lumMod val="65000"/>
                </a:schemeClr>
              </a:solidFill>
            </a:endParaRPr>
          </a:p>
          <a:p>
            <a:r>
              <a:rPr lang="fr-BE" sz="2200" dirty="0" smtClean="0"/>
              <a:t>% de blastocyste / n total d’ovocytes : 46 % (35 à 59 %) et % de blastocyste / n d’ovocytes maturés  : 67 % (72 à 100 %) (</a:t>
            </a:r>
            <a:r>
              <a:rPr lang="fr-BE" sz="2200" u="sng" dirty="0" smtClean="0"/>
              <a:t>in vitro</a:t>
            </a:r>
            <a:r>
              <a:rPr lang="fr-BE" sz="2200" dirty="0" smtClean="0"/>
              <a:t>)</a:t>
            </a:r>
          </a:p>
          <a:p>
            <a:endParaRPr lang="fr-BE" sz="2200" dirty="0" smtClean="0"/>
          </a:p>
          <a:p>
            <a:r>
              <a:rPr lang="fr-BE" sz="2200" dirty="0" smtClean="0"/>
              <a:t>% de </a:t>
            </a:r>
            <a:r>
              <a:rPr lang="fr-BE" sz="2200" dirty="0" err="1" smtClean="0"/>
              <a:t>blastocytes</a:t>
            </a:r>
            <a:r>
              <a:rPr lang="fr-BE" sz="2200" dirty="0" smtClean="0"/>
              <a:t> obtenus (</a:t>
            </a:r>
            <a:r>
              <a:rPr lang="fr-BE" sz="2200" u="sng" dirty="0" smtClean="0"/>
              <a:t>in vitro</a:t>
            </a:r>
            <a:r>
              <a:rPr lang="fr-BE" sz="2200" dirty="0" smtClean="0"/>
              <a:t>) : 20 à 30 % </a:t>
            </a:r>
          </a:p>
          <a:p>
            <a:endParaRPr lang="fr-BE" sz="2200" dirty="0" smtClean="0"/>
          </a:p>
          <a:p>
            <a:r>
              <a:rPr lang="fr-BE" sz="2200" dirty="0" smtClean="0"/>
              <a:t>% de gestation après transfert d’embryons obtenus </a:t>
            </a:r>
            <a:r>
              <a:rPr lang="fr-BE" sz="2200" u="sng" dirty="0" smtClean="0"/>
              <a:t>in vitro</a:t>
            </a:r>
          </a:p>
          <a:p>
            <a:pPr lvl="1"/>
            <a:r>
              <a:rPr lang="fr-BE" sz="2200" dirty="0" smtClean="0"/>
              <a:t>16 % chez les vaches et 34 % chez les génisses</a:t>
            </a:r>
            <a:endParaRPr lang="fr-BE" sz="2000" dirty="0" smtClean="0">
              <a:solidFill>
                <a:schemeClr val="tx1">
                  <a:lumMod val="65000"/>
                </a:schemeClr>
              </a:solidFill>
            </a:endParaRPr>
          </a:p>
          <a:p>
            <a:pPr lvl="1"/>
            <a:r>
              <a:rPr lang="fr-BE" sz="2200" dirty="0" smtClean="0"/>
              <a:t>41 % (FIV sperme sexé), 42 % (FIV sperme non sexé) et 53 % (embryon in vivo non sexé)</a:t>
            </a:r>
            <a:endParaRPr lang="fr-BE" dirty="0" smtClean="0"/>
          </a:p>
          <a:p>
            <a:endParaRPr lang="fr-BE" dirty="0" smtClean="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63</a:t>
            </a:fld>
            <a:endParaRPr lang="fr-FR" altLang="fr-FR"/>
          </a:p>
        </p:txBody>
      </p:sp>
    </p:spTree>
    <p:extLst>
      <p:ext uri="{BB962C8B-B14F-4D97-AF65-F5344CB8AC3E}">
        <p14:creationId xmlns:p14="http://schemas.microsoft.com/office/powerpoint/2010/main" val="2599726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2708920"/>
            <a:ext cx="8061325" cy="720725"/>
          </a:xfrm>
        </p:spPr>
        <p:txBody>
          <a:bodyPr/>
          <a:lstStyle/>
          <a:p>
            <a:r>
              <a:rPr lang="fr-BE" dirty="0" smtClean="0"/>
              <a:t>Avez-vous tout retenu ? </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64</a:t>
            </a:fld>
            <a:endParaRPr lang="fr-FR" altLang="fr-FR"/>
          </a:p>
        </p:txBody>
      </p:sp>
    </p:spTree>
    <p:extLst>
      <p:ext uri="{BB962C8B-B14F-4D97-AF65-F5344CB8AC3E}">
        <p14:creationId xmlns:p14="http://schemas.microsoft.com/office/powerpoint/2010/main" val="33933464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smtClean="0"/>
              <a:t>Vrai ou faux ? </a:t>
            </a:r>
            <a:endParaRPr lang="fr-BE" dirty="0"/>
          </a:p>
        </p:txBody>
      </p:sp>
      <p:sp>
        <p:nvSpPr>
          <p:cNvPr id="3" name="Espace réservé du contenu 2"/>
          <p:cNvSpPr>
            <a:spLocks noGrp="1"/>
          </p:cNvSpPr>
          <p:nvPr>
            <p:ph idx="1"/>
          </p:nvPr>
        </p:nvSpPr>
        <p:spPr>
          <a:xfrm>
            <a:off x="395288" y="1412875"/>
            <a:ext cx="8542337" cy="5112469"/>
          </a:xfrm>
        </p:spPr>
        <p:txBody>
          <a:bodyPr/>
          <a:lstStyle/>
          <a:p>
            <a:r>
              <a:rPr lang="fr-BE" sz="2200" dirty="0"/>
              <a:t>Le sexe ratio se définit par la proportion de femelles à la naissance</a:t>
            </a:r>
            <a:r>
              <a:rPr lang="fr-BE" sz="2200" dirty="0" smtClean="0"/>
              <a:t>.	</a:t>
            </a:r>
          </a:p>
          <a:p>
            <a:r>
              <a:rPr lang="fr-BE" sz="2200" dirty="0" smtClean="0">
                <a:solidFill>
                  <a:srgbClr val="FF0000"/>
                </a:solidFill>
              </a:rPr>
              <a:t>Faux</a:t>
            </a:r>
          </a:p>
          <a:p>
            <a:r>
              <a:rPr lang="fr-BE" sz="2200" dirty="0"/>
              <a:t>Le nombre de mâles augmente avec le numéro de lactation. Le nombre de mâles augmente avec le numéro de </a:t>
            </a:r>
            <a:r>
              <a:rPr lang="fr-BE" sz="2200" dirty="0" smtClean="0"/>
              <a:t>lactation. </a:t>
            </a:r>
          </a:p>
          <a:p>
            <a:r>
              <a:rPr lang="fr-BE" sz="2200" dirty="0" smtClean="0">
                <a:solidFill>
                  <a:srgbClr val="FF0000"/>
                </a:solidFill>
              </a:rPr>
              <a:t>Vrai</a:t>
            </a:r>
          </a:p>
          <a:p>
            <a:r>
              <a:rPr lang="fr-BE" sz="2200" dirty="0"/>
              <a:t>Le sexe ratio des embryons / </a:t>
            </a:r>
            <a:r>
              <a:rPr lang="fr-BE" sz="2200" dirty="0" err="1"/>
              <a:t>foetus</a:t>
            </a:r>
            <a:r>
              <a:rPr lang="fr-BE" sz="2200" dirty="0"/>
              <a:t> évolue au cours de la gestation</a:t>
            </a:r>
            <a:r>
              <a:rPr lang="fr-BE" sz="2200" dirty="0" smtClean="0"/>
              <a:t>. </a:t>
            </a:r>
          </a:p>
          <a:p>
            <a:r>
              <a:rPr lang="fr-BE" sz="2200" dirty="0" smtClean="0">
                <a:solidFill>
                  <a:srgbClr val="FF0000"/>
                </a:solidFill>
              </a:rPr>
              <a:t>Vrai</a:t>
            </a:r>
          </a:p>
          <a:p>
            <a:r>
              <a:rPr lang="fr-BE" sz="2200" dirty="0"/>
              <a:t>Il y a plus de gestations dans la corne gauche que droite</a:t>
            </a:r>
            <a:r>
              <a:rPr lang="fr-BE" sz="2200" dirty="0" smtClean="0"/>
              <a:t>. </a:t>
            </a:r>
          </a:p>
          <a:p>
            <a:r>
              <a:rPr lang="fr-BE" sz="2200" dirty="0" smtClean="0">
                <a:solidFill>
                  <a:srgbClr val="FF0000"/>
                </a:solidFill>
              </a:rPr>
              <a:t>Faux</a:t>
            </a:r>
          </a:p>
          <a:p>
            <a:r>
              <a:rPr lang="fr-BE" sz="2200" dirty="0"/>
              <a:t>Chez les vaches viandeuses, il y a plus de mâles dans la corne droite</a:t>
            </a:r>
            <a:r>
              <a:rPr lang="fr-BE" sz="2200" dirty="0" smtClean="0"/>
              <a:t>. </a:t>
            </a:r>
          </a:p>
          <a:p>
            <a:r>
              <a:rPr lang="fr-BE" sz="2200" dirty="0" smtClean="0">
                <a:solidFill>
                  <a:srgbClr val="FF0000"/>
                </a:solidFill>
              </a:rPr>
              <a:t>Vrai</a:t>
            </a:r>
          </a:p>
          <a:p>
            <a:r>
              <a:rPr lang="fr-BE" sz="2200" dirty="0"/>
              <a:t>La pellucide entoure l'ovocyte</a:t>
            </a:r>
            <a:r>
              <a:rPr lang="fr-BE" sz="2200" dirty="0" smtClean="0"/>
              <a:t>. </a:t>
            </a:r>
          </a:p>
          <a:p>
            <a:r>
              <a:rPr lang="fr-BE" sz="2200" dirty="0" smtClean="0">
                <a:solidFill>
                  <a:srgbClr val="FF0000"/>
                </a:solidFill>
              </a:rPr>
              <a:t>Vrai</a:t>
            </a:r>
            <a:endParaRPr lang="fr-BE" sz="2200" dirty="0">
              <a:solidFill>
                <a:srgbClr val="FF0000"/>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65</a:t>
            </a:fld>
            <a:endParaRPr lang="fr-FR" altLang="fr-FR"/>
          </a:p>
        </p:txBody>
      </p:sp>
    </p:spTree>
    <p:extLst>
      <p:ext uri="{BB962C8B-B14F-4D97-AF65-F5344CB8AC3E}">
        <p14:creationId xmlns:p14="http://schemas.microsoft.com/office/powerpoint/2010/main" val="7197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836712"/>
            <a:ext cx="8423275" cy="4752975"/>
          </a:xfrm>
        </p:spPr>
        <p:txBody>
          <a:bodyPr/>
          <a:lstStyle/>
          <a:p>
            <a:r>
              <a:rPr lang="fr-BE" sz="2200" dirty="0"/>
              <a:t>En France, 20 % de toutes les inséminations sont réalisées au moyen de sperme sexé</a:t>
            </a:r>
            <a:r>
              <a:rPr lang="fr-BE" sz="2200" dirty="0" smtClean="0"/>
              <a:t>. </a:t>
            </a:r>
          </a:p>
          <a:p>
            <a:r>
              <a:rPr lang="fr-BE" sz="2200" dirty="0" smtClean="0">
                <a:solidFill>
                  <a:srgbClr val="FF0000"/>
                </a:solidFill>
              </a:rPr>
              <a:t>Faux</a:t>
            </a:r>
          </a:p>
          <a:p>
            <a:r>
              <a:rPr lang="fr-BE" sz="2200" dirty="0"/>
              <a:t>L'utilisation de sperme sexé augmente avec le niveau de production laitière de l'élevage </a:t>
            </a:r>
            <a:r>
              <a:rPr lang="fr-BE" sz="2200" dirty="0" smtClean="0"/>
              <a:t> </a:t>
            </a:r>
          </a:p>
          <a:p>
            <a:r>
              <a:rPr lang="fr-BE" sz="2200" dirty="0" smtClean="0">
                <a:solidFill>
                  <a:srgbClr val="FF0000"/>
                </a:solidFill>
              </a:rPr>
              <a:t>Vrai</a:t>
            </a:r>
          </a:p>
          <a:p>
            <a:r>
              <a:rPr lang="fr-BE" sz="2200" dirty="0"/>
              <a:t>Le sperme sexé est plus utilisé chez les vaches que chez les génisses</a:t>
            </a:r>
            <a:r>
              <a:rPr lang="fr-BE" sz="2200" dirty="0" smtClean="0"/>
              <a:t>. </a:t>
            </a:r>
          </a:p>
          <a:p>
            <a:r>
              <a:rPr lang="fr-BE" sz="2200" dirty="0" smtClean="0">
                <a:solidFill>
                  <a:srgbClr val="FF0000"/>
                </a:solidFill>
              </a:rPr>
              <a:t>Faux</a:t>
            </a:r>
          </a:p>
          <a:p>
            <a:r>
              <a:rPr lang="fr-BE" sz="2200" dirty="0"/>
              <a:t>Le premier veau obtenu au moyen de sperme sexé est né au 21ème siècle</a:t>
            </a:r>
            <a:r>
              <a:rPr lang="fr-BE" sz="2200" dirty="0" smtClean="0"/>
              <a:t>. </a:t>
            </a:r>
          </a:p>
          <a:p>
            <a:r>
              <a:rPr lang="fr-BE" sz="2200" dirty="0" smtClean="0">
                <a:solidFill>
                  <a:srgbClr val="FF0000"/>
                </a:solidFill>
              </a:rPr>
              <a:t>Faux</a:t>
            </a:r>
          </a:p>
          <a:p>
            <a:r>
              <a:rPr lang="fr-BE" sz="2200" dirty="0"/>
              <a:t>Une paillette de sperme sexé renferme plus de spermatozoïdes qu'une paillette de sperme non sexé</a:t>
            </a:r>
            <a:r>
              <a:rPr lang="fr-BE" sz="2200" dirty="0" smtClean="0"/>
              <a:t>. </a:t>
            </a:r>
          </a:p>
          <a:p>
            <a:r>
              <a:rPr lang="fr-BE" sz="2200" dirty="0" smtClean="0">
                <a:solidFill>
                  <a:srgbClr val="FF0000"/>
                </a:solidFill>
              </a:rPr>
              <a:t>Faux</a:t>
            </a:r>
            <a:endParaRPr lang="fr-BE" sz="2200" dirty="0">
              <a:solidFill>
                <a:srgbClr val="FF0000"/>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66</a:t>
            </a:fld>
            <a:endParaRPr lang="fr-FR" altLang="fr-FR"/>
          </a:p>
        </p:txBody>
      </p:sp>
    </p:spTree>
    <p:extLst>
      <p:ext uri="{BB962C8B-B14F-4D97-AF65-F5344CB8AC3E}">
        <p14:creationId xmlns:p14="http://schemas.microsoft.com/office/powerpoint/2010/main" val="386337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052736"/>
            <a:ext cx="8423275" cy="4752975"/>
          </a:xfrm>
        </p:spPr>
        <p:txBody>
          <a:bodyPr/>
          <a:lstStyle/>
          <a:p>
            <a:r>
              <a:rPr lang="fr-BE" sz="2200" dirty="0"/>
              <a:t>La </a:t>
            </a:r>
            <a:r>
              <a:rPr lang="fr-BE" sz="2200" dirty="0" err="1"/>
              <a:t>cytométrie</a:t>
            </a:r>
            <a:r>
              <a:rPr lang="fr-BE" sz="2200" dirty="0"/>
              <a:t> de flux permet de trier 100.000 spermatozoïdes par heure</a:t>
            </a:r>
            <a:r>
              <a:rPr lang="fr-BE" sz="2200" dirty="0" smtClean="0"/>
              <a:t>. </a:t>
            </a:r>
          </a:p>
          <a:p>
            <a:r>
              <a:rPr lang="fr-BE" sz="2200" dirty="0" smtClean="0">
                <a:solidFill>
                  <a:srgbClr val="FF0000"/>
                </a:solidFill>
              </a:rPr>
              <a:t>Faux</a:t>
            </a:r>
          </a:p>
          <a:p>
            <a:r>
              <a:rPr lang="fr-BE" sz="2200" dirty="0"/>
              <a:t>Le spermatozoïde Y renferme plus d'ADN que le spermatozoïde X</a:t>
            </a:r>
            <a:r>
              <a:rPr lang="fr-BE" sz="2200" dirty="0" smtClean="0"/>
              <a:t>. </a:t>
            </a:r>
          </a:p>
          <a:p>
            <a:r>
              <a:rPr lang="fr-BE" sz="2200" dirty="0" smtClean="0">
                <a:solidFill>
                  <a:srgbClr val="FF0000"/>
                </a:solidFill>
              </a:rPr>
              <a:t>Faux</a:t>
            </a:r>
          </a:p>
          <a:p>
            <a:r>
              <a:rPr lang="fr-BE" sz="2200" dirty="0"/>
              <a:t>Le % de gestation obtenu au moyen de sperme sexé est plus faible que celui obtenu avec du sperme non sexé</a:t>
            </a:r>
            <a:r>
              <a:rPr lang="fr-BE" sz="2200" dirty="0" smtClean="0"/>
              <a:t>. </a:t>
            </a:r>
          </a:p>
          <a:p>
            <a:r>
              <a:rPr lang="fr-BE" sz="2200" dirty="0" smtClean="0">
                <a:solidFill>
                  <a:srgbClr val="FF0000"/>
                </a:solidFill>
              </a:rPr>
              <a:t>Vrai</a:t>
            </a:r>
          </a:p>
          <a:p>
            <a:r>
              <a:rPr lang="fr-BE" sz="2200" dirty="0"/>
              <a:t>L'utilisation de sperme sexé a des effets sur les caractéristiques (hors sexe bien entendu) des veaux à la </a:t>
            </a:r>
            <a:r>
              <a:rPr lang="fr-BE" sz="2200" dirty="0" smtClean="0"/>
              <a:t>naissance. </a:t>
            </a:r>
          </a:p>
          <a:p>
            <a:r>
              <a:rPr lang="fr-BE" sz="2200" dirty="0" smtClean="0">
                <a:solidFill>
                  <a:srgbClr val="FF0000"/>
                </a:solidFill>
              </a:rPr>
              <a:t>Faux</a:t>
            </a:r>
            <a:endParaRPr lang="fr-BE" sz="2200" dirty="0">
              <a:solidFill>
                <a:srgbClr val="FF0000"/>
              </a:solidFill>
            </a:endParaRPr>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67</a:t>
            </a:fld>
            <a:endParaRPr lang="fr-FR" altLang="fr-FR"/>
          </a:p>
        </p:txBody>
      </p:sp>
    </p:spTree>
    <p:extLst>
      <p:ext uri="{BB962C8B-B14F-4D97-AF65-F5344CB8AC3E}">
        <p14:creationId xmlns:p14="http://schemas.microsoft.com/office/powerpoint/2010/main" val="7608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7584" y="548680"/>
            <a:ext cx="7560840" cy="2592288"/>
          </a:xfrm>
          <a:solidFill>
            <a:schemeClr val="accent6">
              <a:lumMod val="50000"/>
            </a:schemeClr>
          </a:solidFill>
        </p:spPr>
        <p:txBody>
          <a:bodyPr/>
          <a:lstStyle/>
          <a:p>
            <a:r>
              <a:rPr lang="fr-BE" sz="6000" dirty="0" smtClean="0"/>
              <a:t>Les facteurs d’influence du sexe ratio</a:t>
            </a:r>
            <a:endParaRPr lang="fr-BE" sz="6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7</a:t>
            </a:fld>
            <a:endParaRPr lang="fr-FR" altLang="fr-FR"/>
          </a:p>
        </p:txBody>
      </p:sp>
    </p:spTree>
    <p:extLst>
      <p:ext uri="{BB962C8B-B14F-4D97-AF65-F5344CB8AC3E}">
        <p14:creationId xmlns:p14="http://schemas.microsoft.com/office/powerpoint/2010/main" val="28690826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9" y="260351"/>
            <a:ext cx="3888680" cy="504354"/>
          </a:xfrm>
        </p:spPr>
        <p:txBody>
          <a:bodyPr/>
          <a:lstStyle/>
          <a:p>
            <a:r>
              <a:rPr lang="fr-BE" sz="2000" dirty="0" smtClean="0"/>
              <a:t>Facteurs impliqués dans le sexe ratio</a:t>
            </a:r>
            <a:endParaRPr lang="fr-BE" sz="2000"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8</a:t>
            </a:fld>
            <a:endParaRPr lang="fr-FR" altLang="fr-FR"/>
          </a:p>
        </p:txBody>
      </p:sp>
      <p:pic>
        <p:nvPicPr>
          <p:cNvPr id="3075" name="Picture 3" descr="H:\Articles sex ratio\Sexe ratio facteurs d'influence général 20016 1 15.c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201" y="1247552"/>
            <a:ext cx="8725424" cy="4464496"/>
          </a:xfrm>
          <a:prstGeom prst="rect">
            <a:avLst/>
          </a:prstGeom>
          <a:noFill/>
          <a:extLst>
            <a:ext uri="{909E8E84-426E-40DD-AFC4-6F175D3DCCD1}">
              <a14:hiddenFill xmlns:a14="http://schemas.microsoft.com/office/drawing/2010/main">
                <a:solidFill>
                  <a:srgbClr val="FFFFFF"/>
                </a:solidFill>
              </a14:hiddenFill>
            </a:ext>
          </a:extLst>
        </p:spPr>
      </p:pic>
      <p:sp>
        <p:nvSpPr>
          <p:cNvPr id="7" name="Forme libre 6"/>
          <p:cNvSpPr/>
          <p:nvPr/>
        </p:nvSpPr>
        <p:spPr bwMode="auto">
          <a:xfrm>
            <a:off x="7391400" y="1841500"/>
            <a:ext cx="12710" cy="381000"/>
          </a:xfrm>
          <a:custGeom>
            <a:avLst/>
            <a:gdLst>
              <a:gd name="connsiteX0" fmla="*/ 0 w 12710"/>
              <a:gd name="connsiteY0" fmla="*/ 381000 h 381000"/>
              <a:gd name="connsiteX1" fmla="*/ 12700 w 12710"/>
              <a:gd name="connsiteY1" fmla="*/ 0 h 381000"/>
            </a:gdLst>
            <a:ahLst/>
            <a:cxnLst>
              <a:cxn ang="0">
                <a:pos x="connsiteX0" y="connsiteY0"/>
              </a:cxn>
              <a:cxn ang="0">
                <a:pos x="connsiteX1" y="connsiteY1"/>
              </a:cxn>
            </a:cxnLst>
            <a:rect l="l" t="t" r="r" b="b"/>
            <a:pathLst>
              <a:path w="12710" h="381000">
                <a:moveTo>
                  <a:pt x="0" y="381000"/>
                </a:moveTo>
                <a:cubicBezTo>
                  <a:pt x="13546" y="42350"/>
                  <a:pt x="12700" y="169418"/>
                  <a:pt x="127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807076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288" y="260350"/>
            <a:ext cx="8061325" cy="2088530"/>
          </a:xfrm>
        </p:spPr>
        <p:txBody>
          <a:bodyPr/>
          <a:lstStyle/>
          <a:p>
            <a:r>
              <a:rPr lang="fr-BE" dirty="0" smtClean="0"/>
              <a:t>Notre étude et ses quelques résultats</a:t>
            </a:r>
            <a:br>
              <a:rPr lang="fr-BE" dirty="0" smtClean="0"/>
            </a:br>
            <a:r>
              <a:rPr lang="fr-BE" dirty="0" smtClean="0"/>
              <a:t>Ly Hong Son </a:t>
            </a:r>
            <a:br>
              <a:rPr lang="fr-BE" dirty="0" smtClean="0"/>
            </a:br>
            <a:r>
              <a:rPr lang="fr-BE" dirty="0" smtClean="0"/>
              <a:t>Université </a:t>
            </a:r>
            <a:r>
              <a:rPr lang="fr-BE" dirty="0" err="1" smtClean="0"/>
              <a:t>Nong</a:t>
            </a:r>
            <a:r>
              <a:rPr lang="fr-BE" dirty="0" smtClean="0"/>
              <a:t> </a:t>
            </a:r>
            <a:r>
              <a:rPr lang="fr-BE" dirty="0" err="1" smtClean="0"/>
              <a:t>Lam</a:t>
            </a:r>
            <a:r>
              <a:rPr lang="fr-BE" dirty="0" smtClean="0"/>
              <a:t> </a:t>
            </a:r>
            <a:r>
              <a:rPr lang="fr-BE" dirty="0" err="1" smtClean="0"/>
              <a:t>HCM</a:t>
            </a:r>
            <a:r>
              <a:rPr lang="fr-BE" dirty="0" smtClean="0"/>
              <a:t> ville</a:t>
            </a:r>
            <a:br>
              <a:rPr lang="fr-BE" dirty="0" smtClean="0"/>
            </a:br>
            <a:r>
              <a:rPr lang="fr-BE" dirty="0" smtClean="0"/>
              <a:t>(Master complémentaire en sciences vétérinaires 2015) </a:t>
            </a:r>
            <a:endParaRPr lang="fr-BE" dirty="0"/>
          </a:p>
        </p:txBody>
      </p:sp>
      <p:sp>
        <p:nvSpPr>
          <p:cNvPr id="4" name="Espace réservé du numéro de diapositive 3"/>
          <p:cNvSpPr>
            <a:spLocks noGrp="1"/>
          </p:cNvSpPr>
          <p:nvPr>
            <p:ph type="sldNum" sz="quarter" idx="10"/>
          </p:nvPr>
        </p:nvSpPr>
        <p:spPr/>
        <p:txBody>
          <a:bodyPr/>
          <a:lstStyle/>
          <a:p>
            <a:fld id="{78EA7F27-D1AC-4F8B-97DD-BE4455A39874}" type="slidenum">
              <a:rPr lang="fr-FR" altLang="fr-FR" smtClean="0"/>
              <a:pPr/>
              <a:t>9</a:t>
            </a:fld>
            <a:endParaRPr lang="fr-FR" altLang="fr-FR"/>
          </a:p>
        </p:txBody>
      </p:sp>
      <p:graphicFrame>
        <p:nvGraphicFramePr>
          <p:cNvPr id="5" name="Content Placeholder 11"/>
          <p:cNvGraphicFramePr>
            <a:graphicFrameLocks noGrp="1"/>
          </p:cNvGraphicFramePr>
          <p:nvPr>
            <p:ph idx="1"/>
            <p:extLst>
              <p:ext uri="{D42A27DB-BD31-4B8C-83A1-F6EECF244321}">
                <p14:modId xmlns:p14="http://schemas.microsoft.com/office/powerpoint/2010/main" val="3765529741"/>
              </p:ext>
            </p:extLst>
          </p:nvPr>
        </p:nvGraphicFramePr>
        <p:xfrm>
          <a:off x="251520" y="2780928"/>
          <a:ext cx="8595474" cy="2982772"/>
        </p:xfrm>
        <a:graphic>
          <a:graphicData uri="http://schemas.openxmlformats.org/drawingml/2006/table">
            <a:tbl>
              <a:tblPr firstRow="1" firstCol="1" bandRow="1">
                <a:tableStyleId>{5C22544A-7EE6-4342-B048-85BDC9FD1C3A}</a:tableStyleId>
              </a:tblPr>
              <a:tblGrid>
                <a:gridCol w="3352800"/>
                <a:gridCol w="1426650"/>
                <a:gridCol w="1909338"/>
                <a:gridCol w="1906686"/>
              </a:tblGrid>
              <a:tr h="416065">
                <a:tc>
                  <a:txBody>
                    <a:bodyPr/>
                    <a:lstStyle/>
                    <a:p>
                      <a:pPr marL="0" marR="0">
                        <a:lnSpc>
                          <a:spcPct val="150000"/>
                        </a:lnSpc>
                        <a:spcBef>
                          <a:spcPts val="0"/>
                        </a:spcBef>
                        <a:spcAft>
                          <a:spcPts val="0"/>
                        </a:spcAft>
                      </a:pPr>
                      <a:r>
                        <a:rPr lang="fr-FR" sz="2000" b="0" dirty="0">
                          <a:effectLst/>
                          <a:latin typeface="Arial Narrow" pitchFamily="34" charset="0"/>
                        </a:rPr>
                        <a:t> </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solidFill>
                      <a:schemeClr val="accent6">
                        <a:lumMod val="75000"/>
                      </a:schemeClr>
                    </a:solidFill>
                  </a:tcPr>
                </a:tc>
                <a:tc>
                  <a:txBody>
                    <a:bodyPr/>
                    <a:lstStyle/>
                    <a:p>
                      <a:pPr marL="0" marR="0" algn="ctr">
                        <a:lnSpc>
                          <a:spcPct val="150000"/>
                        </a:lnSpc>
                        <a:spcBef>
                          <a:spcPts val="0"/>
                        </a:spcBef>
                        <a:spcAft>
                          <a:spcPts val="0"/>
                        </a:spcAft>
                      </a:pPr>
                      <a:r>
                        <a:rPr lang="fr-FR" sz="2000" b="0" dirty="0">
                          <a:effectLst/>
                          <a:latin typeface="Arial Narrow" pitchFamily="34" charset="0"/>
                        </a:rPr>
                        <a:t>Belgique</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solidFill>
                      <a:schemeClr val="accent6">
                        <a:lumMod val="75000"/>
                      </a:schemeClr>
                    </a:solidFill>
                  </a:tcPr>
                </a:tc>
                <a:tc>
                  <a:txBody>
                    <a:bodyPr/>
                    <a:lstStyle/>
                    <a:p>
                      <a:pPr marL="0" marR="0" algn="ctr">
                        <a:lnSpc>
                          <a:spcPct val="150000"/>
                        </a:lnSpc>
                        <a:spcBef>
                          <a:spcPts val="0"/>
                        </a:spcBef>
                        <a:spcAft>
                          <a:spcPts val="0"/>
                        </a:spcAft>
                      </a:pPr>
                      <a:r>
                        <a:rPr lang="fr-FR" sz="2000" b="0" dirty="0">
                          <a:effectLst/>
                          <a:latin typeface="Arial Narrow" pitchFamily="34" charset="0"/>
                        </a:rPr>
                        <a:t>France</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solidFill>
                      <a:schemeClr val="accent6">
                        <a:lumMod val="75000"/>
                      </a:schemeClr>
                    </a:solidFill>
                  </a:tcPr>
                </a:tc>
                <a:tc>
                  <a:txBody>
                    <a:bodyPr/>
                    <a:lstStyle/>
                    <a:p>
                      <a:pPr marL="0" marR="0" algn="ctr">
                        <a:lnSpc>
                          <a:spcPct val="150000"/>
                        </a:lnSpc>
                        <a:spcBef>
                          <a:spcPts val="0"/>
                        </a:spcBef>
                        <a:spcAft>
                          <a:spcPts val="0"/>
                        </a:spcAft>
                      </a:pPr>
                      <a:r>
                        <a:rPr lang="fr-FR" sz="2000" b="0" dirty="0">
                          <a:effectLst/>
                          <a:latin typeface="Arial Narrow" pitchFamily="34" charset="0"/>
                        </a:rPr>
                        <a:t>Total</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solidFill>
                      <a:schemeClr val="accent6">
                        <a:lumMod val="75000"/>
                      </a:schemeClr>
                    </a:solidFill>
                  </a:tcPr>
                </a:tc>
              </a:tr>
              <a:tr h="500784">
                <a:tc>
                  <a:txBody>
                    <a:bodyPr/>
                    <a:lstStyle/>
                    <a:p>
                      <a:pPr marL="0" marR="0">
                        <a:lnSpc>
                          <a:spcPct val="150000"/>
                        </a:lnSpc>
                        <a:spcBef>
                          <a:spcPts val="0"/>
                        </a:spcBef>
                        <a:spcAft>
                          <a:spcPts val="0"/>
                        </a:spcAft>
                      </a:pPr>
                      <a:r>
                        <a:rPr lang="fr-FR" sz="2000" b="0" dirty="0">
                          <a:effectLst/>
                          <a:latin typeface="Arial Narrow" pitchFamily="34" charset="0"/>
                        </a:rPr>
                        <a:t>Nombre de </a:t>
                      </a:r>
                      <a:r>
                        <a:rPr lang="fr-FR" sz="2000" b="0" dirty="0" smtClean="0">
                          <a:effectLst/>
                          <a:latin typeface="Arial Narrow" pitchFamily="34" charset="0"/>
                        </a:rPr>
                        <a:t>naissances</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nchor="ctr">
                    <a:solidFill>
                      <a:schemeClr val="accent6">
                        <a:lumMod val="75000"/>
                      </a:schemeClr>
                    </a:solidFill>
                  </a:tcP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19.858</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59.356</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79.214</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r>
              <a:tr h="499843">
                <a:tc>
                  <a:txBody>
                    <a:bodyPr/>
                    <a:lstStyle/>
                    <a:p>
                      <a:pPr marL="0" marR="0">
                        <a:lnSpc>
                          <a:spcPct val="150000"/>
                        </a:lnSpc>
                        <a:spcBef>
                          <a:spcPts val="0"/>
                        </a:spcBef>
                        <a:spcAft>
                          <a:spcPts val="0"/>
                        </a:spcAft>
                      </a:pPr>
                      <a:r>
                        <a:rPr lang="fr-FR" sz="2000" b="0" dirty="0">
                          <a:effectLst/>
                          <a:latin typeface="Arial Narrow" pitchFamily="34" charset="0"/>
                        </a:rPr>
                        <a:t>Vaches </a:t>
                      </a:r>
                      <a:r>
                        <a:rPr lang="fr-FR" sz="2000" b="0" dirty="0" smtClean="0">
                          <a:effectLst/>
                          <a:latin typeface="Arial Narrow" pitchFamily="34" charset="0"/>
                        </a:rPr>
                        <a:t>laitières</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nchor="ctr">
                    <a:solidFill>
                      <a:schemeClr val="accent6">
                        <a:lumMod val="75000"/>
                      </a:schemeClr>
                    </a:solidFill>
                  </a:tcP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5.001</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16.718</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21.719</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r>
              <a:tr h="508315">
                <a:tc>
                  <a:txBody>
                    <a:bodyPr/>
                    <a:lstStyle/>
                    <a:p>
                      <a:pPr marL="0" marR="0">
                        <a:lnSpc>
                          <a:spcPct val="150000"/>
                        </a:lnSpc>
                        <a:spcBef>
                          <a:spcPts val="0"/>
                        </a:spcBef>
                        <a:spcAft>
                          <a:spcPts val="0"/>
                        </a:spcAft>
                      </a:pPr>
                      <a:r>
                        <a:rPr lang="fr-FR" sz="2000" b="0" dirty="0">
                          <a:effectLst/>
                          <a:latin typeface="Arial Narrow" pitchFamily="34" charset="0"/>
                        </a:rPr>
                        <a:t>Vache à viande</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nchor="ctr">
                    <a:solidFill>
                      <a:schemeClr val="accent6">
                        <a:lumMod val="75000"/>
                      </a:schemeClr>
                    </a:solidFill>
                  </a:tcPr>
                </a:tc>
                <a:tc>
                  <a:txBody>
                    <a:bodyPr/>
                    <a:lstStyle/>
                    <a:p>
                      <a:pPr marL="0" marR="0" algn="ctr">
                        <a:lnSpc>
                          <a:spcPct val="150000"/>
                        </a:lnSpc>
                        <a:spcBef>
                          <a:spcPts val="0"/>
                        </a:spcBef>
                        <a:spcAft>
                          <a:spcPts val="0"/>
                        </a:spcAft>
                      </a:pPr>
                      <a:r>
                        <a:rPr lang="fr-FR" sz="2000" b="0">
                          <a:solidFill>
                            <a:schemeClr val="tx2"/>
                          </a:solidFill>
                          <a:effectLst/>
                          <a:latin typeface="Arial Narrow" pitchFamily="34" charset="0"/>
                        </a:rPr>
                        <a:t>2.219</a:t>
                      </a:r>
                      <a:endParaRPr lang="en-US" sz="2000" b="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4.460</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6.679</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r>
              <a:tr h="508315">
                <a:tc>
                  <a:txBody>
                    <a:bodyPr/>
                    <a:lstStyle/>
                    <a:p>
                      <a:pPr marL="0" marR="0">
                        <a:lnSpc>
                          <a:spcPct val="150000"/>
                        </a:lnSpc>
                        <a:spcBef>
                          <a:spcPts val="0"/>
                        </a:spcBef>
                        <a:spcAft>
                          <a:spcPts val="0"/>
                        </a:spcAft>
                      </a:pPr>
                      <a:r>
                        <a:rPr lang="fr-FR" sz="2000" b="0" dirty="0">
                          <a:effectLst/>
                          <a:latin typeface="Arial Narrow" pitchFamily="34" charset="0"/>
                        </a:rPr>
                        <a:t>No exploitations </a:t>
                      </a:r>
                      <a:r>
                        <a:rPr lang="fr-FR" sz="2000" b="0" dirty="0" smtClean="0">
                          <a:effectLst/>
                          <a:latin typeface="Arial Narrow" pitchFamily="34" charset="0"/>
                        </a:rPr>
                        <a:t>laitières</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nchor="ctr">
                    <a:solidFill>
                      <a:schemeClr val="accent6">
                        <a:lumMod val="75000"/>
                      </a:schemeClr>
                    </a:solidFill>
                  </a:tcPr>
                </a:tc>
                <a:tc>
                  <a:txBody>
                    <a:bodyPr/>
                    <a:lstStyle/>
                    <a:p>
                      <a:pPr marL="0" marR="0" algn="ctr">
                        <a:lnSpc>
                          <a:spcPct val="150000"/>
                        </a:lnSpc>
                        <a:spcBef>
                          <a:spcPts val="0"/>
                        </a:spcBef>
                        <a:spcAft>
                          <a:spcPts val="0"/>
                        </a:spcAft>
                      </a:pPr>
                      <a:r>
                        <a:rPr lang="fr-FR" sz="2000" b="0">
                          <a:solidFill>
                            <a:schemeClr val="tx2"/>
                          </a:solidFill>
                          <a:effectLst/>
                          <a:latin typeface="Arial Narrow" pitchFamily="34" charset="0"/>
                        </a:rPr>
                        <a:t>71</a:t>
                      </a:r>
                      <a:endParaRPr lang="en-US" sz="2000" b="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241</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312</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r>
              <a:tr h="508315">
                <a:tc>
                  <a:txBody>
                    <a:bodyPr/>
                    <a:lstStyle/>
                    <a:p>
                      <a:pPr marL="0" marR="0">
                        <a:lnSpc>
                          <a:spcPct val="150000"/>
                        </a:lnSpc>
                        <a:spcBef>
                          <a:spcPts val="0"/>
                        </a:spcBef>
                        <a:spcAft>
                          <a:spcPts val="0"/>
                        </a:spcAft>
                      </a:pPr>
                      <a:r>
                        <a:rPr lang="fr-FR" sz="2000" b="0" dirty="0">
                          <a:effectLst/>
                          <a:latin typeface="Arial Narrow" pitchFamily="34" charset="0"/>
                        </a:rPr>
                        <a:t>No exploitations </a:t>
                      </a:r>
                      <a:r>
                        <a:rPr lang="fr-FR" sz="2000" b="0" dirty="0" smtClean="0">
                          <a:effectLst/>
                          <a:latin typeface="Arial Narrow" pitchFamily="34" charset="0"/>
                        </a:rPr>
                        <a:t>viandeuses</a:t>
                      </a:r>
                      <a:endParaRPr lang="en-US" sz="2000" b="0" dirty="0">
                        <a:solidFill>
                          <a:schemeClr val="bg1"/>
                        </a:solidFill>
                        <a:effectLst/>
                        <a:latin typeface="Arial Narrow" panose="020B0606020202030204" pitchFamily="34" charset="0"/>
                        <a:ea typeface="Calibri"/>
                        <a:cs typeface="Times New Roman" pitchFamily="18" charset="0"/>
                      </a:endParaRPr>
                    </a:p>
                  </a:txBody>
                  <a:tcPr marL="68580" marR="68580" marT="0" marB="0" anchor="ctr">
                    <a:solidFill>
                      <a:schemeClr val="accent6">
                        <a:lumMod val="75000"/>
                      </a:schemeClr>
                    </a:solidFill>
                  </a:tcPr>
                </a:tc>
                <a:tc>
                  <a:txBody>
                    <a:bodyPr/>
                    <a:lstStyle/>
                    <a:p>
                      <a:pPr marL="0" marR="0" algn="ctr">
                        <a:lnSpc>
                          <a:spcPct val="150000"/>
                        </a:lnSpc>
                        <a:spcBef>
                          <a:spcPts val="0"/>
                        </a:spcBef>
                        <a:spcAft>
                          <a:spcPts val="0"/>
                        </a:spcAft>
                      </a:pPr>
                      <a:r>
                        <a:rPr lang="fr-FR" sz="2000" b="0">
                          <a:solidFill>
                            <a:schemeClr val="tx2"/>
                          </a:solidFill>
                          <a:effectLst/>
                          <a:latin typeface="Arial Narrow" pitchFamily="34" charset="0"/>
                        </a:rPr>
                        <a:t>22</a:t>
                      </a:r>
                      <a:endParaRPr lang="en-US" sz="2000" b="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a:solidFill>
                            <a:schemeClr val="tx2"/>
                          </a:solidFill>
                          <a:effectLst/>
                          <a:latin typeface="Arial Narrow" pitchFamily="34" charset="0"/>
                        </a:rPr>
                        <a:t>31</a:t>
                      </a:r>
                      <a:endParaRPr lang="en-US" sz="2000" b="0">
                        <a:solidFill>
                          <a:schemeClr val="tx2"/>
                        </a:solidFill>
                        <a:effectLst/>
                        <a:latin typeface="Arial Narrow" panose="020B0606020202030204" pitchFamily="34" charset="0"/>
                        <a:ea typeface="Calibri"/>
                        <a:cs typeface="Times New Roman" pitchFamily="18" charset="0"/>
                      </a:endParaRPr>
                    </a:p>
                  </a:txBody>
                  <a:tcPr marL="68580" marR="68580" marT="0" marB="0" anchor="ctr"/>
                </a:tc>
                <a:tc>
                  <a:txBody>
                    <a:bodyPr/>
                    <a:lstStyle/>
                    <a:p>
                      <a:pPr marL="0" marR="0" algn="ctr">
                        <a:lnSpc>
                          <a:spcPct val="150000"/>
                        </a:lnSpc>
                        <a:spcBef>
                          <a:spcPts val="0"/>
                        </a:spcBef>
                        <a:spcAft>
                          <a:spcPts val="0"/>
                        </a:spcAft>
                      </a:pPr>
                      <a:r>
                        <a:rPr lang="fr-FR" sz="2000" b="0" dirty="0">
                          <a:solidFill>
                            <a:schemeClr val="tx2"/>
                          </a:solidFill>
                          <a:effectLst/>
                          <a:latin typeface="Arial Narrow" pitchFamily="34" charset="0"/>
                        </a:rPr>
                        <a:t>53</a:t>
                      </a:r>
                      <a:endParaRPr lang="en-US" sz="2000" b="0" dirty="0">
                        <a:solidFill>
                          <a:schemeClr val="tx2"/>
                        </a:solidFill>
                        <a:effectLst/>
                        <a:latin typeface="Arial Narrow" panose="020B0606020202030204" pitchFamily="34" charset="0"/>
                        <a:ea typeface="Calibri"/>
                        <a:cs typeface="Times New Roman" pitchFamily="18" charset="0"/>
                      </a:endParaRPr>
                    </a:p>
                  </a:txBody>
                  <a:tcPr marL="68580" marR="68580" marT="0" marB="0" anchor="ctr"/>
                </a:tc>
              </a:tr>
            </a:tbl>
          </a:graphicData>
        </a:graphic>
      </p:graphicFrame>
    </p:spTree>
    <p:extLst>
      <p:ext uri="{BB962C8B-B14F-4D97-AF65-F5344CB8AC3E}">
        <p14:creationId xmlns:p14="http://schemas.microsoft.com/office/powerpoint/2010/main" val="8349128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menorca">
  <a:themeElements>
    <a:clrScheme name="">
      <a:dk1>
        <a:srgbClr val="808080"/>
      </a:dk1>
      <a:lt1>
        <a:srgbClr val="FFFFFF"/>
      </a:lt1>
      <a:dk2>
        <a:srgbClr val="3333FF"/>
      </a:dk2>
      <a:lt2>
        <a:srgbClr val="000000"/>
      </a:lt2>
      <a:accent1>
        <a:srgbClr val="00CC99"/>
      </a:accent1>
      <a:accent2>
        <a:srgbClr val="3333CC"/>
      </a:accent2>
      <a:accent3>
        <a:srgbClr val="ADADFF"/>
      </a:accent3>
      <a:accent4>
        <a:srgbClr val="DADADA"/>
      </a:accent4>
      <a:accent5>
        <a:srgbClr val="AAE2CA"/>
      </a:accent5>
      <a:accent6>
        <a:srgbClr val="2D2DB9"/>
      </a:accent6>
      <a:hlink>
        <a:srgbClr val="CCCCFF"/>
      </a:hlink>
      <a:folHlink>
        <a:srgbClr val="B2B2B2"/>
      </a:folHlink>
    </a:clrScheme>
    <a:fontScheme name="menorca">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enorc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enorc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enorc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norc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norc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enorc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enorc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15370</TotalTime>
  <Words>5836</Words>
  <Application>Microsoft Office PowerPoint</Application>
  <PresentationFormat>Affichage à l'écran (4:3)</PresentationFormat>
  <Paragraphs>721</Paragraphs>
  <Slides>67</Slides>
  <Notes>24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67</vt:i4>
      </vt:variant>
    </vt:vector>
  </HeadingPairs>
  <TitlesOfParts>
    <vt:vector size="77" baseType="lpstr">
      <vt:lpstr>Arial</vt:lpstr>
      <vt:lpstr>Arial Narrow</vt:lpstr>
      <vt:lpstr>Calibri</vt:lpstr>
      <vt:lpstr>Century Gothic</vt:lpstr>
      <vt:lpstr>Comic Sans MS</vt:lpstr>
      <vt:lpstr>Mistral</vt:lpstr>
      <vt:lpstr>Times New Roman</vt:lpstr>
      <vt:lpstr>Verdana</vt:lpstr>
      <vt:lpstr>Wingdings</vt:lpstr>
      <vt:lpstr>menorca</vt:lpstr>
      <vt:lpstr>Choisir le sexe de son veau.  Est-ce possible et comment ?</vt:lpstr>
      <vt:lpstr>Si après cette conférence, vous n’êtes pas capable de </vt:lpstr>
      <vt:lpstr>Quelques données générales</vt:lpstr>
      <vt:lpstr>Quelques définitions et histoires </vt:lpstr>
      <vt:lpstr>Le sexe ratio secondaire (SRS) dans l’espèce bovine  (8.122.434 naissances dans des troupeaux de buffles, et d’espèces mixtes, à viande et laitière)</vt:lpstr>
      <vt:lpstr>Présentation PowerPoint</vt:lpstr>
      <vt:lpstr>Les facteurs d’influence du sexe ratio</vt:lpstr>
      <vt:lpstr>Facteurs impliqués dans le sexe ratio</vt:lpstr>
      <vt:lpstr>Notre étude et ses quelques résultats Ly Hong Son  Université Nong Lam HCM ville (Master complémentaire en sciences vétérinaires 2015) </vt:lpstr>
      <vt:lpstr>Comparaison (B : 80 troupeaux / F : 225 troupeaux ) de la distribution des troupeaux en fonction de divers % de sexe ratio (Ly et Hanzen 2015)</vt:lpstr>
      <vt:lpstr>Effets de différents facteurs sur le SR (Ly et Hanzen 2015)</vt:lpstr>
      <vt:lpstr>Effets de différents facteurs sur le SR (Ly et Hanzen 2015)</vt:lpstr>
      <vt:lpstr>Présentation PowerPoint</vt:lpstr>
      <vt:lpstr>L’état corporel de la mère Hypothèse de Trivers et Willard (1973)</vt:lpstr>
      <vt:lpstr>La dominance sociale</vt:lpstr>
      <vt:lpstr>La production laitière (Hinde et al. PLoS ONE, 2014,(9): 1-7.)</vt:lpstr>
      <vt:lpstr>La production laitière (Barbat et al. 2014)</vt:lpstr>
      <vt:lpstr>Le stade de la gestation</vt:lpstr>
      <vt:lpstr>Le site anatomique de la gestation : 4 études</vt:lpstr>
      <vt:lpstr>Le site anatomique de la gestation : effet de l’ovaire</vt:lpstr>
      <vt:lpstr>La race du père et l’effet de la congélation</vt:lpstr>
      <vt:lpstr>Le moment de l’insémination</vt:lpstr>
      <vt:lpstr>Le type, le site et le nombre d’insémination; la production d’embryons</vt:lpstr>
      <vt:lpstr>Mécanismes d’effets</vt:lpstr>
      <vt:lpstr>Présentation PowerPoint</vt:lpstr>
      <vt:lpstr>Présentation PowerPoint</vt:lpstr>
      <vt:lpstr>Présentation PowerPoint</vt:lpstr>
      <vt:lpstr>Utilisation de sperme sexé Données générales</vt:lpstr>
      <vt:lpstr>A votre avis , pourquoi utiliser du sperme sexé ? </vt:lpstr>
      <vt:lpstr>Pourquoi utiliser du sperme sexé (SS) ? </vt:lpstr>
      <vt:lpstr>Pourquoi ne pas utiliser du sperme sexé (SS) ? </vt:lpstr>
      <vt:lpstr>Présentation PowerPoint</vt:lpstr>
      <vt:lpstr>Importance de l’utilisation du sperme sexé : données françaises 2014 Pascale Le Mezec http://idele.fr/domaines-techniques/produire-et-transformer-de-la-viande/reproduction/publication/idelesolr/recommends/le-point-sur-lutilisation-de-la-semence-sexee-en-2014-1.html</vt:lpstr>
      <vt:lpstr>Effet de la production laitière sur le % de troupeaux utilisant du sperme sexé. (USA : 2006 à 2008) (Norman et al. 2010) </vt:lpstr>
      <vt:lpstr>% des génisses et vaches des troupeaux faisant l’objet d’une utilisation de sperme sexé (Norman et al. 2010) </vt:lpstr>
      <vt:lpstr>Quelques données générales</vt:lpstr>
      <vt:lpstr>Le système de triage des spermatozoïdes (http://www.swissgenetics.ch/Sexage-de-semence.164.0.html?&amp;L=3) </vt:lpstr>
      <vt:lpstr>Principe du sexage du sperme par cytométrie de flux (http://www.swissgenetics.ch/Sexage-de-semence.164.0.html?&amp;L=3) </vt:lpstr>
      <vt:lpstr>Quelques liens de sociétés (17 sociétés dans le monde et une cinquantaine d’appareils : Rath et Johnson 2008)</vt:lpstr>
      <vt:lpstr>32.000 spermatozoïdes par sec oui mais (Seidel Animal 2014, 8,160-164)</vt:lpstr>
      <vt:lpstr>Applications à diverses espèces (beaucoup moins que l’espèce bovine) Voir Rath et Johnson 2008)</vt:lpstr>
      <vt:lpstr>Utilisation de sperme sexé en insémination artificielle Résultats observés</vt:lpstr>
      <vt:lpstr>Taux de gestation et % F comparé entre sperme sexé et non sexé</vt:lpstr>
      <vt:lpstr>Pourquoi cette réduction de 17 à 31 % du taux de gestation ? </vt:lpstr>
      <vt:lpstr>Présentation PowerPoint</vt:lpstr>
      <vt:lpstr>Présentation PowerPoint</vt:lpstr>
      <vt:lpstr>Présentation PowerPoint</vt:lpstr>
      <vt:lpstr>Plus concrètement en pratique </vt:lpstr>
      <vt:lpstr>Présentation PowerPoint</vt:lpstr>
      <vt:lpstr>Présentation PowerPoint</vt:lpstr>
      <vt:lpstr>Présentation PowerPoint</vt:lpstr>
      <vt:lpstr>Effet du moment de l’IA chez des génisses jersey (n = 638) détectées au moyen du système Heatwatch (Sa Filho et al. 2010) </vt:lpstr>
      <vt:lpstr>Effet du moment de l’IA (sperme sexé) sur le % de gestation de vaches laitières Jersey (n=678) (Bombardelli et al. Theriogenology 2016)</vt:lpstr>
      <vt:lpstr>Effet du moment de l’IA (sperme sexé) sur le % de gestation de vaches laitières Jersey (n=678) (Bombardelli et al. Theriogenology 2016)</vt:lpstr>
      <vt:lpstr>Effet du moment de l’IA (54 h vs 60h après le retrait d’un CIDR) chez des génisses jersey (n=420) (Sales et al. Theriogenology 2011,76,427-435) </vt:lpstr>
      <vt:lpstr>Conséquences possibles de l’utilisation du sperme sexé</vt:lpstr>
      <vt:lpstr>Effets de l’utilisation du sperme sexé sur les caractéristiques de la gestation et des veaux (Tubman et al. J Anim Sci 2004, 52, 1029-1036)</vt:lpstr>
      <vt:lpstr>Effet de l’utilisation du sperme sexé sur le délai de retour en chaleurs (Dejarnette et al. 2009)</vt:lpstr>
      <vt:lpstr>Comparaison du % de gestation en fonction du n° d’IA au moyen de sperme sexé et non sexé (Healy et al. 2013 9870 inséminations Génisses Holstein)</vt:lpstr>
      <vt:lpstr>Stratégies d’insémination : recommandations</vt:lpstr>
      <vt:lpstr>Recommandations d’ABS sexation http://www.bovec.fr/uploads/fichier/38_SEXATION-GUIDE-TECHNIQUE.pdf</vt:lpstr>
      <vt:lpstr>Sperme sexé et biotechnologies de l’embryon</vt:lpstr>
      <vt:lpstr>Quelques résultats de TE au moyen de sperme sexé</vt:lpstr>
      <vt:lpstr>Avez-vous tout retenu ? </vt:lpstr>
      <vt:lpstr>Vrai ou faux ? </vt:lpstr>
      <vt:lpstr>Présentation PowerPoint</vt:lpstr>
      <vt:lpstr>Présentation PowerPoint</vt:lpstr>
    </vt:vector>
  </TitlesOfParts>
  <Company>Compaq</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rétention placentaire</dc:title>
  <dc:creator>Compaq</dc:creator>
  <cp:lastModifiedBy>Hanzen Christian</cp:lastModifiedBy>
  <cp:revision>436</cp:revision>
  <dcterms:created xsi:type="dcterms:W3CDTF">1999-10-10T17:58:13Z</dcterms:created>
  <dcterms:modified xsi:type="dcterms:W3CDTF">2016-03-21T06:47:17Z</dcterms:modified>
</cp:coreProperties>
</file>