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4" r:id="rId4"/>
    <p:sldId id="256" r:id="rId5"/>
    <p:sldId id="265" r:id="rId6"/>
    <p:sldId id="266" r:id="rId7"/>
    <p:sldId id="261" r:id="rId8"/>
    <p:sldId id="267" r:id="rId9"/>
    <p:sldId id="268" r:id="rId10"/>
    <p:sldId id="269" r:id="rId11"/>
    <p:sldId id="270" r:id="rId12"/>
    <p:sldId id="274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9B8E-8168-4564-AD87-238B04019F89}" type="datetimeFigureOut">
              <a:rPr lang="fr-BE" smtClean="0"/>
              <a:pPr/>
              <a:t>17/04/2013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8ADC-F5F7-414E-819E-417B981C629B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neuro03\Documents\IMAGES\DandelionBird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984776" cy="4381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3528" y="5486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 smtClean="0">
                <a:solidFill>
                  <a:srgbClr val="C00000"/>
                </a:solidFill>
              </a:rPr>
              <a:t>DEFIS ETHIQUES DANS LA PRATIQUE QUOTIDIENNE </a:t>
            </a:r>
          </a:p>
          <a:p>
            <a:r>
              <a:rPr lang="fr-BE" sz="2800" b="1" dirty="0" smtClean="0">
                <a:solidFill>
                  <a:srgbClr val="C00000"/>
                </a:solidFill>
              </a:rPr>
              <a:t>                    REFLEXIONS D’UN ASSISTANT</a:t>
            </a:r>
            <a:endParaRPr lang="fr-BE" sz="28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6216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solidFill>
                  <a:srgbClr val="C00000"/>
                </a:solidFill>
              </a:rPr>
              <a:t>Z. Jedidi, M.D.</a:t>
            </a:r>
          </a:p>
          <a:p>
            <a:pPr algn="just"/>
            <a:r>
              <a:rPr lang="fr-BE" dirty="0" smtClean="0">
                <a:solidFill>
                  <a:srgbClr val="C00000"/>
                </a:solidFill>
              </a:rPr>
              <a:t>H. Jedidi, M.D.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301208"/>
            <a:ext cx="973964" cy="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47864" y="6237312"/>
            <a:ext cx="21602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</a:t>
            </a:r>
            <a:r>
              <a:rPr lang="fr-BE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Société </a:t>
            </a:r>
            <a:r>
              <a:rPr lang="fr-BE" sz="10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Médico-Chirurgicale</a:t>
            </a:r>
            <a:endParaRPr lang="fr-BE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BE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de </a:t>
            </a:r>
            <a:r>
              <a:rPr lang="fr-BE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Liège</a:t>
            </a:r>
          </a:p>
        </p:txBody>
      </p:sp>
      <p:pic>
        <p:nvPicPr>
          <p:cNvPr id="9" name="Image 8" descr="http://www.chu.ulg.ac.be/upload/docs/image/jpeg/2009-02/logo_chu-coul-petit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23728" y="5805264"/>
            <a:ext cx="936104" cy="7877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Image 9" descr="http://www.ulg.ac.be/upload/docs/image/gif/2007-11/logo_coul_texte_blason_cadre_300.gif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36096" y="5805264"/>
            <a:ext cx="854196" cy="720080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oeuvre_7195_tchoubakov-oleg_sisyph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279" r="-38279"/>
          <a:stretch>
            <a:fillRect/>
          </a:stretch>
        </p:blipFill>
        <p:spPr>
          <a:xfrm>
            <a:off x="-540568" y="0"/>
            <a:ext cx="10369152" cy="5793507"/>
          </a:xfrm>
        </p:spPr>
      </p:pic>
      <p:sp>
        <p:nvSpPr>
          <p:cNvPr id="5" name="ZoneTexte 4"/>
          <p:cNvSpPr txBox="1"/>
          <p:nvPr/>
        </p:nvSpPr>
        <p:spPr>
          <a:xfrm>
            <a:off x="1907704" y="6237312"/>
            <a:ext cx="512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Qu’est ce qui pour VOUS fait la valeur de VOTRE vie?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83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nastructu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2" b="22502"/>
          <a:stretch>
            <a:fillRect/>
          </a:stretch>
        </p:blipFill>
        <p:spPr>
          <a:xfrm>
            <a:off x="107504" y="1268760"/>
            <a:ext cx="8229600" cy="4525963"/>
          </a:xfrm>
        </p:spPr>
      </p:pic>
      <p:pic>
        <p:nvPicPr>
          <p:cNvPr id="5" name="Image 4" descr="ImageDispla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00" y="4140200"/>
            <a:ext cx="2540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0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t10658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277" r="-17277"/>
          <a:stretch>
            <a:fillRect/>
          </a:stretch>
        </p:blipFill>
        <p:spPr>
          <a:xfrm>
            <a:off x="-92607" y="764704"/>
            <a:ext cx="9252520" cy="5289451"/>
          </a:xfrm>
        </p:spPr>
      </p:pic>
    </p:spTree>
    <p:extLst>
      <p:ext uri="{BB962C8B-B14F-4D97-AF65-F5344CB8AC3E}">
        <p14:creationId xmlns:p14="http://schemas.microsoft.com/office/powerpoint/2010/main" xmlns="" val="41310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Difficulté de tenir compte de tous les cas de figure.</a:t>
            </a:r>
          </a:p>
          <a:p>
            <a:endParaRPr lang="fr-FR" dirty="0" smtClean="0"/>
          </a:p>
          <a:p>
            <a:r>
              <a:rPr lang="fr-FR" dirty="0" smtClean="0"/>
              <a:t>Danger de substituer ses propres codes (ou ceux de l’entourage!) sa propre morale à celle du patient. (</a:t>
            </a:r>
            <a:r>
              <a:rPr lang="fr-FR" dirty="0" smtClean="0">
                <a:sym typeface="Wingdings"/>
              </a:rPr>
              <a:t> Close de conscience).</a:t>
            </a:r>
          </a:p>
          <a:p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Notre opinion est souvent très (trop?) éclairée.</a:t>
            </a:r>
          </a:p>
          <a:p>
            <a:endParaRPr lang="fr-FR" dirty="0">
              <a:sym typeface="Wingdings"/>
            </a:endParaRPr>
          </a:p>
          <a:p>
            <a:r>
              <a:rPr lang="fr-FR" dirty="0"/>
              <a:t>Malaise « général » par rapport à ces questions. Culpabilité.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31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 à vis du patient: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30243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Respect de sa liberté.</a:t>
            </a:r>
          </a:p>
          <a:p>
            <a:r>
              <a:rPr lang="fr-FR" dirty="0" smtClean="0"/>
              <a:t>Sauvegarde du bien être physique, mental &amp; moral.</a:t>
            </a:r>
          </a:p>
          <a:p>
            <a:r>
              <a:rPr lang="fr-FR" dirty="0" smtClean="0"/>
              <a:t>Respect des croyances &amp; des valeurs.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(</a:t>
            </a:r>
            <a:r>
              <a:rPr lang="fr-FR" dirty="0" smtClean="0">
                <a:sym typeface="Wingdings"/>
              </a:rPr>
              <a:t> Le médecin est neutre)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10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464496"/>
          </a:xfrm>
        </p:spPr>
        <p:txBody>
          <a:bodyPr>
            <a:normAutofit fontScale="90000"/>
          </a:bodyPr>
          <a:lstStyle/>
          <a:p>
            <a:r>
              <a:rPr lang="fr-FR" sz="10700" dirty="0" smtClean="0"/>
              <a:t>«</a:t>
            </a:r>
            <a:r>
              <a:rPr lang="fr-FR" dirty="0" smtClean="0"/>
              <a:t> </a:t>
            </a:r>
            <a:br>
              <a:rPr lang="fr-FR" dirty="0" smtClean="0"/>
            </a:br>
            <a:r>
              <a:rPr lang="fr-FR" sz="3100" dirty="0" smtClean="0"/>
              <a:t>La loi obéira à sa propre nature et non à la volonté du législateur, et elle portera inévitablement les fruits que nous avons semés en elle . </a:t>
            </a:r>
            <a:br>
              <a:rPr lang="fr-FR" sz="3100" dirty="0" smtClean="0"/>
            </a:br>
            <a:r>
              <a:rPr lang="fr-FR" sz="9600" dirty="0" smtClean="0"/>
              <a:t>»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27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56176" y="4725144"/>
            <a:ext cx="237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-G</a:t>
            </a:r>
            <a:r>
              <a:rPr lang="fr-FR" sz="2000" i="1" dirty="0"/>
              <a:t>. K. </a:t>
            </a:r>
            <a:r>
              <a:rPr lang="fr-FR" sz="2000" i="1" dirty="0" smtClean="0"/>
              <a:t>Chesterton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4421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ataille_magenta_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82" b="7882"/>
          <a:stretch>
            <a:fillRect/>
          </a:stretch>
        </p:blipFill>
        <p:spPr>
          <a:xfrm>
            <a:off x="467544" y="404664"/>
            <a:ext cx="8229600" cy="6120680"/>
          </a:xfrm>
        </p:spPr>
      </p:pic>
    </p:spTree>
    <p:extLst>
      <p:ext uri="{BB962C8B-B14F-4D97-AF65-F5344CB8AC3E}">
        <p14:creationId xmlns:p14="http://schemas.microsoft.com/office/powerpoint/2010/main" xmlns="" val="20853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Ethique</a:t>
            </a:r>
          </a:p>
          <a:p>
            <a:pPr marL="0" indent="0">
              <a:buNone/>
            </a:pPr>
            <a:r>
              <a:rPr lang="fr-FR" sz="1600" dirty="0" smtClean="0"/>
              <a:t>Pratique, concrète, appliquée, peu dissociable de son objet.  Recherche du compromis.</a:t>
            </a:r>
          </a:p>
          <a:p>
            <a:pPr marL="0" indent="0">
              <a:buNone/>
            </a:pPr>
            <a:r>
              <a:rPr lang="fr-FR" sz="1600" dirty="0" smtClean="0"/>
              <a:t>Collective, consensuelle.</a:t>
            </a:r>
          </a:p>
          <a:p>
            <a:endParaRPr lang="fr-FR" dirty="0" smtClean="0"/>
          </a:p>
          <a:p>
            <a:r>
              <a:rPr lang="fr-FR" dirty="0" smtClean="0"/>
              <a:t>Morale</a:t>
            </a:r>
          </a:p>
          <a:p>
            <a:pPr marL="0" indent="0">
              <a:buNone/>
            </a:pPr>
            <a:r>
              <a:rPr lang="fr-FR" sz="1600" dirty="0" smtClean="0"/>
              <a:t>Aspirations abstraites, caractère absolu.  Spirituel, religieux. Recherche d’un idéal.</a:t>
            </a: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Personnelle.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Déontologie</a:t>
            </a:r>
            <a:endParaRPr lang="fr-FR" dirty="0"/>
          </a:p>
          <a:p>
            <a:pPr marL="0" indent="0">
              <a:buNone/>
            </a:pPr>
            <a:r>
              <a:rPr lang="fr-FR" sz="1600" dirty="0" smtClean="0"/>
              <a:t>Devoirs, codes, règles à observer.  Recherche l’harmonie entre les intervenants dans le cadre d’un métier.</a:t>
            </a:r>
          </a:p>
          <a:p>
            <a:pPr marL="0" indent="0">
              <a:buNone/>
            </a:pPr>
            <a:r>
              <a:rPr lang="fr-FR" sz="1600" dirty="0" smtClean="0"/>
              <a:t>Corporative, professionnelle.</a:t>
            </a:r>
          </a:p>
        </p:txBody>
      </p:sp>
    </p:spTree>
    <p:extLst>
      <p:ext uri="{BB962C8B-B14F-4D97-AF65-F5344CB8AC3E}">
        <p14:creationId xmlns:p14="http://schemas.microsoft.com/office/powerpoint/2010/main" xmlns="" val="28190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83768" y="1196752"/>
            <a:ext cx="3528392" cy="10747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 veux-je faire 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552" y="4293096"/>
            <a:ext cx="2914650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 puis-je faire 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64088" y="4221088"/>
            <a:ext cx="3312368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Que dois-je faire 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riangle isocèle 2"/>
          <p:cNvSpPr>
            <a:spLocks noChangeArrowheads="1"/>
          </p:cNvSpPr>
          <p:nvPr/>
        </p:nvSpPr>
        <p:spPr bwMode="auto">
          <a:xfrm>
            <a:off x="2627784" y="1772816"/>
            <a:ext cx="3600400" cy="2448272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049" name="Zone de texte 2"/>
          <p:cNvSpPr txBox="1">
            <a:spLocks noChangeArrowheads="1"/>
          </p:cNvSpPr>
          <p:nvPr/>
        </p:nvSpPr>
        <p:spPr bwMode="auto">
          <a:xfrm>
            <a:off x="3923928" y="2564904"/>
            <a:ext cx="720080" cy="151216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17463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525344"/>
            <a:ext cx="9144000" cy="17462"/>
          </a:xfrm>
          <a:prstGeom prst="rect">
            <a:avLst/>
          </a:prstGeom>
          <a:solidFill>
            <a:srgbClr val="000000"/>
          </a:solidFill>
          <a:ln w="9525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L’affection doit être incurable &amp; grave.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 souffrance physique (ou psychique) doit être insupportable.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La demande doit être faite par une personne consciente, en pleine possession de ses moyens, responsable de ses actes.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 demande doit être réitérée librement au moment où le patient souhaite qu’elle soit effectuée.</a:t>
            </a:r>
          </a:p>
        </p:txBody>
      </p:sp>
    </p:spTree>
    <p:extLst>
      <p:ext uri="{BB962C8B-B14F-4D97-AF65-F5344CB8AC3E}">
        <p14:creationId xmlns:p14="http://schemas.microsoft.com/office/powerpoint/2010/main" xmlns="" val="10719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00203172524_dementia_466x262_sciencephotolibrar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4531" b="-14531"/>
          <a:stretch>
            <a:fillRect/>
          </a:stretch>
        </p:blipFill>
        <p:spPr>
          <a:xfrm>
            <a:off x="755577" y="-387424"/>
            <a:ext cx="7776864" cy="5616624"/>
          </a:xfrm>
        </p:spPr>
      </p:pic>
      <p:sp>
        <p:nvSpPr>
          <p:cNvPr id="5" name="Flèche vers la droite 4"/>
          <p:cNvSpPr/>
          <p:nvPr/>
        </p:nvSpPr>
        <p:spPr>
          <a:xfrm>
            <a:off x="1187624" y="5172176"/>
            <a:ext cx="6984776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71800" y="6021288"/>
            <a:ext cx="121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Diagnostic.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5373216"/>
            <a:ext cx="210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Début de l’affection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92280" y="6309320"/>
            <a:ext cx="13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Phase d’état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4725144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?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xmlns="" val="35381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fr-FR" dirty="0" smtClean="0"/>
              <a:t>Effets secondaires des médicaments!</a:t>
            </a:r>
          </a:p>
          <a:p>
            <a:r>
              <a:rPr lang="fr-FR" dirty="0" smtClean="0"/>
              <a:t>Troubles du comportement</a:t>
            </a:r>
          </a:p>
          <a:p>
            <a:r>
              <a:rPr lang="fr-FR" dirty="0" smtClean="0"/>
              <a:t>Dépression « organique »</a:t>
            </a:r>
          </a:p>
          <a:p>
            <a:r>
              <a:rPr lang="fr-FR" dirty="0" smtClean="0"/>
              <a:t>Adaptation, désintérêt, émoussement affectif</a:t>
            </a:r>
          </a:p>
          <a:p>
            <a:r>
              <a:rPr lang="fr-FR" dirty="0" smtClean="0"/>
              <a:t>Anosognosie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18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nterpharma_gws_2013f_13_o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631" r="-12631"/>
          <a:stretch>
            <a:fillRect/>
          </a:stretch>
        </p:blipFill>
        <p:spPr>
          <a:xfrm>
            <a:off x="0" y="836712"/>
            <a:ext cx="9505056" cy="5318051"/>
          </a:xfrm>
        </p:spPr>
      </p:pic>
    </p:spTree>
    <p:extLst>
      <p:ext uri="{BB962C8B-B14F-4D97-AF65-F5344CB8AC3E}">
        <p14:creationId xmlns:p14="http://schemas.microsoft.com/office/powerpoint/2010/main" xmlns="" val="31421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diologue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4449" b="-14449"/>
          <a:stretch>
            <a:fillRect/>
          </a:stretch>
        </p:blipFill>
        <p:spPr>
          <a:xfrm>
            <a:off x="467544" y="2204864"/>
            <a:ext cx="8229600" cy="4525963"/>
          </a:xfrm>
        </p:spPr>
      </p:pic>
      <p:pic>
        <p:nvPicPr>
          <p:cNvPr id="5" name="Image 4" descr="DTYBanner_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12" y="692696"/>
            <a:ext cx="91440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8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280</Words>
  <Application>Microsoft Office PowerPoint</Application>
  <PresentationFormat>Affichage à l'écran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Loi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Vis à vis du patient:</vt:lpstr>
      <vt:lpstr>«  La loi obéira à sa propre nature et non à la volonté du législateur, et elle portera inévitablement les fruits que nous avons semés en elle .  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Haroun Jedidi</dc:creator>
  <cp:lastModifiedBy>Haroun Jedidi</cp:lastModifiedBy>
  <cp:revision>63</cp:revision>
  <cp:lastPrinted>2013-04-17T13:25:47Z</cp:lastPrinted>
  <dcterms:created xsi:type="dcterms:W3CDTF">2013-04-12T14:09:12Z</dcterms:created>
  <dcterms:modified xsi:type="dcterms:W3CDTF">2013-04-17T14:17:19Z</dcterms:modified>
</cp:coreProperties>
</file>