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90" r:id="rId5"/>
    <p:sldId id="301" r:id="rId6"/>
    <p:sldId id="300" r:id="rId7"/>
    <p:sldId id="261" r:id="rId8"/>
    <p:sldId id="286" r:id="rId9"/>
    <p:sldId id="278" r:id="rId10"/>
    <p:sldId id="277" r:id="rId11"/>
    <p:sldId id="279" r:id="rId12"/>
    <p:sldId id="271" r:id="rId13"/>
    <p:sldId id="274" r:id="rId14"/>
    <p:sldId id="287" r:id="rId15"/>
    <p:sldId id="288" r:id="rId16"/>
    <p:sldId id="270" r:id="rId17"/>
    <p:sldId id="275" r:id="rId18"/>
    <p:sldId id="282" r:id="rId19"/>
    <p:sldId id="268" r:id="rId20"/>
    <p:sldId id="280" r:id="rId21"/>
    <p:sldId id="264" r:id="rId22"/>
    <p:sldId id="262" r:id="rId23"/>
    <p:sldId id="305" r:id="rId24"/>
    <p:sldId id="306" r:id="rId25"/>
    <p:sldId id="307" r:id="rId26"/>
    <p:sldId id="303" r:id="rId27"/>
    <p:sldId id="304" r:id="rId28"/>
    <p:sldId id="291" r:id="rId29"/>
    <p:sldId id="293" r:id="rId30"/>
    <p:sldId id="263" r:id="rId31"/>
    <p:sldId id="297" r:id="rId32"/>
    <p:sldId id="296" r:id="rId33"/>
    <p:sldId id="302" r:id="rId34"/>
    <p:sldId id="294" r:id="rId35"/>
    <p:sldId id="298" r:id="rId36"/>
    <p:sldId id="299" r:id="rId37"/>
    <p:sldId id="292" r:id="rId38"/>
    <p:sldId id="272" r:id="rId39"/>
    <p:sldId id="265" r:id="rId40"/>
    <p:sldId id="259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44B4-724C-4D7E-A295-7EBBD55A22B8}" type="datetimeFigureOut">
              <a:rPr lang="fr-FR"/>
              <a:t>13/02/2016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F1EA-E0AB-4980-9007-A203A142E7CD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7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6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86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878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467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5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17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20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98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96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18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39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472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847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716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584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075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044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919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348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706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66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514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53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238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906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25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48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20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713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469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3305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42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6436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5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83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5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35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81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F1EA-E0AB-4980-9007-A203A142E7CD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3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8" y="742950"/>
            <a:ext cx="5391150" cy="47017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29" y="1079500"/>
            <a:ext cx="2619741" cy="1971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91" y="190448"/>
            <a:ext cx="838317" cy="7430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75" y="1079500"/>
            <a:ext cx="847725" cy="7429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43225" y="5410200"/>
            <a:ext cx="6029325" cy="15081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2400" b="1" dirty="0">
                <a:solidFill>
                  <a:srgbClr val="FF6633"/>
                </a:solidFill>
                <a:latin typeface="Century Gothic"/>
              </a:rPr>
              <a:t>URGENCES NEUROLOGIQUES</a:t>
            </a:r>
          </a:p>
          <a:p>
            <a:pPr algn="ctr"/>
            <a:endParaRPr lang="fr-FR" sz="2400" b="1" dirty="0">
              <a:solidFill>
                <a:srgbClr val="FF6633"/>
              </a:solidFill>
              <a:latin typeface="Century Gothic"/>
            </a:endParaRPr>
          </a:p>
          <a:p>
            <a:pPr algn="ctr"/>
            <a:r>
              <a:rPr lang="fr-FR" sz="1400" b="1">
                <a:solidFill>
                  <a:srgbClr val="FF6633"/>
                </a:solidFill>
                <a:latin typeface="Calibri"/>
              </a:rPr>
              <a:t>Enseignement continu de l'</a:t>
            </a:r>
            <a:r>
              <a:rPr lang="fr-FR" sz="1400" b="1" dirty="0" err="1">
                <a:solidFill>
                  <a:srgbClr val="FF6633"/>
                </a:solidFill>
                <a:latin typeface="Calibri"/>
              </a:rPr>
              <a:t>AMLg</a:t>
            </a:r>
            <a:endParaRPr lang="fr-FR" sz="1400" b="1" dirty="0">
              <a:solidFill>
                <a:srgbClr val="FF6633"/>
              </a:solidFill>
              <a:latin typeface="Calibri"/>
            </a:endParaRPr>
          </a:p>
          <a:p>
            <a:pPr algn="ctr"/>
            <a:r>
              <a:rPr lang="fr-FR" sz="1200" dirty="0">
                <a:solidFill>
                  <a:srgbClr val="FF6633"/>
                </a:solidFill>
                <a:latin typeface="Calibri"/>
              </a:rPr>
              <a:t>Haroun </a:t>
            </a:r>
            <a:r>
              <a:rPr lang="fr-FR" sz="1200" dirty="0" err="1">
                <a:solidFill>
                  <a:srgbClr val="FF6633"/>
                </a:solidFill>
                <a:latin typeface="Calibri"/>
              </a:rPr>
              <a:t>Jedidi</a:t>
            </a:r>
            <a:r>
              <a:rPr lang="fr-FR" sz="1200" dirty="0">
                <a:solidFill>
                  <a:srgbClr val="FF6633"/>
                </a:solidFill>
                <a:latin typeface="Calibri"/>
              </a:rPr>
              <a:t> MD, PhD.</a:t>
            </a:r>
          </a:p>
          <a:p>
            <a:endParaRPr lang="fr-FR" dirty="0">
              <a:solidFill>
                <a:srgbClr val="FF6633"/>
              </a:solidFill>
              <a:latin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5631" y="5619694"/>
            <a:ext cx="628738" cy="80021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915606" y="6486525"/>
            <a:ext cx="3048000" cy="21544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800" b="1" dirty="0">
                <a:latin typeface="KaiTi"/>
                <a:ea typeface="KaiTi"/>
              </a:rPr>
              <a:t>Alta Alatis Patent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Prise en charge de l'AVC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247775" y="3962400"/>
            <a:ext cx="10515600" cy="2455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Si &lt; 04H30: En (idéalement) 20 min: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Déchocage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et appel du neurologue immédiatement.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Décubitus strict 0°. Si contre-indication (HTIC) : décubitus à 30°.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Anamnèse, examen neurologique, NIHSS.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Glycémie + bio (plaquettes, TCA, INR,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Hb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GFR) + monitoring (PA et SO2) + T° + ECG + poids.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HTA permissive (180-220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mmHg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) + pas d'O2 + perfusion (pas glucosé).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Contre-indications à la thrombolyse?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Imagerie ASAP: CT (exclut l'hémorragie) ou (idéalement IRM) avec séquences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angiographiques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Décision de fibrinolyse par le Neurologue.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143125" y="320992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A l'admission aux urgences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  <p:pic>
        <p:nvPicPr>
          <p:cNvPr id="3" name="Image 2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2524125"/>
            <a:ext cx="1419225" cy="11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Prise en charge de l'AVC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247775" y="3962400"/>
            <a:ext cx="10515600" cy="2455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Si &gt; 04H30 ou récupération totale (AIT):  Transfert urgences B et appel du neurologue.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Décubitus strict 0°. Si contre-indication (HTIC) : décubitus à 30°.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FF6633"/>
                </a:solidFill>
                <a:latin typeface="Century Gothic" charset="0"/>
              </a:rPr>
              <a:t>*  Anamnèse, examen neurologique, NIHSS.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Glycémie + bio (plaquettes, TCA, INR,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Hb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GFR) + monitoring (PA et SO2) + T° + ECG + poids.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FF6633"/>
                </a:solidFill>
                <a:latin typeface="Century Gothic" charset="0"/>
              </a:rPr>
              <a:t>*  HTA permissive (180-220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mmHg) + pas d'O2 + perfusion (pas glucosé).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FF6633"/>
                </a:solidFill>
                <a:latin typeface="Century Gothic" charset="0"/>
              </a:rPr>
              <a:t>*  Imagerie à prévoir durant l'hospitalisation : IRM avec séquences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angiographiques.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143125" y="320992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A l'admission aux urgences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  <p:pic>
        <p:nvPicPr>
          <p:cNvPr id="3" name="Image 2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2524125"/>
            <a:ext cx="1419225" cy="11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4850" y="39370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      </a:t>
            </a:r>
            <a:r>
              <a:rPr lang="fr-FR">
                <a:solidFill>
                  <a:srgbClr val="FF6633"/>
                </a:solidFill>
                <a:latin typeface="Century Gothic" charset="0"/>
              </a:rPr>
              <a:t>Intérêt</a:t>
            </a:r>
            <a:r>
              <a:rPr lang="fr-FR" dirty="0">
                <a:solidFill>
                  <a:srgbClr val="FF6633"/>
                </a:solidFill>
                <a:latin typeface="Century Gothic" charset="0"/>
              </a:rPr>
              <a:t> de l'IRM dans l'AVC aigu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0" y="1803400"/>
            <a:ext cx="9426530" cy="45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3614738"/>
            <a:ext cx="3886200" cy="27612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8890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           Le NIH Stroke Scale (NIHSS)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288" y="1347788"/>
            <a:ext cx="3394075" cy="4991100"/>
          </a:xfrm>
          <a:prstGeom prst="rect">
            <a:avLst/>
          </a:prstGeom>
        </p:spPr>
      </p:pic>
      <p:pic>
        <p:nvPicPr>
          <p:cNvPr id="4" name="Image 3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008" y="1233488"/>
            <a:ext cx="36099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La fibrinolyse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994843"/>
            <a:ext cx="10515600" cy="2410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&gt; </a:t>
            </a:r>
            <a:r>
              <a:rPr lang="fr-FR" sz="1800" dirty="0" err="1">
                <a:solidFill>
                  <a:srgbClr val="FF6633"/>
                </a:solidFill>
                <a:latin typeface="Century Gothic"/>
              </a:rPr>
              <a:t>Alteplase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 (</a:t>
            </a:r>
            <a:r>
              <a:rPr lang="fr-FR" sz="1800" dirty="0" err="1">
                <a:solidFill>
                  <a:srgbClr val="FF6633"/>
                </a:solidFill>
                <a:latin typeface="Century Gothic"/>
              </a:rPr>
              <a:t>Actylise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°) en IV, 0.9 mg/kg. 1/10 de la dose en bolus et le reste en 1h.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Pas de voie artérielle, de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Clexane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° ou d'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antiagrégation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durant 24-48h.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Surveillance en réanimation 24h avec CT-scanner de contrôle à 24 et 48h.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Contrôle NIHSS régulier.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&gt;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Transfert en Stroke unit et mise au point. 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51" y="2539921"/>
            <a:ext cx="1419225" cy="1182398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210579" y="3220171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Mode d'emploi: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0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La fibrinolyse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994843"/>
            <a:ext cx="10515600" cy="24107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&gt;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Tout ce qui augmente le risque hémorragique.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NIHSS &lt;5 ou &gt;25 (exception relative pour aphasie), délai &gt; 04h30. AVC du réveil.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Hémorragie cérébrale, traitement anticoagulant (INR &gt;1.7), HTA (&gt; 185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mmHg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), thrombopénie (&gt; 100 000/ mm3), chirugie importante &lt; 3mois, ATCD chirurgie rachis ou de l'encéphale, néoplasie active, voie artérielle, PL (7j), RCP (10j), grossesse, cirrhose, malformation veineuse, hémorragie récente, anémie ( &gt; 8g)...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Signes de gravité: altération  de la conscience, déviation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oculo-céphalogyre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comitialité, signes d'HTIC... 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51" y="2539921"/>
            <a:ext cx="1419225" cy="1182398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210579" y="3220171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Contre-indications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235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La </a:t>
            </a:r>
            <a:r>
              <a:rPr lang="fr-FR" dirty="0" err="1">
                <a:solidFill>
                  <a:srgbClr val="FF6633"/>
                </a:solidFill>
                <a:latin typeface="Century Gothic" charset="0"/>
              </a:rPr>
              <a:t>thrombectomie</a:t>
            </a:r>
            <a:r>
              <a:rPr lang="fr-FR" dirty="0">
                <a:solidFill>
                  <a:srgbClr val="FF6633"/>
                </a:solidFill>
                <a:latin typeface="Century Gothic" charset="0"/>
              </a:rPr>
              <a:t> 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8" y="2520778"/>
            <a:ext cx="1419225" cy="1182398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137718" y="3200400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Indications actuelles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: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248032" y="3954162"/>
            <a:ext cx="10515600" cy="2455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Si &gt; 06H00, échec de la fibrinolyse et thrombus accessible (bridge) OU  si thrombus proximal: fibrinolyse et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thrombectomie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d'emblée.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Imagerie avant et après le geste: IRM avec séquences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angiographiques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Contraintes logistiques (accès salle endoscopie, neuroradiologue sur place, temps d'IRM..).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Coûteux.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Risque/bénéfice...car complications potentiellement graves (AVC, dissection, rupture artérielle,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resténose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..).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0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228" y="34083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La </a:t>
            </a:r>
            <a:r>
              <a:rPr lang="fr-FR" dirty="0" err="1">
                <a:solidFill>
                  <a:srgbClr val="FF6633"/>
                </a:solidFill>
                <a:latin typeface="Century Gothic" charset="0"/>
              </a:rPr>
              <a:t>thrombectomie</a:t>
            </a:r>
            <a:r>
              <a:rPr lang="fr-FR" dirty="0">
                <a:solidFill>
                  <a:srgbClr val="FF6633"/>
                </a:solidFill>
                <a:latin typeface="Century Gothic" charset="0"/>
              </a:rPr>
              <a:t> mécanique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3" y="1917700"/>
            <a:ext cx="4783137" cy="42870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50" y="1851025"/>
            <a:ext cx="4770956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2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L'hémorragie cérébrale 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8" y="2520778"/>
            <a:ext cx="1419225" cy="118239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248032" y="3954162"/>
            <a:ext cx="10515600" cy="2455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Avis neurochirurgical et/ou neurologique dès l'admission.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Imagerie cérébrale (CT ou IRM).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Décubitus dorsal à 30° + a jeun jusque passage logopède + stop antiagrégants &amp; anticoagulants + bio + pas O2 ni glucosé.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Traitement agressif de l'hypertension artérielle ( &gt;140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mmHg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de systolique).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Prise en charge chirurgicale/endovasculaire urgente éventuelle.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Surveillance en réanimation 24-48h puis transfert en Stroke unit.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137718" y="3200400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A l'admission aux urgences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5962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77470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Spécificités de la stroke unit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0100" y="4359275"/>
            <a:ext cx="10515600" cy="2132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/>
              </a:rPr>
              <a:t>&gt; Equivalent d'un middle-care avec patients </a:t>
            </a:r>
            <a:r>
              <a:rPr lang="fr-FR" sz="1800" dirty="0" err="1">
                <a:solidFill>
                  <a:srgbClr val="FF6633"/>
                </a:solidFill>
                <a:latin typeface="Century Gothic"/>
              </a:rPr>
              <a:t>monitorisés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 24h/24.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Encadrement infirmier formé et plus important.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Evaluation neurologique (et NIHSS) pluriquotidiens.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Prise en charge kiné logo et ergo précoce.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Accès privilégiés: imagerie, salle banalisée, réa, revalidation.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018000"/>
            <a:ext cx="1906088" cy="1238478"/>
          </a:xfrm>
          <a:prstGeom prst="rect">
            <a:avLst/>
          </a:prstGeom>
        </p:spPr>
      </p:pic>
      <p:pic>
        <p:nvPicPr>
          <p:cNvPr id="5" name="Imag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171" y="552450"/>
            <a:ext cx="2609804" cy="26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7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52" y="457200"/>
            <a:ext cx="3230161" cy="28301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1975" y="495300"/>
            <a:ext cx="4857750" cy="7694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4400" dirty="0">
                <a:solidFill>
                  <a:srgbClr val="FF6633"/>
                </a:solidFill>
                <a:latin typeface="Century Gothic"/>
              </a:rPr>
              <a:t>Plan de l'exposé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809625" y="4662488"/>
            <a:ext cx="12725400" cy="175432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just"/>
            <a:r>
              <a:rPr lang="fr-FR" dirty="0">
                <a:solidFill>
                  <a:srgbClr val="FF6633"/>
                </a:solidFill>
                <a:latin typeface="Century Gothic"/>
              </a:rPr>
              <a:t>1. Introduction.​</a:t>
            </a:r>
          </a:p>
          <a:p>
            <a:pPr algn="just"/>
            <a:r>
              <a:rPr lang="fr-FR" dirty="0">
                <a:solidFill>
                  <a:srgbClr val="FF6633"/>
                </a:solidFill>
                <a:latin typeface="Century Gothic"/>
              </a:rPr>
              <a:t>2. Le syndrome déficitaire focal aigu (AVC).</a:t>
            </a:r>
          </a:p>
          <a:p>
            <a:pPr algn="just"/>
            <a:r>
              <a:rPr lang="fr-FR" dirty="0">
                <a:solidFill>
                  <a:srgbClr val="FF6633"/>
                </a:solidFill>
                <a:latin typeface="Century Gothic"/>
              </a:rPr>
              <a:t>3. Le syndrome confusionnel aigu (Méningite/encéphalite).</a:t>
            </a:r>
          </a:p>
          <a:p>
            <a:pPr algn="just"/>
            <a:r>
              <a:rPr lang="fr-FR" dirty="0">
                <a:solidFill>
                  <a:srgbClr val="FF6633"/>
                </a:solidFill>
                <a:latin typeface="Century Gothic"/>
              </a:rPr>
              <a:t>4. Le syndrome céphalalgique aigu (signes d'alerte). </a:t>
            </a:r>
          </a:p>
          <a:p>
            <a:pPr algn="just"/>
            <a:r>
              <a:rPr lang="fr-FR" dirty="0">
                <a:solidFill>
                  <a:srgbClr val="FF6633"/>
                </a:solidFill>
                <a:latin typeface="Century Gothic"/>
              </a:rPr>
              <a:t>5. Conclusion.​</a:t>
            </a:r>
          </a:p>
          <a:p>
            <a:pPr algn="ctr"/>
            <a:r>
              <a:rPr lang="fr-FR" dirty="0">
                <a:solidFill>
                  <a:srgbClr val="FF6633"/>
                </a:solidFill>
                <a:latin typeface="Century Gothic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6461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77470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Importance de l'éducation!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686" y="4720281"/>
            <a:ext cx="10515600" cy="2132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Education des médecins &amp; professionnels de la santé.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Education de la population générale (campagnes, affiches, spots radio...).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Education &amp;  information des décideurs politiques.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 La solidité d'une chaine est celle du plus faible de ses maillons...</a:t>
            </a:r>
          </a:p>
          <a:p>
            <a:pPr marL="0" indent="0"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pic>
        <p:nvPicPr>
          <p:cNvPr id="7" name="Image 6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427" y="295618"/>
            <a:ext cx="2562414" cy="2562623"/>
          </a:xfrm>
          <a:prstGeom prst="rect">
            <a:avLst/>
          </a:prstGeom>
        </p:spPr>
      </p:pic>
      <p:pic>
        <p:nvPicPr>
          <p:cNvPr id="8" name="Image 7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5" y="2879725"/>
            <a:ext cx="257574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48063"/>
            <a:ext cx="1766888" cy="37480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38" y="106363"/>
            <a:ext cx="5411787" cy="3152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113" y="3368675"/>
            <a:ext cx="4627562" cy="3140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62350"/>
            <a:ext cx="5211763" cy="31337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0" y="2365375"/>
            <a:ext cx="3038475" cy="4260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" y="1588"/>
            <a:ext cx="4314825" cy="3594100"/>
          </a:xfrm>
          <a:prstGeom prst="rect">
            <a:avLst/>
          </a:prstGeom>
        </p:spPr>
      </p:pic>
      <p:pic>
        <p:nvPicPr>
          <p:cNvPr id="9" name="Image 8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9888" y="431800"/>
            <a:ext cx="24193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6880" y="588088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Le syndrome confusionnel aigu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90" y="1917700"/>
            <a:ext cx="3851563" cy="42385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295" y="1917700"/>
            <a:ext cx="3851563" cy="42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68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112" y="30516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62" y="542233"/>
            <a:ext cx="3230161" cy="2830189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555571" y="4927110"/>
            <a:ext cx="10515600" cy="1160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Attention, un syndrome confusionnel peut être fluctuant...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77" y="3509898"/>
            <a:ext cx="1439915" cy="1442512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555571" y="4067175"/>
            <a:ext cx="10515600" cy="952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Penser à  exclure:  Etat de mal épileptique (partiel, non convulsivant), encéphalite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dysimmune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ou paranéoplasique, sevrage, trouble métabolique ou infection périphérique (si patient âgé surtout), décompensation psychiatrique...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46448" y="6181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La confusion aigue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982275" y="1862211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Toujours penser à une infection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26378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8" y="4110451"/>
            <a:ext cx="1633025" cy="1633181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55646" y="192825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Signes d'alerte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0716" y="4296909"/>
            <a:ext cx="8869363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chez un patient jeune (souvent grave).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fièvre (méningite/encéphalite).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altération de la conscience (herpès).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signes neurologiques ou méningés (abcès, méningite).​</a:t>
            </a:r>
            <a:br>
              <a:rPr lang="fr-FR" dirty="0">
                <a:solidFill>
                  <a:srgbClr val="FF6633"/>
                </a:solidFill>
                <a:latin typeface="Century Gothic"/>
              </a:rPr>
            </a:br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crise d'épilepsie (et non confusion qui suit une crise)(Herpès!).​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céphalées ou signes d'HTIC (tumeur, abcès).​</a:t>
            </a:r>
            <a:br>
              <a:rPr lang="fr-FR" dirty="0">
                <a:solidFill>
                  <a:srgbClr val="FF6633"/>
                </a:solidFill>
                <a:latin typeface="Century Gothic"/>
              </a:rPr>
            </a:br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"nue" sans contexte favorisant (sevrage, intoxication...).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34785" y="6064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La confusion aigue</a:t>
            </a:r>
          </a:p>
        </p:txBody>
      </p:sp>
    </p:spTree>
    <p:extLst>
      <p:ext uri="{BB962C8B-B14F-4D97-AF65-F5344CB8AC3E}">
        <p14:creationId xmlns:p14="http://schemas.microsoft.com/office/powerpoint/2010/main" val="190003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8" y="4110451"/>
            <a:ext cx="1633025" cy="1633181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55646" y="192825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Signes d'alerte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  <p:sp>
        <p:nvSpPr>
          <p:cNvPr id="6" name="ZoneTexte 5"/>
          <p:cNvSpPr txBox="1"/>
          <p:nvPr/>
        </p:nvSpPr>
        <p:spPr>
          <a:xfrm rot="-2760000">
            <a:off x="1876531" y="2313992"/>
            <a:ext cx="9337675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4400" b="1" dirty="0"/>
              <a:t>IMPORTANCE DE LA CLINIQUE </a:t>
            </a:r>
            <a:r>
              <a:rPr lang="fr-FR" sz="4400" dirty="0"/>
              <a:t>​</a:t>
            </a:r>
          </a:p>
          <a:p>
            <a:r>
              <a:rPr lang="fr-FR" sz="4400" b="1" dirty="0"/>
              <a:t>ET DE L'INTERROGATOIRE !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34785" y="6064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La confusion aigue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69341" y="4290526"/>
            <a:ext cx="8869363" cy="20313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chez un patient jeune (souvent grave).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fièvre (méningite/encéphalite).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altération de la conscience (herpès).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signes neurologiques ou méningés (abcès, méningite).​</a:t>
            </a:r>
            <a:br>
              <a:rPr lang="fr-FR" dirty="0">
                <a:solidFill>
                  <a:srgbClr val="FF6633"/>
                </a:solidFill>
                <a:latin typeface="Century Gothic"/>
              </a:rPr>
            </a:br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crise d'épilepsie (et non confusion qui suit une crise)(Herpès!).​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et céphalées ou signes d'HTIC (tumeur, abcès).​</a:t>
            </a:r>
            <a:br>
              <a:rPr lang="fr-FR" dirty="0">
                <a:solidFill>
                  <a:srgbClr val="FF6633"/>
                </a:solidFill>
                <a:latin typeface="Century Gothic"/>
              </a:rPr>
            </a:br>
            <a:r>
              <a:rPr lang="fr-FR" dirty="0">
                <a:solidFill>
                  <a:srgbClr val="FF6633"/>
                </a:solidFill>
                <a:latin typeface="Century Gothic"/>
              </a:rPr>
              <a:t>&gt; Confusion "nue" sans contexte favorisant (sevrage, intoxication...).</a:t>
            </a:r>
          </a:p>
        </p:txBody>
      </p:sp>
    </p:spTree>
    <p:extLst>
      <p:ext uri="{BB962C8B-B14F-4D97-AF65-F5344CB8AC3E}">
        <p14:creationId xmlns:p14="http://schemas.microsoft.com/office/powerpoint/2010/main" val="286876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8" y="2520778"/>
            <a:ext cx="1419225" cy="118239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248032" y="3954162"/>
            <a:ext cx="10515600" cy="2455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Examen clinique et anamnèse (ATCD, anamnèse "infectieuse"). T°.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Imagerie cérébrale (IRM ou CT injecté).  Avant PL si signes d'HTIC ou déficit focal.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Ponction lombaire (formule,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bactério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ex direct, sérologies: </a:t>
            </a: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Herpès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VZV, HIV, Syphillis,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Borrélia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listeria...). Garder des tubes!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EEG.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Hydratation, antalgie, antipyrétiques.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Au moindre doute: couverture antibiotique et antivirale IV empirique.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Avis neurologique.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137718" y="3200400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A l'admission aux urgences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58271" y="6235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La confusion aigue</a:t>
            </a:r>
          </a:p>
        </p:txBody>
      </p:sp>
    </p:spTree>
    <p:extLst>
      <p:ext uri="{BB962C8B-B14F-4D97-AF65-F5344CB8AC3E}">
        <p14:creationId xmlns:p14="http://schemas.microsoft.com/office/powerpoint/2010/main" val="1481248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En pratique...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645243" y="1538933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Confusion aigue: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456533" y="4688244"/>
            <a:ext cx="9675957" cy="2428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ATB empirique IV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Rocéphine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(2g 2x),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Pentrexyl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(2g 6x),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Zovirax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(10 mg/kg 3x).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Eviter au maximum les psychotropes (neuroleptiques si agitation+++).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PAS DE MORPHINIQUES (inefficaces et modifient l'examen neurologique).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Traitement à adapter en fonction de l'étiologie.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18" y="3907193"/>
            <a:ext cx="1991128" cy="15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06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En pratique...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7925" y="4486275"/>
            <a:ext cx="9505950" cy="17605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Ne pas faire: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Retarder l'admission aux urgences ou l'avis neurologique (si hospi).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Retarder le début de l'antibiothérapie si on l'envisage (&lt; 01h admission).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Ne pas faire une PL si on y a pensé, retarder l'ATB pour faire la PL.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Oublier la couverture herpétique.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6" name="Image 5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086225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0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3961" y="478269"/>
            <a:ext cx="10515600" cy="1325563"/>
          </a:xfrm>
        </p:spPr>
        <p:txBody>
          <a:bodyPr/>
          <a:lstStyle/>
          <a:p>
            <a:r>
              <a:rPr lang="fr-FR" sz="4000" dirty="0">
                <a:solidFill>
                  <a:srgbClr val="FF6633"/>
                </a:solidFill>
                <a:latin typeface="Century Gothic" charset="0"/>
              </a:rPr>
              <a:t>Les céphalées aigues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987" y="1632017"/>
            <a:ext cx="8623998" cy="47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5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7709" y="3392002"/>
            <a:ext cx="10515600" cy="28368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 Il existe bel et bien des urgences en neurologie.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Il est possible d'être curatif ou de modifier fortement l'évolution clinique des patients neurologiques. En particulier dans le cadre des pathologies aiguës.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Il est d'autant plus important que les non neurologues soient sensibilisés à ces pathologies aiguës. Comme souvent, un diagnostic précoce est gage de bonne évolution.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La neurologie change … et le regard des neurologues aussi …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&gt; Rôle éducationnel du neurologue mais surtout du médecin non neurologue dans la population générale: informer, rassurer, prévenir ou alerter. 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&gt; Importance de la clinique!</a:t>
            </a:r>
          </a:p>
          <a:p>
            <a:pPr marL="0" indent="0"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365125"/>
            <a:ext cx="1758950" cy="17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0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901" y="723198"/>
            <a:ext cx="10515600" cy="1325563"/>
          </a:xfrm>
        </p:spPr>
        <p:txBody>
          <a:bodyPr/>
          <a:lstStyle/>
          <a:p>
            <a:r>
              <a:rPr lang="fr-FR" sz="4000" dirty="0">
                <a:solidFill>
                  <a:srgbClr val="FF6633"/>
                </a:solidFill>
                <a:latin typeface="Century Gothic" charset="0"/>
              </a:rPr>
              <a:t>Les céphalées aigues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5" y="457200"/>
            <a:ext cx="3230161" cy="283018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888619" y="4320889"/>
            <a:ext cx="10515600" cy="2836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Il faut distinguer les céphalées primaires (syndromes) des céphalées secondaires (symptômes).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Importance de la clinique (Quand? Comment? Décours? Symptômes de novo ou non?)!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Céphalées primaires: Céphalées de tension, Migraines, Algies vasculaires, névralgies. 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Céphalées secondaires: Trauma, </a:t>
            </a: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atteinte vasculaire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atteinte non vasculaire, infections... 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632748" y="186845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Toujours penser à une lésion vasculaire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37591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8" y="4110451"/>
            <a:ext cx="1633025" cy="1633181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56054" y="716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F6633"/>
                </a:solidFill>
                <a:latin typeface="Century Gothic" charset="0"/>
              </a:rPr>
              <a:t>Les céphalées aigues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55646" y="192825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Signes d'alerte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679951" y="4553169"/>
            <a:ext cx="10515600" cy="1465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Penser à  exclure:  </a:t>
            </a: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Dissection carotidienne et thrombophlébite cérébrale,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hémorragie cérébrale (HSA, sous durale...), hématome, malformations vasculaires (</a:t>
            </a: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Horton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), vascularites...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Plus rarement: tumeurs, méningite...</a:t>
            </a:r>
          </a:p>
        </p:txBody>
      </p:sp>
    </p:spTree>
    <p:extLst>
      <p:ext uri="{BB962C8B-B14F-4D97-AF65-F5344CB8AC3E}">
        <p14:creationId xmlns:p14="http://schemas.microsoft.com/office/powerpoint/2010/main" val="1236094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8" y="4110451"/>
            <a:ext cx="1633025" cy="1633181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56054" y="716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F6633"/>
                </a:solidFill>
                <a:latin typeface="Century Gothic" charset="0"/>
              </a:rPr>
              <a:t>Les céphalées aigues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55646" y="192825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Signes d'alerte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0716" y="4541676"/>
            <a:ext cx="8870084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 récente brutale &gt; récente progressive &gt; chronique récidivante.​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 </a:t>
            </a:r>
            <a:r>
              <a:rPr lang="fr-FR" dirty="0" err="1">
                <a:solidFill>
                  <a:srgbClr val="FF6633"/>
                </a:solidFill>
                <a:latin typeface="Century Gothic"/>
              </a:rPr>
              <a:t>ingravescens</a:t>
            </a:r>
            <a:r>
              <a:rPr lang="fr-FR" dirty="0">
                <a:solidFill>
                  <a:srgbClr val="FF6633"/>
                </a:solidFill>
                <a:latin typeface="Century Gothic"/>
              </a:rPr>
              <a:t>, céphalée inhabituelle ou modifiée.​</a:t>
            </a:r>
            <a:br>
              <a:rPr lang="fr-FR" dirty="0">
                <a:solidFill>
                  <a:srgbClr val="FF6633"/>
                </a:solidFill>
                <a:latin typeface="Century Gothic"/>
              </a:rPr>
            </a:br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 avec anomalie de l'examen neurologique (Dissection!).​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Céphalées avec signes méningés (méningite ou HSA).​</a:t>
            </a:r>
            <a:br>
              <a:rPr lang="fr-FR" dirty="0">
                <a:solidFill>
                  <a:srgbClr val="FF6633"/>
                </a:solidFill>
                <a:latin typeface="Century Gothic"/>
              </a:rPr>
            </a:br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Céphalées matinales avec nausées et vomissements (si pas de migraine).​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En pratique il s'agira surtout de céphalées secondaires...</a:t>
            </a:r>
          </a:p>
        </p:txBody>
      </p:sp>
    </p:spTree>
    <p:extLst>
      <p:ext uri="{BB962C8B-B14F-4D97-AF65-F5344CB8AC3E}">
        <p14:creationId xmlns:p14="http://schemas.microsoft.com/office/powerpoint/2010/main" val="1426600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8" y="4110451"/>
            <a:ext cx="1633025" cy="1633181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56054" y="716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F6633"/>
                </a:solidFill>
                <a:latin typeface="Century Gothic" charset="0"/>
              </a:rPr>
              <a:t>Les céphalées aigues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55646" y="192825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Signes d'alerte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0716" y="4541676"/>
            <a:ext cx="8870084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 récente brutale &gt; récente progressive &gt; chronique récidivante.​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 </a:t>
            </a:r>
            <a:r>
              <a:rPr lang="fr-FR" dirty="0" err="1">
                <a:solidFill>
                  <a:srgbClr val="FF6633"/>
                </a:solidFill>
                <a:latin typeface="Century Gothic"/>
              </a:rPr>
              <a:t>ingravescens</a:t>
            </a:r>
            <a:r>
              <a:rPr lang="fr-FR" dirty="0">
                <a:solidFill>
                  <a:srgbClr val="FF6633"/>
                </a:solidFill>
                <a:latin typeface="Century Gothic"/>
              </a:rPr>
              <a:t>, céphalée inhabituelle ou modifiée.​</a:t>
            </a:r>
            <a:br>
              <a:rPr lang="fr-FR" dirty="0">
                <a:solidFill>
                  <a:srgbClr val="FF6633"/>
                </a:solidFill>
                <a:latin typeface="Century Gothic"/>
              </a:rPr>
            </a:br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 avec anomalie de l'examen neurologique (Dissection!).​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Céphalées avec signes méningés (méningite ou HSA).​</a:t>
            </a:r>
            <a:br>
              <a:rPr lang="fr-FR" dirty="0">
                <a:solidFill>
                  <a:srgbClr val="FF6633"/>
                </a:solidFill>
                <a:latin typeface="Century Gothic"/>
              </a:rPr>
            </a:br>
            <a:r>
              <a:rPr lang="fr-FR" dirty="0">
                <a:solidFill>
                  <a:srgbClr val="FF6633"/>
                </a:solidFill>
                <a:latin typeface="Century Gothic"/>
              </a:rPr>
              <a:t>&gt; Céphalées matinales avec nausées et vomissements (si pas de migraine).​</a:t>
            </a:r>
          </a:p>
          <a:p>
            <a:r>
              <a:rPr lang="fr-FR" dirty="0">
                <a:solidFill>
                  <a:srgbClr val="FF6633"/>
                </a:solidFill>
                <a:latin typeface="Century Gothic"/>
              </a:rPr>
              <a:t>En pratique il s'agira surtout de céphalées secondaires...</a:t>
            </a:r>
          </a:p>
        </p:txBody>
      </p:sp>
      <p:sp>
        <p:nvSpPr>
          <p:cNvPr id="6" name="ZoneTexte 5"/>
          <p:cNvSpPr txBox="1"/>
          <p:nvPr/>
        </p:nvSpPr>
        <p:spPr>
          <a:xfrm rot="-2760000">
            <a:off x="1876531" y="2313992"/>
            <a:ext cx="9337675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4400" b="1" dirty="0"/>
              <a:t>IMPORTANCE DE LA CLINIQUE </a:t>
            </a:r>
            <a:r>
              <a:rPr lang="fr-FR" sz="4400" dirty="0"/>
              <a:t>​</a:t>
            </a:r>
          </a:p>
          <a:p>
            <a:r>
              <a:rPr lang="fr-FR" sz="4400" b="1" dirty="0"/>
              <a:t>ET DE L'INTERROGATOIRE !</a:t>
            </a:r>
          </a:p>
        </p:txBody>
      </p:sp>
    </p:spTree>
    <p:extLst>
      <p:ext uri="{BB962C8B-B14F-4D97-AF65-F5344CB8AC3E}">
        <p14:creationId xmlns:p14="http://schemas.microsoft.com/office/powerpoint/2010/main" val="4168317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La céphalalgie 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8" y="2489443"/>
            <a:ext cx="1419225" cy="118239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248032" y="3954162"/>
            <a:ext cx="10515600" cy="2455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Examen clinique et anamnèse (ATCD!).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Imagerie cérébrale avec reconstructions vasculaires (CT injecté ou ARM) (&gt;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Döppler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Contrôle HTA (&gt; 140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mmHg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) + Antalgiques classe 1 + Ne pas alimenter.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Ne pas hésiter à recontrôler un examen ou à croiser les explorations. PL SN (HSA).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Avis neurologique si nécessaire ou si signes de gravité.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CT même injecté pas toujours suffisant (dissection, HSA...).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137718" y="3200400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A l'admission aux urgences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03238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En pratique...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645243" y="1538933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Céphalée secondaire: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456533" y="4688244"/>
            <a:ext cx="9675957" cy="2428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Au niveau médicamenteux (traitement DE LA CRISE):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Première ligne: AINS, caféine, paracétamol et combinaisons! +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Alizapride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Seconde ligne: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Tiapridal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° IM.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PAS DE MORPHINIQUES (inefficaces et modifient l'examen neurologique).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Traitement étiologique!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18" y="3907193"/>
            <a:ext cx="1991128" cy="15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1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En pratique...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5863" y="4271963"/>
            <a:ext cx="9675957" cy="24288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Au niveau médicamenteux (traitement DE LA CRISE):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Première ligne: AINS, caféine, paracétamol ( O2 si Cluster) et combinaisons! +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Alizapride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 Seconde ligne: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Triptans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dompéridone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(dérivés de l'ergot).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Troisième ligne: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Tiapridal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° IM.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Etat de mal (migraineux): Cure d'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Anafranil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°,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Dépakine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°...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Pas d'initiation de traitement de fond aux urgences.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Attention aux céphalées par abus d'antalgiques.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620956" y="1538933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Céphalée primaire: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85" y="3917950"/>
            <a:ext cx="1991128" cy="15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70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En pratique...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7925" y="4486275"/>
            <a:ext cx="9505950" cy="17605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Ne pas faire: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Ne pas injecter l'imagerie si on choisit d'en faire une (temps veineux!).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Se fier au résultat d'un seul examen complémentaire.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Antalgie par morphiniques &amp; analogues.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Négliger une modification des symptômes ou des signes de gravité.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6" name="Image 5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086225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51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Conclusion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8675" y="4093249"/>
            <a:ext cx="10515600" cy="2836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>
                <a:solidFill>
                  <a:srgbClr val="FF6633"/>
                </a:solidFill>
                <a:latin typeface="Century Gothic" charset="0"/>
              </a:rPr>
              <a:t>&gt; Il y a bel et bien des urgences en neurologie...et certaines se jouent à la minute !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Importance de la clinique!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Une prise en charge orientée </a:t>
            </a:r>
            <a:r>
              <a:rPr lang="fr-FR" sz="1800">
                <a:solidFill>
                  <a:srgbClr val="FF6633"/>
                </a:solidFill>
                <a:latin typeface="Century Gothic" charset="0"/>
              </a:rPr>
              <a:t>et précoce est susceptible de modifier significativement l'évolution. 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None/>
            </a:pPr>
            <a:r>
              <a:rPr lang="fr-FR" sz="1800">
                <a:solidFill>
                  <a:srgbClr val="FF6633"/>
                </a:solidFill>
                <a:latin typeface="Century Gothic" charset="0"/>
              </a:rPr>
              <a:t>&gt; Rôle éducationnel du médecin non neurologue et surtout généraliste dans la population générale: informer, rassurer, prévenir ou alerter.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431800"/>
            <a:ext cx="3455988" cy="27091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35898"/>
            <a:ext cx="2008180" cy="13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6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213761"/>
            <a:ext cx="6467475" cy="6483581"/>
          </a:xfrm>
          <a:prstGeom prst="rect">
            <a:avLst/>
          </a:prstGeom>
        </p:spPr>
      </p:pic>
      <p:sp>
        <p:nvSpPr>
          <p:cNvPr id="5" name="Éclair 4"/>
          <p:cNvSpPr/>
          <p:nvPr/>
        </p:nvSpPr>
        <p:spPr>
          <a:xfrm rot="5220000">
            <a:off x="7045531" y="4763165"/>
            <a:ext cx="914400" cy="1709651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858250" y="5167312"/>
            <a:ext cx="2743200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8800" b="1" dirty="0">
                <a:solidFill>
                  <a:srgbClr val="FF6633"/>
                </a:solidFill>
                <a:latin typeface="Century Gothic" charset="0"/>
              </a:rPr>
              <a:t>112</a:t>
            </a: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2008748" y="2975914"/>
            <a:ext cx="6524238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4800" b="1" dirty="0">
                <a:solidFill>
                  <a:srgbClr val="FF6633"/>
                </a:solidFill>
                <a:latin typeface="Century Gothic"/>
              </a:rPr>
              <a:t>TAKE HOME MESSAGE</a:t>
            </a:r>
          </a:p>
        </p:txBody>
      </p:sp>
    </p:spTree>
    <p:extLst>
      <p:ext uri="{BB962C8B-B14F-4D97-AF65-F5344CB8AC3E}">
        <p14:creationId xmlns:p14="http://schemas.microsoft.com/office/powerpoint/2010/main" val="65076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371" y="353156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Le déficit focal aigu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80" y="1742687"/>
            <a:ext cx="9862742" cy="48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23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47950" y="5967413"/>
            <a:ext cx="602932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2400" b="1">
                <a:solidFill>
                  <a:srgbClr val="FF6633"/>
                </a:solidFill>
                <a:latin typeface="Century Gothic"/>
              </a:rPr>
              <a:t>MERCI DE VOTRE ATTENTION</a:t>
            </a:r>
            <a:endParaRPr lang="fr-FR" sz="2400" b="1" dirty="0">
              <a:solidFill>
                <a:srgbClr val="FF6633"/>
              </a:solidFill>
              <a:latin typeface="Century Gothic"/>
            </a:endParaRPr>
          </a:p>
          <a:p>
            <a:pPr algn="ctr"/>
            <a:endParaRPr lang="fr-FR" sz="2400" b="1" dirty="0">
              <a:solidFill>
                <a:srgbClr val="FF6633"/>
              </a:solidFill>
              <a:latin typeface="Century Gothic"/>
            </a:endParaRPr>
          </a:p>
          <a:p>
            <a:endParaRPr lang="fr-FR" sz="1200" dirty="0">
              <a:solidFill>
                <a:srgbClr val="FF6633"/>
              </a:solidFill>
              <a:latin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631" y="5619694"/>
            <a:ext cx="628738" cy="80021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887031" y="6477000"/>
            <a:ext cx="3048000" cy="21544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800" b="1" dirty="0">
                <a:latin typeface="KaiTi"/>
                <a:ea typeface="KaiTi"/>
              </a:rPr>
              <a:t>Alta Alatis Patent</a:t>
            </a:r>
            <a:endParaRPr lang="fr-FR" sz="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25" y="-33338"/>
            <a:ext cx="8610600" cy="59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Le déficit focal aigu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112" y="30516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62" y="542233"/>
            <a:ext cx="3230161" cy="2830189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532237" y="5177481"/>
            <a:ext cx="10515600" cy="1160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Ce qui est (très) atypique: Syndrome confusionnel, troubles mnésiques, ictus amnésique, lipothymie, perte de connaissance...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L'AVC ne doit pas être l'arbre qui cache la forêt...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77" y="3509898"/>
            <a:ext cx="1439915" cy="1442512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495807" y="4067267"/>
            <a:ext cx="10515600" cy="1465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Penser à  exclure:  Paralysie de Todd, migraine accompagnée, épilepsie, lésion périphérique (PFP a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frigore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), conflit radiculaire, compression médullaire, tumeur cérébrale, causes traumatiques (fractures), troubles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conversifs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hypoglycémie, malaise vagal, maladie de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Ménière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... 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498931" y="1539550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Toujours penser à un AVC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24849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02" y="3498979"/>
            <a:ext cx="1439915" cy="1442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Le déficit focal aigu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112" y="30516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662" y="542233"/>
            <a:ext cx="3230161" cy="283018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495807" y="4067267"/>
            <a:ext cx="10515600" cy="1465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Penser à  exclure:  Paralysie de Todd, migraine accompagnée, épilepsie, lésion périphérique (PFP a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frigore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), conflit radiculaire, compression médullaire, tumeur cérébrale, causes traumatiques (fractures), troubles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conversifs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hypoglycémie, malaise vagal, maladie de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Ménière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...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32237" y="5177481"/>
            <a:ext cx="10515600" cy="1160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Ce qui est (très) atypique: Syndrome confusionnel, troubles mnésiques, ictus amnésique, lipothymie, perte de connaissance...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L'AVC ne doit pas être l'arbre qui cache la forêt...</a:t>
            </a:r>
          </a:p>
        </p:txBody>
      </p:sp>
      <p:sp>
        <p:nvSpPr>
          <p:cNvPr id="9" name="ZoneTexte 8"/>
          <p:cNvSpPr txBox="1"/>
          <p:nvPr/>
        </p:nvSpPr>
        <p:spPr>
          <a:xfrm rot="-2580000">
            <a:off x="1519587" y="1380931"/>
            <a:ext cx="11167416" cy="14462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4400" b="1" dirty="0"/>
              <a:t>IMPORTANCE DE LA CLINIQUE </a:t>
            </a:r>
          </a:p>
          <a:p>
            <a:r>
              <a:rPr lang="fr-FR" sz="4400" b="1" dirty="0"/>
              <a:t>ET DE L'INTERROGATOIRE !</a:t>
            </a:r>
            <a:endParaRPr lang="fr-FR" sz="44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487316" y="1527887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6633"/>
                </a:solidFill>
                <a:latin typeface="Century Gothic" charset="0"/>
              </a:rPr>
              <a:t>Toujours penser à un AVC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14131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6633"/>
                </a:solidFill>
                <a:latin typeface="Century Gothic" charset="0"/>
              </a:rPr>
              <a:t>Diagnostic de l'AVC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3869757"/>
            <a:ext cx="10515600" cy="24107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&gt; Déficit neurologique brutal et plus ou moins focal, en général latéralisé entrainé par la diminution brusque ou l'interruption de l'apport sanguin au niveau cérébral qui provoque un </a:t>
            </a:r>
            <a:r>
              <a:rPr lang="fr-FR" sz="1800" dirty="0" err="1">
                <a:solidFill>
                  <a:srgbClr val="FF6633"/>
                </a:solidFill>
                <a:latin typeface="Century Gothic"/>
              </a:rPr>
              <a:t>infarcissement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 plus ou moins étendu.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Si les symptômes durent moins d'une heure il s'agit d'un AIT.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&gt; FRCV principaux: HTA(lacunes et hémorragies), FA (AVC emboliques), Diabète, tabagisme,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dyslipémie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SAHOS, sexe, âge...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&gt; Première cause de handicap et troisième cause de mortalité dans les pays occidentaux.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1800" dirty="0">
                <a:solidFill>
                  <a:srgbClr val="FF6633"/>
                </a:solidFill>
                <a:latin typeface="Century Gothic"/>
              </a:rPr>
              <a:t>&gt; 80% AIC (thrombotiques &amp; emboliques) et 20% hémorragiques.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En pratique...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3525" y="3543300"/>
            <a:ext cx="10515600" cy="941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>
                <a:solidFill>
                  <a:srgbClr val="FF6633"/>
                </a:solidFill>
                <a:latin typeface="Century Gothic" charset="0"/>
              </a:rPr>
              <a:t>Indispensable : Appel du SMUR (100/112). Contact avec les urgences (neuro de garde). 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  <a:p>
            <a:pPr marL="0" indent="0">
              <a:buNone/>
            </a:pPr>
            <a:r>
              <a:rPr lang="fr-FR" sz="1800">
                <a:solidFill>
                  <a:srgbClr val="FF6633"/>
                </a:solidFill>
                <a:latin typeface="Century Gothic" charset="0"/>
              </a:rPr>
              <a:t>Préciser le lieu. Coordonnées du témoin/accompagnant ou du MT.  Début des symptômes!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3114675"/>
            <a:ext cx="1171575" cy="1171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4810125"/>
            <a:ext cx="1171575" cy="1171575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533525" y="5095875"/>
            <a:ext cx="10515600" cy="94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Très utile : Décours temporel (dernier moment ou le patient a été vu normal,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FF6633"/>
                </a:solidFill>
                <a:latin typeface="Century Gothic" charset="0"/>
              </a:rPr>
              <a:t>plusieurs épisodes?, AVC du réveil?...).  ATCD (chir?). Traitement (anticoagulants?). </a:t>
            </a:r>
            <a:endParaRPr lang="fr-FR" sz="1800" dirty="0">
              <a:solidFill>
                <a:srgbClr val="FF6633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0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6633"/>
                </a:solidFill>
                <a:latin typeface="Century Gothic" charset="0"/>
              </a:rPr>
              <a:t>En pratique...</a:t>
            </a:r>
            <a:endParaRPr lang="fr-FR" dirty="0">
              <a:solidFill>
                <a:srgbClr val="FF6633"/>
              </a:solidFill>
              <a:latin typeface="Century Gothic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7925" y="4486275"/>
            <a:ext cx="9505950" cy="1760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FF6633"/>
                </a:solidFill>
                <a:latin typeface="Century Gothic" charset="0"/>
              </a:rPr>
              <a:t>Ne pas faire: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 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Attendre ou hésiter. Retarder l'appel des secours.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</a:t>
            </a:r>
            <a:r>
              <a:rPr lang="fr-FR" sz="1800" dirty="0" err="1">
                <a:solidFill>
                  <a:srgbClr val="FF6633"/>
                </a:solidFill>
                <a:latin typeface="Century Gothic" charset="0"/>
              </a:rPr>
              <a:t>Clexane</a:t>
            </a: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, Sintrom, puff de nitrés ou dose de charge d'aspirine.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6633"/>
                </a:solidFill>
                <a:latin typeface="Century Gothic" charset="0"/>
              </a:rPr>
              <a:t>* Laisser le patient voyager par ses propres moyens.</a:t>
            </a:r>
          </a:p>
        </p:txBody>
      </p:sp>
      <p:pic>
        <p:nvPicPr>
          <p:cNvPr id="4" name="Imag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65125"/>
            <a:ext cx="2038350" cy="2038350"/>
          </a:xfrm>
          <a:prstGeom prst="rect">
            <a:avLst/>
          </a:prstGeom>
        </p:spPr>
      </p:pic>
      <p:pic>
        <p:nvPicPr>
          <p:cNvPr id="6" name="Image 5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086225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34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40</Slides>
  <Notes>40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Introduction</vt:lpstr>
      <vt:lpstr>Le déficit focal aigu</vt:lpstr>
      <vt:lpstr>Le déficit focal aigu</vt:lpstr>
      <vt:lpstr>Le déficit focal aigu</vt:lpstr>
      <vt:lpstr>Diagnostic de l'AVC</vt:lpstr>
      <vt:lpstr>En pratique...</vt:lpstr>
      <vt:lpstr>En pratique...</vt:lpstr>
      <vt:lpstr>Prise en charge de l'AVC</vt:lpstr>
      <vt:lpstr>Prise en charge de l'AVC</vt:lpstr>
      <vt:lpstr>      Intérêt de l'IRM dans l'AVC aigu</vt:lpstr>
      <vt:lpstr>           Le NIH Stroke Scale (NIHSS)</vt:lpstr>
      <vt:lpstr>La fibrinolyse</vt:lpstr>
      <vt:lpstr>La fibrinolyse</vt:lpstr>
      <vt:lpstr>La thrombectomie </vt:lpstr>
      <vt:lpstr>La thrombectomie mécanique</vt:lpstr>
      <vt:lpstr>L'hémorragie cérébrale </vt:lpstr>
      <vt:lpstr>Spécificités de la stroke unit</vt:lpstr>
      <vt:lpstr>Importance de l'éducation!</vt:lpstr>
      <vt:lpstr>Présentation PowerPoint</vt:lpstr>
      <vt:lpstr>Le syndrome confusionnel aigu</vt:lpstr>
      <vt:lpstr>Présentation PowerPoint</vt:lpstr>
      <vt:lpstr>Présentation PowerPoint</vt:lpstr>
      <vt:lpstr>Présentation PowerPoint</vt:lpstr>
      <vt:lpstr>Présentation PowerPoint</vt:lpstr>
      <vt:lpstr>En pratique...</vt:lpstr>
      <vt:lpstr>En pratique...</vt:lpstr>
      <vt:lpstr>Les céphalées aigues</vt:lpstr>
      <vt:lpstr>Les céphalées aigues</vt:lpstr>
      <vt:lpstr>Présentation PowerPoint</vt:lpstr>
      <vt:lpstr>Présentation PowerPoint</vt:lpstr>
      <vt:lpstr>Présentation PowerPoint</vt:lpstr>
      <vt:lpstr>La céphalalgie </vt:lpstr>
      <vt:lpstr>En pratique...</vt:lpstr>
      <vt:lpstr>En pratique...</vt:lpstr>
      <vt:lpstr>En pratique...</vt:lpstr>
      <vt:lpstr>Conclusion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18</cp:revision>
  <dcterms:created xsi:type="dcterms:W3CDTF">2012-07-30T22:21:58Z</dcterms:created>
  <dcterms:modified xsi:type="dcterms:W3CDTF">2016-02-13T14:55:01Z</dcterms:modified>
</cp:coreProperties>
</file>