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6858000" cy="9144000" type="screen4x3"/>
  <p:notesSz cx="9144000" cy="6858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3CDFE"/>
    <a:srgbClr val="FFE274"/>
    <a:srgbClr val="FFF974"/>
    <a:srgbClr val="FFC474"/>
    <a:srgbClr val="4CBFAA"/>
    <a:srgbClr val="3BBFCC"/>
    <a:srgbClr val="3BDFCC"/>
    <a:srgbClr val="FF93A9"/>
    <a:srgbClr val="FF9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34" d="100"/>
          <a:sy n="134" d="100"/>
        </p:scale>
        <p:origin x="-1112" y="-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150-BE49-D249-B1F0-E3CC04EAD81A}" type="datetimeFigureOut">
              <a:rPr lang="fr-FR" smtClean="0"/>
              <a:t>4/06/14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6E1E-A562-A040-B776-832CB21FD9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049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150-BE49-D249-B1F0-E3CC04EAD81A}" type="datetimeFigureOut">
              <a:rPr lang="fr-FR" smtClean="0"/>
              <a:t>4/06/14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6E1E-A562-A040-B776-832CB21FD9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886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150-BE49-D249-B1F0-E3CC04EAD81A}" type="datetimeFigureOut">
              <a:rPr lang="fr-FR" smtClean="0"/>
              <a:t>4/06/14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6E1E-A562-A040-B776-832CB21FD9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2075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150-BE49-D249-B1F0-E3CC04EAD81A}" type="datetimeFigureOut">
              <a:rPr lang="fr-FR" smtClean="0"/>
              <a:t>4/06/14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6E1E-A562-A040-B776-832CB21FD9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45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150-BE49-D249-B1F0-E3CC04EAD81A}" type="datetimeFigureOut">
              <a:rPr lang="fr-FR" smtClean="0"/>
              <a:t>4/06/14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6E1E-A562-A040-B776-832CB21FD9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00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150-BE49-D249-B1F0-E3CC04EAD81A}" type="datetimeFigureOut">
              <a:rPr lang="fr-FR" smtClean="0"/>
              <a:t>4/06/14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6E1E-A562-A040-B776-832CB21FD9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944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150-BE49-D249-B1F0-E3CC04EAD81A}" type="datetimeFigureOut">
              <a:rPr lang="fr-FR" smtClean="0"/>
              <a:t>4/06/14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6E1E-A562-A040-B776-832CB21FD9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531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150-BE49-D249-B1F0-E3CC04EAD81A}" type="datetimeFigureOut">
              <a:rPr lang="fr-FR" smtClean="0"/>
              <a:t>4/06/14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6E1E-A562-A040-B776-832CB21FD9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2797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150-BE49-D249-B1F0-E3CC04EAD81A}" type="datetimeFigureOut">
              <a:rPr lang="fr-FR" smtClean="0"/>
              <a:t>4/06/14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6E1E-A562-A040-B776-832CB21FD9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4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150-BE49-D249-B1F0-E3CC04EAD81A}" type="datetimeFigureOut">
              <a:rPr lang="fr-FR" smtClean="0"/>
              <a:t>4/06/14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6E1E-A562-A040-B776-832CB21FD9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9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150-BE49-D249-B1F0-E3CC04EAD81A}" type="datetimeFigureOut">
              <a:rPr lang="fr-FR" smtClean="0"/>
              <a:t>4/06/14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6E1E-A562-A040-B776-832CB21FD9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0388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B2150-BE49-D249-B1F0-E3CC04EAD81A}" type="datetimeFigureOut">
              <a:rPr lang="fr-FR" smtClean="0"/>
              <a:t>4/06/14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D6E1E-A562-A040-B776-832CB21FD9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96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jpeg"/><Relationship Id="rId15" Type="http://schemas.openxmlformats.org/officeDocument/2006/relationships/image" Target="../media/image14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28426" y="6263754"/>
            <a:ext cx="6989096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10000"/>
              </a:lnSpc>
              <a:buClr>
                <a:srgbClr val="FFE274"/>
              </a:buClr>
              <a:buFont typeface="Wingdings" charset="2"/>
              <a:buChar char="§"/>
            </a:pPr>
            <a:r>
              <a:rPr lang="fr-FR" sz="1100" dirty="0" smtClean="0"/>
              <a:t>Lambeau </a:t>
            </a:r>
            <a:r>
              <a:rPr lang="fr-FR" sz="1100" dirty="0" smtClean="0"/>
              <a:t>de pleine épaisseur de </a:t>
            </a:r>
            <a:r>
              <a:rPr lang="fr-FR" sz="1100" dirty="0" err="1" smtClean="0"/>
              <a:t>mésial</a:t>
            </a:r>
            <a:r>
              <a:rPr lang="fr-FR" sz="1100" dirty="0" smtClean="0"/>
              <a:t> 21 à distal </a:t>
            </a:r>
            <a:r>
              <a:rPr lang="fr-FR" sz="1100" dirty="0" smtClean="0"/>
              <a:t>23</a:t>
            </a:r>
            <a:endParaRPr lang="fr-FR" sz="1100" dirty="0" smtClean="0"/>
          </a:p>
          <a:p>
            <a:pPr marL="171450" indent="-171450">
              <a:lnSpc>
                <a:spcPct val="110000"/>
              </a:lnSpc>
              <a:buClr>
                <a:srgbClr val="FFE274"/>
              </a:buClr>
              <a:buFont typeface="Wingdings" charset="2"/>
              <a:buChar char="§"/>
            </a:pPr>
            <a:r>
              <a:rPr lang="fr-FR" sz="1100" dirty="0" smtClean="0"/>
              <a:t>Réalisation d’une fenêtre osseuse </a:t>
            </a:r>
          </a:p>
          <a:p>
            <a:pPr marL="171450" indent="-171450">
              <a:lnSpc>
                <a:spcPct val="110000"/>
              </a:lnSpc>
              <a:buClr>
                <a:srgbClr val="FFE274"/>
              </a:buClr>
              <a:buFont typeface="Wingdings" charset="2"/>
              <a:buChar char="§"/>
            </a:pPr>
            <a:r>
              <a:rPr lang="fr-FR" sz="1100" dirty="0" smtClean="0"/>
              <a:t>Elimination du tissu inflammatoire </a:t>
            </a:r>
          </a:p>
          <a:p>
            <a:pPr marL="171450" indent="-171450">
              <a:lnSpc>
                <a:spcPct val="110000"/>
              </a:lnSpc>
              <a:buClr>
                <a:srgbClr val="FFE274"/>
              </a:buClr>
              <a:buFont typeface="Wingdings" charset="2"/>
              <a:buChar char="§"/>
            </a:pPr>
            <a:r>
              <a:rPr lang="fr-FR" sz="1100" dirty="0" smtClean="0"/>
              <a:t>Cavité osseuse comblée par un </a:t>
            </a:r>
            <a:r>
              <a:rPr lang="fr-FR" sz="1100" dirty="0" err="1" smtClean="0"/>
              <a:t>subtitut</a:t>
            </a:r>
            <a:r>
              <a:rPr lang="fr-FR" sz="1100" dirty="0" smtClean="0"/>
              <a:t> osseux </a:t>
            </a:r>
            <a:r>
              <a:rPr lang="en-GB" sz="1100" dirty="0" smtClean="0">
                <a:latin typeface="Lucida Grande"/>
                <a:ea typeface="Lucida Grande"/>
                <a:cs typeface="Lucida Grande"/>
              </a:rPr>
              <a:t>β</a:t>
            </a:r>
            <a:r>
              <a:rPr lang="fr-FR" sz="1100" dirty="0" smtClean="0"/>
              <a:t> </a:t>
            </a:r>
            <a:r>
              <a:rPr lang="fr-FR" sz="1100" dirty="0" err="1" smtClean="0"/>
              <a:t>tricalcium</a:t>
            </a:r>
            <a:r>
              <a:rPr lang="fr-FR" sz="1100" dirty="0" smtClean="0"/>
              <a:t> phosphate stérile résorbable</a:t>
            </a:r>
          </a:p>
          <a:p>
            <a:pPr marL="171450" indent="-171450">
              <a:lnSpc>
                <a:spcPct val="110000"/>
              </a:lnSpc>
              <a:buClr>
                <a:srgbClr val="FFE274"/>
              </a:buClr>
              <a:buFont typeface="Wingdings" charset="2"/>
              <a:buChar char="§"/>
            </a:pPr>
            <a:r>
              <a:rPr lang="fr-FR" sz="1100" dirty="0" smtClean="0"/>
              <a:t>Fragment osseux remis en place et </a:t>
            </a:r>
            <a:r>
              <a:rPr lang="fr-FR" sz="1100" dirty="0" smtClean="0"/>
              <a:t>sutures</a:t>
            </a:r>
            <a:endParaRPr lang="fr-FR" sz="1100" dirty="0" smtClean="0"/>
          </a:p>
          <a:p>
            <a:endParaRPr lang="fr-FR" sz="11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0702" y="623924"/>
            <a:ext cx="6587216" cy="551362"/>
          </a:xfrm>
        </p:spPr>
        <p:txBody>
          <a:bodyPr>
            <a:normAutofit lnSpcReduction="10000"/>
          </a:bodyPr>
          <a:lstStyle/>
          <a:p>
            <a:pPr algn="l"/>
            <a:r>
              <a:rPr lang="en-GB" sz="1000" b="1" dirty="0"/>
              <a:t>A. Bolette</a:t>
            </a:r>
            <a:r>
              <a:rPr lang="en-GB" sz="1000" b="1" baseline="30000" dirty="0"/>
              <a:t>1</a:t>
            </a:r>
            <a:r>
              <a:rPr lang="en-GB" sz="1000" b="1" dirty="0"/>
              <a:t>, A. Gueders</a:t>
            </a:r>
            <a:r>
              <a:rPr lang="en-GB" sz="1000" b="1" baseline="30000" dirty="0"/>
              <a:t>1</a:t>
            </a:r>
            <a:r>
              <a:rPr lang="en-GB" sz="1000" b="1" dirty="0"/>
              <a:t>, J. Degrave</a:t>
            </a:r>
            <a:r>
              <a:rPr lang="en-GB" sz="1000" b="1" baseline="30000" dirty="0"/>
              <a:t>1</a:t>
            </a:r>
            <a:r>
              <a:rPr lang="en-GB" sz="1000" b="1" dirty="0"/>
              <a:t>, G. Lecloux</a:t>
            </a:r>
            <a:r>
              <a:rPr lang="en-GB" sz="1000" b="1" baseline="30000" dirty="0"/>
              <a:t>2 </a:t>
            </a:r>
            <a:r>
              <a:rPr lang="en-GB" sz="1000" b="1" dirty="0"/>
              <a:t>&amp; S. Geerts</a:t>
            </a:r>
            <a:r>
              <a:rPr lang="en-GB" sz="1000" b="1" baseline="30000" dirty="0"/>
              <a:t>1</a:t>
            </a:r>
            <a:endParaRPr lang="en-GB" sz="1000" dirty="0"/>
          </a:p>
          <a:p>
            <a:pPr algn="l"/>
            <a:r>
              <a:rPr lang="en-GB" sz="900" baseline="30000" dirty="0" smtClean="0"/>
              <a:t>1</a:t>
            </a:r>
            <a:r>
              <a:rPr lang="en-GB" sz="900" dirty="0" smtClean="0"/>
              <a:t>Département de </a:t>
            </a:r>
            <a:r>
              <a:rPr lang="en-GB" sz="900" dirty="0" err="1" smtClean="0"/>
              <a:t>Dentisterie</a:t>
            </a:r>
            <a:r>
              <a:rPr lang="en-GB" sz="900" dirty="0" smtClean="0"/>
              <a:t> </a:t>
            </a:r>
            <a:r>
              <a:rPr lang="en-GB" sz="900" dirty="0" err="1" smtClean="0"/>
              <a:t>Conservatrice</a:t>
            </a:r>
            <a:r>
              <a:rPr lang="en-GB" sz="900" dirty="0" smtClean="0"/>
              <a:t> et </a:t>
            </a:r>
            <a:r>
              <a:rPr lang="en-GB" sz="900" dirty="0" err="1" smtClean="0"/>
              <a:t>Endodontie</a:t>
            </a:r>
            <a:r>
              <a:rPr lang="en-GB" sz="900" dirty="0" smtClean="0"/>
              <a:t>, </a:t>
            </a:r>
            <a:r>
              <a:rPr lang="en-GB" sz="900" dirty="0" err="1" smtClean="0"/>
              <a:t>Université</a:t>
            </a:r>
            <a:r>
              <a:rPr lang="en-GB" sz="900" dirty="0"/>
              <a:t> </a:t>
            </a:r>
            <a:r>
              <a:rPr lang="en-GB" sz="900" dirty="0" smtClean="0"/>
              <a:t>de Liège</a:t>
            </a:r>
            <a:r>
              <a:rPr lang="en-GB" sz="900" dirty="0"/>
              <a:t>, </a:t>
            </a:r>
            <a:r>
              <a:rPr lang="en-GB" sz="900" dirty="0" err="1" smtClean="0"/>
              <a:t>Belgique</a:t>
            </a:r>
            <a:endParaRPr lang="en-GB" sz="900" dirty="0"/>
          </a:p>
          <a:p>
            <a:pPr algn="l"/>
            <a:r>
              <a:rPr lang="en-GB" sz="900" baseline="30000" dirty="0" smtClean="0"/>
              <a:t>2</a:t>
            </a:r>
            <a:r>
              <a:rPr lang="en-GB" sz="900" dirty="0" smtClean="0"/>
              <a:t>Département de </a:t>
            </a:r>
            <a:r>
              <a:rPr lang="en-GB" sz="900" dirty="0" err="1" smtClean="0"/>
              <a:t>Parodontologie</a:t>
            </a:r>
            <a:r>
              <a:rPr lang="en-GB" sz="900" dirty="0" smtClean="0"/>
              <a:t> et </a:t>
            </a:r>
            <a:r>
              <a:rPr lang="en-GB" sz="900" dirty="0" err="1" smtClean="0"/>
              <a:t>Implantologie</a:t>
            </a:r>
            <a:r>
              <a:rPr lang="en-GB" sz="900" dirty="0" smtClean="0"/>
              <a:t>, </a:t>
            </a:r>
            <a:r>
              <a:rPr lang="en-GB" sz="900" dirty="0" err="1" smtClean="0"/>
              <a:t>Université</a:t>
            </a:r>
            <a:r>
              <a:rPr lang="en-GB" sz="900" dirty="0" smtClean="0"/>
              <a:t> de </a:t>
            </a:r>
            <a:r>
              <a:rPr lang="en-GB" sz="900" dirty="0" smtClean="0"/>
              <a:t>Liège</a:t>
            </a:r>
            <a:r>
              <a:rPr lang="en-GB" sz="900" dirty="0"/>
              <a:t>, </a:t>
            </a:r>
            <a:r>
              <a:rPr lang="en-GB" sz="900" dirty="0" err="1" smtClean="0"/>
              <a:t>Belgique</a:t>
            </a:r>
            <a:endParaRPr lang="en-GB" sz="900" dirty="0"/>
          </a:p>
          <a:p>
            <a:pPr algn="l"/>
            <a:endParaRPr lang="fr-FR" sz="1050" dirty="0"/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>
            <a:off x="42027" y="58738"/>
            <a:ext cx="6778625" cy="576295"/>
          </a:xfrm>
          <a:prstGeom prst="rect">
            <a:avLst/>
          </a:prstGeom>
          <a:solidFill>
            <a:srgbClr val="FF99A9"/>
          </a:solidFill>
          <a:ln w="25400">
            <a:solidFill>
              <a:srgbClr val="FF93A9"/>
            </a:solidFill>
            <a:round/>
            <a:headEnd/>
            <a:tailEnd/>
          </a:ln>
        </p:spPr>
        <p:txBody>
          <a:bodyPr lIns="38100" tIns="38100" rIns="38100" bIns="38100"/>
          <a:lstStyle/>
          <a:p>
            <a:pPr marL="0" lvl="1" algn="ctr"/>
            <a:r>
              <a:rPr lang="en-GB" sz="1600" b="1" dirty="0" err="1" smtClean="0">
                <a:solidFill>
                  <a:schemeClr val="bg1"/>
                </a:solidFill>
              </a:rPr>
              <a:t>Traitement</a:t>
            </a:r>
            <a:r>
              <a:rPr lang="en-GB" sz="1600" b="1" dirty="0" smtClean="0">
                <a:solidFill>
                  <a:schemeClr val="bg1"/>
                </a:solidFill>
              </a:rPr>
              <a:t> </a:t>
            </a:r>
            <a:r>
              <a:rPr lang="en-GB" sz="1600" b="1" dirty="0" err="1" smtClean="0">
                <a:solidFill>
                  <a:schemeClr val="bg1"/>
                </a:solidFill>
              </a:rPr>
              <a:t>d’une</a:t>
            </a:r>
            <a:r>
              <a:rPr lang="en-GB" sz="1600" b="1" dirty="0" smtClean="0">
                <a:solidFill>
                  <a:schemeClr val="bg1"/>
                </a:solidFill>
              </a:rPr>
              <a:t> </a:t>
            </a:r>
            <a:r>
              <a:rPr lang="en-GB" sz="1600" b="1" i="1" dirty="0" smtClean="0">
                <a:solidFill>
                  <a:schemeClr val="bg1"/>
                </a:solidFill>
              </a:rPr>
              <a:t>dens in dente </a:t>
            </a:r>
            <a:r>
              <a:rPr lang="en-GB" sz="1600" b="1" dirty="0" err="1" smtClean="0">
                <a:solidFill>
                  <a:schemeClr val="bg1"/>
                </a:solidFill>
              </a:rPr>
              <a:t>à</a:t>
            </a:r>
            <a:r>
              <a:rPr lang="en-GB" sz="1600" b="1" dirty="0" smtClean="0">
                <a:solidFill>
                  <a:schemeClr val="bg1"/>
                </a:solidFill>
              </a:rPr>
              <a:t> </a:t>
            </a:r>
            <a:r>
              <a:rPr lang="en-GB" sz="1600" b="1" dirty="0" err="1" smtClean="0">
                <a:solidFill>
                  <a:schemeClr val="bg1"/>
                </a:solidFill>
              </a:rPr>
              <a:t>l’aide</a:t>
            </a:r>
            <a:r>
              <a:rPr lang="en-GB" sz="1600" b="1" dirty="0" smtClean="0">
                <a:solidFill>
                  <a:schemeClr val="bg1"/>
                </a:solidFill>
              </a:rPr>
              <a:t> de </a:t>
            </a:r>
            <a:r>
              <a:rPr lang="en-GB" sz="1600" b="1" dirty="0" err="1" smtClean="0">
                <a:solidFill>
                  <a:schemeClr val="bg1"/>
                </a:solidFill>
              </a:rPr>
              <a:t>Biodentine</a:t>
            </a:r>
            <a:r>
              <a:rPr lang="en-GB" sz="1600" b="1" dirty="0" smtClean="0">
                <a:solidFill>
                  <a:schemeClr val="bg1"/>
                </a:solidFill>
              </a:rPr>
              <a:t> :</a:t>
            </a:r>
          </a:p>
          <a:p>
            <a:pPr marL="0" lvl="1" algn="ctr"/>
            <a:r>
              <a:rPr lang="en-GB" sz="1600" b="1" dirty="0" smtClean="0">
                <a:solidFill>
                  <a:schemeClr val="bg1"/>
                </a:solidFill>
              </a:rPr>
              <a:t> illustration d’un </a:t>
            </a:r>
            <a:r>
              <a:rPr lang="en-GB" sz="1600" b="1" dirty="0" err="1" smtClean="0">
                <a:solidFill>
                  <a:schemeClr val="bg1"/>
                </a:solidFill>
              </a:rPr>
              <a:t>cas</a:t>
            </a:r>
            <a:r>
              <a:rPr lang="en-GB" sz="1600" b="1" dirty="0" smtClean="0">
                <a:solidFill>
                  <a:schemeClr val="bg1"/>
                </a:solidFill>
              </a:rPr>
              <a:t> </a:t>
            </a:r>
            <a:r>
              <a:rPr lang="en-GB" sz="1600" b="1" dirty="0" err="1" smtClean="0">
                <a:solidFill>
                  <a:schemeClr val="bg1"/>
                </a:solidFill>
              </a:rPr>
              <a:t>clinique</a:t>
            </a:r>
            <a:endParaRPr lang="en-US" sz="1500" dirty="0">
              <a:solidFill>
                <a:schemeClr val="bg1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7" name="Rectangle 7"/>
          <p:cNvSpPr>
            <a:spLocks/>
          </p:cNvSpPr>
          <p:nvPr/>
        </p:nvSpPr>
        <p:spPr bwMode="auto">
          <a:xfrm>
            <a:off x="66968" y="1194242"/>
            <a:ext cx="3363805" cy="1953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38100" tIns="38100" rIns="38100" bIns="38100" anchor="t"/>
          <a:lstStyle/>
          <a:p>
            <a:pPr marL="354013" indent="-354013">
              <a:lnSpc>
                <a:spcPct val="70000"/>
              </a:lnSpc>
              <a:spcBef>
                <a:spcPts val="225"/>
              </a:spcBef>
            </a:pPr>
            <a:r>
              <a:rPr lang="en-US" sz="1100" b="1" dirty="0" smtClean="0">
                <a:solidFill>
                  <a:srgbClr val="FFFFFF"/>
                </a:solidFill>
                <a:latin typeface="Lucida Grande" charset="0"/>
                <a:sym typeface="Lucida Grande" charset="0"/>
              </a:rPr>
              <a:t>Situation de </a:t>
            </a:r>
            <a:r>
              <a:rPr lang="en-US" sz="1100" b="1" dirty="0" err="1" smtClean="0">
                <a:solidFill>
                  <a:srgbClr val="FFFFFF"/>
                </a:solidFill>
                <a:latin typeface="Lucida Grande" charset="0"/>
                <a:sym typeface="Lucida Grande" charset="0"/>
              </a:rPr>
              <a:t>départ</a:t>
            </a:r>
            <a:endParaRPr lang="en-US" sz="1100" b="1" dirty="0">
              <a:solidFill>
                <a:srgbClr val="FFFFFF"/>
              </a:solidFill>
              <a:latin typeface="Lucida Grande" charset="0"/>
              <a:sym typeface="Lucida Grande" charset="0"/>
            </a:endParaRPr>
          </a:p>
        </p:txBody>
      </p:sp>
      <p:pic>
        <p:nvPicPr>
          <p:cNvPr id="8" name="Imag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3" y="1428922"/>
            <a:ext cx="853418" cy="95333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7"/>
          <p:cNvSpPr>
            <a:spLocks/>
          </p:cNvSpPr>
          <p:nvPr/>
        </p:nvSpPr>
        <p:spPr bwMode="auto">
          <a:xfrm>
            <a:off x="88651" y="2430038"/>
            <a:ext cx="3351604" cy="195397"/>
          </a:xfrm>
          <a:prstGeom prst="rect">
            <a:avLst/>
          </a:prstGeom>
          <a:solidFill>
            <a:srgbClr val="4CBFAA"/>
          </a:solidFill>
          <a:ln w="25400">
            <a:solidFill>
              <a:srgbClr val="4CBFAA"/>
            </a:solidFill>
            <a:round/>
            <a:headEnd/>
            <a:tailEnd/>
          </a:ln>
        </p:spPr>
        <p:txBody>
          <a:bodyPr lIns="38100" tIns="38100" rIns="38100" bIns="38100" anchor="t"/>
          <a:lstStyle/>
          <a:p>
            <a:pPr>
              <a:lnSpc>
                <a:spcPct val="70000"/>
              </a:lnSpc>
              <a:spcBef>
                <a:spcPts val="225"/>
              </a:spcBef>
              <a:buClr>
                <a:schemeClr val="accent4"/>
              </a:buClr>
            </a:pPr>
            <a:r>
              <a:rPr lang="en-US" sz="1100" b="1" dirty="0" smtClean="0">
                <a:solidFill>
                  <a:srgbClr val="FFFFFF"/>
                </a:solidFill>
                <a:latin typeface="Lucida Grande" charset="0"/>
                <a:sym typeface="Lucida Grande" charset="0"/>
              </a:rPr>
              <a:t>1</a:t>
            </a:r>
            <a:r>
              <a:rPr lang="en-US" sz="1100" b="1" baseline="30000" dirty="0" smtClean="0">
                <a:solidFill>
                  <a:srgbClr val="FFFFFF"/>
                </a:solidFill>
                <a:latin typeface="Lucida Grande" charset="0"/>
                <a:sym typeface="Lucida Grande" charset="0"/>
              </a:rPr>
              <a:t>ère</a:t>
            </a:r>
            <a:r>
              <a:rPr lang="en-US" sz="1100" b="1" dirty="0" smtClean="0">
                <a:solidFill>
                  <a:srgbClr val="FFFFFF"/>
                </a:solidFill>
                <a:latin typeface="Lucida Grande" charset="0"/>
                <a:sym typeface="Lucida Grande" charset="0"/>
              </a:rPr>
              <a:t> phase </a:t>
            </a:r>
            <a:r>
              <a:rPr lang="en-US" sz="1100" b="1" dirty="0" err="1" smtClean="0">
                <a:solidFill>
                  <a:srgbClr val="FFFFFF"/>
                </a:solidFill>
                <a:latin typeface="Lucida Grande" charset="0"/>
                <a:sym typeface="Lucida Grande" charset="0"/>
              </a:rPr>
              <a:t>endodontique</a:t>
            </a:r>
            <a:r>
              <a:rPr lang="en-US" sz="1100" b="1" dirty="0" smtClean="0">
                <a:solidFill>
                  <a:srgbClr val="FFFFFF"/>
                </a:solidFill>
                <a:latin typeface="Lucida Grande" charset="0"/>
                <a:sym typeface="Lucida Grande" charset="0"/>
              </a:rPr>
              <a:t> </a:t>
            </a:r>
            <a:endParaRPr lang="en-US" sz="1100" b="1" dirty="0">
              <a:solidFill>
                <a:srgbClr val="FFFFFF"/>
              </a:solidFill>
              <a:latin typeface="Lucida Grande" charset="0"/>
              <a:sym typeface="Lucida Grande" charset="0"/>
            </a:endParaRPr>
          </a:p>
        </p:txBody>
      </p:sp>
      <p:pic>
        <p:nvPicPr>
          <p:cNvPr id="12" name="Imag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0" y="2717958"/>
            <a:ext cx="825470" cy="732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07" y="2725162"/>
            <a:ext cx="798375" cy="724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084" y="2717959"/>
            <a:ext cx="798619" cy="732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Macintosh HD:Users:audreygueders:Desktop:insert-ET18D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8" t="9641" r="19869" b="8427"/>
          <a:stretch/>
        </p:blipFill>
        <p:spPr bwMode="auto">
          <a:xfrm>
            <a:off x="2682226" y="2724033"/>
            <a:ext cx="748547" cy="7260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651" y="3984055"/>
            <a:ext cx="825470" cy="9533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ctangle 7"/>
          <p:cNvSpPr>
            <a:spLocks/>
          </p:cNvSpPr>
          <p:nvPr/>
        </p:nvSpPr>
        <p:spPr bwMode="auto">
          <a:xfrm>
            <a:off x="3502020" y="2430039"/>
            <a:ext cx="3312108" cy="19539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wrap="none" lIns="38100" tIns="38100" rIns="38100" bIns="38100" anchor="t"/>
          <a:lstStyle/>
          <a:p>
            <a:pPr marL="354013" indent="-354013">
              <a:lnSpc>
                <a:spcPct val="70000"/>
              </a:lnSpc>
              <a:spcBef>
                <a:spcPts val="225"/>
              </a:spcBef>
            </a:pPr>
            <a:r>
              <a:rPr lang="en-US" sz="1100" b="1" dirty="0" smtClean="0">
                <a:solidFill>
                  <a:srgbClr val="FFFFFF"/>
                </a:solidFill>
                <a:latin typeface="Lucida Grande" charset="0"/>
                <a:sym typeface="Lucida Grande" charset="0"/>
              </a:rPr>
              <a:t>2</a:t>
            </a:r>
            <a:r>
              <a:rPr lang="en-US" sz="1100" b="1" baseline="30000" dirty="0" smtClean="0">
                <a:solidFill>
                  <a:srgbClr val="FFFFFF"/>
                </a:solidFill>
                <a:latin typeface="Lucida Grande" charset="0"/>
                <a:sym typeface="Lucida Grande" charset="0"/>
              </a:rPr>
              <a:t>ème</a:t>
            </a:r>
            <a:r>
              <a:rPr lang="en-US" sz="1100" b="1" dirty="0" smtClean="0">
                <a:solidFill>
                  <a:srgbClr val="FFFFFF"/>
                </a:solidFill>
                <a:latin typeface="Lucida Grande" charset="0"/>
                <a:sym typeface="Lucida Grande" charset="0"/>
              </a:rPr>
              <a:t> phase </a:t>
            </a:r>
            <a:r>
              <a:rPr lang="en-US" sz="1100" b="1" dirty="0" err="1" smtClean="0">
                <a:solidFill>
                  <a:srgbClr val="FFFFFF"/>
                </a:solidFill>
                <a:latin typeface="Lucida Grande" charset="0"/>
                <a:sym typeface="Lucida Grande" charset="0"/>
              </a:rPr>
              <a:t>endodontique</a:t>
            </a:r>
            <a:r>
              <a:rPr lang="en-US" sz="1100" b="1" dirty="0" smtClean="0">
                <a:solidFill>
                  <a:srgbClr val="FFFFFF"/>
                </a:solidFill>
                <a:latin typeface="Lucida Grande" charset="0"/>
                <a:sym typeface="Lucida Grande" charset="0"/>
              </a:rPr>
              <a:t> </a:t>
            </a:r>
            <a:endParaRPr lang="en-US" sz="1100" b="1" baseline="30000" dirty="0">
              <a:solidFill>
                <a:srgbClr val="FFFFFF"/>
              </a:solidFill>
              <a:latin typeface="Lucida Grande" charset="0"/>
              <a:sym typeface="Lucida Grande" charset="0"/>
            </a:endParaRPr>
          </a:p>
        </p:txBody>
      </p:sp>
      <p:pic>
        <p:nvPicPr>
          <p:cNvPr id="18" name="Image 1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732" y="2725162"/>
            <a:ext cx="1095228" cy="135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7"/>
          <p:cNvSpPr>
            <a:spLocks/>
          </p:cNvSpPr>
          <p:nvPr/>
        </p:nvSpPr>
        <p:spPr bwMode="auto">
          <a:xfrm>
            <a:off x="51596" y="5005242"/>
            <a:ext cx="6769056" cy="236153"/>
          </a:xfrm>
          <a:prstGeom prst="rect">
            <a:avLst/>
          </a:prstGeom>
          <a:solidFill>
            <a:srgbClr val="FFE274"/>
          </a:solidFill>
          <a:ln w="25400">
            <a:solidFill>
              <a:srgbClr val="FFE274"/>
            </a:solidFill>
            <a:round/>
            <a:headEnd/>
            <a:tailEnd/>
          </a:ln>
        </p:spPr>
        <p:txBody>
          <a:bodyPr lIns="38100" tIns="38100" rIns="38100" bIns="38100" anchor="t"/>
          <a:lstStyle/>
          <a:p>
            <a:pPr marL="354013" indent="-354013">
              <a:spcBef>
                <a:spcPts val="225"/>
              </a:spcBef>
            </a:pPr>
            <a:r>
              <a:rPr lang="en-US" sz="1100" b="1" dirty="0">
                <a:solidFill>
                  <a:srgbClr val="FFFFFF"/>
                </a:solidFill>
                <a:latin typeface="Lucida Grande" charset="0"/>
                <a:sym typeface="Lucida Grande" charset="0"/>
              </a:rPr>
              <a:t>P</a:t>
            </a:r>
            <a:r>
              <a:rPr lang="en-US" sz="1100" b="1" dirty="0" smtClean="0">
                <a:solidFill>
                  <a:srgbClr val="FFFFFF"/>
                </a:solidFill>
                <a:latin typeface="Lucida Grande" charset="0"/>
                <a:sym typeface="Lucida Grande" charset="0"/>
              </a:rPr>
              <a:t>hase </a:t>
            </a:r>
            <a:r>
              <a:rPr lang="en-US" sz="1100" b="1" dirty="0" err="1" smtClean="0">
                <a:solidFill>
                  <a:srgbClr val="FFFFFF"/>
                </a:solidFill>
                <a:latin typeface="Lucida Grande" charset="0"/>
                <a:sym typeface="Lucida Grande" charset="0"/>
              </a:rPr>
              <a:t>chirurgicale</a:t>
            </a:r>
            <a:r>
              <a:rPr lang="en-US" sz="1100" b="1" dirty="0" smtClean="0">
                <a:solidFill>
                  <a:srgbClr val="FFFFFF"/>
                </a:solidFill>
                <a:latin typeface="Lucida Grande" charset="0"/>
                <a:sym typeface="Lucida Grande" charset="0"/>
              </a:rPr>
              <a:t> </a:t>
            </a:r>
            <a:endParaRPr lang="en-US" sz="1100" b="1" dirty="0">
              <a:solidFill>
                <a:srgbClr val="FFFFFF"/>
              </a:solidFill>
              <a:latin typeface="Lucida Grande" charset="0"/>
              <a:sym typeface="Lucida Grande" charset="0"/>
            </a:endParaRPr>
          </a:p>
        </p:txBody>
      </p:sp>
      <p:pic>
        <p:nvPicPr>
          <p:cNvPr id="20" name="Image 19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651" y="5305773"/>
            <a:ext cx="852955" cy="95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0" r="14822"/>
          <a:stretch/>
        </p:blipFill>
        <p:spPr bwMode="auto">
          <a:xfrm>
            <a:off x="1336292" y="5300946"/>
            <a:ext cx="995111" cy="9533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 21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r="18238"/>
          <a:stretch/>
        </p:blipFill>
        <p:spPr bwMode="auto">
          <a:xfrm>
            <a:off x="2747960" y="5300946"/>
            <a:ext cx="999697" cy="9533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age 22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4"/>
          <a:stretch/>
        </p:blipFill>
        <p:spPr bwMode="auto">
          <a:xfrm>
            <a:off x="4143339" y="5300946"/>
            <a:ext cx="1531767" cy="95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525" y="5300946"/>
            <a:ext cx="720834" cy="95333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7"/>
          <p:cNvSpPr>
            <a:spLocks/>
          </p:cNvSpPr>
          <p:nvPr/>
        </p:nvSpPr>
        <p:spPr bwMode="auto">
          <a:xfrm>
            <a:off x="51596" y="7320839"/>
            <a:ext cx="3767750" cy="201232"/>
          </a:xfrm>
          <a:prstGeom prst="rect">
            <a:avLst/>
          </a:prstGeom>
          <a:solidFill>
            <a:srgbClr val="93CDFE"/>
          </a:solidFill>
          <a:ln w="25400">
            <a:solidFill>
              <a:srgbClr val="93CDFE"/>
            </a:solidFill>
            <a:round/>
            <a:headEnd/>
            <a:tailEnd/>
          </a:ln>
        </p:spPr>
        <p:txBody>
          <a:bodyPr lIns="38100" tIns="38100" rIns="38100" bIns="38100" anchor="t"/>
          <a:lstStyle/>
          <a:p>
            <a:pPr marL="354013" indent="-354013">
              <a:lnSpc>
                <a:spcPct val="70000"/>
              </a:lnSpc>
              <a:spcBef>
                <a:spcPts val="225"/>
              </a:spcBef>
            </a:pPr>
            <a:r>
              <a:rPr lang="en-US" sz="1100" b="1" dirty="0" err="1" smtClean="0">
                <a:solidFill>
                  <a:srgbClr val="FFFFFF"/>
                </a:solidFill>
                <a:latin typeface="Lucida Grande" charset="0"/>
                <a:sym typeface="Lucida Grande" charset="0"/>
              </a:rPr>
              <a:t>Cicatrisation</a:t>
            </a:r>
            <a:r>
              <a:rPr lang="en-US" sz="1100" b="1" dirty="0" smtClean="0">
                <a:solidFill>
                  <a:srgbClr val="FFFFFF"/>
                </a:solidFill>
                <a:latin typeface="Lucida Grande" charset="0"/>
                <a:sym typeface="Lucida Grande" charset="0"/>
              </a:rPr>
              <a:t> </a:t>
            </a:r>
            <a:r>
              <a:rPr lang="en-US" sz="1100" b="1" dirty="0" err="1" smtClean="0">
                <a:solidFill>
                  <a:srgbClr val="FFFFFF"/>
                </a:solidFill>
                <a:latin typeface="Lucida Grande" charset="0"/>
                <a:sym typeface="Lucida Grande" charset="0"/>
              </a:rPr>
              <a:t>à</a:t>
            </a:r>
            <a:r>
              <a:rPr lang="en-US" sz="1100" b="1" dirty="0" smtClean="0">
                <a:solidFill>
                  <a:srgbClr val="FFFFFF"/>
                </a:solidFill>
                <a:latin typeface="Lucida Grande" charset="0"/>
                <a:sym typeface="Lucida Grande" charset="0"/>
              </a:rPr>
              <a:t> 6 </a:t>
            </a:r>
            <a:r>
              <a:rPr lang="en-US" sz="1100" b="1" dirty="0" err="1" smtClean="0">
                <a:solidFill>
                  <a:srgbClr val="FFFFFF"/>
                </a:solidFill>
                <a:latin typeface="Lucida Grande" charset="0"/>
                <a:sym typeface="Lucida Grande" charset="0"/>
              </a:rPr>
              <a:t>mois</a:t>
            </a:r>
            <a:r>
              <a:rPr lang="en-US" sz="1100" b="1" dirty="0" smtClean="0">
                <a:solidFill>
                  <a:srgbClr val="FFFFFF"/>
                </a:solidFill>
                <a:latin typeface="Lucida Grande" charset="0"/>
                <a:sym typeface="Lucida Grande" charset="0"/>
              </a:rPr>
              <a:t> </a:t>
            </a:r>
            <a:endParaRPr lang="en-US" sz="1100" b="1" dirty="0">
              <a:solidFill>
                <a:srgbClr val="FFFFFF"/>
              </a:solidFill>
              <a:latin typeface="Lucida Grande" charset="0"/>
              <a:sym typeface="Lucida Grande" charset="0"/>
            </a:endParaRPr>
          </a:p>
        </p:txBody>
      </p:sp>
      <p:pic>
        <p:nvPicPr>
          <p:cNvPr id="28" name="Image 27" descr="Macintosh HD:Users:amandinebolette:Desktop:14.10.2013.jp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0" y="7591965"/>
            <a:ext cx="753007" cy="95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 28" descr="Macintosh HD:Users:amandinebolette:Desktop:Dqaqi6mois .JPG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779" y="7591965"/>
            <a:ext cx="1756052" cy="95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81187" y="670043"/>
            <a:ext cx="918363" cy="52419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165706" y="1428922"/>
            <a:ext cx="5648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 smtClean="0"/>
              <a:t>Bilan annuel chez un p</a:t>
            </a:r>
            <a:r>
              <a:rPr lang="fr-FR" sz="1100" dirty="0" smtClean="0"/>
              <a:t>atient de </a:t>
            </a:r>
            <a:r>
              <a:rPr lang="fr-FR" sz="1100" dirty="0" smtClean="0"/>
              <a:t>13 </a:t>
            </a:r>
            <a:r>
              <a:rPr lang="fr-FR" sz="1100" dirty="0" smtClean="0"/>
              <a:t>ans. </a:t>
            </a:r>
          </a:p>
          <a:p>
            <a:pPr algn="just"/>
            <a:r>
              <a:rPr lang="fr-FR" sz="1100" dirty="0" smtClean="0"/>
              <a:t>L’examen </a:t>
            </a:r>
            <a:r>
              <a:rPr lang="fr-FR" sz="1100" dirty="0" smtClean="0"/>
              <a:t>radiographique révèle la </a:t>
            </a:r>
            <a:r>
              <a:rPr lang="fr-FR" sz="1100" dirty="0" smtClean="0"/>
              <a:t>présence d’une </a:t>
            </a:r>
            <a:r>
              <a:rPr lang="fr-FR" sz="1100" dirty="0" smtClean="0"/>
              <a:t>lésion </a:t>
            </a:r>
            <a:r>
              <a:rPr lang="fr-FR" sz="1100" dirty="0"/>
              <a:t>péri-</a:t>
            </a:r>
            <a:r>
              <a:rPr lang="fr-FR" sz="1100" dirty="0" smtClean="0"/>
              <a:t>apicale importante sur </a:t>
            </a:r>
            <a:r>
              <a:rPr lang="fr-FR" sz="1100" dirty="0"/>
              <a:t>l’incisive latérale supérieure </a:t>
            </a:r>
            <a:r>
              <a:rPr lang="fr-FR" sz="1100" dirty="0" smtClean="0"/>
              <a:t>gauche, </a:t>
            </a:r>
            <a:r>
              <a:rPr lang="fr-FR" sz="1100" dirty="0"/>
              <a:t>associée à </a:t>
            </a:r>
            <a:r>
              <a:rPr lang="fr-FR" sz="1100" dirty="0" smtClean="0"/>
              <a:t>une</a:t>
            </a:r>
            <a:r>
              <a:rPr lang="fr-FR" sz="1100" dirty="0" smtClean="0"/>
              <a:t> </a:t>
            </a:r>
            <a:r>
              <a:rPr lang="fr-FR" sz="1100" dirty="0" smtClean="0"/>
              <a:t>invagination de l’émail et la </a:t>
            </a:r>
            <a:r>
              <a:rPr lang="fr-FR" sz="1100" dirty="0" smtClean="0"/>
              <a:t>dentine.  Cette </a:t>
            </a:r>
            <a:r>
              <a:rPr lang="fr-FR" sz="1100" dirty="0" smtClean="0"/>
              <a:t>dent </a:t>
            </a:r>
            <a:r>
              <a:rPr lang="fr-FR" sz="1100" dirty="0" smtClean="0"/>
              <a:t>es</a:t>
            </a:r>
            <a:r>
              <a:rPr lang="fr-FR" sz="1100" dirty="0" smtClean="0"/>
              <a:t>t </a:t>
            </a:r>
            <a:r>
              <a:rPr lang="fr-FR" sz="1100" dirty="0" smtClean="0"/>
              <a:t>cliniquement asymptomatique. </a:t>
            </a:r>
            <a:endParaRPr lang="fr-FR" sz="1100" dirty="0"/>
          </a:p>
        </p:txBody>
      </p:sp>
      <p:sp>
        <p:nvSpPr>
          <p:cNvPr id="24" name="ZoneTexte 23"/>
          <p:cNvSpPr txBox="1"/>
          <p:nvPr/>
        </p:nvSpPr>
        <p:spPr>
          <a:xfrm>
            <a:off x="1542" y="3417850"/>
            <a:ext cx="189258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/>
              <a:t>Ouverture de la cavité d’accès</a:t>
            </a:r>
            <a:r>
              <a:rPr lang="fr-FR" sz="1050" dirty="0" smtClean="0"/>
              <a:t> sous microscope et visualisation de l’invagination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605960" y="2625442"/>
            <a:ext cx="2252040" cy="1508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Clr>
                <a:schemeClr val="accent4"/>
              </a:buClr>
              <a:buFont typeface="Wingdings" charset="2"/>
              <a:buChar char="§"/>
            </a:pPr>
            <a:r>
              <a:rPr lang="fr-FR" sz="1100" dirty="0" smtClean="0"/>
              <a:t>Préparation </a:t>
            </a:r>
            <a:r>
              <a:rPr lang="fr-FR" sz="1100" dirty="0" err="1" smtClean="0"/>
              <a:t>canalaire</a:t>
            </a:r>
            <a:endParaRPr lang="fr-FR" sz="1100" dirty="0" smtClean="0"/>
          </a:p>
          <a:p>
            <a:pPr marL="171450" indent="-171450">
              <a:lnSpc>
                <a:spcPct val="120000"/>
              </a:lnSpc>
              <a:buClr>
                <a:schemeClr val="accent4"/>
              </a:buClr>
              <a:buFont typeface="Wingdings" charset="2"/>
              <a:buChar char="§"/>
            </a:pPr>
            <a:r>
              <a:rPr lang="fr-FR" sz="1100" dirty="0"/>
              <a:t>I</a:t>
            </a:r>
            <a:r>
              <a:rPr lang="fr-FR" sz="1100" dirty="0" smtClean="0"/>
              <a:t>rrigation avec </a:t>
            </a:r>
            <a:r>
              <a:rPr lang="fr-FR" sz="1100" dirty="0" err="1" smtClean="0"/>
              <a:t>NaClO</a:t>
            </a:r>
            <a:r>
              <a:rPr lang="fr-FR" sz="1100" dirty="0" smtClean="0"/>
              <a:t> </a:t>
            </a:r>
            <a:r>
              <a:rPr lang="fr-FR" sz="1100" dirty="0" smtClean="0"/>
              <a:t>3</a:t>
            </a:r>
            <a:r>
              <a:rPr lang="fr-FR" sz="1100" dirty="0"/>
              <a:t>%</a:t>
            </a:r>
            <a:endParaRPr lang="fr-FR" sz="1100" dirty="0" smtClean="0"/>
          </a:p>
          <a:p>
            <a:pPr marL="171450" indent="-171450">
              <a:lnSpc>
                <a:spcPct val="120000"/>
              </a:lnSpc>
              <a:buClr>
                <a:schemeClr val="accent4"/>
              </a:buClr>
              <a:buFont typeface="Wingdings" charset="2"/>
              <a:buChar char="§"/>
            </a:pPr>
            <a:r>
              <a:rPr lang="fr-FR" sz="1100" dirty="0" smtClean="0"/>
              <a:t>Obturation de </a:t>
            </a:r>
            <a:r>
              <a:rPr lang="fr-FR" sz="1100" dirty="0" smtClean="0"/>
              <a:t>l’entièreté </a:t>
            </a:r>
            <a:r>
              <a:rPr lang="fr-FR" sz="1100" dirty="0" smtClean="0"/>
              <a:t>de la </a:t>
            </a:r>
            <a:r>
              <a:rPr lang="fr-FR" sz="1100" dirty="0" smtClean="0"/>
              <a:t>racine </a:t>
            </a:r>
            <a:r>
              <a:rPr lang="fr-FR" sz="1100" dirty="0" smtClean="0"/>
              <a:t>avec un matériau à base de silicate de calcium, la </a:t>
            </a:r>
            <a:r>
              <a:rPr lang="fr-FR" sz="1100" dirty="0" err="1" smtClean="0"/>
              <a:t>Biodentine</a:t>
            </a:r>
            <a:r>
              <a:rPr lang="fr-FR" sz="1100" dirty="0" smtClean="0"/>
              <a:t> </a:t>
            </a:r>
            <a:endParaRPr lang="fr-FR" sz="1100" dirty="0" smtClean="0"/>
          </a:p>
          <a:p>
            <a:pPr marL="171450" indent="-171450">
              <a:lnSpc>
                <a:spcPct val="120000"/>
              </a:lnSpc>
              <a:buClr>
                <a:schemeClr val="accent4"/>
              </a:buClr>
              <a:buFont typeface="Wingdings" charset="2"/>
              <a:buChar char="§"/>
            </a:pPr>
            <a:r>
              <a:rPr lang="fr-FR" sz="1100" dirty="0" smtClean="0"/>
              <a:t>Après 48h: obturation composite</a:t>
            </a:r>
            <a:endParaRPr lang="fr-FR" sz="1100" dirty="0"/>
          </a:p>
        </p:txBody>
      </p:sp>
      <p:sp>
        <p:nvSpPr>
          <p:cNvPr id="33" name="ZoneTexte 32"/>
          <p:cNvSpPr txBox="1"/>
          <p:nvPr/>
        </p:nvSpPr>
        <p:spPr>
          <a:xfrm>
            <a:off x="4211" y="8545295"/>
            <a:ext cx="39762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 smtClean="0"/>
              <a:t>Le contrôle radiographique à 6 mois montre la cicatrisation de la lésion </a:t>
            </a:r>
            <a:r>
              <a:rPr lang="fr-FR" sz="1100" dirty="0" smtClean="0"/>
              <a:t>péri-apicale</a:t>
            </a:r>
            <a:r>
              <a:rPr lang="fr-FR" sz="1100" dirty="0" smtClean="0"/>
              <a:t>. </a:t>
            </a:r>
            <a:r>
              <a:rPr lang="fr-FR" sz="1100" dirty="0" smtClean="0"/>
              <a:t>L</a:t>
            </a:r>
            <a:r>
              <a:rPr lang="fr-FR" sz="1100" dirty="0" smtClean="0"/>
              <a:t>‘examen clinique</a:t>
            </a:r>
            <a:r>
              <a:rPr lang="fr-FR" sz="1100" dirty="0" smtClean="0"/>
              <a:t> </a:t>
            </a:r>
            <a:r>
              <a:rPr lang="fr-FR" sz="1100" dirty="0" smtClean="0"/>
              <a:t>confirme la bonne guérison des tissus mous. </a:t>
            </a:r>
            <a:endParaRPr lang="fr-FR" sz="1100" dirty="0"/>
          </a:p>
        </p:txBody>
      </p:sp>
      <p:sp>
        <p:nvSpPr>
          <p:cNvPr id="34" name="ZoneTexte 33"/>
          <p:cNvSpPr txBox="1"/>
          <p:nvPr/>
        </p:nvSpPr>
        <p:spPr>
          <a:xfrm>
            <a:off x="3520209" y="4178264"/>
            <a:ext cx="3288818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La </a:t>
            </a:r>
            <a:r>
              <a:rPr lang="fr-FR" sz="1100" dirty="0" err="1" smtClean="0"/>
              <a:t>Biodentine</a:t>
            </a:r>
            <a:r>
              <a:rPr lang="fr-FR" sz="1100" dirty="0" smtClean="0"/>
              <a:t> </a:t>
            </a:r>
            <a:r>
              <a:rPr lang="fr-FR" sz="1100" dirty="0" smtClean="0"/>
              <a:t>a été choisie comme obturation endodontique pour sa biocompatibilité, son étanchéité, ses propriétés physiques et mécaniques, et sa facilité d’utilisation. </a:t>
            </a:r>
            <a:endParaRPr lang="fr-FR" sz="1100" dirty="0"/>
          </a:p>
        </p:txBody>
      </p:sp>
      <p:sp>
        <p:nvSpPr>
          <p:cNvPr id="35" name="ZoneTexte 34"/>
          <p:cNvSpPr txBox="1"/>
          <p:nvPr/>
        </p:nvSpPr>
        <p:spPr>
          <a:xfrm>
            <a:off x="3923596" y="7292405"/>
            <a:ext cx="2934404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b="1" dirty="0"/>
              <a:t>References </a:t>
            </a:r>
            <a:endParaRPr lang="en-GB" sz="700" dirty="0"/>
          </a:p>
          <a:p>
            <a:r>
              <a:rPr lang="en-GB" sz="700" dirty="0" smtClean="0"/>
              <a:t>Desai </a:t>
            </a:r>
            <a:r>
              <a:rPr lang="en-GB" sz="700" dirty="0"/>
              <a:t>S, Chandler N (2009) Calcium hydroxide-based root canal sealers: a review. </a:t>
            </a:r>
            <a:r>
              <a:rPr lang="en-GB" sz="700" i="1" dirty="0"/>
              <a:t>J </a:t>
            </a:r>
            <a:r>
              <a:rPr lang="en-GB" sz="700" i="1" dirty="0" err="1"/>
              <a:t>Endod</a:t>
            </a:r>
            <a:r>
              <a:rPr lang="en-GB" sz="700" dirty="0"/>
              <a:t> </a:t>
            </a:r>
            <a:r>
              <a:rPr lang="en-GB" sz="700" b="1" dirty="0"/>
              <a:t>35,</a:t>
            </a:r>
            <a:r>
              <a:rPr lang="en-GB" sz="700" dirty="0"/>
              <a:t> 475-480.</a:t>
            </a:r>
          </a:p>
          <a:p>
            <a:r>
              <a:rPr lang="en-GB" sz="700" dirty="0" err="1"/>
              <a:t>Hulsmann</a:t>
            </a:r>
            <a:r>
              <a:rPr lang="en-GB" sz="700" dirty="0"/>
              <a:t> M (1997) Dens </a:t>
            </a:r>
            <a:r>
              <a:rPr lang="en-GB" sz="700" dirty="0" err="1"/>
              <a:t>invaginatus</a:t>
            </a:r>
            <a:r>
              <a:rPr lang="en-GB" sz="700" dirty="0"/>
              <a:t>: aetiology, classification, prevalence, diagnosis, and treatment considerations. </a:t>
            </a:r>
            <a:r>
              <a:rPr lang="en-GB" sz="700" i="1" dirty="0" err="1"/>
              <a:t>Int</a:t>
            </a:r>
            <a:r>
              <a:rPr lang="en-GB" sz="700" i="1" dirty="0"/>
              <a:t> </a:t>
            </a:r>
            <a:r>
              <a:rPr lang="en-GB" sz="700" i="1" dirty="0" err="1"/>
              <a:t>Endod</a:t>
            </a:r>
            <a:r>
              <a:rPr lang="en-GB" sz="700" i="1" dirty="0"/>
              <a:t> J</a:t>
            </a:r>
            <a:r>
              <a:rPr lang="en-GB" sz="700" dirty="0"/>
              <a:t> </a:t>
            </a:r>
            <a:r>
              <a:rPr lang="en-GB" sz="700" b="1" dirty="0"/>
              <a:t>30,</a:t>
            </a:r>
            <a:r>
              <a:rPr lang="en-GB" sz="700" dirty="0"/>
              <a:t> 79-90.</a:t>
            </a:r>
          </a:p>
          <a:p>
            <a:r>
              <a:rPr lang="en-GB" sz="700" dirty="0"/>
              <a:t>Laurent P, Camps J, De </a:t>
            </a:r>
            <a:r>
              <a:rPr lang="en-GB" sz="700" dirty="0" err="1"/>
              <a:t>Meo</a:t>
            </a:r>
            <a:r>
              <a:rPr lang="en-GB" sz="700" dirty="0"/>
              <a:t> M, </a:t>
            </a:r>
            <a:r>
              <a:rPr lang="en-GB" sz="700" dirty="0" err="1"/>
              <a:t>Dejou</a:t>
            </a:r>
            <a:r>
              <a:rPr lang="en-GB" sz="700" dirty="0"/>
              <a:t> J, About I (2008) Induction of specific cell responses to a </a:t>
            </a:r>
            <a:r>
              <a:rPr lang="en-GB" sz="700" dirty="0" err="1"/>
              <a:t>Ca</a:t>
            </a:r>
            <a:r>
              <a:rPr lang="en-GB" sz="700" dirty="0"/>
              <a:t>(3)</a:t>
            </a:r>
            <a:r>
              <a:rPr lang="en-GB" sz="700" dirty="0" err="1"/>
              <a:t>SiO</a:t>
            </a:r>
            <a:r>
              <a:rPr lang="en-GB" sz="700" dirty="0"/>
              <a:t>(5)-based posterior restorative material. </a:t>
            </a:r>
            <a:r>
              <a:rPr lang="en-GB" sz="700" i="1" dirty="0"/>
              <a:t>Dent Mater</a:t>
            </a:r>
            <a:r>
              <a:rPr lang="en-GB" sz="700" dirty="0"/>
              <a:t> </a:t>
            </a:r>
            <a:r>
              <a:rPr lang="en-GB" sz="700" b="1" dirty="0"/>
              <a:t>24,</a:t>
            </a:r>
            <a:r>
              <a:rPr lang="en-GB" sz="700" dirty="0"/>
              <a:t> 1486-1494.</a:t>
            </a:r>
          </a:p>
          <a:p>
            <a:r>
              <a:rPr lang="en-GB" sz="700" dirty="0" err="1"/>
              <a:t>Oehlers</a:t>
            </a:r>
            <a:r>
              <a:rPr lang="en-GB" sz="700" dirty="0"/>
              <a:t> FA (1957) Dens </a:t>
            </a:r>
            <a:r>
              <a:rPr lang="en-GB" sz="700" dirty="0" err="1"/>
              <a:t>invaginatus</a:t>
            </a:r>
            <a:r>
              <a:rPr lang="en-GB" sz="700" dirty="0"/>
              <a:t> (dilated composite </a:t>
            </a:r>
            <a:r>
              <a:rPr lang="en-GB" sz="700" dirty="0" err="1"/>
              <a:t>odontome</a:t>
            </a:r>
            <a:r>
              <a:rPr lang="en-GB" sz="700" dirty="0"/>
              <a:t>). II. Associated posterior crown forms and pathogenesis. </a:t>
            </a:r>
            <a:r>
              <a:rPr lang="en-GB" sz="700" i="1" dirty="0"/>
              <a:t>Oral </a:t>
            </a:r>
            <a:r>
              <a:rPr lang="en-GB" sz="700" i="1" dirty="0" err="1"/>
              <a:t>Surg</a:t>
            </a:r>
            <a:r>
              <a:rPr lang="en-GB" sz="700" i="1" dirty="0"/>
              <a:t> Oral Med Oral </a:t>
            </a:r>
            <a:r>
              <a:rPr lang="en-GB" sz="700" i="1" dirty="0" err="1"/>
              <a:t>Pathol</a:t>
            </a:r>
            <a:r>
              <a:rPr lang="en-GB" sz="700" dirty="0"/>
              <a:t> </a:t>
            </a:r>
            <a:r>
              <a:rPr lang="en-GB" sz="700" b="1" dirty="0"/>
              <a:t>10,</a:t>
            </a:r>
            <a:r>
              <a:rPr lang="en-GB" sz="700" dirty="0"/>
              <a:t> 1302-1316.</a:t>
            </a:r>
          </a:p>
          <a:p>
            <a:r>
              <a:rPr lang="en-GB" sz="700" dirty="0" err="1"/>
              <a:t>Ridell</a:t>
            </a:r>
            <a:r>
              <a:rPr lang="en-GB" sz="700" dirty="0"/>
              <a:t> K, </a:t>
            </a:r>
            <a:r>
              <a:rPr lang="en-GB" sz="700" dirty="0" err="1"/>
              <a:t>Mejare</a:t>
            </a:r>
            <a:r>
              <a:rPr lang="en-GB" sz="700" dirty="0"/>
              <a:t> I, </a:t>
            </a:r>
            <a:r>
              <a:rPr lang="en-GB" sz="700" dirty="0" err="1"/>
              <a:t>Matsson</a:t>
            </a:r>
            <a:r>
              <a:rPr lang="en-GB" sz="700" dirty="0"/>
              <a:t> L (2001) Dens </a:t>
            </a:r>
            <a:r>
              <a:rPr lang="en-GB" sz="700" dirty="0" err="1"/>
              <a:t>invaginatus</a:t>
            </a:r>
            <a:r>
              <a:rPr lang="en-GB" sz="700" dirty="0"/>
              <a:t>: a retrospective study of prophylactic invagination treatment. </a:t>
            </a:r>
            <a:r>
              <a:rPr lang="en-GB" sz="700" i="1" dirty="0" err="1"/>
              <a:t>Int</a:t>
            </a:r>
            <a:r>
              <a:rPr lang="en-GB" sz="700" i="1" dirty="0"/>
              <a:t> J </a:t>
            </a:r>
            <a:r>
              <a:rPr lang="en-GB" sz="700" i="1" dirty="0" err="1"/>
              <a:t>Paediatr</a:t>
            </a:r>
            <a:r>
              <a:rPr lang="en-GB" sz="700" i="1" dirty="0"/>
              <a:t> Dent</a:t>
            </a:r>
            <a:r>
              <a:rPr lang="en-GB" sz="700" dirty="0"/>
              <a:t> </a:t>
            </a:r>
            <a:r>
              <a:rPr lang="en-GB" sz="700" b="1" dirty="0"/>
              <a:t>11,</a:t>
            </a:r>
            <a:r>
              <a:rPr lang="en-GB" sz="700" dirty="0"/>
              <a:t> 92-97.</a:t>
            </a:r>
          </a:p>
          <a:p>
            <a:r>
              <a:rPr lang="en-GB" sz="700" dirty="0" err="1" smtClean="0"/>
              <a:t>Tsesis</a:t>
            </a:r>
            <a:r>
              <a:rPr lang="en-GB" sz="700" dirty="0" smtClean="0"/>
              <a:t> </a:t>
            </a:r>
            <a:r>
              <a:rPr lang="en-GB" sz="700" dirty="0"/>
              <a:t>I, </a:t>
            </a:r>
            <a:r>
              <a:rPr lang="en-GB" sz="700" dirty="0" err="1"/>
              <a:t>Faivishevsky</a:t>
            </a:r>
            <a:r>
              <a:rPr lang="en-GB" sz="700" dirty="0"/>
              <a:t> V, </a:t>
            </a:r>
            <a:r>
              <a:rPr lang="en-GB" sz="700" dirty="0" err="1"/>
              <a:t>Kfir</a:t>
            </a:r>
            <a:r>
              <a:rPr lang="en-GB" sz="700" dirty="0"/>
              <a:t> A, Rosen E (2009) Outcome of surgical endodontic treatment performed by a modern technique: a meta-analysis of literature. </a:t>
            </a:r>
            <a:r>
              <a:rPr lang="en-GB" sz="700" i="1" dirty="0"/>
              <a:t>J </a:t>
            </a:r>
            <a:r>
              <a:rPr lang="en-GB" sz="700" i="1" dirty="0" err="1"/>
              <a:t>Endod</a:t>
            </a:r>
            <a:r>
              <a:rPr lang="en-GB" sz="700" dirty="0"/>
              <a:t> </a:t>
            </a:r>
            <a:r>
              <a:rPr lang="en-GB" sz="700" b="1" dirty="0"/>
              <a:t>35,</a:t>
            </a:r>
            <a:r>
              <a:rPr lang="en-GB" sz="700" dirty="0"/>
              <a:t> 1505-1511.</a:t>
            </a:r>
          </a:p>
          <a:p>
            <a:endParaRPr lang="fr-FR" sz="700" dirty="0"/>
          </a:p>
        </p:txBody>
      </p:sp>
      <p:sp>
        <p:nvSpPr>
          <p:cNvPr id="36" name="ZoneTexte 35"/>
          <p:cNvSpPr txBox="1"/>
          <p:nvPr/>
        </p:nvSpPr>
        <p:spPr>
          <a:xfrm>
            <a:off x="912098" y="4372653"/>
            <a:ext cx="250462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/>
              <a:t>Un </a:t>
            </a:r>
            <a:r>
              <a:rPr lang="fr-FR" sz="1050" dirty="0" smtClean="0"/>
              <a:t>saignement </a:t>
            </a:r>
            <a:r>
              <a:rPr lang="fr-FR" sz="1050" dirty="0" smtClean="0"/>
              <a:t>persistant nécessite </a:t>
            </a:r>
            <a:r>
              <a:rPr lang="fr-FR" sz="1050" dirty="0" smtClean="0"/>
              <a:t>le placement d’une médication intra-</a:t>
            </a:r>
            <a:r>
              <a:rPr lang="fr-FR" sz="1050" dirty="0" err="1" smtClean="0"/>
              <a:t>canalaire</a:t>
            </a:r>
            <a:r>
              <a:rPr lang="fr-FR" sz="1050" dirty="0" smtClean="0"/>
              <a:t> </a:t>
            </a:r>
            <a:r>
              <a:rPr lang="fr-FR" sz="1050" dirty="0" smtClean="0"/>
              <a:t>à base </a:t>
            </a:r>
            <a:r>
              <a:rPr lang="fr-FR" sz="1050" dirty="0"/>
              <a:t>d’ hydroxyde de </a:t>
            </a:r>
            <a:r>
              <a:rPr lang="fr-FR" sz="1050" dirty="0" smtClean="0"/>
              <a:t>calcium..</a:t>
            </a:r>
            <a:endParaRPr lang="fr-FR" sz="1050" dirty="0"/>
          </a:p>
        </p:txBody>
      </p:sp>
      <p:sp>
        <p:nvSpPr>
          <p:cNvPr id="37" name="ZoneTexte 36"/>
          <p:cNvSpPr txBox="1"/>
          <p:nvPr/>
        </p:nvSpPr>
        <p:spPr>
          <a:xfrm>
            <a:off x="1827787" y="3407611"/>
            <a:ext cx="15366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Débridement à </a:t>
            </a:r>
            <a:r>
              <a:rPr lang="fr-FR" sz="1100" dirty="0" smtClean="0"/>
              <a:t>l’aide d’inserts </a:t>
            </a:r>
            <a:r>
              <a:rPr lang="fr-FR" sz="1100" dirty="0" smtClean="0"/>
              <a:t>ultrasoniques</a:t>
            </a:r>
            <a:endParaRPr lang="fr-FR" sz="1100" dirty="0" smtClean="0"/>
          </a:p>
        </p:txBody>
      </p:sp>
    </p:spTree>
    <p:extLst>
      <p:ext uri="{BB962C8B-B14F-4D97-AF65-F5344CB8AC3E}">
        <p14:creationId xmlns:p14="http://schemas.microsoft.com/office/powerpoint/2010/main" val="312898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479</Words>
  <Application>Microsoft Macintosh PowerPoint</Application>
  <PresentationFormat>Présentation à l'écran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2" baseType="lpstr">
      <vt:lpstr>Thème Office</vt:lpstr>
      <vt:lpstr>Présentation PowerPoint</vt:lpstr>
    </vt:vector>
  </TitlesOfParts>
  <Company>CHU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Amandine Bolette</dc:creator>
  <cp:lastModifiedBy>Amandine Bolette</cp:lastModifiedBy>
  <cp:revision>30</cp:revision>
  <cp:lastPrinted>2014-06-04T08:16:01Z</cp:lastPrinted>
  <dcterms:created xsi:type="dcterms:W3CDTF">2014-04-02T06:06:47Z</dcterms:created>
  <dcterms:modified xsi:type="dcterms:W3CDTF">2014-06-04T14:46:22Z</dcterms:modified>
</cp:coreProperties>
</file>