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30243463" cy="43205400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1611313" indent="869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3235325" indent="17335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4857750" indent="2595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6480175" indent="34607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12">
          <p15:clr>
            <a:srgbClr val="A4A3A4"/>
          </p15:clr>
        </p15:guide>
        <p15:guide id="2" pos="952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ma" initials="E" lastIdx="9" clrIdx="0">
    <p:extLst>
      <p:ext uri="{19B8F6BF-5375-455C-9EA6-DF929625EA0E}">
        <p15:presenceInfo xmlns="" xmlns:p15="http://schemas.microsoft.com/office/powerpoint/2012/main" userId="Emma" providerId="None"/>
      </p:ext>
    </p:extLst>
  </p:cmAuthor>
  <p:cmAuthor id="2" name="PRIMINFO" initials="P" lastIdx="8" clrIdx="1">
    <p:extLst>
      <p:ext uri="{19B8F6BF-5375-455C-9EA6-DF929625EA0E}">
        <p15:presenceInfo xmlns="" xmlns:p15="http://schemas.microsoft.com/office/powerpoint/2012/main" userId="PRIMINFO" providerId="None"/>
      </p:ext>
    </p:extLst>
  </p:cmAuthor>
  <p:cmAuthor id="3" name="Adrien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CBD"/>
    <a:srgbClr val="F3973A"/>
    <a:srgbClr val="002147"/>
    <a:srgbClr val="3382BF"/>
    <a:srgbClr val="7BC4E5"/>
    <a:srgbClr val="FBDFB7"/>
    <a:srgbClr val="F8F8F8"/>
    <a:srgbClr val="FAC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0553" autoAdjust="0"/>
    <p:restoredTop sz="92780" autoAdjust="0"/>
  </p:normalViewPr>
  <p:slideViewPr>
    <p:cSldViewPr snapToGrid="0" showGuides="1">
      <p:cViewPr>
        <p:scale>
          <a:sx n="25" d="100"/>
          <a:sy n="25" d="100"/>
        </p:scale>
        <p:origin x="-1428" y="1842"/>
      </p:cViewPr>
      <p:guideLst>
        <p:guide orient="horz" pos="13612"/>
        <p:guide pos="9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7411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AC5AC96E-6C6E-4DC5-A713-9BFDFF22ABA6}" type="datetimeFigureOut">
              <a:rPr lang="fr-FR"/>
              <a:pPr>
                <a:defRPr/>
              </a:pPr>
              <a:t>08/03/2016</a:t>
            </a:fld>
            <a:endParaRPr lang="fr-FR" dirty="0"/>
          </a:p>
        </p:txBody>
      </p:sp>
      <p:sp>
        <p:nvSpPr>
          <p:cNvPr id="17412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7413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B860AADD-D937-45A9-9ABB-E40F4D81403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0749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D0200A25-86BC-4CDE-A740-9016AF4F334D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768350"/>
            <a:ext cx="268446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C815A7F1-6125-4125-918A-467D7B702EB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800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611313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323532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4857750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648017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8113660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9736399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11359132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12981868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87" y="13421721"/>
            <a:ext cx="25706948" cy="926114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51" y="24483081"/>
            <a:ext cx="21170424" cy="110413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22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45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68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9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13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36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01ED-BD3E-4DD9-AFE1-7970E87B3028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3545D-F829-4B00-8040-AEE542D24EC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7EF66-8492-4265-891F-CDE389184A69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BB5A-D2D6-444A-A5E5-66E0EA2619F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6540" y="1730279"/>
            <a:ext cx="6804776" cy="3686459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181" y="1730279"/>
            <a:ext cx="19910279" cy="36864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EE157-82D9-499C-8999-02872D0CEF6C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FAF99-2750-416A-96B3-D6A71C20EA4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2A54-7BEB-467B-A83F-FAF0C8957B83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7C097-09EF-401B-95D8-FF35D18A799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54" y="27763498"/>
            <a:ext cx="25706948" cy="8581070"/>
          </a:xfrm>
        </p:spPr>
        <p:txBody>
          <a:bodyPr anchor="t"/>
          <a:lstStyle>
            <a:lvl1pPr algn="l">
              <a:defRPr sz="142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54" y="18312347"/>
            <a:ext cx="25706948" cy="9451187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227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3245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86819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490934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1136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73639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B34BD-2D51-41FD-A199-0F11A6B11526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9ACB-D522-4F9A-9FBE-D8AD1AA02B2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190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3783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24C21-78D4-48B0-9394-72F2A8486413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64DB3-16EA-4F7A-B430-4C2FC62D62AA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209" y="9671257"/>
            <a:ext cx="13362783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209" y="13701777"/>
            <a:ext cx="13362783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90" y="9671257"/>
            <a:ext cx="13368028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90" y="13701777"/>
            <a:ext cx="13368028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A991-D711-45EE-A2DE-245274CDCA46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47011-0C6A-4A1E-B989-94793CE9762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516D7-3A6F-40F4-BC8A-E08692B835CD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E9B3B-3F66-4749-8CF4-59C13360D83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BDA24-D6C2-4969-ACA5-6FF7FC54A6D6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F84CD-4489-4050-BB83-B24CDFD8B1D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38" y="1720243"/>
            <a:ext cx="9949889" cy="732091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80" y="1720275"/>
            <a:ext cx="16906939" cy="36874606"/>
          </a:xfrm>
        </p:spPr>
        <p:txBody>
          <a:bodyPr/>
          <a:lstStyle>
            <a:lvl1pPr>
              <a:defRPr sz="11400"/>
            </a:lvl1pPr>
            <a:lvl2pPr>
              <a:defRPr sz="9900"/>
            </a:lvl2pPr>
            <a:lvl3pPr>
              <a:defRPr sz="8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238" y="9041190"/>
            <a:ext cx="9949889" cy="29553697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2FB67-BE26-43C2-8D40-2A16069E0A9B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DDAD-556E-491B-9570-4BBF683EC98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29" y="30243817"/>
            <a:ext cx="18146078" cy="35704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29" y="3860462"/>
            <a:ext cx="18146078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1400"/>
            </a:lvl1pPr>
            <a:lvl2pPr marL="1622733" indent="0">
              <a:buNone/>
              <a:defRPr sz="9900"/>
            </a:lvl2pPr>
            <a:lvl3pPr marL="3245462" indent="0">
              <a:buNone/>
              <a:defRPr sz="8900"/>
            </a:lvl3pPr>
            <a:lvl4pPr marL="4868198" indent="0">
              <a:buNone/>
              <a:defRPr sz="7200"/>
            </a:lvl4pPr>
            <a:lvl5pPr marL="6490934" indent="0">
              <a:buNone/>
              <a:defRPr sz="7200"/>
            </a:lvl5pPr>
            <a:lvl6pPr marL="8113660" indent="0">
              <a:buNone/>
              <a:defRPr sz="7200"/>
            </a:lvl6pPr>
            <a:lvl7pPr marL="9736399" indent="0">
              <a:buNone/>
              <a:defRPr sz="7200"/>
            </a:lvl7pPr>
            <a:lvl8pPr marL="11359132" indent="0">
              <a:buNone/>
              <a:defRPr sz="7200"/>
            </a:lvl8pPr>
            <a:lvl9pPr marL="12981868" indent="0">
              <a:buNone/>
              <a:defRPr sz="72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29" y="33814281"/>
            <a:ext cx="18146078" cy="5070632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0DD03-4281-4E9F-B8B7-C971FF4DA921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FC11D-433F-4F99-B8DB-6BFE7AE2D482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6571" y="1726748"/>
            <a:ext cx="27230324" cy="720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6571" y="10084255"/>
            <a:ext cx="27230324" cy="285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6571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5A78EE-122C-45DF-824B-C5C897FDBBA4}" type="datetimeFigureOut">
              <a:rPr lang="en-US"/>
              <a:pPr>
                <a:defRPr/>
              </a:pPr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4616" y="40048542"/>
            <a:ext cx="9574235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69352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EB6A3C-863B-4CB3-8274-1CEA63868C1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5pPr>
      <a:lvl6pPr marL="1622733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6pPr>
      <a:lvl7pPr marL="3245462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7pPr>
      <a:lvl8pPr marL="4868198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8pPr>
      <a:lvl9pPr marL="6490934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9pPr>
    </p:titleStyle>
    <p:bodyStyle>
      <a:lvl1pPr marL="1206500" indent="-12065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30488" indent="-10064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200" kern="1200">
          <a:solidFill>
            <a:schemeClr val="tx1"/>
          </a:solidFill>
          <a:latin typeface="+mn-lt"/>
          <a:ea typeface="+mn-ea"/>
          <a:cs typeface="+mn-cs"/>
        </a:defRPr>
      </a:lvl2pPr>
      <a:lvl3pPr marL="4046538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92975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89250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547761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70498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32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22733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4546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6819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0934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366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36399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5913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8186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/>
          <p:cNvSpPr/>
          <p:nvPr/>
        </p:nvSpPr>
        <p:spPr>
          <a:xfrm>
            <a:off x="14587987" y="36331359"/>
            <a:ext cx="7773697" cy="1151557"/>
          </a:xfrm>
          <a:prstGeom prst="rect">
            <a:avLst/>
          </a:prstGeom>
          <a:solidFill>
            <a:srgbClr val="002147"/>
          </a:solidFill>
          <a:ln w="76200"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lang="en-US" sz="7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2068" y="22351731"/>
            <a:ext cx="7482709" cy="4451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87695" y="6598415"/>
            <a:ext cx="8906514" cy="1366325"/>
          </a:xfrm>
          <a:prstGeom prst="rect">
            <a:avLst/>
          </a:prstGeom>
          <a:solidFill>
            <a:srgbClr val="FBDCB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INTRODUCTION</a:t>
            </a:r>
            <a:endParaRPr lang="en-US" sz="7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1" name="Picture 8" descr="CRC_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93" y="3194118"/>
            <a:ext cx="2665409" cy="262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/>
        </p:nvSpPr>
        <p:spPr>
          <a:xfrm>
            <a:off x="2131824" y="3146770"/>
            <a:ext cx="253836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 smtClean="0"/>
              <a:t>Adrien Folville, Emma Delhaye</a:t>
            </a:r>
            <a:r>
              <a:rPr lang="en-US" sz="7200" baseline="30000" dirty="0" smtClean="0"/>
              <a:t> </a:t>
            </a:r>
            <a:r>
              <a:rPr lang="en-US" sz="7200" dirty="0"/>
              <a:t>&amp; Christine </a:t>
            </a:r>
            <a:r>
              <a:rPr lang="en-US" sz="7200" dirty="0" smtClean="0"/>
              <a:t>Bastin </a:t>
            </a:r>
            <a:endParaRPr lang="fr-BE" sz="7200" dirty="0"/>
          </a:p>
        </p:txBody>
      </p:sp>
      <p:sp>
        <p:nvSpPr>
          <p:cNvPr id="19" name="Rectangle 18"/>
          <p:cNvSpPr/>
          <p:nvPr/>
        </p:nvSpPr>
        <p:spPr>
          <a:xfrm>
            <a:off x="537474" y="9793326"/>
            <a:ext cx="14636225" cy="4263988"/>
          </a:xfrm>
          <a:prstGeom prst="rect">
            <a:avLst/>
          </a:prstGeom>
          <a:solidFill>
            <a:schemeClr val="bg1"/>
          </a:solidFill>
          <a:ln w="76200"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87366" y="9793326"/>
            <a:ext cx="8914144" cy="1080407"/>
          </a:xfrm>
          <a:prstGeom prst="rect">
            <a:avLst/>
          </a:prstGeom>
          <a:solidFill>
            <a:srgbClr val="002147"/>
          </a:solidFill>
          <a:ln w="76200"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Objectives</a:t>
            </a:r>
            <a:endParaRPr lang="en-US" sz="7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509145" y="17891732"/>
            <a:ext cx="8872834" cy="1331615"/>
          </a:xfrm>
          <a:prstGeom prst="rect">
            <a:avLst/>
          </a:prstGeom>
          <a:solidFill>
            <a:srgbClr val="FBDCB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Study 1: results</a:t>
            </a:r>
            <a:endParaRPr lang="en-US" sz="7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82581" y="40878894"/>
            <a:ext cx="29789885" cy="18605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" rIns="360000" bIns="360000"/>
          <a:lstStyle/>
          <a:p>
            <a:pPr>
              <a:spcBef>
                <a:spcPts val="600"/>
              </a:spcBef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REFERENCES</a:t>
            </a:r>
            <a:endParaRPr lang="fr-BE" sz="1400" dirty="0" smtClean="0">
              <a:solidFill>
                <a:schemeClr val="tx1"/>
              </a:solidFill>
            </a:endParaRPr>
          </a:p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(1) M. Naveh-Benjamin et al. (2008). Psychology and Aging, 23, 104-118. (2) </a:t>
            </a:r>
            <a:r>
              <a:rPr lang="en-GB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J. Gardiner et al. (1996). Canadian Journal of Experimental Psychology, 50, 114-122.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8" name="Picture 27" descr="logoULg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83100" y="3258545"/>
            <a:ext cx="3314200" cy="232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37474" y="6598417"/>
            <a:ext cx="29275466" cy="2812873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24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428377" y="36256102"/>
            <a:ext cx="15373343" cy="4907393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Round Same Side Corner Rectangle 21"/>
          <p:cNvSpPr/>
          <p:nvPr/>
        </p:nvSpPr>
        <p:spPr>
          <a:xfrm>
            <a:off x="1" y="1"/>
            <a:ext cx="30243463" cy="2711904"/>
          </a:xfrm>
          <a:prstGeom prst="round2SameRect">
            <a:avLst/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8800" dirty="0"/>
              <a:t>The effect of aging on associative memory for </a:t>
            </a:r>
            <a:endParaRPr lang="en-GB" sz="8800" dirty="0" smtClean="0"/>
          </a:p>
          <a:p>
            <a:pPr algn="ctr"/>
            <a:r>
              <a:rPr lang="en-GB" sz="8800" dirty="0" smtClean="0"/>
              <a:t>semantically-related </a:t>
            </a:r>
            <a:r>
              <a:rPr lang="en-GB" sz="8800" dirty="0"/>
              <a:t>word pairs </a:t>
            </a:r>
            <a:r>
              <a:rPr lang="en-US" sz="8800" cap="small" dirty="0" smtClean="0"/>
              <a:t> </a:t>
            </a:r>
            <a:endParaRPr lang="en-US" sz="8800" cap="small" dirty="0"/>
          </a:p>
        </p:txBody>
      </p:sp>
      <p:sp>
        <p:nvSpPr>
          <p:cNvPr id="23" name="Round Same Side Corner Rectangle 22"/>
          <p:cNvSpPr/>
          <p:nvPr/>
        </p:nvSpPr>
        <p:spPr>
          <a:xfrm>
            <a:off x="-15605" y="41877345"/>
            <a:ext cx="30240626" cy="1304926"/>
          </a:xfrm>
          <a:prstGeom prst="round2SameRect">
            <a:avLst>
              <a:gd name="adj1" fmla="val 0"/>
              <a:gd name="adj2" fmla="val 40155"/>
            </a:avLst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4800" cap="small" dirty="0"/>
              <a:t>Cyclotron Research Centre</a:t>
            </a:r>
            <a:r>
              <a:rPr lang="en-US" sz="4800" dirty="0"/>
              <a:t>	 | </a:t>
            </a:r>
            <a:r>
              <a:rPr lang="en-US" sz="4800" dirty="0">
                <a:solidFill>
                  <a:srgbClr val="7BC4E5"/>
                </a:solidFill>
              </a:rPr>
              <a:t>http://www.cyclotron.ulg.ac.be  </a:t>
            </a:r>
            <a:r>
              <a:rPr lang="en-US" sz="4800" cap="small" dirty="0"/>
              <a:t>| </a:t>
            </a:r>
            <a:r>
              <a:rPr lang="en-US" sz="4800" dirty="0" smtClean="0"/>
              <a:t>Christine Bastin | </a:t>
            </a:r>
            <a:r>
              <a:rPr lang="en-US" sz="4800" dirty="0" smtClean="0">
                <a:solidFill>
                  <a:srgbClr val="7BC4E5"/>
                </a:solidFill>
              </a:rPr>
              <a:t>Christine.Bastin@ulg.ac.be</a:t>
            </a:r>
            <a:endParaRPr lang="en-US" sz="4800" dirty="0"/>
          </a:p>
        </p:txBody>
      </p:sp>
      <p:sp>
        <p:nvSpPr>
          <p:cNvPr id="2" name="ZoneTexte 1"/>
          <p:cNvSpPr txBox="1"/>
          <p:nvPr/>
        </p:nvSpPr>
        <p:spPr>
          <a:xfrm>
            <a:off x="2927704" y="4903127"/>
            <a:ext cx="238479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+mn-lt"/>
              </a:rPr>
              <a:t> Cyclotron Research Center, University of Liège, Belgium</a:t>
            </a:r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637607" y="7964740"/>
            <a:ext cx="294522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+mj-lt"/>
              </a:rPr>
              <a:t>Older adults’ episodic memory </a:t>
            </a:r>
            <a:r>
              <a:rPr lang="en-GB" sz="4000" dirty="0" smtClean="0">
                <a:latin typeface="+mj-lt"/>
              </a:rPr>
              <a:t>is characterized by difficulties in linking </a:t>
            </a:r>
            <a:r>
              <a:rPr lang="en-GB" sz="4000" dirty="0">
                <a:latin typeface="+mj-lt"/>
              </a:rPr>
              <a:t>individual elements in a complex memory, reflecting an associative </a:t>
            </a:r>
            <a:endParaRPr lang="en-GB" sz="4000" dirty="0" smtClean="0">
              <a:latin typeface="+mj-lt"/>
            </a:endParaRPr>
          </a:p>
          <a:p>
            <a:r>
              <a:rPr lang="en-GB" sz="4000" dirty="0" smtClean="0">
                <a:latin typeface="+mj-lt"/>
              </a:rPr>
              <a:t>memory deficit, whereas their memory for individual elements remains relatively preserved (1).</a:t>
            </a:r>
            <a:endParaRPr lang="en-US" sz="4000" dirty="0" smtClean="0"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87366" y="10887215"/>
            <a:ext cx="147234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n-lt"/>
              </a:rPr>
              <a:t>The current study evaluated the impact of the use of semantic prior knowledge on associative memory performance in healthy aging (Study 2). Moreover, </a:t>
            </a:r>
            <a:r>
              <a:rPr lang="en-GB" sz="4000" dirty="0">
                <a:latin typeface="+mn-lt"/>
              </a:rPr>
              <a:t>we evaluated recollection and familiarity processes </a:t>
            </a:r>
            <a:r>
              <a:rPr lang="en-GB" sz="4000" dirty="0" smtClean="0">
                <a:latin typeface="+mn-lt"/>
              </a:rPr>
              <a:t>involved in such a task through a Remember/Know/Guess (RKG) paradigm in young adults </a:t>
            </a:r>
            <a:r>
              <a:rPr lang="en-US" sz="4000" dirty="0" smtClean="0">
                <a:latin typeface="+mn-lt"/>
              </a:rPr>
              <a:t>(Study 1) (2).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67834" y="9734168"/>
            <a:ext cx="8914144" cy="1153047"/>
          </a:xfrm>
          <a:prstGeom prst="rect">
            <a:avLst/>
          </a:prstGeom>
          <a:solidFill>
            <a:srgbClr val="FBDCB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Participants</a:t>
            </a:r>
            <a:endParaRPr lang="en-US" sz="7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467834" y="9808314"/>
            <a:ext cx="14333888" cy="7734960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7474" y="14434401"/>
            <a:ext cx="9422955" cy="1230715"/>
          </a:xfrm>
          <a:prstGeom prst="rect">
            <a:avLst/>
          </a:prstGeom>
          <a:solidFill>
            <a:srgbClr val="FBDCB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Materials &amp; procedure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7474" y="14434401"/>
            <a:ext cx="14636225" cy="15340604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860237" y="16974334"/>
            <a:ext cx="8863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* Significant group difference, p &lt; .01</a:t>
            </a:r>
            <a:endParaRPr lang="en-US" sz="3200" dirty="0">
              <a:latin typeface="+mn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7607" y="16096724"/>
            <a:ext cx="146784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+mn-lt"/>
              </a:rPr>
              <a:t>Encoding</a:t>
            </a:r>
            <a:r>
              <a:rPr lang="en-US" sz="4000" dirty="0" smtClean="0">
                <a:latin typeface="+mn-lt"/>
              </a:rPr>
              <a:t>: 60 word pairs , 30 semantically related (categorical relations) and 30 unrelated.</a:t>
            </a:r>
            <a:endParaRPr lang="en-US" sz="4000" dirty="0"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37607" y="19911206"/>
            <a:ext cx="14599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+mn-lt"/>
              </a:rPr>
              <a:t>Item test: </a:t>
            </a:r>
            <a:r>
              <a:rPr lang="en-US" sz="4000" dirty="0" smtClean="0">
                <a:latin typeface="+mn-lt"/>
              </a:rPr>
              <a:t>12 related and 12 unrelated ‘old’ targets, 6 related and 6 unrelated ‘new’ lures.</a:t>
            </a:r>
            <a:endParaRPr lang="fr-BE" sz="4000" dirty="0">
              <a:latin typeface="+mn-lt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14739433" y="37465098"/>
            <a:ext cx="1507350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+mn-lt"/>
              </a:rPr>
              <a:t>The results from Study 1 </a:t>
            </a:r>
            <a:r>
              <a:rPr lang="en-GB" sz="4000" dirty="0">
                <a:latin typeface="+mn-lt"/>
              </a:rPr>
              <a:t>suggest that young participants rely more on familiarity to recognize related than unrelated word pairs. As for older participants, </a:t>
            </a:r>
            <a:r>
              <a:rPr lang="en-GB" sz="4000" dirty="0" smtClean="0">
                <a:latin typeface="+mn-lt"/>
              </a:rPr>
              <a:t>findings from Study </a:t>
            </a:r>
            <a:r>
              <a:rPr lang="en-GB" sz="4000" dirty="0">
                <a:latin typeface="+mn-lt"/>
              </a:rPr>
              <a:t>2 </a:t>
            </a:r>
            <a:r>
              <a:rPr lang="en-GB" sz="4000" dirty="0" smtClean="0">
                <a:latin typeface="+mn-lt"/>
              </a:rPr>
              <a:t>suggest </a:t>
            </a:r>
            <a:r>
              <a:rPr lang="en-GB" sz="4000" dirty="0">
                <a:latin typeface="+mn-lt"/>
              </a:rPr>
              <a:t>that they </a:t>
            </a:r>
            <a:r>
              <a:rPr lang="en-GB" sz="4000" dirty="0" smtClean="0">
                <a:latin typeface="+mn-lt"/>
              </a:rPr>
              <a:t>have </a:t>
            </a:r>
            <a:r>
              <a:rPr lang="en-GB" sz="4000" dirty="0">
                <a:latin typeface="+mn-lt"/>
              </a:rPr>
              <a:t>difficulties to discriminate intact and recombined </a:t>
            </a:r>
            <a:r>
              <a:rPr lang="en-GB" sz="4000" i="1" dirty="0">
                <a:latin typeface="+mn-lt"/>
              </a:rPr>
              <a:t>related</a:t>
            </a:r>
            <a:r>
              <a:rPr lang="en-GB" sz="4000" dirty="0">
                <a:latin typeface="+mn-lt"/>
              </a:rPr>
              <a:t> pairs, producing higher false alarm rates and a more liberal bias</a:t>
            </a:r>
            <a:r>
              <a:rPr lang="en-GB" sz="4000" dirty="0" smtClean="0">
                <a:latin typeface="+mn-lt"/>
              </a:rPr>
              <a:t>. This could reflect a greater difficulty to inhibit absolute familiarity due to pre-experimental knowledge.</a:t>
            </a:r>
            <a:endParaRPr lang="en-GB" sz="4000" dirty="0">
              <a:latin typeface="+mn-lt"/>
            </a:endParaRPr>
          </a:p>
          <a:p>
            <a:endParaRPr lang="fr-BE" sz="4000" dirty="0">
              <a:latin typeface="+mn-lt"/>
            </a:endParaRPr>
          </a:p>
        </p:txBody>
      </p:sp>
      <p:graphicFrame>
        <p:nvGraphicFramePr>
          <p:cNvPr id="29" name="Tableau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866434"/>
              </p:ext>
            </p:extLst>
          </p:nvPr>
        </p:nvGraphicFramePr>
        <p:xfrm>
          <a:off x="15819302" y="11016750"/>
          <a:ext cx="13630952" cy="6461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7738"/>
                <a:gridCol w="3407738"/>
                <a:gridCol w="3407738"/>
                <a:gridCol w="3407738"/>
              </a:tblGrid>
              <a:tr h="896856"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u="none" strike="noStrike" dirty="0">
                          <a:effectLst/>
                        </a:rPr>
                        <a:t> </a:t>
                      </a:r>
                      <a:endParaRPr lang="en-GB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Study </a:t>
                      </a: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Study  </a:t>
                      </a: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9784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 smtClean="0">
                          <a:effectLst/>
                        </a:rPr>
                        <a:t>Young (n=20)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 smtClean="0">
                          <a:effectLst/>
                        </a:rPr>
                        <a:t>Young (n=24)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 smtClean="0">
                          <a:effectLst/>
                        </a:rPr>
                        <a:t>Old (n=23)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961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Age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21.75 (1.51)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22.29 (2.11)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70.47 (4.75)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961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Education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effectLst/>
                        </a:rPr>
                        <a:t>15.00 (0.29)</a:t>
                      </a:r>
                      <a:endParaRPr lang="en-GB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15.33 (1.73)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15.60 (2.44)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961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Mill-Hill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>
                          <a:effectLst/>
                        </a:rPr>
                        <a:t>24.55 (3.36)</a:t>
                      </a:r>
                      <a:endParaRPr lang="en-GB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24.16 (4.46)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27.82 (4.10</a:t>
                      </a:r>
                      <a:r>
                        <a:rPr lang="en-GB" sz="3600" dirty="0" smtClean="0">
                          <a:effectLst/>
                        </a:rPr>
                        <a:t>)*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5383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Mattis</a:t>
                      </a:r>
                      <a:endParaRPr lang="en-GB" sz="32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/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/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137.52 (3.38)</a:t>
                      </a:r>
                      <a:endParaRPr lang="en-GB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813" y="25012622"/>
            <a:ext cx="8767392" cy="2307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704" y="17543274"/>
            <a:ext cx="8767392" cy="2367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ZoneTexte 52"/>
          <p:cNvSpPr txBox="1"/>
          <p:nvPr/>
        </p:nvSpPr>
        <p:spPr>
          <a:xfrm>
            <a:off x="637607" y="23689183"/>
            <a:ext cx="149931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+mn-lt"/>
              </a:rPr>
              <a:t>Associative test: </a:t>
            </a:r>
            <a:r>
              <a:rPr lang="en-US" sz="4000" dirty="0" smtClean="0">
                <a:latin typeface="+mn-lt"/>
              </a:rPr>
              <a:t>12 related and 12 unrelated intact pairs, 12 related and 12 unrelated </a:t>
            </a:r>
            <a:r>
              <a:rPr lang="en-US" sz="4000" dirty="0">
                <a:latin typeface="+mn-lt"/>
              </a:rPr>
              <a:t>recombined</a:t>
            </a:r>
            <a:r>
              <a:rPr lang="en-US" sz="4000" dirty="0"/>
              <a:t> </a:t>
            </a:r>
            <a:r>
              <a:rPr lang="en-US" sz="4000" dirty="0" smtClean="0">
                <a:latin typeface="+mn-lt"/>
              </a:rPr>
              <a:t>pairs.</a:t>
            </a:r>
            <a:endParaRPr lang="fr-BE" sz="4000" dirty="0">
              <a:latin typeface="+mn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277526" y="27790922"/>
            <a:ext cx="1449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dirty="0" smtClean="0"/>
              <a:t> </a:t>
            </a:r>
            <a:r>
              <a:rPr lang="fr-BE" sz="4000" i="1" dirty="0" smtClean="0"/>
              <a:t>Response:</a:t>
            </a:r>
            <a:r>
              <a:rPr lang="fr-BE" sz="4000" dirty="0" smtClean="0"/>
              <a:t>           </a:t>
            </a:r>
            <a:r>
              <a:rPr lang="fr-BE" sz="4000" b="1" dirty="0" smtClean="0"/>
              <a:t>Study 1 </a:t>
            </a:r>
            <a:r>
              <a:rPr lang="fr-BE" sz="4000" b="1" dirty="0"/>
              <a:t> </a:t>
            </a:r>
            <a:r>
              <a:rPr lang="fr-BE" sz="4000" b="1" dirty="0" smtClean="0"/>
              <a:t>                                </a:t>
            </a:r>
            <a:r>
              <a:rPr lang="fr-BE" sz="4000" b="1" dirty="0" err="1" smtClean="0"/>
              <a:t>Study</a:t>
            </a:r>
            <a:r>
              <a:rPr lang="fr-BE" sz="4000" b="1" dirty="0" smtClean="0"/>
              <a:t> </a:t>
            </a:r>
            <a:r>
              <a:rPr lang="fr-BE" sz="4000" b="1" dirty="0"/>
              <a:t>2</a:t>
            </a:r>
            <a:r>
              <a:rPr lang="fr-BE" sz="4000" dirty="0" smtClean="0"/>
              <a:t> </a:t>
            </a:r>
            <a:endParaRPr lang="en-GB" sz="4000" dirty="0"/>
          </a:p>
        </p:txBody>
      </p:sp>
      <p:sp>
        <p:nvSpPr>
          <p:cNvPr id="10" name="ZoneTexte 9"/>
          <p:cNvSpPr txBox="1"/>
          <p:nvPr/>
        </p:nvSpPr>
        <p:spPr>
          <a:xfrm>
            <a:off x="1428340" y="28644693"/>
            <a:ext cx="75110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dirty="0" smtClean="0"/>
              <a:t>Yes    No</a:t>
            </a:r>
            <a:endParaRPr lang="en-GB" sz="4400" dirty="0"/>
          </a:p>
        </p:txBody>
      </p:sp>
      <p:sp>
        <p:nvSpPr>
          <p:cNvPr id="11" name="Ellipse 10"/>
          <p:cNvSpPr/>
          <p:nvPr/>
        </p:nvSpPr>
        <p:spPr>
          <a:xfrm>
            <a:off x="1277526" y="28538479"/>
            <a:ext cx="1383664" cy="981869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2231387" y="28577892"/>
            <a:ext cx="2952460" cy="143946"/>
          </a:xfrm>
          <a:prstGeom prst="straightConnector1">
            <a:avLst/>
          </a:prstGeom>
          <a:ln w="762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5183847" y="28638186"/>
            <a:ext cx="10036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dirty="0" smtClean="0"/>
              <a:t>Remember Know Guess</a:t>
            </a:r>
            <a:endParaRPr lang="en-GB" sz="4000" dirty="0"/>
          </a:p>
        </p:txBody>
      </p:sp>
      <p:sp>
        <p:nvSpPr>
          <p:cNvPr id="59" name="Rectangle 58"/>
          <p:cNvSpPr/>
          <p:nvPr/>
        </p:nvSpPr>
        <p:spPr>
          <a:xfrm>
            <a:off x="504535" y="30025277"/>
            <a:ext cx="8872834" cy="1331615"/>
          </a:xfrm>
          <a:prstGeom prst="rect">
            <a:avLst/>
          </a:prstGeom>
          <a:solidFill>
            <a:srgbClr val="FBDCB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>
              <a:defRPr/>
            </a:pPr>
            <a:r>
              <a:rPr 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Study 2: results</a:t>
            </a:r>
            <a:endParaRPr lang="en-US" sz="7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466" y="21165637"/>
            <a:ext cx="8750642" cy="2528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Connecteur droit 13"/>
          <p:cNvCxnSpPr/>
          <p:nvPr/>
        </p:nvCxnSpPr>
        <p:spPr>
          <a:xfrm>
            <a:off x="537474" y="30025277"/>
            <a:ext cx="29275466" cy="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87695" y="30025277"/>
            <a:ext cx="0" cy="10853617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453580" y="40878894"/>
            <a:ext cx="13872020" cy="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V="1">
            <a:off x="14325600" y="36144180"/>
            <a:ext cx="0" cy="4734714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14325600" y="36144180"/>
            <a:ext cx="15487340" cy="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29801721" y="30025277"/>
            <a:ext cx="0" cy="6118903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870" y="35825997"/>
            <a:ext cx="13040293" cy="4688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ZoneTexte 56"/>
          <p:cNvSpPr txBox="1"/>
          <p:nvPr/>
        </p:nvSpPr>
        <p:spPr>
          <a:xfrm>
            <a:off x="10664117" y="30337141"/>
            <a:ext cx="16828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+mn-lt"/>
              </a:rPr>
              <a:t>2 (group) x 2 (test) x 2 (relatedness) repeated-measures </a:t>
            </a:r>
            <a:r>
              <a:rPr lang="en-GB" sz="4000" dirty="0" smtClean="0">
                <a:latin typeface="+mn-lt"/>
              </a:rPr>
              <a:t>ANOVA: </a:t>
            </a:r>
            <a:endParaRPr lang="en-GB" sz="40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664117" y="30337141"/>
            <a:ext cx="13300783" cy="70788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1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472" y="31463457"/>
            <a:ext cx="12823233" cy="4441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3752" y="31393762"/>
            <a:ext cx="11993012" cy="451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ZoneTexte 59"/>
          <p:cNvSpPr txBox="1"/>
          <p:nvPr/>
        </p:nvSpPr>
        <p:spPr>
          <a:xfrm>
            <a:off x="2131824" y="40335175"/>
            <a:ext cx="8863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* Significant group difference, p &lt; .001</a:t>
            </a:r>
            <a:endParaRPr lang="en-US" sz="2800" dirty="0">
              <a:latin typeface="+mn-lt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11144112" y="36752412"/>
            <a:ext cx="109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*</a:t>
            </a:r>
            <a:endParaRPr lang="en-GB" sz="3600" dirty="0"/>
          </a:p>
        </p:txBody>
      </p:sp>
      <p:sp>
        <p:nvSpPr>
          <p:cNvPr id="64" name="ZoneTexte 63"/>
          <p:cNvSpPr txBox="1"/>
          <p:nvPr/>
        </p:nvSpPr>
        <p:spPr>
          <a:xfrm>
            <a:off x="24598504" y="33933800"/>
            <a:ext cx="109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*</a:t>
            </a:r>
            <a:endParaRPr lang="en-GB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11839422" y="18672794"/>
            <a:ext cx="1906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4 sec</a:t>
            </a:r>
            <a:endParaRPr lang="en-GB" sz="3600" dirty="0"/>
          </a:p>
        </p:txBody>
      </p:sp>
      <p:sp>
        <p:nvSpPr>
          <p:cNvPr id="66" name="ZoneTexte 65"/>
          <p:cNvSpPr txBox="1"/>
          <p:nvPr/>
        </p:nvSpPr>
        <p:spPr>
          <a:xfrm>
            <a:off x="11790067" y="28644694"/>
            <a:ext cx="75110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dirty="0" smtClean="0"/>
              <a:t>Yes     No</a:t>
            </a:r>
            <a:endParaRPr lang="en-GB" sz="4400" dirty="0"/>
          </a:p>
        </p:txBody>
      </p:sp>
      <p:sp>
        <p:nvSpPr>
          <p:cNvPr id="38" name="Rectangle 37"/>
          <p:cNvSpPr/>
          <p:nvPr/>
        </p:nvSpPr>
        <p:spPr>
          <a:xfrm>
            <a:off x="1208472" y="27781432"/>
            <a:ext cx="10026510" cy="1736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1684" y="20430604"/>
            <a:ext cx="7558435" cy="399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11749222" y="27781432"/>
            <a:ext cx="2679155" cy="1736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7291" y="25012622"/>
            <a:ext cx="7665185" cy="455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ZoneTexte 55"/>
          <p:cNvSpPr txBox="1"/>
          <p:nvPr/>
        </p:nvSpPr>
        <p:spPr>
          <a:xfrm>
            <a:off x="24730094" y="21443424"/>
            <a:ext cx="109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*</a:t>
            </a:r>
            <a:endParaRPr lang="en-GB" sz="3600" dirty="0"/>
          </a:p>
        </p:txBody>
      </p:sp>
      <p:sp>
        <p:nvSpPr>
          <p:cNvPr id="71" name="ZoneTexte 70"/>
          <p:cNvSpPr txBox="1"/>
          <p:nvPr/>
        </p:nvSpPr>
        <p:spPr>
          <a:xfrm>
            <a:off x="26612115" y="26243067"/>
            <a:ext cx="109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*</a:t>
            </a:r>
            <a:endParaRPr lang="en-GB" sz="3600" dirty="0"/>
          </a:p>
        </p:txBody>
      </p:sp>
      <p:sp>
        <p:nvSpPr>
          <p:cNvPr id="75" name="ZoneTexte 74"/>
          <p:cNvSpPr txBox="1"/>
          <p:nvPr/>
        </p:nvSpPr>
        <p:spPr>
          <a:xfrm>
            <a:off x="16977331" y="19313716"/>
            <a:ext cx="16828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+mn-lt"/>
              </a:rPr>
              <a:t>2 </a:t>
            </a:r>
            <a:r>
              <a:rPr lang="en-GB" sz="3600" dirty="0">
                <a:latin typeface="+mn-lt"/>
              </a:rPr>
              <a:t>(test) x 2 (relatedness) repeated-measures </a:t>
            </a:r>
            <a:r>
              <a:rPr lang="en-GB" sz="3600" dirty="0" smtClean="0">
                <a:latin typeface="+mn-lt"/>
              </a:rPr>
              <a:t>ANOVA: </a:t>
            </a:r>
            <a:endParaRPr lang="en-GB" sz="3600" dirty="0">
              <a:latin typeface="+mn-lt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6977331" y="19300771"/>
            <a:ext cx="10183877" cy="6360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5467834" y="17891732"/>
            <a:ext cx="14333888" cy="11883273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8651565" y="29190230"/>
            <a:ext cx="8863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* Significant difference, p &lt; .05</a:t>
            </a:r>
            <a:endParaRPr lang="en-US" sz="3200" dirty="0">
              <a:latin typeface="+mn-lt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7638291" y="23366017"/>
            <a:ext cx="109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/>
              <a:t>*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C_template_traditional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CRC_template_traditional_poster</Template>
  <TotalTime>1688</TotalTime>
  <Words>447</Words>
  <Application>Microsoft Office PowerPoint</Application>
  <PresentationFormat>Personnalisé</PresentationFormat>
  <Paragraphs>58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CRC_template_traditional_poster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Christine</dc:creator>
  <cp:lastModifiedBy>Adrien</cp:lastModifiedBy>
  <cp:revision>115</cp:revision>
  <dcterms:created xsi:type="dcterms:W3CDTF">2013-04-08T10:55:58Z</dcterms:created>
  <dcterms:modified xsi:type="dcterms:W3CDTF">2016-03-08T12:29:36Z</dcterms:modified>
</cp:coreProperties>
</file>