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417364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6823" algn="l" defTabSz="417364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3647" algn="l" defTabSz="417364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0470" algn="l" defTabSz="417364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7295" algn="l" defTabSz="417364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4118" algn="l" defTabSz="417364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0942" algn="l" defTabSz="417364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07765" algn="l" defTabSz="417364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4589" algn="l" defTabSz="4173647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77D636"/>
    <a:srgbClr val="FFFF66"/>
    <a:srgbClr val="FFCCFF"/>
    <a:srgbClr val="BEC745"/>
    <a:srgbClr val="A20611"/>
    <a:srgbClr val="C8E22A"/>
    <a:srgbClr val="86E22A"/>
    <a:srgbClr val="BE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7869" autoAdjust="0"/>
  </p:normalViewPr>
  <p:slideViewPr>
    <p:cSldViewPr>
      <p:cViewPr>
        <p:scale>
          <a:sx n="35" d="100"/>
          <a:sy n="35" d="100"/>
        </p:scale>
        <p:origin x="-576" y="-252"/>
      </p:cViewPr>
      <p:guideLst>
        <p:guide orient="horz" pos="13479"/>
        <p:guide pos="95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c\Desktop\EXPERIMENT\2.%20Field%20experiment%202013-2017\Weather%20DATA_Bordia\1.%20Ernage%20(good)\2014.04%20April_14DJ%20Summary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oc\Desktop\EXPERIMENT\2.%20Field%20experiment%202013-2017\Weather%20DATA_Bordia\1.%20Ernage%20(good)\2015.03%20March_2015DJ%20Summary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c\Desktop\EXPERIMENT\2.%20Field%20experiment%202013-2017\2.%20Field%20Trial%202014-2015\1.%20Grain%20yield_Field%20August%202015_FH15-32-Forum_Biostimulants-result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c\Desktop\EXPERIMENT\1.%20Greenhouse%20Experiment%202013-2017\2.%20Greenhouse%20Experiment%202014-2015\2015%20May%2027%20&amp;%20Oct%2015_%20Biomass%20harvest%20in%20Greenhouse,%2030d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c\Desktop\EXPERIMENT\2.%20Field%20experiment%202013-2017\1.%20Field%20trial%202013-2014\1%20.%20Grain%20Yield%202014_Main\2014_Grain%20yield-Result%20on%20field_Biostimulants_GxAB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en-US" sz="1500" b="1" i="0" baseline="0">
                <a:effectLst/>
                <a:latin typeface="Times" panose="02020603060405020304" pitchFamily="18" charset="0"/>
              </a:rPr>
              <a:t>Temperature and precipitation for PGPR application on field in spring 2014</a:t>
            </a:r>
            <a:endParaRPr lang="en-US" sz="1500">
              <a:effectLst/>
              <a:latin typeface="Times" panose="02020603060405020304" pitchFamily="18" charset="0"/>
            </a:endParaRPr>
          </a:p>
        </c:rich>
      </c:tx>
      <c:layout>
        <c:manualLayout>
          <c:xMode val="edge"/>
          <c:yMode val="edge"/>
          <c:x val="0.23888171029903313"/>
          <c:y val="5.555555555555555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22861149524768182"/>
          <c:y val="5.1400554097404488E-2"/>
          <c:w val="0.76317105523099937"/>
          <c:h val="0.74673228346456688"/>
        </c:manualLayout>
      </c:layout>
      <c:lineChart>
        <c:grouping val="standar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Temp. Max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multiLvlStrRef>
              <c:f>Sheet1!$B$5:$C$43</c:f>
              <c:multiLvlStrCache>
                <c:ptCount val="39"/>
                <c:lvl>
                  <c:pt idx="0">
                    <c:v>22</c:v>
                  </c:pt>
                  <c:pt idx="1">
                    <c:v>23</c:v>
                  </c:pt>
                  <c:pt idx="2">
                    <c:v>24</c:v>
                  </c:pt>
                  <c:pt idx="3">
                    <c:v>25</c:v>
                  </c:pt>
                  <c:pt idx="4">
                    <c:v>26</c:v>
                  </c:pt>
                  <c:pt idx="5">
                    <c:v>27</c:v>
                  </c:pt>
                  <c:pt idx="6">
                    <c:v>28</c:v>
                  </c:pt>
                  <c:pt idx="7">
                    <c:v>29</c:v>
                  </c:pt>
                  <c:pt idx="8">
                    <c:v>30</c:v>
                  </c:pt>
                  <c:pt idx="9">
                    <c:v>1</c:v>
                  </c:pt>
                  <c:pt idx="10">
                    <c:v>2</c:v>
                  </c:pt>
                  <c:pt idx="11">
                    <c:v>3</c:v>
                  </c:pt>
                  <c:pt idx="12">
                    <c:v>4</c:v>
                  </c:pt>
                  <c:pt idx="13">
                    <c:v>5</c:v>
                  </c:pt>
                  <c:pt idx="14">
                    <c:v>6</c:v>
                  </c:pt>
                  <c:pt idx="15">
                    <c:v>7</c:v>
                  </c:pt>
                  <c:pt idx="16">
                    <c:v>8</c:v>
                  </c:pt>
                  <c:pt idx="17">
                    <c:v>9</c:v>
                  </c:pt>
                  <c:pt idx="18">
                    <c:v>10</c:v>
                  </c:pt>
                  <c:pt idx="19">
                    <c:v>11</c:v>
                  </c:pt>
                  <c:pt idx="20">
                    <c:v>12</c:v>
                  </c:pt>
                  <c:pt idx="21">
                    <c:v>13</c:v>
                  </c:pt>
                  <c:pt idx="22">
                    <c:v>14</c:v>
                  </c:pt>
                  <c:pt idx="23">
                    <c:v>15</c:v>
                  </c:pt>
                  <c:pt idx="24">
                    <c:v>16</c:v>
                  </c:pt>
                  <c:pt idx="25">
                    <c:v>17</c:v>
                  </c:pt>
                  <c:pt idx="26">
                    <c:v>18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22</c:v>
                  </c:pt>
                  <c:pt idx="31">
                    <c:v>23</c:v>
                  </c:pt>
                  <c:pt idx="32">
                    <c:v>24</c:v>
                  </c:pt>
                  <c:pt idx="33">
                    <c:v>25</c:v>
                  </c:pt>
                  <c:pt idx="34">
                    <c:v>26</c:v>
                  </c:pt>
                  <c:pt idx="35">
                    <c:v>27</c:v>
                  </c:pt>
                  <c:pt idx="36">
                    <c:v>28</c:v>
                  </c:pt>
                  <c:pt idx="37">
                    <c:v>29</c:v>
                  </c:pt>
                  <c:pt idx="38">
                    <c:v>30</c:v>
                  </c:pt>
                </c:lvl>
                <c:lvl>
                  <c:pt idx="0">
                    <c:v>Apr-14</c:v>
                  </c:pt>
                  <c:pt idx="9">
                    <c:v>May-14</c:v>
                  </c:pt>
                </c:lvl>
              </c:multiLvlStrCache>
            </c:multiLvlStrRef>
          </c:cat>
          <c:val>
            <c:numRef>
              <c:f>Sheet1!$D$5:$D$43</c:f>
              <c:numCache>
                <c:formatCode>0.0</c:formatCode>
                <c:ptCount val="39"/>
                <c:pt idx="0">
                  <c:v>16.399999999999999</c:v>
                </c:pt>
                <c:pt idx="1">
                  <c:v>19.100000000000001</c:v>
                </c:pt>
                <c:pt idx="2">
                  <c:v>18.600000000000001</c:v>
                </c:pt>
                <c:pt idx="3">
                  <c:v>22.4</c:v>
                </c:pt>
                <c:pt idx="4">
                  <c:v>16.8</c:v>
                </c:pt>
                <c:pt idx="5">
                  <c:v>15.8</c:v>
                </c:pt>
                <c:pt idx="6">
                  <c:v>16.399999999999999</c:v>
                </c:pt>
                <c:pt idx="7">
                  <c:v>16.3</c:v>
                </c:pt>
                <c:pt idx="8">
                  <c:v>18.8</c:v>
                </c:pt>
                <c:pt idx="9">
                  <c:v>17.899999999999999</c:v>
                </c:pt>
                <c:pt idx="10">
                  <c:v>12.1</c:v>
                </c:pt>
                <c:pt idx="11">
                  <c:v>13.1</c:v>
                </c:pt>
                <c:pt idx="12">
                  <c:v>14.5</c:v>
                </c:pt>
                <c:pt idx="13">
                  <c:v>21.3</c:v>
                </c:pt>
                <c:pt idx="14">
                  <c:v>19.7</c:v>
                </c:pt>
                <c:pt idx="15">
                  <c:v>15.6</c:v>
                </c:pt>
                <c:pt idx="16">
                  <c:v>13.3</c:v>
                </c:pt>
                <c:pt idx="17">
                  <c:v>15.4</c:v>
                </c:pt>
                <c:pt idx="18">
                  <c:v>13.5</c:v>
                </c:pt>
                <c:pt idx="19">
                  <c:v>13.8</c:v>
                </c:pt>
                <c:pt idx="20">
                  <c:v>13.5</c:v>
                </c:pt>
                <c:pt idx="21">
                  <c:v>13.4</c:v>
                </c:pt>
                <c:pt idx="22">
                  <c:v>13.7</c:v>
                </c:pt>
                <c:pt idx="23">
                  <c:v>13.6</c:v>
                </c:pt>
                <c:pt idx="24">
                  <c:v>17.600000000000001</c:v>
                </c:pt>
                <c:pt idx="25">
                  <c:v>19.399999999999999</c:v>
                </c:pt>
                <c:pt idx="26">
                  <c:v>21.4</c:v>
                </c:pt>
                <c:pt idx="27">
                  <c:v>25.7</c:v>
                </c:pt>
                <c:pt idx="28">
                  <c:v>24.7</c:v>
                </c:pt>
                <c:pt idx="29">
                  <c:v>22.6</c:v>
                </c:pt>
                <c:pt idx="30">
                  <c:v>21.3</c:v>
                </c:pt>
                <c:pt idx="31">
                  <c:v>19.899999999999999</c:v>
                </c:pt>
                <c:pt idx="32">
                  <c:v>17.600000000000001</c:v>
                </c:pt>
                <c:pt idx="33">
                  <c:v>19.7</c:v>
                </c:pt>
                <c:pt idx="34">
                  <c:v>18.600000000000001</c:v>
                </c:pt>
                <c:pt idx="35">
                  <c:v>16.7</c:v>
                </c:pt>
                <c:pt idx="36">
                  <c:v>16.2</c:v>
                </c:pt>
                <c:pt idx="37">
                  <c:v>17.8</c:v>
                </c:pt>
                <c:pt idx="38">
                  <c:v>17.8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Sheet1!$E$4</c:f>
              <c:strCache>
                <c:ptCount val="1"/>
                <c:pt idx="0">
                  <c:v>Temp. Min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Sheet1!$B$5:$C$43</c:f>
              <c:multiLvlStrCache>
                <c:ptCount val="39"/>
                <c:lvl>
                  <c:pt idx="0">
                    <c:v>22</c:v>
                  </c:pt>
                  <c:pt idx="1">
                    <c:v>23</c:v>
                  </c:pt>
                  <c:pt idx="2">
                    <c:v>24</c:v>
                  </c:pt>
                  <c:pt idx="3">
                    <c:v>25</c:v>
                  </c:pt>
                  <c:pt idx="4">
                    <c:v>26</c:v>
                  </c:pt>
                  <c:pt idx="5">
                    <c:v>27</c:v>
                  </c:pt>
                  <c:pt idx="6">
                    <c:v>28</c:v>
                  </c:pt>
                  <c:pt idx="7">
                    <c:v>29</c:v>
                  </c:pt>
                  <c:pt idx="8">
                    <c:v>30</c:v>
                  </c:pt>
                  <c:pt idx="9">
                    <c:v>1</c:v>
                  </c:pt>
                  <c:pt idx="10">
                    <c:v>2</c:v>
                  </c:pt>
                  <c:pt idx="11">
                    <c:v>3</c:v>
                  </c:pt>
                  <c:pt idx="12">
                    <c:v>4</c:v>
                  </c:pt>
                  <c:pt idx="13">
                    <c:v>5</c:v>
                  </c:pt>
                  <c:pt idx="14">
                    <c:v>6</c:v>
                  </c:pt>
                  <c:pt idx="15">
                    <c:v>7</c:v>
                  </c:pt>
                  <c:pt idx="16">
                    <c:v>8</c:v>
                  </c:pt>
                  <c:pt idx="17">
                    <c:v>9</c:v>
                  </c:pt>
                  <c:pt idx="18">
                    <c:v>10</c:v>
                  </c:pt>
                  <c:pt idx="19">
                    <c:v>11</c:v>
                  </c:pt>
                  <c:pt idx="20">
                    <c:v>12</c:v>
                  </c:pt>
                  <c:pt idx="21">
                    <c:v>13</c:v>
                  </c:pt>
                  <c:pt idx="22">
                    <c:v>14</c:v>
                  </c:pt>
                  <c:pt idx="23">
                    <c:v>15</c:v>
                  </c:pt>
                  <c:pt idx="24">
                    <c:v>16</c:v>
                  </c:pt>
                  <c:pt idx="25">
                    <c:v>17</c:v>
                  </c:pt>
                  <c:pt idx="26">
                    <c:v>18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22</c:v>
                  </c:pt>
                  <c:pt idx="31">
                    <c:v>23</c:v>
                  </c:pt>
                  <c:pt idx="32">
                    <c:v>24</c:v>
                  </c:pt>
                  <c:pt idx="33">
                    <c:v>25</c:v>
                  </c:pt>
                  <c:pt idx="34">
                    <c:v>26</c:v>
                  </c:pt>
                  <c:pt idx="35">
                    <c:v>27</c:v>
                  </c:pt>
                  <c:pt idx="36">
                    <c:v>28</c:v>
                  </c:pt>
                  <c:pt idx="37">
                    <c:v>29</c:v>
                  </c:pt>
                  <c:pt idx="38">
                    <c:v>30</c:v>
                  </c:pt>
                </c:lvl>
                <c:lvl>
                  <c:pt idx="0">
                    <c:v>Apr-14</c:v>
                  </c:pt>
                  <c:pt idx="9">
                    <c:v>May-14</c:v>
                  </c:pt>
                </c:lvl>
              </c:multiLvlStrCache>
            </c:multiLvlStrRef>
          </c:cat>
          <c:val>
            <c:numRef>
              <c:f>Sheet1!$E$5:$E$43</c:f>
              <c:numCache>
                <c:formatCode>0.0</c:formatCode>
                <c:ptCount val="39"/>
                <c:pt idx="0">
                  <c:v>8.4</c:v>
                </c:pt>
                <c:pt idx="1">
                  <c:v>8.3000000000000007</c:v>
                </c:pt>
                <c:pt idx="2">
                  <c:v>9.6</c:v>
                </c:pt>
                <c:pt idx="3">
                  <c:v>10.3</c:v>
                </c:pt>
                <c:pt idx="4">
                  <c:v>8</c:v>
                </c:pt>
                <c:pt idx="5">
                  <c:v>7.8</c:v>
                </c:pt>
                <c:pt idx="6">
                  <c:v>6.7</c:v>
                </c:pt>
                <c:pt idx="7">
                  <c:v>10.6</c:v>
                </c:pt>
                <c:pt idx="8">
                  <c:v>6.7</c:v>
                </c:pt>
                <c:pt idx="9">
                  <c:v>6.3</c:v>
                </c:pt>
                <c:pt idx="10">
                  <c:v>7.6</c:v>
                </c:pt>
                <c:pt idx="11">
                  <c:v>3.5</c:v>
                </c:pt>
                <c:pt idx="12">
                  <c:v>1.5</c:v>
                </c:pt>
                <c:pt idx="13">
                  <c:v>3.3</c:v>
                </c:pt>
                <c:pt idx="14">
                  <c:v>11.4</c:v>
                </c:pt>
                <c:pt idx="15">
                  <c:v>8.5</c:v>
                </c:pt>
                <c:pt idx="16">
                  <c:v>9.1</c:v>
                </c:pt>
                <c:pt idx="17">
                  <c:v>8.9</c:v>
                </c:pt>
                <c:pt idx="18">
                  <c:v>8.8000000000000007</c:v>
                </c:pt>
                <c:pt idx="19">
                  <c:v>7.9</c:v>
                </c:pt>
                <c:pt idx="20">
                  <c:v>7</c:v>
                </c:pt>
                <c:pt idx="21">
                  <c:v>6.2</c:v>
                </c:pt>
                <c:pt idx="22">
                  <c:v>4.0999999999999996</c:v>
                </c:pt>
                <c:pt idx="23">
                  <c:v>2.5</c:v>
                </c:pt>
                <c:pt idx="24">
                  <c:v>3.5</c:v>
                </c:pt>
                <c:pt idx="25">
                  <c:v>6.2</c:v>
                </c:pt>
                <c:pt idx="26">
                  <c:v>6.8</c:v>
                </c:pt>
                <c:pt idx="27">
                  <c:v>9.3000000000000007</c:v>
                </c:pt>
                <c:pt idx="28">
                  <c:v>12.8</c:v>
                </c:pt>
                <c:pt idx="29">
                  <c:v>12.5</c:v>
                </c:pt>
                <c:pt idx="30">
                  <c:v>13.3</c:v>
                </c:pt>
                <c:pt idx="31">
                  <c:v>12</c:v>
                </c:pt>
                <c:pt idx="32">
                  <c:v>11</c:v>
                </c:pt>
                <c:pt idx="33">
                  <c:v>10.1</c:v>
                </c:pt>
                <c:pt idx="34">
                  <c:v>11</c:v>
                </c:pt>
                <c:pt idx="35">
                  <c:v>11.9</c:v>
                </c:pt>
                <c:pt idx="36">
                  <c:v>9.1</c:v>
                </c:pt>
                <c:pt idx="37">
                  <c:v>6.8</c:v>
                </c:pt>
                <c:pt idx="38">
                  <c:v>7.8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Sheet1!$F$4</c:f>
              <c:strCache>
                <c:ptCount val="1"/>
                <c:pt idx="0">
                  <c:v>Temp. (Max + Min)/2</c:v>
                </c:pt>
              </c:strCache>
            </c:strRef>
          </c:tx>
          <c:marker>
            <c:symbol val="none"/>
          </c:marker>
          <c:cat>
            <c:multiLvlStrRef>
              <c:f>Sheet1!$B$5:$C$43</c:f>
              <c:multiLvlStrCache>
                <c:ptCount val="39"/>
                <c:lvl>
                  <c:pt idx="0">
                    <c:v>22</c:v>
                  </c:pt>
                  <c:pt idx="1">
                    <c:v>23</c:v>
                  </c:pt>
                  <c:pt idx="2">
                    <c:v>24</c:v>
                  </c:pt>
                  <c:pt idx="3">
                    <c:v>25</c:v>
                  </c:pt>
                  <c:pt idx="4">
                    <c:v>26</c:v>
                  </c:pt>
                  <c:pt idx="5">
                    <c:v>27</c:v>
                  </c:pt>
                  <c:pt idx="6">
                    <c:v>28</c:v>
                  </c:pt>
                  <c:pt idx="7">
                    <c:v>29</c:v>
                  </c:pt>
                  <c:pt idx="8">
                    <c:v>30</c:v>
                  </c:pt>
                  <c:pt idx="9">
                    <c:v>1</c:v>
                  </c:pt>
                  <c:pt idx="10">
                    <c:v>2</c:v>
                  </c:pt>
                  <c:pt idx="11">
                    <c:v>3</c:v>
                  </c:pt>
                  <c:pt idx="12">
                    <c:v>4</c:v>
                  </c:pt>
                  <c:pt idx="13">
                    <c:v>5</c:v>
                  </c:pt>
                  <c:pt idx="14">
                    <c:v>6</c:v>
                  </c:pt>
                  <c:pt idx="15">
                    <c:v>7</c:v>
                  </c:pt>
                  <c:pt idx="16">
                    <c:v>8</c:v>
                  </c:pt>
                  <c:pt idx="17">
                    <c:v>9</c:v>
                  </c:pt>
                  <c:pt idx="18">
                    <c:v>10</c:v>
                  </c:pt>
                  <c:pt idx="19">
                    <c:v>11</c:v>
                  </c:pt>
                  <c:pt idx="20">
                    <c:v>12</c:v>
                  </c:pt>
                  <c:pt idx="21">
                    <c:v>13</c:v>
                  </c:pt>
                  <c:pt idx="22">
                    <c:v>14</c:v>
                  </c:pt>
                  <c:pt idx="23">
                    <c:v>15</c:v>
                  </c:pt>
                  <c:pt idx="24">
                    <c:v>16</c:v>
                  </c:pt>
                  <c:pt idx="25">
                    <c:v>17</c:v>
                  </c:pt>
                  <c:pt idx="26">
                    <c:v>18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22</c:v>
                  </c:pt>
                  <c:pt idx="31">
                    <c:v>23</c:v>
                  </c:pt>
                  <c:pt idx="32">
                    <c:v>24</c:v>
                  </c:pt>
                  <c:pt idx="33">
                    <c:v>25</c:v>
                  </c:pt>
                  <c:pt idx="34">
                    <c:v>26</c:v>
                  </c:pt>
                  <c:pt idx="35">
                    <c:v>27</c:v>
                  </c:pt>
                  <c:pt idx="36">
                    <c:v>28</c:v>
                  </c:pt>
                  <c:pt idx="37">
                    <c:v>29</c:v>
                  </c:pt>
                  <c:pt idx="38">
                    <c:v>30</c:v>
                  </c:pt>
                </c:lvl>
                <c:lvl>
                  <c:pt idx="0">
                    <c:v>Apr-14</c:v>
                  </c:pt>
                  <c:pt idx="9">
                    <c:v>May-14</c:v>
                  </c:pt>
                </c:lvl>
              </c:multiLvlStrCache>
            </c:multiLvlStrRef>
          </c:cat>
          <c:val>
            <c:numRef>
              <c:f>Sheet1!$F$5:$F$43</c:f>
              <c:numCache>
                <c:formatCode>0.0</c:formatCode>
                <c:ptCount val="39"/>
                <c:pt idx="0">
                  <c:v>12.4</c:v>
                </c:pt>
                <c:pt idx="1">
                  <c:v>13.7</c:v>
                </c:pt>
                <c:pt idx="2">
                  <c:v>14.1</c:v>
                </c:pt>
                <c:pt idx="3">
                  <c:v>16.399999999999999</c:v>
                </c:pt>
                <c:pt idx="4">
                  <c:v>12.4</c:v>
                </c:pt>
                <c:pt idx="5">
                  <c:v>11.8</c:v>
                </c:pt>
                <c:pt idx="6">
                  <c:v>11.5</c:v>
                </c:pt>
                <c:pt idx="7">
                  <c:v>13.4</c:v>
                </c:pt>
                <c:pt idx="8">
                  <c:v>12.8</c:v>
                </c:pt>
                <c:pt idx="9">
                  <c:v>12.1</c:v>
                </c:pt>
                <c:pt idx="10">
                  <c:v>9.9</c:v>
                </c:pt>
                <c:pt idx="11">
                  <c:v>8.3000000000000007</c:v>
                </c:pt>
                <c:pt idx="12">
                  <c:v>8</c:v>
                </c:pt>
                <c:pt idx="13">
                  <c:v>12.3</c:v>
                </c:pt>
                <c:pt idx="14">
                  <c:v>15.6</c:v>
                </c:pt>
                <c:pt idx="15">
                  <c:v>12.1</c:v>
                </c:pt>
                <c:pt idx="16">
                  <c:v>11.2</c:v>
                </c:pt>
                <c:pt idx="17">
                  <c:v>12.1</c:v>
                </c:pt>
                <c:pt idx="18">
                  <c:v>11.1</c:v>
                </c:pt>
                <c:pt idx="19">
                  <c:v>10.9</c:v>
                </c:pt>
                <c:pt idx="20">
                  <c:v>10.3</c:v>
                </c:pt>
                <c:pt idx="21">
                  <c:v>9.8000000000000007</c:v>
                </c:pt>
                <c:pt idx="22">
                  <c:v>8.9</c:v>
                </c:pt>
                <c:pt idx="23">
                  <c:v>8.1</c:v>
                </c:pt>
                <c:pt idx="24">
                  <c:v>10.6</c:v>
                </c:pt>
                <c:pt idx="25">
                  <c:v>12.8</c:v>
                </c:pt>
                <c:pt idx="26">
                  <c:v>14.1</c:v>
                </c:pt>
                <c:pt idx="27">
                  <c:v>17.5</c:v>
                </c:pt>
                <c:pt idx="28">
                  <c:v>18.8</c:v>
                </c:pt>
                <c:pt idx="29">
                  <c:v>17.5</c:v>
                </c:pt>
                <c:pt idx="30">
                  <c:v>17.3</c:v>
                </c:pt>
                <c:pt idx="31">
                  <c:v>15.9</c:v>
                </c:pt>
                <c:pt idx="32">
                  <c:v>14.3</c:v>
                </c:pt>
                <c:pt idx="33">
                  <c:v>14.9</c:v>
                </c:pt>
                <c:pt idx="34">
                  <c:v>14.8</c:v>
                </c:pt>
                <c:pt idx="35">
                  <c:v>14.3</c:v>
                </c:pt>
                <c:pt idx="36">
                  <c:v>12.7</c:v>
                </c:pt>
                <c:pt idx="37">
                  <c:v>12.3</c:v>
                </c:pt>
                <c:pt idx="38">
                  <c:v>12.8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Sheet1!$G$4</c:f>
              <c:strCache>
                <c:ptCount val="1"/>
                <c:pt idx="0">
                  <c:v>Precipitation (mm)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multiLvlStrRef>
              <c:f>Sheet1!$B$5:$C$43</c:f>
              <c:multiLvlStrCache>
                <c:ptCount val="39"/>
                <c:lvl>
                  <c:pt idx="0">
                    <c:v>22</c:v>
                  </c:pt>
                  <c:pt idx="1">
                    <c:v>23</c:v>
                  </c:pt>
                  <c:pt idx="2">
                    <c:v>24</c:v>
                  </c:pt>
                  <c:pt idx="3">
                    <c:v>25</c:v>
                  </c:pt>
                  <c:pt idx="4">
                    <c:v>26</c:v>
                  </c:pt>
                  <c:pt idx="5">
                    <c:v>27</c:v>
                  </c:pt>
                  <c:pt idx="6">
                    <c:v>28</c:v>
                  </c:pt>
                  <c:pt idx="7">
                    <c:v>29</c:v>
                  </c:pt>
                  <c:pt idx="8">
                    <c:v>30</c:v>
                  </c:pt>
                  <c:pt idx="9">
                    <c:v>1</c:v>
                  </c:pt>
                  <c:pt idx="10">
                    <c:v>2</c:v>
                  </c:pt>
                  <c:pt idx="11">
                    <c:v>3</c:v>
                  </c:pt>
                  <c:pt idx="12">
                    <c:v>4</c:v>
                  </c:pt>
                  <c:pt idx="13">
                    <c:v>5</c:v>
                  </c:pt>
                  <c:pt idx="14">
                    <c:v>6</c:v>
                  </c:pt>
                  <c:pt idx="15">
                    <c:v>7</c:v>
                  </c:pt>
                  <c:pt idx="16">
                    <c:v>8</c:v>
                  </c:pt>
                  <c:pt idx="17">
                    <c:v>9</c:v>
                  </c:pt>
                  <c:pt idx="18">
                    <c:v>10</c:v>
                  </c:pt>
                  <c:pt idx="19">
                    <c:v>11</c:v>
                  </c:pt>
                  <c:pt idx="20">
                    <c:v>12</c:v>
                  </c:pt>
                  <c:pt idx="21">
                    <c:v>13</c:v>
                  </c:pt>
                  <c:pt idx="22">
                    <c:v>14</c:v>
                  </c:pt>
                  <c:pt idx="23">
                    <c:v>15</c:v>
                  </c:pt>
                  <c:pt idx="24">
                    <c:v>16</c:v>
                  </c:pt>
                  <c:pt idx="25">
                    <c:v>17</c:v>
                  </c:pt>
                  <c:pt idx="26">
                    <c:v>18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22</c:v>
                  </c:pt>
                  <c:pt idx="31">
                    <c:v>23</c:v>
                  </c:pt>
                  <c:pt idx="32">
                    <c:v>24</c:v>
                  </c:pt>
                  <c:pt idx="33">
                    <c:v>25</c:v>
                  </c:pt>
                  <c:pt idx="34">
                    <c:v>26</c:v>
                  </c:pt>
                  <c:pt idx="35">
                    <c:v>27</c:v>
                  </c:pt>
                  <c:pt idx="36">
                    <c:v>28</c:v>
                  </c:pt>
                  <c:pt idx="37">
                    <c:v>29</c:v>
                  </c:pt>
                  <c:pt idx="38">
                    <c:v>30</c:v>
                  </c:pt>
                </c:lvl>
                <c:lvl>
                  <c:pt idx="0">
                    <c:v>Apr-14</c:v>
                  </c:pt>
                  <c:pt idx="9">
                    <c:v>May-14</c:v>
                  </c:pt>
                </c:lvl>
              </c:multiLvlStrCache>
            </c:multiLvlStrRef>
          </c:cat>
          <c:val>
            <c:numRef>
              <c:f>Sheet1!$G$5:$G$43</c:f>
              <c:numCache>
                <c:formatCode>0.0</c:formatCode>
                <c:ptCount val="39"/>
                <c:pt idx="0">
                  <c:v>15.1</c:v>
                </c:pt>
                <c:pt idx="1">
                  <c:v>0.2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0.4</c:v>
                </c:pt>
                <c:pt idx="7">
                  <c:v>1</c:v>
                </c:pt>
                <c:pt idx="8">
                  <c:v>0</c:v>
                </c:pt>
                <c:pt idx="9">
                  <c:v>9.6999999999999993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8.3000000000000007</c:v>
                </c:pt>
                <c:pt idx="15">
                  <c:v>7.3</c:v>
                </c:pt>
                <c:pt idx="16">
                  <c:v>6.5</c:v>
                </c:pt>
                <c:pt idx="17">
                  <c:v>1.1000000000000001</c:v>
                </c:pt>
                <c:pt idx="18">
                  <c:v>3.4</c:v>
                </c:pt>
                <c:pt idx="19">
                  <c:v>0.5</c:v>
                </c:pt>
                <c:pt idx="20">
                  <c:v>4.5</c:v>
                </c:pt>
                <c:pt idx="21">
                  <c:v>0.6</c:v>
                </c:pt>
                <c:pt idx="22">
                  <c:v>8.4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17.600000000000001</c:v>
                </c:pt>
                <c:pt idx="29">
                  <c:v>4.0999999999999996</c:v>
                </c:pt>
                <c:pt idx="30">
                  <c:v>0</c:v>
                </c:pt>
                <c:pt idx="31">
                  <c:v>0.2</c:v>
                </c:pt>
                <c:pt idx="32">
                  <c:v>1.6</c:v>
                </c:pt>
                <c:pt idx="33">
                  <c:v>0</c:v>
                </c:pt>
                <c:pt idx="34">
                  <c:v>0.6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180096"/>
        <c:axId val="76182272"/>
      </c:lineChart>
      <c:catAx>
        <c:axId val="7618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182272"/>
        <c:crosses val="autoZero"/>
        <c:auto val="1"/>
        <c:lblAlgn val="ctr"/>
        <c:lblOffset val="100"/>
        <c:noMultiLvlLbl val="0"/>
      </c:catAx>
      <c:valAx>
        <c:axId val="7618227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76180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713481155357301E-4"/>
          <c:y val="0.33256561679790025"/>
          <c:w val="0.18501033248980078"/>
          <c:h val="0.3348687664041994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lang="en-US" sz="15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precipitation for PGPR application on field in spring 2015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243002712896181"/>
          <c:y val="5.5555555555555552E-2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Temp. Max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multiLvlStrRef>
              <c:f>Sheet1!$B$3:$C$46</c:f>
              <c:multiLvlStrCache>
                <c:ptCount val="44"/>
                <c:lvl>
                  <c:pt idx="0">
                    <c:v>24</c:v>
                  </c:pt>
                  <c:pt idx="1">
                    <c:v>25</c:v>
                  </c:pt>
                  <c:pt idx="2">
                    <c:v>26</c:v>
                  </c:pt>
                  <c:pt idx="3">
                    <c:v>27</c:v>
                  </c:pt>
                  <c:pt idx="4">
                    <c:v>28</c:v>
                  </c:pt>
                  <c:pt idx="5">
                    <c:v>29</c:v>
                  </c:pt>
                  <c:pt idx="6">
                    <c:v>30</c:v>
                  </c:pt>
                  <c:pt idx="7">
                    <c:v>31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5</c:v>
                  </c:pt>
                  <c:pt idx="13">
                    <c:v>6</c:v>
                  </c:pt>
                  <c:pt idx="14">
                    <c:v>7</c:v>
                  </c:pt>
                  <c:pt idx="15">
                    <c:v>8</c:v>
                  </c:pt>
                  <c:pt idx="16">
                    <c:v>9</c:v>
                  </c:pt>
                  <c:pt idx="17">
                    <c:v>10</c:v>
                  </c:pt>
                  <c:pt idx="18">
                    <c:v>11</c:v>
                  </c:pt>
                  <c:pt idx="19">
                    <c:v>12</c:v>
                  </c:pt>
                  <c:pt idx="20">
                    <c:v>13</c:v>
                  </c:pt>
                  <c:pt idx="21">
                    <c:v>14</c:v>
                  </c:pt>
                  <c:pt idx="22">
                    <c:v>15</c:v>
                  </c:pt>
                  <c:pt idx="23">
                    <c:v>16</c:v>
                  </c:pt>
                  <c:pt idx="24">
                    <c:v>17</c:v>
                  </c:pt>
                  <c:pt idx="25">
                    <c:v>18</c:v>
                  </c:pt>
                  <c:pt idx="26">
                    <c:v>19</c:v>
                  </c:pt>
                  <c:pt idx="27">
                    <c:v>20</c:v>
                  </c:pt>
                  <c:pt idx="28">
                    <c:v>21</c:v>
                  </c:pt>
                  <c:pt idx="29">
                    <c:v>22</c:v>
                  </c:pt>
                  <c:pt idx="30">
                    <c:v>23</c:v>
                  </c:pt>
                  <c:pt idx="31">
                    <c:v>24</c:v>
                  </c:pt>
                  <c:pt idx="32">
                    <c:v>25</c:v>
                  </c:pt>
                  <c:pt idx="33">
                    <c:v>26</c:v>
                  </c:pt>
                  <c:pt idx="34">
                    <c:v>27</c:v>
                  </c:pt>
                  <c:pt idx="35">
                    <c:v>28</c:v>
                  </c:pt>
                  <c:pt idx="36">
                    <c:v>29</c:v>
                  </c:pt>
                  <c:pt idx="37">
                    <c:v>30</c:v>
                  </c:pt>
                  <c:pt idx="38">
                    <c:v>1</c:v>
                  </c:pt>
                  <c:pt idx="39">
                    <c:v>2</c:v>
                  </c:pt>
                  <c:pt idx="40">
                    <c:v>3</c:v>
                  </c:pt>
                  <c:pt idx="41">
                    <c:v>4</c:v>
                  </c:pt>
                  <c:pt idx="42">
                    <c:v>5</c:v>
                  </c:pt>
                  <c:pt idx="43">
                    <c:v>6</c:v>
                  </c:pt>
                </c:lvl>
                <c:lvl>
                  <c:pt idx="0">
                    <c:v>Mar-15</c:v>
                  </c:pt>
                  <c:pt idx="8">
                    <c:v>Apr-15</c:v>
                  </c:pt>
                  <c:pt idx="38">
                    <c:v>May-15</c:v>
                  </c:pt>
                </c:lvl>
              </c:multiLvlStrCache>
            </c:multiLvlStrRef>
          </c:cat>
          <c:val>
            <c:numRef>
              <c:f>Sheet1!$D$3:$D$46</c:f>
              <c:numCache>
                <c:formatCode>0.0</c:formatCode>
                <c:ptCount val="44"/>
                <c:pt idx="0">
                  <c:v>9.9</c:v>
                </c:pt>
                <c:pt idx="1">
                  <c:v>6</c:v>
                </c:pt>
                <c:pt idx="2">
                  <c:v>6.7</c:v>
                </c:pt>
                <c:pt idx="3">
                  <c:v>10.1</c:v>
                </c:pt>
                <c:pt idx="4">
                  <c:v>11.5</c:v>
                </c:pt>
                <c:pt idx="5">
                  <c:v>11.2</c:v>
                </c:pt>
                <c:pt idx="6">
                  <c:v>9.1999999999999993</c:v>
                </c:pt>
                <c:pt idx="7">
                  <c:v>11.9</c:v>
                </c:pt>
                <c:pt idx="8">
                  <c:v>9.5</c:v>
                </c:pt>
                <c:pt idx="9">
                  <c:v>8.5</c:v>
                </c:pt>
                <c:pt idx="10">
                  <c:v>7.3</c:v>
                </c:pt>
                <c:pt idx="11">
                  <c:v>7.8</c:v>
                </c:pt>
                <c:pt idx="12">
                  <c:v>9.6</c:v>
                </c:pt>
                <c:pt idx="13">
                  <c:v>9</c:v>
                </c:pt>
                <c:pt idx="14">
                  <c:v>12.6</c:v>
                </c:pt>
                <c:pt idx="15">
                  <c:v>13.2</c:v>
                </c:pt>
                <c:pt idx="16">
                  <c:v>18.5</c:v>
                </c:pt>
                <c:pt idx="17">
                  <c:v>22.4</c:v>
                </c:pt>
                <c:pt idx="18">
                  <c:v>13.3</c:v>
                </c:pt>
                <c:pt idx="19">
                  <c:v>16.5</c:v>
                </c:pt>
                <c:pt idx="20">
                  <c:v>13.1</c:v>
                </c:pt>
                <c:pt idx="21">
                  <c:v>21</c:v>
                </c:pt>
                <c:pt idx="22">
                  <c:v>23.9</c:v>
                </c:pt>
                <c:pt idx="23">
                  <c:v>17.399999999999999</c:v>
                </c:pt>
                <c:pt idx="24">
                  <c:v>14.6</c:v>
                </c:pt>
                <c:pt idx="25">
                  <c:v>13.7</c:v>
                </c:pt>
                <c:pt idx="26">
                  <c:v>15</c:v>
                </c:pt>
                <c:pt idx="27">
                  <c:v>18.7</c:v>
                </c:pt>
                <c:pt idx="28">
                  <c:v>20.2</c:v>
                </c:pt>
                <c:pt idx="29">
                  <c:v>14.8</c:v>
                </c:pt>
                <c:pt idx="30">
                  <c:v>16.100000000000001</c:v>
                </c:pt>
                <c:pt idx="31">
                  <c:v>21.8</c:v>
                </c:pt>
                <c:pt idx="32">
                  <c:v>15.8</c:v>
                </c:pt>
                <c:pt idx="33">
                  <c:v>15.3</c:v>
                </c:pt>
                <c:pt idx="34">
                  <c:v>12.1</c:v>
                </c:pt>
                <c:pt idx="35">
                  <c:v>12.3</c:v>
                </c:pt>
                <c:pt idx="36">
                  <c:v>13.5</c:v>
                </c:pt>
                <c:pt idx="37">
                  <c:v>11.8</c:v>
                </c:pt>
                <c:pt idx="38">
                  <c:v>13.2</c:v>
                </c:pt>
                <c:pt idx="39">
                  <c:v>13.2</c:v>
                </c:pt>
                <c:pt idx="40">
                  <c:v>15.1</c:v>
                </c:pt>
                <c:pt idx="41">
                  <c:v>18</c:v>
                </c:pt>
                <c:pt idx="42">
                  <c:v>20</c:v>
                </c:pt>
                <c:pt idx="43">
                  <c:v>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Temp. Min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multiLvlStrRef>
              <c:f>Sheet1!$B$3:$C$46</c:f>
              <c:multiLvlStrCache>
                <c:ptCount val="44"/>
                <c:lvl>
                  <c:pt idx="0">
                    <c:v>24</c:v>
                  </c:pt>
                  <c:pt idx="1">
                    <c:v>25</c:v>
                  </c:pt>
                  <c:pt idx="2">
                    <c:v>26</c:v>
                  </c:pt>
                  <c:pt idx="3">
                    <c:v>27</c:v>
                  </c:pt>
                  <c:pt idx="4">
                    <c:v>28</c:v>
                  </c:pt>
                  <c:pt idx="5">
                    <c:v>29</c:v>
                  </c:pt>
                  <c:pt idx="6">
                    <c:v>30</c:v>
                  </c:pt>
                  <c:pt idx="7">
                    <c:v>31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5</c:v>
                  </c:pt>
                  <c:pt idx="13">
                    <c:v>6</c:v>
                  </c:pt>
                  <c:pt idx="14">
                    <c:v>7</c:v>
                  </c:pt>
                  <c:pt idx="15">
                    <c:v>8</c:v>
                  </c:pt>
                  <c:pt idx="16">
                    <c:v>9</c:v>
                  </c:pt>
                  <c:pt idx="17">
                    <c:v>10</c:v>
                  </c:pt>
                  <c:pt idx="18">
                    <c:v>11</c:v>
                  </c:pt>
                  <c:pt idx="19">
                    <c:v>12</c:v>
                  </c:pt>
                  <c:pt idx="20">
                    <c:v>13</c:v>
                  </c:pt>
                  <c:pt idx="21">
                    <c:v>14</c:v>
                  </c:pt>
                  <c:pt idx="22">
                    <c:v>15</c:v>
                  </c:pt>
                  <c:pt idx="23">
                    <c:v>16</c:v>
                  </c:pt>
                  <c:pt idx="24">
                    <c:v>17</c:v>
                  </c:pt>
                  <c:pt idx="25">
                    <c:v>18</c:v>
                  </c:pt>
                  <c:pt idx="26">
                    <c:v>19</c:v>
                  </c:pt>
                  <c:pt idx="27">
                    <c:v>20</c:v>
                  </c:pt>
                  <c:pt idx="28">
                    <c:v>21</c:v>
                  </c:pt>
                  <c:pt idx="29">
                    <c:v>22</c:v>
                  </c:pt>
                  <c:pt idx="30">
                    <c:v>23</c:v>
                  </c:pt>
                  <c:pt idx="31">
                    <c:v>24</c:v>
                  </c:pt>
                  <c:pt idx="32">
                    <c:v>25</c:v>
                  </c:pt>
                  <c:pt idx="33">
                    <c:v>26</c:v>
                  </c:pt>
                  <c:pt idx="34">
                    <c:v>27</c:v>
                  </c:pt>
                  <c:pt idx="35">
                    <c:v>28</c:v>
                  </c:pt>
                  <c:pt idx="36">
                    <c:v>29</c:v>
                  </c:pt>
                  <c:pt idx="37">
                    <c:v>30</c:v>
                  </c:pt>
                  <c:pt idx="38">
                    <c:v>1</c:v>
                  </c:pt>
                  <c:pt idx="39">
                    <c:v>2</c:v>
                  </c:pt>
                  <c:pt idx="40">
                    <c:v>3</c:v>
                  </c:pt>
                  <c:pt idx="41">
                    <c:v>4</c:v>
                  </c:pt>
                  <c:pt idx="42">
                    <c:v>5</c:v>
                  </c:pt>
                  <c:pt idx="43">
                    <c:v>6</c:v>
                  </c:pt>
                </c:lvl>
                <c:lvl>
                  <c:pt idx="0">
                    <c:v>Mar-15</c:v>
                  </c:pt>
                  <c:pt idx="8">
                    <c:v>Apr-15</c:v>
                  </c:pt>
                  <c:pt idx="38">
                    <c:v>May-15</c:v>
                  </c:pt>
                </c:lvl>
              </c:multiLvlStrCache>
            </c:multiLvlStrRef>
          </c:cat>
          <c:val>
            <c:numRef>
              <c:f>Sheet1!$E$3:$E$46</c:f>
              <c:numCache>
                <c:formatCode>0.0</c:formatCode>
                <c:ptCount val="44"/>
                <c:pt idx="0">
                  <c:v>-0.5</c:v>
                </c:pt>
                <c:pt idx="1">
                  <c:v>2</c:v>
                </c:pt>
                <c:pt idx="2">
                  <c:v>0</c:v>
                </c:pt>
                <c:pt idx="3">
                  <c:v>2.2999999999999998</c:v>
                </c:pt>
                <c:pt idx="4">
                  <c:v>3.8</c:v>
                </c:pt>
                <c:pt idx="5">
                  <c:v>7.3</c:v>
                </c:pt>
                <c:pt idx="6">
                  <c:v>5.2</c:v>
                </c:pt>
                <c:pt idx="7">
                  <c:v>5</c:v>
                </c:pt>
                <c:pt idx="8">
                  <c:v>3.6</c:v>
                </c:pt>
                <c:pt idx="9">
                  <c:v>1.1000000000000001</c:v>
                </c:pt>
                <c:pt idx="10">
                  <c:v>0.3</c:v>
                </c:pt>
                <c:pt idx="11">
                  <c:v>1.4</c:v>
                </c:pt>
                <c:pt idx="12">
                  <c:v>0.3</c:v>
                </c:pt>
                <c:pt idx="13">
                  <c:v>-0.1</c:v>
                </c:pt>
                <c:pt idx="14">
                  <c:v>-0.5</c:v>
                </c:pt>
                <c:pt idx="15">
                  <c:v>2.2999999999999998</c:v>
                </c:pt>
                <c:pt idx="16">
                  <c:v>2.8</c:v>
                </c:pt>
                <c:pt idx="17">
                  <c:v>3.3</c:v>
                </c:pt>
                <c:pt idx="18">
                  <c:v>4.9000000000000004</c:v>
                </c:pt>
                <c:pt idx="19">
                  <c:v>3.6</c:v>
                </c:pt>
                <c:pt idx="20">
                  <c:v>5.6</c:v>
                </c:pt>
                <c:pt idx="21">
                  <c:v>5.9</c:v>
                </c:pt>
                <c:pt idx="22">
                  <c:v>6.9</c:v>
                </c:pt>
                <c:pt idx="23">
                  <c:v>7.2</c:v>
                </c:pt>
                <c:pt idx="24">
                  <c:v>5.5</c:v>
                </c:pt>
                <c:pt idx="25">
                  <c:v>2.2999999999999998</c:v>
                </c:pt>
                <c:pt idx="26">
                  <c:v>1.7</c:v>
                </c:pt>
                <c:pt idx="27">
                  <c:v>4.3</c:v>
                </c:pt>
                <c:pt idx="28">
                  <c:v>4.0999999999999996</c:v>
                </c:pt>
                <c:pt idx="29">
                  <c:v>4</c:v>
                </c:pt>
                <c:pt idx="30">
                  <c:v>1.3</c:v>
                </c:pt>
                <c:pt idx="31">
                  <c:v>3.2</c:v>
                </c:pt>
                <c:pt idx="32">
                  <c:v>9.9</c:v>
                </c:pt>
                <c:pt idx="33">
                  <c:v>10.3</c:v>
                </c:pt>
                <c:pt idx="34">
                  <c:v>4.2</c:v>
                </c:pt>
                <c:pt idx="35">
                  <c:v>1.7</c:v>
                </c:pt>
                <c:pt idx="36">
                  <c:v>2.1</c:v>
                </c:pt>
                <c:pt idx="37">
                  <c:v>3.5</c:v>
                </c:pt>
                <c:pt idx="38">
                  <c:v>1.3</c:v>
                </c:pt>
                <c:pt idx="39">
                  <c:v>1.3</c:v>
                </c:pt>
                <c:pt idx="40">
                  <c:v>4.4000000000000004</c:v>
                </c:pt>
                <c:pt idx="41">
                  <c:v>10.8</c:v>
                </c:pt>
                <c:pt idx="42">
                  <c:v>10.7</c:v>
                </c:pt>
                <c:pt idx="43">
                  <c:v>10.6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Temp. (Max + Min)/2</c:v>
                </c:pt>
              </c:strCache>
            </c:strRef>
          </c:tx>
          <c:marker>
            <c:symbol val="none"/>
          </c:marker>
          <c:cat>
            <c:multiLvlStrRef>
              <c:f>Sheet1!$B$3:$C$46</c:f>
              <c:multiLvlStrCache>
                <c:ptCount val="44"/>
                <c:lvl>
                  <c:pt idx="0">
                    <c:v>24</c:v>
                  </c:pt>
                  <c:pt idx="1">
                    <c:v>25</c:v>
                  </c:pt>
                  <c:pt idx="2">
                    <c:v>26</c:v>
                  </c:pt>
                  <c:pt idx="3">
                    <c:v>27</c:v>
                  </c:pt>
                  <c:pt idx="4">
                    <c:v>28</c:v>
                  </c:pt>
                  <c:pt idx="5">
                    <c:v>29</c:v>
                  </c:pt>
                  <c:pt idx="6">
                    <c:v>30</c:v>
                  </c:pt>
                  <c:pt idx="7">
                    <c:v>31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5</c:v>
                  </c:pt>
                  <c:pt idx="13">
                    <c:v>6</c:v>
                  </c:pt>
                  <c:pt idx="14">
                    <c:v>7</c:v>
                  </c:pt>
                  <c:pt idx="15">
                    <c:v>8</c:v>
                  </c:pt>
                  <c:pt idx="16">
                    <c:v>9</c:v>
                  </c:pt>
                  <c:pt idx="17">
                    <c:v>10</c:v>
                  </c:pt>
                  <c:pt idx="18">
                    <c:v>11</c:v>
                  </c:pt>
                  <c:pt idx="19">
                    <c:v>12</c:v>
                  </c:pt>
                  <c:pt idx="20">
                    <c:v>13</c:v>
                  </c:pt>
                  <c:pt idx="21">
                    <c:v>14</c:v>
                  </c:pt>
                  <c:pt idx="22">
                    <c:v>15</c:v>
                  </c:pt>
                  <c:pt idx="23">
                    <c:v>16</c:v>
                  </c:pt>
                  <c:pt idx="24">
                    <c:v>17</c:v>
                  </c:pt>
                  <c:pt idx="25">
                    <c:v>18</c:v>
                  </c:pt>
                  <c:pt idx="26">
                    <c:v>19</c:v>
                  </c:pt>
                  <c:pt idx="27">
                    <c:v>20</c:v>
                  </c:pt>
                  <c:pt idx="28">
                    <c:v>21</c:v>
                  </c:pt>
                  <c:pt idx="29">
                    <c:v>22</c:v>
                  </c:pt>
                  <c:pt idx="30">
                    <c:v>23</c:v>
                  </c:pt>
                  <c:pt idx="31">
                    <c:v>24</c:v>
                  </c:pt>
                  <c:pt idx="32">
                    <c:v>25</c:v>
                  </c:pt>
                  <c:pt idx="33">
                    <c:v>26</c:v>
                  </c:pt>
                  <c:pt idx="34">
                    <c:v>27</c:v>
                  </c:pt>
                  <c:pt idx="35">
                    <c:v>28</c:v>
                  </c:pt>
                  <c:pt idx="36">
                    <c:v>29</c:v>
                  </c:pt>
                  <c:pt idx="37">
                    <c:v>30</c:v>
                  </c:pt>
                  <c:pt idx="38">
                    <c:v>1</c:v>
                  </c:pt>
                  <c:pt idx="39">
                    <c:v>2</c:v>
                  </c:pt>
                  <c:pt idx="40">
                    <c:v>3</c:v>
                  </c:pt>
                  <c:pt idx="41">
                    <c:v>4</c:v>
                  </c:pt>
                  <c:pt idx="42">
                    <c:v>5</c:v>
                  </c:pt>
                  <c:pt idx="43">
                    <c:v>6</c:v>
                  </c:pt>
                </c:lvl>
                <c:lvl>
                  <c:pt idx="0">
                    <c:v>Mar-15</c:v>
                  </c:pt>
                  <c:pt idx="8">
                    <c:v>Apr-15</c:v>
                  </c:pt>
                  <c:pt idx="38">
                    <c:v>May-15</c:v>
                  </c:pt>
                </c:lvl>
              </c:multiLvlStrCache>
            </c:multiLvlStrRef>
          </c:cat>
          <c:val>
            <c:numRef>
              <c:f>Sheet1!$F$3:$F$46</c:f>
              <c:numCache>
                <c:formatCode>0.0</c:formatCode>
                <c:ptCount val="44"/>
                <c:pt idx="0">
                  <c:v>4.7</c:v>
                </c:pt>
                <c:pt idx="1">
                  <c:v>4</c:v>
                </c:pt>
                <c:pt idx="2">
                  <c:v>3.3</c:v>
                </c:pt>
                <c:pt idx="3">
                  <c:v>6.2</c:v>
                </c:pt>
                <c:pt idx="4">
                  <c:v>7.7</c:v>
                </c:pt>
                <c:pt idx="5">
                  <c:v>9.3000000000000007</c:v>
                </c:pt>
                <c:pt idx="6">
                  <c:v>7.2</c:v>
                </c:pt>
                <c:pt idx="7">
                  <c:v>8.4</c:v>
                </c:pt>
                <c:pt idx="8">
                  <c:v>6.6</c:v>
                </c:pt>
                <c:pt idx="9">
                  <c:v>4.8</c:v>
                </c:pt>
                <c:pt idx="10">
                  <c:v>3.8</c:v>
                </c:pt>
                <c:pt idx="11">
                  <c:v>4.5999999999999996</c:v>
                </c:pt>
                <c:pt idx="12">
                  <c:v>5</c:v>
                </c:pt>
                <c:pt idx="13">
                  <c:v>4.4000000000000004</c:v>
                </c:pt>
                <c:pt idx="14">
                  <c:v>6.1</c:v>
                </c:pt>
                <c:pt idx="15">
                  <c:v>7.8</c:v>
                </c:pt>
                <c:pt idx="16">
                  <c:v>10.6</c:v>
                </c:pt>
                <c:pt idx="17">
                  <c:v>12.8</c:v>
                </c:pt>
                <c:pt idx="18">
                  <c:v>9.1</c:v>
                </c:pt>
                <c:pt idx="19">
                  <c:v>10.1</c:v>
                </c:pt>
                <c:pt idx="20">
                  <c:v>9.4</c:v>
                </c:pt>
                <c:pt idx="21">
                  <c:v>13.4</c:v>
                </c:pt>
                <c:pt idx="22">
                  <c:v>15.4</c:v>
                </c:pt>
                <c:pt idx="23">
                  <c:v>12.3</c:v>
                </c:pt>
                <c:pt idx="24">
                  <c:v>10.1</c:v>
                </c:pt>
                <c:pt idx="25">
                  <c:v>8</c:v>
                </c:pt>
                <c:pt idx="26">
                  <c:v>8.4</c:v>
                </c:pt>
                <c:pt idx="27">
                  <c:v>11.5</c:v>
                </c:pt>
                <c:pt idx="28">
                  <c:v>12.2</c:v>
                </c:pt>
                <c:pt idx="29">
                  <c:v>9.4</c:v>
                </c:pt>
                <c:pt idx="30">
                  <c:v>8.6999999999999993</c:v>
                </c:pt>
                <c:pt idx="31">
                  <c:v>12.5</c:v>
                </c:pt>
                <c:pt idx="32">
                  <c:v>12.9</c:v>
                </c:pt>
                <c:pt idx="33">
                  <c:v>12.8</c:v>
                </c:pt>
                <c:pt idx="34">
                  <c:v>8.1</c:v>
                </c:pt>
                <c:pt idx="35">
                  <c:v>7</c:v>
                </c:pt>
                <c:pt idx="36">
                  <c:v>7.8</c:v>
                </c:pt>
                <c:pt idx="37">
                  <c:v>7.7</c:v>
                </c:pt>
                <c:pt idx="38">
                  <c:v>7.3</c:v>
                </c:pt>
                <c:pt idx="39">
                  <c:v>7.3</c:v>
                </c:pt>
                <c:pt idx="40">
                  <c:v>9.8000000000000007</c:v>
                </c:pt>
                <c:pt idx="41">
                  <c:v>14.4</c:v>
                </c:pt>
                <c:pt idx="42">
                  <c:v>15.4</c:v>
                </c:pt>
                <c:pt idx="43">
                  <c:v>15.8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Sheet1!$G$2</c:f>
              <c:strCache>
                <c:ptCount val="1"/>
                <c:pt idx="0">
                  <c:v>Precipitation (mm)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multiLvlStrRef>
              <c:f>Sheet1!$B$3:$C$46</c:f>
              <c:multiLvlStrCache>
                <c:ptCount val="44"/>
                <c:lvl>
                  <c:pt idx="0">
                    <c:v>24</c:v>
                  </c:pt>
                  <c:pt idx="1">
                    <c:v>25</c:v>
                  </c:pt>
                  <c:pt idx="2">
                    <c:v>26</c:v>
                  </c:pt>
                  <c:pt idx="3">
                    <c:v>27</c:v>
                  </c:pt>
                  <c:pt idx="4">
                    <c:v>28</c:v>
                  </c:pt>
                  <c:pt idx="5">
                    <c:v>29</c:v>
                  </c:pt>
                  <c:pt idx="6">
                    <c:v>30</c:v>
                  </c:pt>
                  <c:pt idx="7">
                    <c:v>31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5</c:v>
                  </c:pt>
                  <c:pt idx="13">
                    <c:v>6</c:v>
                  </c:pt>
                  <c:pt idx="14">
                    <c:v>7</c:v>
                  </c:pt>
                  <c:pt idx="15">
                    <c:v>8</c:v>
                  </c:pt>
                  <c:pt idx="16">
                    <c:v>9</c:v>
                  </c:pt>
                  <c:pt idx="17">
                    <c:v>10</c:v>
                  </c:pt>
                  <c:pt idx="18">
                    <c:v>11</c:v>
                  </c:pt>
                  <c:pt idx="19">
                    <c:v>12</c:v>
                  </c:pt>
                  <c:pt idx="20">
                    <c:v>13</c:v>
                  </c:pt>
                  <c:pt idx="21">
                    <c:v>14</c:v>
                  </c:pt>
                  <c:pt idx="22">
                    <c:v>15</c:v>
                  </c:pt>
                  <c:pt idx="23">
                    <c:v>16</c:v>
                  </c:pt>
                  <c:pt idx="24">
                    <c:v>17</c:v>
                  </c:pt>
                  <c:pt idx="25">
                    <c:v>18</c:v>
                  </c:pt>
                  <c:pt idx="26">
                    <c:v>19</c:v>
                  </c:pt>
                  <c:pt idx="27">
                    <c:v>20</c:v>
                  </c:pt>
                  <c:pt idx="28">
                    <c:v>21</c:v>
                  </c:pt>
                  <c:pt idx="29">
                    <c:v>22</c:v>
                  </c:pt>
                  <c:pt idx="30">
                    <c:v>23</c:v>
                  </c:pt>
                  <c:pt idx="31">
                    <c:v>24</c:v>
                  </c:pt>
                  <c:pt idx="32">
                    <c:v>25</c:v>
                  </c:pt>
                  <c:pt idx="33">
                    <c:v>26</c:v>
                  </c:pt>
                  <c:pt idx="34">
                    <c:v>27</c:v>
                  </c:pt>
                  <c:pt idx="35">
                    <c:v>28</c:v>
                  </c:pt>
                  <c:pt idx="36">
                    <c:v>29</c:v>
                  </c:pt>
                  <c:pt idx="37">
                    <c:v>30</c:v>
                  </c:pt>
                  <c:pt idx="38">
                    <c:v>1</c:v>
                  </c:pt>
                  <c:pt idx="39">
                    <c:v>2</c:v>
                  </c:pt>
                  <c:pt idx="40">
                    <c:v>3</c:v>
                  </c:pt>
                  <c:pt idx="41">
                    <c:v>4</c:v>
                  </c:pt>
                  <c:pt idx="42">
                    <c:v>5</c:v>
                  </c:pt>
                  <c:pt idx="43">
                    <c:v>6</c:v>
                  </c:pt>
                </c:lvl>
                <c:lvl>
                  <c:pt idx="0">
                    <c:v>Mar-15</c:v>
                  </c:pt>
                  <c:pt idx="8">
                    <c:v>Apr-15</c:v>
                  </c:pt>
                  <c:pt idx="38">
                    <c:v>May-15</c:v>
                  </c:pt>
                </c:lvl>
              </c:multiLvlStrCache>
            </c:multiLvlStrRef>
          </c:cat>
          <c:val>
            <c:numRef>
              <c:f>Sheet1!$G$3:$G$46</c:f>
              <c:numCache>
                <c:formatCode>0.0</c:formatCode>
                <c:ptCount val="44"/>
                <c:pt idx="0">
                  <c:v>8.9</c:v>
                </c:pt>
                <c:pt idx="1">
                  <c:v>7</c:v>
                </c:pt>
                <c:pt idx="2">
                  <c:v>2.8</c:v>
                </c:pt>
                <c:pt idx="3">
                  <c:v>0</c:v>
                </c:pt>
                <c:pt idx="4">
                  <c:v>3.2</c:v>
                </c:pt>
                <c:pt idx="5">
                  <c:v>14.2</c:v>
                </c:pt>
                <c:pt idx="6">
                  <c:v>2</c:v>
                </c:pt>
                <c:pt idx="7">
                  <c:v>7.6</c:v>
                </c:pt>
                <c:pt idx="8">
                  <c:v>0.3</c:v>
                </c:pt>
                <c:pt idx="9">
                  <c:v>11.5</c:v>
                </c:pt>
                <c:pt idx="10">
                  <c:v>0</c:v>
                </c:pt>
                <c:pt idx="11">
                  <c:v>1.6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1.5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0.2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15.3</c:v>
                </c:pt>
                <c:pt idx="33">
                  <c:v>8</c:v>
                </c:pt>
                <c:pt idx="34">
                  <c:v>0.1</c:v>
                </c:pt>
                <c:pt idx="35">
                  <c:v>0</c:v>
                </c:pt>
                <c:pt idx="36">
                  <c:v>0.4</c:v>
                </c:pt>
                <c:pt idx="37">
                  <c:v>2.4</c:v>
                </c:pt>
                <c:pt idx="38">
                  <c:v>0</c:v>
                </c:pt>
                <c:pt idx="39">
                  <c:v>0</c:v>
                </c:pt>
                <c:pt idx="40">
                  <c:v>0.1</c:v>
                </c:pt>
                <c:pt idx="41">
                  <c:v>5.4</c:v>
                </c:pt>
                <c:pt idx="42">
                  <c:v>14.6</c:v>
                </c:pt>
                <c:pt idx="43">
                  <c:v>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50016"/>
        <c:axId val="80951552"/>
      </c:lineChart>
      <c:catAx>
        <c:axId val="80950016"/>
        <c:scaling>
          <c:orientation val="minMax"/>
        </c:scaling>
        <c:delete val="0"/>
        <c:axPos val="b"/>
        <c:majorTickMark val="out"/>
        <c:minorTickMark val="none"/>
        <c:tickLblPos val="nextTo"/>
        <c:crossAx val="80951552"/>
        <c:crosses val="autoZero"/>
        <c:auto val="1"/>
        <c:lblAlgn val="ctr"/>
        <c:lblOffset val="100"/>
        <c:noMultiLvlLbl val="0"/>
      </c:catAx>
      <c:valAx>
        <c:axId val="8095155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80950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 smtClean="0">
                <a:effectLst/>
              </a:rPr>
              <a:t>Effects of PGPR in grain yield of winter  wheat 2014-2015</a:t>
            </a:r>
            <a:endParaRPr lang="en-US" sz="2000" dirty="0"/>
          </a:p>
        </c:rich>
      </c:tx>
      <c:layout>
        <c:manualLayout>
          <c:xMode val="edge"/>
          <c:yMode val="edge"/>
          <c:x val="0.13760316991179575"/>
          <c:y val="4.41840443414048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943354276641102E-2"/>
          <c:y val="0.16167961456312524"/>
          <c:w val="0.71789754855679933"/>
          <c:h val="0.72478302309768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Sheet1!$C$7:$C$9</c:f>
                <c:numCache>
                  <c:formatCode>General</c:formatCode>
                  <c:ptCount val="3"/>
                  <c:pt idx="0">
                    <c:v>642.79659576110794</c:v>
                  </c:pt>
                  <c:pt idx="1">
                    <c:v>497.96726139225217</c:v>
                  </c:pt>
                  <c:pt idx="2">
                    <c:v>185.39914123842945</c:v>
                  </c:pt>
                </c:numCache>
              </c:numRef>
            </c:plus>
            <c:minus>
              <c:numRef>
                <c:f>Sheet1!$C$7:$C$9</c:f>
                <c:numCache>
                  <c:formatCode>General</c:formatCode>
                  <c:ptCount val="3"/>
                  <c:pt idx="0">
                    <c:v>642.79659576110794</c:v>
                  </c:pt>
                  <c:pt idx="1">
                    <c:v>497.96726139225217</c:v>
                  </c:pt>
                  <c:pt idx="2">
                    <c:v>185.39914123842945</c:v>
                  </c:pt>
                </c:numCache>
              </c:numRef>
            </c:minus>
          </c:errBars>
          <c:cat>
            <c:strRef>
              <c:f>Sheet1!$B$3:$B$5</c:f>
              <c:strCache>
                <c:ptCount val="3"/>
                <c:pt idx="0">
                  <c:v>N0%</c:v>
                </c:pt>
                <c:pt idx="1">
                  <c:v>N50%</c:v>
                </c:pt>
                <c:pt idx="2">
                  <c:v>N100%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5369.397701631945</c:v>
                </c:pt>
                <c:pt idx="1">
                  <c:v>7979.0724668100956</c:v>
                </c:pt>
                <c:pt idx="2">
                  <c:v>10002.74355879729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B. amyloliquefaciens  a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Sheet1!$D$7:$D$9</c:f>
                <c:numCache>
                  <c:formatCode>General</c:formatCode>
                  <c:ptCount val="3"/>
                  <c:pt idx="0">
                    <c:v>459.45911839464651</c:v>
                  </c:pt>
                  <c:pt idx="1">
                    <c:v>359.49183868400331</c:v>
                  </c:pt>
                  <c:pt idx="2">
                    <c:v>262.71379098891992</c:v>
                  </c:pt>
                </c:numCache>
              </c:numRef>
            </c:plus>
            <c:minus>
              <c:numRef>
                <c:f>Sheet1!$D$7:$D$9</c:f>
                <c:numCache>
                  <c:formatCode>General</c:formatCode>
                  <c:ptCount val="3"/>
                  <c:pt idx="0">
                    <c:v>459.45911839464651</c:v>
                  </c:pt>
                  <c:pt idx="1">
                    <c:v>359.49183868400331</c:v>
                  </c:pt>
                  <c:pt idx="2">
                    <c:v>262.71379098891992</c:v>
                  </c:pt>
                </c:numCache>
              </c:numRef>
            </c:minus>
          </c:errBars>
          <c:cat>
            <c:strRef>
              <c:f>Sheet1!$B$3:$B$5</c:f>
              <c:strCache>
                <c:ptCount val="3"/>
                <c:pt idx="0">
                  <c:v>N0%</c:v>
                </c:pt>
                <c:pt idx="1">
                  <c:v>N50%</c:v>
                </c:pt>
                <c:pt idx="2">
                  <c:v>N100%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  <c:pt idx="0">
                  <c:v>5173.268195413757</c:v>
                </c:pt>
                <c:pt idx="1">
                  <c:v>7932.3341554284507</c:v>
                </c:pt>
                <c:pt idx="2">
                  <c:v>10062.070630214619</c:v>
                </c:pt>
              </c:numCache>
            </c:numRef>
          </c:val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B. subtilis_1
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Sheet1!$E$7:$E$9</c:f>
                <c:numCache>
                  <c:formatCode>General</c:formatCode>
                  <c:ptCount val="3"/>
                  <c:pt idx="0">
                    <c:v>476.23146585883097</c:v>
                  </c:pt>
                  <c:pt idx="1">
                    <c:v>533.76113654018889</c:v>
                  </c:pt>
                  <c:pt idx="2">
                    <c:v>300.09867550811146</c:v>
                  </c:pt>
                </c:numCache>
              </c:numRef>
            </c:plus>
            <c:minus>
              <c:numRef>
                <c:f>Sheet1!$E$7:$E$9</c:f>
                <c:numCache>
                  <c:formatCode>General</c:formatCode>
                  <c:ptCount val="3"/>
                  <c:pt idx="0">
                    <c:v>476.23146585883097</c:v>
                  </c:pt>
                  <c:pt idx="1">
                    <c:v>533.76113654018889</c:v>
                  </c:pt>
                  <c:pt idx="2">
                    <c:v>300.09867550811146</c:v>
                  </c:pt>
                </c:numCache>
              </c:numRef>
            </c:minus>
          </c:errBars>
          <c:cat>
            <c:strRef>
              <c:f>Sheet1!$B$3:$B$5</c:f>
              <c:strCache>
                <c:ptCount val="3"/>
                <c:pt idx="0">
                  <c:v>N0%</c:v>
                </c:pt>
                <c:pt idx="1">
                  <c:v>N50%</c:v>
                </c:pt>
                <c:pt idx="2">
                  <c:v>N100%</c:v>
                </c:pt>
              </c:strCache>
            </c:strRef>
          </c:cat>
          <c:val>
            <c:numRef>
              <c:f>Sheet1!$E$3:$E$5</c:f>
              <c:numCache>
                <c:formatCode>General</c:formatCode>
                <c:ptCount val="3"/>
                <c:pt idx="0">
                  <c:v>5016.7199454268757</c:v>
                </c:pt>
                <c:pt idx="1">
                  <c:v>8077.6749750747749</c:v>
                </c:pt>
                <c:pt idx="2">
                  <c:v>10105.985809621896</c:v>
                </c:pt>
              </c:numCache>
            </c:numRef>
          </c:val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B. subtilis_2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Sheet1!$F$7:$F$9</c:f>
                <c:numCache>
                  <c:formatCode>General</c:formatCode>
                  <c:ptCount val="3"/>
                  <c:pt idx="0">
                    <c:v>511.09844561579092</c:v>
                  </c:pt>
                  <c:pt idx="1">
                    <c:v>432.73212280779518</c:v>
                  </c:pt>
                  <c:pt idx="2">
                    <c:v>553.9471760664261</c:v>
                  </c:pt>
                </c:numCache>
              </c:numRef>
            </c:plus>
            <c:minus>
              <c:numRef>
                <c:f>Sheet1!$F$7:$F$9</c:f>
                <c:numCache>
                  <c:formatCode>General</c:formatCode>
                  <c:ptCount val="3"/>
                  <c:pt idx="0">
                    <c:v>511.09844561579092</c:v>
                  </c:pt>
                  <c:pt idx="1">
                    <c:v>432.73212280779518</c:v>
                  </c:pt>
                  <c:pt idx="2">
                    <c:v>553.9471760664261</c:v>
                  </c:pt>
                </c:numCache>
              </c:numRef>
            </c:minus>
          </c:errBars>
          <c:cat>
            <c:strRef>
              <c:f>Sheet1!$B$3:$B$5</c:f>
              <c:strCache>
                <c:ptCount val="3"/>
                <c:pt idx="0">
                  <c:v>N0%</c:v>
                </c:pt>
                <c:pt idx="1">
                  <c:v>N50%</c:v>
                </c:pt>
                <c:pt idx="2">
                  <c:v>N100%</c:v>
                </c:pt>
              </c:strCache>
            </c:strRef>
          </c:cat>
          <c:val>
            <c:numRef>
              <c:f>Sheet1!$F$3:$F$5</c:f>
              <c:numCache>
                <c:formatCode>General</c:formatCode>
                <c:ptCount val="3"/>
                <c:pt idx="0">
                  <c:v>5227.7493834286606</c:v>
                </c:pt>
                <c:pt idx="1">
                  <c:v>8317.7360549929163</c:v>
                </c:pt>
                <c:pt idx="2">
                  <c:v>10068.317783491628</c:v>
                </c:pt>
              </c:numCache>
            </c:numRef>
          </c:val>
        </c:ser>
        <c:ser>
          <c:idx val="4"/>
          <c:order val="4"/>
          <c:tx>
            <c:strRef>
              <c:f>Sheet1!$G$2</c:f>
              <c:strCache>
                <c:ptCount val="1"/>
                <c:pt idx="0">
                  <c:v>B. amyloliquefaciens b_1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Sheet1!$G$7:$G$9</c:f>
                <c:numCache>
                  <c:formatCode>General</c:formatCode>
                  <c:ptCount val="3"/>
                  <c:pt idx="0">
                    <c:v>454.06314701171692</c:v>
                  </c:pt>
                  <c:pt idx="1">
                    <c:v>425.43363157285631</c:v>
                  </c:pt>
                  <c:pt idx="2">
                    <c:v>511.23139516726133</c:v>
                  </c:pt>
                </c:numCache>
              </c:numRef>
            </c:plus>
            <c:minus>
              <c:numRef>
                <c:f>Sheet1!$G$7:$G$9</c:f>
                <c:numCache>
                  <c:formatCode>General</c:formatCode>
                  <c:ptCount val="3"/>
                  <c:pt idx="0">
                    <c:v>454.06314701171692</c:v>
                  </c:pt>
                  <c:pt idx="1">
                    <c:v>425.43363157285631</c:v>
                  </c:pt>
                  <c:pt idx="2">
                    <c:v>511.23139516726133</c:v>
                  </c:pt>
                </c:numCache>
              </c:numRef>
            </c:minus>
          </c:errBars>
          <c:cat>
            <c:strRef>
              <c:f>Sheet1!$B$3:$B$5</c:f>
              <c:strCache>
                <c:ptCount val="3"/>
                <c:pt idx="0">
                  <c:v>N0%</c:v>
                </c:pt>
                <c:pt idx="1">
                  <c:v>N50%</c:v>
                </c:pt>
                <c:pt idx="2">
                  <c:v>N100%</c:v>
                </c:pt>
              </c:strCache>
            </c:strRef>
          </c:cat>
          <c:val>
            <c:numRef>
              <c:f>Sheet1!$G$3:$G$5</c:f>
              <c:numCache>
                <c:formatCode>General</c:formatCode>
                <c:ptCount val="3"/>
                <c:pt idx="0">
                  <c:v>4947.8259956971187</c:v>
                </c:pt>
                <c:pt idx="1">
                  <c:v>8107.708453586607</c:v>
                </c:pt>
                <c:pt idx="2">
                  <c:v>9982.3143201973035</c:v>
                </c:pt>
              </c:numCache>
            </c:numRef>
          </c:val>
        </c:ser>
        <c:ser>
          <c:idx val="5"/>
          <c:order val="5"/>
          <c:tx>
            <c:strRef>
              <c:f>Sheet1!$H$2</c:f>
              <c:strCache>
                <c:ptCount val="1"/>
                <c:pt idx="0">
                  <c:v>B. amyloliquefaciens b_2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Sheet1!$H$7:$H$9</c:f>
                <c:numCache>
                  <c:formatCode>General</c:formatCode>
                  <c:ptCount val="3"/>
                  <c:pt idx="0">
                    <c:v>556.11252312910506</c:v>
                  </c:pt>
                  <c:pt idx="1">
                    <c:v>381.74995464552671</c:v>
                  </c:pt>
                  <c:pt idx="2">
                    <c:v>567.36243594447421</c:v>
                  </c:pt>
                </c:numCache>
              </c:numRef>
            </c:plus>
            <c:minus>
              <c:numRef>
                <c:f>Sheet1!$H$7:$H$9</c:f>
                <c:numCache>
                  <c:formatCode>General</c:formatCode>
                  <c:ptCount val="3"/>
                  <c:pt idx="0">
                    <c:v>556.11252312910506</c:v>
                  </c:pt>
                  <c:pt idx="1">
                    <c:v>381.74995464552671</c:v>
                  </c:pt>
                  <c:pt idx="2">
                    <c:v>567.36243594447421</c:v>
                  </c:pt>
                </c:numCache>
              </c:numRef>
            </c:minus>
          </c:errBars>
          <c:cat>
            <c:strRef>
              <c:f>Sheet1!$B$3:$B$5</c:f>
              <c:strCache>
                <c:ptCount val="3"/>
                <c:pt idx="0">
                  <c:v>N0%</c:v>
                </c:pt>
                <c:pt idx="1">
                  <c:v>N50%</c:v>
                </c:pt>
                <c:pt idx="2">
                  <c:v>N100%</c:v>
                </c:pt>
              </c:strCache>
            </c:strRef>
          </c:cat>
          <c:val>
            <c:numRef>
              <c:f>Sheet1!$H$3:$H$5</c:f>
              <c:numCache>
                <c:formatCode>General</c:formatCode>
                <c:ptCount val="3"/>
                <c:pt idx="0">
                  <c:v>5424.9499921288761</c:v>
                </c:pt>
                <c:pt idx="1">
                  <c:v>8117.6065487747283</c:v>
                </c:pt>
                <c:pt idx="2">
                  <c:v>9881.2541323398218</c:v>
                </c:pt>
              </c:numCache>
            </c:numRef>
          </c:val>
        </c:ser>
        <c:ser>
          <c:idx val="6"/>
          <c:order val="6"/>
          <c:tx>
            <c:strRef>
              <c:f>Sheet1!$I$2</c:f>
              <c:strCache>
                <c:ptCount val="1"/>
                <c:pt idx="0">
                  <c:v>Azospirillum brasilense_1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Sheet1!$I$7:$I$9</c:f>
                <c:numCache>
                  <c:formatCode>General</c:formatCode>
                  <c:ptCount val="3"/>
                  <c:pt idx="0">
                    <c:v>617.30966541484929</c:v>
                  </c:pt>
                  <c:pt idx="1">
                    <c:v>268.96767116638233</c:v>
                  </c:pt>
                  <c:pt idx="2">
                    <c:v>383.15787574483454</c:v>
                  </c:pt>
                </c:numCache>
              </c:numRef>
            </c:plus>
            <c:minus>
              <c:numRef>
                <c:f>Sheet1!$I$7:$I$9</c:f>
                <c:numCache>
                  <c:formatCode>General</c:formatCode>
                  <c:ptCount val="3"/>
                  <c:pt idx="0">
                    <c:v>617.30966541484929</c:v>
                  </c:pt>
                  <c:pt idx="1">
                    <c:v>268.96767116638233</c:v>
                  </c:pt>
                  <c:pt idx="2">
                    <c:v>383.15787574483454</c:v>
                  </c:pt>
                </c:numCache>
              </c:numRef>
            </c:minus>
          </c:errBars>
          <c:cat>
            <c:strRef>
              <c:f>Sheet1!$B$3:$B$5</c:f>
              <c:strCache>
                <c:ptCount val="3"/>
                <c:pt idx="0">
                  <c:v>N0%</c:v>
                </c:pt>
                <c:pt idx="1">
                  <c:v>N50%</c:v>
                </c:pt>
                <c:pt idx="2">
                  <c:v>N100%</c:v>
                </c:pt>
              </c:strCache>
            </c:strRef>
          </c:cat>
          <c:val>
            <c:numRef>
              <c:f>Sheet1!$I$3:$I$5</c:f>
              <c:numCache>
                <c:formatCode>General</c:formatCode>
                <c:ptCount val="3"/>
                <c:pt idx="0">
                  <c:v>5477.4144933620182</c:v>
                </c:pt>
                <c:pt idx="1">
                  <c:v>8166.277108783368</c:v>
                </c:pt>
                <c:pt idx="2">
                  <c:v>10175.897780343181</c:v>
                </c:pt>
              </c:numCache>
            </c:numRef>
          </c:val>
        </c:ser>
        <c:ser>
          <c:idx val="7"/>
          <c:order val="7"/>
          <c:tx>
            <c:strRef>
              <c:f>Sheet1!$J$2</c:f>
              <c:strCache>
                <c:ptCount val="1"/>
                <c:pt idx="0">
                  <c:v>Azospirillum brasilense_2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Sheet1!$J$7:$J$9</c:f>
                <c:numCache>
                  <c:formatCode>General</c:formatCode>
                  <c:ptCount val="3"/>
                  <c:pt idx="0">
                    <c:v>299.52831779697408</c:v>
                  </c:pt>
                  <c:pt idx="1">
                    <c:v>297.53276413447253</c:v>
                  </c:pt>
                  <c:pt idx="2">
                    <c:v>203.4205454497901</c:v>
                  </c:pt>
                </c:numCache>
              </c:numRef>
            </c:plus>
            <c:minus>
              <c:numRef>
                <c:f>Sheet1!$J$7:$J$9</c:f>
                <c:numCache>
                  <c:formatCode>General</c:formatCode>
                  <c:ptCount val="3"/>
                  <c:pt idx="0">
                    <c:v>299.52831779697408</c:v>
                  </c:pt>
                  <c:pt idx="1">
                    <c:v>297.53276413447253</c:v>
                  </c:pt>
                  <c:pt idx="2">
                    <c:v>203.4205454497901</c:v>
                  </c:pt>
                </c:numCache>
              </c:numRef>
            </c:minus>
          </c:errBars>
          <c:cat>
            <c:strRef>
              <c:f>Sheet1!$B$3:$B$5</c:f>
              <c:strCache>
                <c:ptCount val="3"/>
                <c:pt idx="0">
                  <c:v>N0%</c:v>
                </c:pt>
                <c:pt idx="1">
                  <c:v>N50%</c:v>
                </c:pt>
                <c:pt idx="2">
                  <c:v>N100%</c:v>
                </c:pt>
              </c:strCache>
            </c:strRef>
          </c:cat>
          <c:val>
            <c:numRef>
              <c:f>Sheet1!$J$3:$J$5</c:f>
              <c:numCache>
                <c:formatCode>General</c:formatCode>
                <c:ptCount val="3"/>
                <c:pt idx="0">
                  <c:v>5324.9949100068206</c:v>
                </c:pt>
                <c:pt idx="1">
                  <c:v>8150.0320092354505</c:v>
                </c:pt>
                <c:pt idx="2">
                  <c:v>10241.451854961431</c:v>
                </c:pt>
              </c:numCache>
            </c:numRef>
          </c:val>
        </c:ser>
        <c:ser>
          <c:idx val="8"/>
          <c:order val="8"/>
          <c:tx>
            <c:strRef>
              <c:f>Sheet1!$K$2</c:f>
              <c:strCache>
                <c:ptCount val="1"/>
                <c:pt idx="0">
                  <c:v>Azotobacter chroococcum_1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Sheet1!$K$7:$K$9</c:f>
                <c:numCache>
                  <c:formatCode>General</c:formatCode>
                  <c:ptCount val="3"/>
                  <c:pt idx="0">
                    <c:v>516.65324000656415</c:v>
                  </c:pt>
                  <c:pt idx="1">
                    <c:v>525.28035564120171</c:v>
                  </c:pt>
                  <c:pt idx="2">
                    <c:v>341.33029319399509</c:v>
                  </c:pt>
                </c:numCache>
              </c:numRef>
            </c:plus>
            <c:minus>
              <c:numRef>
                <c:f>Sheet1!$K$7:$K$9</c:f>
                <c:numCache>
                  <c:formatCode>General</c:formatCode>
                  <c:ptCount val="3"/>
                  <c:pt idx="0">
                    <c:v>516.65324000656415</c:v>
                  </c:pt>
                  <c:pt idx="1">
                    <c:v>525.28035564120171</c:v>
                  </c:pt>
                  <c:pt idx="2">
                    <c:v>341.33029319399509</c:v>
                  </c:pt>
                </c:numCache>
              </c:numRef>
            </c:minus>
          </c:errBars>
          <c:cat>
            <c:strRef>
              <c:f>Sheet1!$B$3:$B$5</c:f>
              <c:strCache>
                <c:ptCount val="3"/>
                <c:pt idx="0">
                  <c:v>N0%</c:v>
                </c:pt>
                <c:pt idx="1">
                  <c:v>N50%</c:v>
                </c:pt>
                <c:pt idx="2">
                  <c:v>N100%</c:v>
                </c:pt>
              </c:strCache>
            </c:strRef>
          </c:cat>
          <c:val>
            <c:numRef>
              <c:f>Sheet1!$K$3:$K$5</c:f>
              <c:numCache>
                <c:formatCode>General</c:formatCode>
                <c:ptCount val="3"/>
                <c:pt idx="0">
                  <c:v>5344.7224641863886</c:v>
                </c:pt>
                <c:pt idx="1">
                  <c:v>8326.8999317835951</c:v>
                </c:pt>
                <c:pt idx="2">
                  <c:v>10053.508683159253</c:v>
                </c:pt>
              </c:numCache>
            </c:numRef>
          </c:val>
        </c:ser>
        <c:ser>
          <c:idx val="9"/>
          <c:order val="9"/>
          <c:tx>
            <c:strRef>
              <c:f>Sheet1!$L$2</c:f>
              <c:strCache>
                <c:ptCount val="1"/>
                <c:pt idx="0">
                  <c:v>Azotobacter chroococcum_2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Sheet1!$L$7:$L$9</c:f>
                <c:numCache>
                  <c:formatCode>General</c:formatCode>
                  <c:ptCount val="3"/>
                  <c:pt idx="0">
                    <c:v>674.60595048349433</c:v>
                  </c:pt>
                  <c:pt idx="1">
                    <c:v>455.45951913738116</c:v>
                  </c:pt>
                  <c:pt idx="2">
                    <c:v>483.48269922992239</c:v>
                  </c:pt>
                </c:numCache>
              </c:numRef>
            </c:plus>
            <c:minus>
              <c:numRef>
                <c:f>Sheet1!$L$7:$L$9</c:f>
                <c:numCache>
                  <c:formatCode>General</c:formatCode>
                  <c:ptCount val="3"/>
                  <c:pt idx="0">
                    <c:v>674.60595048349433</c:v>
                  </c:pt>
                  <c:pt idx="1">
                    <c:v>455.45951913738116</c:v>
                  </c:pt>
                  <c:pt idx="2">
                    <c:v>483.48269922992239</c:v>
                  </c:pt>
                </c:numCache>
              </c:numRef>
            </c:minus>
          </c:errBars>
          <c:cat>
            <c:strRef>
              <c:f>Sheet1!$B$3:$B$5</c:f>
              <c:strCache>
                <c:ptCount val="3"/>
                <c:pt idx="0">
                  <c:v>N0%</c:v>
                </c:pt>
                <c:pt idx="1">
                  <c:v>N50%</c:v>
                </c:pt>
                <c:pt idx="2">
                  <c:v>N100%</c:v>
                </c:pt>
              </c:strCache>
            </c:strRef>
          </c:cat>
          <c:val>
            <c:numRef>
              <c:f>Sheet1!$L$3:$L$5</c:f>
              <c:numCache>
                <c:formatCode>General</c:formatCode>
                <c:ptCount val="3"/>
                <c:pt idx="0">
                  <c:v>5351.2088996169387</c:v>
                </c:pt>
                <c:pt idx="1">
                  <c:v>8140.2195518707031</c:v>
                </c:pt>
                <c:pt idx="2">
                  <c:v>10081.485438421576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608768"/>
        <c:axId val="88610304"/>
      </c:barChart>
      <c:catAx>
        <c:axId val="88608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88610304"/>
        <c:crosses val="autoZero"/>
        <c:auto val="1"/>
        <c:lblAlgn val="ctr"/>
        <c:lblOffset val="100"/>
        <c:noMultiLvlLbl val="0"/>
      </c:catAx>
      <c:valAx>
        <c:axId val="88610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500"/>
                </a:pPr>
                <a:r>
                  <a:rPr lang="en-US" sz="1500"/>
                  <a:t>Grain yield (kg/ha)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886087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0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218864186264738"/>
          <c:y val="0.16317266594641233"/>
          <c:w val="0.19263748862274921"/>
          <c:h val="0.78722478973774057"/>
        </c:manualLayout>
      </c:layout>
      <c:overlay val="0"/>
      <c:txPr>
        <a:bodyPr/>
        <a:lstStyle/>
        <a:p>
          <a:pPr>
            <a:defRPr sz="1800" b="0" i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90529308836397"/>
          <c:y val="9.4425037213348939E-2"/>
          <c:w val="0.77290420366383039"/>
          <c:h val="0.49816490357019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'1st Dry w. ranking'!$C$41</c:f>
              <c:strCache>
                <c:ptCount val="1"/>
                <c:pt idx="0">
                  <c:v>Root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'1st Dry w. ranking'!$H$42:$H$47</c:f>
                <c:numCache>
                  <c:formatCode>General</c:formatCode>
                  <c:ptCount val="6"/>
                  <c:pt idx="0">
                    <c:v>0.18924582149252833</c:v>
                  </c:pt>
                  <c:pt idx="1">
                    <c:v>0.32374080853533244</c:v>
                  </c:pt>
                  <c:pt idx="2">
                    <c:v>0.25433153122996566</c:v>
                  </c:pt>
                  <c:pt idx="3">
                    <c:v>0.31377889419851734</c:v>
                  </c:pt>
                  <c:pt idx="4">
                    <c:v>0.1691314413243275</c:v>
                  </c:pt>
                  <c:pt idx="5">
                    <c:v>0.24390082228461132</c:v>
                  </c:pt>
                </c:numCache>
              </c:numRef>
            </c:plus>
            <c:minus>
              <c:numRef>
                <c:f>'1st Dry w. ranking'!$H$42:$H$47</c:f>
                <c:numCache>
                  <c:formatCode>General</c:formatCode>
                  <c:ptCount val="6"/>
                  <c:pt idx="0">
                    <c:v>0.18924582149252833</c:v>
                  </c:pt>
                  <c:pt idx="1">
                    <c:v>0.32374080853533244</c:v>
                  </c:pt>
                  <c:pt idx="2">
                    <c:v>0.25433153122996566</c:v>
                  </c:pt>
                  <c:pt idx="3">
                    <c:v>0.31377889419851734</c:v>
                  </c:pt>
                  <c:pt idx="4">
                    <c:v>0.1691314413243275</c:v>
                  </c:pt>
                  <c:pt idx="5">
                    <c:v>0.24390082228461132</c:v>
                  </c:pt>
                </c:numCache>
              </c:numRef>
            </c:minus>
          </c:errBars>
          <c:cat>
            <c:strRef>
              <c:f>'1st Dry w. ranking'!$B$42:$B$47</c:f>
              <c:strCache>
                <c:ptCount val="6"/>
                <c:pt idx="0">
                  <c:v>Control</c:v>
                </c:pt>
                <c:pt idx="1">
                  <c:v>A. brasilense</c:v>
                </c:pt>
                <c:pt idx="2">
                  <c:v>B. amyloliquefaciens  a</c:v>
                </c:pt>
                <c:pt idx="3">
                  <c:v>B. amyloliquefaciens  b
</c:v>
                </c:pt>
                <c:pt idx="4">
                  <c:v>A. chroococcum</c:v>
                </c:pt>
                <c:pt idx="5">
                  <c:v>B. subtilis 
</c:v>
                </c:pt>
              </c:strCache>
            </c:strRef>
          </c:cat>
          <c:val>
            <c:numRef>
              <c:f>'1st Dry w. ranking'!$C$42:$C$47</c:f>
              <c:numCache>
                <c:formatCode>General</c:formatCode>
                <c:ptCount val="6"/>
                <c:pt idx="0">
                  <c:v>1.3458666666666663</c:v>
                </c:pt>
                <c:pt idx="1">
                  <c:v>1.395888888888889</c:v>
                </c:pt>
                <c:pt idx="2">
                  <c:v>1.5514444444444442</c:v>
                </c:pt>
                <c:pt idx="3">
                  <c:v>1.4897777777777776</c:v>
                </c:pt>
                <c:pt idx="4">
                  <c:v>1.5992222222222221</c:v>
                </c:pt>
                <c:pt idx="5">
                  <c:v>1.7128888888888891</c:v>
                </c:pt>
              </c:numCache>
            </c:numRef>
          </c:val>
        </c:ser>
        <c:ser>
          <c:idx val="1"/>
          <c:order val="1"/>
          <c:tx>
            <c:strRef>
              <c:f>'1st Dry w. ranking'!$D$41</c:f>
              <c:strCache>
                <c:ptCount val="1"/>
                <c:pt idx="0">
                  <c:v>Shoot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'1st Dry w. ranking'!$I$42:$I$47</c:f>
                <c:numCache>
                  <c:formatCode>General</c:formatCode>
                  <c:ptCount val="6"/>
                  <c:pt idx="0">
                    <c:v>0.12544974330479156</c:v>
                  </c:pt>
                  <c:pt idx="1">
                    <c:v>0.10964956806927141</c:v>
                  </c:pt>
                  <c:pt idx="2">
                    <c:v>0.13352163786359789</c:v>
                  </c:pt>
                  <c:pt idx="3">
                    <c:v>0.27259132007050091</c:v>
                  </c:pt>
                  <c:pt idx="4">
                    <c:v>0.22975046850393541</c:v>
                  </c:pt>
                  <c:pt idx="5">
                    <c:v>0.21409226982775442</c:v>
                  </c:pt>
                </c:numCache>
              </c:numRef>
            </c:plus>
            <c:minus>
              <c:numRef>
                <c:f>'1st Dry w. ranking'!$I$42:$I$47</c:f>
                <c:numCache>
                  <c:formatCode>General</c:formatCode>
                  <c:ptCount val="6"/>
                  <c:pt idx="0">
                    <c:v>0.12544974330479156</c:v>
                  </c:pt>
                  <c:pt idx="1">
                    <c:v>0.10964956806927141</c:v>
                  </c:pt>
                  <c:pt idx="2">
                    <c:v>0.13352163786359789</c:v>
                  </c:pt>
                  <c:pt idx="3">
                    <c:v>0.27259132007050091</c:v>
                  </c:pt>
                  <c:pt idx="4">
                    <c:v>0.22975046850393541</c:v>
                  </c:pt>
                  <c:pt idx="5">
                    <c:v>0.21409226982775442</c:v>
                  </c:pt>
                </c:numCache>
              </c:numRef>
            </c:minus>
          </c:errBars>
          <c:cat>
            <c:strRef>
              <c:f>'1st Dry w. ranking'!$B$42:$B$47</c:f>
              <c:strCache>
                <c:ptCount val="6"/>
                <c:pt idx="0">
                  <c:v>Control</c:v>
                </c:pt>
                <c:pt idx="1">
                  <c:v>A. brasilense</c:v>
                </c:pt>
                <c:pt idx="2">
                  <c:v>B. amyloliquefaciens  a</c:v>
                </c:pt>
                <c:pt idx="3">
                  <c:v>B. amyloliquefaciens  b
</c:v>
                </c:pt>
                <c:pt idx="4">
                  <c:v>A. chroococcum</c:v>
                </c:pt>
                <c:pt idx="5">
                  <c:v>B. subtilis 
</c:v>
                </c:pt>
              </c:strCache>
            </c:strRef>
          </c:cat>
          <c:val>
            <c:numRef>
              <c:f>'1st Dry w. ranking'!$D$42:$D$47</c:f>
              <c:numCache>
                <c:formatCode>General</c:formatCode>
                <c:ptCount val="6"/>
                <c:pt idx="0">
                  <c:v>2.1389333333333336</c:v>
                </c:pt>
                <c:pt idx="1">
                  <c:v>2.1045555555555553</c:v>
                </c:pt>
                <c:pt idx="2">
                  <c:v>2.1485555555555553</c:v>
                </c:pt>
                <c:pt idx="3">
                  <c:v>2.2324444444444445</c:v>
                </c:pt>
                <c:pt idx="4">
                  <c:v>2.2065555555555556</c:v>
                </c:pt>
                <c:pt idx="5">
                  <c:v>2.2236666666666669</c:v>
                </c:pt>
              </c:numCache>
            </c:numRef>
          </c:val>
        </c:ser>
        <c:ser>
          <c:idx val="2"/>
          <c:order val="2"/>
          <c:tx>
            <c:strRef>
              <c:f>'1st Dry w. ranking'!$E$41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'1st Dry w. ranking'!$J$42:$J$47</c:f>
                <c:numCache>
                  <c:formatCode>General</c:formatCode>
                  <c:ptCount val="6"/>
                  <c:pt idx="0">
                    <c:v>0.26940839948725742</c:v>
                  </c:pt>
                  <c:pt idx="1">
                    <c:v>0.41577220659608538</c:v>
                  </c:pt>
                  <c:pt idx="2">
                    <c:v>0.30597508068468571</c:v>
                  </c:pt>
                  <c:pt idx="3">
                    <c:v>0.57521817117024832</c:v>
                  </c:pt>
                  <c:pt idx="4">
                    <c:v>0.30069826145896567</c:v>
                  </c:pt>
                  <c:pt idx="5">
                    <c:v>0.41553974271756222</c:v>
                  </c:pt>
                </c:numCache>
              </c:numRef>
            </c:plus>
            <c:minus>
              <c:numRef>
                <c:f>'1st Dry w. ranking'!$J$42:$J$47</c:f>
                <c:numCache>
                  <c:formatCode>General</c:formatCode>
                  <c:ptCount val="6"/>
                  <c:pt idx="0">
                    <c:v>0.26940839948725742</c:v>
                  </c:pt>
                  <c:pt idx="1">
                    <c:v>0.41577220659608538</c:v>
                  </c:pt>
                  <c:pt idx="2">
                    <c:v>0.30597508068468571</c:v>
                  </c:pt>
                  <c:pt idx="3">
                    <c:v>0.57521817117024832</c:v>
                  </c:pt>
                  <c:pt idx="4">
                    <c:v>0.30069826145896567</c:v>
                  </c:pt>
                  <c:pt idx="5">
                    <c:v>0.41553974271756222</c:v>
                  </c:pt>
                </c:numCache>
              </c:numRef>
            </c:minus>
          </c:errBars>
          <c:cat>
            <c:strRef>
              <c:f>'1st Dry w. ranking'!$B$42:$B$47</c:f>
              <c:strCache>
                <c:ptCount val="6"/>
                <c:pt idx="0">
                  <c:v>Control</c:v>
                </c:pt>
                <c:pt idx="1">
                  <c:v>A. brasilense</c:v>
                </c:pt>
                <c:pt idx="2">
                  <c:v>B. amyloliquefaciens  a</c:v>
                </c:pt>
                <c:pt idx="3">
                  <c:v>B. amyloliquefaciens  b
</c:v>
                </c:pt>
                <c:pt idx="4">
                  <c:v>A. chroococcum</c:v>
                </c:pt>
                <c:pt idx="5">
                  <c:v>B. subtilis 
</c:v>
                </c:pt>
              </c:strCache>
            </c:strRef>
          </c:cat>
          <c:val>
            <c:numRef>
              <c:f>'1st Dry w. ranking'!$E$42:$E$47</c:f>
              <c:numCache>
                <c:formatCode>General</c:formatCode>
                <c:ptCount val="6"/>
                <c:pt idx="0">
                  <c:v>3.4848000000000003</c:v>
                </c:pt>
                <c:pt idx="1">
                  <c:v>3.5004444444444442</c:v>
                </c:pt>
                <c:pt idx="2">
                  <c:v>3.7000000000000006</c:v>
                </c:pt>
                <c:pt idx="3">
                  <c:v>3.7222222222222223</c:v>
                </c:pt>
                <c:pt idx="4">
                  <c:v>3.8057777777777781</c:v>
                </c:pt>
                <c:pt idx="5">
                  <c:v>3.9365555555555556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646400"/>
        <c:axId val="88647936"/>
      </c:barChart>
      <c:catAx>
        <c:axId val="886464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88647936"/>
        <c:crosses val="autoZero"/>
        <c:auto val="1"/>
        <c:lblAlgn val="ctr"/>
        <c:lblOffset val="100"/>
        <c:noMultiLvlLbl val="0"/>
      </c:catAx>
      <c:valAx>
        <c:axId val="88647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Dry weight (g) of 2 plants/tube</a:t>
                </a:r>
              </a:p>
            </c:rich>
          </c:tx>
          <c:layout>
            <c:manualLayout>
              <c:xMode val="edge"/>
              <c:yMode val="edge"/>
              <c:x val="6.9669734771998074E-2"/>
              <c:y val="9.442503721334891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8646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916891535855094"/>
          <c:y val="0.17578880065718513"/>
          <c:w val="6.4366840783092308E-2"/>
          <c:h val="0.265591600994281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en-US" sz="2000" dirty="0"/>
              <a:t>Effects of PGPR in grain yield of winter  wheat 2013-2014 </a:t>
            </a:r>
          </a:p>
        </c:rich>
      </c:tx>
      <c:layout>
        <c:manualLayout>
          <c:xMode val="edge"/>
          <c:yMode val="edge"/>
          <c:x val="0.19783797349081594"/>
          <c:y val="4.25319100958028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060902392285466"/>
          <c:y val="0.16860358027144512"/>
          <c:w val="0.59662088251942347"/>
          <c:h val="0.70971971359614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Luan!$E$355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Luan!$K$356:$K$359</c:f>
                <c:numCache>
                  <c:formatCode>General</c:formatCode>
                  <c:ptCount val="4"/>
                  <c:pt idx="0">
                    <c:v>966.78335614597609</c:v>
                  </c:pt>
                  <c:pt idx="1">
                    <c:v>1055.9466936618326</c:v>
                  </c:pt>
                  <c:pt idx="2">
                    <c:v>1040.6352788829297</c:v>
                  </c:pt>
                  <c:pt idx="3">
                    <c:v>805.16936935214289</c:v>
                  </c:pt>
                </c:numCache>
              </c:numRef>
            </c:plus>
            <c:minus>
              <c:numRef>
                <c:f>Luan!$K$356:$K$359</c:f>
                <c:numCache>
                  <c:formatCode>General</c:formatCode>
                  <c:ptCount val="4"/>
                  <c:pt idx="0">
                    <c:v>966.78335614597609</c:v>
                  </c:pt>
                  <c:pt idx="1">
                    <c:v>1055.9466936618326</c:v>
                  </c:pt>
                  <c:pt idx="2">
                    <c:v>1040.6352788829297</c:v>
                  </c:pt>
                  <c:pt idx="3">
                    <c:v>805.16936935214289</c:v>
                  </c:pt>
                </c:numCache>
              </c:numRef>
            </c:minus>
          </c:errBars>
          <c:cat>
            <c:strRef>
              <c:f>Luan!$D$356:$D$359</c:f>
              <c:strCache>
                <c:ptCount val="4"/>
                <c:pt idx="0">
                  <c:v>N0%</c:v>
                </c:pt>
                <c:pt idx="1">
                  <c:v>N50%</c:v>
                </c:pt>
                <c:pt idx="2">
                  <c:v>N75%</c:v>
                </c:pt>
                <c:pt idx="3">
                  <c:v>N100%</c:v>
                </c:pt>
              </c:strCache>
            </c:strRef>
          </c:cat>
          <c:val>
            <c:numRef>
              <c:f>Luan!$E$356:$E$359</c:f>
              <c:numCache>
                <c:formatCode>0</c:formatCode>
                <c:ptCount val="4"/>
                <c:pt idx="0">
                  <c:v>6596.0342131500238</c:v>
                </c:pt>
                <c:pt idx="1">
                  <c:v>9237.4736842105249</c:v>
                </c:pt>
                <c:pt idx="2">
                  <c:v>10076.568190166343</c:v>
                </c:pt>
                <c:pt idx="3">
                  <c:v>10361.827028209053</c:v>
                </c:pt>
              </c:numCache>
            </c:numRef>
          </c:val>
        </c:ser>
        <c:ser>
          <c:idx val="1"/>
          <c:order val="1"/>
          <c:tx>
            <c:strRef>
              <c:f>Luan!$F$355</c:f>
              <c:strCache>
                <c:ptCount val="1"/>
                <c:pt idx="0">
                  <c:v>B. amyloliquefaciens  a
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Luan!$L$356:$L$359</c:f>
                <c:numCache>
                  <c:formatCode>General</c:formatCode>
                  <c:ptCount val="4"/>
                  <c:pt idx="0">
                    <c:v>470.00409515683276</c:v>
                  </c:pt>
                  <c:pt idx="1">
                    <c:v>500.84465981849524</c:v>
                  </c:pt>
                  <c:pt idx="2">
                    <c:v>226.6513854497228</c:v>
                  </c:pt>
                  <c:pt idx="3">
                    <c:v>190.66861547681253</c:v>
                  </c:pt>
                </c:numCache>
              </c:numRef>
            </c:plus>
            <c:minus>
              <c:numRef>
                <c:f>Luan!$L$356:$L$359</c:f>
                <c:numCache>
                  <c:formatCode>General</c:formatCode>
                  <c:ptCount val="4"/>
                  <c:pt idx="0">
                    <c:v>470.00409515683276</c:v>
                  </c:pt>
                  <c:pt idx="1">
                    <c:v>500.84465981849524</c:v>
                  </c:pt>
                  <c:pt idx="2">
                    <c:v>226.6513854497228</c:v>
                  </c:pt>
                  <c:pt idx="3">
                    <c:v>190.66861547681253</c:v>
                  </c:pt>
                </c:numCache>
              </c:numRef>
            </c:minus>
          </c:errBars>
          <c:cat>
            <c:strRef>
              <c:f>Luan!$D$356:$D$359</c:f>
              <c:strCache>
                <c:ptCount val="4"/>
                <c:pt idx="0">
                  <c:v>N0%</c:v>
                </c:pt>
                <c:pt idx="1">
                  <c:v>N50%</c:v>
                </c:pt>
                <c:pt idx="2">
                  <c:v>N75%</c:v>
                </c:pt>
                <c:pt idx="3">
                  <c:v>N100%</c:v>
                </c:pt>
              </c:strCache>
            </c:strRef>
          </c:cat>
          <c:val>
            <c:numRef>
              <c:f>Luan!$F$356:$F$359</c:f>
              <c:numCache>
                <c:formatCode>0</c:formatCode>
                <c:ptCount val="4"/>
                <c:pt idx="0">
                  <c:v>6991.9804796137887</c:v>
                </c:pt>
                <c:pt idx="1">
                  <c:v>9299.1904287138568</c:v>
                </c:pt>
                <c:pt idx="2">
                  <c:v>10042.036417064595</c:v>
                </c:pt>
                <c:pt idx="3">
                  <c:v>10714.330062444245</c:v>
                </c:pt>
              </c:numCache>
            </c:numRef>
          </c:val>
        </c:ser>
        <c:ser>
          <c:idx val="2"/>
          <c:order val="2"/>
          <c:tx>
            <c:strRef>
              <c:f>Luan!$G$355</c:f>
              <c:strCache>
                <c:ptCount val="1"/>
                <c:pt idx="0">
                  <c:v>B. subtilis 
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Luan!$M$356:$M$359</c:f>
                <c:numCache>
                  <c:formatCode>General</c:formatCode>
                  <c:ptCount val="4"/>
                  <c:pt idx="0">
                    <c:v>697.52243061514548</c:v>
                  </c:pt>
                  <c:pt idx="1">
                    <c:v>413.48288463397478</c:v>
                  </c:pt>
                  <c:pt idx="2">
                    <c:v>501.83357472388957</c:v>
                  </c:pt>
                  <c:pt idx="3">
                    <c:v>197.84928477051787</c:v>
                  </c:pt>
                </c:numCache>
              </c:numRef>
            </c:plus>
            <c:minus>
              <c:numRef>
                <c:f>Luan!$M$356:$M$359</c:f>
                <c:numCache>
                  <c:formatCode>General</c:formatCode>
                  <c:ptCount val="4"/>
                  <c:pt idx="0">
                    <c:v>697.52243061514548</c:v>
                  </c:pt>
                  <c:pt idx="1">
                    <c:v>413.48288463397478</c:v>
                  </c:pt>
                  <c:pt idx="2">
                    <c:v>501.83357472388957</c:v>
                  </c:pt>
                  <c:pt idx="3">
                    <c:v>197.84928477051787</c:v>
                  </c:pt>
                </c:numCache>
              </c:numRef>
            </c:minus>
          </c:errBars>
          <c:cat>
            <c:strRef>
              <c:f>Luan!$D$356:$D$359</c:f>
              <c:strCache>
                <c:ptCount val="4"/>
                <c:pt idx="0">
                  <c:v>N0%</c:v>
                </c:pt>
                <c:pt idx="1">
                  <c:v>N50%</c:v>
                </c:pt>
                <c:pt idx="2">
                  <c:v>N75%</c:v>
                </c:pt>
                <c:pt idx="3">
                  <c:v>N100%</c:v>
                </c:pt>
              </c:strCache>
            </c:strRef>
          </c:cat>
          <c:val>
            <c:numRef>
              <c:f>Luan!$G$356:$G$359</c:f>
              <c:numCache>
                <c:formatCode>0</c:formatCode>
                <c:ptCount val="4"/>
                <c:pt idx="0">
                  <c:v>7578.7784016371934</c:v>
                </c:pt>
                <c:pt idx="1">
                  <c:v>9470.4297633415536</c:v>
                </c:pt>
                <c:pt idx="2">
                  <c:v>10299.34890066642</c:v>
                </c:pt>
                <c:pt idx="3">
                  <c:v>10675.505273652725</c:v>
                </c:pt>
              </c:numCache>
            </c:numRef>
          </c:val>
        </c:ser>
        <c:ser>
          <c:idx val="3"/>
          <c:order val="3"/>
          <c:tx>
            <c:strRef>
              <c:f>Luan!$H$355</c:f>
              <c:strCache>
                <c:ptCount val="1"/>
                <c:pt idx="0">
                  <c:v>B. amyloliquefaciens  b
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Luan!$N$356:$N$359</c:f>
                <c:numCache>
                  <c:formatCode>General</c:formatCode>
                  <c:ptCount val="4"/>
                  <c:pt idx="0">
                    <c:v>343.96533049413745</c:v>
                  </c:pt>
                  <c:pt idx="1">
                    <c:v>566.01933647016813</c:v>
                  </c:pt>
                  <c:pt idx="2">
                    <c:v>374.79876149853135</c:v>
                  </c:pt>
                  <c:pt idx="3">
                    <c:v>231.76888204736505</c:v>
                  </c:pt>
                </c:numCache>
              </c:numRef>
            </c:plus>
            <c:minus>
              <c:numRef>
                <c:f>Luan!$N$356:$N$359</c:f>
                <c:numCache>
                  <c:formatCode>General</c:formatCode>
                  <c:ptCount val="4"/>
                  <c:pt idx="0">
                    <c:v>343.96533049413745</c:v>
                  </c:pt>
                  <c:pt idx="1">
                    <c:v>566.01933647016813</c:v>
                  </c:pt>
                  <c:pt idx="2">
                    <c:v>374.79876149853135</c:v>
                  </c:pt>
                  <c:pt idx="3">
                    <c:v>231.76888204736505</c:v>
                  </c:pt>
                </c:numCache>
              </c:numRef>
            </c:minus>
          </c:errBars>
          <c:cat>
            <c:strRef>
              <c:f>Luan!$D$356:$D$359</c:f>
              <c:strCache>
                <c:ptCount val="4"/>
                <c:pt idx="0">
                  <c:v>N0%</c:v>
                </c:pt>
                <c:pt idx="1">
                  <c:v>N50%</c:v>
                </c:pt>
                <c:pt idx="2">
                  <c:v>N75%</c:v>
                </c:pt>
                <c:pt idx="3">
                  <c:v>N100%</c:v>
                </c:pt>
              </c:strCache>
            </c:strRef>
          </c:cat>
          <c:val>
            <c:numRef>
              <c:f>Luan!$H$356:$H$359</c:f>
              <c:numCache>
                <c:formatCode>0</c:formatCode>
                <c:ptCount val="4"/>
                <c:pt idx="0">
                  <c:v>7038.9486278008071</c:v>
                </c:pt>
                <c:pt idx="1">
                  <c:v>9111.5084221021134</c:v>
                </c:pt>
                <c:pt idx="2">
                  <c:v>10008.368788371725</c:v>
                </c:pt>
                <c:pt idx="3">
                  <c:v>10642.232250616571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779776"/>
        <c:axId val="88789760"/>
      </c:barChart>
      <c:catAx>
        <c:axId val="88779776"/>
        <c:scaling>
          <c:orientation val="minMax"/>
        </c:scaling>
        <c:delete val="0"/>
        <c:axPos val="b"/>
        <c:majorTickMark val="out"/>
        <c:minorTickMark val="none"/>
        <c:tickLblPos val="nextTo"/>
        <c:crossAx val="88789760"/>
        <c:crosses val="autoZero"/>
        <c:auto val="1"/>
        <c:lblAlgn val="ctr"/>
        <c:lblOffset val="100"/>
        <c:noMultiLvlLbl val="0"/>
      </c:catAx>
      <c:valAx>
        <c:axId val="88789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Grain yield (kg/ha)</a:t>
                </a:r>
              </a:p>
            </c:rich>
          </c:tx>
          <c:layout>
            <c:manualLayout>
              <c:xMode val="edge"/>
              <c:yMode val="edge"/>
              <c:x val="2.5317299634228147E-2"/>
              <c:y val="0.301951723491233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887797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0" i="0" baseline="0"/>
            </a:pPr>
            <a:endParaRPr lang="en-US"/>
          </a:p>
        </c:txPr>
      </c:legendEntry>
      <c:layout>
        <c:manualLayout>
          <c:xMode val="edge"/>
          <c:yMode val="edge"/>
          <c:x val="0.72144945638131619"/>
          <c:y val="0.36246983136823258"/>
          <c:w val="0.27855054361868381"/>
          <c:h val="0.39349384571075174"/>
        </c:manualLayout>
      </c:layout>
      <c:overlay val="0"/>
      <c:txPr>
        <a:bodyPr/>
        <a:lstStyle/>
        <a:p>
          <a:pPr>
            <a:defRPr sz="1800" b="0" i="1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0.55248</cdr:x>
      <cdr:y>0.88889</cdr:y>
    </cdr:from>
    <cdr:to>
      <cdr:x>0.94958</cdr:x>
      <cdr:y>0.88889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009744" y="2438400"/>
          <a:ext cx="3600856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8" y="13293957"/>
            <a:ext cx="25727184" cy="9173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093" y="24250068"/>
            <a:ext cx="21187093" cy="109363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3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4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0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0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4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5437-C71B-4911-A1F6-B7DF100377F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EBC9-F85E-4225-8481-941C1566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5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5437-C71B-4911-A1F6-B7DF100377F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EBC9-F85E-4225-8481-941C1566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0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2887239" y="12798652"/>
            <a:ext cx="38133615" cy="2726349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75892" y="12798652"/>
            <a:ext cx="113906894" cy="2726349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5437-C71B-4911-A1F6-B7DF100377F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EBC9-F85E-4225-8481-941C1566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1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5437-C71B-4911-A1F6-B7DF100377F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EBC9-F85E-4225-8481-941C1566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8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6" y="27499265"/>
            <a:ext cx="25727184" cy="8499411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6" y="18138027"/>
            <a:ext cx="25727184" cy="936123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6823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3647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047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729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411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094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0776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458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5437-C71B-4911-A1F6-B7DF100377F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EBC9-F85E-4225-8481-941C1566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7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75892" y="74553110"/>
            <a:ext cx="76020252" cy="210880495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000600" y="74553110"/>
            <a:ext cx="76020257" cy="210880495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5437-C71B-4911-A1F6-B7DF100377F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EBC9-F85E-4225-8481-941C1566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1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4" y="1713756"/>
            <a:ext cx="27240548" cy="71323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5" y="9579176"/>
            <a:ext cx="13373303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6823" indent="0">
              <a:buNone/>
              <a:defRPr sz="9100" b="1"/>
            </a:lvl2pPr>
            <a:lvl3pPr marL="4173647" indent="0">
              <a:buNone/>
              <a:defRPr sz="8200" b="1"/>
            </a:lvl3pPr>
            <a:lvl4pPr marL="6260470" indent="0">
              <a:buNone/>
              <a:defRPr sz="7300" b="1"/>
            </a:lvl4pPr>
            <a:lvl5pPr marL="8347295" indent="0">
              <a:buNone/>
              <a:defRPr sz="7300" b="1"/>
            </a:lvl5pPr>
            <a:lvl6pPr marL="10434118" indent="0">
              <a:buNone/>
              <a:defRPr sz="7300" b="1"/>
            </a:lvl6pPr>
            <a:lvl7pPr marL="12520942" indent="0">
              <a:buNone/>
              <a:defRPr sz="7300" b="1"/>
            </a:lvl7pPr>
            <a:lvl8pPr marL="14607765" indent="0">
              <a:buNone/>
              <a:defRPr sz="7300" b="1"/>
            </a:lvl8pPr>
            <a:lvl9pPr marL="16694589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65" y="13571323"/>
            <a:ext cx="13373303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358" y="9579176"/>
            <a:ext cx="13378557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6823" indent="0">
              <a:buNone/>
              <a:defRPr sz="9100" b="1"/>
            </a:lvl2pPr>
            <a:lvl3pPr marL="4173647" indent="0">
              <a:buNone/>
              <a:defRPr sz="8200" b="1"/>
            </a:lvl3pPr>
            <a:lvl4pPr marL="6260470" indent="0">
              <a:buNone/>
              <a:defRPr sz="7300" b="1"/>
            </a:lvl4pPr>
            <a:lvl5pPr marL="8347295" indent="0">
              <a:buNone/>
              <a:defRPr sz="7300" b="1"/>
            </a:lvl5pPr>
            <a:lvl6pPr marL="10434118" indent="0">
              <a:buNone/>
              <a:defRPr sz="7300" b="1"/>
            </a:lvl6pPr>
            <a:lvl7pPr marL="12520942" indent="0">
              <a:buNone/>
              <a:defRPr sz="7300" b="1"/>
            </a:lvl7pPr>
            <a:lvl8pPr marL="14607765" indent="0">
              <a:buNone/>
              <a:defRPr sz="7300" b="1"/>
            </a:lvl8pPr>
            <a:lvl9pPr marL="16694589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358" y="13571323"/>
            <a:ext cx="13378557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5437-C71B-4911-A1F6-B7DF100377F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EBC9-F85E-4225-8481-941C1566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9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5437-C71B-4911-A1F6-B7DF100377F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EBC9-F85E-4225-8481-941C1566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4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5437-C71B-4911-A1F6-B7DF100377F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EBC9-F85E-4225-8481-941C1566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1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7" y="1703844"/>
            <a:ext cx="9957726" cy="725124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666" y="1703848"/>
            <a:ext cx="16920247" cy="36523697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67" y="8955096"/>
            <a:ext cx="9957726" cy="29272451"/>
          </a:xfrm>
        </p:spPr>
        <p:txBody>
          <a:bodyPr/>
          <a:lstStyle>
            <a:lvl1pPr marL="0" indent="0">
              <a:buNone/>
              <a:defRPr sz="6400"/>
            </a:lvl1pPr>
            <a:lvl2pPr marL="2086823" indent="0">
              <a:buNone/>
              <a:defRPr sz="5500"/>
            </a:lvl2pPr>
            <a:lvl3pPr marL="4173647" indent="0">
              <a:buNone/>
              <a:defRPr sz="4600"/>
            </a:lvl3pPr>
            <a:lvl4pPr marL="6260470" indent="0">
              <a:buNone/>
              <a:defRPr sz="4100"/>
            </a:lvl4pPr>
            <a:lvl5pPr marL="8347295" indent="0">
              <a:buNone/>
              <a:defRPr sz="4100"/>
            </a:lvl5pPr>
            <a:lvl6pPr marL="10434118" indent="0">
              <a:buNone/>
              <a:defRPr sz="4100"/>
            </a:lvl6pPr>
            <a:lvl7pPr marL="12520942" indent="0">
              <a:buNone/>
              <a:defRPr sz="4100"/>
            </a:lvl7pPr>
            <a:lvl8pPr marL="14607765" indent="0">
              <a:buNone/>
              <a:defRPr sz="4100"/>
            </a:lvl8pPr>
            <a:lvl9pPr marL="1669458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5437-C71B-4911-A1F6-B7DF100377F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EBC9-F85E-4225-8481-941C1566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6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598" y="29955968"/>
            <a:ext cx="18160365" cy="353647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598" y="3823745"/>
            <a:ext cx="18160365" cy="25676543"/>
          </a:xfrm>
        </p:spPr>
        <p:txBody>
          <a:bodyPr/>
          <a:lstStyle>
            <a:lvl1pPr marL="0" indent="0">
              <a:buNone/>
              <a:defRPr sz="14600"/>
            </a:lvl1pPr>
            <a:lvl2pPr marL="2086823" indent="0">
              <a:buNone/>
              <a:defRPr sz="12800"/>
            </a:lvl2pPr>
            <a:lvl3pPr marL="4173647" indent="0">
              <a:buNone/>
              <a:defRPr sz="11000"/>
            </a:lvl3pPr>
            <a:lvl4pPr marL="6260470" indent="0">
              <a:buNone/>
              <a:defRPr sz="9100"/>
            </a:lvl4pPr>
            <a:lvl5pPr marL="8347295" indent="0">
              <a:buNone/>
              <a:defRPr sz="9100"/>
            </a:lvl5pPr>
            <a:lvl6pPr marL="10434118" indent="0">
              <a:buNone/>
              <a:defRPr sz="9100"/>
            </a:lvl6pPr>
            <a:lvl7pPr marL="12520942" indent="0">
              <a:buNone/>
              <a:defRPr sz="9100"/>
            </a:lvl7pPr>
            <a:lvl8pPr marL="14607765" indent="0">
              <a:buNone/>
              <a:defRPr sz="9100"/>
            </a:lvl8pPr>
            <a:lvl9pPr marL="16694589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598" y="33492441"/>
            <a:ext cx="18160365" cy="5022376"/>
          </a:xfrm>
        </p:spPr>
        <p:txBody>
          <a:bodyPr/>
          <a:lstStyle>
            <a:lvl1pPr marL="0" indent="0">
              <a:buNone/>
              <a:defRPr sz="6400"/>
            </a:lvl1pPr>
            <a:lvl2pPr marL="2086823" indent="0">
              <a:buNone/>
              <a:defRPr sz="5500"/>
            </a:lvl2pPr>
            <a:lvl3pPr marL="4173647" indent="0">
              <a:buNone/>
              <a:defRPr sz="4600"/>
            </a:lvl3pPr>
            <a:lvl4pPr marL="6260470" indent="0">
              <a:buNone/>
              <a:defRPr sz="4100"/>
            </a:lvl4pPr>
            <a:lvl5pPr marL="8347295" indent="0">
              <a:buNone/>
              <a:defRPr sz="4100"/>
            </a:lvl5pPr>
            <a:lvl6pPr marL="10434118" indent="0">
              <a:buNone/>
              <a:defRPr sz="4100"/>
            </a:lvl6pPr>
            <a:lvl7pPr marL="12520942" indent="0">
              <a:buNone/>
              <a:defRPr sz="4100"/>
            </a:lvl7pPr>
            <a:lvl8pPr marL="14607765" indent="0">
              <a:buNone/>
              <a:defRPr sz="4100"/>
            </a:lvl8pPr>
            <a:lvl9pPr marL="16694589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35437-C71B-4911-A1F6-B7DF100377F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EBC9-F85E-4225-8481-941C1566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3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364" y="1713756"/>
            <a:ext cx="27240548" cy="7132373"/>
          </a:xfrm>
          <a:prstGeom prst="rect">
            <a:avLst/>
          </a:prstGeom>
        </p:spPr>
        <p:txBody>
          <a:bodyPr vert="horz" lIns="417365" tIns="208682" rIns="417365" bIns="2086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985328"/>
            <a:ext cx="27240548" cy="28242219"/>
          </a:xfrm>
          <a:prstGeom prst="rect">
            <a:avLst/>
          </a:prstGeom>
        </p:spPr>
        <p:txBody>
          <a:bodyPr vert="horz" lIns="417365" tIns="208682" rIns="417365" bIns="2086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364" y="39663925"/>
            <a:ext cx="7062364" cy="2278397"/>
          </a:xfrm>
          <a:prstGeom prst="rect">
            <a:avLst/>
          </a:prstGeom>
        </p:spPr>
        <p:txBody>
          <a:bodyPr vert="horz" lIns="417365" tIns="208682" rIns="417365" bIns="20868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35437-C71B-4911-A1F6-B7DF100377FF}" type="datetimeFigureOut">
              <a:rPr lang="en-US" smtClean="0"/>
              <a:t>12/3/2015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1321" y="39663925"/>
            <a:ext cx="9584637" cy="2278397"/>
          </a:xfrm>
          <a:prstGeom prst="rect">
            <a:avLst/>
          </a:prstGeom>
        </p:spPr>
        <p:txBody>
          <a:bodyPr vert="horz" lIns="417365" tIns="208682" rIns="417365" bIns="20868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1547" y="39663925"/>
            <a:ext cx="7062364" cy="2278397"/>
          </a:xfrm>
          <a:prstGeom prst="rect">
            <a:avLst/>
          </a:prstGeom>
        </p:spPr>
        <p:txBody>
          <a:bodyPr vert="horz" lIns="417365" tIns="208682" rIns="417365" bIns="20868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DEBC9-F85E-4225-8481-941C1566E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6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3647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119" indent="-1565119" algn="l" defTabSz="41736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1088" indent="-1304265" algn="l" defTabSz="4173647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7059" indent="-1043411" algn="l" defTabSz="41736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3883" indent="-1043411" algn="l" defTabSz="4173647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0707" indent="-1043411" algn="l" defTabSz="4173647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77530" indent="-1043411" algn="l" defTabSz="417364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4354" indent="-1043411" algn="l" defTabSz="417364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1177" indent="-1043411" algn="l" defTabSz="417364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38001" indent="-1043411" algn="l" defTabSz="4173647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364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6823" algn="l" defTabSz="417364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3647" algn="l" defTabSz="417364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0470" algn="l" defTabSz="417364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7295" algn="l" defTabSz="417364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4118" algn="l" defTabSz="417364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0942" algn="l" defTabSz="417364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7765" algn="l" defTabSz="417364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4589" algn="l" defTabSz="4173647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0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chart" Target="../charts/chart2.xml"/><Relationship Id="rId17" Type="http://schemas.openxmlformats.org/officeDocument/2006/relationships/chart" Target="../charts/chart5.xml"/><Relationship Id="rId2" Type="http://schemas.openxmlformats.org/officeDocument/2006/relationships/image" Target="../media/image1.jpeg"/><Relationship Id="rId16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chart" Target="../charts/chart1.xml"/><Relationship Id="rId5" Type="http://schemas.openxmlformats.org/officeDocument/2006/relationships/image" Target="../media/image4.gif"/><Relationship Id="rId15" Type="http://schemas.openxmlformats.org/officeDocument/2006/relationships/chart" Target="../charts/chart3.xml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1" descr="http://www.mrwallpaper.com/wallpapers/wheat-g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6" y="23123990"/>
            <a:ext cx="30358080" cy="196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AutoShape 16" descr="http://good-wallpapers.com/wallpapers/18420/Immature%20Wheat%20Field.jpg"/>
          <p:cNvSpPr>
            <a:spLocks noChangeAspect="1" noChangeArrowheads="1"/>
          </p:cNvSpPr>
          <p:nvPr/>
        </p:nvSpPr>
        <p:spPr bwMode="auto">
          <a:xfrm>
            <a:off x="307975" y="-1774825"/>
            <a:ext cx="947737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047037" y="41228410"/>
            <a:ext cx="21578045" cy="1428509"/>
            <a:chOff x="489792" y="39607624"/>
            <a:chExt cx="21578045" cy="1011522"/>
          </a:xfrm>
        </p:grpSpPr>
        <p:sp>
          <p:nvSpPr>
            <p:cNvPr id="87" name="Rounded Rectangle 14"/>
            <p:cNvSpPr/>
            <p:nvPr/>
          </p:nvSpPr>
          <p:spPr>
            <a:xfrm>
              <a:off x="489792" y="39650836"/>
              <a:ext cx="21578045" cy="968310"/>
            </a:xfrm>
            <a:custGeom>
              <a:avLst/>
              <a:gdLst>
                <a:gd name="connsiteX0" fmla="*/ 0 w 29502845"/>
                <a:gd name="connsiteY0" fmla="*/ 2372650 h 14235615"/>
                <a:gd name="connsiteX1" fmla="*/ 2372650 w 29502845"/>
                <a:gd name="connsiteY1" fmla="*/ 0 h 14235615"/>
                <a:gd name="connsiteX2" fmla="*/ 27130195 w 29502845"/>
                <a:gd name="connsiteY2" fmla="*/ 0 h 14235615"/>
                <a:gd name="connsiteX3" fmla="*/ 29502845 w 29502845"/>
                <a:gd name="connsiteY3" fmla="*/ 2372650 h 14235615"/>
                <a:gd name="connsiteX4" fmla="*/ 29502845 w 29502845"/>
                <a:gd name="connsiteY4" fmla="*/ 11862965 h 14235615"/>
                <a:gd name="connsiteX5" fmla="*/ 27130195 w 29502845"/>
                <a:gd name="connsiteY5" fmla="*/ 14235615 h 14235615"/>
                <a:gd name="connsiteX6" fmla="*/ 2372650 w 29502845"/>
                <a:gd name="connsiteY6" fmla="*/ 14235615 h 14235615"/>
                <a:gd name="connsiteX7" fmla="*/ 0 w 29502845"/>
                <a:gd name="connsiteY7" fmla="*/ 11862965 h 14235615"/>
                <a:gd name="connsiteX8" fmla="*/ 0 w 29502845"/>
                <a:gd name="connsiteY8" fmla="*/ 2372650 h 14235615"/>
                <a:gd name="connsiteX0" fmla="*/ 0 w 29502845"/>
                <a:gd name="connsiteY0" fmla="*/ 2465926 h 14328891"/>
                <a:gd name="connsiteX1" fmla="*/ 2372650 w 29502845"/>
                <a:gd name="connsiteY1" fmla="*/ 93276 h 14328891"/>
                <a:gd name="connsiteX2" fmla="*/ 2340494 w 29502845"/>
                <a:gd name="connsiteY2" fmla="*/ 0 h 14328891"/>
                <a:gd name="connsiteX3" fmla="*/ 27130195 w 29502845"/>
                <a:gd name="connsiteY3" fmla="*/ 93276 h 14328891"/>
                <a:gd name="connsiteX4" fmla="*/ 29502845 w 29502845"/>
                <a:gd name="connsiteY4" fmla="*/ 2465926 h 14328891"/>
                <a:gd name="connsiteX5" fmla="*/ 29502845 w 29502845"/>
                <a:gd name="connsiteY5" fmla="*/ 11956241 h 14328891"/>
                <a:gd name="connsiteX6" fmla="*/ 27130195 w 29502845"/>
                <a:gd name="connsiteY6" fmla="*/ 14328891 h 14328891"/>
                <a:gd name="connsiteX7" fmla="*/ 2372650 w 29502845"/>
                <a:gd name="connsiteY7" fmla="*/ 14328891 h 14328891"/>
                <a:gd name="connsiteX8" fmla="*/ 0 w 29502845"/>
                <a:gd name="connsiteY8" fmla="*/ 11956241 h 14328891"/>
                <a:gd name="connsiteX9" fmla="*/ 0 w 29502845"/>
                <a:gd name="connsiteY9" fmla="*/ 2465926 h 14328891"/>
                <a:gd name="connsiteX0" fmla="*/ 0 w 29502845"/>
                <a:gd name="connsiteY0" fmla="*/ 2465926 h 14328891"/>
                <a:gd name="connsiteX1" fmla="*/ 2372650 w 29502845"/>
                <a:gd name="connsiteY1" fmla="*/ 93276 h 14328891"/>
                <a:gd name="connsiteX2" fmla="*/ 2340494 w 29502845"/>
                <a:gd name="connsiteY2" fmla="*/ 0 h 14328891"/>
                <a:gd name="connsiteX3" fmla="*/ 27130195 w 29502845"/>
                <a:gd name="connsiteY3" fmla="*/ 93276 h 14328891"/>
                <a:gd name="connsiteX4" fmla="*/ 29502845 w 29502845"/>
                <a:gd name="connsiteY4" fmla="*/ 2465926 h 14328891"/>
                <a:gd name="connsiteX5" fmla="*/ 29502845 w 29502845"/>
                <a:gd name="connsiteY5" fmla="*/ 11956241 h 14328891"/>
                <a:gd name="connsiteX6" fmla="*/ 27130195 w 29502845"/>
                <a:gd name="connsiteY6" fmla="*/ 14328891 h 14328891"/>
                <a:gd name="connsiteX7" fmla="*/ 2372650 w 29502845"/>
                <a:gd name="connsiteY7" fmla="*/ 14328891 h 14328891"/>
                <a:gd name="connsiteX8" fmla="*/ 0 w 29502845"/>
                <a:gd name="connsiteY8" fmla="*/ 11956241 h 14328891"/>
                <a:gd name="connsiteX9" fmla="*/ 0 w 29502845"/>
                <a:gd name="connsiteY9" fmla="*/ 2465926 h 14328891"/>
                <a:gd name="connsiteX0" fmla="*/ 0 w 29502845"/>
                <a:gd name="connsiteY0" fmla="*/ 2465926 h 14328891"/>
                <a:gd name="connsiteX1" fmla="*/ 2372650 w 29502845"/>
                <a:gd name="connsiteY1" fmla="*/ 93276 h 14328891"/>
                <a:gd name="connsiteX2" fmla="*/ 2340494 w 29502845"/>
                <a:gd name="connsiteY2" fmla="*/ 0 h 14328891"/>
                <a:gd name="connsiteX3" fmla="*/ 21251910 w 29502845"/>
                <a:gd name="connsiteY3" fmla="*/ 1464876 h 14328891"/>
                <a:gd name="connsiteX4" fmla="*/ 29502845 w 29502845"/>
                <a:gd name="connsiteY4" fmla="*/ 2465926 h 14328891"/>
                <a:gd name="connsiteX5" fmla="*/ 29502845 w 29502845"/>
                <a:gd name="connsiteY5" fmla="*/ 11956241 h 14328891"/>
                <a:gd name="connsiteX6" fmla="*/ 27130195 w 29502845"/>
                <a:gd name="connsiteY6" fmla="*/ 14328891 h 14328891"/>
                <a:gd name="connsiteX7" fmla="*/ 2372650 w 29502845"/>
                <a:gd name="connsiteY7" fmla="*/ 14328891 h 14328891"/>
                <a:gd name="connsiteX8" fmla="*/ 0 w 29502845"/>
                <a:gd name="connsiteY8" fmla="*/ 11956241 h 14328891"/>
                <a:gd name="connsiteX9" fmla="*/ 0 w 29502845"/>
                <a:gd name="connsiteY9" fmla="*/ 2465926 h 14328891"/>
                <a:gd name="connsiteX0" fmla="*/ 0 w 29502845"/>
                <a:gd name="connsiteY0" fmla="*/ 2465926 h 14328891"/>
                <a:gd name="connsiteX1" fmla="*/ 2372650 w 29502845"/>
                <a:gd name="connsiteY1" fmla="*/ 93276 h 14328891"/>
                <a:gd name="connsiteX2" fmla="*/ 2340494 w 29502845"/>
                <a:gd name="connsiteY2" fmla="*/ 0 h 14328891"/>
                <a:gd name="connsiteX3" fmla="*/ 21251910 w 29502845"/>
                <a:gd name="connsiteY3" fmla="*/ 1464876 h 14328891"/>
                <a:gd name="connsiteX4" fmla="*/ 29502844 w 29502845"/>
                <a:gd name="connsiteY4" fmla="*/ 2596554 h 14328891"/>
                <a:gd name="connsiteX5" fmla="*/ 29502845 w 29502845"/>
                <a:gd name="connsiteY5" fmla="*/ 11956241 h 14328891"/>
                <a:gd name="connsiteX6" fmla="*/ 27130195 w 29502845"/>
                <a:gd name="connsiteY6" fmla="*/ 14328891 h 14328891"/>
                <a:gd name="connsiteX7" fmla="*/ 2372650 w 29502845"/>
                <a:gd name="connsiteY7" fmla="*/ 14328891 h 14328891"/>
                <a:gd name="connsiteX8" fmla="*/ 0 w 29502845"/>
                <a:gd name="connsiteY8" fmla="*/ 11956241 h 14328891"/>
                <a:gd name="connsiteX9" fmla="*/ 0 w 29502845"/>
                <a:gd name="connsiteY9" fmla="*/ 2465926 h 14328891"/>
                <a:gd name="connsiteX0" fmla="*/ 0 w 29502845"/>
                <a:gd name="connsiteY0" fmla="*/ 2465926 h 14328891"/>
                <a:gd name="connsiteX1" fmla="*/ 2372650 w 29502845"/>
                <a:gd name="connsiteY1" fmla="*/ 93276 h 14328891"/>
                <a:gd name="connsiteX2" fmla="*/ 2340494 w 29502845"/>
                <a:gd name="connsiteY2" fmla="*/ 0 h 14328891"/>
                <a:gd name="connsiteX3" fmla="*/ 21251910 w 29502845"/>
                <a:gd name="connsiteY3" fmla="*/ 1464876 h 14328891"/>
                <a:gd name="connsiteX4" fmla="*/ 29502844 w 29502845"/>
                <a:gd name="connsiteY4" fmla="*/ 2596554 h 14328891"/>
                <a:gd name="connsiteX5" fmla="*/ 29502845 w 29502845"/>
                <a:gd name="connsiteY5" fmla="*/ 11956241 h 14328891"/>
                <a:gd name="connsiteX6" fmla="*/ 27130195 w 29502845"/>
                <a:gd name="connsiteY6" fmla="*/ 14328891 h 14328891"/>
                <a:gd name="connsiteX7" fmla="*/ 2372650 w 29502845"/>
                <a:gd name="connsiteY7" fmla="*/ 14328891 h 14328891"/>
                <a:gd name="connsiteX8" fmla="*/ 0 w 29502845"/>
                <a:gd name="connsiteY8" fmla="*/ 11956241 h 14328891"/>
                <a:gd name="connsiteX9" fmla="*/ 0 w 29502845"/>
                <a:gd name="connsiteY9" fmla="*/ 2465926 h 14328891"/>
                <a:gd name="connsiteX0" fmla="*/ 0 w 29502845"/>
                <a:gd name="connsiteY0" fmla="*/ 2465926 h 14328891"/>
                <a:gd name="connsiteX1" fmla="*/ 2372650 w 29502845"/>
                <a:gd name="connsiteY1" fmla="*/ 93276 h 14328891"/>
                <a:gd name="connsiteX2" fmla="*/ 2340494 w 29502845"/>
                <a:gd name="connsiteY2" fmla="*/ 0 h 14328891"/>
                <a:gd name="connsiteX3" fmla="*/ 20664081 w 29502845"/>
                <a:gd name="connsiteY3" fmla="*/ 942362 h 14328891"/>
                <a:gd name="connsiteX4" fmla="*/ 29502844 w 29502845"/>
                <a:gd name="connsiteY4" fmla="*/ 2596554 h 14328891"/>
                <a:gd name="connsiteX5" fmla="*/ 29502845 w 29502845"/>
                <a:gd name="connsiteY5" fmla="*/ 11956241 h 14328891"/>
                <a:gd name="connsiteX6" fmla="*/ 27130195 w 29502845"/>
                <a:gd name="connsiteY6" fmla="*/ 14328891 h 14328891"/>
                <a:gd name="connsiteX7" fmla="*/ 2372650 w 29502845"/>
                <a:gd name="connsiteY7" fmla="*/ 14328891 h 14328891"/>
                <a:gd name="connsiteX8" fmla="*/ 0 w 29502845"/>
                <a:gd name="connsiteY8" fmla="*/ 11956241 h 14328891"/>
                <a:gd name="connsiteX9" fmla="*/ 0 w 29502845"/>
                <a:gd name="connsiteY9" fmla="*/ 2465926 h 14328891"/>
                <a:gd name="connsiteX0" fmla="*/ 0 w 29502845"/>
                <a:gd name="connsiteY0" fmla="*/ 2373861 h 14236826"/>
                <a:gd name="connsiteX1" fmla="*/ 2372650 w 29502845"/>
                <a:gd name="connsiteY1" fmla="*/ 1211 h 14236826"/>
                <a:gd name="connsiteX2" fmla="*/ 850360 w 29502845"/>
                <a:gd name="connsiteY2" fmla="*/ 517535 h 14236826"/>
                <a:gd name="connsiteX3" fmla="*/ 20664081 w 29502845"/>
                <a:gd name="connsiteY3" fmla="*/ 850297 h 14236826"/>
                <a:gd name="connsiteX4" fmla="*/ 29502844 w 29502845"/>
                <a:gd name="connsiteY4" fmla="*/ 2504489 h 14236826"/>
                <a:gd name="connsiteX5" fmla="*/ 29502845 w 29502845"/>
                <a:gd name="connsiteY5" fmla="*/ 11864176 h 14236826"/>
                <a:gd name="connsiteX6" fmla="*/ 27130195 w 29502845"/>
                <a:gd name="connsiteY6" fmla="*/ 14236826 h 14236826"/>
                <a:gd name="connsiteX7" fmla="*/ 2372650 w 29502845"/>
                <a:gd name="connsiteY7" fmla="*/ 14236826 h 14236826"/>
                <a:gd name="connsiteX8" fmla="*/ 0 w 29502845"/>
                <a:gd name="connsiteY8" fmla="*/ 11864176 h 14236826"/>
                <a:gd name="connsiteX9" fmla="*/ 0 w 29502845"/>
                <a:gd name="connsiteY9" fmla="*/ 2373861 h 14236826"/>
                <a:gd name="connsiteX0" fmla="*/ 0 w 29502845"/>
                <a:gd name="connsiteY0" fmla="*/ 1856326 h 13719291"/>
                <a:gd name="connsiteX1" fmla="*/ 1424383 w 29502845"/>
                <a:gd name="connsiteY1" fmla="*/ 93276 h 13719291"/>
                <a:gd name="connsiteX2" fmla="*/ 850360 w 29502845"/>
                <a:gd name="connsiteY2" fmla="*/ 0 h 13719291"/>
                <a:gd name="connsiteX3" fmla="*/ 20664081 w 29502845"/>
                <a:gd name="connsiteY3" fmla="*/ 332762 h 13719291"/>
                <a:gd name="connsiteX4" fmla="*/ 29502844 w 29502845"/>
                <a:gd name="connsiteY4" fmla="*/ 1986954 h 13719291"/>
                <a:gd name="connsiteX5" fmla="*/ 29502845 w 29502845"/>
                <a:gd name="connsiteY5" fmla="*/ 11346641 h 13719291"/>
                <a:gd name="connsiteX6" fmla="*/ 27130195 w 29502845"/>
                <a:gd name="connsiteY6" fmla="*/ 13719291 h 13719291"/>
                <a:gd name="connsiteX7" fmla="*/ 2372650 w 29502845"/>
                <a:gd name="connsiteY7" fmla="*/ 13719291 h 13719291"/>
                <a:gd name="connsiteX8" fmla="*/ 0 w 29502845"/>
                <a:gd name="connsiteY8" fmla="*/ 11346641 h 13719291"/>
                <a:gd name="connsiteX9" fmla="*/ 0 w 29502845"/>
                <a:gd name="connsiteY9" fmla="*/ 1856326 h 1371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02845" h="13719291">
                  <a:moveTo>
                    <a:pt x="0" y="1856326"/>
                  </a:moveTo>
                  <a:cubicBezTo>
                    <a:pt x="0" y="545948"/>
                    <a:pt x="114005" y="93276"/>
                    <a:pt x="1424383" y="93276"/>
                  </a:cubicBezTo>
                  <a:cubicBezTo>
                    <a:pt x="1500750" y="62184"/>
                    <a:pt x="773993" y="31092"/>
                    <a:pt x="850360" y="0"/>
                  </a:cubicBezTo>
                  <a:cubicBezTo>
                    <a:pt x="6958222" y="314121"/>
                    <a:pt x="14556219" y="18641"/>
                    <a:pt x="20664081" y="332762"/>
                  </a:cubicBezTo>
                  <a:cubicBezTo>
                    <a:pt x="21974459" y="332762"/>
                    <a:pt x="28000616" y="5509834"/>
                    <a:pt x="29502844" y="1986954"/>
                  </a:cubicBezTo>
                  <a:cubicBezTo>
                    <a:pt x="29502844" y="5106850"/>
                    <a:pt x="29502845" y="8226745"/>
                    <a:pt x="29502845" y="11346641"/>
                  </a:cubicBezTo>
                  <a:cubicBezTo>
                    <a:pt x="29502845" y="12657019"/>
                    <a:pt x="28440573" y="13719291"/>
                    <a:pt x="27130195" y="13719291"/>
                  </a:cubicBezTo>
                  <a:lnTo>
                    <a:pt x="2372650" y="13719291"/>
                  </a:lnTo>
                  <a:cubicBezTo>
                    <a:pt x="1062272" y="13719291"/>
                    <a:pt x="0" y="12657019"/>
                    <a:pt x="0" y="11346641"/>
                  </a:cubicBezTo>
                  <a:lnTo>
                    <a:pt x="0" y="1856326"/>
                  </a:lnTo>
                  <a:close/>
                </a:path>
              </a:pathLst>
            </a:custGeom>
            <a:solidFill>
              <a:schemeClr val="bg1">
                <a:lumMod val="95000"/>
                <a:alpha val="35000"/>
              </a:schemeClr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9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367915" y="39607624"/>
              <a:ext cx="19883367" cy="9807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References</a:t>
              </a:r>
            </a:p>
            <a:p>
              <a:pPr marL="457200" indent="-457200">
                <a:buAutoNum type="arabicParenBoth"/>
              </a:pPr>
              <a:r>
                <a:rPr lang="en-US" sz="2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Ahmad, </a:t>
              </a:r>
              <a:r>
                <a:rPr lang="en-US" sz="2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Pichtel</a:t>
              </a:r>
              <a:r>
                <a:rPr lang="en-US" sz="2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Hayat (2008); </a:t>
              </a:r>
              <a:r>
                <a:rPr lang="en-GB" sz="2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(2) Bhattacharyya, </a:t>
              </a:r>
              <a:r>
                <a:rPr lang="en-GB" sz="2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Jha</a:t>
              </a:r>
              <a:r>
                <a:rPr lang="en-GB" sz="2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(2012); </a:t>
              </a:r>
              <a:r>
                <a:rPr lang="en-US" sz="2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(3) </a:t>
              </a:r>
              <a:r>
                <a:rPr lang="en-US" sz="2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Pinton</a:t>
              </a:r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Varanini</a:t>
              </a:r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Nannipieri</a:t>
              </a:r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(2007</a:t>
              </a:r>
              <a:r>
                <a:rPr lang="en-US" sz="2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); (4) du </a:t>
              </a:r>
              <a:r>
                <a:rPr lang="en-US" sz="2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Jardin</a:t>
              </a:r>
              <a:r>
                <a:rPr lang="en-US" sz="2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P. </a:t>
              </a:r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(2012</a:t>
              </a:r>
              <a:r>
                <a:rPr lang="en-US" sz="2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 </a:t>
              </a:r>
            </a:p>
            <a:p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Acknowledgements</a:t>
              </a:r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</a:t>
              </a:r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thank the university of Liège-Gembloux Agro-Bio Tech and more specifically the research platform </a:t>
              </a:r>
              <a:r>
                <a:rPr lang="en-US" sz="21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AgricultureIsLife</a:t>
              </a: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 the funding of this research </a:t>
              </a:r>
              <a:r>
                <a:rPr lang="en-US" sz="2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project.</a:t>
              </a:r>
              <a:endParaRPr lang="en-US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037" y="-922338"/>
            <a:ext cx="29524640" cy="6088857"/>
            <a:chOff x="155578" y="-1158081"/>
            <a:chExt cx="29524640" cy="6088857"/>
          </a:xfrm>
        </p:grpSpPr>
        <p:sp>
          <p:nvSpPr>
            <p:cNvPr id="115" name="AutoShape 18" descr="http://good-wallpapers.com/wallpapers/18420/Immature%20Wheat%20Field.jpg"/>
            <p:cNvSpPr>
              <a:spLocks noChangeAspect="1" noChangeArrowheads="1"/>
            </p:cNvSpPr>
            <p:nvPr/>
          </p:nvSpPr>
          <p:spPr bwMode="auto">
            <a:xfrm>
              <a:off x="155578" y="-22224"/>
              <a:ext cx="304801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13" tIns="45706" rIns="91413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774124" y="3071019"/>
              <a:ext cx="28906094" cy="1859757"/>
            </a:xfrm>
            <a:prstGeom prst="roundRect">
              <a:avLst/>
            </a:prstGeom>
            <a:gradFill flip="none" rotWithShape="1">
              <a:gsLst>
                <a:gs pos="0">
                  <a:srgbClr val="8488C4">
                    <a:alpha val="0"/>
                    <a:lumMod val="6000"/>
                    <a:lumOff val="94000"/>
                  </a:srgbClr>
                </a:gs>
                <a:gs pos="38000">
                  <a:srgbClr val="D4DEFF">
                    <a:alpha val="32000"/>
                  </a:srgbClr>
                </a:gs>
                <a:gs pos="62000">
                  <a:srgbClr val="D4DEFF"/>
                </a:gs>
                <a:gs pos="100000">
                  <a:srgbClr val="96AB94"/>
                </a:gs>
              </a:gsLst>
              <a:lin ang="2700000" scaled="1"/>
              <a:tileRect/>
            </a:gradFill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139700" prst="cross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6" rIns="91413" bIns="45706" rtlCol="0" anchor="ctr"/>
            <a:lstStyle/>
            <a:p>
              <a:pPr algn="ctr"/>
              <a:r>
                <a:rPr lang="en-GB" sz="3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Minh </a:t>
              </a:r>
              <a:r>
                <a:rPr lang="en-GB" sz="3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Luan </a:t>
              </a:r>
              <a:r>
                <a:rPr lang="en-GB" sz="3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Nguyen</a:t>
              </a:r>
              <a:r>
                <a:rPr lang="en-GB" sz="3300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1,*</a:t>
              </a:r>
              <a:r>
                <a:rPr lang="en-GB" sz="3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fr-BE" sz="3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Bernard </a:t>
              </a:r>
              <a:r>
                <a:rPr lang="fr-BE" sz="3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Bodson</a:t>
              </a:r>
              <a:r>
                <a:rPr lang="fr-BE" sz="33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fr-BE" sz="3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BE" sz="3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Gilles </a:t>
              </a:r>
              <a:r>
                <a:rPr lang="fr-BE" sz="3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Colinet</a:t>
              </a:r>
              <a:r>
                <a:rPr lang="fr-BE" sz="33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fr-BE" sz="3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fr-BE" sz="33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aïssam</a:t>
              </a:r>
              <a:r>
                <a:rPr lang="fr-BE" sz="3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Jijakli</a:t>
              </a:r>
              <a:r>
                <a:rPr lang="fr-BE" sz="33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fr-BE" sz="3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fr-BE" sz="33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BE" sz="3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Marc Ongena</a:t>
              </a:r>
              <a:r>
                <a:rPr lang="fr-BE" sz="33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fr-BE" sz="3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Micheline Vandenbol</a:t>
              </a:r>
              <a:r>
                <a:rPr lang="fr-BE" sz="33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fr-BE" sz="3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Patrick </a:t>
              </a:r>
              <a:r>
                <a:rPr lang="fr-BE" sz="3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du </a:t>
              </a:r>
              <a:r>
                <a:rPr lang="fr-BE" sz="3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Jardin</a:t>
              </a:r>
              <a:r>
                <a:rPr lang="fr-BE" sz="33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fr-BE" sz="33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fr-BE" sz="3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Stijn Spaepen</a:t>
              </a:r>
              <a:r>
                <a:rPr lang="fr-BE" sz="33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fr-BE" sz="3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&amp; </a:t>
              </a:r>
              <a:r>
                <a:rPr lang="en-US" sz="3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Pierre Delaplace</a:t>
              </a:r>
              <a:r>
                <a:rPr lang="en-US" sz="3300" baseline="30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University </a:t>
              </a:r>
              <a:r>
                <a:rPr lang="en-US" sz="2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of Liège, Gembloux Agro-Bio Tech: </a:t>
              </a:r>
              <a:r>
                <a:rPr lang="en-US" sz="2500" baseline="30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Plant </a:t>
              </a:r>
              <a:r>
                <a:rPr lang="en-US" sz="25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Biology,</a:t>
              </a:r>
              <a:r>
                <a:rPr lang="en-US" sz="25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sz="25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Crop </a:t>
              </a:r>
              <a:r>
                <a:rPr lang="en-US" sz="25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Science and Experimental Farm</a:t>
              </a:r>
              <a:r>
                <a:rPr lang="en-US" sz="25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25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Soil </a:t>
              </a:r>
              <a:r>
                <a: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Science,</a:t>
              </a:r>
              <a:r>
                <a:rPr lang="en-US" sz="25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Phytopathology, </a:t>
              </a:r>
              <a:r>
                <a:rPr lang="en-US" sz="25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2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Bio-Industries, </a:t>
              </a:r>
              <a:r>
                <a:rPr lang="en-US" sz="25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2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Animal </a:t>
              </a:r>
              <a:r>
                <a: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Microbial Biology, </a:t>
              </a:r>
            </a:p>
            <a:p>
              <a:pPr algn="ctr"/>
              <a:r>
                <a:rPr lang="en-US" sz="25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Plant Microbe </a:t>
              </a:r>
              <a:r>
                <a:rPr lang="en-US" sz="2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Interactions, Max </a:t>
              </a:r>
              <a:r>
                <a:rPr lang="en-US" sz="2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Planck Institute for Plant Breeding </a:t>
              </a:r>
              <a:r>
                <a:rPr lang="en-US" sz="25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</a:t>
              </a:r>
            </a:p>
            <a:p>
              <a:r>
                <a:rPr 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*Contact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ml.nguyen@ulg.ac.be</a:t>
              </a:r>
              <a:r>
                <a:rPr lang="en-US" sz="3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AutoShape 12" descr="http://www.clker.com/cliparts/r/h/A/0/V/q/snow-flake.svg"/>
            <p:cNvSpPr>
              <a:spLocks noChangeAspect="1" noChangeArrowheads="1"/>
            </p:cNvSpPr>
            <p:nvPr/>
          </p:nvSpPr>
          <p:spPr bwMode="auto">
            <a:xfrm>
              <a:off x="460375" y="-1158081"/>
              <a:ext cx="3657600" cy="4152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Rounded Rectangle 168"/>
            <p:cNvSpPr/>
            <p:nvPr/>
          </p:nvSpPr>
          <p:spPr>
            <a:xfrm>
              <a:off x="6904037" y="434976"/>
              <a:ext cx="21768201" cy="1709517"/>
            </a:xfrm>
            <a:prstGeom prst="roundRect">
              <a:avLst/>
            </a:prstGeom>
            <a:gradFill>
              <a:gsLst>
                <a:gs pos="1000">
                  <a:srgbClr val="FFFF66">
                    <a:lumMod val="0"/>
                    <a:lumOff val="100000"/>
                  </a:srgbClr>
                </a:gs>
                <a:gs pos="0">
                  <a:schemeClr val="tx2">
                    <a:lumMod val="40000"/>
                    <a:lumOff val="60000"/>
                  </a:schemeClr>
                </a:gs>
                <a:gs pos="97000">
                  <a:schemeClr val="tx2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bevelT w="139700" prst="cross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6" rIns="91413" bIns="45706" rtlCol="0" anchor="ctr"/>
            <a:lstStyle/>
            <a:p>
              <a:pPr algn="ctr"/>
              <a:endParaRPr lang="en-GB" sz="5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5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Impacts of Plant Growth-Promoting </a:t>
              </a:r>
              <a:r>
                <a:rPr lang="en-US" sz="50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Rhizobacteria</a:t>
              </a:r>
              <a:r>
                <a:rPr lang="en-US" sz="5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on </a:t>
              </a:r>
              <a:r>
                <a:rPr lang="en-US" sz="5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Wheat </a:t>
              </a:r>
              <a:r>
                <a:rPr lang="en-US" sz="5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Growth under Greenhouse and </a:t>
              </a:r>
              <a:r>
                <a:rPr lang="en-US" sz="5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Field </a:t>
              </a:r>
              <a:r>
                <a:rPr lang="en-US" sz="5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Conditions</a:t>
              </a:r>
              <a:endParaRPr lang="en-GB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5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616846" y="906204"/>
              <a:ext cx="6134791" cy="1709377"/>
              <a:chOff x="23210837" y="39960472"/>
              <a:chExt cx="6134791" cy="1709377"/>
            </a:xfrm>
          </p:grpSpPr>
          <p:pic>
            <p:nvPicPr>
              <p:cNvPr id="171" name="Picture 170" descr="Z:\ADMIN\logos\logoGxABT_couleur_RVB_HiRes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88838" y="39960472"/>
                <a:ext cx="3089334" cy="1021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16226" y="41251890"/>
                <a:ext cx="3429402" cy="4179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3" name="Picture 4" descr="Z:\ADMIN\logos\ULgCOLOUR.g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10837" y="39963830"/>
                <a:ext cx="2723983" cy="17024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5" name="Rounded Rectangle 124"/>
          <p:cNvSpPr/>
          <p:nvPr/>
        </p:nvSpPr>
        <p:spPr>
          <a:xfrm>
            <a:off x="-52575" y="5623719"/>
            <a:ext cx="30329959" cy="18810109"/>
          </a:xfrm>
          <a:custGeom>
            <a:avLst/>
            <a:gdLst>
              <a:gd name="connsiteX0" fmla="*/ 0 w 30958971"/>
              <a:gd name="connsiteY0" fmla="*/ 3499477 h 20996443"/>
              <a:gd name="connsiteX1" fmla="*/ 3499477 w 30958971"/>
              <a:gd name="connsiteY1" fmla="*/ 0 h 20996443"/>
              <a:gd name="connsiteX2" fmla="*/ 27459494 w 30958971"/>
              <a:gd name="connsiteY2" fmla="*/ 0 h 20996443"/>
              <a:gd name="connsiteX3" fmla="*/ 30958971 w 30958971"/>
              <a:gd name="connsiteY3" fmla="*/ 3499477 h 20996443"/>
              <a:gd name="connsiteX4" fmla="*/ 30958971 w 30958971"/>
              <a:gd name="connsiteY4" fmla="*/ 17496966 h 20996443"/>
              <a:gd name="connsiteX5" fmla="*/ 27459494 w 30958971"/>
              <a:gd name="connsiteY5" fmla="*/ 20996443 h 20996443"/>
              <a:gd name="connsiteX6" fmla="*/ 3499477 w 30958971"/>
              <a:gd name="connsiteY6" fmla="*/ 20996443 h 20996443"/>
              <a:gd name="connsiteX7" fmla="*/ 0 w 30958971"/>
              <a:gd name="connsiteY7" fmla="*/ 17496966 h 20996443"/>
              <a:gd name="connsiteX8" fmla="*/ 0 w 30958971"/>
              <a:gd name="connsiteY8" fmla="*/ 3499477 h 20996443"/>
              <a:gd name="connsiteX0" fmla="*/ 0 w 30958971"/>
              <a:gd name="connsiteY0" fmla="*/ 3499477 h 21017401"/>
              <a:gd name="connsiteX1" fmla="*/ 3499477 w 30958971"/>
              <a:gd name="connsiteY1" fmla="*/ 0 h 21017401"/>
              <a:gd name="connsiteX2" fmla="*/ 27459494 w 30958971"/>
              <a:gd name="connsiteY2" fmla="*/ 0 h 21017401"/>
              <a:gd name="connsiteX3" fmla="*/ 30958971 w 30958971"/>
              <a:gd name="connsiteY3" fmla="*/ 3499477 h 21017401"/>
              <a:gd name="connsiteX4" fmla="*/ 30958971 w 30958971"/>
              <a:gd name="connsiteY4" fmla="*/ 17496966 h 21017401"/>
              <a:gd name="connsiteX5" fmla="*/ 27459494 w 30958971"/>
              <a:gd name="connsiteY5" fmla="*/ 20996443 h 21017401"/>
              <a:gd name="connsiteX6" fmla="*/ 3499477 w 30958971"/>
              <a:gd name="connsiteY6" fmla="*/ 20996443 h 21017401"/>
              <a:gd name="connsiteX7" fmla="*/ 195943 w 30958971"/>
              <a:gd name="connsiteY7" fmla="*/ 19391080 h 21017401"/>
              <a:gd name="connsiteX8" fmla="*/ 0 w 30958971"/>
              <a:gd name="connsiteY8" fmla="*/ 3499477 h 21017401"/>
              <a:gd name="connsiteX0" fmla="*/ 0 w 30958971"/>
              <a:gd name="connsiteY0" fmla="*/ 3499477 h 21017401"/>
              <a:gd name="connsiteX1" fmla="*/ 3499477 w 30958971"/>
              <a:gd name="connsiteY1" fmla="*/ 0 h 21017401"/>
              <a:gd name="connsiteX2" fmla="*/ 27459494 w 30958971"/>
              <a:gd name="connsiteY2" fmla="*/ 0 h 21017401"/>
              <a:gd name="connsiteX3" fmla="*/ 30958971 w 30958971"/>
              <a:gd name="connsiteY3" fmla="*/ 3499477 h 21017401"/>
              <a:gd name="connsiteX4" fmla="*/ 30697715 w 30958971"/>
              <a:gd name="connsiteY4" fmla="*/ 18999194 h 21017401"/>
              <a:gd name="connsiteX5" fmla="*/ 27459494 w 30958971"/>
              <a:gd name="connsiteY5" fmla="*/ 20996443 h 21017401"/>
              <a:gd name="connsiteX6" fmla="*/ 3499477 w 30958971"/>
              <a:gd name="connsiteY6" fmla="*/ 20996443 h 21017401"/>
              <a:gd name="connsiteX7" fmla="*/ 195943 w 30958971"/>
              <a:gd name="connsiteY7" fmla="*/ 19391080 h 21017401"/>
              <a:gd name="connsiteX8" fmla="*/ 0 w 30958971"/>
              <a:gd name="connsiteY8" fmla="*/ 3499477 h 21017401"/>
              <a:gd name="connsiteX0" fmla="*/ 0 w 30958971"/>
              <a:gd name="connsiteY0" fmla="*/ 3499477 h 20996443"/>
              <a:gd name="connsiteX1" fmla="*/ 3499477 w 30958971"/>
              <a:gd name="connsiteY1" fmla="*/ 0 h 20996443"/>
              <a:gd name="connsiteX2" fmla="*/ 27459494 w 30958971"/>
              <a:gd name="connsiteY2" fmla="*/ 0 h 20996443"/>
              <a:gd name="connsiteX3" fmla="*/ 30958971 w 30958971"/>
              <a:gd name="connsiteY3" fmla="*/ 3499477 h 20996443"/>
              <a:gd name="connsiteX4" fmla="*/ 30697715 w 30958971"/>
              <a:gd name="connsiteY4" fmla="*/ 18999194 h 20996443"/>
              <a:gd name="connsiteX5" fmla="*/ 27459494 w 30958971"/>
              <a:gd name="connsiteY5" fmla="*/ 20996443 h 20996443"/>
              <a:gd name="connsiteX6" fmla="*/ 3499477 w 30958971"/>
              <a:gd name="connsiteY6" fmla="*/ 20996443 h 20996443"/>
              <a:gd name="connsiteX7" fmla="*/ 130629 w 30958971"/>
              <a:gd name="connsiteY7" fmla="*/ 18737937 h 20996443"/>
              <a:gd name="connsiteX8" fmla="*/ 0 w 30958971"/>
              <a:gd name="connsiteY8" fmla="*/ 3499477 h 20996443"/>
              <a:gd name="connsiteX0" fmla="*/ 0 w 30958971"/>
              <a:gd name="connsiteY0" fmla="*/ 3634764 h 21131730"/>
              <a:gd name="connsiteX1" fmla="*/ 3499477 w 30958971"/>
              <a:gd name="connsiteY1" fmla="*/ 135287 h 21131730"/>
              <a:gd name="connsiteX2" fmla="*/ 28986855 w 30958971"/>
              <a:gd name="connsiteY2" fmla="*/ 0 h 21131730"/>
              <a:gd name="connsiteX3" fmla="*/ 30958971 w 30958971"/>
              <a:gd name="connsiteY3" fmla="*/ 3634764 h 21131730"/>
              <a:gd name="connsiteX4" fmla="*/ 30697715 w 30958971"/>
              <a:gd name="connsiteY4" fmla="*/ 19134481 h 21131730"/>
              <a:gd name="connsiteX5" fmla="*/ 27459494 w 30958971"/>
              <a:gd name="connsiteY5" fmla="*/ 21131730 h 21131730"/>
              <a:gd name="connsiteX6" fmla="*/ 3499477 w 30958971"/>
              <a:gd name="connsiteY6" fmla="*/ 21131730 h 21131730"/>
              <a:gd name="connsiteX7" fmla="*/ 130629 w 30958971"/>
              <a:gd name="connsiteY7" fmla="*/ 18873224 h 21131730"/>
              <a:gd name="connsiteX8" fmla="*/ 0 w 30958971"/>
              <a:gd name="connsiteY8" fmla="*/ 3634764 h 21131730"/>
              <a:gd name="connsiteX0" fmla="*/ 39753 w 30998724"/>
              <a:gd name="connsiteY0" fmla="*/ 3634764 h 21131730"/>
              <a:gd name="connsiteX1" fmla="*/ 1547018 w 30998724"/>
              <a:gd name="connsiteY1" fmla="*/ 270573 h 21131730"/>
              <a:gd name="connsiteX2" fmla="*/ 29026608 w 30998724"/>
              <a:gd name="connsiteY2" fmla="*/ 0 h 21131730"/>
              <a:gd name="connsiteX3" fmla="*/ 30998724 w 30998724"/>
              <a:gd name="connsiteY3" fmla="*/ 3634764 h 21131730"/>
              <a:gd name="connsiteX4" fmla="*/ 30737468 w 30998724"/>
              <a:gd name="connsiteY4" fmla="*/ 19134481 h 21131730"/>
              <a:gd name="connsiteX5" fmla="*/ 27499247 w 30998724"/>
              <a:gd name="connsiteY5" fmla="*/ 21131730 h 21131730"/>
              <a:gd name="connsiteX6" fmla="*/ 3539230 w 30998724"/>
              <a:gd name="connsiteY6" fmla="*/ 21131730 h 21131730"/>
              <a:gd name="connsiteX7" fmla="*/ 170382 w 30998724"/>
              <a:gd name="connsiteY7" fmla="*/ 18873224 h 21131730"/>
              <a:gd name="connsiteX8" fmla="*/ 39753 w 30998724"/>
              <a:gd name="connsiteY8" fmla="*/ 3634764 h 21131730"/>
              <a:gd name="connsiteX0" fmla="*/ 39753 w 30998724"/>
              <a:gd name="connsiteY0" fmla="*/ 3634764 h 21131730"/>
              <a:gd name="connsiteX1" fmla="*/ 1547018 w 30998724"/>
              <a:gd name="connsiteY1" fmla="*/ 270573 h 21131730"/>
              <a:gd name="connsiteX2" fmla="*/ 29026608 w 30998724"/>
              <a:gd name="connsiteY2" fmla="*/ 0 h 21131730"/>
              <a:gd name="connsiteX3" fmla="*/ 30998724 w 30998724"/>
              <a:gd name="connsiteY3" fmla="*/ 3634764 h 21131730"/>
              <a:gd name="connsiteX4" fmla="*/ 30737468 w 30998724"/>
              <a:gd name="connsiteY4" fmla="*/ 19134481 h 21131730"/>
              <a:gd name="connsiteX5" fmla="*/ 27499247 w 30998724"/>
              <a:gd name="connsiteY5" fmla="*/ 21131730 h 21131730"/>
              <a:gd name="connsiteX6" fmla="*/ 3539230 w 30998724"/>
              <a:gd name="connsiteY6" fmla="*/ 21131730 h 21131730"/>
              <a:gd name="connsiteX7" fmla="*/ 37568 w 30998724"/>
              <a:gd name="connsiteY7" fmla="*/ 19076152 h 21131730"/>
              <a:gd name="connsiteX8" fmla="*/ 39753 w 30998724"/>
              <a:gd name="connsiteY8" fmla="*/ 3634764 h 21131730"/>
              <a:gd name="connsiteX0" fmla="*/ 39753 w 30998724"/>
              <a:gd name="connsiteY0" fmla="*/ 3634764 h 21138092"/>
              <a:gd name="connsiteX1" fmla="*/ 1547018 w 30998724"/>
              <a:gd name="connsiteY1" fmla="*/ 270573 h 21138092"/>
              <a:gd name="connsiteX2" fmla="*/ 29026608 w 30998724"/>
              <a:gd name="connsiteY2" fmla="*/ 0 h 21138092"/>
              <a:gd name="connsiteX3" fmla="*/ 30998724 w 30998724"/>
              <a:gd name="connsiteY3" fmla="*/ 3634764 h 21138092"/>
              <a:gd name="connsiteX4" fmla="*/ 30803875 w 30998724"/>
              <a:gd name="connsiteY4" fmla="*/ 19405053 h 21138092"/>
              <a:gd name="connsiteX5" fmla="*/ 27499247 w 30998724"/>
              <a:gd name="connsiteY5" fmla="*/ 21131730 h 21138092"/>
              <a:gd name="connsiteX6" fmla="*/ 3539230 w 30998724"/>
              <a:gd name="connsiteY6" fmla="*/ 21131730 h 21138092"/>
              <a:gd name="connsiteX7" fmla="*/ 37568 w 30998724"/>
              <a:gd name="connsiteY7" fmla="*/ 19076152 h 21138092"/>
              <a:gd name="connsiteX8" fmla="*/ 39753 w 30998724"/>
              <a:gd name="connsiteY8" fmla="*/ 3634764 h 21138092"/>
              <a:gd name="connsiteX0" fmla="*/ 39753 w 31047181"/>
              <a:gd name="connsiteY0" fmla="*/ 3634764 h 21143160"/>
              <a:gd name="connsiteX1" fmla="*/ 1547018 w 31047181"/>
              <a:gd name="connsiteY1" fmla="*/ 270573 h 21143160"/>
              <a:gd name="connsiteX2" fmla="*/ 29026608 w 31047181"/>
              <a:gd name="connsiteY2" fmla="*/ 0 h 21143160"/>
              <a:gd name="connsiteX3" fmla="*/ 30998724 w 31047181"/>
              <a:gd name="connsiteY3" fmla="*/ 3634764 h 21143160"/>
              <a:gd name="connsiteX4" fmla="*/ 31031557 w 31047181"/>
              <a:gd name="connsiteY4" fmla="*/ 19456793 h 21143160"/>
              <a:gd name="connsiteX5" fmla="*/ 27499247 w 31047181"/>
              <a:gd name="connsiteY5" fmla="*/ 21131730 h 21143160"/>
              <a:gd name="connsiteX6" fmla="*/ 3539230 w 31047181"/>
              <a:gd name="connsiteY6" fmla="*/ 21131730 h 21143160"/>
              <a:gd name="connsiteX7" fmla="*/ 37568 w 31047181"/>
              <a:gd name="connsiteY7" fmla="*/ 19076152 h 21143160"/>
              <a:gd name="connsiteX8" fmla="*/ 39753 w 31047181"/>
              <a:gd name="connsiteY8" fmla="*/ 3634764 h 2114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47181" h="21143160">
                <a:moveTo>
                  <a:pt x="39753" y="3634764"/>
                </a:moveTo>
                <a:cubicBezTo>
                  <a:pt x="39753" y="1702056"/>
                  <a:pt x="-385690" y="270573"/>
                  <a:pt x="1547018" y="270573"/>
                </a:cubicBezTo>
                <a:lnTo>
                  <a:pt x="29026608" y="0"/>
                </a:lnTo>
                <a:cubicBezTo>
                  <a:pt x="30959316" y="0"/>
                  <a:pt x="30998724" y="1702056"/>
                  <a:pt x="30998724" y="3634764"/>
                </a:cubicBezTo>
                <a:cubicBezTo>
                  <a:pt x="30933774" y="8891527"/>
                  <a:pt x="31096507" y="14200030"/>
                  <a:pt x="31031557" y="19456793"/>
                </a:cubicBezTo>
                <a:cubicBezTo>
                  <a:pt x="31031557" y="21389501"/>
                  <a:pt x="29431955" y="21131730"/>
                  <a:pt x="27499247" y="21131730"/>
                </a:cubicBezTo>
                <a:lnTo>
                  <a:pt x="3539230" y="21131730"/>
                </a:lnTo>
                <a:cubicBezTo>
                  <a:pt x="1606522" y="21131730"/>
                  <a:pt x="37568" y="21008860"/>
                  <a:pt x="37568" y="19076152"/>
                </a:cubicBezTo>
                <a:cubicBezTo>
                  <a:pt x="37568" y="14410322"/>
                  <a:pt x="39753" y="8300594"/>
                  <a:pt x="39753" y="3634764"/>
                </a:cubicBezTo>
                <a:close/>
              </a:path>
            </a:pathLst>
          </a:custGeom>
          <a:solidFill>
            <a:schemeClr val="bg1">
              <a:alpha val="92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03237" y="8290719"/>
            <a:ext cx="20564796" cy="3783103"/>
            <a:chOff x="1153960" y="20507713"/>
            <a:chExt cx="19511015" cy="2060536"/>
          </a:xfrm>
        </p:grpSpPr>
        <p:sp>
          <p:nvSpPr>
            <p:cNvPr id="120" name="Rectangle 119"/>
            <p:cNvSpPr/>
            <p:nvPr/>
          </p:nvSpPr>
          <p:spPr>
            <a:xfrm>
              <a:off x="1153960" y="20683717"/>
              <a:ext cx="19511015" cy="1884532"/>
            </a:xfrm>
            <a:prstGeom prst="rect">
              <a:avLst/>
            </a:prstGeom>
            <a:solidFill>
              <a:srgbClr val="92D050">
                <a:alpha val="16000"/>
              </a:srgbClr>
            </a:solidFill>
            <a:ln>
              <a:solidFill>
                <a:srgbClr val="00B0F0">
                  <a:alpha val="94000"/>
                </a:srgbClr>
              </a:solidFill>
            </a:ln>
            <a:scene3d>
              <a:camera prst="orthographicFront"/>
              <a:lightRig rig="threePt" dir="t"/>
            </a:scene3d>
            <a:sp3d>
              <a:bevelT w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The 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aim of this 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study 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 to screen PGPR strains to enhance wheat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growth and yield in combination with an optimised nitrogen (N) </a:t>
              </a:r>
              <a:r>
                <a:rPr lang="en-GB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fertilizer dose, </a:t>
              </a:r>
              <a:r>
                <a: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thus </a:t>
              </a:r>
              <a:r>
                <a:rPr lang="en-GB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finally 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reduce 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use of N 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fertilizer without decreasing the yield compared to the full recommended N dose. The application methods (e.g. seed coating and/or spraying) and the application growth stage will be optimized.  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/>
              <a:r>
                <a:rPr lang="en-GB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Development </a:t>
              </a:r>
              <a:r>
                <a: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 relevant research </a:t>
              </a:r>
              <a:r>
                <a:rPr lang="en-GB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protocols:</a:t>
              </a:r>
            </a:p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 assess the impacts of </a:t>
              </a:r>
              <a:r>
                <a:rPr lang="en-GB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PGPR </a:t>
              </a:r>
              <a:r>
                <a: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 plant </a:t>
              </a:r>
              <a:r>
                <a:rPr lang="en-GB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growth and yield under greenhouse and field conditions.</a:t>
              </a:r>
            </a:p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en-GB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 </a:t>
              </a:r>
              <a:r>
                <a: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assess the impacts of PGPR </a:t>
              </a:r>
              <a:r>
                <a:rPr lang="en-GB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 the microbial communities in </a:t>
              </a:r>
              <a:r>
                <a: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wheat </a:t>
              </a:r>
              <a:r>
                <a:rPr lang="en-GB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rhizosphere.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457200" lvl="0" indent="-457200" algn="just">
                <a:buFont typeface="Wingdings" panose="05000000000000000000" pitchFamily="2" charset="2"/>
                <a:buChar char="Ø"/>
              </a:pPr>
              <a:r>
                <a:rPr lang="en-GB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 find the suitable agronomical </a:t>
              </a:r>
              <a:r>
                <a: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practices </a:t>
              </a:r>
              <a:r>
                <a:rPr lang="en-GB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 support PGPR performing their best plant growth-promoting capacity.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1456191" y="20507713"/>
              <a:ext cx="2570779" cy="274768"/>
            </a:xfrm>
            <a:prstGeom prst="roundRect">
              <a:avLst/>
            </a:prstGeom>
            <a:solidFill>
              <a:srgbClr val="92D050"/>
            </a:solidFill>
            <a:effectLst>
              <a:outerShdw blurRad="50800" dist="38100" dir="5400000" algn="t" rotWithShape="0">
                <a:srgbClr val="FFFF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Objective</a:t>
              </a:r>
              <a:endPara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21192908" y="6904619"/>
            <a:ext cx="8875928" cy="10453900"/>
            <a:chOff x="21125636" y="11216693"/>
            <a:chExt cx="8193615" cy="9650285"/>
          </a:xfrm>
        </p:grpSpPr>
        <p:grpSp>
          <p:nvGrpSpPr>
            <p:cNvPr id="28" name="Group 27"/>
            <p:cNvGrpSpPr/>
            <p:nvPr/>
          </p:nvGrpSpPr>
          <p:grpSpPr>
            <a:xfrm>
              <a:off x="21125636" y="11216693"/>
              <a:ext cx="8193615" cy="9650285"/>
              <a:chOff x="20081590" y="12720300"/>
              <a:chExt cx="8532542" cy="9883473"/>
            </a:xfrm>
          </p:grpSpPr>
          <p:pic>
            <p:nvPicPr>
              <p:cNvPr id="98" name="Picture 22" descr="close up of bacteria in the root nodule of a plant roo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18437" y="12720300"/>
                <a:ext cx="7455690" cy="4451566"/>
              </a:xfrm>
              <a:prstGeom prst="rect">
                <a:avLst/>
              </a:prstGeom>
              <a:noFill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00" name="Group 99"/>
              <p:cNvGrpSpPr/>
              <p:nvPr/>
            </p:nvGrpSpPr>
            <p:grpSpPr>
              <a:xfrm>
                <a:off x="20081590" y="17067243"/>
                <a:ext cx="8532542" cy="5536530"/>
                <a:chOff x="23859951" y="25403174"/>
                <a:chExt cx="8574196" cy="5331852"/>
              </a:xfrm>
            </p:grpSpPr>
            <p:pic>
              <p:nvPicPr>
                <p:cNvPr id="106" name="Picture 4" descr="http://blog.xitebio.ca/wp-content/uploads/2012/07/6-mechanisms-of-PGPR-that-lead-to-healthier-plants.jp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859951" y="25403174"/>
                  <a:ext cx="8574196" cy="53318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5" name="TextBox 104"/>
                <p:cNvSpPr txBox="1"/>
                <p:nvPr/>
              </p:nvSpPr>
              <p:spPr>
                <a:xfrm>
                  <a:off x="24091710" y="27271992"/>
                  <a:ext cx="1299882" cy="4763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&amp; </a:t>
                  </a:r>
                  <a:r>
                    <a:rPr lang="en-US" sz="1400" b="1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Phophorus</a:t>
                  </a:r>
                  <a:r>
                    <a:rPr lang="en-US" sz="1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:r>
                    <a:rPr lang="en-US" sz="1400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r>
                    <a:rPr lang="en-US" sz="1400" b="1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olubilization</a:t>
                  </a:r>
                  <a:endParaRPr lang="en-US" sz="14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Right Arrow 25"/>
              <p:cNvSpPr/>
              <p:nvPr/>
            </p:nvSpPr>
            <p:spPr>
              <a:xfrm rot="6901615">
                <a:off x="23666528" y="16765493"/>
                <a:ext cx="2100258" cy="388572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3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90" name="Picture 4" descr="http://blog.xitebio.ca/wp-content/uploads/2012/07/6-mechanisms-of-PGPR-that-lead-to-healthier-plants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71" b="93000"/>
            <a:stretch/>
          </p:blipFill>
          <p:spPr bwMode="auto">
            <a:xfrm>
              <a:off x="26663093" y="20587419"/>
              <a:ext cx="2616109" cy="19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427037" y="12275531"/>
            <a:ext cx="20627848" cy="5252048"/>
            <a:chOff x="565060" y="13475848"/>
            <a:chExt cx="20627848" cy="5252048"/>
          </a:xfrm>
        </p:grpSpPr>
        <p:sp>
          <p:nvSpPr>
            <p:cNvPr id="112" name="Rounded Rectangle 111"/>
            <p:cNvSpPr/>
            <p:nvPr/>
          </p:nvSpPr>
          <p:spPr>
            <a:xfrm>
              <a:off x="565060" y="13986725"/>
              <a:ext cx="20627848" cy="4741171"/>
            </a:xfrm>
            <a:prstGeom prst="roundRect">
              <a:avLst/>
            </a:prstGeom>
            <a:gradFill>
              <a:gsLst>
                <a:gs pos="0">
                  <a:srgbClr val="8488C4">
                    <a:alpha val="0"/>
                    <a:lumMod val="6000"/>
                    <a:lumOff val="94000"/>
                  </a:srgbClr>
                </a:gs>
                <a:gs pos="38000">
                  <a:srgbClr val="D4DEFF">
                    <a:alpha val="32000"/>
                  </a:srgbClr>
                </a:gs>
                <a:gs pos="62000">
                  <a:srgbClr val="D4DEFF"/>
                </a:gs>
                <a:gs pos="100000">
                  <a:srgbClr val="96AB94"/>
                </a:gs>
              </a:gsLst>
              <a:lin ang="2700000" scaled="1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3" tIns="45706" rIns="91413" bIns="45706" rtlCol="0" anchor="ctr"/>
            <a:lstStyle/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en-GB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PGPR strains</a:t>
              </a:r>
              <a:r>
                <a:rPr lang="en-GB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include </a:t>
              </a:r>
              <a:r>
                <a:rPr lang="en-GB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GB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commercial 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PGPR-containing</a:t>
              </a:r>
              <a:r>
                <a:rPr lang="en-GB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products which were sprayed for both field tests (2013-2014; 2014-2015):  (1) </a:t>
              </a:r>
              <a:r>
                <a:rPr lang="en-GB" sz="28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Bacillus</a:t>
              </a:r>
              <a:r>
                <a:rPr lang="en-US" sz="28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amyloliquefaciens</a:t>
              </a:r>
              <a:r>
                <a:rPr lang="en-US" sz="28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a, 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(2) </a:t>
              </a:r>
              <a:r>
                <a:rPr lang="en-US" sz="28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800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subtilis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and  (3) </a:t>
              </a:r>
              <a:r>
                <a:rPr lang="en-US" sz="28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2800" i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amyloliquefaciens</a:t>
              </a:r>
              <a:r>
                <a:rPr lang="en-US" sz="28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b; with additional two strains for 2</a:t>
              </a:r>
              <a:r>
                <a:rPr lang="en-US" sz="2800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nd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test: (4) </a:t>
              </a:r>
              <a:r>
                <a:rPr lang="en-US" sz="2800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Azospirillum</a:t>
              </a:r>
              <a:r>
                <a:rPr lang="en-US" sz="2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brasilense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and (5) </a:t>
              </a:r>
              <a:r>
                <a:rPr lang="en-US" sz="2800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Azotobacter</a:t>
              </a:r>
              <a:r>
                <a:rPr lang="en-US" sz="2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chroococcum</a:t>
              </a:r>
              <a:r>
                <a:rPr lang="en-US" sz="28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PGPR </a:t>
              </a:r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creening under greenhouse condition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Seeds 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 spring wheat, </a:t>
              </a:r>
              <a:r>
                <a:rPr lang="en-US" sz="2800" i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Triticum</a:t>
              </a:r>
              <a:r>
                <a:rPr lang="en-US" sz="28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aestivum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ariety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Tibalt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), were planted in 30-cm depth PVC tubes filled with field soil (maintained at 15% humidity, no added fertilizer) and inoculated with 10</a:t>
              </a:r>
              <a:r>
                <a:rPr lang="en-US" sz="2800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cells/plant under LED lighting (flux: 150 W/m2). After 30d inoculation, </a:t>
              </a:r>
              <a:r>
                <a:rPr lang="en-GB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plant b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iomass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was measured. </a:t>
              </a:r>
            </a:p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PGPR screening under field </a:t>
              </a:r>
              <a:r>
                <a: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condition in combination with 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different N fertilizer doses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 Seeds of a winter wheat, </a:t>
              </a:r>
              <a:r>
                <a:rPr lang="en-US" sz="28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T. </a:t>
              </a:r>
              <a:r>
                <a:rPr lang="en-US" sz="2800" i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aestivum</a:t>
              </a:r>
              <a:r>
                <a:rPr lang="en-US" sz="2800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(cv Forum) were sowed on Dec. 2013 and Oct. 2014 in a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criss-cross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design. Two fixed factors were used: the PGPR treatment and N fertilizer doses (0, 50, 75 and 100%N in 2014; 75%N was excluded in 2015 test). The shoot weight, spike number and grain yield were measured at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Zadoks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’ stage 39, 69 &amp; 100, respectively.</a:t>
              </a:r>
              <a:endPara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1003908" y="13475848"/>
              <a:ext cx="4147970" cy="591172"/>
            </a:xfrm>
            <a:prstGeom prst="roundRect">
              <a:avLst/>
            </a:prstGeom>
            <a:solidFill>
              <a:srgbClr val="92D050"/>
            </a:solidFill>
            <a:effectLst>
              <a:outerShdw blurRad="50800" dist="38100" dir="5400000" algn="t" rotWithShape="0">
                <a:srgbClr val="FFFF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Materials &amp; methods</a:t>
              </a:r>
              <a:endPara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98437" y="24597518"/>
            <a:ext cx="29929005" cy="16478492"/>
          </a:xfrm>
          <a:custGeom>
            <a:avLst/>
            <a:gdLst>
              <a:gd name="connsiteX0" fmla="*/ 0 w 29502845"/>
              <a:gd name="connsiteY0" fmla="*/ 2372650 h 14235615"/>
              <a:gd name="connsiteX1" fmla="*/ 2372650 w 29502845"/>
              <a:gd name="connsiteY1" fmla="*/ 0 h 14235615"/>
              <a:gd name="connsiteX2" fmla="*/ 27130195 w 29502845"/>
              <a:gd name="connsiteY2" fmla="*/ 0 h 14235615"/>
              <a:gd name="connsiteX3" fmla="*/ 29502845 w 29502845"/>
              <a:gd name="connsiteY3" fmla="*/ 2372650 h 14235615"/>
              <a:gd name="connsiteX4" fmla="*/ 29502845 w 29502845"/>
              <a:gd name="connsiteY4" fmla="*/ 11862965 h 14235615"/>
              <a:gd name="connsiteX5" fmla="*/ 27130195 w 29502845"/>
              <a:gd name="connsiteY5" fmla="*/ 14235615 h 14235615"/>
              <a:gd name="connsiteX6" fmla="*/ 2372650 w 29502845"/>
              <a:gd name="connsiteY6" fmla="*/ 14235615 h 14235615"/>
              <a:gd name="connsiteX7" fmla="*/ 0 w 29502845"/>
              <a:gd name="connsiteY7" fmla="*/ 11862965 h 14235615"/>
              <a:gd name="connsiteX8" fmla="*/ 0 w 29502845"/>
              <a:gd name="connsiteY8" fmla="*/ 2372650 h 14235615"/>
              <a:gd name="connsiteX0" fmla="*/ 0 w 29502845"/>
              <a:gd name="connsiteY0" fmla="*/ 2465926 h 14328891"/>
              <a:gd name="connsiteX1" fmla="*/ 2372650 w 29502845"/>
              <a:gd name="connsiteY1" fmla="*/ 93276 h 14328891"/>
              <a:gd name="connsiteX2" fmla="*/ 2340494 w 29502845"/>
              <a:gd name="connsiteY2" fmla="*/ 0 h 14328891"/>
              <a:gd name="connsiteX3" fmla="*/ 27130195 w 29502845"/>
              <a:gd name="connsiteY3" fmla="*/ 93276 h 14328891"/>
              <a:gd name="connsiteX4" fmla="*/ 29502845 w 29502845"/>
              <a:gd name="connsiteY4" fmla="*/ 2465926 h 14328891"/>
              <a:gd name="connsiteX5" fmla="*/ 29502845 w 29502845"/>
              <a:gd name="connsiteY5" fmla="*/ 11956241 h 14328891"/>
              <a:gd name="connsiteX6" fmla="*/ 27130195 w 29502845"/>
              <a:gd name="connsiteY6" fmla="*/ 14328891 h 14328891"/>
              <a:gd name="connsiteX7" fmla="*/ 2372650 w 29502845"/>
              <a:gd name="connsiteY7" fmla="*/ 14328891 h 14328891"/>
              <a:gd name="connsiteX8" fmla="*/ 0 w 29502845"/>
              <a:gd name="connsiteY8" fmla="*/ 11956241 h 14328891"/>
              <a:gd name="connsiteX9" fmla="*/ 0 w 29502845"/>
              <a:gd name="connsiteY9" fmla="*/ 2465926 h 14328891"/>
              <a:gd name="connsiteX0" fmla="*/ 0 w 29502845"/>
              <a:gd name="connsiteY0" fmla="*/ 2465926 h 14328891"/>
              <a:gd name="connsiteX1" fmla="*/ 2372650 w 29502845"/>
              <a:gd name="connsiteY1" fmla="*/ 93276 h 14328891"/>
              <a:gd name="connsiteX2" fmla="*/ 2340494 w 29502845"/>
              <a:gd name="connsiteY2" fmla="*/ 0 h 14328891"/>
              <a:gd name="connsiteX3" fmla="*/ 27130195 w 29502845"/>
              <a:gd name="connsiteY3" fmla="*/ 93276 h 14328891"/>
              <a:gd name="connsiteX4" fmla="*/ 29502845 w 29502845"/>
              <a:gd name="connsiteY4" fmla="*/ 2465926 h 14328891"/>
              <a:gd name="connsiteX5" fmla="*/ 29502845 w 29502845"/>
              <a:gd name="connsiteY5" fmla="*/ 11956241 h 14328891"/>
              <a:gd name="connsiteX6" fmla="*/ 27130195 w 29502845"/>
              <a:gd name="connsiteY6" fmla="*/ 14328891 h 14328891"/>
              <a:gd name="connsiteX7" fmla="*/ 2372650 w 29502845"/>
              <a:gd name="connsiteY7" fmla="*/ 14328891 h 14328891"/>
              <a:gd name="connsiteX8" fmla="*/ 0 w 29502845"/>
              <a:gd name="connsiteY8" fmla="*/ 11956241 h 14328891"/>
              <a:gd name="connsiteX9" fmla="*/ 0 w 29502845"/>
              <a:gd name="connsiteY9" fmla="*/ 2465926 h 14328891"/>
              <a:gd name="connsiteX0" fmla="*/ 0 w 29502845"/>
              <a:gd name="connsiteY0" fmla="*/ 2465926 h 14328891"/>
              <a:gd name="connsiteX1" fmla="*/ 2372650 w 29502845"/>
              <a:gd name="connsiteY1" fmla="*/ 93276 h 14328891"/>
              <a:gd name="connsiteX2" fmla="*/ 2340494 w 29502845"/>
              <a:gd name="connsiteY2" fmla="*/ 0 h 14328891"/>
              <a:gd name="connsiteX3" fmla="*/ 21251910 w 29502845"/>
              <a:gd name="connsiteY3" fmla="*/ 1464876 h 14328891"/>
              <a:gd name="connsiteX4" fmla="*/ 29502845 w 29502845"/>
              <a:gd name="connsiteY4" fmla="*/ 2465926 h 14328891"/>
              <a:gd name="connsiteX5" fmla="*/ 29502845 w 29502845"/>
              <a:gd name="connsiteY5" fmla="*/ 11956241 h 14328891"/>
              <a:gd name="connsiteX6" fmla="*/ 27130195 w 29502845"/>
              <a:gd name="connsiteY6" fmla="*/ 14328891 h 14328891"/>
              <a:gd name="connsiteX7" fmla="*/ 2372650 w 29502845"/>
              <a:gd name="connsiteY7" fmla="*/ 14328891 h 14328891"/>
              <a:gd name="connsiteX8" fmla="*/ 0 w 29502845"/>
              <a:gd name="connsiteY8" fmla="*/ 11956241 h 14328891"/>
              <a:gd name="connsiteX9" fmla="*/ 0 w 29502845"/>
              <a:gd name="connsiteY9" fmla="*/ 2465926 h 14328891"/>
              <a:gd name="connsiteX0" fmla="*/ 0 w 29502845"/>
              <a:gd name="connsiteY0" fmla="*/ 2465926 h 14328891"/>
              <a:gd name="connsiteX1" fmla="*/ 2372650 w 29502845"/>
              <a:gd name="connsiteY1" fmla="*/ 93276 h 14328891"/>
              <a:gd name="connsiteX2" fmla="*/ 2340494 w 29502845"/>
              <a:gd name="connsiteY2" fmla="*/ 0 h 14328891"/>
              <a:gd name="connsiteX3" fmla="*/ 21251910 w 29502845"/>
              <a:gd name="connsiteY3" fmla="*/ 1464876 h 14328891"/>
              <a:gd name="connsiteX4" fmla="*/ 29502844 w 29502845"/>
              <a:gd name="connsiteY4" fmla="*/ 2596554 h 14328891"/>
              <a:gd name="connsiteX5" fmla="*/ 29502845 w 29502845"/>
              <a:gd name="connsiteY5" fmla="*/ 11956241 h 14328891"/>
              <a:gd name="connsiteX6" fmla="*/ 27130195 w 29502845"/>
              <a:gd name="connsiteY6" fmla="*/ 14328891 h 14328891"/>
              <a:gd name="connsiteX7" fmla="*/ 2372650 w 29502845"/>
              <a:gd name="connsiteY7" fmla="*/ 14328891 h 14328891"/>
              <a:gd name="connsiteX8" fmla="*/ 0 w 29502845"/>
              <a:gd name="connsiteY8" fmla="*/ 11956241 h 14328891"/>
              <a:gd name="connsiteX9" fmla="*/ 0 w 29502845"/>
              <a:gd name="connsiteY9" fmla="*/ 2465926 h 14328891"/>
              <a:gd name="connsiteX0" fmla="*/ 0 w 29502845"/>
              <a:gd name="connsiteY0" fmla="*/ 2465926 h 14328891"/>
              <a:gd name="connsiteX1" fmla="*/ 2372650 w 29502845"/>
              <a:gd name="connsiteY1" fmla="*/ 93276 h 14328891"/>
              <a:gd name="connsiteX2" fmla="*/ 2340494 w 29502845"/>
              <a:gd name="connsiteY2" fmla="*/ 0 h 14328891"/>
              <a:gd name="connsiteX3" fmla="*/ 21251910 w 29502845"/>
              <a:gd name="connsiteY3" fmla="*/ 1464876 h 14328891"/>
              <a:gd name="connsiteX4" fmla="*/ 29502844 w 29502845"/>
              <a:gd name="connsiteY4" fmla="*/ 2596554 h 14328891"/>
              <a:gd name="connsiteX5" fmla="*/ 29502845 w 29502845"/>
              <a:gd name="connsiteY5" fmla="*/ 11956241 h 14328891"/>
              <a:gd name="connsiteX6" fmla="*/ 27130195 w 29502845"/>
              <a:gd name="connsiteY6" fmla="*/ 14328891 h 14328891"/>
              <a:gd name="connsiteX7" fmla="*/ 2372650 w 29502845"/>
              <a:gd name="connsiteY7" fmla="*/ 14328891 h 14328891"/>
              <a:gd name="connsiteX8" fmla="*/ 0 w 29502845"/>
              <a:gd name="connsiteY8" fmla="*/ 11956241 h 14328891"/>
              <a:gd name="connsiteX9" fmla="*/ 0 w 29502845"/>
              <a:gd name="connsiteY9" fmla="*/ 2465926 h 14328891"/>
              <a:gd name="connsiteX0" fmla="*/ 0 w 29502845"/>
              <a:gd name="connsiteY0" fmla="*/ 2465926 h 14328891"/>
              <a:gd name="connsiteX1" fmla="*/ 2372650 w 29502845"/>
              <a:gd name="connsiteY1" fmla="*/ 93276 h 14328891"/>
              <a:gd name="connsiteX2" fmla="*/ 2340494 w 29502845"/>
              <a:gd name="connsiteY2" fmla="*/ 0 h 14328891"/>
              <a:gd name="connsiteX3" fmla="*/ 20664081 w 29502845"/>
              <a:gd name="connsiteY3" fmla="*/ 942362 h 14328891"/>
              <a:gd name="connsiteX4" fmla="*/ 29502844 w 29502845"/>
              <a:gd name="connsiteY4" fmla="*/ 2596554 h 14328891"/>
              <a:gd name="connsiteX5" fmla="*/ 29502845 w 29502845"/>
              <a:gd name="connsiteY5" fmla="*/ 11956241 h 14328891"/>
              <a:gd name="connsiteX6" fmla="*/ 27130195 w 29502845"/>
              <a:gd name="connsiteY6" fmla="*/ 14328891 h 14328891"/>
              <a:gd name="connsiteX7" fmla="*/ 2372650 w 29502845"/>
              <a:gd name="connsiteY7" fmla="*/ 14328891 h 14328891"/>
              <a:gd name="connsiteX8" fmla="*/ 0 w 29502845"/>
              <a:gd name="connsiteY8" fmla="*/ 11956241 h 14328891"/>
              <a:gd name="connsiteX9" fmla="*/ 0 w 29502845"/>
              <a:gd name="connsiteY9" fmla="*/ 2465926 h 14328891"/>
              <a:gd name="connsiteX0" fmla="*/ 0 w 29502845"/>
              <a:gd name="connsiteY0" fmla="*/ 2373861 h 14236826"/>
              <a:gd name="connsiteX1" fmla="*/ 2372650 w 29502845"/>
              <a:gd name="connsiteY1" fmla="*/ 1211 h 14236826"/>
              <a:gd name="connsiteX2" fmla="*/ 850360 w 29502845"/>
              <a:gd name="connsiteY2" fmla="*/ 517535 h 14236826"/>
              <a:gd name="connsiteX3" fmla="*/ 20664081 w 29502845"/>
              <a:gd name="connsiteY3" fmla="*/ 850297 h 14236826"/>
              <a:gd name="connsiteX4" fmla="*/ 29502844 w 29502845"/>
              <a:gd name="connsiteY4" fmla="*/ 2504489 h 14236826"/>
              <a:gd name="connsiteX5" fmla="*/ 29502845 w 29502845"/>
              <a:gd name="connsiteY5" fmla="*/ 11864176 h 14236826"/>
              <a:gd name="connsiteX6" fmla="*/ 27130195 w 29502845"/>
              <a:gd name="connsiteY6" fmla="*/ 14236826 h 14236826"/>
              <a:gd name="connsiteX7" fmla="*/ 2372650 w 29502845"/>
              <a:gd name="connsiteY7" fmla="*/ 14236826 h 14236826"/>
              <a:gd name="connsiteX8" fmla="*/ 0 w 29502845"/>
              <a:gd name="connsiteY8" fmla="*/ 11864176 h 14236826"/>
              <a:gd name="connsiteX9" fmla="*/ 0 w 29502845"/>
              <a:gd name="connsiteY9" fmla="*/ 2373861 h 14236826"/>
              <a:gd name="connsiteX0" fmla="*/ 0 w 29502845"/>
              <a:gd name="connsiteY0" fmla="*/ 1856326 h 13719291"/>
              <a:gd name="connsiteX1" fmla="*/ 1424383 w 29502845"/>
              <a:gd name="connsiteY1" fmla="*/ 93276 h 13719291"/>
              <a:gd name="connsiteX2" fmla="*/ 850360 w 29502845"/>
              <a:gd name="connsiteY2" fmla="*/ 0 h 13719291"/>
              <a:gd name="connsiteX3" fmla="*/ 20664081 w 29502845"/>
              <a:gd name="connsiteY3" fmla="*/ 332762 h 13719291"/>
              <a:gd name="connsiteX4" fmla="*/ 29502844 w 29502845"/>
              <a:gd name="connsiteY4" fmla="*/ 1986954 h 13719291"/>
              <a:gd name="connsiteX5" fmla="*/ 29502845 w 29502845"/>
              <a:gd name="connsiteY5" fmla="*/ 11346641 h 13719291"/>
              <a:gd name="connsiteX6" fmla="*/ 27130195 w 29502845"/>
              <a:gd name="connsiteY6" fmla="*/ 13719291 h 13719291"/>
              <a:gd name="connsiteX7" fmla="*/ 2372650 w 29502845"/>
              <a:gd name="connsiteY7" fmla="*/ 13719291 h 13719291"/>
              <a:gd name="connsiteX8" fmla="*/ 0 w 29502845"/>
              <a:gd name="connsiteY8" fmla="*/ 11346641 h 13719291"/>
              <a:gd name="connsiteX9" fmla="*/ 0 w 29502845"/>
              <a:gd name="connsiteY9" fmla="*/ 1856326 h 1371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02845" h="13719291">
                <a:moveTo>
                  <a:pt x="0" y="1856326"/>
                </a:moveTo>
                <a:cubicBezTo>
                  <a:pt x="0" y="545948"/>
                  <a:pt x="114005" y="93276"/>
                  <a:pt x="1424383" y="93276"/>
                </a:cubicBezTo>
                <a:cubicBezTo>
                  <a:pt x="1500750" y="62184"/>
                  <a:pt x="773993" y="31092"/>
                  <a:pt x="850360" y="0"/>
                </a:cubicBezTo>
                <a:cubicBezTo>
                  <a:pt x="6958222" y="314121"/>
                  <a:pt x="14556219" y="18641"/>
                  <a:pt x="20664081" y="332762"/>
                </a:cubicBezTo>
                <a:cubicBezTo>
                  <a:pt x="21974459" y="332762"/>
                  <a:pt x="28000616" y="5509834"/>
                  <a:pt x="29502844" y="1986954"/>
                </a:cubicBezTo>
                <a:cubicBezTo>
                  <a:pt x="29502844" y="5106850"/>
                  <a:pt x="29502845" y="8226745"/>
                  <a:pt x="29502845" y="11346641"/>
                </a:cubicBezTo>
                <a:cubicBezTo>
                  <a:pt x="29502845" y="12657019"/>
                  <a:pt x="28440573" y="13719291"/>
                  <a:pt x="27130195" y="13719291"/>
                </a:cubicBezTo>
                <a:lnTo>
                  <a:pt x="2372650" y="13719291"/>
                </a:lnTo>
                <a:cubicBezTo>
                  <a:pt x="1062272" y="13719291"/>
                  <a:pt x="0" y="12657019"/>
                  <a:pt x="0" y="11346641"/>
                </a:cubicBezTo>
                <a:lnTo>
                  <a:pt x="0" y="1856326"/>
                </a:lnTo>
                <a:close/>
              </a:path>
            </a:pathLst>
          </a:custGeom>
          <a:solidFill>
            <a:schemeClr val="bg1">
              <a:lumMod val="95000"/>
              <a:alpha val="81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689409" y="24622839"/>
            <a:ext cx="4833628" cy="812880"/>
          </a:xfrm>
          <a:prstGeom prst="roundRect">
            <a:avLst/>
          </a:prstGeom>
          <a:solidFill>
            <a:srgbClr val="92D050"/>
          </a:solidFill>
          <a:effectLst>
            <a:outerShdw blurRad="50800" dist="38100" dir="5400000" algn="t" rotWithShape="0">
              <a:srgbClr val="FFFF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 and Perspectives</a:t>
            </a:r>
            <a:endParaRPr lang="en-US" sz="35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9618" y="5852319"/>
            <a:ext cx="20548415" cy="2142675"/>
            <a:chOff x="519618" y="5919444"/>
            <a:chExt cx="20548415" cy="2142675"/>
          </a:xfrm>
        </p:grpSpPr>
        <p:sp>
          <p:nvSpPr>
            <p:cNvPr id="68" name="Rectangle 67"/>
            <p:cNvSpPr/>
            <p:nvPr/>
          </p:nvSpPr>
          <p:spPr>
            <a:xfrm>
              <a:off x="519618" y="6385719"/>
              <a:ext cx="20548415" cy="1676400"/>
            </a:xfrm>
            <a:prstGeom prst="rect">
              <a:avLst/>
            </a:prstGeom>
            <a:solidFill>
              <a:srgbClr val="92D050">
                <a:alpha val="19000"/>
              </a:srgbClr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w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tabLst>
                  <a:tab pos="3200400" algn="r"/>
                </a:tabLst>
              </a:pP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Plant Growth-Promoting </a:t>
              </a:r>
              <a:r>
                <a:rPr lang="en-US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Rhizobacteria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PGPR)</a:t>
              </a:r>
              <a:r>
                <a:rPr lang="en-US" sz="2800" baseline="30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(1,2,3)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are well-known for 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stimulating </a:t>
              </a:r>
              <a:r>
                <a: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root growth, 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enhancing </a:t>
              </a:r>
              <a:r>
                <a:rPr lang="en-GB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mineral availability, and nutrient use efficiency in crops,</a:t>
              </a:r>
              <a:r>
                <a: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therefore become promising tool for sustainable 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agriculture. In addition, PGPR are one of the main classes of  plant b</a:t>
              </a:r>
              <a:r>
                <a:rPr lang="en-GB" sz="28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iostimulants</a:t>
              </a:r>
              <a:r>
                <a:rPr lang="en-GB" sz="2800" baseline="300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(4)</a:t>
              </a:r>
              <a:r>
                <a:rPr lang="en-GB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      </a:t>
              </a:r>
              <a:endPara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749432" y="5919444"/>
              <a:ext cx="2941064" cy="618675"/>
            </a:xfrm>
            <a:prstGeom prst="roundRect">
              <a:avLst/>
            </a:prstGeom>
            <a:solidFill>
              <a:srgbClr val="92D050"/>
            </a:solidFill>
            <a:effectLst>
              <a:outerShdw blurRad="50800" dist="38100" dir="5400000" algn="t" rotWithShape="0">
                <a:srgbClr val="FFFF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Introduction</a:t>
              </a:r>
              <a:endParaRPr lang="en-US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2214417" y="37543464"/>
            <a:ext cx="1735626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BE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</a:t>
            </a:r>
            <a:r>
              <a:rPr lang="fr-B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optimise the </a:t>
            </a:r>
            <a:r>
              <a:rPr lang="fr-BE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r>
              <a:rPr lang="fr-B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 (</a:t>
            </a:r>
            <a:r>
              <a:rPr lang="fr-BE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fr-B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BE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fertilizer</a:t>
            </a:r>
            <a:r>
              <a:rPr lang="fr-B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fr-BE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mix </a:t>
            </a:r>
            <a:r>
              <a:rPr lang="fr-BE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fr-BE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BE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</a:t>
            </a:r>
            <a:r>
              <a:rPr lang="fr-BE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BE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fr-BE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the </a:t>
            </a:r>
            <a:r>
              <a:rPr lang="fr-BE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nutrient</a:t>
            </a:r>
            <a:r>
              <a:rPr lang="fr-BE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content) </a:t>
            </a:r>
            <a:r>
              <a:rPr lang="fr-B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select the </a:t>
            </a:r>
            <a:r>
              <a:rPr lang="fr-BE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proper</a:t>
            </a:r>
            <a:r>
              <a:rPr lang="fr-B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plant stage to </a:t>
            </a:r>
            <a:r>
              <a:rPr lang="fr-BE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inoculate</a:t>
            </a:r>
            <a:r>
              <a:rPr lang="fr-B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PGPR </a:t>
            </a:r>
            <a:r>
              <a:rPr lang="fr-BE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efficiently</a:t>
            </a:r>
            <a:r>
              <a:rPr lang="fr-B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BE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BE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greenhouse</a:t>
            </a:r>
            <a:r>
              <a:rPr lang="fr-BE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BE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BE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critical to test the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colonization capacity of PGPR in the wheat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rhizosphere.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Metagenomic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 (based on shotgun sequencing of rDNA)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developed to assess the impacts of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PGPR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soil microbial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in greenhouse before testing in the field.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Optimise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materials and shelf-life for the PGPR-coated seed method for field application 2016-2017.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Searching cold-tolerant strains which is necessary for efficient inoculation in early spring when the weather is unpredictable </a:t>
            </a:r>
          </a:p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low temperature.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466637" y="17842837"/>
            <a:ext cx="6458400" cy="6198452"/>
            <a:chOff x="11171237" y="19008807"/>
            <a:chExt cx="6458400" cy="6198452"/>
          </a:xfrm>
        </p:grpSpPr>
        <p:pic>
          <p:nvPicPr>
            <p:cNvPr id="1027" name="Picture 3" descr="C:\Users\Doc\Desktop\EXPERIMENT\3. PICTURE_experiment\Photo_Greenhouse 2013-2017\Photo_Greenhouse 2013-2014\1 month plant-5 products 29-4-2014\DSCF7379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1237" y="19008807"/>
              <a:ext cx="6458400" cy="5506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Rectangle 112"/>
            <p:cNvSpPr/>
            <p:nvPr/>
          </p:nvSpPr>
          <p:spPr>
            <a:xfrm>
              <a:off x="11780837" y="24684039"/>
              <a:ext cx="5334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 panose="02020603050405020304" pitchFamily="18" charset="0"/>
                  <a:cs typeface="Times New Roman" pitchFamily="18" charset="0"/>
                </a:rPr>
                <a:t>Wheat plants grown in soil tubes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8791237" y="17792037"/>
            <a:ext cx="11160440" cy="6619019"/>
            <a:chOff x="18613437" y="19008807"/>
            <a:chExt cx="11160440" cy="6619019"/>
          </a:xfrm>
        </p:grpSpPr>
        <p:pic>
          <p:nvPicPr>
            <p:cNvPr id="1028" name="Picture 4" descr="C:\Users\Doc\Desktop\EXPERIMENT\3. PICTURE_experiment\Photo_Field 2013-2017\Photo_Field 2014-2015\Spraying 6 products 1st application- 26-3-2015 Z26-29\3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2538" y="19008807"/>
              <a:ext cx="7566975" cy="56752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Rectangle 115"/>
            <p:cNvSpPr/>
            <p:nvPr/>
          </p:nvSpPr>
          <p:spPr>
            <a:xfrm>
              <a:off x="18613437" y="24673719"/>
              <a:ext cx="1116044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Spraying  the PGPR-containing products </a:t>
              </a:r>
            </a:p>
            <a:p>
              <a:pPr algn="ctr"/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under field conditions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41637" y="17842837"/>
            <a:ext cx="8384458" cy="6188132"/>
            <a:chOff x="2472694" y="19008807"/>
            <a:chExt cx="8384458" cy="6188132"/>
          </a:xfrm>
        </p:grpSpPr>
        <p:sp>
          <p:nvSpPr>
            <p:cNvPr id="29" name="Rectangle 28"/>
            <p:cNvSpPr/>
            <p:nvPr/>
          </p:nvSpPr>
          <p:spPr>
            <a:xfrm>
              <a:off x="2907349" y="24673719"/>
              <a:ext cx="794980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itchFamily="18" charset="0"/>
                </a:rPr>
                <a:t>PGPR screening under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greenhouse conditions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3" descr="C:\Users\Doc\Desktop\EXPERIMENT\3. PICTURE_experiment\Photo_Greenhouse 2013-2017\Photo_greenhouse 2014-2015\DSC00517.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36" t="8043"/>
            <a:stretch/>
          </p:blipFill>
          <p:spPr bwMode="auto">
            <a:xfrm>
              <a:off x="2472694" y="19008807"/>
              <a:ext cx="8247363" cy="5614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3" name="Group 232"/>
          <p:cNvGrpSpPr/>
          <p:nvPr/>
        </p:nvGrpSpPr>
        <p:grpSpPr>
          <a:xfrm>
            <a:off x="1260626" y="25664319"/>
            <a:ext cx="9910611" cy="12268200"/>
            <a:chOff x="1260626" y="25664319"/>
            <a:chExt cx="9910611" cy="12268200"/>
          </a:xfrm>
        </p:grpSpPr>
        <p:grpSp>
          <p:nvGrpSpPr>
            <p:cNvPr id="13" name="Group 12"/>
            <p:cNvGrpSpPr/>
            <p:nvPr/>
          </p:nvGrpSpPr>
          <p:grpSpPr>
            <a:xfrm>
              <a:off x="1260626" y="31816665"/>
              <a:ext cx="9067800" cy="6115854"/>
              <a:chOff x="808037" y="26711265"/>
              <a:chExt cx="9067800" cy="6115854"/>
            </a:xfrm>
          </p:grpSpPr>
          <p:grpSp>
            <p:nvGrpSpPr>
              <p:cNvPr id="279" name="Group 278"/>
              <p:cNvGrpSpPr>
                <a:grpSpLocks noChangeAspect="1"/>
              </p:cNvGrpSpPr>
              <p:nvPr/>
            </p:nvGrpSpPr>
            <p:grpSpPr>
              <a:xfrm>
                <a:off x="808037" y="27035919"/>
                <a:ext cx="9067800" cy="5791200"/>
                <a:chOff x="76200" y="685800"/>
                <a:chExt cx="9067800" cy="5791200"/>
              </a:xfrm>
            </p:grpSpPr>
            <p:graphicFrame>
              <p:nvGraphicFramePr>
                <p:cNvPr id="280" name="Chart 279"/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86389052"/>
                    </p:ext>
                  </p:extLst>
                </p:nvPr>
              </p:nvGraphicFramePr>
              <p:xfrm>
                <a:off x="228600" y="3733800"/>
                <a:ext cx="8915400" cy="27432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1"/>
                </a:graphicData>
              </a:graphic>
            </p:graphicFrame>
            <p:grpSp>
              <p:nvGrpSpPr>
                <p:cNvPr id="281" name="Group 280"/>
                <p:cNvGrpSpPr/>
                <p:nvPr/>
              </p:nvGrpSpPr>
              <p:grpSpPr>
                <a:xfrm>
                  <a:off x="76200" y="685800"/>
                  <a:ext cx="9067800" cy="5257800"/>
                  <a:chOff x="76200" y="685800"/>
                  <a:chExt cx="9067800" cy="5257800"/>
                </a:xfrm>
              </p:grpSpPr>
              <p:graphicFrame>
                <p:nvGraphicFramePr>
                  <p:cNvPr id="292" name="Chart 291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117532910"/>
                      </p:ext>
                    </p:extLst>
                  </p:nvPr>
                </p:nvGraphicFramePr>
                <p:xfrm>
                  <a:off x="76200" y="685800"/>
                  <a:ext cx="9067800" cy="2743200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2"/>
                  </a:graphicData>
                </a:graphic>
              </p:graphicFrame>
              <p:cxnSp>
                <p:nvCxnSpPr>
                  <p:cNvPr id="293" name="Straight Connector 292"/>
                  <p:cNvCxnSpPr/>
                  <p:nvPr/>
                </p:nvCxnSpPr>
                <p:spPr>
                  <a:xfrm flipH="1">
                    <a:off x="2266544" y="3124200"/>
                    <a:ext cx="2819400" cy="28194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>
                  <a:xfrm flipH="1" flipV="1">
                    <a:off x="8686800" y="3124200"/>
                    <a:ext cx="381000" cy="28194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2" name="Right Arrow 281"/>
                <p:cNvSpPr/>
                <p:nvPr/>
              </p:nvSpPr>
              <p:spPr>
                <a:xfrm rot="16200000">
                  <a:off x="2630195" y="6113407"/>
                  <a:ext cx="167643" cy="269988"/>
                </a:xfrm>
                <a:prstGeom prst="rightArrow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3" name="Right Arrow 282"/>
                <p:cNvSpPr/>
                <p:nvPr/>
              </p:nvSpPr>
              <p:spPr>
                <a:xfrm rot="16200000">
                  <a:off x="7697880" y="6119404"/>
                  <a:ext cx="167643" cy="269988"/>
                </a:xfrm>
                <a:prstGeom prst="rightArrow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4" name="Right Arrow 283"/>
                <p:cNvSpPr/>
                <p:nvPr/>
              </p:nvSpPr>
              <p:spPr>
                <a:xfrm rot="16200000">
                  <a:off x="834018" y="3057959"/>
                  <a:ext cx="125953" cy="202846"/>
                </a:xfrm>
                <a:prstGeom prst="rightArrow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5" name="Right Arrow 284"/>
                <p:cNvSpPr/>
                <p:nvPr/>
              </p:nvSpPr>
              <p:spPr>
                <a:xfrm rot="16200000">
                  <a:off x="6199530" y="3061717"/>
                  <a:ext cx="167643" cy="245444"/>
                </a:xfrm>
                <a:prstGeom prst="rightArrow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287" name="Group 286"/>
                <p:cNvGrpSpPr/>
                <p:nvPr/>
              </p:nvGrpSpPr>
              <p:grpSpPr>
                <a:xfrm>
                  <a:off x="7686460" y="2495143"/>
                  <a:ext cx="1152463" cy="246221"/>
                  <a:chOff x="7715921" y="2495143"/>
                  <a:chExt cx="1152463" cy="246221"/>
                </a:xfrm>
              </p:grpSpPr>
              <p:sp>
                <p:nvSpPr>
                  <p:cNvPr id="290" name="Right Arrow 289"/>
                  <p:cNvSpPr/>
                  <p:nvPr/>
                </p:nvSpPr>
                <p:spPr>
                  <a:xfrm rot="16200000">
                    <a:off x="7730468" y="2514601"/>
                    <a:ext cx="138548" cy="167641"/>
                  </a:xfrm>
                  <a:prstGeom prst="rightArrow">
                    <a:avLst/>
                  </a:prstGeom>
                  <a:solidFill>
                    <a:srgbClr val="7030A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1" name="TextBox 290"/>
                  <p:cNvSpPr txBox="1"/>
                  <p:nvPr/>
                </p:nvSpPr>
                <p:spPr>
                  <a:xfrm>
                    <a:off x="7877784" y="2495143"/>
                    <a:ext cx="990600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PGPR spraying</a:t>
                    </a:r>
                    <a:endParaRPr lang="en-US" sz="1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89" name="TextBox 288"/>
                <p:cNvSpPr txBox="1"/>
                <p:nvPr/>
              </p:nvSpPr>
              <p:spPr>
                <a:xfrm>
                  <a:off x="8117736" y="2924784"/>
                  <a:ext cx="770104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… 30 May</a:t>
                  </a:r>
                  <a:endPara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18658" y="26711265"/>
                <a:ext cx="95203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(1.B)</a:t>
                </a:r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1556360" y="25664319"/>
              <a:ext cx="9614877" cy="6172200"/>
              <a:chOff x="1556360" y="25664319"/>
              <a:chExt cx="9614877" cy="61722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708761" y="28940919"/>
                <a:ext cx="9462476" cy="2895600"/>
                <a:chOff x="1708761" y="29743482"/>
                <a:chExt cx="9462476" cy="2895600"/>
              </a:xfrm>
            </p:grpSpPr>
            <p:grpSp>
              <p:nvGrpSpPr>
                <p:cNvPr id="118" name="Group 117"/>
                <p:cNvGrpSpPr/>
                <p:nvPr/>
              </p:nvGrpSpPr>
              <p:grpSpPr>
                <a:xfrm>
                  <a:off x="1708761" y="29743482"/>
                  <a:ext cx="9462476" cy="2895600"/>
                  <a:chOff x="278783" y="3149544"/>
                  <a:chExt cx="8996835" cy="2656256"/>
                </a:xfrm>
              </p:grpSpPr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278783" y="3149544"/>
                    <a:ext cx="8996835" cy="2656256"/>
                    <a:chOff x="104775" y="3595973"/>
                    <a:chExt cx="8996835" cy="2656256"/>
                  </a:xfrm>
                </p:grpSpPr>
                <p:sp>
                  <p:nvSpPr>
                    <p:cNvPr id="126" name="TextBox 125"/>
                    <p:cNvSpPr txBox="1"/>
                    <p:nvPr/>
                  </p:nvSpPr>
                  <p:spPr>
                    <a:xfrm>
                      <a:off x="2591097" y="3595973"/>
                      <a:ext cx="3302458" cy="367038"/>
                    </a:xfrm>
                    <a:prstGeom prst="rect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BE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</a:t>
                      </a:r>
                      <a:r>
                        <a:rPr lang="fr-BE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BE" sz="20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xperiment</a:t>
                      </a:r>
                      <a:r>
                        <a:rPr lang="fr-BE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2014-2015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27" name="TextBox 126"/>
                    <p:cNvSpPr txBox="1"/>
                    <p:nvPr/>
                  </p:nvSpPr>
                  <p:spPr>
                    <a:xfrm>
                      <a:off x="7563823" y="4763433"/>
                      <a:ext cx="1537787" cy="268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 stage (</a:t>
                      </a:r>
                      <a:r>
                        <a:rPr lang="en-US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Zadoks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28" name="Straight Connector 127"/>
                    <p:cNvCxnSpPr/>
                    <p:nvPr/>
                  </p:nvCxnSpPr>
                  <p:spPr>
                    <a:xfrm>
                      <a:off x="3473318" y="4600544"/>
                      <a:ext cx="0" cy="19846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" name="Straight Connector 128"/>
                    <p:cNvCxnSpPr/>
                    <p:nvPr/>
                  </p:nvCxnSpPr>
                  <p:spPr>
                    <a:xfrm>
                      <a:off x="5344878" y="4638644"/>
                      <a:ext cx="0" cy="19846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0" name="TextBox 129"/>
                    <p:cNvSpPr txBox="1"/>
                    <p:nvPr/>
                  </p:nvSpPr>
                  <p:spPr>
                    <a:xfrm>
                      <a:off x="3584622" y="4723941"/>
                      <a:ext cx="549246" cy="268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Z39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1" name="TextBox 130"/>
                    <p:cNvSpPr txBox="1"/>
                    <p:nvPr/>
                  </p:nvSpPr>
                  <p:spPr>
                    <a:xfrm>
                      <a:off x="5165731" y="4757807"/>
                      <a:ext cx="663517" cy="268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BE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Z69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32" name="TextBox 131"/>
                    <p:cNvSpPr txBox="1"/>
                    <p:nvPr/>
                  </p:nvSpPr>
                  <p:spPr>
                    <a:xfrm>
                      <a:off x="1828801" y="4023146"/>
                      <a:ext cx="1654791" cy="39527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1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="1" baseline="30000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1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Products  spraying </a:t>
                      </a:r>
                    </a:p>
                    <a:p>
                      <a:endParaRPr lang="en-US" sz="11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33" name="Straight Arrow Connector 132"/>
                    <p:cNvCxnSpPr/>
                    <p:nvPr/>
                  </p:nvCxnSpPr>
                  <p:spPr>
                    <a:xfrm flipH="1">
                      <a:off x="2019300" y="4219865"/>
                      <a:ext cx="419103" cy="265985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4" name="TextBox 133"/>
                    <p:cNvSpPr txBox="1"/>
                    <p:nvPr/>
                  </p:nvSpPr>
                  <p:spPr>
                    <a:xfrm>
                      <a:off x="3305999" y="4038386"/>
                      <a:ext cx="1830895" cy="39527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1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b="1" baseline="30000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1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products spraying</a:t>
                      </a:r>
                    </a:p>
                    <a:p>
                      <a:r>
                        <a:rPr lang="en-US" sz="11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35" name="Straight Arrow Connector 134"/>
                    <p:cNvCxnSpPr/>
                    <p:nvPr/>
                  </p:nvCxnSpPr>
                  <p:spPr>
                    <a:xfrm flipH="1">
                      <a:off x="2915088" y="4248440"/>
                      <a:ext cx="517134" cy="210277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6" name="TextBox 135"/>
                    <p:cNvSpPr txBox="1"/>
                    <p:nvPr/>
                  </p:nvSpPr>
                  <p:spPr>
                    <a:xfrm>
                      <a:off x="3739765" y="5165697"/>
                      <a:ext cx="1635133" cy="4517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b="1" baseline="30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3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Biomass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Harvest </a:t>
                      </a:r>
                      <a:r>
                        <a:rPr lang="en-US" sz="1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(Z39)</a:t>
                      </a:r>
                      <a:endParaRPr lang="en-US" sz="1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37" name="Straight Arrow Connector 136"/>
                    <p:cNvCxnSpPr/>
                    <p:nvPr/>
                  </p:nvCxnSpPr>
                  <p:spPr>
                    <a:xfrm flipH="1" flipV="1">
                      <a:off x="3859245" y="4975233"/>
                      <a:ext cx="141437" cy="23954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8" name="TextBox 137"/>
                    <p:cNvSpPr txBox="1"/>
                    <p:nvPr/>
                  </p:nvSpPr>
                  <p:spPr>
                    <a:xfrm>
                      <a:off x="5264343" y="5174184"/>
                      <a:ext cx="1511771" cy="4517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b="1" baseline="30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3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Biomass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Harvest </a:t>
                      </a:r>
                      <a:r>
                        <a:rPr lang="en-US" sz="10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(Z69)</a:t>
                      </a:r>
                      <a:endParaRPr lang="en-US" sz="1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39" name="Straight Arrow Connector 138"/>
                    <p:cNvCxnSpPr/>
                    <p:nvPr/>
                  </p:nvCxnSpPr>
                  <p:spPr>
                    <a:xfrm flipH="1" flipV="1">
                      <a:off x="5344879" y="4984627"/>
                      <a:ext cx="352536" cy="244379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0" name="TextBox 139"/>
                    <p:cNvSpPr txBox="1"/>
                    <p:nvPr/>
                  </p:nvSpPr>
                  <p:spPr>
                    <a:xfrm>
                      <a:off x="6662054" y="5229006"/>
                      <a:ext cx="1308730" cy="268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3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rain Harvest</a:t>
                      </a:r>
                      <a:endParaRPr lang="en-US" sz="13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41" name="Straight Arrow Connector 140"/>
                    <p:cNvCxnSpPr/>
                    <p:nvPr/>
                  </p:nvCxnSpPr>
                  <p:spPr>
                    <a:xfrm flipV="1">
                      <a:off x="7109056" y="4961072"/>
                      <a:ext cx="169699" cy="306442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Arrow Connector 141"/>
                    <p:cNvCxnSpPr/>
                    <p:nvPr/>
                  </p:nvCxnSpPr>
                  <p:spPr>
                    <a:xfrm flipV="1">
                      <a:off x="228600" y="4701437"/>
                      <a:ext cx="8015878" cy="23253"/>
                    </a:xfrm>
                    <a:prstGeom prst="straightConnector1">
                      <a:avLst/>
                    </a:prstGeom>
                    <a:ln w="2222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3" name="TextBox 142"/>
                    <p:cNvSpPr txBox="1"/>
                    <p:nvPr/>
                  </p:nvSpPr>
                  <p:spPr>
                    <a:xfrm>
                      <a:off x="1143000" y="5608049"/>
                      <a:ext cx="1358974" cy="4517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b="1" baseline="30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 appl.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Tillering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47" name="Straight Connector 146"/>
                    <p:cNvCxnSpPr/>
                    <p:nvPr/>
                  </p:nvCxnSpPr>
                  <p:spPr>
                    <a:xfrm>
                      <a:off x="1611471" y="4594764"/>
                      <a:ext cx="0" cy="19846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Arrow Connector 148"/>
                    <p:cNvCxnSpPr/>
                    <p:nvPr/>
                  </p:nvCxnSpPr>
                  <p:spPr>
                    <a:xfrm flipV="1">
                      <a:off x="1567299" y="4799008"/>
                      <a:ext cx="51205" cy="908715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7" name="TextBox 166"/>
                    <p:cNvSpPr txBox="1"/>
                    <p:nvPr/>
                  </p:nvSpPr>
                  <p:spPr>
                    <a:xfrm>
                      <a:off x="3559792" y="5629463"/>
                      <a:ext cx="2137623" cy="4517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300" b="1" baseline="30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 appl.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 leaves)</a:t>
                      </a:r>
                      <a:endParaRPr lang="en-US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68" name="Straight Arrow Connector 167"/>
                    <p:cNvCxnSpPr/>
                    <p:nvPr/>
                  </p:nvCxnSpPr>
                  <p:spPr>
                    <a:xfrm flipH="1" flipV="1">
                      <a:off x="3483592" y="4807728"/>
                      <a:ext cx="259671" cy="899995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4" name="TextBox 173"/>
                    <p:cNvSpPr txBox="1"/>
                    <p:nvPr/>
                  </p:nvSpPr>
                  <p:spPr>
                    <a:xfrm>
                      <a:off x="2438400" y="5616972"/>
                      <a:ext cx="2137623" cy="63525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b="1" baseline="30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3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appl.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(Stem 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elongation)</a:t>
                      </a:r>
                      <a:endParaRPr lang="en-US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75" name="Straight Arrow Connector 174"/>
                    <p:cNvCxnSpPr/>
                    <p:nvPr/>
                  </p:nvCxnSpPr>
                  <p:spPr>
                    <a:xfrm flipH="1" flipV="1">
                      <a:off x="2286617" y="4807728"/>
                      <a:ext cx="370658" cy="878988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75"/>
                    <p:cNvCxnSpPr/>
                    <p:nvPr/>
                  </p:nvCxnSpPr>
                  <p:spPr>
                    <a:xfrm>
                      <a:off x="2286617" y="4598954"/>
                      <a:ext cx="0" cy="19846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77" name="TextBox 176"/>
                    <p:cNvSpPr txBox="1"/>
                    <p:nvPr/>
                  </p:nvSpPr>
                  <p:spPr>
                    <a:xfrm>
                      <a:off x="1146240" y="4403612"/>
                      <a:ext cx="1053721" cy="2258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16/3/2015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8" name="TextBox 177"/>
                    <p:cNvSpPr txBox="1"/>
                    <p:nvPr/>
                  </p:nvSpPr>
                  <p:spPr>
                    <a:xfrm>
                      <a:off x="2078554" y="4407618"/>
                      <a:ext cx="893246" cy="3670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15/4</a:t>
                      </a: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9" name="TextBox 178"/>
                    <p:cNvSpPr txBox="1"/>
                    <p:nvPr/>
                  </p:nvSpPr>
                  <p:spPr>
                    <a:xfrm>
                      <a:off x="3293516" y="4408555"/>
                      <a:ext cx="893246" cy="2399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15/5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0" name="TextBox 179"/>
                    <p:cNvSpPr txBox="1"/>
                    <p:nvPr/>
                  </p:nvSpPr>
                  <p:spPr>
                    <a:xfrm>
                      <a:off x="117778" y="5219013"/>
                      <a:ext cx="852680" cy="268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Sowing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1" name="TextBox 180"/>
                    <p:cNvSpPr txBox="1"/>
                    <p:nvPr/>
                  </p:nvSpPr>
                  <p:spPr>
                    <a:xfrm>
                      <a:off x="104775" y="4375956"/>
                      <a:ext cx="1171634" cy="268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10/2014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2" name="Rectangle 181"/>
                    <p:cNvSpPr/>
                    <p:nvPr/>
                  </p:nvSpPr>
                  <p:spPr>
                    <a:xfrm>
                      <a:off x="690574" y="4638646"/>
                      <a:ext cx="848138" cy="19846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3" name="TextBox 182"/>
                    <p:cNvSpPr txBox="1"/>
                    <p:nvPr/>
                  </p:nvSpPr>
                  <p:spPr>
                    <a:xfrm>
                      <a:off x="5112510" y="4375956"/>
                      <a:ext cx="893246" cy="2258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12/6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4" name="TextBox 183"/>
                    <p:cNvSpPr txBox="1"/>
                    <p:nvPr/>
                  </p:nvSpPr>
                  <p:spPr>
                    <a:xfrm>
                      <a:off x="6954794" y="4396965"/>
                      <a:ext cx="1243426" cy="2258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05/8/2015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5" name="TextBox 184"/>
                    <p:cNvSpPr txBox="1"/>
                    <p:nvPr/>
                  </p:nvSpPr>
                  <p:spPr>
                    <a:xfrm>
                      <a:off x="7061862" y="4726775"/>
                      <a:ext cx="663517" cy="268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86" name="Straight Connector 185"/>
                    <p:cNvCxnSpPr/>
                    <p:nvPr/>
                  </p:nvCxnSpPr>
                  <p:spPr>
                    <a:xfrm>
                      <a:off x="7290166" y="4629621"/>
                      <a:ext cx="0" cy="19846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>
                      <a:off x="411944" y="4596699"/>
                      <a:ext cx="0" cy="19846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88" name="TextBox 187"/>
                    <p:cNvSpPr txBox="1"/>
                    <p:nvPr/>
                  </p:nvSpPr>
                  <p:spPr>
                    <a:xfrm>
                      <a:off x="281882" y="4749656"/>
                      <a:ext cx="663517" cy="268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p:txBody>
                </p:sp>
                <p:cxnSp>
                  <p:nvCxnSpPr>
                    <p:cNvPr id="189" name="Straight Arrow Connector 188"/>
                    <p:cNvCxnSpPr/>
                    <p:nvPr/>
                  </p:nvCxnSpPr>
                  <p:spPr>
                    <a:xfrm flipV="1">
                      <a:off x="351575" y="4984627"/>
                      <a:ext cx="41318" cy="282887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0" name="TextBox 189"/>
                    <p:cNvSpPr txBox="1"/>
                    <p:nvPr/>
                  </p:nvSpPr>
                  <p:spPr>
                    <a:xfrm>
                      <a:off x="7762905" y="4421820"/>
                      <a:ext cx="648874" cy="268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91" name="Straight Connector 190"/>
                    <p:cNvCxnSpPr/>
                    <p:nvPr/>
                  </p:nvCxnSpPr>
                  <p:spPr>
                    <a:xfrm>
                      <a:off x="3784735" y="4600876"/>
                      <a:ext cx="0" cy="20605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>
                      <a:off x="1892859" y="4627529"/>
                      <a:ext cx="0" cy="19846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3" name="TextBox 192"/>
                    <p:cNvSpPr txBox="1"/>
                    <p:nvPr/>
                  </p:nvSpPr>
                  <p:spPr>
                    <a:xfrm>
                      <a:off x="1742326" y="4420639"/>
                      <a:ext cx="528063" cy="2258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26/3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4" name="TextBox 193"/>
                    <p:cNvSpPr txBox="1"/>
                    <p:nvPr/>
                  </p:nvSpPr>
                  <p:spPr>
                    <a:xfrm>
                      <a:off x="2557628" y="4724690"/>
                      <a:ext cx="549246" cy="268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Z32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>
                      <a:off x="2768154" y="4591351"/>
                      <a:ext cx="0" cy="20605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96" name="TextBox 195"/>
                    <p:cNvSpPr txBox="1"/>
                    <p:nvPr/>
                  </p:nvSpPr>
                  <p:spPr>
                    <a:xfrm>
                      <a:off x="2569192" y="4400840"/>
                      <a:ext cx="893246" cy="2258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29/4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3785776" y="3962400"/>
                    <a:ext cx="893246" cy="2399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18/5</a:t>
                    </a:r>
                    <a:endParaRPr lang="en-US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1808251" y="4292030"/>
                    <a:ext cx="699929" cy="268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Z26-29</a:t>
                    </a:r>
                    <a:endParaRPr lang="en-US" sz="13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pic>
              <p:nvPicPr>
                <p:cNvPr id="296" name="Picture 14" descr="http://www1.odn.ne.jp/snow-crystals/topleft.gif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88842" y="30224413"/>
                  <a:ext cx="768658" cy="6562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1556360" y="25664319"/>
                <a:ext cx="9538677" cy="3020054"/>
                <a:chOff x="1556360" y="26804627"/>
                <a:chExt cx="9538677" cy="3020054"/>
              </a:xfrm>
            </p:grpSpPr>
            <p:grpSp>
              <p:nvGrpSpPr>
                <p:cNvPr id="197" name="Group 196"/>
                <p:cNvGrpSpPr/>
                <p:nvPr/>
              </p:nvGrpSpPr>
              <p:grpSpPr>
                <a:xfrm>
                  <a:off x="1556360" y="26804627"/>
                  <a:ext cx="9538677" cy="3020054"/>
                  <a:chOff x="228600" y="476472"/>
                  <a:chExt cx="8784642" cy="2528371"/>
                </a:xfrm>
              </p:grpSpPr>
              <p:grpSp>
                <p:nvGrpSpPr>
                  <p:cNvPr id="198" name="Group 197"/>
                  <p:cNvGrpSpPr/>
                  <p:nvPr/>
                </p:nvGrpSpPr>
                <p:grpSpPr>
                  <a:xfrm>
                    <a:off x="228600" y="844296"/>
                    <a:ext cx="8784642" cy="2160547"/>
                    <a:chOff x="228600" y="2235664"/>
                    <a:chExt cx="8784642" cy="2160547"/>
                  </a:xfrm>
                </p:grpSpPr>
                <p:sp>
                  <p:nvSpPr>
                    <p:cNvPr id="200" name="TextBox 199"/>
                    <p:cNvSpPr txBox="1"/>
                    <p:nvPr/>
                  </p:nvSpPr>
                  <p:spPr>
                    <a:xfrm>
                      <a:off x="7489098" y="2901747"/>
                      <a:ext cx="1524144" cy="244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 stage (</a:t>
                      </a:r>
                      <a:r>
                        <a:rPr lang="en-US" sz="13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Zadoks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>
                      <a:off x="3900471" y="2800029"/>
                      <a:ext cx="0" cy="19846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>
                      <a:off x="5973528" y="2838129"/>
                      <a:ext cx="0" cy="19846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3" name="TextBox 202"/>
                    <p:cNvSpPr txBox="1"/>
                    <p:nvPr/>
                  </p:nvSpPr>
                  <p:spPr>
                    <a:xfrm>
                      <a:off x="2272145" y="2953269"/>
                      <a:ext cx="663517" cy="244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4" name="TextBox 203"/>
                    <p:cNvSpPr txBox="1"/>
                    <p:nvPr/>
                  </p:nvSpPr>
                  <p:spPr>
                    <a:xfrm>
                      <a:off x="3584604" y="2924175"/>
                      <a:ext cx="549246" cy="244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5" name="TextBox 204"/>
                    <p:cNvSpPr txBox="1"/>
                    <p:nvPr/>
                  </p:nvSpPr>
                  <p:spPr>
                    <a:xfrm>
                      <a:off x="5789350" y="2977840"/>
                      <a:ext cx="663517" cy="244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06" name="TextBox 205"/>
                    <p:cNvSpPr txBox="1"/>
                    <p:nvPr/>
                  </p:nvSpPr>
                  <p:spPr>
                    <a:xfrm>
                      <a:off x="1883392" y="2239546"/>
                      <a:ext cx="2328624" cy="21901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1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100" b="1" baseline="30000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1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Products  spraying</a:t>
                      </a:r>
                      <a:endParaRPr lang="en-US" sz="11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07" name="Straight Arrow Connector 206"/>
                    <p:cNvCxnSpPr/>
                    <p:nvPr/>
                  </p:nvCxnSpPr>
                  <p:spPr>
                    <a:xfrm flipH="1">
                      <a:off x="2435784" y="2438400"/>
                      <a:ext cx="183593" cy="23741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9" name="TextBox 238"/>
                    <p:cNvSpPr txBox="1"/>
                    <p:nvPr/>
                  </p:nvSpPr>
                  <p:spPr>
                    <a:xfrm>
                      <a:off x="3531865" y="2235664"/>
                      <a:ext cx="2328624" cy="21901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1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100" b="1" baseline="30000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100" b="1" dirty="0" smtClean="0">
                          <a:solidFill>
                            <a:srgbClr val="66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products  spraying</a:t>
                      </a:r>
                      <a:endParaRPr lang="en-US" sz="1100" b="1" dirty="0">
                        <a:solidFill>
                          <a:srgbClr val="66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40" name="Straight Arrow Connector 239"/>
                    <p:cNvCxnSpPr/>
                    <p:nvPr/>
                  </p:nvCxnSpPr>
                  <p:spPr>
                    <a:xfrm flipH="1">
                      <a:off x="3770837" y="2438400"/>
                      <a:ext cx="129634" cy="210277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1" name="TextBox 240"/>
                    <p:cNvSpPr txBox="1"/>
                    <p:nvPr/>
                  </p:nvSpPr>
                  <p:spPr>
                    <a:xfrm>
                      <a:off x="2949704" y="3393757"/>
                      <a:ext cx="1308730" cy="4122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b="1" baseline="30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3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Biomass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Harvest</a:t>
                      </a:r>
                      <a:endParaRPr lang="en-US" sz="13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42" name="Straight Arrow Connector 241"/>
                    <p:cNvCxnSpPr/>
                    <p:nvPr/>
                  </p:nvCxnSpPr>
                  <p:spPr>
                    <a:xfrm flipV="1">
                      <a:off x="3383337" y="3124034"/>
                      <a:ext cx="266204" cy="331329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3" name="TextBox 242"/>
                    <p:cNvSpPr txBox="1"/>
                    <p:nvPr/>
                  </p:nvSpPr>
                  <p:spPr>
                    <a:xfrm>
                      <a:off x="5469823" y="3414765"/>
                      <a:ext cx="1511771" cy="4122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b="1" baseline="300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3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Biomass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Harvest</a:t>
                      </a:r>
                      <a:endParaRPr lang="en-US" sz="13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44" name="Straight Arrow Connector 243"/>
                    <p:cNvCxnSpPr/>
                    <p:nvPr/>
                  </p:nvCxnSpPr>
                  <p:spPr>
                    <a:xfrm flipV="1">
                      <a:off x="5827441" y="3184112"/>
                      <a:ext cx="146087" cy="28289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5" name="TextBox 244"/>
                    <p:cNvSpPr txBox="1"/>
                    <p:nvPr/>
                  </p:nvSpPr>
                  <p:spPr>
                    <a:xfrm>
                      <a:off x="6662054" y="3428491"/>
                      <a:ext cx="1308730" cy="244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3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rain Harvest</a:t>
                      </a:r>
                      <a:endParaRPr lang="en-US" sz="13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46" name="Straight Arrow Connector 245"/>
                    <p:cNvCxnSpPr/>
                    <p:nvPr/>
                  </p:nvCxnSpPr>
                  <p:spPr>
                    <a:xfrm flipV="1">
                      <a:off x="7109056" y="3160557"/>
                      <a:ext cx="169699" cy="306442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7" name="Straight Arrow Connector 246"/>
                    <p:cNvCxnSpPr/>
                    <p:nvPr/>
                  </p:nvCxnSpPr>
                  <p:spPr>
                    <a:xfrm flipV="1">
                      <a:off x="483119" y="2900922"/>
                      <a:ext cx="7761359" cy="15512"/>
                    </a:xfrm>
                    <a:prstGeom prst="straightConnector1">
                      <a:avLst/>
                    </a:prstGeom>
                    <a:ln w="2222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8" name="TextBox 247"/>
                    <p:cNvSpPr txBox="1"/>
                    <p:nvPr/>
                  </p:nvSpPr>
                  <p:spPr>
                    <a:xfrm>
                      <a:off x="1013136" y="3807534"/>
                      <a:ext cx="1358974" cy="4122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300" b="1" baseline="30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 application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b="1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Tillering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49" name="Straight Connector 248"/>
                    <p:cNvCxnSpPr/>
                    <p:nvPr/>
                  </p:nvCxnSpPr>
                  <p:spPr>
                    <a:xfrm>
                      <a:off x="1773396" y="2794249"/>
                      <a:ext cx="0" cy="19846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0" name="TextBox 249"/>
                    <p:cNvSpPr txBox="1"/>
                    <p:nvPr/>
                  </p:nvSpPr>
                  <p:spPr>
                    <a:xfrm>
                      <a:off x="1618504" y="2963795"/>
                      <a:ext cx="663517" cy="244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51" name="Straight Arrow Connector 250"/>
                    <p:cNvCxnSpPr/>
                    <p:nvPr/>
                  </p:nvCxnSpPr>
                  <p:spPr>
                    <a:xfrm flipV="1">
                      <a:off x="1729224" y="3184112"/>
                      <a:ext cx="44171" cy="723096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2" name="TextBox 251"/>
                    <p:cNvSpPr txBox="1"/>
                    <p:nvPr/>
                  </p:nvSpPr>
                  <p:spPr>
                    <a:xfrm>
                      <a:off x="3614509" y="3890592"/>
                      <a:ext cx="2137623" cy="4122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300" b="1" baseline="30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 appl.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(Last leaves)</a:t>
                      </a:r>
                      <a:endParaRPr lang="en-US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53" name="Straight Arrow Connector 252"/>
                    <p:cNvCxnSpPr/>
                    <p:nvPr/>
                  </p:nvCxnSpPr>
                  <p:spPr>
                    <a:xfrm flipH="1" flipV="1">
                      <a:off x="3921532" y="3184112"/>
                      <a:ext cx="49634" cy="723096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4" name="TextBox 253"/>
                    <p:cNvSpPr txBox="1"/>
                    <p:nvPr/>
                  </p:nvSpPr>
                  <p:spPr>
                    <a:xfrm>
                      <a:off x="2209800" y="3816457"/>
                      <a:ext cx="2137623" cy="5797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b="1" baseline="30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3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appl.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(Stem </a:t>
                      </a:r>
                    </a:p>
                    <a:p>
                      <a:r>
                        <a:rPr lang="en-US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elongation)</a:t>
                      </a:r>
                      <a:endParaRPr lang="en-US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55" name="Straight Arrow Connector 254"/>
                    <p:cNvCxnSpPr/>
                    <p:nvPr/>
                  </p:nvCxnSpPr>
                  <p:spPr>
                    <a:xfrm flipH="1" flipV="1">
                      <a:off x="2254809" y="3160557"/>
                      <a:ext cx="199825" cy="696554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6" name="TextBox 255"/>
                    <p:cNvSpPr txBox="1"/>
                    <p:nvPr/>
                  </p:nvSpPr>
                  <p:spPr>
                    <a:xfrm>
                      <a:off x="2066925" y="2955573"/>
                      <a:ext cx="663517" cy="244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57" name="Straight Connector 256"/>
                    <p:cNvCxnSpPr/>
                    <p:nvPr/>
                  </p:nvCxnSpPr>
                  <p:spPr>
                    <a:xfrm>
                      <a:off x="2254809" y="2798439"/>
                      <a:ext cx="0" cy="19846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58" name="TextBox 257"/>
                    <p:cNvSpPr txBox="1"/>
                    <p:nvPr/>
                  </p:nvSpPr>
                  <p:spPr>
                    <a:xfrm>
                      <a:off x="1533525" y="2603097"/>
                      <a:ext cx="1053721" cy="20613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24/3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59" name="TextBox 258"/>
                    <p:cNvSpPr txBox="1"/>
                    <p:nvPr/>
                  </p:nvSpPr>
                  <p:spPr>
                    <a:xfrm>
                      <a:off x="1957654" y="2607103"/>
                      <a:ext cx="767821" cy="33497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22/4</a:t>
                      </a:r>
                    </a:p>
                    <a:p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0" name="TextBox 259"/>
                    <p:cNvSpPr txBox="1"/>
                    <p:nvPr/>
                  </p:nvSpPr>
                  <p:spPr>
                    <a:xfrm>
                      <a:off x="3770837" y="2625592"/>
                      <a:ext cx="893246" cy="21901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27/5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1" name="TextBox 260"/>
                    <p:cNvSpPr txBox="1"/>
                    <p:nvPr/>
                  </p:nvSpPr>
                  <p:spPr>
                    <a:xfrm>
                      <a:off x="381549" y="3412099"/>
                      <a:ext cx="852680" cy="244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Sowing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2" name="TextBox 261"/>
                    <p:cNvSpPr txBox="1"/>
                    <p:nvPr/>
                  </p:nvSpPr>
                  <p:spPr>
                    <a:xfrm>
                      <a:off x="228600" y="2575441"/>
                      <a:ext cx="1171634" cy="244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12/2013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3" name="Rectangle 262"/>
                    <p:cNvSpPr/>
                    <p:nvPr/>
                  </p:nvSpPr>
                  <p:spPr>
                    <a:xfrm>
                      <a:off x="690574" y="2838131"/>
                      <a:ext cx="848138" cy="19846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Winter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4" name="TextBox 263"/>
                    <p:cNvSpPr txBox="1"/>
                    <p:nvPr/>
                  </p:nvSpPr>
                  <p:spPr>
                    <a:xfrm>
                      <a:off x="5743077" y="2620114"/>
                      <a:ext cx="893246" cy="20613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18/6</a:t>
                      </a:r>
                      <a:endParaRPr 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5" name="TextBox 264"/>
                    <p:cNvSpPr txBox="1"/>
                    <p:nvPr/>
                  </p:nvSpPr>
                  <p:spPr>
                    <a:xfrm>
                      <a:off x="6636323" y="2606724"/>
                      <a:ext cx="1269157" cy="244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8/2014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6" name="TextBox 265"/>
                    <p:cNvSpPr txBox="1"/>
                    <p:nvPr/>
                  </p:nvSpPr>
                  <p:spPr>
                    <a:xfrm>
                      <a:off x="7061862" y="2926260"/>
                      <a:ext cx="663517" cy="244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67" name="Straight Connector 266"/>
                    <p:cNvCxnSpPr/>
                    <p:nvPr/>
                  </p:nvCxnSpPr>
                  <p:spPr>
                    <a:xfrm>
                      <a:off x="7290166" y="2829106"/>
                      <a:ext cx="0" cy="19846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8" name="Straight Connector 267"/>
                    <p:cNvCxnSpPr/>
                    <p:nvPr/>
                  </p:nvCxnSpPr>
                  <p:spPr>
                    <a:xfrm>
                      <a:off x="611969" y="2796184"/>
                      <a:ext cx="0" cy="19846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9" name="TextBox 268"/>
                    <p:cNvSpPr txBox="1"/>
                    <p:nvPr/>
                  </p:nvSpPr>
                  <p:spPr>
                    <a:xfrm>
                      <a:off x="500957" y="2949141"/>
                      <a:ext cx="663517" cy="244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p:txBody>
                </p:sp>
                <p:cxnSp>
                  <p:nvCxnSpPr>
                    <p:cNvPr id="270" name="Straight Arrow Connector 269"/>
                    <p:cNvCxnSpPr/>
                    <p:nvPr/>
                  </p:nvCxnSpPr>
                  <p:spPr>
                    <a:xfrm flipV="1">
                      <a:off x="570650" y="3184112"/>
                      <a:ext cx="41318" cy="282887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1" name="TextBox 270"/>
                    <p:cNvSpPr txBox="1"/>
                    <p:nvPr/>
                  </p:nvSpPr>
                  <p:spPr>
                    <a:xfrm>
                      <a:off x="7762905" y="2621305"/>
                      <a:ext cx="648874" cy="244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72" name="Straight Connector 271"/>
                    <p:cNvCxnSpPr/>
                    <p:nvPr/>
                  </p:nvCxnSpPr>
                  <p:spPr>
                    <a:xfrm>
                      <a:off x="3770837" y="2790836"/>
                      <a:ext cx="0" cy="20605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3" name="TextBox 272"/>
                    <p:cNvSpPr txBox="1"/>
                    <p:nvPr/>
                  </p:nvSpPr>
                  <p:spPr>
                    <a:xfrm>
                      <a:off x="3505200" y="2581275"/>
                      <a:ext cx="893246" cy="20613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23/5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274" name="Straight Connector 273"/>
                    <p:cNvCxnSpPr/>
                    <p:nvPr/>
                  </p:nvCxnSpPr>
                  <p:spPr>
                    <a:xfrm>
                      <a:off x="2407209" y="2827014"/>
                      <a:ext cx="0" cy="19846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5" name="TextBox 274"/>
                    <p:cNvSpPr txBox="1"/>
                    <p:nvPr/>
                  </p:nvSpPr>
                  <p:spPr>
                    <a:xfrm>
                      <a:off x="2247900" y="2609850"/>
                      <a:ext cx="528063" cy="20613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24/4</a:t>
                      </a:r>
                      <a:endPara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6" name="TextBox 275"/>
                    <p:cNvSpPr txBox="1"/>
                    <p:nvPr/>
                  </p:nvSpPr>
                  <p:spPr>
                    <a:xfrm>
                      <a:off x="3775104" y="2924175"/>
                      <a:ext cx="549246" cy="244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BE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99" name="TextBox 198"/>
                  <p:cNvSpPr txBox="1"/>
                  <p:nvPr/>
                </p:nvSpPr>
                <p:spPr>
                  <a:xfrm>
                    <a:off x="2647409" y="476472"/>
                    <a:ext cx="3143791" cy="334970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BE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Field </a:t>
                    </a:r>
                    <a:r>
                      <a:rPr lang="fr-BE" sz="2000" b="1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</a:t>
                    </a:r>
                    <a:r>
                      <a:rPr lang="fr-BE" sz="2000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xperiment</a:t>
                    </a:r>
                    <a:r>
                      <a:rPr lang="fr-BE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2013-2014</a:t>
                    </a:r>
                    <a:endParaRPr 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pic>
              <p:nvPicPr>
                <p:cNvPr id="295" name="Picture 14" descr="http://www1.odn.ne.jp/snow-crystals/topleft.gif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35502" y="27310408"/>
                  <a:ext cx="768658" cy="6562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97" name="TextBox 296"/>
                <p:cNvSpPr txBox="1"/>
                <p:nvPr/>
              </p:nvSpPr>
              <p:spPr>
                <a:xfrm>
                  <a:off x="1632680" y="27041395"/>
                  <a:ext cx="952033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(1.A)</a:t>
                  </a:r>
                  <a:endParaRPr 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1" name="TextBox 20"/>
          <p:cNvSpPr txBox="1"/>
          <p:nvPr/>
        </p:nvSpPr>
        <p:spPr>
          <a:xfrm>
            <a:off x="952008" y="38195141"/>
            <a:ext cx="10264237" cy="20159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1. (A) Field experiment design and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schemes of PGPR and N fertilizer in 2013-2014 and 2014-2015, (B) Temperature and precipitation were recorded at the time of PGPR spraying and in following days.</a:t>
            </a:r>
          </a:p>
          <a:p>
            <a:pPr algn="just"/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Lower temperature (&lt;4</a:t>
            </a:r>
            <a:r>
              <a:rPr lang="en-US" sz="25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more rain 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cause 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PGPR application on field in spring 2015 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 to 2014 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>
            <a:off x="27115053" y="24723315"/>
            <a:ext cx="2634628" cy="3221011"/>
            <a:chOff x="27115053" y="26094915"/>
            <a:chExt cx="2634628" cy="3221011"/>
          </a:xfrm>
        </p:grpSpPr>
        <p:grpSp>
          <p:nvGrpSpPr>
            <p:cNvPr id="2" name="Group 1"/>
            <p:cNvGrpSpPr/>
            <p:nvPr/>
          </p:nvGrpSpPr>
          <p:grpSpPr>
            <a:xfrm>
              <a:off x="27115053" y="26094915"/>
              <a:ext cx="2634628" cy="2690757"/>
              <a:chOff x="27115053" y="26312700"/>
              <a:chExt cx="2634628" cy="2690757"/>
            </a:xfrm>
          </p:grpSpPr>
          <p:pic>
            <p:nvPicPr>
              <p:cNvPr id="104" name="Picture 3" descr="Z:\ADMIN\logos\A_AgriculturIsLife_white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62705" flipH="1">
                <a:off x="28242347" y="27287625"/>
                <a:ext cx="1132361" cy="11396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9" name="Arc 108"/>
              <p:cNvSpPr/>
              <p:nvPr/>
            </p:nvSpPr>
            <p:spPr>
              <a:xfrm rot="7607525">
                <a:off x="27310413" y="26575244"/>
                <a:ext cx="2662059" cy="2136972"/>
              </a:xfrm>
              <a:prstGeom prst="arc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" name="Arc 110"/>
              <p:cNvSpPr/>
              <p:nvPr/>
            </p:nvSpPr>
            <p:spPr>
              <a:xfrm rot="8103962">
                <a:off x="27115053" y="26844235"/>
                <a:ext cx="2634628" cy="2159222"/>
              </a:xfrm>
              <a:prstGeom prst="arc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4" name="Rectangle 223"/>
            <p:cNvSpPr/>
            <p:nvPr/>
          </p:nvSpPr>
          <p:spPr>
            <a:xfrm rot="18652822">
              <a:off x="28484804" y="28065648"/>
              <a:ext cx="21004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AgricultureIsLife</a:t>
              </a:r>
              <a:endParaRPr lang="en-US" sz="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293682" y="33627839"/>
            <a:ext cx="15316200" cy="4041444"/>
            <a:chOff x="12009437" y="33510075"/>
            <a:chExt cx="14727855" cy="4041444"/>
          </a:xfrm>
        </p:grpSpPr>
        <p:grpSp>
          <p:nvGrpSpPr>
            <p:cNvPr id="4" name="Group 3"/>
            <p:cNvGrpSpPr/>
            <p:nvPr/>
          </p:nvGrpSpPr>
          <p:grpSpPr>
            <a:xfrm>
              <a:off x="12009437" y="33510075"/>
              <a:ext cx="14727855" cy="4041444"/>
              <a:chOff x="13076237" y="34198719"/>
              <a:chExt cx="13591293" cy="3736643"/>
            </a:xfrm>
          </p:grpSpPr>
          <p:graphicFrame>
            <p:nvGraphicFramePr>
              <p:cNvPr id="278" name="Chart 27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06629644"/>
                  </p:ext>
                </p:extLst>
              </p:nvPr>
            </p:nvGraphicFramePr>
            <p:xfrm>
              <a:off x="13076237" y="34198719"/>
              <a:ext cx="13591293" cy="37366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5"/>
              </a:graphicData>
            </a:graphic>
          </p:graphicFrame>
          <p:sp>
            <p:nvSpPr>
              <p:cNvPr id="299" name="TextBox 298"/>
              <p:cNvSpPr txBox="1"/>
              <p:nvPr/>
            </p:nvSpPr>
            <p:spPr>
              <a:xfrm>
                <a:off x="14257804" y="34763682"/>
                <a:ext cx="952033" cy="441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(3.B)</a:t>
                </a:r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29" name="Straight Connector 228"/>
            <p:cNvCxnSpPr/>
            <p:nvPr/>
          </p:nvCxnSpPr>
          <p:spPr>
            <a:xfrm>
              <a:off x="13311407" y="35788645"/>
              <a:ext cx="306688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16838460" y="35133667"/>
              <a:ext cx="306688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20390338" y="34651667"/>
              <a:ext cx="306688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790237" y="25010051"/>
            <a:ext cx="17728604" cy="4986114"/>
            <a:chOff x="11505992" y="25010051"/>
            <a:chExt cx="17728604" cy="4986114"/>
          </a:xfrm>
        </p:grpSpPr>
        <p:grpSp>
          <p:nvGrpSpPr>
            <p:cNvPr id="10" name="Group 9"/>
            <p:cNvGrpSpPr/>
            <p:nvPr/>
          </p:nvGrpSpPr>
          <p:grpSpPr>
            <a:xfrm>
              <a:off x="11505992" y="25010051"/>
              <a:ext cx="17728604" cy="4986114"/>
              <a:chOff x="11505992" y="25010051"/>
              <a:chExt cx="17728604" cy="4986114"/>
            </a:xfrm>
          </p:grpSpPr>
          <p:grpSp>
            <p:nvGrpSpPr>
              <p:cNvPr id="227" name="Group 226"/>
              <p:cNvGrpSpPr/>
              <p:nvPr/>
            </p:nvGrpSpPr>
            <p:grpSpPr>
              <a:xfrm>
                <a:off x="11505992" y="25010051"/>
                <a:ext cx="17728604" cy="4986114"/>
                <a:chOff x="12009437" y="26524758"/>
                <a:chExt cx="17728604" cy="4986114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2009437" y="26524758"/>
                  <a:ext cx="17728604" cy="4986114"/>
                  <a:chOff x="12214417" y="26524758"/>
                  <a:chExt cx="17728604" cy="4986114"/>
                </a:xfrm>
              </p:grpSpPr>
              <p:graphicFrame>
                <p:nvGraphicFramePr>
                  <p:cNvPr id="117" name="Chart 116"/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999039536"/>
                      </p:ext>
                    </p:extLst>
                  </p:nvPr>
                </p:nvGraphicFramePr>
                <p:xfrm>
                  <a:off x="12214417" y="26524758"/>
                  <a:ext cx="11301220" cy="4986114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16"/>
                  </a:graphicData>
                </a:graphic>
              </p:graphicFrame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3662217" y="30032018"/>
                    <a:ext cx="16280804" cy="800219"/>
                  </a:xfrm>
                  <a:prstGeom prst="rect">
                    <a:avLst/>
                  </a:prstGeom>
                  <a:solidFill>
                    <a:schemeClr val="accent3">
                      <a:lumMod val="40000"/>
                      <a:lumOff val="60000"/>
                    </a:schemeClr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Fig. 2.  </a:t>
                    </a:r>
                    <a:r>
                      <a: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Effects of PGPR in dry </a:t>
                    </a:r>
                    <a:r>
                      <a:rPr lang="en-US" sz="2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biomass </a:t>
                    </a:r>
                    <a:r>
                      <a:rPr lang="en-US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of spring wheat, </a:t>
                    </a:r>
                    <a:r>
                      <a:rPr lang="en-US" sz="2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greenhouse. </a:t>
                    </a:r>
                    <a:r>
                      <a:rPr lang="en-US" sz="2300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B. subtilis</a:t>
                    </a:r>
                    <a:r>
                      <a:rPr lang="en-US" sz="23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resulted in the highest root biomass compared to control (ANOVA, </a:t>
                    </a:r>
                    <a:r>
                      <a:rPr lang="en-US" sz="2300" i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sz="23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&lt; 0.05)</a:t>
                    </a:r>
                    <a:endParaRPr lang="en-US" sz="23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225" name="TextBox 224"/>
                <p:cNvSpPr txBox="1"/>
                <p:nvPr/>
              </p:nvSpPr>
              <p:spPr>
                <a:xfrm>
                  <a:off x="21102787" y="28158557"/>
                  <a:ext cx="4583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8" name="TextBox 207"/>
                <p:cNvSpPr txBox="1"/>
                <p:nvPr/>
              </p:nvSpPr>
              <p:spPr>
                <a:xfrm>
                  <a:off x="19569003" y="28266163"/>
                  <a:ext cx="838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18109067" y="28253867"/>
                  <a:ext cx="838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0" name="TextBox 209"/>
                <p:cNvSpPr txBox="1"/>
                <p:nvPr/>
              </p:nvSpPr>
              <p:spPr>
                <a:xfrm>
                  <a:off x="16657637" y="28253867"/>
                  <a:ext cx="838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1" name="TextBox 210"/>
                <p:cNvSpPr txBox="1"/>
                <p:nvPr/>
              </p:nvSpPr>
              <p:spPr>
                <a:xfrm>
                  <a:off x="15209837" y="28285273"/>
                  <a:ext cx="838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13805579" y="28375987"/>
                  <a:ext cx="838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4" name="TextBox 213"/>
                <p:cNvSpPr txBox="1"/>
                <p:nvPr/>
              </p:nvSpPr>
              <p:spPr>
                <a:xfrm>
                  <a:off x="14479369" y="27279033"/>
                  <a:ext cx="838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5" name="TextBox 214"/>
                <p:cNvSpPr txBox="1"/>
                <p:nvPr/>
              </p:nvSpPr>
              <p:spPr>
                <a:xfrm>
                  <a:off x="15852095" y="27188319"/>
                  <a:ext cx="838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20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bc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6" name="TextBox 215"/>
                <p:cNvSpPr txBox="1"/>
                <p:nvPr/>
              </p:nvSpPr>
              <p:spPr>
                <a:xfrm>
                  <a:off x="17312157" y="27150124"/>
                  <a:ext cx="838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abc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7" name="TextBox 216"/>
                <p:cNvSpPr txBox="1"/>
                <p:nvPr/>
              </p:nvSpPr>
              <p:spPr>
                <a:xfrm>
                  <a:off x="18729677" y="27004387"/>
                  <a:ext cx="838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abc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8" name="TextBox 217"/>
                <p:cNvSpPr txBox="1"/>
                <p:nvPr/>
              </p:nvSpPr>
              <p:spPr>
                <a:xfrm>
                  <a:off x="20148323" y="27021405"/>
                  <a:ext cx="838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abc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9" name="TextBox 218"/>
                <p:cNvSpPr txBox="1"/>
                <p:nvPr/>
              </p:nvSpPr>
              <p:spPr>
                <a:xfrm>
                  <a:off x="21610637" y="26959719"/>
                  <a:ext cx="8382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BE" sz="2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abc</a:t>
                  </a:r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13292934" y="27282565"/>
                <a:ext cx="76826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>
                <a:off x="13609753" y="26883519"/>
                <a:ext cx="768581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4" name="Straight Connector 233"/>
            <p:cNvCxnSpPr/>
            <p:nvPr/>
          </p:nvCxnSpPr>
          <p:spPr>
            <a:xfrm>
              <a:off x="13925321" y="26215863"/>
              <a:ext cx="768581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1234735" y="29474319"/>
            <a:ext cx="18716942" cy="4615904"/>
            <a:chOff x="11234735" y="29474319"/>
            <a:chExt cx="18716942" cy="4615904"/>
          </a:xfrm>
        </p:grpSpPr>
        <p:sp>
          <p:nvSpPr>
            <p:cNvPr id="300" name="TextBox 299"/>
            <p:cNvSpPr txBox="1"/>
            <p:nvPr/>
          </p:nvSpPr>
          <p:spPr>
            <a:xfrm>
              <a:off x="20259867" y="29550519"/>
              <a:ext cx="9691810" cy="453970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Fig. 3 </a:t>
              </a:r>
              <a:r>
                <a:rPr lang="en-US" sz="2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Effects of PGPR </a:t>
              </a:r>
              <a:r>
                <a:rPr lang="en-US" sz="23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grain yield increase of winter wheat in field test 2013-2014 (A) and 2014-2015 (B)</a:t>
              </a:r>
            </a:p>
            <a:p>
              <a:pPr algn="just"/>
              <a:r>
                <a:rPr lang="en-US" sz="23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r>
                <a:rPr lang="en-US" sz="22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subtilis</a:t>
              </a:r>
              <a:r>
                <a: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increased 15% grain yield compared to control at 0%N dose but non-significance from the control. The concentration of PGPR were used according to manufacturer instructions (</a:t>
              </a:r>
              <a:r>
                <a:rPr lang="en-US" sz="22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200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amyloliquefaciens</a:t>
              </a:r>
              <a:r>
                <a: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 at 2x10</a:t>
              </a:r>
              <a:r>
                <a:rPr lang="en-US" sz="2200" baseline="30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</a:t>
              </a:r>
              <a:r>
                <a:rPr lang="fr-BE" sz="2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cfu</a:t>
              </a:r>
              <a:r>
                <a:rPr lang="fr-BE" sz="2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/m</a:t>
              </a:r>
              <a:r>
                <a:rPr lang="fr-BE" sz="2200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subtilis </a:t>
              </a:r>
              <a:r>
                <a: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 </a:t>
              </a:r>
              <a:r>
                <a:rPr lang="en-US" sz="22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200" i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amyloliquefaciens</a:t>
              </a:r>
              <a:r>
                <a:rPr lang="en-US" sz="22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 </a:t>
              </a:r>
              <a:r>
                <a:rPr lang="fr-BE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2x10</a:t>
              </a:r>
              <a:r>
                <a:rPr lang="fr-BE" sz="2200" baseline="30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r>
                <a:rPr lang="fr-BE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BE" sz="2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cfu</a:t>
              </a:r>
              <a:r>
                <a:rPr lang="fr-BE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/m</a:t>
              </a:r>
              <a:r>
                <a:rPr lang="fr-BE" sz="2200" baseline="30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 algn="just"/>
              <a:r>
                <a: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(B) Two concentrations of PGPR were applied in 2014-2015: (1) follow manufacturer instructions (strain_1, as Fig.3A</a:t>
              </a:r>
              <a:r>
                <a:rPr lang="en-US" sz="2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plus </a:t>
              </a:r>
              <a:r>
                <a: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2.5x10</a:t>
              </a:r>
              <a:r>
                <a:rPr lang="en-US" sz="2200" baseline="30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</a:t>
              </a:r>
              <a:r>
                <a:rPr lang="fr-BE" sz="2200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cfu</a:t>
              </a:r>
              <a:r>
                <a:rPr lang="fr-BE" sz="2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/m</a:t>
              </a:r>
              <a:r>
                <a:rPr lang="fr-BE" sz="2200" baseline="30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for 2 additional strains) and (2) normalized concentration at 5x10</a:t>
              </a:r>
              <a:r>
                <a:rPr lang="en-US" sz="2200" baseline="30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</a:t>
              </a:r>
              <a:r>
                <a:rPr lang="en-US" sz="22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cfu</a:t>
              </a:r>
              <a:r>
                <a: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/m</a:t>
              </a:r>
              <a:r>
                <a:rPr lang="en-US" sz="2200" baseline="30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(strain_2). </a:t>
              </a:r>
            </a:p>
            <a:p>
              <a:pPr algn="just"/>
              <a:r>
                <a: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However, non significant results were recorded with all PGPR treatments compared to control. This failure can be explained by </a:t>
              </a:r>
              <a:r>
                <a:rPr lang="en-US" sz="2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low </a:t>
              </a:r>
              <a:r>
                <a:rPr lang="en-US" sz="2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temperature </a:t>
              </a:r>
              <a:r>
                <a: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which was below 4</a:t>
              </a:r>
              <a:r>
                <a:rPr lang="en-US" sz="2200" baseline="300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 and </a:t>
              </a:r>
              <a:r>
                <a:rPr lang="en-US" sz="2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more rain </a:t>
              </a:r>
              <a:r>
                <a:rPr lang="en-US" sz="2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which might cause cells lost at the time of PGPR spraying and in following days.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1234735" y="29474319"/>
              <a:ext cx="9029399" cy="3583192"/>
              <a:chOff x="13076237" y="30708754"/>
              <a:chExt cx="9029399" cy="3583192"/>
            </a:xfrm>
          </p:grpSpPr>
          <p:graphicFrame>
            <p:nvGraphicFramePr>
              <p:cNvPr id="277" name="Chart 27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94260281"/>
                  </p:ext>
                </p:extLst>
              </p:nvPr>
            </p:nvGraphicFramePr>
            <p:xfrm>
              <a:off x="13076237" y="30708754"/>
              <a:ext cx="9029399" cy="35831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7"/>
              </a:graphicData>
            </a:graphic>
          </p:graphicFrame>
          <p:sp>
            <p:nvSpPr>
              <p:cNvPr id="298" name="TextBox 297"/>
              <p:cNvSpPr txBox="1"/>
              <p:nvPr/>
            </p:nvSpPr>
            <p:spPr>
              <a:xfrm>
                <a:off x="14235719" y="31263292"/>
                <a:ext cx="95203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(3.A)</a:t>
                </a:r>
                <a:endParaRPr lang="en-US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5" name="TextBox 234"/>
            <p:cNvSpPr txBox="1"/>
            <p:nvPr/>
          </p:nvSpPr>
          <p:spPr>
            <a:xfrm>
              <a:off x="13816424" y="32960409"/>
              <a:ext cx="35143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000" dirty="0" err="1" smtClean="0"/>
                <a:t>Nitrogen</a:t>
              </a:r>
              <a:r>
                <a:rPr lang="fr-BE" sz="2000" dirty="0" smtClean="0"/>
                <a:t> </a:t>
              </a:r>
              <a:r>
                <a:rPr lang="fr-BE" sz="2000" dirty="0" err="1" smtClean="0"/>
                <a:t>fertilizer</a:t>
              </a:r>
              <a:r>
                <a:rPr lang="fr-BE" sz="2000" dirty="0" smtClean="0"/>
                <a:t> doses</a:t>
              </a:r>
              <a:endParaRPr lang="en-US" sz="2000" dirty="0"/>
            </a:p>
          </p:txBody>
        </p:sp>
        <p:cxnSp>
          <p:nvCxnSpPr>
            <p:cNvPr id="221" name="Straight Connector 220"/>
            <p:cNvCxnSpPr/>
            <p:nvPr/>
          </p:nvCxnSpPr>
          <p:spPr>
            <a:xfrm>
              <a:off x="12486749" y="31210466"/>
              <a:ext cx="102695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13832701" y="30658415"/>
              <a:ext cx="102695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16530934" y="30419541"/>
              <a:ext cx="102695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15190156" y="30489410"/>
              <a:ext cx="102695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12614493" y="30664381"/>
              <a:ext cx="494345" cy="323480"/>
              <a:chOff x="13362036" y="30810815"/>
              <a:chExt cx="494345" cy="32348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13856381" y="30812398"/>
                <a:ext cx="0" cy="1668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>
                <a:off x="13362036" y="30810815"/>
                <a:ext cx="4908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13363418" y="30812398"/>
                <a:ext cx="0" cy="32189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12509669" y="30443403"/>
              <a:ext cx="1168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15% increase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6888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1203</Words>
  <Application>Microsoft Office PowerPoint</Application>
  <PresentationFormat>Custom</PresentationFormat>
  <Paragraphs>140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</dc:creator>
  <cp:lastModifiedBy>Doc</cp:lastModifiedBy>
  <cp:revision>484</cp:revision>
  <dcterms:created xsi:type="dcterms:W3CDTF">2014-01-06T14:23:20Z</dcterms:created>
  <dcterms:modified xsi:type="dcterms:W3CDTF">2015-12-03T14:08:42Z</dcterms:modified>
</cp:coreProperties>
</file>