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79" r:id="rId25"/>
    <p:sldId id="280" r:id="rId26"/>
    <p:sldId id="282" r:id="rId27"/>
    <p:sldId id="283" r:id="rId28"/>
    <p:sldId id="285" r:id="rId29"/>
    <p:sldId id="284" r:id="rId30"/>
    <p:sldId id="310" r:id="rId31"/>
    <p:sldId id="286" r:id="rId32"/>
    <p:sldId id="288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7" r:id="rId41"/>
    <p:sldId id="301" r:id="rId42"/>
    <p:sldId id="302" r:id="rId43"/>
    <p:sldId id="304" r:id="rId44"/>
    <p:sldId id="305" r:id="rId45"/>
    <p:sldId id="306" r:id="rId46"/>
    <p:sldId id="303" r:id="rId47"/>
    <p:sldId id="308" r:id="rId48"/>
    <p:sldId id="309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9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04-02-16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28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04-02-16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52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04-02-16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851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04-02-16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404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04-02-16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075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04-02-16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8473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04-02-16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3092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04-02-16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079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04-02-16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754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04-02-16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787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04-02-16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324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37CD7-33E2-48EB-ACDD-356A4C922C13}" type="datetimeFigureOut">
              <a:rPr lang="fr-BE" smtClean="0"/>
              <a:t>04-02-16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09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Y6OaEmVuP8?rel=0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WJYhUzyR6g?rel=0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PN3bsXlp8g?rel=0" TargetMode="Externa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kirjKMhpDA?rel=0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NxrhBEzVDI?rel=0" TargetMode="Externa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uRYUy_LhVY" TargetMode="Externa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pRqCP5RDDE?rel=0" TargetMode="Externa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o.dozo@ulg.ac.b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istware.f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LS7Bbxvna8?rel=0" TargetMode="Externa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PG2mdU_i8k?rel=0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mvb4Hktv7U?rel=0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velapub.fr/jeux-video-40-ans-de-guerre-des-consoles-en-50-pub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N81UovePgY?rel=0" TargetMode="Externa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Histoire_des_consoles_de_jeux_vid%C3%A9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rospixels.com/site/history.ph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Histoire et analyse des pratiques du jeu vidéo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1752600"/>
          </a:xfrm>
        </p:spPr>
        <p:txBody>
          <a:bodyPr/>
          <a:lstStyle/>
          <a:p>
            <a:r>
              <a:rPr lang="fr-BE" dirty="0" smtClean="0">
                <a:solidFill>
                  <a:schemeClr val="bg1"/>
                </a:solidFill>
              </a:rPr>
              <a:t>Séance 1 : histoire du jeu vidéo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3568" y="537772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Björn-Olav Dozo</a:t>
            </a:r>
          </a:p>
          <a:p>
            <a:r>
              <a:rPr lang="fr-BE" dirty="0" smtClean="0"/>
              <a:t>bo.dozo@ulg.ac.be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113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404664"/>
            <a:ext cx="8229600" cy="1143000"/>
          </a:xfrm>
        </p:spPr>
        <p:txBody>
          <a:bodyPr>
            <a:normAutofit/>
          </a:bodyPr>
          <a:lstStyle/>
          <a:p>
            <a:r>
              <a:rPr lang="fr-BE" dirty="0" smtClean="0"/>
              <a:t>Générations de consoles : Japon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1600" dirty="0" smtClean="0"/>
              <a:t>Source </a:t>
            </a:r>
            <a:r>
              <a:rPr lang="fr-BE" sz="1600" dirty="0"/>
              <a:t>: http://fr.wikipedia.org/wiki/Histoire_des_consoles_de_jeux_vid%C3%A9o</a:t>
            </a:r>
          </a:p>
        </p:txBody>
      </p:sp>
      <p:pic>
        <p:nvPicPr>
          <p:cNvPr id="3074" name="Picture 2" descr="C:\Users\ULg\Dropbox\histoire jeux vidéo\générations console jap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9" y="206084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7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Quelques consoles de salon par génération en Europe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BE" dirty="0" smtClean="0"/>
              <a:t>1</a:t>
            </a:r>
            <a:r>
              <a:rPr lang="fr-BE" baseline="30000" dirty="0" smtClean="0"/>
              <a:t>re</a:t>
            </a:r>
            <a:r>
              <a:rPr lang="fr-BE" dirty="0" smtClean="0"/>
              <a:t> génération : </a:t>
            </a:r>
            <a:r>
              <a:rPr lang="fr-BE" dirty="0" err="1" smtClean="0"/>
              <a:t>Odyssey</a:t>
            </a:r>
            <a:r>
              <a:rPr lang="fr-BE" dirty="0" smtClean="0"/>
              <a:t> de </a:t>
            </a:r>
            <a:r>
              <a:rPr lang="fr-BE" dirty="0" err="1" smtClean="0"/>
              <a:t>Magnavox</a:t>
            </a:r>
            <a:endParaRPr lang="fr-BE" dirty="0" smtClean="0"/>
          </a:p>
          <a:p>
            <a:r>
              <a:rPr lang="fr-BE" dirty="0" smtClean="0"/>
              <a:t>2</a:t>
            </a:r>
            <a:r>
              <a:rPr lang="fr-BE" baseline="30000" dirty="0" smtClean="0"/>
              <a:t>e</a:t>
            </a:r>
            <a:r>
              <a:rPr lang="fr-BE" dirty="0" smtClean="0"/>
              <a:t> : Atari 2600</a:t>
            </a:r>
          </a:p>
          <a:p>
            <a:r>
              <a:rPr lang="fr-BE" dirty="0" smtClean="0"/>
              <a:t>3</a:t>
            </a:r>
            <a:r>
              <a:rPr lang="fr-BE" baseline="30000" dirty="0" smtClean="0"/>
              <a:t>e</a:t>
            </a:r>
            <a:r>
              <a:rPr lang="fr-BE" dirty="0" smtClean="0"/>
              <a:t> : NES, Master System</a:t>
            </a:r>
          </a:p>
          <a:p>
            <a:r>
              <a:rPr lang="fr-BE" dirty="0" smtClean="0"/>
              <a:t>4</a:t>
            </a:r>
            <a:r>
              <a:rPr lang="fr-BE" baseline="30000" dirty="0" smtClean="0"/>
              <a:t>e</a:t>
            </a:r>
            <a:r>
              <a:rPr lang="fr-BE" dirty="0" smtClean="0"/>
              <a:t> : Super Nintendo et </a:t>
            </a:r>
            <a:r>
              <a:rPr lang="fr-BE" dirty="0" err="1" smtClean="0"/>
              <a:t>Mega</a:t>
            </a:r>
            <a:r>
              <a:rPr lang="fr-BE" dirty="0" smtClean="0"/>
              <a:t> Drive</a:t>
            </a:r>
          </a:p>
          <a:p>
            <a:r>
              <a:rPr lang="fr-BE" dirty="0" smtClean="0"/>
              <a:t>5</a:t>
            </a:r>
            <a:r>
              <a:rPr lang="fr-BE" baseline="30000" dirty="0" smtClean="0"/>
              <a:t>e</a:t>
            </a:r>
            <a:r>
              <a:rPr lang="fr-BE" dirty="0" smtClean="0"/>
              <a:t> : PlayStation, Nintendo 64, </a:t>
            </a:r>
            <a:r>
              <a:rPr lang="fr-BE" dirty="0" err="1" smtClean="0"/>
              <a:t>Saturn</a:t>
            </a:r>
            <a:endParaRPr lang="fr-BE" dirty="0" smtClean="0"/>
          </a:p>
          <a:p>
            <a:r>
              <a:rPr lang="fr-BE" dirty="0" smtClean="0"/>
              <a:t>6</a:t>
            </a:r>
            <a:r>
              <a:rPr lang="fr-BE" baseline="30000" dirty="0" smtClean="0"/>
              <a:t>e</a:t>
            </a:r>
            <a:r>
              <a:rPr lang="fr-BE" dirty="0" smtClean="0"/>
              <a:t> : PS2, Xbox, </a:t>
            </a:r>
            <a:r>
              <a:rPr lang="fr-BE" dirty="0" err="1" smtClean="0"/>
              <a:t>GameCube</a:t>
            </a:r>
            <a:r>
              <a:rPr lang="fr-BE" dirty="0" smtClean="0"/>
              <a:t>, Dreamcast</a:t>
            </a:r>
          </a:p>
          <a:p>
            <a:r>
              <a:rPr lang="fr-BE" dirty="0" smtClean="0"/>
              <a:t>7</a:t>
            </a:r>
            <a:r>
              <a:rPr lang="fr-BE" baseline="30000" dirty="0" smtClean="0"/>
              <a:t>e</a:t>
            </a:r>
            <a:r>
              <a:rPr lang="fr-BE" dirty="0" smtClean="0"/>
              <a:t> : Xbox 360, PS3, Wii</a:t>
            </a:r>
          </a:p>
          <a:p>
            <a:r>
              <a:rPr lang="fr-BE" dirty="0" smtClean="0"/>
              <a:t>8</a:t>
            </a:r>
            <a:r>
              <a:rPr lang="fr-BE" baseline="30000" dirty="0" smtClean="0"/>
              <a:t>e</a:t>
            </a:r>
            <a:r>
              <a:rPr lang="fr-BE" dirty="0" smtClean="0"/>
              <a:t> : Wii U, PS4, Xbox One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403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Son et image… : 1</a:t>
            </a:r>
            <a:r>
              <a:rPr lang="fr-BE" baseline="30000" dirty="0" smtClean="0"/>
              <a:t>re</a:t>
            </a:r>
            <a:r>
              <a:rPr lang="fr-BE" dirty="0" smtClean="0"/>
              <a:t> génération</a:t>
            </a:r>
            <a:endParaRPr lang="fr-BE" dirty="0"/>
          </a:p>
        </p:txBody>
      </p:sp>
      <p:pic>
        <p:nvPicPr>
          <p:cNvPr id="5" name="uY6OaEmVuP8?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5540" y="1772816"/>
            <a:ext cx="8030916" cy="451739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372200" y="6381328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chemeClr val="bg1"/>
                </a:solidFill>
              </a:rPr>
              <a:t>Odyssey</a:t>
            </a:r>
            <a:r>
              <a:rPr lang="fr-BE" dirty="0" smtClean="0">
                <a:solidFill>
                  <a:schemeClr val="bg1"/>
                </a:solidFill>
              </a:rPr>
              <a:t> de </a:t>
            </a:r>
            <a:r>
              <a:rPr lang="fr-BE" dirty="0" err="1" smtClean="0">
                <a:solidFill>
                  <a:schemeClr val="bg1"/>
                </a:solidFill>
              </a:rPr>
              <a:t>Magnavox</a:t>
            </a:r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3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/>
              <a:t>Son et image… : </a:t>
            </a:r>
            <a:r>
              <a:rPr lang="fr-BE" dirty="0" smtClean="0"/>
              <a:t>2</a:t>
            </a:r>
            <a:r>
              <a:rPr lang="fr-BE" baseline="30000" dirty="0" smtClean="0"/>
              <a:t>e</a:t>
            </a:r>
            <a:r>
              <a:rPr lang="fr-BE" dirty="0" smtClean="0"/>
              <a:t> génération</a:t>
            </a:r>
            <a:endParaRPr lang="fr-BE" dirty="0"/>
          </a:p>
        </p:txBody>
      </p:sp>
      <p:pic>
        <p:nvPicPr>
          <p:cNvPr id="5" name="NWJYhUzyR6g?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73554" y="1844824"/>
            <a:ext cx="7680853" cy="432048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163478" y="6381328"/>
            <a:ext cx="1297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Atari 2600</a:t>
            </a:r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3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/>
              <a:t>Son et image… : </a:t>
            </a:r>
            <a:r>
              <a:rPr lang="fr-BE" dirty="0" smtClean="0"/>
              <a:t>3</a:t>
            </a:r>
            <a:r>
              <a:rPr lang="fr-BE" baseline="30000" dirty="0" smtClean="0"/>
              <a:t>e</a:t>
            </a:r>
            <a:r>
              <a:rPr lang="fr-BE" dirty="0" smtClean="0"/>
              <a:t> </a:t>
            </a:r>
            <a:r>
              <a:rPr lang="fr-BE" dirty="0"/>
              <a:t>génération</a:t>
            </a:r>
          </a:p>
        </p:txBody>
      </p:sp>
      <p:pic>
        <p:nvPicPr>
          <p:cNvPr id="5" name="UPN3bsXlp8g?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73554" y="1844824"/>
            <a:ext cx="7542862" cy="424286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71999" y="6365634"/>
            <a:ext cx="37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Nintendo Entertainment System (NES)</a:t>
            </a:r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/>
              <a:t>Son et image… : </a:t>
            </a:r>
            <a:r>
              <a:rPr lang="fr-BE" dirty="0" smtClean="0"/>
              <a:t>4</a:t>
            </a:r>
            <a:r>
              <a:rPr lang="fr-BE" baseline="30000" dirty="0" smtClean="0"/>
              <a:t>e</a:t>
            </a:r>
            <a:r>
              <a:rPr lang="fr-BE" dirty="0" smtClean="0"/>
              <a:t> </a:t>
            </a:r>
            <a:r>
              <a:rPr lang="fr-BE" dirty="0"/>
              <a:t>génération</a:t>
            </a:r>
          </a:p>
        </p:txBody>
      </p:sp>
      <p:pic>
        <p:nvPicPr>
          <p:cNvPr id="5" name="NkirjKMhpDA?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01568" y="1916832"/>
            <a:ext cx="7486856" cy="421135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092280" y="64533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chemeClr val="bg1"/>
                </a:solidFill>
              </a:rPr>
              <a:t>Mega</a:t>
            </a:r>
            <a:r>
              <a:rPr lang="fr-BE" dirty="0" smtClean="0">
                <a:solidFill>
                  <a:schemeClr val="bg1"/>
                </a:solidFill>
              </a:rPr>
              <a:t> Drive</a:t>
            </a:r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/>
              <a:t>Son et image… : </a:t>
            </a:r>
            <a:r>
              <a:rPr lang="fr-BE" dirty="0" smtClean="0"/>
              <a:t>5</a:t>
            </a:r>
            <a:r>
              <a:rPr lang="fr-BE" baseline="30000" dirty="0" smtClean="0"/>
              <a:t>e</a:t>
            </a:r>
            <a:r>
              <a:rPr lang="fr-BE" dirty="0" smtClean="0"/>
              <a:t> </a:t>
            </a:r>
            <a:r>
              <a:rPr lang="fr-BE" dirty="0"/>
              <a:t>génération</a:t>
            </a:r>
          </a:p>
        </p:txBody>
      </p:sp>
      <p:pic>
        <p:nvPicPr>
          <p:cNvPr id="5" name="jNxrhBEzVDI?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1497" y="1556792"/>
            <a:ext cx="8630983" cy="485492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668344" y="6453593"/>
            <a:ext cx="126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PlayStation</a:t>
            </a:r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/>
              <a:t>Son et image… : 6</a:t>
            </a:r>
            <a:r>
              <a:rPr lang="fr-BE" baseline="30000" dirty="0" smtClean="0"/>
              <a:t>e</a:t>
            </a:r>
            <a:r>
              <a:rPr lang="fr-BE" dirty="0" smtClean="0"/>
              <a:t> </a:t>
            </a:r>
            <a:r>
              <a:rPr lang="fr-BE" dirty="0"/>
              <a:t>génération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380312" y="63813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Dreamcast</a:t>
            </a:r>
            <a:endParaRPr lang="fr-BE" dirty="0">
              <a:solidFill>
                <a:schemeClr val="bg1"/>
              </a:solidFill>
            </a:endParaRPr>
          </a:p>
        </p:txBody>
      </p:sp>
      <p:pic>
        <p:nvPicPr>
          <p:cNvPr id="9" name="euRYUy_LhV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5841" y="1488371"/>
            <a:ext cx="8712315" cy="49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 fontScale="90000"/>
          </a:bodyPr>
          <a:lstStyle/>
          <a:p>
            <a:r>
              <a:rPr lang="fr-BE" dirty="0"/>
              <a:t>Son et image… : </a:t>
            </a:r>
            <a:r>
              <a:rPr lang="fr-BE" dirty="0" smtClean="0"/>
              <a:t>7</a:t>
            </a:r>
            <a:r>
              <a:rPr lang="fr-BE" baseline="30000" dirty="0" smtClean="0"/>
              <a:t>e</a:t>
            </a:r>
            <a:r>
              <a:rPr lang="fr-BE" dirty="0" smtClean="0"/>
              <a:t> et 8</a:t>
            </a:r>
            <a:r>
              <a:rPr lang="fr-BE" baseline="30000" dirty="0" smtClean="0"/>
              <a:t>e</a:t>
            </a:r>
            <a:r>
              <a:rPr lang="fr-BE" dirty="0" smtClean="0"/>
              <a:t> générations</a:t>
            </a:r>
            <a:endParaRPr lang="fr-BE" dirty="0"/>
          </a:p>
        </p:txBody>
      </p:sp>
      <p:pic>
        <p:nvPicPr>
          <p:cNvPr id="5" name="apRqCP5RDDE?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73554" y="1844824"/>
            <a:ext cx="755283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err="1" smtClean="0"/>
              <a:t>Timeline</a:t>
            </a:r>
            <a:r>
              <a:rPr lang="fr-BE" dirty="0" smtClean="0"/>
              <a:t> consoles</a:t>
            </a:r>
            <a:endParaRPr lang="fr-BE" dirty="0"/>
          </a:p>
        </p:txBody>
      </p:sp>
      <p:pic>
        <p:nvPicPr>
          <p:cNvPr id="1026" name="Picture 2" descr="C:\Users\ULg\Dropbox\histoire jeux vidéo\videogametimel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9" y="2132856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4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8229600" cy="1143000"/>
          </a:xfrm>
        </p:spPr>
        <p:txBody>
          <a:bodyPr/>
          <a:lstStyle/>
          <a:p>
            <a:r>
              <a:rPr lang="fr-BE" dirty="0" smtClean="0"/>
              <a:t>Organisation pratique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 smtClean="0"/>
              <a:t>Cycle de conférences, le jeudi de 16h à 18h30</a:t>
            </a:r>
          </a:p>
          <a:p>
            <a:r>
              <a:rPr lang="fr-BE" dirty="0" smtClean="0"/>
              <a:t>Examen</a:t>
            </a:r>
            <a:endParaRPr lang="fr-BE" dirty="0"/>
          </a:p>
          <a:p>
            <a:pPr lvl="1"/>
            <a:r>
              <a:rPr lang="fr-BE" dirty="0"/>
              <a:t>Travail </a:t>
            </a:r>
            <a:r>
              <a:rPr lang="fr-BE" b="1" dirty="0"/>
              <a:t>écrit</a:t>
            </a:r>
            <a:r>
              <a:rPr lang="fr-BE" dirty="0"/>
              <a:t> de </a:t>
            </a:r>
            <a:r>
              <a:rPr lang="fr-BE" dirty="0" smtClean="0"/>
              <a:t>10 </a:t>
            </a:r>
            <a:r>
              <a:rPr lang="fr-BE" dirty="0"/>
              <a:t>pages, bibliographie comprise</a:t>
            </a:r>
          </a:p>
          <a:p>
            <a:pPr lvl="1"/>
            <a:r>
              <a:rPr lang="fr-BE" dirty="0" smtClean="0"/>
              <a:t>Développement d’une question à partir des pistes vues </a:t>
            </a:r>
            <a:r>
              <a:rPr lang="fr-BE" dirty="0"/>
              <a:t>au cours</a:t>
            </a:r>
          </a:p>
          <a:p>
            <a:pPr lvl="1"/>
            <a:r>
              <a:rPr lang="fr-BE" dirty="0"/>
              <a:t>Une page d’</a:t>
            </a:r>
            <a:r>
              <a:rPr lang="fr-BE" b="1" dirty="0"/>
              <a:t>exposé d’intention</a:t>
            </a:r>
            <a:r>
              <a:rPr lang="fr-BE" dirty="0"/>
              <a:t> pour le </a:t>
            </a:r>
            <a:r>
              <a:rPr lang="fr-BE" b="1" dirty="0" smtClean="0"/>
              <a:t>29</a:t>
            </a:r>
            <a:r>
              <a:rPr lang="fr-BE" b="1" dirty="0" smtClean="0"/>
              <a:t>/4, par courriel (</a:t>
            </a:r>
            <a:r>
              <a:rPr lang="fr-BE" b="1" dirty="0" smtClean="0">
                <a:hlinkClick r:id="rId3"/>
              </a:rPr>
              <a:t>bo.dozo@ulg.ac.be</a:t>
            </a:r>
            <a:r>
              <a:rPr lang="fr-BE" b="1" dirty="0" smtClean="0"/>
              <a:t>) au format PDF</a:t>
            </a:r>
            <a:endParaRPr lang="fr-BE" b="1" dirty="0"/>
          </a:p>
          <a:p>
            <a:pPr lvl="1"/>
            <a:r>
              <a:rPr lang="fr-BE" b="1" dirty="0"/>
              <a:t>Travail</a:t>
            </a:r>
            <a:r>
              <a:rPr lang="fr-BE" dirty="0"/>
              <a:t> à rendre pour le </a:t>
            </a:r>
            <a:r>
              <a:rPr lang="fr-BE" b="1" dirty="0" smtClean="0"/>
              <a:t>31/5</a:t>
            </a:r>
            <a:r>
              <a:rPr lang="fr-BE" dirty="0" smtClean="0"/>
              <a:t> </a:t>
            </a:r>
            <a:r>
              <a:rPr lang="fr-BE" dirty="0" smtClean="0"/>
              <a:t>en </a:t>
            </a:r>
            <a:r>
              <a:rPr lang="fr-BE" b="1" dirty="0" smtClean="0"/>
              <a:t>version papier </a:t>
            </a:r>
            <a:r>
              <a:rPr lang="fr-BE" dirty="0" smtClean="0"/>
              <a:t>dans ma boîte aux lettres </a:t>
            </a:r>
            <a:r>
              <a:rPr lang="fr-BE" b="1" dirty="0" smtClean="0">
                <a:solidFill>
                  <a:srgbClr val="FF0000"/>
                </a:solidFill>
              </a:rPr>
              <a:t>ET</a:t>
            </a:r>
            <a:r>
              <a:rPr lang="fr-BE" dirty="0" smtClean="0"/>
              <a:t> </a:t>
            </a:r>
            <a:r>
              <a:rPr lang="fr-BE" b="1" dirty="0" smtClean="0"/>
              <a:t>par </a:t>
            </a:r>
            <a:r>
              <a:rPr lang="fr-BE" b="1" dirty="0"/>
              <a:t>courriel</a:t>
            </a:r>
            <a:r>
              <a:rPr lang="fr-BE" dirty="0"/>
              <a:t>, au format </a:t>
            </a:r>
            <a:r>
              <a:rPr lang="fr-BE" b="1" dirty="0" smtClean="0"/>
              <a:t>PDF, à l’adresse </a:t>
            </a:r>
            <a:r>
              <a:rPr lang="fr-BE" b="1" dirty="0" smtClean="0">
                <a:hlinkClick r:id="rId3"/>
              </a:rPr>
              <a:t>bo.dozo@ulg.ac.be</a:t>
            </a:r>
            <a:r>
              <a:rPr lang="fr-BE" b="1" dirty="0" smtClean="0"/>
              <a:t>. </a:t>
            </a:r>
            <a:endParaRPr lang="fr-BE" b="1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721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Pour ceux qui veulent creuser cet aspect, un chouette </a:t>
            </a:r>
            <a:r>
              <a:rPr lang="fr-BE" dirty="0" err="1" smtClean="0"/>
              <a:t>webdocumentaire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>
                <a:hlinkClick r:id="rId3"/>
              </a:rPr>
              <a:t>http://histware.fr</a:t>
            </a:r>
            <a:r>
              <a:rPr lang="fr-BE" dirty="0" smtClean="0">
                <a:hlinkClick r:id="rId3"/>
              </a:rPr>
              <a:t>/</a:t>
            </a:r>
            <a:endParaRPr lang="fr-BE" dirty="0" smtClean="0"/>
          </a:p>
          <a:p>
            <a:endParaRPr lang="fr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2" y="2332555"/>
            <a:ext cx="9069153" cy="450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4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Deuxième option : l’histoire des franchises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 smtClean="0"/>
              <a:t>Complète l’histoire matérielle en se focalisant sur les héros, les personnages, les univers.</a:t>
            </a:r>
          </a:p>
          <a:p>
            <a:r>
              <a:rPr lang="fr-BE" dirty="0" smtClean="0"/>
              <a:t>Même rapport au médium, proche de celui qu’on peut entretenir avec les héros de la paralittérature.</a:t>
            </a:r>
          </a:p>
          <a:p>
            <a:r>
              <a:rPr lang="fr-BE" dirty="0" smtClean="0"/>
              <a:t>Histoire généralement hagiographique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894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792088"/>
          </a:xfrm>
        </p:spPr>
        <p:txBody>
          <a:bodyPr>
            <a:noAutofit/>
          </a:bodyPr>
          <a:lstStyle/>
          <a:p>
            <a:r>
              <a:rPr lang="fr-BE" sz="2800" dirty="0" smtClean="0"/>
              <a:t>L’histoire de Sonic en </a:t>
            </a:r>
            <a:r>
              <a:rPr lang="fr-BE" sz="2800" dirty="0" smtClean="0"/>
              <a:t>vidéo,</a:t>
            </a:r>
            <a:br>
              <a:rPr lang="fr-BE" sz="2800" dirty="0" smtClean="0"/>
            </a:br>
            <a:r>
              <a:rPr lang="fr-BE" sz="2800" dirty="0" smtClean="0"/>
              <a:t>ou les errements d’une </a:t>
            </a:r>
            <a:r>
              <a:rPr lang="fr-BE" sz="2800" dirty="0" smtClean="0"/>
              <a:t>franchise…</a:t>
            </a:r>
            <a:endParaRPr lang="fr-BE" sz="2800" dirty="0"/>
          </a:p>
        </p:txBody>
      </p:sp>
      <p:pic>
        <p:nvPicPr>
          <p:cNvPr id="5" name="ZLS7Bbxvna8?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6524" y="1700808"/>
            <a:ext cx="8770950" cy="49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Liste des jeux utilisés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fr-BE" dirty="0"/>
              <a:t>1. Sonic the </a:t>
            </a:r>
            <a:r>
              <a:rPr lang="fr-BE" dirty="0" err="1"/>
              <a:t>Hedgehog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2. Sonic </a:t>
            </a:r>
            <a:r>
              <a:rPr lang="fr-BE" dirty="0" err="1"/>
              <a:t>Eraser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3. Sonic the </a:t>
            </a:r>
            <a:r>
              <a:rPr lang="fr-BE" dirty="0" err="1"/>
              <a:t>Hedgehog</a:t>
            </a:r>
            <a:r>
              <a:rPr lang="fr-BE" dirty="0"/>
              <a:t> 2</a:t>
            </a:r>
            <a:br>
              <a:rPr lang="fr-BE" dirty="0"/>
            </a:br>
            <a:r>
              <a:rPr lang="fr-BE" dirty="0"/>
              <a:t>4. Dr. </a:t>
            </a:r>
            <a:r>
              <a:rPr lang="fr-BE" dirty="0" err="1"/>
              <a:t>Robotnik's</a:t>
            </a:r>
            <a:r>
              <a:rPr lang="fr-BE" dirty="0"/>
              <a:t> </a:t>
            </a:r>
            <a:r>
              <a:rPr lang="fr-BE" dirty="0" err="1"/>
              <a:t>Mean</a:t>
            </a:r>
            <a:r>
              <a:rPr lang="fr-BE" dirty="0"/>
              <a:t> Bean Machine</a:t>
            </a:r>
            <a:br>
              <a:rPr lang="fr-BE" dirty="0"/>
            </a:br>
            <a:r>
              <a:rPr lang="fr-BE" dirty="0"/>
              <a:t>5. Sonic </a:t>
            </a:r>
            <a:r>
              <a:rPr lang="fr-BE" dirty="0" err="1"/>
              <a:t>Spinball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6. Sonic CD</a:t>
            </a:r>
            <a:br>
              <a:rPr lang="fr-BE" dirty="0"/>
            </a:br>
            <a:r>
              <a:rPr lang="fr-BE" dirty="0"/>
              <a:t>7. Sonic Chaos</a:t>
            </a:r>
            <a:br>
              <a:rPr lang="fr-BE" dirty="0"/>
            </a:br>
            <a:r>
              <a:rPr lang="fr-BE" dirty="0"/>
              <a:t>8. Sonic the </a:t>
            </a:r>
            <a:r>
              <a:rPr lang="fr-BE" dirty="0" err="1"/>
              <a:t>Hedgehog</a:t>
            </a:r>
            <a:r>
              <a:rPr lang="fr-BE" dirty="0"/>
              <a:t> 3</a:t>
            </a:r>
            <a:br>
              <a:rPr lang="fr-BE" dirty="0"/>
            </a:br>
            <a:r>
              <a:rPr lang="fr-BE" dirty="0"/>
              <a:t>9. Sonic &amp; </a:t>
            </a:r>
            <a:r>
              <a:rPr lang="fr-BE" dirty="0" err="1"/>
              <a:t>Knuckles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10. Sonic &amp; </a:t>
            </a:r>
            <a:r>
              <a:rPr lang="fr-BE" dirty="0" err="1"/>
              <a:t>Knuckles</a:t>
            </a:r>
            <a:r>
              <a:rPr lang="fr-BE" dirty="0"/>
              <a:t> 2</a:t>
            </a:r>
            <a:br>
              <a:rPr lang="fr-BE" dirty="0"/>
            </a:br>
            <a:r>
              <a:rPr lang="fr-BE" dirty="0"/>
              <a:t>11. Sonic &amp; </a:t>
            </a:r>
            <a:r>
              <a:rPr lang="fr-BE" dirty="0" err="1"/>
              <a:t>Knuckles</a:t>
            </a:r>
            <a:r>
              <a:rPr lang="fr-BE" dirty="0"/>
              <a:t> 3</a:t>
            </a:r>
            <a:br>
              <a:rPr lang="fr-BE" dirty="0"/>
            </a:br>
            <a:r>
              <a:rPr lang="fr-BE" dirty="0"/>
              <a:t>12. </a:t>
            </a:r>
            <a:r>
              <a:rPr lang="fr-BE" dirty="0" err="1"/>
              <a:t>Wacky</a:t>
            </a:r>
            <a:r>
              <a:rPr lang="fr-BE" dirty="0"/>
              <a:t> Worlds</a:t>
            </a:r>
            <a:br>
              <a:rPr lang="fr-BE" dirty="0"/>
            </a:br>
            <a:r>
              <a:rPr lang="fr-BE" dirty="0"/>
              <a:t>13. Sonic Drift</a:t>
            </a:r>
            <a:br>
              <a:rPr lang="fr-BE" dirty="0"/>
            </a:br>
            <a:r>
              <a:rPr lang="fr-BE" dirty="0"/>
              <a:t>14. Sonic Triple Trouble</a:t>
            </a:r>
            <a:br>
              <a:rPr lang="fr-BE" dirty="0"/>
            </a:br>
            <a:r>
              <a:rPr lang="fr-BE" dirty="0"/>
              <a:t>15. </a:t>
            </a:r>
            <a:r>
              <a:rPr lang="fr-BE" dirty="0" err="1"/>
              <a:t>Knuckles</a:t>
            </a:r>
            <a:r>
              <a:rPr lang="fr-BE" dirty="0"/>
              <a:t> </a:t>
            </a:r>
            <a:r>
              <a:rPr lang="fr-BE" dirty="0" err="1"/>
              <a:t>Chaotix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16. Sonic Drift 2</a:t>
            </a:r>
            <a:br>
              <a:rPr lang="fr-BE" dirty="0"/>
            </a:br>
            <a:r>
              <a:rPr lang="fr-BE" dirty="0"/>
              <a:t>17. </a:t>
            </a:r>
            <a:r>
              <a:rPr lang="fr-BE" dirty="0" err="1"/>
              <a:t>Tails</a:t>
            </a:r>
            <a:r>
              <a:rPr lang="fr-BE" dirty="0"/>
              <a:t> Adventures</a:t>
            </a:r>
            <a:br>
              <a:rPr lang="fr-BE" dirty="0"/>
            </a:br>
            <a:r>
              <a:rPr lang="fr-BE" dirty="0"/>
              <a:t>18. Sonic </a:t>
            </a:r>
            <a:r>
              <a:rPr lang="fr-BE" dirty="0" err="1"/>
              <a:t>Labyrinth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19. </a:t>
            </a:r>
            <a:r>
              <a:rPr lang="fr-BE" dirty="0" err="1"/>
              <a:t>Tails</a:t>
            </a:r>
            <a:r>
              <a:rPr lang="fr-BE" dirty="0"/>
              <a:t> </a:t>
            </a:r>
            <a:r>
              <a:rPr lang="fr-BE" dirty="0" err="1"/>
              <a:t>Skypatrol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20. Sonic 3D Blast</a:t>
            </a:r>
            <a:br>
              <a:rPr lang="fr-BE" dirty="0"/>
            </a:br>
            <a:r>
              <a:rPr lang="fr-BE" dirty="0"/>
              <a:t>21. Sonic Blast</a:t>
            </a:r>
            <a:br>
              <a:rPr lang="fr-BE" dirty="0"/>
            </a:br>
            <a:r>
              <a:rPr lang="fr-BE" dirty="0"/>
              <a:t>22. </a:t>
            </a:r>
            <a:r>
              <a:rPr lang="fr-BE" dirty="0" err="1"/>
              <a:t>Sonic's</a:t>
            </a:r>
            <a:r>
              <a:rPr lang="fr-BE" dirty="0"/>
              <a:t> Game World</a:t>
            </a:r>
            <a:br>
              <a:rPr lang="fr-BE" dirty="0"/>
            </a:br>
            <a:r>
              <a:rPr lang="fr-BE" dirty="0"/>
              <a:t>23. </a:t>
            </a:r>
            <a:r>
              <a:rPr lang="fr-BE" dirty="0" err="1"/>
              <a:t>Tails</a:t>
            </a:r>
            <a:r>
              <a:rPr lang="fr-BE" dirty="0"/>
              <a:t> and the Music Maker</a:t>
            </a:r>
            <a:br>
              <a:rPr lang="fr-BE" dirty="0"/>
            </a:br>
            <a:r>
              <a:rPr lang="fr-BE" dirty="0"/>
              <a:t>24. Sonic The </a:t>
            </a:r>
            <a:r>
              <a:rPr lang="fr-BE" dirty="0" err="1"/>
              <a:t>Fighters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25. Sonic R</a:t>
            </a:r>
            <a:br>
              <a:rPr lang="fr-BE" dirty="0"/>
            </a:br>
            <a:r>
              <a:rPr lang="fr-BE" dirty="0"/>
              <a:t>26. Sonic Jam</a:t>
            </a:r>
            <a:br>
              <a:rPr lang="fr-BE" dirty="0"/>
            </a:br>
            <a:r>
              <a:rPr lang="fr-BE" dirty="0"/>
              <a:t>27. </a:t>
            </a:r>
            <a:r>
              <a:rPr lang="fr-BE" dirty="0" err="1"/>
              <a:t>Sonic's</a:t>
            </a:r>
            <a:r>
              <a:rPr lang="fr-BE" dirty="0"/>
              <a:t> </a:t>
            </a:r>
            <a:r>
              <a:rPr lang="fr-BE" dirty="0" err="1"/>
              <a:t>Schoolhouse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28. Sonic </a:t>
            </a:r>
            <a:r>
              <a:rPr lang="fr-BE" dirty="0" err="1"/>
              <a:t>Adventure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29. Sonic the </a:t>
            </a:r>
            <a:r>
              <a:rPr lang="fr-BE" dirty="0" err="1"/>
              <a:t>Hedgehog</a:t>
            </a:r>
            <a:r>
              <a:rPr lang="fr-BE" dirty="0"/>
              <a:t> Pocket </a:t>
            </a:r>
            <a:r>
              <a:rPr lang="fr-BE" dirty="0" err="1"/>
              <a:t>Adventure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30. Sonic </a:t>
            </a:r>
            <a:r>
              <a:rPr lang="fr-BE" dirty="0" err="1"/>
              <a:t>Shuffle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31. Sonic </a:t>
            </a:r>
            <a:r>
              <a:rPr lang="fr-BE" dirty="0" err="1"/>
              <a:t>Adventure</a:t>
            </a:r>
            <a:r>
              <a:rPr lang="fr-BE" dirty="0"/>
              <a:t> 2</a:t>
            </a:r>
            <a:br>
              <a:rPr lang="fr-BE" dirty="0"/>
            </a:br>
            <a:r>
              <a:rPr lang="fr-BE" dirty="0"/>
              <a:t>32. Sonic </a:t>
            </a:r>
            <a:r>
              <a:rPr lang="fr-BE" dirty="0" err="1"/>
              <a:t>Adventure</a:t>
            </a:r>
            <a:r>
              <a:rPr lang="fr-BE" dirty="0"/>
              <a:t> 2: Battle</a:t>
            </a:r>
            <a:br>
              <a:rPr lang="fr-BE" dirty="0"/>
            </a:br>
            <a:r>
              <a:rPr lang="fr-BE" dirty="0"/>
              <a:t>33. Sonic Advance</a:t>
            </a:r>
            <a:br>
              <a:rPr lang="fr-BE" dirty="0"/>
            </a:br>
            <a:r>
              <a:rPr lang="fr-BE" dirty="0"/>
              <a:t>34. SEGA Smash </a:t>
            </a:r>
            <a:r>
              <a:rPr lang="fr-BE" dirty="0" smtClean="0"/>
              <a:t>Pack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35. Sonic </a:t>
            </a:r>
            <a:r>
              <a:rPr lang="fr-BE" dirty="0" err="1"/>
              <a:t>Mega</a:t>
            </a:r>
            <a:r>
              <a:rPr lang="fr-BE" dirty="0"/>
              <a:t> Collection Plus</a:t>
            </a:r>
            <a:br>
              <a:rPr lang="fr-BE" dirty="0"/>
            </a:br>
            <a:r>
              <a:rPr lang="fr-BE" dirty="0"/>
              <a:t>36. Sonic Advance 2</a:t>
            </a:r>
            <a:br>
              <a:rPr lang="fr-BE" dirty="0"/>
            </a:br>
            <a:r>
              <a:rPr lang="fr-BE" dirty="0"/>
              <a:t>37. Sonic </a:t>
            </a:r>
            <a:r>
              <a:rPr lang="fr-BE" dirty="0" err="1"/>
              <a:t>Adventure</a:t>
            </a:r>
            <a:r>
              <a:rPr lang="fr-BE" dirty="0"/>
              <a:t> DX</a:t>
            </a:r>
            <a:br>
              <a:rPr lang="fr-BE" dirty="0"/>
            </a:b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r>
              <a:rPr lang="fr-BE" dirty="0" smtClean="0"/>
              <a:t>38. Sonic Heroes</a:t>
            </a:r>
            <a:br>
              <a:rPr lang="fr-BE" dirty="0" smtClean="0"/>
            </a:br>
            <a:r>
              <a:rPr lang="fr-BE" dirty="0" smtClean="0"/>
              <a:t>39. Sonic Pinball Party</a:t>
            </a:r>
            <a:br>
              <a:rPr lang="fr-BE" dirty="0" smtClean="0"/>
            </a:br>
            <a:r>
              <a:rPr lang="fr-BE" dirty="0" smtClean="0"/>
              <a:t>40</a:t>
            </a:r>
            <a:r>
              <a:rPr lang="fr-BE" dirty="0"/>
              <a:t>. Sonic Battle</a:t>
            </a:r>
            <a:br>
              <a:rPr lang="fr-BE" dirty="0"/>
            </a:br>
            <a:r>
              <a:rPr lang="fr-BE" dirty="0"/>
              <a:t>41. Sonic </a:t>
            </a:r>
            <a:r>
              <a:rPr lang="fr-BE" dirty="0" err="1"/>
              <a:t>Adventure</a:t>
            </a:r>
            <a:r>
              <a:rPr lang="fr-BE" dirty="0"/>
              <a:t> DX: </a:t>
            </a:r>
            <a:r>
              <a:rPr lang="fr-BE" dirty="0" err="1"/>
              <a:t>Director's</a:t>
            </a:r>
            <a:r>
              <a:rPr lang="fr-BE" dirty="0"/>
              <a:t> Cut</a:t>
            </a:r>
            <a:br>
              <a:rPr lang="fr-BE" dirty="0"/>
            </a:br>
            <a:r>
              <a:rPr lang="fr-BE" dirty="0"/>
              <a:t>42. Sonic N</a:t>
            </a:r>
            <a:br>
              <a:rPr lang="fr-BE" dirty="0"/>
            </a:br>
            <a:r>
              <a:rPr lang="fr-BE" dirty="0"/>
              <a:t>43. Sonic Advance 3</a:t>
            </a:r>
            <a:br>
              <a:rPr lang="fr-BE" dirty="0"/>
            </a:br>
            <a:r>
              <a:rPr lang="fr-BE" dirty="0"/>
              <a:t>44. SEGA Superstars</a:t>
            </a:r>
            <a:br>
              <a:rPr lang="fr-BE" dirty="0"/>
            </a:br>
            <a:r>
              <a:rPr lang="fr-BE" dirty="0"/>
              <a:t>45. Sonic </a:t>
            </a:r>
            <a:r>
              <a:rPr lang="fr-BE" dirty="0" err="1"/>
              <a:t>Gems</a:t>
            </a:r>
            <a:r>
              <a:rPr lang="fr-BE" dirty="0"/>
              <a:t> Collection</a:t>
            </a:r>
            <a:br>
              <a:rPr lang="fr-BE" dirty="0"/>
            </a:br>
            <a:r>
              <a:rPr lang="fr-BE" dirty="0"/>
              <a:t>46. Shadow the </a:t>
            </a:r>
            <a:r>
              <a:rPr lang="fr-BE" dirty="0" err="1"/>
              <a:t>Hedgehog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47. Sonic Rush</a:t>
            </a:r>
            <a:br>
              <a:rPr lang="fr-BE" dirty="0"/>
            </a:br>
            <a:r>
              <a:rPr lang="fr-BE" dirty="0"/>
              <a:t>48. Sonic </a:t>
            </a:r>
            <a:r>
              <a:rPr lang="fr-BE" dirty="0" err="1"/>
              <a:t>Riders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49. Sonic The </a:t>
            </a:r>
            <a:r>
              <a:rPr lang="fr-BE" dirty="0" err="1"/>
              <a:t>Hedgehog</a:t>
            </a:r>
            <a:r>
              <a:rPr lang="fr-BE" dirty="0"/>
              <a:t> (2006/NEXTGEN)</a:t>
            </a:r>
            <a:br>
              <a:rPr lang="fr-BE" dirty="0"/>
            </a:br>
            <a:r>
              <a:rPr lang="fr-BE" dirty="0"/>
              <a:t>50. Sonic </a:t>
            </a:r>
            <a:r>
              <a:rPr lang="fr-BE" dirty="0" err="1"/>
              <a:t>Rivals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51. Sonic Rush </a:t>
            </a:r>
            <a:r>
              <a:rPr lang="fr-BE" dirty="0" err="1"/>
              <a:t>Adventure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52. Sonic and the </a:t>
            </a:r>
            <a:r>
              <a:rPr lang="fr-BE" dirty="0" err="1"/>
              <a:t>Secret's</a:t>
            </a:r>
            <a:r>
              <a:rPr lang="fr-BE" dirty="0"/>
              <a:t> Rings</a:t>
            </a:r>
            <a:br>
              <a:rPr lang="fr-BE" dirty="0"/>
            </a:br>
            <a:r>
              <a:rPr lang="fr-BE" dirty="0"/>
              <a:t>53. Mario &amp; Sonic at the Olympic </a:t>
            </a:r>
            <a:r>
              <a:rPr lang="fr-BE" dirty="0" err="1"/>
              <a:t>Games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54. Sonic </a:t>
            </a:r>
            <a:r>
              <a:rPr lang="fr-BE" dirty="0" err="1"/>
              <a:t>Rivals</a:t>
            </a:r>
            <a:r>
              <a:rPr lang="fr-BE" dirty="0"/>
              <a:t> 2</a:t>
            </a:r>
            <a:br>
              <a:rPr lang="fr-BE" dirty="0"/>
            </a:br>
            <a:r>
              <a:rPr lang="fr-BE" dirty="0"/>
              <a:t>55. SEGA </a:t>
            </a:r>
            <a:r>
              <a:rPr lang="fr-BE" dirty="0" err="1"/>
              <a:t>SuperStars</a:t>
            </a:r>
            <a:r>
              <a:rPr lang="fr-BE" dirty="0"/>
              <a:t> Tennis</a:t>
            </a:r>
            <a:br>
              <a:rPr lang="fr-BE" dirty="0"/>
            </a:br>
            <a:r>
              <a:rPr lang="fr-BE" dirty="0"/>
              <a:t>56. Sonic </a:t>
            </a:r>
            <a:r>
              <a:rPr lang="fr-BE" dirty="0" err="1"/>
              <a:t>Chronicles</a:t>
            </a:r>
            <a:r>
              <a:rPr lang="fr-BE" dirty="0"/>
              <a:t>: The </a:t>
            </a:r>
            <a:r>
              <a:rPr lang="fr-BE" dirty="0" err="1"/>
              <a:t>Dark</a:t>
            </a:r>
            <a:r>
              <a:rPr lang="fr-BE" dirty="0"/>
              <a:t> </a:t>
            </a:r>
            <a:r>
              <a:rPr lang="fr-BE" dirty="0" err="1"/>
              <a:t>Brotherhood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57. Sonic </a:t>
            </a:r>
            <a:r>
              <a:rPr lang="fr-BE" dirty="0" err="1"/>
              <a:t>Riders</a:t>
            </a:r>
            <a:r>
              <a:rPr lang="fr-BE" dirty="0"/>
              <a:t> </a:t>
            </a:r>
            <a:r>
              <a:rPr lang="fr-BE" dirty="0" err="1"/>
              <a:t>Zero</a:t>
            </a:r>
            <a:r>
              <a:rPr lang="fr-BE" dirty="0"/>
              <a:t> </a:t>
            </a:r>
            <a:r>
              <a:rPr lang="fr-BE" dirty="0" err="1"/>
              <a:t>Gravity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58. Super Smash </a:t>
            </a:r>
            <a:r>
              <a:rPr lang="fr-BE" dirty="0" err="1"/>
              <a:t>Bros</a:t>
            </a:r>
            <a:r>
              <a:rPr lang="fr-BE" dirty="0"/>
              <a:t> </a:t>
            </a:r>
            <a:r>
              <a:rPr lang="fr-BE" dirty="0" err="1"/>
              <a:t>Brawl</a:t>
            </a:r>
            <a:r>
              <a:rPr lang="fr-BE" dirty="0"/>
              <a:t> - </a:t>
            </a:r>
            <a:r>
              <a:rPr lang="fr-BE" dirty="0" err="1"/>
              <a:t>Character</a:t>
            </a:r>
            <a:r>
              <a:rPr lang="fr-BE" dirty="0"/>
              <a:t>: Sonic</a:t>
            </a:r>
            <a:br>
              <a:rPr lang="fr-BE" dirty="0"/>
            </a:br>
            <a:r>
              <a:rPr lang="fr-BE" dirty="0"/>
              <a:t>59. Sonic </a:t>
            </a:r>
            <a:r>
              <a:rPr lang="fr-BE" dirty="0" err="1"/>
              <a:t>Unleashed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60. Mario &amp; Sonic at the </a:t>
            </a:r>
            <a:r>
              <a:rPr lang="fr-BE" dirty="0" err="1"/>
              <a:t>Sochi</a:t>
            </a:r>
            <a:r>
              <a:rPr lang="fr-BE" dirty="0"/>
              <a:t> Winter </a:t>
            </a:r>
            <a:r>
              <a:rPr lang="fr-BE" dirty="0" err="1"/>
              <a:t>Games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61. Sonic and the Black Knight</a:t>
            </a:r>
            <a:br>
              <a:rPr lang="fr-BE" dirty="0"/>
            </a:br>
            <a:r>
              <a:rPr lang="fr-BE" dirty="0"/>
              <a:t>62. Sonic </a:t>
            </a:r>
            <a:r>
              <a:rPr lang="fr-BE" dirty="0" err="1"/>
              <a:t>Classic</a:t>
            </a:r>
            <a:r>
              <a:rPr lang="fr-BE" dirty="0"/>
              <a:t> Collection</a:t>
            </a:r>
            <a:br>
              <a:rPr lang="fr-BE" dirty="0"/>
            </a:br>
            <a:r>
              <a:rPr lang="fr-BE" dirty="0"/>
              <a:t>63. Sonic &amp; SEGA All-Stars Racing</a:t>
            </a:r>
            <a:br>
              <a:rPr lang="fr-BE" dirty="0"/>
            </a:br>
            <a:r>
              <a:rPr lang="fr-BE" dirty="0"/>
              <a:t>64. Sonic </a:t>
            </a:r>
            <a:r>
              <a:rPr lang="fr-BE" dirty="0" err="1"/>
              <a:t>Colors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65. Sonic the </a:t>
            </a:r>
            <a:r>
              <a:rPr lang="fr-BE" dirty="0" err="1"/>
              <a:t>Hedgehog</a:t>
            </a:r>
            <a:r>
              <a:rPr lang="fr-BE" dirty="0"/>
              <a:t> 4: Episode I</a:t>
            </a:r>
            <a:br>
              <a:rPr lang="fr-BE" dirty="0"/>
            </a:br>
            <a:r>
              <a:rPr lang="fr-BE" dirty="0"/>
              <a:t>66. Sonic the </a:t>
            </a:r>
            <a:r>
              <a:rPr lang="fr-BE" dirty="0" err="1"/>
              <a:t>Hedgehog</a:t>
            </a:r>
            <a:r>
              <a:rPr lang="fr-BE" dirty="0"/>
              <a:t> 4: Episode II</a:t>
            </a:r>
            <a:br>
              <a:rPr lang="fr-BE" dirty="0"/>
            </a:br>
            <a:r>
              <a:rPr lang="fr-BE" dirty="0"/>
              <a:t>67. Sonic Free </a:t>
            </a:r>
            <a:r>
              <a:rPr lang="fr-BE" dirty="0" err="1"/>
              <a:t>Riders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68. Sonic </a:t>
            </a:r>
            <a:r>
              <a:rPr lang="fr-BE" dirty="0" err="1"/>
              <a:t>Generations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69. Sonic &amp; All-Stars Racing </a:t>
            </a:r>
            <a:r>
              <a:rPr lang="fr-BE" dirty="0" err="1"/>
              <a:t>Transformed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70. Sonic </a:t>
            </a:r>
            <a:r>
              <a:rPr lang="fr-BE" dirty="0" err="1"/>
              <a:t>Lost</a:t>
            </a:r>
            <a:r>
              <a:rPr lang="fr-BE" dirty="0"/>
              <a:t> Worlds</a:t>
            </a:r>
            <a:br>
              <a:rPr lang="fr-BE" dirty="0"/>
            </a:br>
            <a:r>
              <a:rPr lang="fr-BE" dirty="0"/>
              <a:t>71. Sonic </a:t>
            </a:r>
            <a:r>
              <a:rPr lang="fr-BE" dirty="0" err="1"/>
              <a:t>Dash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72. Sonic </a:t>
            </a:r>
            <a:r>
              <a:rPr lang="fr-BE" dirty="0" err="1"/>
              <a:t>Runners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73. Sonic </a:t>
            </a:r>
            <a:r>
              <a:rPr lang="fr-BE" dirty="0" err="1"/>
              <a:t>Adventure</a:t>
            </a:r>
            <a:r>
              <a:rPr lang="fr-BE" dirty="0"/>
              <a:t> 3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119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Une excellente histoire de Mario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 smtClean="0"/>
              <a:t>William </a:t>
            </a:r>
            <a:r>
              <a:rPr lang="fr-BE" dirty="0" err="1" smtClean="0"/>
              <a:t>Audureau</a:t>
            </a:r>
            <a:r>
              <a:rPr lang="fr-BE" dirty="0" smtClean="0"/>
              <a:t>, </a:t>
            </a:r>
            <a:r>
              <a:rPr lang="fr-BE" dirty="0" smtClean="0"/>
              <a:t>philosophe et historien </a:t>
            </a:r>
            <a:r>
              <a:rPr lang="fr-BE" dirty="0" smtClean="0"/>
              <a:t>de formation, journaliste au Monde (</a:t>
            </a:r>
            <a:r>
              <a:rPr lang="fr-BE" dirty="0" smtClean="0"/>
              <a:t>Pixels).</a:t>
            </a:r>
            <a:endParaRPr lang="fr-BE" dirty="0" smtClean="0"/>
          </a:p>
          <a:p>
            <a:endParaRPr lang="fr-BE" dirty="0"/>
          </a:p>
        </p:txBody>
      </p:sp>
      <p:pic>
        <p:nvPicPr>
          <p:cNvPr id="3074" name="Picture 2" descr="C:\Users\ULg\Dropbox\histoire jeux vidéo\couv_mar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81" y="2924944"/>
            <a:ext cx="2459035" cy="346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4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Contenu de cette histoire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BE" dirty="0" smtClean="0"/>
              <a:t>Très documenté</a:t>
            </a:r>
          </a:p>
          <a:p>
            <a:r>
              <a:rPr lang="fr-BE" dirty="0" smtClean="0"/>
              <a:t>Prise en considération du contexte socio-économique, de la réception des jeux en fonction de l’aire géographique, des difficultés juridiques, etc.</a:t>
            </a:r>
          </a:p>
          <a:p>
            <a:r>
              <a:rPr lang="fr-BE" dirty="0" smtClean="0"/>
              <a:t>Ton léger et accrocheur</a:t>
            </a:r>
          </a:p>
          <a:p>
            <a:endParaRPr lang="fr-BE" dirty="0"/>
          </a:p>
          <a:p>
            <a:r>
              <a:rPr lang="fr-BE" dirty="0" smtClean="0"/>
              <a:t>Sorte de biographie de Mario, qui s’inscrit assez bien dans les codes du genre littéraire…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894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Autofit/>
          </a:bodyPr>
          <a:lstStyle/>
          <a:p>
            <a:r>
              <a:rPr lang="fr-BE" sz="3200" dirty="0" smtClean="0"/>
              <a:t>Troisième option, histoire des lieux où l’on joue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fr-BE" dirty="0" smtClean="0"/>
              <a:t>Première approche par Mathieu </a:t>
            </a:r>
            <a:r>
              <a:rPr lang="fr-BE" dirty="0" err="1" smtClean="0"/>
              <a:t>Triclot</a:t>
            </a:r>
            <a:r>
              <a:rPr lang="fr-BE" dirty="0" smtClean="0"/>
              <a:t>, dans </a:t>
            </a:r>
            <a:r>
              <a:rPr lang="fr-BE" i="1" dirty="0" smtClean="0"/>
              <a:t>Philosophie des jeux vidéo </a:t>
            </a:r>
            <a:r>
              <a:rPr lang="fr-BE" dirty="0" smtClean="0"/>
              <a:t>(Zones, 2011)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r>
              <a:rPr lang="fr-BE" dirty="0" smtClean="0"/>
              <a:t>Prolongement extensif : projet ANR </a:t>
            </a:r>
            <a:r>
              <a:rPr lang="fr-BE" dirty="0" err="1" smtClean="0"/>
              <a:t>Ludespace</a:t>
            </a:r>
            <a:endParaRPr lang="fr-BE" dirty="0" smtClean="0"/>
          </a:p>
          <a:p>
            <a:r>
              <a:rPr lang="fr-BE" dirty="0" smtClean="0"/>
              <a:t>Principal </a:t>
            </a:r>
            <a:r>
              <a:rPr lang="fr-BE" dirty="0"/>
              <a:t>objectif </a:t>
            </a:r>
            <a:r>
              <a:rPr lang="fr-BE" dirty="0" smtClean="0"/>
              <a:t>: révéler </a:t>
            </a:r>
            <a:r>
              <a:rPr lang="fr-BE" dirty="0"/>
              <a:t>et </a:t>
            </a:r>
            <a:r>
              <a:rPr lang="fr-BE" dirty="0" smtClean="0"/>
              <a:t>cartographier </a:t>
            </a:r>
            <a:r>
              <a:rPr lang="fr-BE" dirty="0"/>
              <a:t>la pluralité des pratiques </a:t>
            </a:r>
            <a:r>
              <a:rPr lang="fr-BE" dirty="0" err="1"/>
              <a:t>vidéoludiques</a:t>
            </a:r>
            <a:r>
              <a:rPr lang="fr-BE" dirty="0"/>
              <a:t> en France</a:t>
            </a:r>
            <a:endParaRPr lang="fr-BE" dirty="0" smtClean="0"/>
          </a:p>
          <a:p>
            <a:endParaRPr lang="fr-BE" dirty="0"/>
          </a:p>
        </p:txBody>
      </p:sp>
      <p:pic>
        <p:nvPicPr>
          <p:cNvPr id="4098" name="Picture 2" descr="C:\Users\ULg\Dropbox\histoire jeux vidéo\philo jeu vidé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92896"/>
            <a:ext cx="1656184" cy="24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009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Résumé M. </a:t>
            </a:r>
            <a:r>
              <a:rPr lang="fr-BE" dirty="0" err="1" smtClean="0"/>
              <a:t>Triclot</a:t>
            </a:r>
            <a:r>
              <a:rPr lang="fr-BE" dirty="0" smtClean="0"/>
              <a:t>, </a:t>
            </a:r>
            <a:r>
              <a:rPr lang="fr-BE" i="1" dirty="0" smtClean="0"/>
              <a:t>Philosophie…</a:t>
            </a:r>
            <a:endParaRPr lang="fr-BE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 smtClean="0"/>
              <a:t>Trois espaces de jeu :</a:t>
            </a:r>
          </a:p>
          <a:p>
            <a:pPr lvl="1"/>
            <a:r>
              <a:rPr lang="fr-BE" dirty="0" smtClean="0"/>
              <a:t>L’université et sa culture hacker</a:t>
            </a:r>
          </a:p>
          <a:p>
            <a:pPr lvl="1"/>
            <a:r>
              <a:rPr lang="fr-BE" dirty="0" smtClean="0"/>
              <a:t>La salle d’arcade</a:t>
            </a:r>
          </a:p>
          <a:p>
            <a:pPr lvl="1"/>
            <a:r>
              <a:rPr lang="fr-BE" dirty="0" smtClean="0"/>
              <a:t>Le salon</a:t>
            </a:r>
          </a:p>
        </p:txBody>
      </p:sp>
    </p:spTree>
    <p:extLst>
      <p:ext uri="{BB962C8B-B14F-4D97-AF65-F5344CB8AC3E}">
        <p14:creationId xmlns:p14="http://schemas.microsoft.com/office/powerpoint/2010/main" val="1915009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359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Suite M. </a:t>
            </a:r>
            <a:r>
              <a:rPr lang="fr-BE" dirty="0" err="1" smtClean="0"/>
              <a:t>Triclot</a:t>
            </a:r>
            <a:r>
              <a:rPr lang="fr-BE" dirty="0" smtClean="0"/>
              <a:t>, </a:t>
            </a:r>
            <a:r>
              <a:rPr lang="fr-BE" i="1" dirty="0" smtClean="0"/>
              <a:t>Philosophie…</a:t>
            </a:r>
            <a:endParaRPr lang="fr-BE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/>
              <a:t>Discussion de l’invention du jeu vidéo</a:t>
            </a:r>
          </a:p>
          <a:p>
            <a:pPr lvl="1"/>
            <a:r>
              <a:rPr lang="fr-BE" dirty="0" smtClean="0"/>
              <a:t>OXO (1952)</a:t>
            </a:r>
            <a:endParaRPr lang="fr-BE" dirty="0"/>
          </a:p>
          <a:p>
            <a:pPr lvl="1"/>
            <a:r>
              <a:rPr lang="fr-BE" dirty="0"/>
              <a:t>Tennis for </a:t>
            </a:r>
            <a:r>
              <a:rPr lang="fr-BE" dirty="0" err="1"/>
              <a:t>Two</a:t>
            </a:r>
            <a:r>
              <a:rPr lang="fr-BE" dirty="0"/>
              <a:t> (1958)</a:t>
            </a:r>
          </a:p>
          <a:p>
            <a:pPr lvl="1"/>
            <a:r>
              <a:rPr lang="fr-BE" dirty="0" err="1"/>
              <a:t>Spacewar</a:t>
            </a:r>
            <a:r>
              <a:rPr lang="fr-BE" dirty="0"/>
              <a:t> (1962)</a:t>
            </a:r>
          </a:p>
          <a:p>
            <a:endParaRPr lang="fr-BE" dirty="0"/>
          </a:p>
        </p:txBody>
      </p:sp>
      <p:pic>
        <p:nvPicPr>
          <p:cNvPr id="5" name="Picture 2" descr="C:\Users\ULg\Dropbox\histoire jeux vidéo\OX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80158"/>
            <a:ext cx="2557718" cy="229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6PG2mdU_i8k?rel=0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43608" y="4077072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err="1" smtClean="0"/>
              <a:t>Spacewar</a:t>
            </a:r>
            <a:r>
              <a:rPr lang="fr-BE" dirty="0" smtClean="0"/>
              <a:t> (1968)</a:t>
            </a:r>
            <a:endParaRPr lang="fr-BE" dirty="0"/>
          </a:p>
        </p:txBody>
      </p:sp>
      <p:pic>
        <p:nvPicPr>
          <p:cNvPr id="5" name="Rmvb4Hktv7U?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99592" y="1700808"/>
            <a:ext cx="7680853" cy="432048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139952" y="635658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Conçu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un PDP-1 au MIT par Steve </a:t>
            </a:r>
            <a:r>
              <a:rPr lang="en-US" dirty="0"/>
              <a:t>Russell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150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8229600" cy="1143000"/>
          </a:xfrm>
        </p:spPr>
        <p:txBody>
          <a:bodyPr/>
          <a:lstStyle/>
          <a:p>
            <a:r>
              <a:rPr lang="fr-BE" dirty="0" smtClean="0"/>
              <a:t>Séances</a:t>
            </a:r>
            <a:endParaRPr lang="fr-BE" dirty="0"/>
          </a:p>
        </p:txBody>
      </p:sp>
      <p:pic>
        <p:nvPicPr>
          <p:cNvPr id="3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120"/>
            <a:ext cx="4824536" cy="682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5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35279" cy="11430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Publicité pour l’adaptation commerciale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60032" y="1600200"/>
            <a:ext cx="3826768" cy="4525963"/>
          </a:xfrm>
        </p:spPr>
        <p:txBody>
          <a:bodyPr>
            <a:normAutofit fontScale="85000" lnSpcReduction="10000"/>
          </a:bodyPr>
          <a:lstStyle/>
          <a:p>
            <a:r>
              <a:rPr lang="fr-BE" dirty="0" smtClean="0"/>
              <a:t>L’origine du problème des « </a:t>
            </a:r>
            <a:r>
              <a:rPr lang="fr-BE" dirty="0" err="1" smtClean="0"/>
              <a:t>babes</a:t>
            </a:r>
            <a:r>
              <a:rPr lang="fr-BE" dirty="0" smtClean="0"/>
              <a:t> » dans le jeu vidéo ?</a:t>
            </a:r>
          </a:p>
          <a:p>
            <a:endParaRPr lang="fr-BE" dirty="0"/>
          </a:p>
          <a:p>
            <a:r>
              <a:rPr lang="fr-BE" dirty="0" smtClean="0"/>
              <a:t>Une rétrospective des publicités pour le jeu vidéo </a:t>
            </a:r>
            <a:r>
              <a:rPr lang="fr-BE" dirty="0" smtClean="0">
                <a:hlinkClick r:id="rId3"/>
              </a:rPr>
              <a:t>http</a:t>
            </a:r>
            <a:r>
              <a:rPr lang="fr-BE" dirty="0">
                <a:hlinkClick r:id="rId3"/>
              </a:rPr>
              <a:t>://www.vivelapub.fr/jeux-video-40-ans-de-guerre-des-consoles-en-50-pubs</a:t>
            </a:r>
            <a:r>
              <a:rPr lang="fr-BE" dirty="0" smtClean="0">
                <a:hlinkClick r:id="rId3"/>
              </a:rPr>
              <a:t>/</a:t>
            </a:r>
            <a:r>
              <a:rPr lang="fr-BE" dirty="0" smtClean="0"/>
              <a:t> </a:t>
            </a:r>
            <a:endParaRPr lang="fr-BE" dirty="0"/>
          </a:p>
        </p:txBody>
      </p:sp>
      <p:pic>
        <p:nvPicPr>
          <p:cNvPr id="2050" name="Picture 2" descr="http://www.vivelapub.fr/wp-content/uploads/2012/11/jeu/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963214" cy="514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535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/>
              <a:t>Suite M. </a:t>
            </a:r>
            <a:r>
              <a:rPr lang="fr-BE" dirty="0" err="1"/>
              <a:t>Triclot</a:t>
            </a:r>
            <a:r>
              <a:rPr lang="fr-BE" dirty="0"/>
              <a:t>, </a:t>
            </a:r>
            <a:r>
              <a:rPr lang="fr-BE" i="1" dirty="0"/>
              <a:t>Philosophie…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 smtClean="0"/>
              <a:t>Université = lieu où l’on peut jouer</a:t>
            </a:r>
          </a:p>
          <a:p>
            <a:r>
              <a:rPr lang="fr-BE" dirty="0" smtClean="0"/>
              <a:t>Porosité entre jeu et programmation</a:t>
            </a:r>
            <a:endParaRPr lang="fr-BE" dirty="0"/>
          </a:p>
          <a:p>
            <a:pPr marL="0" indent="0">
              <a:buNone/>
            </a:pPr>
            <a:r>
              <a:rPr lang="fr-BE" dirty="0" smtClean="0"/>
              <a:t>Citation de John Romero</a:t>
            </a:r>
          </a:p>
          <a:p>
            <a:pPr marL="1257300" lvl="3" indent="0" algn="just">
              <a:buNone/>
            </a:pPr>
            <a:r>
              <a:rPr lang="fr-BE" i="1" dirty="0" smtClean="0"/>
              <a:t>C’était en juillet 1979, mon frère Ralph et son ami Robert étaient sortis toute la journée. Ils sont rentrés à la maison complètement surexcités en me disant qu’on pouvait jouer à des jeux gratuitement à la fac sur les ordinateurs! […] À partir de là, on a passé tous nos samedis au labo, en regardant les étudiants jouer à Colossal Cave </a:t>
            </a:r>
            <a:r>
              <a:rPr lang="fr-BE" i="1" dirty="0" err="1" smtClean="0"/>
              <a:t>Adventure</a:t>
            </a:r>
            <a:r>
              <a:rPr lang="fr-BE" i="1" dirty="0" smtClean="0"/>
              <a:t> et en apprenant le HP Basic.</a:t>
            </a:r>
          </a:p>
        </p:txBody>
      </p:sp>
    </p:spTree>
    <p:extLst>
      <p:ext uri="{BB962C8B-B14F-4D97-AF65-F5344CB8AC3E}">
        <p14:creationId xmlns:p14="http://schemas.microsoft.com/office/powerpoint/2010/main" val="19150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/>
              <a:t>Suite M. </a:t>
            </a:r>
            <a:r>
              <a:rPr lang="fr-BE" dirty="0" err="1"/>
              <a:t>Triclot</a:t>
            </a:r>
            <a:r>
              <a:rPr lang="fr-BE" dirty="0"/>
              <a:t>, </a:t>
            </a:r>
            <a:r>
              <a:rPr lang="fr-BE" i="1" dirty="0"/>
              <a:t>Philosophie…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 smtClean="0"/>
              <a:t>Trois types de jeu apparaissent à la suite de la diffusion de </a:t>
            </a:r>
            <a:r>
              <a:rPr lang="fr-BE" dirty="0" err="1" smtClean="0"/>
              <a:t>Spacewar</a:t>
            </a:r>
            <a:r>
              <a:rPr lang="fr-BE" dirty="0" smtClean="0"/>
              <a:t> :</a:t>
            </a:r>
          </a:p>
          <a:p>
            <a:pPr lvl="1"/>
            <a:r>
              <a:rPr lang="fr-BE" dirty="0"/>
              <a:t>l</a:t>
            </a:r>
            <a:r>
              <a:rPr lang="fr-BE" dirty="0" smtClean="0"/>
              <a:t>es jeux dits </a:t>
            </a:r>
            <a:r>
              <a:rPr lang="fr-BE" dirty="0"/>
              <a:t>de « simulation à paramètres </a:t>
            </a:r>
            <a:r>
              <a:rPr lang="fr-BE" dirty="0" smtClean="0"/>
              <a:t>»</a:t>
            </a:r>
          </a:p>
          <a:p>
            <a:pPr lvl="1"/>
            <a:r>
              <a:rPr lang="fr-BE" dirty="0"/>
              <a:t>l</a:t>
            </a:r>
            <a:r>
              <a:rPr lang="fr-BE" dirty="0" smtClean="0"/>
              <a:t>es jeux qui </a:t>
            </a:r>
            <a:r>
              <a:rPr lang="fr-BE" dirty="0"/>
              <a:t>se concentrent sur le déplacement dans </a:t>
            </a:r>
            <a:r>
              <a:rPr lang="fr-BE" dirty="0" smtClean="0"/>
              <a:t>l’espace</a:t>
            </a:r>
          </a:p>
          <a:p>
            <a:pPr lvl="1"/>
            <a:r>
              <a:rPr lang="fr-BE" dirty="0" smtClean="0"/>
              <a:t>les </a:t>
            </a:r>
            <a:r>
              <a:rPr lang="fr-BE" dirty="0"/>
              <a:t>jeux d’aventure en mode texte</a:t>
            </a:r>
            <a:r>
              <a:rPr lang="fr-BE" dirty="0" smtClean="0"/>
              <a:t>.</a:t>
            </a:r>
          </a:p>
          <a:p>
            <a:r>
              <a:rPr lang="fr-BE" dirty="0" smtClean="0"/>
              <a:t>Plus tard : synthèse dans le jeu de rôle</a:t>
            </a:r>
          </a:p>
        </p:txBody>
      </p:sp>
    </p:spTree>
    <p:extLst>
      <p:ext uri="{BB962C8B-B14F-4D97-AF65-F5344CB8AC3E}">
        <p14:creationId xmlns:p14="http://schemas.microsoft.com/office/powerpoint/2010/main" val="7233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/>
              <a:t>Suite M. </a:t>
            </a:r>
            <a:r>
              <a:rPr lang="fr-BE" dirty="0" err="1"/>
              <a:t>Triclot</a:t>
            </a:r>
            <a:r>
              <a:rPr lang="fr-BE" dirty="0"/>
              <a:t>, </a:t>
            </a:r>
            <a:r>
              <a:rPr lang="fr-BE" i="1" dirty="0"/>
              <a:t>Philosophie…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 smtClean="0"/>
              <a:t>Deuxième lieu : le centre commercial</a:t>
            </a:r>
          </a:p>
          <a:p>
            <a:r>
              <a:rPr lang="fr-BE" dirty="0" smtClean="0"/>
              <a:t>Pratique minoritaire </a:t>
            </a:r>
            <a:r>
              <a:rPr lang="fr-BE" dirty="0" smtClean="0">
                <a:sym typeface="Wingdings" panose="05000000000000000000" pitchFamily="2" charset="2"/>
              </a:rPr>
              <a:t> industrie florissante</a:t>
            </a:r>
          </a:p>
          <a:p>
            <a:r>
              <a:rPr lang="fr-BE" dirty="0" smtClean="0">
                <a:sym typeface="Wingdings" panose="05000000000000000000" pitchFamily="2" charset="2"/>
              </a:rPr>
              <a:t>Parallèle intéressant entre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c</a:t>
            </a:r>
            <a:r>
              <a:rPr lang="fr-BE" dirty="0" smtClean="0">
                <a:sym typeface="Wingdings" panose="05000000000000000000" pitchFamily="2" charset="2"/>
              </a:rPr>
              <a:t>entre commercial qui transforme marchandise en loisir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j</a:t>
            </a:r>
            <a:r>
              <a:rPr lang="fr-BE" dirty="0" smtClean="0">
                <a:sym typeface="Wingdings" panose="05000000000000000000" pitchFamily="2" charset="2"/>
              </a:rPr>
              <a:t>eu d’arcade qui convertit un loisir en marchandise</a:t>
            </a:r>
          </a:p>
          <a:p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3050566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/>
              <a:t>Suite M. </a:t>
            </a:r>
            <a:r>
              <a:rPr lang="fr-BE" dirty="0" err="1"/>
              <a:t>Triclot</a:t>
            </a:r>
            <a:r>
              <a:rPr lang="fr-BE" dirty="0"/>
              <a:t>, </a:t>
            </a:r>
            <a:r>
              <a:rPr lang="fr-BE" i="1" dirty="0"/>
              <a:t>Philosophie…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/>
              <a:t>É</a:t>
            </a:r>
            <a:r>
              <a:rPr lang="fr-BE" dirty="0" smtClean="0"/>
              <a:t>viter </a:t>
            </a:r>
            <a:r>
              <a:rPr lang="fr-BE" dirty="0"/>
              <a:t>le plus longtemps possible de </a:t>
            </a:r>
            <a:r>
              <a:rPr lang="fr-BE" dirty="0" smtClean="0"/>
              <a:t>perdre</a:t>
            </a:r>
          </a:p>
          <a:p>
            <a:r>
              <a:rPr lang="fr-BE" dirty="0" smtClean="0"/>
              <a:t>Modèle défini pour des raisons économiques : le joueur ne peut pas jouer indéfiniment</a:t>
            </a:r>
          </a:p>
          <a:p>
            <a:r>
              <a:rPr lang="fr-BE" dirty="0" smtClean="0"/>
              <a:t>Trois types de jeux :</a:t>
            </a:r>
          </a:p>
          <a:p>
            <a:pPr lvl="1"/>
            <a:r>
              <a:rPr lang="fr-BE" dirty="0"/>
              <a:t>adaptations de </a:t>
            </a:r>
            <a:r>
              <a:rPr lang="fr-BE" dirty="0" err="1" smtClean="0"/>
              <a:t>Pong</a:t>
            </a:r>
            <a:endParaRPr lang="fr-BE" dirty="0"/>
          </a:p>
          <a:p>
            <a:pPr lvl="1"/>
            <a:r>
              <a:rPr lang="fr-BE" dirty="0"/>
              <a:t>l</a:t>
            </a:r>
            <a:r>
              <a:rPr lang="fr-BE" dirty="0" smtClean="0"/>
              <a:t>abyrinthes</a:t>
            </a:r>
          </a:p>
          <a:p>
            <a:pPr lvl="1"/>
            <a:r>
              <a:rPr lang="fr-BE" dirty="0"/>
              <a:t>j</a:t>
            </a:r>
            <a:r>
              <a:rPr lang="fr-BE" dirty="0" smtClean="0"/>
              <a:t>eux qui </a:t>
            </a:r>
            <a:r>
              <a:rPr lang="fr-BE" dirty="0"/>
              <a:t>font défiler plusieurs écrans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3050566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/>
              <a:t>Suite M. </a:t>
            </a:r>
            <a:r>
              <a:rPr lang="fr-BE" dirty="0" err="1"/>
              <a:t>Triclot</a:t>
            </a:r>
            <a:r>
              <a:rPr lang="fr-BE" dirty="0"/>
              <a:t>, </a:t>
            </a:r>
            <a:r>
              <a:rPr lang="fr-BE" i="1" dirty="0"/>
              <a:t>Philosophie…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 smtClean="0"/>
              <a:t>Troisième lieu : le cocon familial</a:t>
            </a:r>
          </a:p>
          <a:p>
            <a:r>
              <a:rPr lang="fr-BE" dirty="0" smtClean="0"/>
              <a:t>Branchement sur la TV familiale</a:t>
            </a:r>
          </a:p>
          <a:p>
            <a:r>
              <a:rPr lang="fr-BE" dirty="0" smtClean="0"/>
              <a:t>Aura une influence sur ce médium (via les dessins animés notamment)</a:t>
            </a:r>
          </a:p>
          <a:p>
            <a:r>
              <a:rPr lang="fr-BE" dirty="0" smtClean="0"/>
              <a:t>Trois types de jeu apparaissent : </a:t>
            </a:r>
          </a:p>
          <a:p>
            <a:pPr lvl="1"/>
            <a:r>
              <a:rPr lang="fr-BE" dirty="0" smtClean="0"/>
              <a:t>jeu </a:t>
            </a:r>
            <a:r>
              <a:rPr lang="fr-BE" dirty="0"/>
              <a:t>de rôle </a:t>
            </a:r>
            <a:r>
              <a:rPr lang="fr-BE" dirty="0" smtClean="0"/>
              <a:t>japonais</a:t>
            </a:r>
          </a:p>
          <a:p>
            <a:pPr lvl="1"/>
            <a:r>
              <a:rPr lang="fr-BE" dirty="0" smtClean="0"/>
              <a:t>jeu </a:t>
            </a:r>
            <a:r>
              <a:rPr lang="fr-BE" dirty="0"/>
              <a:t>de plate-forme à défilement </a:t>
            </a:r>
            <a:r>
              <a:rPr lang="fr-BE" dirty="0" smtClean="0"/>
              <a:t>horizontal</a:t>
            </a:r>
          </a:p>
          <a:p>
            <a:pPr lvl="1"/>
            <a:r>
              <a:rPr lang="fr-BE" dirty="0" smtClean="0"/>
              <a:t>le </a:t>
            </a:r>
            <a:r>
              <a:rPr lang="fr-BE" dirty="0"/>
              <a:t>jeu d’aventure-action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3050566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Suite M. </a:t>
            </a:r>
            <a:r>
              <a:rPr lang="fr-BE" dirty="0" err="1" smtClean="0"/>
              <a:t>Triclot</a:t>
            </a:r>
            <a:r>
              <a:rPr lang="fr-BE" dirty="0" smtClean="0"/>
              <a:t>, </a:t>
            </a:r>
            <a:r>
              <a:rPr lang="fr-BE" i="1" dirty="0" smtClean="0"/>
              <a:t>Philosophie…</a:t>
            </a:r>
            <a:endParaRPr lang="fr-BE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BE" dirty="0" smtClean="0"/>
              <a:t>On pourrait ajouter un lieu (ou plutôt des lieux, ou un non-lieu) avec l’apparition du jeu sur portable</a:t>
            </a:r>
          </a:p>
          <a:p>
            <a:r>
              <a:rPr lang="fr-BE" dirty="0" smtClean="0"/>
              <a:t>Repli dans sa chambre pour les enfants</a:t>
            </a:r>
          </a:p>
          <a:p>
            <a:r>
              <a:rPr lang="fr-BE" dirty="0" smtClean="0"/>
              <a:t>Dans des lieux de passage (transports en commun)</a:t>
            </a:r>
          </a:p>
          <a:p>
            <a:r>
              <a:rPr lang="fr-BE" dirty="0" smtClean="0"/>
              <a:t>Sessions plus courtes</a:t>
            </a:r>
            <a:r>
              <a:rPr lang="fr-BE" dirty="0"/>
              <a:t> </a:t>
            </a:r>
            <a:r>
              <a:rPr lang="fr-BE" dirty="0" smtClean="0"/>
              <a:t>(lien avec l’émergence du </a:t>
            </a:r>
            <a:r>
              <a:rPr lang="fr-BE" dirty="0" err="1" smtClean="0"/>
              <a:t>casual</a:t>
            </a:r>
            <a:r>
              <a:rPr lang="fr-BE" dirty="0" smtClean="0"/>
              <a:t> gaming?)</a:t>
            </a:r>
          </a:p>
          <a:p>
            <a:r>
              <a:rPr lang="fr-BE" dirty="0" smtClean="0"/>
              <a:t>Genres adaptés (</a:t>
            </a:r>
            <a:r>
              <a:rPr lang="fr-BE" dirty="0" err="1" smtClean="0"/>
              <a:t>Tétris</a:t>
            </a:r>
            <a:r>
              <a:rPr lang="fr-BE" dirty="0" smtClean="0"/>
              <a:t>, Candy </a:t>
            </a:r>
            <a:r>
              <a:rPr lang="fr-BE" dirty="0" err="1" smtClean="0"/>
              <a:t>Crush</a:t>
            </a:r>
            <a:r>
              <a:rPr lang="fr-BE" dirty="0" smtClean="0"/>
              <a:t> Saga, etc.)</a:t>
            </a:r>
          </a:p>
        </p:txBody>
      </p:sp>
    </p:spTree>
    <p:extLst>
      <p:ext uri="{BB962C8B-B14F-4D97-AF65-F5344CB8AC3E}">
        <p14:creationId xmlns:p14="http://schemas.microsoft.com/office/powerpoint/2010/main" val="3050566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584684"/>
            <a:ext cx="8229600" cy="111612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Quatrième option, l’histoire culturelle </a:t>
            </a:r>
            <a:r>
              <a:rPr lang="fr-BE" dirty="0" err="1" smtClean="0"/>
              <a:t>intermédiatique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BE" dirty="0" smtClean="0"/>
              <a:t>Modèle : Alexis Blanchet, </a:t>
            </a:r>
            <a:r>
              <a:rPr lang="fr-BE" i="1" dirty="0" smtClean="0"/>
              <a:t>Des pixels à Hollywood</a:t>
            </a:r>
            <a:r>
              <a:rPr lang="fr-BE" dirty="0" smtClean="0"/>
              <a:t>, </a:t>
            </a:r>
            <a:r>
              <a:rPr lang="fr-BE" dirty="0" err="1" smtClean="0"/>
              <a:t>Pix’n</a:t>
            </a:r>
            <a:r>
              <a:rPr lang="fr-BE" dirty="0" smtClean="0"/>
              <a:t> Love, 2010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r>
              <a:rPr lang="fr-BE" dirty="0" smtClean="0"/>
              <a:t>Rapports entre le cinéma et les jeux vidéo</a:t>
            </a:r>
          </a:p>
        </p:txBody>
      </p:sp>
      <p:pic>
        <p:nvPicPr>
          <p:cNvPr id="6146" name="Picture 2" descr="C:\Users\ULg\Dropbox\histoire jeux vidéo\pixelshollywo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36912"/>
            <a:ext cx="2002314" cy="27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5722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A. Blanchet, </a:t>
            </a:r>
            <a:r>
              <a:rPr lang="fr-BE" i="1" dirty="0" smtClean="0"/>
              <a:t>Des pixels…</a:t>
            </a:r>
            <a:endParaRPr lang="fr-BE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BE" dirty="0" smtClean="0"/>
              <a:t>Propose une chronologie du jeu vidéo fondée sur l’intérêt de l’industrie cinématographique pour le jeu vidéo</a:t>
            </a:r>
          </a:p>
          <a:p>
            <a:r>
              <a:rPr lang="fr-BE" dirty="0" smtClean="0"/>
              <a:t>Histoire de rapports de force, de rapprochements économiques, du renforcement de l’industrie de </a:t>
            </a:r>
            <a:r>
              <a:rPr lang="fr-BE" dirty="0" err="1" smtClean="0"/>
              <a:t>l’entertainment</a:t>
            </a:r>
            <a:endParaRPr lang="fr-BE" dirty="0" smtClean="0"/>
          </a:p>
          <a:p>
            <a:r>
              <a:rPr lang="fr-BE" dirty="0" smtClean="0"/>
              <a:t>Étudie les conséquences des différentes crises (en particulier l’effondrement du marché des jeux vidéo en 1983) avec un regard global</a:t>
            </a:r>
          </a:p>
          <a:p>
            <a:r>
              <a:rPr lang="fr-BE" dirty="0" smtClean="0"/>
              <a:t>Offre une remise en contexte plus large</a:t>
            </a:r>
          </a:p>
        </p:txBody>
      </p:sp>
    </p:spTree>
    <p:extLst>
      <p:ext uri="{BB962C8B-B14F-4D97-AF65-F5344CB8AC3E}">
        <p14:creationId xmlns:p14="http://schemas.microsoft.com/office/powerpoint/2010/main" val="2628572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Jonathan Lessard, histoire du jeu d’aventure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 smtClean="0"/>
              <a:t>Article dans le collectif « Livre et jeu vidéo »</a:t>
            </a:r>
          </a:p>
          <a:p>
            <a:r>
              <a:rPr lang="fr-BE" dirty="0" smtClean="0"/>
              <a:t>Histoire du jeu d’aventure isolant trois phases dans les discours d’escorte</a:t>
            </a:r>
          </a:p>
          <a:p>
            <a:pPr lvl="1"/>
            <a:r>
              <a:rPr lang="fr-BE" dirty="0" smtClean="0"/>
              <a:t>Livre</a:t>
            </a:r>
          </a:p>
          <a:p>
            <a:pPr lvl="1"/>
            <a:r>
              <a:rPr lang="fr-BE" dirty="0" smtClean="0"/>
              <a:t>Film</a:t>
            </a:r>
          </a:p>
          <a:p>
            <a:pPr lvl="1"/>
            <a:r>
              <a:rPr lang="fr-BE" dirty="0" smtClean="0"/>
              <a:t>Monde virtuel (jeu)</a:t>
            </a:r>
          </a:p>
        </p:txBody>
      </p:sp>
    </p:spTree>
    <p:extLst>
      <p:ext uri="{BB962C8B-B14F-4D97-AF65-F5344CB8AC3E}">
        <p14:creationId xmlns:p14="http://schemas.microsoft.com/office/powerpoint/2010/main" val="2628572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8229600" cy="1143000"/>
          </a:xfrm>
        </p:spPr>
        <p:txBody>
          <a:bodyPr/>
          <a:lstStyle/>
          <a:p>
            <a:r>
              <a:rPr lang="fr-BE" dirty="0" smtClean="0"/>
              <a:t>Histoire du jeu vidéo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Quelle histoire ? Elle reste </a:t>
            </a:r>
            <a:r>
              <a:rPr lang="fr-BE" dirty="0" smtClean="0"/>
              <a:t>en grande partie à </a:t>
            </a:r>
            <a:r>
              <a:rPr lang="fr-BE" dirty="0" smtClean="0"/>
              <a:t>écrire</a:t>
            </a:r>
          </a:p>
          <a:p>
            <a:r>
              <a:rPr lang="fr-BE" dirty="0" smtClean="0"/>
              <a:t>But de la séance : esquisser des options, des grands modèles et suggérer du contenu pour chacune.</a:t>
            </a:r>
          </a:p>
          <a:p>
            <a:r>
              <a:rPr lang="fr-BE" dirty="0" smtClean="0"/>
              <a:t>MAIS : déception, il ne s’agira pas d’une histoire en tant que telle, bien plutôt d’une réflexion sur la manière dont on peut faire l’histoire d’un tel objet.</a:t>
            </a:r>
          </a:p>
        </p:txBody>
      </p:sp>
    </p:spTree>
    <p:extLst>
      <p:ext uri="{BB962C8B-B14F-4D97-AF65-F5344CB8AC3E}">
        <p14:creationId xmlns:p14="http://schemas.microsoft.com/office/powerpoint/2010/main" val="9495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Rapports entre jouet et jeu vidéo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 smtClean="0"/>
              <a:t>Piste particulièrement intéressante, en partie évoquée par Blanchet dans son livre</a:t>
            </a:r>
          </a:p>
          <a:p>
            <a:r>
              <a:rPr lang="fr-BE" dirty="0" smtClean="0"/>
              <a:t>Dossier </a:t>
            </a:r>
            <a:r>
              <a:rPr lang="fr-BE" i="1" dirty="0" smtClean="0"/>
              <a:t>Canard PC </a:t>
            </a:r>
            <a:r>
              <a:rPr lang="fr-BE" dirty="0" smtClean="0"/>
              <a:t>dans le numéro 309 du 20 décembre 2014</a:t>
            </a:r>
          </a:p>
          <a:p>
            <a:r>
              <a:rPr lang="fr-BE" dirty="0" smtClean="0"/>
              <a:t>Étapes entre                        et </a:t>
            </a:r>
          </a:p>
          <a:p>
            <a:endParaRPr lang="fr-BE" dirty="0"/>
          </a:p>
          <a:p>
            <a:endParaRPr lang="fr-BE" dirty="0" smtClean="0"/>
          </a:p>
          <a:p>
            <a:r>
              <a:rPr lang="fr-BE" dirty="0" smtClean="0"/>
              <a:t>Et comment expliquer ça aussi : </a:t>
            </a:r>
          </a:p>
        </p:txBody>
      </p:sp>
      <p:pic>
        <p:nvPicPr>
          <p:cNvPr id="7170" name="Picture 2" descr="C:\Users\ULg\Dropbox\histoire jeux vidéo\prince-of-persi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82855"/>
            <a:ext cx="2016224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Lg\Dropbox\histoire jeux vidéo\PrinceLeg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47826"/>
            <a:ext cx="2085165" cy="163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Lg\Dropbox\histoire jeux vidéo\Nintendo-amiibo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9786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081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Cinquième option, à inventer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 smtClean="0"/>
              <a:t>Une histoire </a:t>
            </a:r>
            <a:r>
              <a:rPr lang="fr-BE" dirty="0" err="1" smtClean="0"/>
              <a:t>vidéoludique</a:t>
            </a:r>
            <a:r>
              <a:rPr lang="fr-BE" dirty="0" smtClean="0"/>
              <a:t> du jeu vidéo (pas en jeu vidéo, mais d’éléments spécifiques au jeu vidéo… même si la spécificité du jeu en tant que telle est encore objet de débats)</a:t>
            </a:r>
          </a:p>
          <a:p>
            <a:r>
              <a:rPr lang="fr-BE" dirty="0" smtClean="0"/>
              <a:t>S’inspirerait par exemple de l’histoire littéraire, de l’histoire des genres, des mouvements, des écoles</a:t>
            </a:r>
          </a:p>
        </p:txBody>
      </p:sp>
    </p:spTree>
    <p:extLst>
      <p:ext uri="{BB962C8B-B14F-4D97-AF65-F5344CB8AC3E}">
        <p14:creationId xmlns:p14="http://schemas.microsoft.com/office/powerpoint/2010/main" val="26285722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Histoire de l’évolution du </a:t>
            </a:r>
            <a:r>
              <a:rPr lang="fr-BE" dirty="0" err="1" smtClean="0"/>
              <a:t>gameplay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 err="1" smtClean="0"/>
              <a:t>Triclot</a:t>
            </a:r>
            <a:r>
              <a:rPr lang="fr-BE" dirty="0" smtClean="0"/>
              <a:t> l’esquisse</a:t>
            </a:r>
            <a:r>
              <a:rPr lang="fr-BE" dirty="0"/>
              <a:t> </a:t>
            </a:r>
            <a:r>
              <a:rPr lang="fr-BE" dirty="0" smtClean="0"/>
              <a:t>quand il définit les types de jeux qui apparaissent en fonction des lieux</a:t>
            </a:r>
          </a:p>
          <a:p>
            <a:endParaRPr lang="fr-BE" dirty="0"/>
          </a:p>
          <a:p>
            <a:r>
              <a:rPr lang="fr-BE" dirty="0" smtClean="0"/>
              <a:t>Exemple mis en évidence dans la chronique « L’histoire du jeu vidéo » sur Jeuxvideo.com</a:t>
            </a:r>
          </a:p>
          <a:p>
            <a:pPr marL="0" indent="0">
              <a:buNone/>
            </a:pPr>
            <a:r>
              <a:rPr lang="fr-BE" dirty="0" smtClean="0"/>
              <a:t>Sur Atari 2600, il s’agit avant tout de tirer sur des choses et de rattraper des objets. </a:t>
            </a:r>
          </a:p>
        </p:txBody>
      </p:sp>
    </p:spTree>
    <p:extLst>
      <p:ext uri="{BB962C8B-B14F-4D97-AF65-F5344CB8AC3E}">
        <p14:creationId xmlns:p14="http://schemas.microsoft.com/office/powerpoint/2010/main" val="26285722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Histoire des genres </a:t>
            </a:r>
            <a:r>
              <a:rPr lang="fr-BE" dirty="0" err="1" smtClean="0"/>
              <a:t>vidéoludiques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 smtClean="0"/>
              <a:t>Comment se définit et se constitue un genre ?</a:t>
            </a:r>
          </a:p>
          <a:p>
            <a:r>
              <a:rPr lang="fr-BE" dirty="0" smtClean="0"/>
              <a:t>Approche qui peut s’appuyer sur les outils développés pour d’autres médias (cinéma, littérature, etc.)</a:t>
            </a:r>
          </a:p>
          <a:p>
            <a:r>
              <a:rPr lang="fr-BE" dirty="0" smtClean="0"/>
              <a:t>Exemple en vidéo : l’histoire du FPS (First Person Shooter) – en faisant abstraction de ce qui définit un FPS, surtout à partir de la fin des années 1990 (composantes multiples)</a:t>
            </a:r>
          </a:p>
        </p:txBody>
      </p:sp>
    </p:spTree>
    <p:extLst>
      <p:ext uri="{BB962C8B-B14F-4D97-AF65-F5344CB8AC3E}">
        <p14:creationId xmlns:p14="http://schemas.microsoft.com/office/powerpoint/2010/main" val="13039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Histoire du FPS</a:t>
            </a:r>
            <a:endParaRPr lang="fr-BE" dirty="0"/>
          </a:p>
        </p:txBody>
      </p:sp>
      <p:pic>
        <p:nvPicPr>
          <p:cNvPr id="5" name="dN81UovePgY?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8171" y="1556792"/>
            <a:ext cx="8807656" cy="49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Autre exemple : opposition entre écoles au sein d’un même genre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 smtClean="0"/>
              <a:t>Le jeu d’aventure graphique des années 1990</a:t>
            </a:r>
          </a:p>
          <a:p>
            <a:r>
              <a:rPr lang="fr-BE" dirty="0" err="1" smtClean="0"/>
              <a:t>LucasArt</a:t>
            </a:r>
            <a:r>
              <a:rPr lang="fr-BE" dirty="0" smtClean="0"/>
              <a:t> vs. Sierra On-Line</a:t>
            </a:r>
          </a:p>
          <a:p>
            <a:r>
              <a:rPr lang="fr-BE" dirty="0" smtClean="0"/>
              <a:t>Moteur SCUMM de </a:t>
            </a:r>
            <a:r>
              <a:rPr lang="fr-BE" dirty="0" err="1" smtClean="0"/>
              <a:t>LucasArt</a:t>
            </a:r>
            <a:endParaRPr lang="fr-BE" dirty="0"/>
          </a:p>
          <a:p>
            <a:r>
              <a:rPr lang="fr-BE" dirty="0" smtClean="0"/>
              <a:t>Humour différent</a:t>
            </a:r>
          </a:p>
        </p:txBody>
      </p:sp>
      <p:pic>
        <p:nvPicPr>
          <p:cNvPr id="3074" name="Picture 2" descr="http://www.geeklegacy.com/wp-content/uploads/2013/04/How-Does-LucasArts-Steam-Announcement-Affect-The-Future-Of-ScummV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797152"/>
            <a:ext cx="3001884" cy="195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.kinja-img.com/gawker-media/image/upload/s--skSMYzj---/18s0w1cw3sfpu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459" y="3976514"/>
            <a:ext cx="288032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geeksblog.net/wp-content/uploads/2012/11/day-of-the-tentac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073" y="2276872"/>
            <a:ext cx="2949272" cy="184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.ytimg.com/vi/8K9c4yPT1KE/maxres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073" y="4967046"/>
            <a:ext cx="3228931" cy="181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9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Histoire des interfaces, de l’interaction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BE" dirty="0" smtClean="0"/>
              <a:t>Histoire de l’expérience instrumentée qu’est le jeu vidéo (comme le livre ou le cinéma, mais avec d’autres </a:t>
            </a:r>
            <a:r>
              <a:rPr lang="fr-BE" dirty="0" err="1" smtClean="0"/>
              <a:t>intruments</a:t>
            </a:r>
            <a:r>
              <a:rPr lang="fr-BE" dirty="0" smtClean="0"/>
              <a:t>)</a:t>
            </a:r>
          </a:p>
          <a:p>
            <a:pPr lvl="1"/>
            <a:r>
              <a:rPr lang="fr-BE" dirty="0" smtClean="0"/>
              <a:t>Joystick des débuts</a:t>
            </a:r>
          </a:p>
          <a:p>
            <a:pPr lvl="1"/>
            <a:r>
              <a:rPr lang="fr-BE" dirty="0" smtClean="0"/>
              <a:t>Croix directionnelle et son brevet par Nintendo</a:t>
            </a:r>
          </a:p>
          <a:p>
            <a:pPr lvl="1"/>
            <a:r>
              <a:rPr lang="fr-BE" dirty="0" smtClean="0"/>
              <a:t>Tactile</a:t>
            </a:r>
          </a:p>
          <a:p>
            <a:pPr lvl="1"/>
            <a:r>
              <a:rPr lang="fr-BE" dirty="0" smtClean="0"/>
              <a:t>Stylet</a:t>
            </a:r>
          </a:p>
          <a:p>
            <a:pPr lvl="1"/>
            <a:r>
              <a:rPr lang="fr-BE" dirty="0" smtClean="0"/>
              <a:t>Clavier</a:t>
            </a:r>
          </a:p>
          <a:p>
            <a:pPr lvl="1"/>
            <a:r>
              <a:rPr lang="fr-BE" dirty="0" smtClean="0"/>
              <a:t>Souris</a:t>
            </a:r>
          </a:p>
          <a:p>
            <a:pPr lvl="1"/>
            <a:r>
              <a:rPr lang="fr-BE" dirty="0" smtClean="0"/>
              <a:t>Autres interfaces concrètes</a:t>
            </a:r>
          </a:p>
        </p:txBody>
      </p:sp>
    </p:spTree>
    <p:extLst>
      <p:ext uri="{BB962C8B-B14F-4D97-AF65-F5344CB8AC3E}">
        <p14:creationId xmlns:p14="http://schemas.microsoft.com/office/powerpoint/2010/main" val="262857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Lg\Dropbox\histoire jeux vidéo\évolution_des_contrôleu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06" y="0"/>
            <a:ext cx="4566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Il reste beaucoup à faire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Problème majeur des sources (enjeux économiques de l’industrie)</a:t>
            </a:r>
          </a:p>
          <a:p>
            <a:r>
              <a:rPr lang="fr-BE" dirty="0"/>
              <a:t>Mais les choses avancent : </a:t>
            </a:r>
            <a:endParaRPr lang="fr-BE" dirty="0" smtClean="0"/>
          </a:p>
          <a:p>
            <a:pPr lvl="1"/>
            <a:r>
              <a:rPr lang="fr-BE" dirty="0"/>
              <a:t>p</a:t>
            </a:r>
            <a:r>
              <a:rPr lang="fr-BE" dirty="0" smtClean="0"/>
              <a:t>ar exemple, travail </a:t>
            </a:r>
            <a:r>
              <a:rPr lang="fr-BE" dirty="0"/>
              <a:t>de Colin </a:t>
            </a:r>
            <a:r>
              <a:rPr lang="fr-BE" dirty="0" err="1" smtClean="0"/>
              <a:t>Sidre</a:t>
            </a:r>
            <a:r>
              <a:rPr lang="fr-BE" dirty="0" smtClean="0"/>
              <a:t>, « Une </a:t>
            </a:r>
            <a:r>
              <a:rPr lang="fr-BE" dirty="0"/>
              <a:t>histoire du jeu vidéo en </a:t>
            </a:r>
            <a:r>
              <a:rPr lang="fr-BE" dirty="0" smtClean="0"/>
              <a:t>France. L'objet </a:t>
            </a:r>
            <a:r>
              <a:rPr lang="fr-BE" dirty="0" err="1"/>
              <a:t>vidéoludique</a:t>
            </a:r>
            <a:r>
              <a:rPr lang="fr-BE" dirty="0"/>
              <a:t> et ses réseaux de distribution (1974-1988</a:t>
            </a:r>
            <a:r>
              <a:rPr lang="fr-BE" dirty="0" smtClean="0"/>
              <a:t>) », mémoire de l’École des Chartes</a:t>
            </a:r>
          </a:p>
          <a:p>
            <a:pPr lvl="1"/>
            <a:r>
              <a:rPr lang="fr-BE" dirty="0"/>
              <a:t>a</a:t>
            </a:r>
            <a:r>
              <a:rPr lang="fr-BE" dirty="0" smtClean="0"/>
              <a:t>utre exemple : groupe de recherche autour du projet </a:t>
            </a:r>
            <a:r>
              <a:rPr lang="fr-BE" dirty="0" err="1" smtClean="0"/>
              <a:t>Ludopresse</a:t>
            </a:r>
            <a:endParaRPr lang="fr-BE" dirty="0"/>
          </a:p>
          <a:p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1477742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8229600" cy="1143000"/>
          </a:xfrm>
        </p:spPr>
        <p:txBody>
          <a:bodyPr/>
          <a:lstStyle/>
          <a:p>
            <a:r>
              <a:rPr lang="fr-BE" dirty="0" smtClean="0"/>
              <a:t>Un modèle : l’</a:t>
            </a:r>
            <a:r>
              <a:rPr lang="fr-BE" dirty="0"/>
              <a:t>h</a:t>
            </a:r>
            <a:r>
              <a:rPr lang="fr-BE" dirty="0" smtClean="0"/>
              <a:t>istoire littéraire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 smtClean="0"/>
              <a:t>Histoire du canon (les grandes œuvres) et du panthéon (les grands auteurs)</a:t>
            </a:r>
          </a:p>
          <a:p>
            <a:r>
              <a:rPr lang="fr-BE" dirty="0" smtClean="0"/>
              <a:t>Histoire des mouvements (romantisme, symbolisme, surréalisme, etc.)</a:t>
            </a:r>
          </a:p>
          <a:p>
            <a:endParaRPr lang="fr-BE" dirty="0"/>
          </a:p>
          <a:p>
            <a:r>
              <a:rPr lang="fr-BE" dirty="0" smtClean="0"/>
              <a:t>Plus tard : histoire sociale de la vie littéraire, histoire des concepts, etc.</a:t>
            </a:r>
          </a:p>
          <a:p>
            <a:endParaRPr lang="fr-BE" dirty="0"/>
          </a:p>
          <a:p>
            <a:r>
              <a:rPr lang="fr-BE" dirty="0" smtClean="0"/>
              <a:t>Des types d’histoire peu pratiqués par l’histoire du jeu vidéo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45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8229600" cy="1143000"/>
          </a:xfrm>
        </p:spPr>
        <p:txBody>
          <a:bodyPr/>
          <a:lstStyle/>
          <a:p>
            <a:r>
              <a:rPr lang="fr-BE" dirty="0" smtClean="0"/>
              <a:t>Première grande option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6491064" cy="4525963"/>
          </a:xfrm>
        </p:spPr>
        <p:txBody>
          <a:bodyPr>
            <a:normAutofit fontScale="92500"/>
          </a:bodyPr>
          <a:lstStyle/>
          <a:p>
            <a:r>
              <a:rPr lang="fr-BE" dirty="0" smtClean="0"/>
              <a:t>La plus classique et la plus accessible : l’histoire commerciale et industrielle.</a:t>
            </a:r>
          </a:p>
          <a:p>
            <a:pPr marL="0" indent="0">
              <a:buNone/>
            </a:pPr>
            <a:r>
              <a:rPr lang="fr-BE" dirty="0" smtClean="0">
                <a:sym typeface="Wingdings" panose="05000000000000000000" pitchFamily="2" charset="2"/>
              </a:rPr>
              <a:t> histoire de l’érudit</a:t>
            </a:r>
          </a:p>
          <a:p>
            <a:pPr>
              <a:buFont typeface="Wingdings"/>
              <a:buChar char="è"/>
            </a:pPr>
            <a:r>
              <a:rPr lang="fr-BE" dirty="0" smtClean="0">
                <a:sym typeface="Wingdings" panose="05000000000000000000" pitchFamily="2" charset="2"/>
              </a:rPr>
              <a:t> histoire </a:t>
            </a:r>
            <a:r>
              <a:rPr lang="fr-BE" dirty="0" smtClean="0">
                <a:sym typeface="Wingdings" panose="05000000000000000000" pitchFamily="2" charset="2"/>
              </a:rPr>
              <a:t>des fabricants de machines</a:t>
            </a:r>
          </a:p>
          <a:p>
            <a:pPr marL="0" indent="0">
              <a:buNone/>
            </a:pPr>
            <a:endParaRPr lang="fr-B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BE" dirty="0" smtClean="0">
                <a:sym typeface="Wingdings" panose="05000000000000000000" pitchFamily="2" charset="2"/>
              </a:rPr>
              <a:t>Une histoire dictée en partie par la communication des industriels, </a:t>
            </a:r>
            <a:r>
              <a:rPr lang="fr-BE" dirty="0" smtClean="0">
                <a:sym typeface="Wingdings" panose="05000000000000000000" pitchFamily="2" charset="2"/>
              </a:rPr>
              <a:t>relayée </a:t>
            </a:r>
            <a:r>
              <a:rPr lang="fr-BE" dirty="0" smtClean="0">
                <a:sym typeface="Wingdings" panose="05000000000000000000" pitchFamily="2" charset="2"/>
              </a:rPr>
              <a:t>par les médias et les fans</a:t>
            </a:r>
            <a:endParaRPr lang="fr-B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952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5846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Histoire des consoles et des ordinateurs de jeu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BE" dirty="0" smtClean="0"/>
              <a:t>Modèles : </a:t>
            </a:r>
          </a:p>
          <a:p>
            <a:pPr lvl="1"/>
            <a:r>
              <a:rPr lang="fr-BE" dirty="0"/>
              <a:t>C</a:t>
            </a:r>
            <a:r>
              <a:rPr lang="fr-BE" dirty="0" smtClean="0"/>
              <a:t>lassification </a:t>
            </a:r>
            <a:r>
              <a:rPr lang="fr-BE" dirty="0" err="1" smtClean="0"/>
              <a:t>Wikipedia</a:t>
            </a:r>
            <a:r>
              <a:rPr lang="fr-BE" dirty="0" smtClean="0"/>
              <a:t> :</a:t>
            </a:r>
          </a:p>
          <a:p>
            <a:pPr lvl="2"/>
            <a:r>
              <a:rPr lang="fr-BE" dirty="0">
                <a:hlinkClick r:id="rId3"/>
              </a:rPr>
              <a:t>http://</a:t>
            </a:r>
            <a:r>
              <a:rPr lang="fr-BE" dirty="0" smtClean="0">
                <a:hlinkClick r:id="rId3"/>
              </a:rPr>
              <a:t>fr.wikipedia.org/wiki/Histoire_des_consoles_de_jeux_vid%C3%A9o</a:t>
            </a:r>
            <a:r>
              <a:rPr lang="fr-BE" dirty="0" smtClean="0"/>
              <a:t> </a:t>
            </a:r>
          </a:p>
          <a:p>
            <a:pPr lvl="1"/>
            <a:r>
              <a:rPr lang="fr-BE" dirty="0" smtClean="0"/>
              <a:t>Grands sites sur les jeux. En France par exemple :</a:t>
            </a:r>
          </a:p>
          <a:p>
            <a:pPr lvl="2"/>
            <a:r>
              <a:rPr lang="fr-BE" dirty="0">
                <a:hlinkClick r:id="rId4"/>
              </a:rPr>
              <a:t>http://</a:t>
            </a:r>
            <a:r>
              <a:rPr lang="fr-BE" dirty="0" smtClean="0">
                <a:hlinkClick r:id="rId4"/>
              </a:rPr>
              <a:t>www.grospixels.com/site/history.php</a:t>
            </a:r>
            <a:endParaRPr lang="fr-BE" dirty="0" smtClean="0"/>
          </a:p>
          <a:p>
            <a:pPr lvl="2"/>
            <a:r>
              <a:rPr lang="fr-BE" dirty="0" err="1" smtClean="0"/>
              <a:t>Gamekult</a:t>
            </a:r>
            <a:r>
              <a:rPr lang="fr-BE" dirty="0"/>
              <a:t> </a:t>
            </a:r>
            <a:r>
              <a:rPr lang="fr-BE" dirty="0" smtClean="0"/>
              <a:t>et jeuxvideo.com et leurs bases de données</a:t>
            </a:r>
          </a:p>
          <a:p>
            <a:pPr lvl="1"/>
            <a:r>
              <a:rPr lang="fr-BE" dirty="0" smtClean="0"/>
              <a:t>Quelques livres écrits par des journalistes, avec anecdotes et récits romanesques</a:t>
            </a:r>
          </a:p>
          <a:p>
            <a:pPr lvl="2"/>
            <a:r>
              <a:rPr lang="fr-BE" dirty="0" smtClean="0"/>
              <a:t>Daniel </a:t>
            </a:r>
            <a:r>
              <a:rPr lang="fr-BE" dirty="0" err="1" smtClean="0"/>
              <a:t>Ichbiah</a:t>
            </a:r>
            <a:r>
              <a:rPr lang="fr-BE" dirty="0" smtClean="0"/>
              <a:t>, </a:t>
            </a:r>
            <a:r>
              <a:rPr lang="fr-BE" i="1" dirty="0" smtClean="0"/>
              <a:t>La Saga des jeux vidéo</a:t>
            </a:r>
            <a:r>
              <a:rPr lang="fr-BE" dirty="0" smtClean="0"/>
              <a:t>, </a:t>
            </a:r>
            <a:r>
              <a:rPr lang="fr-BE" dirty="0" err="1" smtClean="0"/>
              <a:t>Pix</a:t>
            </a:r>
            <a:r>
              <a:rPr lang="fr-BE" dirty="0" smtClean="0"/>
              <a:t>-n Love, 2009.</a:t>
            </a:r>
          </a:p>
          <a:p>
            <a:pPr lvl="2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7700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404664"/>
            <a:ext cx="8229600" cy="1143000"/>
          </a:xfrm>
        </p:spPr>
        <p:txBody>
          <a:bodyPr/>
          <a:lstStyle/>
          <a:p>
            <a:r>
              <a:rPr lang="fr-BE" dirty="0" smtClean="0"/>
              <a:t>Générations de consoles : Europe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1600" dirty="0" smtClean="0"/>
              <a:t>Source </a:t>
            </a:r>
            <a:r>
              <a:rPr lang="fr-BE" sz="1600" dirty="0"/>
              <a:t>: http://fr.wikipedia.org/wiki/Histoire_des_consoles_de_jeux_vid%C3%A9o</a:t>
            </a:r>
          </a:p>
        </p:txBody>
      </p:sp>
      <p:pic>
        <p:nvPicPr>
          <p:cNvPr id="1026" name="Picture 2" descr="C:\Users\ULg\Dropbox\histoire jeux vidéo\générations conso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9" y="2132856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6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Générations de consoles : États-Unis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1600" dirty="0" smtClean="0"/>
              <a:t>Source </a:t>
            </a:r>
            <a:r>
              <a:rPr lang="fr-BE" sz="1600" dirty="0"/>
              <a:t>: http://fr.wikipedia.org/wiki/Histoire_des_consoles_de_jeux_vid%C3%A9o</a:t>
            </a:r>
          </a:p>
        </p:txBody>
      </p:sp>
      <p:pic>
        <p:nvPicPr>
          <p:cNvPr id="2050" name="Picture 2" descr="C:\Users\ULg\Dropbox\histoire jeux vidéo\générations console amériq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9" y="2132856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9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pour manett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pour manette</Template>
  <TotalTime>398</TotalTime>
  <Words>1471</Words>
  <Application>Microsoft Office PowerPoint</Application>
  <PresentationFormat>Affichage à l'écran (4:3)</PresentationFormat>
  <Paragraphs>207</Paragraphs>
  <Slides>48</Slides>
  <Notes>0</Notes>
  <HiddenSlides>0</HiddenSlides>
  <MMClips>11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theme pour manette</vt:lpstr>
      <vt:lpstr>Histoire et analyse des pratiques du jeu vidéo</vt:lpstr>
      <vt:lpstr>Organisation pratique</vt:lpstr>
      <vt:lpstr>Séances</vt:lpstr>
      <vt:lpstr>Histoire du jeu vidéo</vt:lpstr>
      <vt:lpstr>Un modèle : l’histoire littéraire</vt:lpstr>
      <vt:lpstr>Première grande option</vt:lpstr>
      <vt:lpstr>Histoire des consoles et des ordinateurs de jeu</vt:lpstr>
      <vt:lpstr>Générations de consoles : Europe</vt:lpstr>
      <vt:lpstr>Générations de consoles : États-Unis</vt:lpstr>
      <vt:lpstr>Générations de consoles : Japon</vt:lpstr>
      <vt:lpstr>Quelques consoles de salon par génération en Europe</vt:lpstr>
      <vt:lpstr>Son et image… : 1re génération</vt:lpstr>
      <vt:lpstr>Son et image… : 2e génération</vt:lpstr>
      <vt:lpstr>Son et image… : 3e génération</vt:lpstr>
      <vt:lpstr>Son et image… : 4e génération</vt:lpstr>
      <vt:lpstr>Son et image… : 5e génération</vt:lpstr>
      <vt:lpstr>Son et image… : 6e génération</vt:lpstr>
      <vt:lpstr>Son et image… : 7e et 8e générations</vt:lpstr>
      <vt:lpstr>Timeline consoles</vt:lpstr>
      <vt:lpstr>Pour ceux qui veulent creuser cet aspect, un chouette webdocumentaire</vt:lpstr>
      <vt:lpstr>Deuxième option : l’histoire des franchises</vt:lpstr>
      <vt:lpstr>L’histoire de Sonic en vidéo, ou les errements d’une franchise…</vt:lpstr>
      <vt:lpstr>Liste des jeux utilisés</vt:lpstr>
      <vt:lpstr>Une excellente histoire de Mario</vt:lpstr>
      <vt:lpstr>Contenu de cette histoire</vt:lpstr>
      <vt:lpstr>Troisième option, histoire des lieux où l’on joue</vt:lpstr>
      <vt:lpstr>Résumé M. Triclot, Philosophie…</vt:lpstr>
      <vt:lpstr>Suite M. Triclot, Philosophie…</vt:lpstr>
      <vt:lpstr>Spacewar (1968)</vt:lpstr>
      <vt:lpstr>Publicité pour l’adaptation commerciale </vt:lpstr>
      <vt:lpstr>Suite M. Triclot, Philosophie…</vt:lpstr>
      <vt:lpstr>Suite M. Triclot, Philosophie…</vt:lpstr>
      <vt:lpstr>Suite M. Triclot, Philosophie…</vt:lpstr>
      <vt:lpstr>Suite M. Triclot, Philosophie…</vt:lpstr>
      <vt:lpstr>Suite M. Triclot, Philosophie…</vt:lpstr>
      <vt:lpstr>Suite M. Triclot, Philosophie…</vt:lpstr>
      <vt:lpstr>Quatrième option, l’histoire culturelle intermédiatique</vt:lpstr>
      <vt:lpstr>A. Blanchet, Des pixels…</vt:lpstr>
      <vt:lpstr>Jonathan Lessard, histoire du jeu d’aventure</vt:lpstr>
      <vt:lpstr>Rapports entre jouet et jeu vidéo</vt:lpstr>
      <vt:lpstr>Cinquième option, à inventer</vt:lpstr>
      <vt:lpstr>Histoire de l’évolution du gameplay</vt:lpstr>
      <vt:lpstr>Histoire des genres vidéoludiques</vt:lpstr>
      <vt:lpstr>Histoire du FPS</vt:lpstr>
      <vt:lpstr>Autre exemple : opposition entre écoles au sein d’un même genre</vt:lpstr>
      <vt:lpstr>Histoire des interfaces, de l’interaction</vt:lpstr>
      <vt:lpstr>Présentation PowerPoint</vt:lpstr>
      <vt:lpstr>Il reste beaucoup à faire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Histoire et analyse des pratiques du jeu vidéo</dc:title>
  <dc:creator>ULg</dc:creator>
  <cp:lastModifiedBy>BO.Dozo</cp:lastModifiedBy>
  <cp:revision>34</cp:revision>
  <dcterms:created xsi:type="dcterms:W3CDTF">2015-01-31T15:55:49Z</dcterms:created>
  <dcterms:modified xsi:type="dcterms:W3CDTF">2016-02-04T14:41:08Z</dcterms:modified>
</cp:coreProperties>
</file>