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5" r:id="rId1"/>
  </p:sldMasterIdLst>
  <p:sldIdLst>
    <p:sldId id="256" r:id="rId2"/>
    <p:sldId id="259" r:id="rId3"/>
    <p:sldId id="260" r:id="rId4"/>
    <p:sldId id="265" r:id="rId5"/>
    <p:sldId id="262" r:id="rId6"/>
    <p:sldId id="263" r:id="rId7"/>
    <p:sldId id="264" r:id="rId8"/>
    <p:sldId id="267" r:id="rId9"/>
    <p:sldId id="268" r:id="rId10"/>
    <p:sldId id="269" r:id="rId11"/>
    <p:sldId id="26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HD%20Toshiba\Laptop%20Toshiba\La%20d&#233;croissance\Cycles%20et%20croissance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HD%20Toshiba\Laptop%20Toshiba\La%20d&#233;croissance\Cycles%20et%20croissanc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0392804383674595E-2"/>
          <c:y val="5.4304798261457045E-2"/>
          <c:w val="0.88087467362924277"/>
          <c:h val="0.90809957217291881"/>
        </c:manualLayout>
      </c:layout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Feuil1!$B$6:$B$62</c:f>
              <c:numCache>
                <c:formatCode>General</c:formatCode>
                <c:ptCount val="57"/>
                <c:pt idx="0">
                  <c:v>0</c:v>
                </c:pt>
                <c:pt idx="1">
                  <c:v>0.24740395925452294</c:v>
                </c:pt>
                <c:pt idx="2">
                  <c:v>0.47942553860420301</c:v>
                </c:pt>
                <c:pt idx="3">
                  <c:v>0.68163876002333412</c:v>
                </c:pt>
                <c:pt idx="4">
                  <c:v>0.8414709848078965</c:v>
                </c:pt>
                <c:pt idx="5">
                  <c:v>0.9489846193555862</c:v>
                </c:pt>
                <c:pt idx="6">
                  <c:v>0.99749498660405445</c:v>
                </c:pt>
                <c:pt idx="7">
                  <c:v>0.98398594687393692</c:v>
                </c:pt>
                <c:pt idx="8">
                  <c:v>0.90929742682568171</c:v>
                </c:pt>
                <c:pt idx="9">
                  <c:v>0.7780731968879212</c:v>
                </c:pt>
                <c:pt idx="10">
                  <c:v>0.59847214410395655</c:v>
                </c:pt>
                <c:pt idx="11">
                  <c:v>0.38166099205233167</c:v>
                </c:pt>
                <c:pt idx="12">
                  <c:v>0.14112000805986721</c:v>
                </c:pt>
                <c:pt idx="13">
                  <c:v>-0.10819513453010837</c:v>
                </c:pt>
                <c:pt idx="14">
                  <c:v>-0.35078322768961984</c:v>
                </c:pt>
                <c:pt idx="15">
                  <c:v>-0.57156131874234373</c:v>
                </c:pt>
                <c:pt idx="16">
                  <c:v>-0.7568024953079282</c:v>
                </c:pt>
                <c:pt idx="17">
                  <c:v>-0.8949893582285835</c:v>
                </c:pt>
                <c:pt idx="18">
                  <c:v>-0.97753011766509701</c:v>
                </c:pt>
                <c:pt idx="19">
                  <c:v>-0.99929278897537799</c:v>
                </c:pt>
                <c:pt idx="20">
                  <c:v>-0.95892427466313845</c:v>
                </c:pt>
                <c:pt idx="21">
                  <c:v>-0.85893449342659201</c:v>
                </c:pt>
                <c:pt idx="22">
                  <c:v>-0.70554032557039192</c:v>
                </c:pt>
                <c:pt idx="23">
                  <c:v>-0.50827907749925838</c:v>
                </c:pt>
                <c:pt idx="24">
                  <c:v>-0.27941549819892586</c:v>
                </c:pt>
                <c:pt idx="25">
                  <c:v>-3.3179216547556817E-2</c:v>
                </c:pt>
                <c:pt idx="26">
                  <c:v>0.21511998808781552</c:v>
                </c:pt>
                <c:pt idx="27">
                  <c:v>0.45004407378061762</c:v>
                </c:pt>
                <c:pt idx="28">
                  <c:v>0.65698659871878906</c:v>
                </c:pt>
                <c:pt idx="29">
                  <c:v>0.82308087901150551</c:v>
                </c:pt>
                <c:pt idx="30">
                  <c:v>0.9379999767747389</c:v>
                </c:pt>
                <c:pt idx="31">
                  <c:v>0.99459877911117611</c:v>
                </c:pt>
                <c:pt idx="32">
                  <c:v>0.98935824662338179</c:v>
                </c:pt>
                <c:pt idx="33">
                  <c:v>0.92260421023934025</c:v>
                </c:pt>
                <c:pt idx="34">
                  <c:v>0.79848711262349026</c:v>
                </c:pt>
                <c:pt idx="35">
                  <c:v>0.62472395375419243</c:v>
                </c:pt>
                <c:pt idx="36">
                  <c:v>0.41211848524175659</c:v>
                </c:pt>
                <c:pt idx="37">
                  <c:v>0.17388948538043356</c:v>
                </c:pt>
                <c:pt idx="38">
                  <c:v>-7.5151120461809301E-2</c:v>
                </c:pt>
                <c:pt idx="39">
                  <c:v>-0.31951919362227366</c:v>
                </c:pt>
                <c:pt idx="40">
                  <c:v>-0.54402111088936977</c:v>
                </c:pt>
                <c:pt idx="41">
                  <c:v>-0.73469843040479543</c:v>
                </c:pt>
                <c:pt idx="42">
                  <c:v>-0.87969575997167004</c:v>
                </c:pt>
                <c:pt idx="43">
                  <c:v>-0.96999786792067855</c:v>
                </c:pt>
                <c:pt idx="44">
                  <c:v>-0.99999020655070348</c:v>
                </c:pt>
                <c:pt idx="45">
                  <c:v>-0.96780799751126145</c:v>
                </c:pt>
                <c:pt idx="46">
                  <c:v>-0.87545217468842851</c:v>
                </c:pt>
                <c:pt idx="47">
                  <c:v>-0.72866497582717005</c:v>
                </c:pt>
                <c:pt idx="48">
                  <c:v>-0.53657291800043494</c:v>
                </c:pt>
                <c:pt idx="49">
                  <c:v>-0.31111935498112731</c:v>
                </c:pt>
                <c:pt idx="50">
                  <c:v>-6.6321897351200684E-2</c:v>
                </c:pt>
                <c:pt idx="51">
                  <c:v>0.182599134631134</c:v>
                </c:pt>
                <c:pt idx="52">
                  <c:v>0.42016703682664092</c:v>
                </c:pt>
                <c:pt idx="53">
                  <c:v>0.63161098771823865</c:v>
                </c:pt>
                <c:pt idx="54">
                  <c:v>0.80378442655162097</c:v>
                </c:pt>
                <c:pt idx="55">
                  <c:v>0.92598244280862718</c:v>
                </c:pt>
                <c:pt idx="56">
                  <c:v>0.99060735569487035</c:v>
                </c:pt>
              </c:numCache>
            </c:numRef>
          </c:val>
          <c:smooth val="0"/>
        </c:ser>
        <c:ser>
          <c:idx val="1"/>
          <c:order val="1"/>
          <c:spPr>
            <a:ln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ymbol val="none"/>
          </c:marker>
          <c:val>
            <c:numRef>
              <c:f>Feuil1!$C$6:$C$62</c:f>
              <c:numCache>
                <c:formatCode>General</c:formatCode>
                <c:ptCount val="5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8404560"/>
        <c:axId val="128405120"/>
      </c:lineChart>
      <c:catAx>
        <c:axId val="128404560"/>
        <c:scaling>
          <c:orientation val="minMax"/>
        </c:scaling>
        <c:delete val="0"/>
        <c:axPos val="b"/>
        <c:majorTickMark val="out"/>
        <c:minorTickMark val="none"/>
        <c:tickLblPos val="nextTo"/>
        <c:crossAx val="128405120"/>
        <c:crosses val="autoZero"/>
        <c:auto val="1"/>
        <c:lblAlgn val="ctr"/>
        <c:lblOffset val="100"/>
        <c:tickLblSkip val="10"/>
        <c:noMultiLvlLbl val="0"/>
      </c:catAx>
      <c:valAx>
        <c:axId val="128405120"/>
        <c:scaling>
          <c:orientation val="minMax"/>
          <c:max val="2"/>
          <c:min val="-2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284045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Feuil1!$E$6:$E$62</c:f>
              <c:numCache>
                <c:formatCode>General</c:formatCode>
                <c:ptCount val="57"/>
                <c:pt idx="0">
                  <c:v>0</c:v>
                </c:pt>
                <c:pt idx="1">
                  <c:v>1.2396158370180919</c:v>
                </c:pt>
                <c:pt idx="2">
                  <c:v>2.417702154416812</c:v>
                </c:pt>
                <c:pt idx="3">
                  <c:v>3.4765550400933365</c:v>
                </c:pt>
                <c:pt idx="4">
                  <c:v>4.365883939231586</c:v>
                </c:pt>
                <c:pt idx="5">
                  <c:v>5.0459384774223448</c:v>
                </c:pt>
                <c:pt idx="6">
                  <c:v>5.4899799464162182</c:v>
                </c:pt>
                <c:pt idx="7">
                  <c:v>5.6859437874957477</c:v>
                </c:pt>
                <c:pt idx="8">
                  <c:v>5.6371897073027268</c:v>
                </c:pt>
                <c:pt idx="9">
                  <c:v>5.3622927875516844</c:v>
                </c:pt>
                <c:pt idx="10">
                  <c:v>4.8938885764158258</c:v>
                </c:pt>
                <c:pt idx="11">
                  <c:v>4.2766439682093269</c:v>
                </c:pt>
                <c:pt idx="12">
                  <c:v>3.564480032239469</c:v>
                </c:pt>
                <c:pt idx="13">
                  <c:v>2.8172194618795663</c:v>
                </c:pt>
                <c:pt idx="14">
                  <c:v>2.0968670892415204</c:v>
                </c:pt>
                <c:pt idx="15">
                  <c:v>1.4637547250306251</c:v>
                </c:pt>
                <c:pt idx="16">
                  <c:v>0.97279001876828719</c:v>
                </c:pt>
                <c:pt idx="17">
                  <c:v>0.67004256708566601</c:v>
                </c:pt>
                <c:pt idx="18">
                  <c:v>0.58987952933961196</c:v>
                </c:pt>
                <c:pt idx="19">
                  <c:v>0.75282884409848805</c:v>
                </c:pt>
                <c:pt idx="20">
                  <c:v>1.1643029013474462</c:v>
                </c:pt>
                <c:pt idx="21">
                  <c:v>1.814262026293632</c:v>
                </c:pt>
                <c:pt idx="22">
                  <c:v>2.6778386977184323</c:v>
                </c:pt>
                <c:pt idx="23">
                  <c:v>3.7168836900029665</c:v>
                </c:pt>
                <c:pt idx="24">
                  <c:v>4.8823380072042966</c:v>
                </c:pt>
                <c:pt idx="25">
                  <c:v>6.1172831338097726</c:v>
                </c:pt>
                <c:pt idx="26">
                  <c:v>7.3604799523512625</c:v>
                </c:pt>
                <c:pt idx="27">
                  <c:v>8.5501762951224709</c:v>
                </c:pt>
                <c:pt idx="28">
                  <c:v>9.6279463948751562</c:v>
                </c:pt>
                <c:pt idx="29">
                  <c:v>10.542323516046022</c:v>
                </c:pt>
                <c:pt idx="30">
                  <c:v>11.251999907098956</c:v>
                </c:pt>
                <c:pt idx="31">
                  <c:v>11.728395116444705</c:v>
                </c:pt>
                <c:pt idx="32">
                  <c:v>11.957432986493528</c:v>
                </c:pt>
                <c:pt idx="33">
                  <c:v>11.940416840957361</c:v>
                </c:pt>
                <c:pt idx="34">
                  <c:v>11.693948450493961</c:v>
                </c:pt>
                <c:pt idx="35">
                  <c:v>11.24889581501677</c:v>
                </c:pt>
                <c:pt idx="36">
                  <c:v>10.648473940967026</c:v>
                </c:pt>
                <c:pt idx="37">
                  <c:v>9.9455579415217343</c:v>
                </c:pt>
                <c:pt idx="38">
                  <c:v>9.1993955181527625</c:v>
                </c:pt>
                <c:pt idx="39">
                  <c:v>8.4719232255109063</c:v>
                </c:pt>
                <c:pt idx="40">
                  <c:v>7.8239155564425209</c:v>
                </c:pt>
                <c:pt idx="41">
                  <c:v>7.3112062783808183</c:v>
                </c:pt>
                <c:pt idx="42">
                  <c:v>6.9812169601133203</c:v>
                </c:pt>
                <c:pt idx="43">
                  <c:v>6.8700085283172854</c:v>
                </c:pt>
                <c:pt idx="44">
                  <c:v>7.0000391737971857</c:v>
                </c:pt>
                <c:pt idx="45">
                  <c:v>7.3787680099549542</c:v>
                </c:pt>
                <c:pt idx="46">
                  <c:v>7.998191301246286</c:v>
                </c:pt>
                <c:pt idx="47">
                  <c:v>8.8353400966913203</c:v>
                </c:pt>
                <c:pt idx="48">
                  <c:v>9.8537083279982607</c:v>
                </c:pt>
                <c:pt idx="49">
                  <c:v>11.005522580075491</c:v>
                </c:pt>
                <c:pt idx="50">
                  <c:v>12.234712410595197</c:v>
                </c:pt>
                <c:pt idx="51">
                  <c:v>13.480396538524536</c:v>
                </c:pt>
                <c:pt idx="52">
                  <c:v>14.680668147306564</c:v>
                </c:pt>
                <c:pt idx="53">
                  <c:v>15.776443950872954</c:v>
                </c:pt>
                <c:pt idx="54">
                  <c:v>16.715137706206484</c:v>
                </c:pt>
                <c:pt idx="55">
                  <c:v>17.45392977123451</c:v>
                </c:pt>
                <c:pt idx="56">
                  <c:v>17.962429422779483</c:v>
                </c:pt>
              </c:numCache>
            </c:numRef>
          </c:val>
          <c:smooth val="0"/>
        </c:ser>
        <c:ser>
          <c:idx val="1"/>
          <c:order val="1"/>
          <c:spPr>
            <a:ln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ymbol val="none"/>
          </c:marker>
          <c:val>
            <c:numRef>
              <c:f>Feuil1!$A$6:$A$62</c:f>
              <c:numCache>
                <c:formatCode>General</c:formatCode>
                <c:ptCount val="57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  <c:pt idx="29">
                  <c:v>7.25</c:v>
                </c:pt>
                <c:pt idx="30">
                  <c:v>7.5</c:v>
                </c:pt>
                <c:pt idx="31">
                  <c:v>7.75</c:v>
                </c:pt>
                <c:pt idx="32">
                  <c:v>8</c:v>
                </c:pt>
                <c:pt idx="33">
                  <c:v>8.25</c:v>
                </c:pt>
                <c:pt idx="34">
                  <c:v>8.5</c:v>
                </c:pt>
                <c:pt idx="35">
                  <c:v>8.75</c:v>
                </c:pt>
                <c:pt idx="36">
                  <c:v>9</c:v>
                </c:pt>
                <c:pt idx="37">
                  <c:v>9.25</c:v>
                </c:pt>
                <c:pt idx="38">
                  <c:v>9.5</c:v>
                </c:pt>
                <c:pt idx="39">
                  <c:v>9.75</c:v>
                </c:pt>
                <c:pt idx="40">
                  <c:v>10</c:v>
                </c:pt>
                <c:pt idx="41">
                  <c:v>10.25</c:v>
                </c:pt>
                <c:pt idx="42">
                  <c:v>10.5</c:v>
                </c:pt>
                <c:pt idx="43">
                  <c:v>10.75</c:v>
                </c:pt>
                <c:pt idx="44">
                  <c:v>11</c:v>
                </c:pt>
                <c:pt idx="45">
                  <c:v>11.25</c:v>
                </c:pt>
                <c:pt idx="46">
                  <c:v>11.5</c:v>
                </c:pt>
                <c:pt idx="47">
                  <c:v>11.75</c:v>
                </c:pt>
                <c:pt idx="48">
                  <c:v>12</c:v>
                </c:pt>
                <c:pt idx="49">
                  <c:v>12.25</c:v>
                </c:pt>
                <c:pt idx="50">
                  <c:v>12.5</c:v>
                </c:pt>
                <c:pt idx="51">
                  <c:v>12.75</c:v>
                </c:pt>
                <c:pt idx="52">
                  <c:v>13</c:v>
                </c:pt>
                <c:pt idx="53">
                  <c:v>13.25</c:v>
                </c:pt>
                <c:pt idx="54">
                  <c:v>13.5</c:v>
                </c:pt>
                <c:pt idx="55">
                  <c:v>13.75</c:v>
                </c:pt>
                <c:pt idx="56">
                  <c:v>14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8407920"/>
        <c:axId val="128408480"/>
      </c:lineChart>
      <c:catAx>
        <c:axId val="128407920"/>
        <c:scaling>
          <c:orientation val="minMax"/>
        </c:scaling>
        <c:delete val="0"/>
        <c:axPos val="b"/>
        <c:majorTickMark val="out"/>
        <c:minorTickMark val="none"/>
        <c:tickLblPos val="nextTo"/>
        <c:crossAx val="128408480"/>
        <c:crosses val="autoZero"/>
        <c:auto val="1"/>
        <c:lblAlgn val="ctr"/>
        <c:lblOffset val="100"/>
        <c:tickLblSkip val="10"/>
        <c:noMultiLvlLbl val="0"/>
      </c:catAx>
      <c:valAx>
        <c:axId val="12840848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284079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0.08382</cdr:x>
      <cdr:y>0.06922</cdr:y>
    </cdr:from>
    <cdr:to>
      <cdr:x>0.94484</cdr:x>
      <cdr:y>0.15937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390373" y="210445"/>
          <a:ext cx="4010010" cy="274089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fr-BE" sz="1400" dirty="0" smtClean="0">
              <a:solidFill>
                <a:schemeClr val="tx1"/>
              </a:solidFill>
            </a:rPr>
            <a:t>Pas de croissance à long terme du niveau de vie</a:t>
          </a:r>
          <a:endParaRPr lang="fr-BE" sz="14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0.72365</cdr:x>
      <cdr:y>0.16136</cdr:y>
    </cdr:from>
    <cdr:to>
      <cdr:x>0.83353</cdr:x>
      <cdr:y>0.49362</cdr:y>
    </cdr:to>
    <cdr:cxnSp macro="">
      <cdr:nvCxnSpPr>
        <cdr:cNvPr id="3" name="Connecteur droit avec flèche 2"/>
        <cdr:cNvCxnSpPr/>
      </cdr:nvCxnSpPr>
      <cdr:spPr>
        <a:xfrm xmlns:a="http://schemas.openxmlformats.org/drawingml/2006/main">
          <a:off x="6740451" y="981149"/>
          <a:ext cx="1023532" cy="202033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0.17857</cdr:x>
      <cdr:y>0.10107</cdr:y>
    </cdr:from>
    <cdr:to>
      <cdr:x>0.61379</cdr:x>
      <cdr:y>0.27332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830662" y="307837"/>
          <a:ext cx="2024532" cy="524632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fr-BE" sz="1400" dirty="0" smtClean="0">
              <a:solidFill>
                <a:schemeClr val="tx1"/>
              </a:solidFill>
            </a:rPr>
            <a:t>Croissance à long terme du niveau de vie</a:t>
          </a:r>
          <a:endParaRPr lang="fr-BE" sz="14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0.61429</cdr:x>
      <cdr:y>0.19455</cdr:y>
    </cdr:from>
    <cdr:to>
      <cdr:x>0.7881</cdr:x>
      <cdr:y>0.41273</cdr:y>
    </cdr:to>
    <cdr:cxnSp macro="">
      <cdr:nvCxnSpPr>
        <cdr:cNvPr id="4" name="Connecteur droit avec flèche 3"/>
        <cdr:cNvCxnSpPr/>
      </cdr:nvCxnSpPr>
      <cdr:spPr>
        <a:xfrm xmlns:a="http://schemas.openxmlformats.org/drawingml/2006/main">
          <a:off x="5715000" y="1185087"/>
          <a:ext cx="1617035" cy="132907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3C65-4FB8-4E53-9B69-C78122854B2A}" type="datetimeFigureOut">
              <a:rPr lang="fr-BE" smtClean="0"/>
              <a:t>16/12/2015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B5E-6987-4A9D-B6F3-77A5CE302903}" type="slidenum">
              <a:rPr lang="fr-BE" smtClean="0"/>
              <a:t>‹N°›</a:t>
            </a:fld>
            <a:endParaRPr lang="fr-B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3321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3C65-4FB8-4E53-9B69-C78122854B2A}" type="datetimeFigureOut">
              <a:rPr lang="fr-BE" smtClean="0"/>
              <a:t>16/12/2015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B5E-6987-4A9D-B6F3-77A5CE3029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5770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3C65-4FB8-4E53-9B69-C78122854B2A}" type="datetimeFigureOut">
              <a:rPr lang="fr-BE" smtClean="0"/>
              <a:t>16/12/2015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B5E-6987-4A9D-B6F3-77A5CE3029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79992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3C65-4FB8-4E53-9B69-C78122854B2A}" type="datetimeFigureOut">
              <a:rPr lang="fr-BE" smtClean="0"/>
              <a:t>16/12/2015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B5E-6987-4A9D-B6F3-77A5CE3029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12858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3C65-4FB8-4E53-9B69-C78122854B2A}" type="datetimeFigureOut">
              <a:rPr lang="fr-BE" smtClean="0"/>
              <a:t>16/12/2015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B5E-6987-4A9D-B6F3-77A5CE302903}" type="slidenum">
              <a:rPr lang="fr-BE" smtClean="0"/>
              <a:t>‹N°›</a:t>
            </a:fld>
            <a:endParaRPr lang="fr-B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3091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3C65-4FB8-4E53-9B69-C78122854B2A}" type="datetimeFigureOut">
              <a:rPr lang="fr-BE" smtClean="0"/>
              <a:t>16/12/2015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B5E-6987-4A9D-B6F3-77A5CE3029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4392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3C65-4FB8-4E53-9B69-C78122854B2A}" type="datetimeFigureOut">
              <a:rPr lang="fr-BE" smtClean="0"/>
              <a:t>16/12/2015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B5E-6987-4A9D-B6F3-77A5CE3029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84710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3C65-4FB8-4E53-9B69-C78122854B2A}" type="datetimeFigureOut">
              <a:rPr lang="fr-BE" smtClean="0"/>
              <a:t>16/12/2015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B5E-6987-4A9D-B6F3-77A5CE3029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5366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3C65-4FB8-4E53-9B69-C78122854B2A}" type="datetimeFigureOut">
              <a:rPr lang="fr-BE" smtClean="0"/>
              <a:t>16/12/2015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B5E-6987-4A9D-B6F3-77A5CE3029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18663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14B3C65-4FB8-4E53-9B69-C78122854B2A}" type="datetimeFigureOut">
              <a:rPr lang="fr-BE" smtClean="0"/>
              <a:t>16/12/2015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E395B5E-6987-4A9D-B6F3-77A5CE3029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71357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3C65-4FB8-4E53-9B69-C78122854B2A}" type="datetimeFigureOut">
              <a:rPr lang="fr-BE" smtClean="0"/>
              <a:t>16/12/2015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B5E-6987-4A9D-B6F3-77A5CE30290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88327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14B3C65-4FB8-4E53-9B69-C78122854B2A}" type="datetimeFigureOut">
              <a:rPr lang="fr-BE" smtClean="0"/>
              <a:t>16/12/2015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E395B5E-6987-4A9D-B6F3-77A5CE302903}" type="slidenum">
              <a:rPr lang="fr-BE" smtClean="0"/>
              <a:t>‹N°›</a:t>
            </a:fld>
            <a:endParaRPr lang="fr-BE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1529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6" r:id="rId1"/>
    <p:sldLayoutId id="2147484057" r:id="rId2"/>
    <p:sldLayoutId id="2147484058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4" r:id="rId9"/>
    <p:sldLayoutId id="2147484065" r:id="rId10"/>
    <p:sldLayoutId id="214748406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La croissance : stop ou encore ?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dirty="0" smtClean="0"/>
              <a:t>Lionel Artige</a:t>
            </a:r>
          </a:p>
          <a:p>
            <a:r>
              <a:rPr lang="fr-BE" dirty="0" err="1" smtClean="0"/>
              <a:t>Hec</a:t>
            </a:r>
            <a:r>
              <a:rPr lang="fr-BE" dirty="0" smtClean="0"/>
              <a:t> - Université de Liège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36289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3600" dirty="0" smtClean="0"/>
              <a:t>Comment les pouvoirs publics peuvent-ils intervenir ?</a:t>
            </a:r>
            <a:endParaRPr lang="fr-BE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13526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Influencer la consommation des individus :</a:t>
            </a:r>
          </a:p>
          <a:p>
            <a:pPr marL="0" indent="0">
              <a:buNone/>
            </a:pPr>
            <a:r>
              <a:rPr lang="fr-BE" dirty="0"/>
              <a:t>	</a:t>
            </a:r>
            <a:r>
              <a:rPr lang="fr-BE" dirty="0" smtClean="0"/>
              <a:t>- Par la morale : c’est le discours «consommez mieux plutôt que consommez plus» ou « utilisez le vélo plutôt que la voiture » (« hédonisme alternatif », « simplicité volontaire »).</a:t>
            </a:r>
          </a:p>
          <a:p>
            <a:pPr marL="0" indent="0">
              <a:buNone/>
            </a:pPr>
            <a:r>
              <a:rPr lang="fr-BE" dirty="0" smtClean="0"/>
              <a:t>	- Par la peur : c’est le discours scientifique et politique anxiogène pour influencer la demande.</a:t>
            </a:r>
          </a:p>
          <a:p>
            <a:pPr marL="0" indent="0">
              <a:buNone/>
            </a:pPr>
            <a:r>
              <a:rPr lang="fr-BE" dirty="0"/>
              <a:t>	</a:t>
            </a:r>
            <a:r>
              <a:rPr lang="fr-BE" dirty="0" smtClean="0"/>
              <a:t>- Par le marketing : flatter l’utilité sociale du consommateur.</a:t>
            </a:r>
          </a:p>
          <a:p>
            <a:pPr marL="0" indent="0">
              <a:buNone/>
            </a:pPr>
            <a:r>
              <a:rPr lang="fr-BE" dirty="0"/>
              <a:t>	</a:t>
            </a:r>
            <a:r>
              <a:rPr lang="fr-BE" dirty="0" smtClean="0"/>
              <a:t>- Par l’impôt : discriminer les consommations en manipulant les prix via les taxes.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Interdire certaines productions et consommations au risque d’attenter aux libertés individuelles.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S’il est difficile d’influencer le consommateur, alors « cassons » le mécanisme de la croissance en réduisant la production pour réduire la consommation. C’est l’option de la décroissance. </a:t>
            </a:r>
          </a:p>
          <a:p>
            <a:pPr marL="0" indent="0">
              <a:buNone/>
            </a:pPr>
            <a:endParaRPr lang="fr-B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/>
              <a:t> </a:t>
            </a:r>
            <a:r>
              <a:rPr lang="fr-BE" dirty="0" smtClean="0"/>
              <a:t>Enfin, autre possibilité : réduire la concurrence dans le secteur des ressources naturelles pour que les prix augmentent.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9621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Prospérité sans croissance 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Finalement : </a:t>
            </a:r>
          </a:p>
          <a:p>
            <a:pPr marL="0" indent="0">
              <a:buNone/>
            </a:pPr>
            <a:r>
              <a:rPr lang="fr-BE" dirty="0" smtClean="0"/>
              <a:t>	- La </a:t>
            </a:r>
            <a:r>
              <a:rPr lang="fr-BE" dirty="0"/>
              <a:t>croissance économique a apporté la </a:t>
            </a:r>
            <a:r>
              <a:rPr lang="fr-BE" dirty="0" smtClean="0"/>
              <a:t>prospérité, l’explosion démographique puis la baisse de la fécondité.</a:t>
            </a:r>
            <a:endParaRPr lang="fr-BE" dirty="0"/>
          </a:p>
          <a:p>
            <a:pPr marL="0" indent="0">
              <a:buNone/>
            </a:pPr>
            <a:r>
              <a:rPr lang="fr-BE" dirty="0"/>
              <a:t>	- </a:t>
            </a:r>
            <a:r>
              <a:rPr lang="fr-BE" dirty="0" smtClean="0"/>
              <a:t>Les limites écologiques de la planète imposent une limite à la croissance économique.</a:t>
            </a:r>
          </a:p>
          <a:p>
            <a:pPr marL="0" indent="0">
              <a:buNone/>
            </a:pP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La population mondiale va hélas encore augmenter au 21</a:t>
            </a:r>
            <a:r>
              <a:rPr lang="fr-BE" baseline="30000" dirty="0" smtClean="0"/>
              <a:t>ème</a:t>
            </a:r>
            <a:r>
              <a:rPr lang="fr-BE" dirty="0" smtClean="0"/>
              <a:t> siècle engendrant une surconsommation des ressources naturelles. La seule option est donc de réduire la consommation de ces ressources par habitant. </a:t>
            </a:r>
            <a:endParaRPr lang="fr-BE" dirty="0"/>
          </a:p>
          <a:p>
            <a:pPr marL="0" indent="0">
              <a:buNone/>
            </a:pP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Prospérité sans croissance ? Peut-on contrôler la croissance </a:t>
            </a:r>
            <a:r>
              <a:rPr lang="fr-BE" dirty="0" smtClean="0"/>
              <a:t>? </a:t>
            </a:r>
            <a:r>
              <a:rPr lang="fr-BE" smtClean="0"/>
              <a:t>Equilibre introuvable ?</a:t>
            </a:r>
            <a:endParaRPr lang="fr-BE" dirty="0" smtClean="0"/>
          </a:p>
          <a:p>
            <a:pPr marL="0" indent="0">
              <a:buNone/>
            </a:pPr>
            <a:endParaRPr lang="fr-B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« Croissance verte » : croissance sans consommation des ressources non-renouvelables ? Substitution des ressources naturelles non-renouvelables par des ressources renouvelables. 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dirty="0" smtClean="0"/>
          </a:p>
          <a:p>
            <a:pPr marL="0" indent="0">
              <a:buNone/>
            </a:pPr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128262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47306"/>
          </a:xfrm>
        </p:spPr>
        <p:txBody>
          <a:bodyPr>
            <a:normAutofit/>
          </a:bodyPr>
          <a:lstStyle/>
          <a:p>
            <a:r>
              <a:rPr lang="fr-BE" sz="3600" dirty="0"/>
              <a:t>Pourquoi valorisons-nous la croissance économique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dirty="0" smtClean="0"/>
              <a:t>Le PIB par habitant est corrélé avec :</a:t>
            </a:r>
          </a:p>
          <a:p>
            <a:pPr marL="0" indent="0">
              <a:buNone/>
            </a:pPr>
            <a:endParaRPr lang="fr-BE" dirty="0"/>
          </a:p>
          <a:p>
            <a:pPr lvl="1"/>
            <a:r>
              <a:rPr lang="en-US" dirty="0" err="1"/>
              <a:t>Espérance</a:t>
            </a:r>
            <a:r>
              <a:rPr lang="en-US" dirty="0"/>
              <a:t> de vie longue et </a:t>
            </a:r>
            <a:r>
              <a:rPr lang="en-US" dirty="0" err="1"/>
              <a:t>en</a:t>
            </a:r>
            <a:r>
              <a:rPr lang="en-US" dirty="0"/>
              <a:t> bonne santé</a:t>
            </a:r>
          </a:p>
          <a:p>
            <a:pPr lvl="1"/>
            <a:r>
              <a:rPr lang="en-US" dirty="0" err="1"/>
              <a:t>Faible</a:t>
            </a:r>
            <a:r>
              <a:rPr lang="en-US" dirty="0"/>
              <a:t> </a:t>
            </a:r>
            <a:r>
              <a:rPr lang="en-US" dirty="0" err="1"/>
              <a:t>mortalité</a:t>
            </a:r>
            <a:r>
              <a:rPr lang="en-US" dirty="0"/>
              <a:t> infantile</a:t>
            </a:r>
          </a:p>
          <a:p>
            <a:pPr lvl="1"/>
            <a:r>
              <a:rPr lang="en-US" dirty="0"/>
              <a:t>Education</a:t>
            </a:r>
          </a:p>
          <a:p>
            <a:pPr lvl="1"/>
            <a:r>
              <a:rPr lang="en-US" dirty="0"/>
              <a:t>Temps de </a:t>
            </a:r>
            <a:r>
              <a:rPr lang="en-US" dirty="0" err="1"/>
              <a:t>loisir</a:t>
            </a:r>
            <a:endParaRPr lang="en-US" dirty="0"/>
          </a:p>
          <a:p>
            <a:pPr lvl="1"/>
            <a:r>
              <a:rPr lang="en-US" dirty="0" err="1"/>
              <a:t>Egalité</a:t>
            </a:r>
            <a:r>
              <a:rPr lang="en-US" dirty="0"/>
              <a:t> des sexes</a:t>
            </a:r>
          </a:p>
          <a:p>
            <a:pPr lvl="1"/>
            <a:r>
              <a:rPr lang="en-US" dirty="0" err="1" smtClean="0"/>
              <a:t>Stabilité</a:t>
            </a:r>
            <a:r>
              <a:rPr lang="en-US" dirty="0" smtClean="0"/>
              <a:t> </a:t>
            </a:r>
            <a:r>
              <a:rPr lang="en-US" dirty="0" err="1" smtClean="0"/>
              <a:t>politique</a:t>
            </a:r>
            <a:r>
              <a:rPr lang="en-US" dirty="0" smtClean="0"/>
              <a:t> et </a:t>
            </a:r>
            <a:r>
              <a:rPr lang="en-US" dirty="0" err="1" smtClean="0"/>
              <a:t>démocratie</a:t>
            </a:r>
            <a:endParaRPr lang="en-US" dirty="0"/>
          </a:p>
          <a:p>
            <a:pPr lvl="1"/>
            <a:r>
              <a:rPr lang="en-US" dirty="0"/>
              <a:t>Protection </a:t>
            </a:r>
            <a:r>
              <a:rPr lang="en-US" dirty="0" err="1" smtClean="0"/>
              <a:t>sociale</a:t>
            </a:r>
            <a:endParaRPr lang="en-US" dirty="0" smtClean="0"/>
          </a:p>
          <a:p>
            <a:pPr lvl="1"/>
            <a:r>
              <a:rPr lang="en-US" dirty="0" smtClean="0"/>
              <a:t>Bonheur</a:t>
            </a:r>
            <a:endParaRPr lang="en-US" dirty="0"/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dirty="0" smtClean="0"/>
              <a:t>Croissance économique ≠ développement mais est souvent une condition nécessaire.</a:t>
            </a:r>
          </a:p>
        </p:txBody>
      </p:sp>
    </p:spTree>
    <p:extLst>
      <p:ext uri="{BB962C8B-B14F-4D97-AF65-F5344CB8AC3E}">
        <p14:creationId xmlns:p14="http://schemas.microsoft.com/office/powerpoint/2010/main" val="1985185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06727"/>
          </a:xfrm>
        </p:spPr>
        <p:txBody>
          <a:bodyPr/>
          <a:lstStyle/>
          <a:p>
            <a:r>
              <a:rPr lang="fr-BE" dirty="0" smtClean="0"/>
              <a:t>La croissance est un phénomène récent</a:t>
            </a:r>
            <a:endParaRPr lang="fr-BE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2078965" y="5262113"/>
            <a:ext cx="783278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V="1">
            <a:off x="2078965" y="2398143"/>
            <a:ext cx="0" cy="28639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9730596" y="5262113"/>
            <a:ext cx="1293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Temps</a:t>
            </a:r>
            <a:endParaRPr lang="fr-BE" dirty="0"/>
          </a:p>
        </p:txBody>
      </p:sp>
      <p:sp>
        <p:nvSpPr>
          <p:cNvPr id="11" name="ZoneTexte 10"/>
          <p:cNvSpPr txBox="1"/>
          <p:nvPr/>
        </p:nvSpPr>
        <p:spPr>
          <a:xfrm>
            <a:off x="948906" y="2320506"/>
            <a:ext cx="957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PIB/</a:t>
            </a:r>
            <a:r>
              <a:rPr lang="fr-BE" dirty="0" err="1" smtClean="0"/>
              <a:t>hab</a:t>
            </a:r>
            <a:endParaRPr lang="fr-BE" dirty="0"/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3500527" y="2932981"/>
            <a:ext cx="17253" cy="2329132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V="1">
            <a:off x="7348627" y="2932981"/>
            <a:ext cx="17253" cy="2329132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2734574" y="5334000"/>
            <a:ext cx="1889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-10 000 ans av JC</a:t>
            </a:r>
            <a:endParaRPr lang="fr-BE" dirty="0"/>
          </a:p>
        </p:txBody>
      </p:sp>
      <p:sp>
        <p:nvSpPr>
          <p:cNvPr id="16" name="ZoneTexte 15"/>
          <p:cNvSpPr txBox="1"/>
          <p:nvPr/>
        </p:nvSpPr>
        <p:spPr>
          <a:xfrm>
            <a:off x="6976613" y="5334000"/>
            <a:ext cx="1571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1800</a:t>
            </a:r>
            <a:endParaRPr lang="fr-BE" dirty="0"/>
          </a:p>
        </p:txBody>
      </p:sp>
      <p:sp>
        <p:nvSpPr>
          <p:cNvPr id="17" name="ZoneTexte 16"/>
          <p:cNvSpPr txBox="1"/>
          <p:nvPr/>
        </p:nvSpPr>
        <p:spPr>
          <a:xfrm>
            <a:off x="3056446" y="2373818"/>
            <a:ext cx="1067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400" dirty="0" smtClean="0">
                <a:solidFill>
                  <a:srgbClr val="FF0000"/>
                </a:solidFill>
              </a:rPr>
              <a:t>Révolution néolithique</a:t>
            </a:r>
            <a:endParaRPr lang="fr-BE" sz="1400" dirty="0">
              <a:solidFill>
                <a:srgbClr val="FF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831940" y="2373818"/>
            <a:ext cx="1067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400" dirty="0" smtClean="0">
                <a:solidFill>
                  <a:srgbClr val="FF0000"/>
                </a:solidFill>
              </a:rPr>
              <a:t>Révolution industrielle</a:t>
            </a:r>
            <a:endParaRPr lang="fr-BE" sz="1400" dirty="0">
              <a:solidFill>
                <a:srgbClr val="FF0000"/>
              </a:solidFill>
            </a:endParaRPr>
          </a:p>
        </p:txBody>
      </p:sp>
      <p:cxnSp>
        <p:nvCxnSpPr>
          <p:cNvPr id="20" name="Connecteur droit 19"/>
          <p:cNvCxnSpPr/>
          <p:nvPr/>
        </p:nvCxnSpPr>
        <p:spPr>
          <a:xfrm>
            <a:off x="2238375" y="4924425"/>
            <a:ext cx="127940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3526405" y="4924425"/>
            <a:ext cx="38222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7348627" y="3409951"/>
            <a:ext cx="833348" cy="151447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V="1">
            <a:off x="8173349" y="2915010"/>
            <a:ext cx="17253" cy="2329132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2078964" y="3343275"/>
            <a:ext cx="142156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1100" u="sng" dirty="0" smtClean="0"/>
              <a:t>Société de chasseurs-cueilleurs : </a:t>
            </a:r>
          </a:p>
          <a:p>
            <a:pPr algn="ctr"/>
            <a:endParaRPr lang="fr-BE" sz="1100" dirty="0" smtClean="0"/>
          </a:p>
          <a:p>
            <a:pPr algn="ctr"/>
            <a:r>
              <a:rPr lang="fr-BE" sz="1100" dirty="0" smtClean="0"/>
              <a:t>pas de production</a:t>
            </a:r>
            <a:endParaRPr lang="fr-BE" sz="1100" dirty="0"/>
          </a:p>
        </p:txBody>
      </p:sp>
      <p:sp>
        <p:nvSpPr>
          <p:cNvPr id="30" name="ZoneTexte 29"/>
          <p:cNvSpPr txBox="1"/>
          <p:nvPr/>
        </p:nvSpPr>
        <p:spPr>
          <a:xfrm>
            <a:off x="3728857" y="3312496"/>
            <a:ext cx="341947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1200" u="sng" dirty="0" smtClean="0"/>
              <a:t>Economie agraire :</a:t>
            </a:r>
          </a:p>
          <a:p>
            <a:pPr algn="ctr"/>
            <a:endParaRPr lang="fr-BE" sz="1200" dirty="0" smtClean="0"/>
          </a:p>
          <a:p>
            <a:pPr algn="ctr"/>
            <a:r>
              <a:rPr lang="fr-BE" sz="1200" dirty="0" smtClean="0"/>
              <a:t>Production de ressources naturelles à partir de terres cultivables</a:t>
            </a:r>
            <a:endParaRPr lang="fr-BE" sz="1200" dirty="0"/>
          </a:p>
        </p:txBody>
      </p:sp>
      <p:sp>
        <p:nvSpPr>
          <p:cNvPr id="31" name="ZoneTexte 30"/>
          <p:cNvSpPr txBox="1"/>
          <p:nvPr/>
        </p:nvSpPr>
        <p:spPr>
          <a:xfrm>
            <a:off x="6471608" y="1768301"/>
            <a:ext cx="398684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1200" u="sng" dirty="0" smtClean="0"/>
              <a:t>Economie industrielle :</a:t>
            </a:r>
          </a:p>
          <a:p>
            <a:pPr algn="ctr"/>
            <a:endParaRPr lang="fr-BE" sz="1200" dirty="0" smtClean="0"/>
          </a:p>
          <a:p>
            <a:pPr algn="ctr"/>
            <a:r>
              <a:rPr lang="fr-BE" sz="1200" dirty="0" smtClean="0"/>
              <a:t>Production de biens matériels à partir de machines (capital)</a:t>
            </a:r>
            <a:endParaRPr lang="fr-BE" sz="1200" dirty="0"/>
          </a:p>
        </p:txBody>
      </p:sp>
      <p:cxnSp>
        <p:nvCxnSpPr>
          <p:cNvPr id="33" name="Connecteur droit avec flèche 32"/>
          <p:cNvCxnSpPr/>
          <p:nvPr/>
        </p:nvCxnSpPr>
        <p:spPr>
          <a:xfrm flipH="1">
            <a:off x="7686675" y="2414632"/>
            <a:ext cx="390525" cy="11762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7881937" y="5345668"/>
            <a:ext cx="1072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1990</a:t>
            </a:r>
            <a:endParaRPr lang="fr-BE" dirty="0"/>
          </a:p>
        </p:txBody>
      </p:sp>
      <p:cxnSp>
        <p:nvCxnSpPr>
          <p:cNvPr id="36" name="Connecteur droit 35"/>
          <p:cNvCxnSpPr/>
          <p:nvPr/>
        </p:nvCxnSpPr>
        <p:spPr>
          <a:xfrm flipV="1">
            <a:off x="8198778" y="2675448"/>
            <a:ext cx="439048" cy="720112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Arc 36"/>
          <p:cNvSpPr/>
          <p:nvPr/>
        </p:nvSpPr>
        <p:spPr>
          <a:xfrm>
            <a:off x="8077200" y="3091429"/>
            <a:ext cx="1569019" cy="1243508"/>
          </a:xfrm>
          <a:prstGeom prst="arc">
            <a:avLst>
              <a:gd name="adj1" fmla="val 12389515"/>
              <a:gd name="adj2" fmla="val 16489077"/>
            </a:avLst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8" name="ZoneTexte 37"/>
          <p:cNvSpPr txBox="1"/>
          <p:nvPr/>
        </p:nvSpPr>
        <p:spPr>
          <a:xfrm>
            <a:off x="8481563" y="3665756"/>
            <a:ext cx="311036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1200" u="sng" dirty="0" smtClean="0"/>
              <a:t>Economie de la connaissance :</a:t>
            </a:r>
          </a:p>
          <a:p>
            <a:pPr algn="ctr"/>
            <a:endParaRPr lang="fr-BE" sz="1200" dirty="0"/>
          </a:p>
          <a:p>
            <a:pPr algn="ctr"/>
            <a:r>
              <a:rPr lang="fr-BE" sz="1200" dirty="0" smtClean="0"/>
              <a:t>Production de biens immatériels et services à partir du capital humain</a:t>
            </a:r>
            <a:endParaRPr lang="fr-BE" sz="1200" dirty="0"/>
          </a:p>
        </p:txBody>
      </p:sp>
      <p:sp>
        <p:nvSpPr>
          <p:cNvPr id="39" name="ZoneTexte 38"/>
          <p:cNvSpPr txBox="1"/>
          <p:nvPr/>
        </p:nvSpPr>
        <p:spPr>
          <a:xfrm>
            <a:off x="8733234" y="2591051"/>
            <a:ext cx="784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FF0000"/>
                </a:solidFill>
              </a:rPr>
              <a:t>?</a:t>
            </a:r>
            <a:endParaRPr lang="fr-B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688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400" dirty="0" smtClean="0"/>
              <a:t>Qu’est-ce que la croissance économique ?</a:t>
            </a:r>
            <a:endParaRPr lang="fr-BE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19175" y="1845734"/>
            <a:ext cx="10136505" cy="402336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La croissance, ce n’est pas un long fleuve tranquille.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La croissance, c’est le résultat du changement économique : des activités (entreprises et emplois) sont détruites et sont remplacées par de nouvelles activités plus efficientes.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Donc, la croissance c’est la différence entre des destructions et des créations. Plus la différence de productivité est grande entre les destructions et les créations, et plus la croissance est élevée.</a:t>
            </a:r>
          </a:p>
          <a:p>
            <a:pPr marL="0" indent="0">
              <a:buNone/>
            </a:pP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/>
              <a:t> </a:t>
            </a:r>
            <a:r>
              <a:rPr lang="fr-BE" dirty="0" smtClean="0"/>
              <a:t>La croissance : des perdants (vieux et/ou peu qualifiés) et des gagnants (jeunes et/ou qualifiés).</a:t>
            </a:r>
          </a:p>
          <a:p>
            <a:pPr marL="0" indent="0">
              <a:buNone/>
            </a:pPr>
            <a:endParaRPr lang="fr-B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/>
              <a:t> La croissance est un résultat social de décisions individuelles. </a:t>
            </a:r>
            <a:r>
              <a:rPr lang="fr-BE" dirty="0" smtClean="0"/>
              <a:t>La croissance ne se décrète pas.</a:t>
            </a: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770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10D82FB-0DF1-48B6-8D4C-EA7076176AED}" type="slidenum">
              <a:rPr lang="fr-BE" smtClean="0"/>
              <a:t>5</a:t>
            </a:fld>
            <a:endParaRPr lang="fr-BE"/>
          </a:p>
        </p:txBody>
      </p:sp>
      <p:graphicFrame>
        <p:nvGraphicFramePr>
          <p:cNvPr id="7" name="Graphique 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979729314"/>
              </p:ext>
            </p:extLst>
          </p:nvPr>
        </p:nvGraphicFramePr>
        <p:xfrm>
          <a:off x="581192" y="2915890"/>
          <a:ext cx="4657280" cy="3040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phique 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699554771"/>
              </p:ext>
            </p:extLst>
          </p:nvPr>
        </p:nvGraphicFramePr>
        <p:xfrm>
          <a:off x="6006731" y="2767981"/>
          <a:ext cx="4651744" cy="3045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097280" y="533401"/>
            <a:ext cx="10058400" cy="1203960"/>
          </a:xfrm>
        </p:spPr>
        <p:txBody>
          <a:bodyPr>
            <a:normAutofit/>
          </a:bodyPr>
          <a:lstStyle/>
          <a:p>
            <a:r>
              <a:rPr lang="fr-BE" dirty="0" smtClean="0"/>
              <a:t>Croissance cyclique et de long terme</a:t>
            </a:r>
            <a:endParaRPr lang="fr-BE" dirty="0"/>
          </a:p>
        </p:txBody>
      </p:sp>
      <p:sp>
        <p:nvSpPr>
          <p:cNvPr id="12" name="ZoneTexte 11"/>
          <p:cNvSpPr txBox="1"/>
          <p:nvPr/>
        </p:nvSpPr>
        <p:spPr>
          <a:xfrm>
            <a:off x="1628776" y="2219325"/>
            <a:ext cx="318135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BE" dirty="0" smtClean="0"/>
              <a:t>Avant la révolution industrielle</a:t>
            </a:r>
            <a:endParaRPr lang="fr-BE" dirty="0"/>
          </a:p>
        </p:txBody>
      </p:sp>
      <p:sp>
        <p:nvSpPr>
          <p:cNvPr id="13" name="ZoneTexte 12"/>
          <p:cNvSpPr txBox="1"/>
          <p:nvPr/>
        </p:nvSpPr>
        <p:spPr>
          <a:xfrm>
            <a:off x="6972301" y="2219325"/>
            <a:ext cx="318135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BE" dirty="0" smtClean="0"/>
              <a:t>Après la révolution industrielle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31103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3600" dirty="0" smtClean="0"/>
              <a:t>Deux déterminants de la croissance de long terme</a:t>
            </a:r>
            <a:endParaRPr lang="fr-BE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/>
              <a:t> </a:t>
            </a:r>
            <a:r>
              <a:rPr lang="fr-BE" b="1" dirty="0" smtClean="0"/>
              <a:t>Technologie</a:t>
            </a:r>
            <a:r>
              <a:rPr lang="fr-BE" dirty="0" smtClean="0"/>
              <a:t> : la croissance économique est le résultat de la croissance du progrès des connaissances et de la technologie.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</a:t>
            </a:r>
            <a:r>
              <a:rPr lang="fr-BE" b="1" dirty="0" smtClean="0"/>
              <a:t>Démographie</a:t>
            </a:r>
            <a:r>
              <a:rPr lang="fr-BE" dirty="0" smtClean="0"/>
              <a:t> : la croissance démographique doit être modérée pour que le niveau de vie augmente.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/>
              <a:t> </a:t>
            </a:r>
            <a:r>
              <a:rPr lang="fr-BE" dirty="0" smtClean="0"/>
              <a:t>Les deux déterminants dépendent de l’</a:t>
            </a:r>
            <a:r>
              <a:rPr lang="fr-BE" b="1" dirty="0" smtClean="0"/>
              <a:t>éducation</a:t>
            </a:r>
            <a:r>
              <a:rPr lang="fr-BE" dirty="0" smtClean="0"/>
              <a:t>. La maîtrise de la croissance démographique dépend de l’éducation des filles et le progrès technique dépend de l’éducation de tous.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385119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Un rôle pour la politique 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</a:t>
            </a:r>
            <a:r>
              <a:rPr lang="fr-BE" b="1" dirty="0" smtClean="0"/>
              <a:t>Oui pour l’éducation </a:t>
            </a:r>
            <a:r>
              <a:rPr lang="fr-BE" dirty="0" smtClean="0"/>
              <a:t>mais le sujet est consensuel. Tous les parents sont prêts à payer pour l’éducation de leurs enfants.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La politique a donc un rôle au niveau de la </a:t>
            </a:r>
            <a:r>
              <a:rPr lang="fr-BE" b="1" dirty="0" smtClean="0"/>
              <a:t>politique budgétaire</a:t>
            </a:r>
            <a:r>
              <a:rPr lang="fr-BE" dirty="0" smtClean="0"/>
              <a:t> : elle a un effet sur le cycle de croissance mais pas sur la croissance de long terme.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La politique a plutôt un rôle sur la </a:t>
            </a:r>
            <a:r>
              <a:rPr lang="fr-BE" b="1" dirty="0" smtClean="0"/>
              <a:t>redistribution</a:t>
            </a:r>
            <a:r>
              <a:rPr lang="fr-BE" dirty="0" smtClean="0"/>
              <a:t> des fruits de la croissance plutôt que sur la croissance potentielle.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Cela dit, il est très facile de « tuer » la croissance : les exemples dans le monde ne manquent pas. En revanche, il est très difficile de créer les conditions de l’émergence de la croissance.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2773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Limites de la croissance 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A l’échelle mondiale, la croissance économique a eu les conséquences suivantes :</a:t>
            </a:r>
          </a:p>
          <a:p>
            <a:pPr marL="0" indent="0">
              <a:buNone/>
            </a:pPr>
            <a:r>
              <a:rPr lang="fr-BE" dirty="0"/>
              <a:t>	</a:t>
            </a:r>
            <a:r>
              <a:rPr lang="fr-BE" dirty="0" smtClean="0"/>
              <a:t>-  croissance de la population</a:t>
            </a:r>
          </a:p>
          <a:p>
            <a:pPr marL="0" indent="0">
              <a:buNone/>
            </a:pPr>
            <a:r>
              <a:rPr lang="fr-BE" dirty="0"/>
              <a:t>	</a:t>
            </a:r>
            <a:r>
              <a:rPr lang="fr-BE" dirty="0" smtClean="0"/>
              <a:t>-  croissance du niveau de vie dans certains pays</a:t>
            </a:r>
          </a:p>
          <a:p>
            <a:pPr marL="0" indent="0">
              <a:buNone/>
            </a:pPr>
            <a:r>
              <a:rPr lang="fr-BE" dirty="0"/>
              <a:t>	</a:t>
            </a:r>
            <a:r>
              <a:rPr lang="fr-BE" dirty="0" smtClean="0"/>
              <a:t>-  ces deux conséquences exerçant une pression terrible sur l’environnement : surconsommation des ressources naturelles disponibles, production de déchets et pollution, réchauffement climatique. 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Limite interne au mécanisme de la croissance : rendements marginaux décroissants.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Limite externe au mécanisme de la croissance : limites des ressources naturelles non-renouvelables.</a:t>
            </a:r>
          </a:p>
          <a:p>
            <a:pPr marL="0" indent="0">
              <a:buNone/>
            </a:pPr>
            <a:endParaRPr lang="fr-B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Progrès technique : solution aux deux limites ?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58091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dirty="0" smtClean="0"/>
              <a:t>Le marché peut-il réguler la consommation des ressources naturelles ?</a:t>
            </a:r>
            <a:endParaRPr lang="fr-BE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B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Normalement, lorsque les ressources se font plus rares, les prix augmentent et la consommation diminue.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Néanmoins, cet effet régulateur du marché ne prend pas en compte la demande des générations futures des siècles prochains. Donc, le prix de marché réagira à la hausse trop tard.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dirty="0" smtClean="0"/>
              <a:t> D’où la nécessité d’une intervention des pouvoirs publics.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93435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ve">
  <a:themeElements>
    <a:clrScheme name="Rétrospectiv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1287</TotalTime>
  <Words>571</Words>
  <Application>Microsoft Office PowerPoint</Application>
  <PresentationFormat>Grand écran</PresentationFormat>
  <Paragraphs>109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Calibri</vt:lpstr>
      <vt:lpstr>Calibri Light</vt:lpstr>
      <vt:lpstr>Wingdings</vt:lpstr>
      <vt:lpstr>Rétrospective</vt:lpstr>
      <vt:lpstr>La croissance : stop ou encore ?</vt:lpstr>
      <vt:lpstr>Pourquoi valorisons-nous la croissance économique ?</vt:lpstr>
      <vt:lpstr>La croissance est un phénomène récent</vt:lpstr>
      <vt:lpstr>Qu’est-ce que la croissance économique ?</vt:lpstr>
      <vt:lpstr>Croissance cyclique et de long terme</vt:lpstr>
      <vt:lpstr>Deux déterminants de la croissance de long terme</vt:lpstr>
      <vt:lpstr>Un rôle pour la politique ?</vt:lpstr>
      <vt:lpstr>Limites de la croissance ?</vt:lpstr>
      <vt:lpstr>Le marché peut-il réguler la consommation des ressources naturelles ?</vt:lpstr>
      <vt:lpstr>Comment les pouvoirs publics peuvent-ils intervenir ?</vt:lpstr>
      <vt:lpstr>Prospérité sans croissance 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Artige</dc:creator>
  <cp:lastModifiedBy>Artige</cp:lastModifiedBy>
  <cp:revision>44</cp:revision>
  <dcterms:created xsi:type="dcterms:W3CDTF">2015-12-13T15:53:25Z</dcterms:created>
  <dcterms:modified xsi:type="dcterms:W3CDTF">2015-12-16T12:26:24Z</dcterms:modified>
</cp:coreProperties>
</file>