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258" r:id="rId4"/>
    <p:sldId id="321" r:id="rId5"/>
    <p:sldId id="322" r:id="rId6"/>
    <p:sldId id="323" r:id="rId7"/>
    <p:sldId id="325" r:id="rId8"/>
    <p:sldId id="315" r:id="rId9"/>
    <p:sldId id="316" r:id="rId10"/>
    <p:sldId id="317" r:id="rId11"/>
    <p:sldId id="318" r:id="rId12"/>
    <p:sldId id="294" r:id="rId13"/>
    <p:sldId id="304" r:id="rId14"/>
    <p:sldId id="296" r:id="rId15"/>
    <p:sldId id="297" r:id="rId16"/>
    <p:sldId id="298" r:id="rId17"/>
    <p:sldId id="299" r:id="rId18"/>
    <p:sldId id="300" r:id="rId19"/>
    <p:sldId id="302" r:id="rId20"/>
    <p:sldId id="326" r:id="rId21"/>
    <p:sldId id="274" r:id="rId22"/>
    <p:sldId id="307" r:id="rId23"/>
    <p:sldId id="308" r:id="rId24"/>
    <p:sldId id="289" r:id="rId25"/>
    <p:sldId id="290" r:id="rId26"/>
    <p:sldId id="276" r:id="rId27"/>
    <p:sldId id="277" r:id="rId28"/>
    <p:sldId id="293" r:id="rId29"/>
    <p:sldId id="291" r:id="rId30"/>
    <p:sldId id="292" r:id="rId31"/>
    <p:sldId id="284" r:id="rId32"/>
    <p:sldId id="327" r:id="rId33"/>
    <p:sldId id="328" r:id="rId34"/>
    <p:sldId id="329" r:id="rId35"/>
  </p:sldIdLst>
  <p:sldSz cx="13004800" cy="9753600"/>
  <p:notesSz cx="6858000" cy="9144000"/>
  <p:defaultTextStyle>
    <a:lvl1pPr algn="ctr" defTabSz="584200">
      <a:defRPr sz="3600">
        <a:latin typeface="+mn-lt"/>
        <a:ea typeface="+mn-ea"/>
        <a:cs typeface="+mn-cs"/>
        <a:sym typeface="Helvetica Light"/>
      </a:defRPr>
    </a:lvl1pPr>
    <a:lvl2pPr indent="228600" algn="ctr" defTabSz="584200">
      <a:defRPr sz="3600">
        <a:latin typeface="+mn-lt"/>
        <a:ea typeface="+mn-ea"/>
        <a:cs typeface="+mn-cs"/>
        <a:sym typeface="Helvetica Light"/>
      </a:defRPr>
    </a:lvl2pPr>
    <a:lvl3pPr indent="457200" algn="ctr" defTabSz="584200">
      <a:defRPr sz="3600">
        <a:latin typeface="+mn-lt"/>
        <a:ea typeface="+mn-ea"/>
        <a:cs typeface="+mn-cs"/>
        <a:sym typeface="Helvetica Light"/>
      </a:defRPr>
    </a:lvl3pPr>
    <a:lvl4pPr indent="685800" algn="ctr" defTabSz="584200">
      <a:defRPr sz="3600">
        <a:latin typeface="+mn-lt"/>
        <a:ea typeface="+mn-ea"/>
        <a:cs typeface="+mn-cs"/>
        <a:sym typeface="Helvetica Light"/>
      </a:defRPr>
    </a:lvl4pPr>
    <a:lvl5pPr indent="914400" algn="ctr" defTabSz="584200">
      <a:defRPr sz="3600">
        <a:latin typeface="+mn-lt"/>
        <a:ea typeface="+mn-ea"/>
        <a:cs typeface="+mn-cs"/>
        <a:sym typeface="Helvetica Light"/>
      </a:defRPr>
    </a:lvl5pPr>
    <a:lvl6pPr indent="1143000" algn="ctr" defTabSz="584200">
      <a:defRPr sz="3600">
        <a:latin typeface="+mn-lt"/>
        <a:ea typeface="+mn-ea"/>
        <a:cs typeface="+mn-cs"/>
        <a:sym typeface="Helvetica Light"/>
      </a:defRPr>
    </a:lvl6pPr>
    <a:lvl7pPr indent="1371600" algn="ctr" defTabSz="584200">
      <a:defRPr sz="3600">
        <a:latin typeface="+mn-lt"/>
        <a:ea typeface="+mn-ea"/>
        <a:cs typeface="+mn-cs"/>
        <a:sym typeface="Helvetica Light"/>
      </a:defRPr>
    </a:lvl7pPr>
    <a:lvl8pPr indent="1600200" algn="ctr" defTabSz="584200">
      <a:defRPr sz="3600">
        <a:latin typeface="+mn-lt"/>
        <a:ea typeface="+mn-ea"/>
        <a:cs typeface="+mn-cs"/>
        <a:sym typeface="Helvetica Light"/>
      </a:defRPr>
    </a:lvl8pPr>
    <a:lvl9pPr indent="1828800" algn="ctr" defTabSz="584200">
      <a:defRPr sz="3600"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-1568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2DD5DB-19E5-8F4F-86D3-E13AFD5DE5C5}" type="datetimeFigureOut">
              <a:rPr lang="fr-FR" smtClean="0"/>
              <a:t>13/03/15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366414-7734-924A-8A86-41A60481B422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9381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4267950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6260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8567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</a:t>
            </a:r>
            <a:r>
              <a:rPr lang="fr-FR" baseline="0" dirty="0" smtClean="0"/>
              <a:t> ne connaît que </a:t>
            </a:r>
            <a:r>
              <a:rPr lang="fr-FR" baseline="0" dirty="0" err="1" smtClean="0"/>
              <a:t>qques</a:t>
            </a:r>
            <a:r>
              <a:rPr lang="fr-FR" baseline="0" dirty="0" smtClean="0"/>
              <a:t> super-</a:t>
            </a:r>
            <a:r>
              <a:rPr lang="fr-FR" baseline="0" dirty="0" err="1" smtClean="0"/>
              <a:t>Earths</a:t>
            </a:r>
            <a:r>
              <a:rPr lang="fr-FR" baseline="0" dirty="0" smtClean="0"/>
              <a:t> avec M+R 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8567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73638F2-8E20-F044-9383-728EA1FE386E}" type="slidenum">
              <a:rPr lang="de-CH"/>
              <a:pPr>
                <a:defRPr/>
              </a:pPr>
              <a:t>13</a:t>
            </a:fld>
            <a:endParaRPr lang="de-CH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9C67BA-4E07-0846-81D9-AD0A39156D40}" type="slidenum">
              <a:rPr lang="de-CH"/>
              <a:pPr>
                <a:defRPr/>
              </a:pPr>
              <a:t>14</a:t>
            </a:fld>
            <a:endParaRPr lang="de-CH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73638F2-8E20-F044-9383-728EA1FE386E}" type="slidenum">
              <a:rPr lang="de-CH"/>
              <a:pPr>
                <a:defRPr/>
              </a:pPr>
              <a:t>20</a:t>
            </a:fld>
            <a:endParaRPr lang="de-CH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6260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Texte du titre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Texte niveau 1</a:t>
            </a:r>
          </a:p>
          <a:p>
            <a:pPr lvl="1">
              <a:defRPr sz="1800"/>
            </a:pPr>
            <a:r>
              <a:rPr sz="3200"/>
              <a:t>Texte niveau 2</a:t>
            </a:r>
          </a:p>
          <a:p>
            <a:pPr lvl="2">
              <a:defRPr sz="1800"/>
            </a:pPr>
            <a:r>
              <a:rPr sz="3200"/>
              <a:t>Texte niveau 3</a:t>
            </a:r>
          </a:p>
          <a:p>
            <a:pPr lvl="3">
              <a:defRPr sz="1800"/>
            </a:pPr>
            <a:r>
              <a:rPr sz="3200"/>
              <a:t>Texte niveau 4</a:t>
            </a:r>
          </a:p>
          <a:p>
            <a:pPr lvl="4">
              <a:defRPr sz="1800"/>
            </a:pPr>
            <a:r>
              <a:rPr sz="3200"/>
              <a:t>Texte niveau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Texte du titre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SzPct val="171000"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>
              <a:buSzPct val="171000"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>
              <a:buSzPct val="171000"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>
              <a:buSzPct val="171000"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>
              <a:buSzPct val="171000"/>
              <a:defRPr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Texte niveau 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Texte niveau 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Texte niveau 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Texte niveau 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Texte niveau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3029939"/>
            <a:ext cx="11054080" cy="2090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0240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1CC25DB4-D06F-4DF7-AD8A-733CF7FD439E}" type="datetimeFigureOut">
              <a:rPr lang="fr-BE" smtClean="0"/>
              <a:t>13/03/15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43307" y="9040143"/>
            <a:ext cx="4118187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20107" y="9040143"/>
            <a:ext cx="3034453" cy="519289"/>
          </a:xfrm>
          <a:prstGeom prst="rect">
            <a:avLst/>
          </a:prstGeom>
        </p:spPr>
        <p:txBody>
          <a:bodyPr lIns="130046" tIns="65023" rIns="130046" bIns="65023"/>
          <a:lstStyle/>
          <a:p>
            <a:fld id="{5F0A0922-BD98-4101-9698-A3D27F8D1BCA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51113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3493" y="368019"/>
            <a:ext cx="11921067" cy="390595"/>
          </a:xfrm>
        </p:spPr>
        <p:txBody>
          <a:bodyPr/>
          <a:lstStyle/>
          <a:p>
            <a:r>
              <a:rPr lang="nl-BE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33494" y="975361"/>
            <a:ext cx="5840872" cy="7590649"/>
          </a:xfrm>
        </p:spPr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491112" y="975361"/>
            <a:ext cx="5840870" cy="7590649"/>
          </a:xfrm>
        </p:spPr>
        <p:txBody>
          <a:bodyPr/>
          <a:lstStyle/>
          <a:p>
            <a:pPr lvl="0"/>
            <a:r>
              <a:rPr lang="nl-BE" smtClean="0"/>
              <a:t>Cliquez pour modifier les styles du texte du masque</a:t>
            </a:r>
          </a:p>
          <a:p>
            <a:pPr lvl="1"/>
            <a:r>
              <a:rPr lang="nl-BE" smtClean="0"/>
              <a:t>Deuxième niveau</a:t>
            </a:r>
          </a:p>
          <a:p>
            <a:pPr lvl="2"/>
            <a:r>
              <a:rPr lang="nl-BE" smtClean="0"/>
              <a:t>Troisième niveau</a:t>
            </a:r>
          </a:p>
          <a:p>
            <a:pPr lvl="3"/>
            <a:r>
              <a:rPr lang="nl-BE" smtClean="0"/>
              <a:t>Quatrième niveau</a:t>
            </a:r>
          </a:p>
          <a:p>
            <a:pPr lvl="4"/>
            <a:r>
              <a:rPr lang="nl-BE" smtClean="0"/>
              <a:t>Cinquième niveau</a:t>
            </a:r>
            <a:endParaRPr lang="fr-FR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2275538" y="9390099"/>
            <a:ext cx="512515" cy="255128"/>
          </a:xfrm>
          <a:prstGeom prst="rect">
            <a:avLst/>
          </a:prstGeom>
          <a:ln/>
        </p:spPr>
        <p:txBody>
          <a:bodyPr lIns="130046" tIns="65023" rIns="130046" bIns="65023"/>
          <a:lstStyle>
            <a:lvl1pPr>
              <a:defRPr/>
            </a:lvl1pPr>
          </a:lstStyle>
          <a:p>
            <a:pPr>
              <a:defRPr/>
            </a:pPr>
            <a:fld id="{70FA6CED-D8D3-DB43-9C50-573DAE6FE2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49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Texte du titre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Texte niveau 1</a:t>
            </a:r>
          </a:p>
          <a:p>
            <a:pPr lvl="1">
              <a:defRPr sz="1800"/>
            </a:pPr>
            <a:r>
              <a:rPr sz="3200"/>
              <a:t>Texte niveau 2</a:t>
            </a:r>
          </a:p>
          <a:p>
            <a:pPr lvl="2">
              <a:defRPr sz="1800"/>
            </a:pPr>
            <a:r>
              <a:rPr sz="3200"/>
              <a:t>Texte niveau 3</a:t>
            </a:r>
          </a:p>
          <a:p>
            <a:pPr lvl="3">
              <a:defRPr sz="1800"/>
            </a:pPr>
            <a:r>
              <a:rPr sz="3200"/>
              <a:t>Texte niveau 4</a:t>
            </a:r>
          </a:p>
          <a:p>
            <a:pPr lvl="4">
              <a:defRPr sz="1800"/>
            </a:pPr>
            <a:r>
              <a:rPr sz="3200"/>
              <a:t>Texte niveau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Texte du titre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6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6000"/>
              <a:t>Texte du titre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2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200"/>
              <a:t>Texte niveau 1</a:t>
            </a:r>
          </a:p>
          <a:p>
            <a:pPr lvl="1">
              <a:defRPr sz="1800"/>
            </a:pPr>
            <a:r>
              <a:rPr sz="3200"/>
              <a:t>Texte niveau 2</a:t>
            </a:r>
          </a:p>
          <a:p>
            <a:pPr lvl="2">
              <a:defRPr sz="1800"/>
            </a:pPr>
            <a:r>
              <a:rPr sz="3200"/>
              <a:t>Texte niveau 3</a:t>
            </a:r>
          </a:p>
          <a:p>
            <a:pPr lvl="3">
              <a:defRPr sz="1800"/>
            </a:pPr>
            <a:r>
              <a:rPr sz="3200"/>
              <a:t>Texte niveau 4</a:t>
            </a:r>
          </a:p>
          <a:p>
            <a:pPr lvl="4">
              <a:defRPr sz="1800"/>
            </a:pPr>
            <a:r>
              <a:rPr sz="3200"/>
              <a:t>Texte niveau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Texte du titre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Texte du titre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</p:spPr>
        <p:txBody>
          <a:bodyPr/>
          <a:lstStyle>
            <a:lvl1pPr marL="444500" indent="-4445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Texte niveau 1</a:t>
            </a:r>
          </a:p>
          <a:p>
            <a:pPr lvl="1">
              <a:defRPr sz="1800"/>
            </a:pPr>
            <a:r>
              <a:rPr sz="3600"/>
              <a:t>Texte niveau 2</a:t>
            </a:r>
          </a:p>
          <a:p>
            <a:pPr lvl="2">
              <a:defRPr sz="1800"/>
            </a:pPr>
            <a:r>
              <a:rPr sz="3600"/>
              <a:t>Texte niveau 3</a:t>
            </a:r>
          </a:p>
          <a:p>
            <a:pPr lvl="3">
              <a:defRPr sz="1800"/>
            </a:pPr>
            <a:r>
              <a:rPr sz="3600"/>
              <a:t>Texte niveau 4</a:t>
            </a:r>
          </a:p>
          <a:p>
            <a:pPr lvl="4">
              <a:defRPr sz="1800"/>
            </a:pPr>
            <a:r>
              <a:rPr sz="3600"/>
              <a:t>Texte niveau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000">
                <a:latin typeface="+mn-lt"/>
                <a:ea typeface="+mn-ea"/>
                <a:cs typeface="+mn-cs"/>
                <a:sym typeface="Helvetica Light"/>
              </a:defRPr>
            </a:lvl1pPr>
          </a:lstStyle>
          <a:p>
            <a:pPr lvl="0">
              <a:defRPr sz="1800"/>
            </a:pPr>
            <a:r>
              <a:rPr sz="8000"/>
              <a:t>Texte du titre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SzPct val="75000"/>
              <a:defRPr sz="2800">
                <a:latin typeface="+mn-lt"/>
                <a:ea typeface="+mn-ea"/>
                <a:cs typeface="+mn-cs"/>
                <a:sym typeface="Helvetica Light"/>
              </a:defRPr>
            </a:lvl1pPr>
            <a:lvl2pPr marL="685800" indent="-342900">
              <a:spcBef>
                <a:spcPts val="3200"/>
              </a:spcBef>
              <a:buSzPct val="75000"/>
              <a:defRPr sz="2800">
                <a:latin typeface="+mn-lt"/>
                <a:ea typeface="+mn-ea"/>
                <a:cs typeface="+mn-cs"/>
                <a:sym typeface="Helvetica Light"/>
              </a:defRPr>
            </a:lvl2pPr>
            <a:lvl3pPr marL="1028700" indent="-342900">
              <a:spcBef>
                <a:spcPts val="3200"/>
              </a:spcBef>
              <a:buSzPct val="75000"/>
              <a:defRPr sz="2800">
                <a:latin typeface="+mn-lt"/>
                <a:ea typeface="+mn-ea"/>
                <a:cs typeface="+mn-cs"/>
                <a:sym typeface="Helvetica Light"/>
              </a:defRPr>
            </a:lvl3pPr>
            <a:lvl4pPr marL="1371600" indent="-342900">
              <a:spcBef>
                <a:spcPts val="3200"/>
              </a:spcBef>
              <a:buSzPct val="75000"/>
              <a:defRPr sz="2800">
                <a:latin typeface="+mn-lt"/>
                <a:ea typeface="+mn-ea"/>
                <a:cs typeface="+mn-cs"/>
                <a:sym typeface="Helvetica Light"/>
              </a:defRPr>
            </a:lvl4pPr>
            <a:lvl5pPr marL="1714500" indent="-342900">
              <a:spcBef>
                <a:spcPts val="3200"/>
              </a:spcBef>
              <a:buSzPct val="75000"/>
              <a:defRPr sz="28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2800"/>
              <a:t>Texte niveau 1</a:t>
            </a:r>
          </a:p>
          <a:p>
            <a:pPr lvl="1">
              <a:defRPr sz="1800"/>
            </a:pPr>
            <a:r>
              <a:rPr sz="2800"/>
              <a:t>Texte niveau 2</a:t>
            </a:r>
          </a:p>
          <a:p>
            <a:pPr lvl="2">
              <a:defRPr sz="1800"/>
            </a:pPr>
            <a:r>
              <a:rPr sz="2800"/>
              <a:t>Texte niveau 3</a:t>
            </a:r>
          </a:p>
          <a:p>
            <a:pPr lvl="3">
              <a:defRPr sz="1800"/>
            </a:pPr>
            <a:r>
              <a:rPr sz="2800"/>
              <a:t>Texte niveau 4</a:t>
            </a:r>
          </a:p>
          <a:p>
            <a:pPr lvl="4">
              <a:defRPr sz="1800"/>
            </a:pPr>
            <a:r>
              <a:rPr sz="2800"/>
              <a:t>Texte niveau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 marL="444500" indent="-4445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1pPr>
            <a:lvl2pPr marL="889000" indent="-4445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2pPr>
            <a:lvl3pPr marL="1333500" indent="-4445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3pPr>
            <a:lvl4pPr marL="1778000" indent="-4445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4pPr>
            <a:lvl5pPr marL="2222500" indent="-444500">
              <a:spcBef>
                <a:spcPts val="4200"/>
              </a:spcBef>
              <a:buSzPct val="75000"/>
              <a:defRPr sz="3600">
                <a:latin typeface="+mn-lt"/>
                <a:ea typeface="+mn-ea"/>
                <a:cs typeface="+mn-cs"/>
                <a:sym typeface="Helvetica Light"/>
              </a:defRPr>
            </a:lvl5pPr>
          </a:lstStyle>
          <a:p>
            <a:pPr lvl="0">
              <a:defRPr sz="1800"/>
            </a:pPr>
            <a:r>
              <a:rPr sz="3600"/>
              <a:t>Texte niveau 1</a:t>
            </a:r>
          </a:p>
          <a:p>
            <a:pPr lvl="1">
              <a:defRPr sz="1800"/>
            </a:pPr>
            <a:r>
              <a:rPr sz="3600"/>
              <a:t>Texte niveau 2</a:t>
            </a:r>
          </a:p>
          <a:p>
            <a:pPr lvl="2">
              <a:defRPr sz="1800"/>
            </a:pPr>
            <a:r>
              <a:rPr sz="3600"/>
              <a:t>Texte niveau 3</a:t>
            </a:r>
          </a:p>
          <a:p>
            <a:pPr lvl="3">
              <a:defRPr sz="1800"/>
            </a:pPr>
            <a:r>
              <a:rPr sz="3600"/>
              <a:t>Texte niveau 4</a:t>
            </a:r>
          </a:p>
          <a:p>
            <a:pPr lvl="4">
              <a:defRPr sz="1800"/>
            </a:pPr>
            <a:r>
              <a:rPr sz="3600"/>
              <a:t>Texte niveau 5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158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lvl="0">
              <a:defRPr sz="1800"/>
            </a:pPr>
            <a:r>
              <a:rPr sz="8400"/>
              <a:t>Texte du titre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00" y="1866900"/>
            <a:ext cx="10464800" cy="751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>
            <a:lvl2pPr>
              <a:buChar char="‣"/>
            </a:lvl2pPr>
            <a:lvl3pPr>
              <a:buFont typeface="Zapf Dingbats"/>
              <a:buChar char="✦"/>
            </a:lvl3pPr>
          </a:lstStyle>
          <a:p>
            <a:pPr lvl="0">
              <a:defRPr sz="1800"/>
            </a:pPr>
            <a:r>
              <a:rPr sz="4200" dirty="0"/>
              <a:t>Texte niveau 1</a:t>
            </a:r>
          </a:p>
          <a:p>
            <a:pPr lvl="1">
              <a:defRPr sz="1800"/>
            </a:pPr>
            <a:r>
              <a:rPr sz="4200" dirty="0"/>
              <a:t>Texte niveau 2</a:t>
            </a:r>
          </a:p>
          <a:p>
            <a:pPr lvl="2">
              <a:defRPr sz="1800"/>
            </a:pPr>
            <a:r>
              <a:rPr sz="4200" dirty="0"/>
              <a:t>Texte niveau 3</a:t>
            </a:r>
          </a:p>
          <a:p>
            <a:pPr lvl="3">
              <a:defRPr sz="1800"/>
            </a:pPr>
            <a:r>
              <a:rPr sz="4200" dirty="0"/>
              <a:t>Texte niveau 4</a:t>
            </a:r>
          </a:p>
          <a:p>
            <a:pPr lvl="4">
              <a:defRPr sz="1800"/>
            </a:pPr>
            <a:r>
              <a:rPr sz="4200" dirty="0"/>
              <a:t>Texte niveau 5</a:t>
            </a:r>
          </a:p>
        </p:txBody>
      </p:sp>
      <p:sp>
        <p:nvSpPr>
          <p:cNvPr id="4" name="ZoneTexte 3"/>
          <p:cNvSpPr txBox="1"/>
          <p:nvPr userDrawn="1"/>
        </p:nvSpPr>
        <p:spPr>
          <a:xfrm>
            <a:off x="0" y="9389270"/>
            <a:ext cx="459591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Valerie Van </a:t>
            </a:r>
            <a:r>
              <a:rPr kumimoji="0" lang="fr-FR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Grootel</a:t>
            </a:r>
            <a:r>
              <a:rPr kumimoji="0" lang="fr-FR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– KU Leuven, 13 March 2015</a:t>
            </a:r>
            <a:endParaRPr kumimoji="0" lang="fr-FR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5" r:id="rId14"/>
    <p:sldLayoutId id="2147483666" r:id="rId15"/>
  </p:sldLayoutIdLst>
  <p:transition xmlns:p14="http://schemas.microsoft.com/office/powerpoint/2010/main" spd="med"/>
  <p:txStyles>
    <p:titleStyle>
      <a:lvl1pPr algn="ctr" defTabSz="584200">
        <a:defRPr sz="8400">
          <a:latin typeface="Helvetica"/>
          <a:ea typeface="Helvetica"/>
          <a:cs typeface="Helvetica"/>
          <a:sym typeface="Helvetica"/>
        </a:defRPr>
      </a:lvl1pPr>
      <a:lvl2pPr indent="228600" algn="ctr" defTabSz="584200">
        <a:defRPr sz="8400">
          <a:latin typeface="Helvetica"/>
          <a:ea typeface="Helvetica"/>
          <a:cs typeface="Helvetica"/>
          <a:sym typeface="Helvetica"/>
        </a:defRPr>
      </a:lvl2pPr>
      <a:lvl3pPr indent="457200" algn="ctr" defTabSz="584200">
        <a:defRPr sz="8400">
          <a:latin typeface="Helvetica"/>
          <a:ea typeface="Helvetica"/>
          <a:cs typeface="Helvetica"/>
          <a:sym typeface="Helvetica"/>
        </a:defRPr>
      </a:lvl3pPr>
      <a:lvl4pPr indent="685800" algn="ctr" defTabSz="584200">
        <a:defRPr sz="8400">
          <a:latin typeface="Helvetica"/>
          <a:ea typeface="Helvetica"/>
          <a:cs typeface="Helvetica"/>
          <a:sym typeface="Helvetica"/>
        </a:defRPr>
      </a:lvl4pPr>
      <a:lvl5pPr indent="914400" algn="ctr" defTabSz="584200">
        <a:defRPr sz="8400">
          <a:latin typeface="Helvetica"/>
          <a:ea typeface="Helvetica"/>
          <a:cs typeface="Helvetica"/>
          <a:sym typeface="Helvetica"/>
        </a:defRPr>
      </a:lvl5pPr>
      <a:lvl6pPr indent="1143000" algn="ctr" defTabSz="584200">
        <a:defRPr sz="8400">
          <a:latin typeface="Helvetica"/>
          <a:ea typeface="Helvetica"/>
          <a:cs typeface="Helvetica"/>
          <a:sym typeface="Helvetica"/>
        </a:defRPr>
      </a:lvl6pPr>
      <a:lvl7pPr indent="1371600" algn="ctr" defTabSz="584200">
        <a:defRPr sz="8400">
          <a:latin typeface="Helvetica"/>
          <a:ea typeface="Helvetica"/>
          <a:cs typeface="Helvetica"/>
          <a:sym typeface="Helvetica"/>
        </a:defRPr>
      </a:lvl7pPr>
      <a:lvl8pPr indent="1600200" algn="ctr" defTabSz="584200">
        <a:defRPr sz="8400">
          <a:latin typeface="Helvetica"/>
          <a:ea typeface="Helvetica"/>
          <a:cs typeface="Helvetica"/>
          <a:sym typeface="Helvetica"/>
        </a:defRPr>
      </a:lvl8pPr>
      <a:lvl9pPr indent="1828800" algn="ctr" defTabSz="584200">
        <a:defRPr sz="8400">
          <a:latin typeface="Helvetica"/>
          <a:ea typeface="Helvetica"/>
          <a:cs typeface="Helvetica"/>
          <a:sym typeface="Helvetica"/>
        </a:defRPr>
      </a:lvl9pPr>
    </p:titleStyle>
    <p:bodyStyle>
      <a:lvl1pPr marL="889000" indent="-571500" defTabSz="584200">
        <a:spcBef>
          <a:spcPts val="2400"/>
        </a:spcBef>
        <a:buSzPct val="100000"/>
        <a:buChar char="•"/>
        <a:defRPr sz="4200">
          <a:latin typeface="Helvetica"/>
          <a:ea typeface="Helvetica"/>
          <a:cs typeface="Helvetica"/>
          <a:sym typeface="Helvetica"/>
        </a:defRPr>
      </a:lvl1pPr>
      <a:lvl2pPr marL="1333500" indent="-571500" defTabSz="584200">
        <a:spcBef>
          <a:spcPts val="2400"/>
        </a:spcBef>
        <a:buSzPct val="70000"/>
        <a:buChar char="•"/>
        <a:defRPr sz="4200">
          <a:latin typeface="Helvetica"/>
          <a:ea typeface="Helvetica"/>
          <a:cs typeface="Helvetica"/>
          <a:sym typeface="Helvetica"/>
        </a:defRPr>
      </a:lvl2pPr>
      <a:lvl3pPr marL="1778000" indent="-571500" defTabSz="584200">
        <a:spcBef>
          <a:spcPts val="2400"/>
        </a:spcBef>
        <a:buSzPct val="70000"/>
        <a:buChar char="•"/>
        <a:defRPr sz="4200">
          <a:latin typeface="Helvetica"/>
          <a:ea typeface="Helvetica"/>
          <a:cs typeface="Helvetica"/>
          <a:sym typeface="Helvetica"/>
        </a:defRPr>
      </a:lvl3pPr>
      <a:lvl4pPr marL="2222500" indent="-571500" defTabSz="584200">
        <a:spcBef>
          <a:spcPts val="2400"/>
        </a:spcBef>
        <a:buSzPct val="100000"/>
        <a:buChar char="•"/>
        <a:defRPr sz="4200">
          <a:latin typeface="Helvetica"/>
          <a:ea typeface="Helvetica"/>
          <a:cs typeface="Helvetica"/>
          <a:sym typeface="Helvetica"/>
        </a:defRPr>
      </a:lvl4pPr>
      <a:lvl5pPr marL="2667000" indent="-571500" defTabSz="584200">
        <a:spcBef>
          <a:spcPts val="2400"/>
        </a:spcBef>
        <a:buSzPct val="100000"/>
        <a:buChar char="•"/>
        <a:defRPr sz="4200">
          <a:latin typeface="Helvetica"/>
          <a:ea typeface="Helvetica"/>
          <a:cs typeface="Helvetica"/>
          <a:sym typeface="Helvetica"/>
        </a:defRPr>
      </a:lvl5pPr>
      <a:lvl6pPr marL="3022600" indent="-571500" defTabSz="584200">
        <a:spcBef>
          <a:spcPts val="2400"/>
        </a:spcBef>
        <a:buSzPct val="100000"/>
        <a:buChar char="•"/>
        <a:defRPr sz="4200">
          <a:latin typeface="Helvetica"/>
          <a:ea typeface="Helvetica"/>
          <a:cs typeface="Helvetica"/>
          <a:sym typeface="Helvetica"/>
        </a:defRPr>
      </a:lvl6pPr>
      <a:lvl7pPr marL="3378200" indent="-571500" defTabSz="584200">
        <a:spcBef>
          <a:spcPts val="2400"/>
        </a:spcBef>
        <a:buSzPct val="100000"/>
        <a:buChar char="•"/>
        <a:defRPr sz="4200">
          <a:latin typeface="Helvetica"/>
          <a:ea typeface="Helvetica"/>
          <a:cs typeface="Helvetica"/>
          <a:sym typeface="Helvetica"/>
        </a:defRPr>
      </a:lvl7pPr>
      <a:lvl8pPr marL="3733800" indent="-571500" defTabSz="584200">
        <a:spcBef>
          <a:spcPts val="2400"/>
        </a:spcBef>
        <a:buSzPct val="100000"/>
        <a:buChar char="•"/>
        <a:defRPr sz="4200">
          <a:latin typeface="Helvetica"/>
          <a:ea typeface="Helvetica"/>
          <a:cs typeface="Helvetica"/>
          <a:sym typeface="Helvetica"/>
        </a:defRPr>
      </a:lvl8pPr>
      <a:lvl9pPr marL="4089400" indent="-571500" defTabSz="584200">
        <a:spcBef>
          <a:spcPts val="2400"/>
        </a:spcBef>
        <a:buSzPct val="100000"/>
        <a:buChar char="•"/>
        <a:defRPr sz="4200">
          <a:latin typeface="Helvetica"/>
          <a:ea typeface="Helvetica"/>
          <a:cs typeface="Helvetica"/>
          <a:sym typeface="Helvetica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15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9.emf"/><Relationship Id="rId3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3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gif"/><Relationship Id="rId12" Type="http://schemas.openxmlformats.org/officeDocument/2006/relationships/image" Target="../media/image15.png"/><Relationship Id="rId13" Type="http://schemas.openxmlformats.org/officeDocument/2006/relationships/image" Target="../media/image54.png"/><Relationship Id="rId14" Type="http://schemas.openxmlformats.org/officeDocument/2006/relationships/image" Target="../media/image55.gif"/><Relationship Id="rId15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gif"/><Relationship Id="rId3" Type="http://schemas.openxmlformats.org/officeDocument/2006/relationships/image" Target="../media/image45.gif"/><Relationship Id="rId4" Type="http://schemas.openxmlformats.org/officeDocument/2006/relationships/image" Target="../media/image46.gif"/><Relationship Id="rId5" Type="http://schemas.openxmlformats.org/officeDocument/2006/relationships/image" Target="../media/image47.gif"/><Relationship Id="rId6" Type="http://schemas.openxmlformats.org/officeDocument/2006/relationships/image" Target="../media/image48.gif"/><Relationship Id="rId7" Type="http://schemas.openxmlformats.org/officeDocument/2006/relationships/image" Target="../media/image49.gif"/><Relationship Id="rId8" Type="http://schemas.openxmlformats.org/officeDocument/2006/relationships/image" Target="../media/image50.gif"/><Relationship Id="rId9" Type="http://schemas.openxmlformats.org/officeDocument/2006/relationships/image" Target="../media/image51.gif"/><Relationship Id="rId10" Type="http://schemas.openxmlformats.org/officeDocument/2006/relationships/image" Target="../media/image5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png"/><Relationship Id="rId3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2.png"/><Relationship Id="rId3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7.jpeg"/><Relationship Id="rId3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18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jpeg"/><Relationship Id="rId3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sci.esa.int/cosmic-vision/53541-cheops-definition-study-report-red-book/" TargetMode="External"/><Relationship Id="rId4" Type="http://schemas.openxmlformats.org/officeDocument/2006/relationships/hyperlink" Target="http://cheops.unibe.ch/" TargetMode="External"/><Relationship Id="rId5" Type="http://schemas.openxmlformats.org/officeDocument/2006/relationships/hyperlink" Target="http://sci.esa.int/cosmic-vision/49469-cheops/" TargetMode="External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18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jpe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CHEOP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40691" y="5449777"/>
            <a:ext cx="4124591" cy="39805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3" name="Group 73"/>
          <p:cNvGrpSpPr/>
          <p:nvPr/>
        </p:nvGrpSpPr>
        <p:grpSpPr>
          <a:xfrm>
            <a:off x="3251379" y="165560"/>
            <a:ext cx="5499433" cy="419235"/>
            <a:chOff x="-1" y="0"/>
            <a:chExt cx="5499432" cy="419233"/>
          </a:xfrm>
        </p:grpSpPr>
        <p:pic>
          <p:nvPicPr>
            <p:cNvPr id="60" name="04_logo_whit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0"/>
              <a:ext cx="1168945" cy="4192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72" name="Group 72"/>
            <p:cNvGrpSpPr/>
            <p:nvPr/>
          </p:nvGrpSpPr>
          <p:grpSpPr>
            <a:xfrm>
              <a:off x="1266721" y="82549"/>
              <a:ext cx="4232711" cy="254001"/>
              <a:chOff x="0" y="0"/>
              <a:chExt cx="4232709" cy="254000"/>
            </a:xfrm>
          </p:grpSpPr>
          <p:pic>
            <p:nvPicPr>
              <p:cNvPr id="61" name="AUST0001.pn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54000" y="0"/>
                <a:ext cx="379047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2" name="BELG0001.pn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22300" y="0"/>
                <a:ext cx="292101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3" name="FRAN0001.png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914400" y="0"/>
                <a:ext cx="379047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4" name="GERM0001.pn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82700" y="0"/>
                <a:ext cx="420078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5" name="HUNG0001.png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701800" y="0"/>
                <a:ext cx="504093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6" name="PORT0001.png"/>
              <p:cNvPicPr/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2590800" y="0"/>
                <a:ext cx="379047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7" name="SWDN0001.png"/>
              <p:cNvPicPr/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3343709" y="0"/>
                <a:ext cx="403470" cy="25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8" name="SWIT0001.png"/>
              <p:cNvPicPr/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0"/>
                <a:ext cx="254000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69" name="UNKG0001.png"/>
              <p:cNvPicPr/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3728617" y="0"/>
                <a:ext cx="504093" cy="25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0" name="ITAL0001.png"/>
              <p:cNvPicPr/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2209800" y="0"/>
                <a:ext cx="379047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71" name="SPAN0001.png"/>
              <p:cNvPicPr/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2968899" y="1419"/>
                <a:ext cx="374811" cy="2511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74" name="Shape 74"/>
          <p:cNvSpPr/>
          <p:nvPr/>
        </p:nvSpPr>
        <p:spPr>
          <a:xfrm>
            <a:off x="323244" y="1044410"/>
            <a:ext cx="11936940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/>
            </a:pPr>
            <a:r>
              <a:rPr lang="nl-BE" sz="5600" b="1" dirty="0" smtClean="0"/>
              <a:t>The </a:t>
            </a:r>
            <a:r>
              <a:rPr sz="5600" b="1" dirty="0" smtClean="0"/>
              <a:t>CHEOPS</a:t>
            </a:r>
            <a:r>
              <a:rPr lang="nl-BE" sz="5600" b="1" dirty="0" smtClean="0"/>
              <a:t> mission</a:t>
            </a:r>
            <a:r>
              <a:rPr sz="5600" b="1" dirty="0" smtClean="0"/>
              <a:t>: </a:t>
            </a:r>
            <a:r>
              <a:rPr sz="5600" b="1" dirty="0"/>
              <a:t>towards exoplanet characterisation</a:t>
            </a:r>
          </a:p>
        </p:txBody>
      </p:sp>
      <p:sp>
        <p:nvSpPr>
          <p:cNvPr id="75" name="Shape 75"/>
          <p:cNvSpPr/>
          <p:nvPr/>
        </p:nvSpPr>
        <p:spPr>
          <a:xfrm>
            <a:off x="3042190" y="3121947"/>
            <a:ext cx="6375624" cy="0"/>
          </a:xfrm>
          <a:prstGeom prst="line">
            <a:avLst/>
          </a:prstGeom>
          <a:ln w="25400">
            <a:solidFill>
              <a:srgbClr val="FFAA00"/>
            </a:solidFill>
            <a:miter lim="400000"/>
          </a:ln>
        </p:spPr>
        <p:txBody>
          <a:bodyPr lIns="39687" tIns="39687" rIns="39687" bIns="39687" anchor="ctr"/>
          <a:lstStyle/>
          <a:p>
            <a:pPr lvl="0" algn="l" defTabSz="585216">
              <a:defRPr sz="11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3012982" y="2732995"/>
            <a:ext cx="6404832" cy="1743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687" tIns="39687" rIns="39687" bIns="39687" anchor="ctr"/>
          <a:lstStyle/>
          <a:p>
            <a:pPr lvl="0">
              <a:defRPr sz="1800"/>
            </a:pPr>
            <a:r>
              <a:rPr lang="nl-BE" sz="4000" dirty="0" smtClean="0">
                <a:latin typeface="American Typewriter"/>
                <a:ea typeface="American Typewriter"/>
                <a:cs typeface="American Typewriter"/>
                <a:sym typeface="American Typewriter"/>
              </a:rPr>
              <a:t>Valérie Van Grootel</a:t>
            </a:r>
            <a:endParaRPr sz="3000" dirty="0">
              <a:latin typeface="American Typewriter"/>
              <a:ea typeface="American Typewriter"/>
              <a:cs typeface="American Typewriter"/>
              <a:sym typeface="American Typewriter"/>
            </a:endParaRPr>
          </a:p>
        </p:txBody>
      </p:sp>
      <p:pic>
        <p:nvPicPr>
          <p:cNvPr id="78" name="cheops-logo-mitzusatz.pdf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0536604" y="123566"/>
            <a:ext cx="2129693" cy="635001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4668870" y="3950826"/>
            <a:ext cx="325627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lang="nl-BE" sz="2000" dirty="0" smtClean="0">
                <a:latin typeface="American Typewriter"/>
                <a:ea typeface="American Typewriter"/>
                <a:cs typeface="American Typewriter"/>
                <a:sym typeface="American Typewriter"/>
              </a:rPr>
              <a:t>FNRS Research Associate</a:t>
            </a:r>
          </a:p>
          <a:p>
            <a:pPr lvl="0">
              <a:defRPr sz="1800"/>
            </a:pPr>
            <a:r>
              <a:rPr lang="nl-BE" sz="2000" dirty="0" smtClean="0">
                <a:latin typeface="American Typewriter"/>
                <a:ea typeface="American Typewriter"/>
                <a:cs typeface="American Typewriter"/>
                <a:sym typeface="American Typewriter"/>
              </a:rPr>
              <a:t>Université de Liège</a:t>
            </a:r>
            <a:endParaRPr sz="2000" dirty="0" smtClean="0">
              <a:latin typeface="American Typewriter"/>
              <a:ea typeface="American Typewriter"/>
              <a:cs typeface="American Typewriter"/>
              <a:sym typeface="American Typewriter"/>
            </a:endParaRPr>
          </a:p>
        </p:txBody>
      </p:sp>
      <p:pic>
        <p:nvPicPr>
          <p:cNvPr id="94" name="cheops_RGB_BB.png"/>
          <p:cNvPicPr/>
          <p:nvPr/>
        </p:nvPicPr>
        <p:blipFill>
          <a:blip r:embed="rId16">
            <a:extLst/>
          </a:blip>
          <a:srcRect r="41856"/>
          <a:stretch>
            <a:fillRect/>
          </a:stretch>
        </p:blipFill>
        <p:spPr>
          <a:xfrm>
            <a:off x="45442" y="86061"/>
            <a:ext cx="1001354" cy="710067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Shape 76"/>
          <p:cNvSpPr/>
          <p:nvPr/>
        </p:nvSpPr>
        <p:spPr>
          <a:xfrm>
            <a:off x="2025636" y="4267066"/>
            <a:ext cx="8872300" cy="1743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9687" tIns="39687" rIns="39687" bIns="39687" anchor="ctr"/>
          <a:lstStyle/>
          <a:p>
            <a:pPr lvl="0">
              <a:defRPr sz="1800"/>
            </a:pPr>
            <a:r>
              <a:rPr lang="nl-BE" sz="4000" dirty="0">
                <a:latin typeface="American Typewriter"/>
                <a:ea typeface="American Typewriter"/>
                <a:cs typeface="American Typewriter"/>
                <a:sym typeface="American Typewriter"/>
              </a:rPr>
              <a:t>a</a:t>
            </a:r>
            <a:r>
              <a:rPr lang="nl-BE" sz="4000" dirty="0" smtClean="0">
                <a:latin typeface="American Typewriter"/>
                <a:ea typeface="American Typewriter"/>
                <a:cs typeface="American Typewriter"/>
                <a:sym typeface="American Typewriter"/>
              </a:rPr>
              <a:t>nd the CHEOPS science team</a:t>
            </a:r>
            <a:endParaRPr sz="3000" dirty="0">
              <a:latin typeface="American Typewriter"/>
              <a:ea typeface="American Typewriter"/>
              <a:cs typeface="American Typewriter"/>
              <a:sym typeface="American Typewriter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" name="Group 863"/>
          <p:cNvGrpSpPr/>
          <p:nvPr/>
        </p:nvGrpSpPr>
        <p:grpSpPr>
          <a:xfrm>
            <a:off x="112121" y="163512"/>
            <a:ext cx="11781116" cy="870517"/>
            <a:chOff x="0" y="0"/>
            <a:chExt cx="11781115" cy="870516"/>
          </a:xfrm>
        </p:grpSpPr>
        <p:grpSp>
          <p:nvGrpSpPr>
            <p:cNvPr id="861" name="Group 861"/>
            <p:cNvGrpSpPr/>
            <p:nvPr/>
          </p:nvGrpSpPr>
          <p:grpSpPr>
            <a:xfrm>
              <a:off x="1434144" y="-1"/>
              <a:ext cx="10346972" cy="870518"/>
              <a:chOff x="1444665" y="58002"/>
              <a:chExt cx="10346970" cy="870516"/>
            </a:xfrm>
          </p:grpSpPr>
          <p:sp>
            <p:nvSpPr>
              <p:cNvPr id="859" name="Shape 859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60" name="Shape 860"/>
              <p:cNvSpPr/>
              <p:nvPr/>
            </p:nvSpPr>
            <p:spPr>
              <a:xfrm>
                <a:off x="1496023" y="58002"/>
                <a:ext cx="7121780" cy="7778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>
                <a:lvl1pPr algn="l">
                  <a:def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4000" dirty="0">
                    <a:solidFill>
                      <a:srgbClr val="B51A00"/>
                    </a:solidFill>
                  </a:rPr>
                  <a:t>CHEOPS: what can we expect?</a:t>
                </a:r>
              </a:p>
            </p:txBody>
          </p:sp>
        </p:grpSp>
        <p:pic>
          <p:nvPicPr>
            <p:cNvPr id="862" name="cheops-logo-mitzusatz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aphicFrame>
        <p:nvGraphicFramePr>
          <p:cNvPr id="864" name="Table 864"/>
          <p:cNvGraphicFramePr/>
          <p:nvPr>
            <p:extLst>
              <p:ext uri="{D42A27DB-BD31-4B8C-83A1-F6EECF244321}">
                <p14:modId xmlns:p14="http://schemas.microsoft.com/office/powerpoint/2010/main" val="583799586"/>
              </p:ext>
            </p:extLst>
          </p:nvPr>
        </p:nvGraphicFramePr>
        <p:xfrm>
          <a:off x="943371" y="2317750"/>
          <a:ext cx="10471287" cy="5118100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3490429"/>
                <a:gridCol w="3490429"/>
                <a:gridCol w="3490429"/>
              </a:tblGrid>
              <a:tr h="1023620">
                <a:tc>
                  <a:txBody>
                    <a:bodyPr/>
                    <a:lstStyle/>
                    <a:p>
                      <a:pPr lvl="0" defTabSz="914400">
                        <a:defRPr sz="2800" b="0">
                          <a:latin typeface="+mn-lt"/>
                          <a:ea typeface="+mn-ea"/>
                          <a:cs typeface="+mn-cs"/>
                          <a:sym typeface="Helvetica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25400">
                      <a:solidFill>
                        <a:srgbClr val="D6D7D6"/>
                      </a:solidFill>
                      <a:miter lim="400000"/>
                    </a:lnB>
                    <a:solidFill>
                      <a:srgbClr val="DE6A1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#planets (targets)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25400">
                      <a:solidFill>
                        <a:srgbClr val="D6D7D6"/>
                      </a:solidFill>
                      <a:miter lim="400000"/>
                    </a:lnB>
                    <a:solidFill>
                      <a:srgbClr val="DE6A10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#transits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  <a:lnB w="25400">
                      <a:solidFill>
                        <a:srgbClr val="D6D7D6"/>
                      </a:solidFill>
                      <a:miter lim="400000"/>
                    </a:lnB>
                    <a:solidFill>
                      <a:srgbClr val="DE6A10"/>
                    </a:solidFill>
                  </a:tcPr>
                </a:tc>
              </a:tr>
              <a:tr h="1023620"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On-going RV surveys 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R w="25400">
                      <a:solidFill>
                        <a:srgbClr val="D6D7D6"/>
                      </a:solidFill>
                      <a:miter lim="400000"/>
                    </a:lnR>
                    <a:lnT w="254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solidFill>
                      <a:srgbClr val="F39019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800">
                          <a:sym typeface="Helvetica Light"/>
                        </a:rPr>
                        <a:t>60–80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254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800">
                          <a:sym typeface="Helvetica Light"/>
                        </a:rPr>
                        <a:t>4–5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6D6"/>
                      </a:solidFill>
                      <a:miter lim="400000"/>
                    </a:lnR>
                    <a:lnT w="254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noFill/>
                  </a:tcPr>
                </a:tc>
              </a:tr>
              <a:tr h="1023620"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Future RV surveys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R w="254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solidFill>
                      <a:srgbClr val="F39019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800">
                          <a:sym typeface="Helvetica Light"/>
                        </a:rPr>
                        <a:t>105–140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800">
                          <a:sym typeface="Helvetica Light"/>
                        </a:rPr>
                        <a:t>5–7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noFill/>
                  </a:tcPr>
                </a:tc>
              </a:tr>
              <a:tr h="1023620"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Ground-based transit surveys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R w="254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solidFill>
                      <a:srgbClr val="F39019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800">
                          <a:sym typeface="Helvetica Light"/>
                        </a:rPr>
                        <a:t>~60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800">
                          <a:sym typeface="Helvetica Light"/>
                        </a:rPr>
                        <a:t>(~60)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7D6"/>
                      </a:solidFill>
                      <a:miter lim="400000"/>
                    </a:lnB>
                    <a:noFill/>
                  </a:tcPr>
                </a:tc>
              </a:tr>
              <a:tr h="1023620">
                <a:tc>
                  <a:txBody>
                    <a:bodyPr/>
                    <a:lstStyle/>
                    <a:p>
                      <a:pPr lvl="0" defTabSz="914400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 sz="2800" i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TESS</a:t>
                      </a:r>
                      <a:r>
                        <a:rPr lang="nl-BE" sz="2800" i="0" baseline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 and </a:t>
                      </a:r>
                      <a:r>
                        <a:rPr sz="2800" i="0" dirty="0" smtClean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K2</a:t>
                      </a:r>
                      <a:endParaRPr sz="2800" i="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R w="254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solidFill>
                      <a:srgbClr val="F39019"/>
                    </a:solidFill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800">
                          <a:sym typeface="Helvetica Light"/>
                        </a:rPr>
                        <a:t>???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7D6"/>
                      </a:solidFill>
                      <a:miter lim="400000"/>
                    </a:lnR>
                    <a:lnT w="127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/>
                      <a:r>
                        <a:rPr sz="2800" dirty="0">
                          <a:sym typeface="Helvetica Light"/>
                        </a:rPr>
                        <a:t>???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D6D7D6"/>
                      </a:solidFill>
                      <a:miter lim="400000"/>
                    </a:lnL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7D6"/>
                      </a:solidFill>
                      <a:miter lim="400000"/>
                    </a:lnT>
                    <a:lnB w="12700">
                      <a:solidFill>
                        <a:srgbClr val="D6D6D6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36578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" name="Group 863"/>
          <p:cNvGrpSpPr/>
          <p:nvPr/>
        </p:nvGrpSpPr>
        <p:grpSpPr>
          <a:xfrm>
            <a:off x="112121" y="204599"/>
            <a:ext cx="11781119" cy="829432"/>
            <a:chOff x="0" y="41087"/>
            <a:chExt cx="11781118" cy="829431"/>
          </a:xfrm>
        </p:grpSpPr>
        <p:grpSp>
          <p:nvGrpSpPr>
            <p:cNvPr id="861" name="Group 861"/>
            <p:cNvGrpSpPr/>
            <p:nvPr/>
          </p:nvGrpSpPr>
          <p:grpSpPr>
            <a:xfrm>
              <a:off x="1434144" y="41087"/>
              <a:ext cx="10346974" cy="829431"/>
              <a:chOff x="1444665" y="99090"/>
              <a:chExt cx="10346972" cy="829429"/>
            </a:xfrm>
          </p:grpSpPr>
          <p:sp>
            <p:nvSpPr>
              <p:cNvPr id="859" name="Shape 859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60" name="Shape 860"/>
              <p:cNvSpPr/>
              <p:nvPr/>
            </p:nvSpPr>
            <p:spPr>
              <a:xfrm>
                <a:off x="1496023" y="99090"/>
                <a:ext cx="5583206" cy="6956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>
                <a:lvl1pPr algn="l">
                  <a:def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4000" dirty="0">
                    <a:solidFill>
                      <a:srgbClr val="B51A00"/>
                    </a:solidFill>
                  </a:rPr>
                  <a:t>CHEOPS: </a:t>
                </a:r>
                <a:r>
                  <a:rPr lang="nl-BE" sz="4000" dirty="0" smtClean="0">
                    <a:solidFill>
                      <a:srgbClr val="B51A00"/>
                    </a:solidFill>
                  </a:rPr>
                  <a:t>hoped legacy</a:t>
                </a:r>
                <a:endParaRPr sz="4000" dirty="0">
                  <a:solidFill>
                    <a:srgbClr val="B51A00"/>
                  </a:solidFill>
                </a:endParaRPr>
              </a:p>
            </p:txBody>
          </p:sp>
        </p:grpSp>
        <p:pic>
          <p:nvPicPr>
            <p:cNvPr id="862" name="cheops-logo-mitzusatz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8" name="CHEOPS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0083" y="3394563"/>
            <a:ext cx="3685669" cy="373913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ZoneTexte 1"/>
          <p:cNvSpPr txBox="1"/>
          <p:nvPr/>
        </p:nvSpPr>
        <p:spPr>
          <a:xfrm>
            <a:off x="6695770" y="2286135"/>
            <a:ext cx="429989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JWST</a:t>
            </a:r>
            <a:r>
              <a:rPr kumimoji="0" lang="fr-FR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(</a:t>
            </a:r>
            <a:r>
              <a:rPr lang="fr-FR" dirty="0" smtClean="0">
                <a:solidFill>
                  <a:srgbClr val="000000"/>
                </a:solidFill>
              </a:rPr>
              <a:t>~2018)</a:t>
            </a:r>
            <a:endParaRPr kumimoji="0" lang="fr-F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180831" y="8036221"/>
            <a:ext cx="374557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E-ELT, GMT, TMT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 smtClean="0">
                <a:solidFill>
                  <a:srgbClr val="000000"/>
                </a:solidFill>
              </a:rPr>
              <a:t>(~2020-2025)</a:t>
            </a:r>
            <a:endParaRPr kumimoji="0" lang="fr-F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" name="Image 3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088" y="2955810"/>
            <a:ext cx="2978505" cy="2243807"/>
          </a:xfrm>
          <a:prstGeom prst="rect">
            <a:avLst/>
          </a:prstGeom>
        </p:spPr>
      </p:pic>
      <p:pic>
        <p:nvPicPr>
          <p:cNvPr id="6" name="Image 5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260" y="5511800"/>
            <a:ext cx="3154600" cy="210306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15677" y="1352546"/>
            <a:ext cx="1128961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rgbClr val="000000"/>
                </a:solidFill>
              </a:rPr>
              <a:t>Golden targets for future atmospheric characterization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sp>
        <p:nvSpPr>
          <p:cNvPr id="14" name="Shape 382"/>
          <p:cNvSpPr/>
          <p:nvPr/>
        </p:nvSpPr>
        <p:spPr>
          <a:xfrm rot="20202471">
            <a:off x="4788125" y="4082468"/>
            <a:ext cx="2337603" cy="222066"/>
          </a:xfrm>
          <a:prstGeom prst="rightArrow">
            <a:avLst>
              <a:gd name="adj1" fmla="val 41354"/>
              <a:gd name="adj2" fmla="val 152624"/>
            </a:avLst>
          </a:prstGeom>
          <a:solidFill>
            <a:srgbClr val="76D6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  <p:sp>
        <p:nvSpPr>
          <p:cNvPr id="15" name="Shape 382"/>
          <p:cNvSpPr/>
          <p:nvPr/>
        </p:nvSpPr>
        <p:spPr>
          <a:xfrm rot="1302471">
            <a:off x="4838871" y="5936235"/>
            <a:ext cx="2337603" cy="222066"/>
          </a:xfrm>
          <a:prstGeom prst="rightArrow">
            <a:avLst>
              <a:gd name="adj1" fmla="val 41354"/>
              <a:gd name="adj2" fmla="val 152624"/>
            </a:avLst>
          </a:prstGeom>
          <a:solidFill>
            <a:srgbClr val="76D6FF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95644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cheops-logo-mitzusatz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36604" y="123566"/>
            <a:ext cx="2129693" cy="635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4" name="Group 364"/>
          <p:cNvGrpSpPr/>
          <p:nvPr/>
        </p:nvGrpSpPr>
        <p:grpSpPr>
          <a:xfrm>
            <a:off x="201869" y="74591"/>
            <a:ext cx="5499434" cy="419234"/>
            <a:chOff x="-1" y="0"/>
            <a:chExt cx="5499432" cy="419233"/>
          </a:xfrm>
        </p:grpSpPr>
        <p:pic>
          <p:nvPicPr>
            <p:cNvPr id="351" name="04_logo_whit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0"/>
              <a:ext cx="1168945" cy="4192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63" name="Group 363"/>
            <p:cNvGrpSpPr/>
            <p:nvPr/>
          </p:nvGrpSpPr>
          <p:grpSpPr>
            <a:xfrm>
              <a:off x="1266721" y="82549"/>
              <a:ext cx="4232711" cy="254001"/>
              <a:chOff x="0" y="0"/>
              <a:chExt cx="4232709" cy="254000"/>
            </a:xfrm>
          </p:grpSpPr>
          <p:pic>
            <p:nvPicPr>
              <p:cNvPr id="352" name="AUST0001.pn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54000" y="0"/>
                <a:ext cx="379047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3" name="BELG0001.pn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22300" y="0"/>
                <a:ext cx="292101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4" name="FRAN0001.png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914400" y="0"/>
                <a:ext cx="379047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5" name="GERM0001.pn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82700" y="0"/>
                <a:ext cx="420078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6" name="HUNG0001.png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701800" y="0"/>
                <a:ext cx="504093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7" name="PORT0001.png"/>
              <p:cNvPicPr/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2590800" y="0"/>
                <a:ext cx="379047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8" name="SWDN0001.png"/>
              <p:cNvPicPr/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3343709" y="0"/>
                <a:ext cx="403470" cy="25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9" name="SWIT0001.png"/>
              <p:cNvPicPr/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0"/>
                <a:ext cx="254000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0" name="UNKG0001.png"/>
              <p:cNvPicPr/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3728617" y="0"/>
                <a:ext cx="504093" cy="25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1" name="ITAL0001.png"/>
              <p:cNvPicPr/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2209800" y="0"/>
                <a:ext cx="379047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2" name="SPAN0001.png"/>
              <p:cNvPicPr/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2968899" y="1419"/>
                <a:ext cx="374811" cy="2511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365" name="Shape 365"/>
          <p:cNvSpPr/>
          <p:nvPr/>
        </p:nvSpPr>
        <p:spPr>
          <a:xfrm>
            <a:off x="-29022" y="2765698"/>
            <a:ext cx="6858071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000"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/>
            </a:pPr>
            <a:r>
              <a:rPr lang="nl-BE" sz="7000" b="1" dirty="0" smtClean="0"/>
              <a:t>How to model the host stars</a:t>
            </a:r>
            <a:endParaRPr sz="7000" b="1" dirty="0"/>
          </a:p>
        </p:txBody>
      </p:sp>
      <p:sp>
        <p:nvSpPr>
          <p:cNvPr id="366" name="Shape 366"/>
          <p:cNvSpPr/>
          <p:nvPr/>
        </p:nvSpPr>
        <p:spPr>
          <a:xfrm>
            <a:off x="269611" y="1034027"/>
            <a:ext cx="12465577" cy="1"/>
          </a:xfrm>
          <a:prstGeom prst="line">
            <a:avLst/>
          </a:prstGeom>
          <a:ln w="25400">
            <a:solidFill>
              <a:srgbClr val="FFAA00"/>
            </a:solidFill>
            <a:miter lim="400000"/>
          </a:ln>
        </p:spPr>
        <p:txBody>
          <a:bodyPr lIns="39687" tIns="39687" rIns="39687" bIns="39687" anchor="ctr"/>
          <a:lstStyle/>
          <a:p>
            <a:pPr lvl="0" algn="l" defTabSz="585216">
              <a:defRPr sz="11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367" name="CHEOPS.jp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497475" y="2234899"/>
            <a:ext cx="5786806" cy="614306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ZoneTexte 1"/>
          <p:cNvSpPr txBox="1"/>
          <p:nvPr/>
        </p:nvSpPr>
        <p:spPr>
          <a:xfrm>
            <a:off x="810090" y="6160635"/>
            <a:ext cx="4720606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Mass, radius,</a:t>
            </a:r>
            <a:r>
              <a:rPr kumimoji="0" lang="fr-FR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and </a:t>
            </a:r>
            <a:r>
              <a:rPr kumimoji="0" lang="fr-FR" sz="3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age</a:t>
            </a:r>
            <a:endParaRPr kumimoji="0" lang="fr-F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007532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4454597" y="2723154"/>
            <a:ext cx="3686950" cy="200875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lIns="130046" tIns="65023" rIns="130046" bIns="65023">
            <a:spAutoFit/>
          </a:bodyPr>
          <a:lstStyle/>
          <a:p>
            <a:pPr defTabSz="541858">
              <a:defRPr/>
            </a:pPr>
            <a:endParaRPr lang="en-US" sz="2600" dirty="0"/>
          </a:p>
          <a:p>
            <a:pPr algn="ctr">
              <a:defRPr/>
            </a:pPr>
            <a:r>
              <a:rPr lang="fr-FR" dirty="0" err="1">
                <a:cs typeface="+mn-cs"/>
              </a:rPr>
              <a:t>Rp</a:t>
            </a:r>
            <a:r>
              <a:rPr lang="fr-FR" dirty="0">
                <a:cs typeface="+mn-cs"/>
              </a:rPr>
              <a:t> α R</a:t>
            </a:r>
            <a:r>
              <a:rPr lang="fr-FR" baseline="-25000" dirty="0">
                <a:cs typeface="+mn-cs"/>
              </a:rPr>
              <a:t>*</a:t>
            </a:r>
          </a:p>
          <a:p>
            <a:pPr algn="ctr">
              <a:defRPr/>
            </a:pPr>
            <a:r>
              <a:rPr lang="fr-FR" dirty="0" err="1"/>
              <a:t>Mp</a:t>
            </a:r>
            <a:r>
              <a:rPr lang="fr-FR" dirty="0"/>
              <a:t> α M</a:t>
            </a:r>
            <a:r>
              <a:rPr lang="fr-FR" baseline="-25000" dirty="0"/>
              <a:t>*</a:t>
            </a:r>
            <a:r>
              <a:rPr lang="fr-FR" baseline="30000" dirty="0"/>
              <a:t>2/3</a:t>
            </a:r>
          </a:p>
          <a:p>
            <a:pPr>
              <a:defRPr/>
            </a:pPr>
            <a:endParaRPr lang="fr-FR" baseline="-25000" dirty="0">
              <a:cs typeface="+mn-cs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1176304" y="5315548"/>
            <a:ext cx="10345138" cy="1670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/>
          <a:p>
            <a:pPr defTabSz="541858"/>
            <a:r>
              <a:rPr lang="en-US" dirty="0">
                <a:solidFill>
                  <a:srgbClr val="0000FF"/>
                </a:solidFill>
              </a:rPr>
              <a:t>+ the </a:t>
            </a:r>
            <a:r>
              <a:rPr lang="en-US" b="1" dirty="0">
                <a:solidFill>
                  <a:srgbClr val="0000FF"/>
                </a:solidFill>
              </a:rPr>
              <a:t>age</a:t>
            </a:r>
            <a:r>
              <a:rPr lang="en-US" dirty="0">
                <a:solidFill>
                  <a:srgbClr val="0000FF"/>
                </a:solidFill>
              </a:rPr>
              <a:t> of the star is the best proxy for the age of its planets</a:t>
            </a:r>
          </a:p>
          <a:p>
            <a:pPr defTabSz="541858"/>
            <a:r>
              <a:rPr lang="en-US" sz="2800" dirty="0"/>
              <a:t>(Sun: 4.57 </a:t>
            </a:r>
            <a:r>
              <a:rPr lang="en-US" sz="2800" dirty="0" err="1"/>
              <a:t>Gyr</a:t>
            </a:r>
            <a:r>
              <a:rPr lang="en-US" sz="2800" dirty="0"/>
              <a:t>, Earth: 4.54 </a:t>
            </a:r>
            <a:r>
              <a:rPr lang="en-US" sz="2800" dirty="0" err="1"/>
              <a:t>Gyr</a:t>
            </a:r>
            <a:r>
              <a:rPr lang="en-US" sz="2800" dirty="0"/>
              <a:t>)</a:t>
            </a:r>
          </a:p>
        </p:txBody>
      </p:sp>
      <p:grpSp>
        <p:nvGrpSpPr>
          <p:cNvPr id="18439" name="Grouper 1"/>
          <p:cNvGrpSpPr>
            <a:grpSpLocks/>
          </p:cNvGrpSpPr>
          <p:nvPr/>
        </p:nvGrpSpPr>
        <p:grpSpPr bwMode="auto">
          <a:xfrm>
            <a:off x="9268179" y="2723153"/>
            <a:ext cx="2853831" cy="2315537"/>
            <a:chOff x="179388" y="981075"/>
            <a:chExt cx="2006600" cy="1628112"/>
          </a:xfrm>
        </p:grpSpPr>
        <p:pic>
          <p:nvPicPr>
            <p:cNvPr id="18443" name="Image 2" descr="images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981075"/>
              <a:ext cx="2006600" cy="142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4" name="ZoneTexte 5"/>
            <p:cNvSpPr txBox="1">
              <a:spLocks noChangeArrowheads="1"/>
            </p:cNvSpPr>
            <p:nvPr/>
          </p:nvSpPr>
          <p:spPr bwMode="auto">
            <a:xfrm>
              <a:off x="701257" y="2349500"/>
              <a:ext cx="1302585" cy="259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SzPct val="8500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SzPct val="8500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SzPct val="8500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SzPct val="8500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 dirty="0"/>
                <a:t>Radial </a:t>
              </a:r>
              <a:r>
                <a:rPr lang="fr-FR" sz="1800" dirty="0" err="1"/>
                <a:t>velocities</a:t>
              </a:r>
              <a:endParaRPr lang="fr-FR" sz="1800" dirty="0"/>
            </a:p>
          </p:txBody>
        </p:sp>
      </p:grpSp>
      <p:grpSp>
        <p:nvGrpSpPr>
          <p:cNvPr id="18440" name="Grouper 2"/>
          <p:cNvGrpSpPr>
            <a:grpSpLocks/>
          </p:cNvGrpSpPr>
          <p:nvPr/>
        </p:nvGrpSpPr>
        <p:grpSpPr bwMode="auto">
          <a:xfrm>
            <a:off x="521548" y="2621554"/>
            <a:ext cx="3011876" cy="2541313"/>
            <a:chOff x="6486525" y="965200"/>
            <a:chExt cx="2117725" cy="1786862"/>
          </a:xfrm>
        </p:grpSpPr>
        <p:pic>
          <p:nvPicPr>
            <p:cNvPr id="18441" name="Image 1" descr="Unknown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6525" y="965200"/>
              <a:ext cx="2117725" cy="1439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2" name="ZoneTexte 18"/>
            <p:cNvSpPr txBox="1">
              <a:spLocks noChangeArrowheads="1"/>
            </p:cNvSpPr>
            <p:nvPr/>
          </p:nvSpPr>
          <p:spPr bwMode="auto">
            <a:xfrm>
              <a:off x="7213309" y="2492375"/>
              <a:ext cx="707021" cy="259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SzPct val="8500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SzPct val="8500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SzPct val="8500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95000"/>
                </a:lnSpc>
                <a:spcBef>
                  <a:spcPct val="20000"/>
                </a:spcBef>
                <a:spcAft>
                  <a:spcPct val="0"/>
                </a:spcAft>
                <a:buSzPct val="85000"/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 dirty="0"/>
                <a:t>Transits</a:t>
              </a:r>
            </a:p>
          </p:txBody>
        </p:sp>
      </p:grpSp>
      <p:grpSp>
        <p:nvGrpSpPr>
          <p:cNvPr id="14" name="Group 863"/>
          <p:cNvGrpSpPr/>
          <p:nvPr/>
        </p:nvGrpSpPr>
        <p:grpSpPr>
          <a:xfrm>
            <a:off x="112121" y="204599"/>
            <a:ext cx="11781119" cy="829432"/>
            <a:chOff x="0" y="41087"/>
            <a:chExt cx="11781118" cy="829431"/>
          </a:xfrm>
        </p:grpSpPr>
        <p:grpSp>
          <p:nvGrpSpPr>
            <p:cNvPr id="15" name="Group 861"/>
            <p:cNvGrpSpPr/>
            <p:nvPr/>
          </p:nvGrpSpPr>
          <p:grpSpPr>
            <a:xfrm>
              <a:off x="1434144" y="41087"/>
              <a:ext cx="10346974" cy="829431"/>
              <a:chOff x="1444665" y="99090"/>
              <a:chExt cx="10346972" cy="829429"/>
            </a:xfrm>
          </p:grpSpPr>
          <p:sp>
            <p:nvSpPr>
              <p:cNvPr id="17" name="Shape 859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9" name="Shape 860"/>
              <p:cNvSpPr/>
              <p:nvPr/>
            </p:nvSpPr>
            <p:spPr>
              <a:xfrm>
                <a:off x="1496023" y="99090"/>
                <a:ext cx="10143748" cy="6956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>
                <a:lvl1pPr algn="l">
                  <a:def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nl-BE" sz="4000" dirty="0" smtClean="0">
                    <a:solidFill>
                      <a:srgbClr val="B51A00"/>
                    </a:solidFill>
                  </a:rPr>
                  <a:t>Why is stellar characterization so important?</a:t>
                </a:r>
                <a:endParaRPr sz="4000" dirty="0">
                  <a:solidFill>
                    <a:srgbClr val="B51A00"/>
                  </a:solidFill>
                </a:endParaRPr>
              </a:p>
            </p:txBody>
          </p:sp>
        </p:grpSp>
        <p:pic>
          <p:nvPicPr>
            <p:cNvPr id="16" name="cheops-logo-mitzusatz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" name="ZoneTexte 9"/>
          <p:cNvSpPr txBox="1">
            <a:spLocks noChangeArrowheads="1"/>
          </p:cNvSpPr>
          <p:nvPr/>
        </p:nvSpPr>
        <p:spPr bwMode="auto">
          <a:xfrm>
            <a:off x="153530" y="7644120"/>
            <a:ext cx="12289085" cy="142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800" dirty="0">
                <a:solidFill>
                  <a:srgbClr val="FF0000"/>
                </a:solidFill>
                <a:latin typeface="Avenir Book"/>
                <a:cs typeface="Avenir Book"/>
              </a:rPr>
              <a:t>Direct </a:t>
            </a:r>
            <a:r>
              <a:rPr lang="en-US" sz="2800" dirty="0" smtClean="0">
                <a:solidFill>
                  <a:srgbClr val="FF0000"/>
                </a:solidFill>
                <a:latin typeface="Avenir Book"/>
                <a:cs typeface="Avenir Book"/>
              </a:rPr>
              <a:t>technique: </a:t>
            </a:r>
            <a:r>
              <a:rPr lang="en-US" sz="2800" dirty="0">
                <a:latin typeface="Avenir Book"/>
                <a:cs typeface="Avenir Book"/>
              </a:rPr>
              <a:t>interferometry (R</a:t>
            </a:r>
            <a:r>
              <a:rPr lang="en-US" sz="2800" baseline="-25000" dirty="0" smtClean="0">
                <a:latin typeface="Avenir Book"/>
                <a:cs typeface="Avenir Book"/>
              </a:rPr>
              <a:t>*</a:t>
            </a:r>
            <a:r>
              <a:rPr lang="en-US" sz="2800" dirty="0" smtClean="0">
                <a:latin typeface="Avenir Book"/>
                <a:cs typeface="Avenir Book"/>
              </a:rPr>
              <a:t>)</a:t>
            </a:r>
          </a:p>
          <a:p>
            <a:pPr algn="l" eaLnBrk="1" hangingPunct="1"/>
            <a:r>
              <a:rPr lang="en-US" sz="2800" dirty="0" smtClean="0">
                <a:solidFill>
                  <a:srgbClr val="FF0000"/>
                </a:solidFill>
                <a:latin typeface="Avenir Book"/>
                <a:cs typeface="Avenir Book"/>
              </a:rPr>
              <a:t>Indirect </a:t>
            </a:r>
            <a:r>
              <a:rPr lang="en-US" sz="2800" dirty="0">
                <a:solidFill>
                  <a:srgbClr val="FF0000"/>
                </a:solidFill>
                <a:latin typeface="Avenir Book"/>
                <a:cs typeface="Avenir Book"/>
              </a:rPr>
              <a:t>techniques: </a:t>
            </a:r>
            <a:r>
              <a:rPr lang="en-US" sz="2800" dirty="0">
                <a:latin typeface="Avenir Book"/>
                <a:cs typeface="Avenir Book"/>
              </a:rPr>
              <a:t>GAIA parallaxes (R</a:t>
            </a:r>
            <a:r>
              <a:rPr lang="en-US" sz="2800" baseline="-25000" dirty="0">
                <a:latin typeface="Avenir Book"/>
                <a:cs typeface="Avenir Book"/>
              </a:rPr>
              <a:t>*</a:t>
            </a:r>
            <a:r>
              <a:rPr lang="en-US" sz="2800" dirty="0">
                <a:latin typeface="Avenir Book"/>
                <a:cs typeface="Avenir Book"/>
              </a:rPr>
              <a:t>), stellar evolution modeling (M</a:t>
            </a:r>
            <a:r>
              <a:rPr lang="en-US" sz="2800" baseline="-25000" dirty="0">
                <a:latin typeface="Avenir Book"/>
                <a:cs typeface="Avenir Book"/>
              </a:rPr>
              <a:t>*</a:t>
            </a:r>
            <a:r>
              <a:rPr lang="en-US" sz="2800" dirty="0">
                <a:latin typeface="Avenir Book"/>
                <a:cs typeface="Avenir Book"/>
              </a:rPr>
              <a:t>, R</a:t>
            </a:r>
            <a:r>
              <a:rPr lang="en-US" sz="2800" baseline="-25000" dirty="0">
                <a:latin typeface="Avenir Book"/>
                <a:cs typeface="Avenir Book"/>
              </a:rPr>
              <a:t>*</a:t>
            </a:r>
            <a:r>
              <a:rPr lang="en-US" sz="2800" dirty="0">
                <a:latin typeface="Avenir Book"/>
                <a:cs typeface="Avenir Book"/>
              </a:rPr>
              <a:t>, age), asteroseismology (M</a:t>
            </a:r>
            <a:r>
              <a:rPr lang="en-US" sz="2800" baseline="-25000" dirty="0">
                <a:latin typeface="Avenir Book"/>
                <a:cs typeface="Avenir Book"/>
              </a:rPr>
              <a:t>*</a:t>
            </a:r>
            <a:r>
              <a:rPr lang="en-US" sz="2800" dirty="0">
                <a:latin typeface="Avenir Book"/>
                <a:cs typeface="Avenir Book"/>
              </a:rPr>
              <a:t>, R</a:t>
            </a:r>
            <a:r>
              <a:rPr lang="en-US" sz="2800" baseline="-25000" dirty="0">
                <a:latin typeface="Avenir Book"/>
                <a:cs typeface="Avenir Book"/>
              </a:rPr>
              <a:t>*</a:t>
            </a:r>
            <a:r>
              <a:rPr lang="en-US" sz="2800" dirty="0">
                <a:latin typeface="Avenir Book"/>
                <a:cs typeface="Avenir Book"/>
              </a:rPr>
              <a:t>, age), transit light curve (</a:t>
            </a:r>
            <a:r>
              <a:rPr lang="en-US" sz="2800" dirty="0" err="1">
                <a:latin typeface="Avenir Book"/>
                <a:cs typeface="Avenir Book"/>
              </a:rPr>
              <a:t>ρ</a:t>
            </a:r>
            <a:r>
              <a:rPr lang="en-US" sz="2800" baseline="-25000" dirty="0">
                <a:latin typeface="Avenir Book"/>
                <a:cs typeface="Avenir Book"/>
              </a:rPr>
              <a:t>*</a:t>
            </a:r>
            <a:r>
              <a:rPr lang="en-US" sz="2800" dirty="0">
                <a:latin typeface="Avenir Book"/>
                <a:cs typeface="Avenir Book"/>
              </a:rPr>
              <a:t>)</a:t>
            </a:r>
          </a:p>
        </p:txBody>
      </p:sp>
      <p:sp>
        <p:nvSpPr>
          <p:cNvPr id="18" name="ZoneTexte 7"/>
          <p:cNvSpPr txBox="1">
            <a:spLocks noChangeArrowheads="1"/>
          </p:cNvSpPr>
          <p:nvPr/>
        </p:nvSpPr>
        <p:spPr bwMode="auto">
          <a:xfrm>
            <a:off x="-12375" y="1258912"/>
            <a:ext cx="1275742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000" dirty="0"/>
              <a:t>Main sequence nearby bright solar-like </a:t>
            </a:r>
            <a:r>
              <a:rPr lang="en-US" sz="3000" dirty="0" smtClean="0"/>
              <a:t>stars (6&lt;V&lt;12): G </a:t>
            </a:r>
            <a:r>
              <a:rPr lang="en-US" sz="3000" dirty="0"/>
              <a:t>and K-types</a:t>
            </a:r>
          </a:p>
        </p:txBody>
      </p:sp>
      <p:pic>
        <p:nvPicPr>
          <p:cNvPr id="21" name="Image 9" descr="300px-Accuracy_and_precisio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339" y="6812221"/>
            <a:ext cx="2266276" cy="122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771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ZoneTexte 2"/>
          <p:cNvSpPr txBox="1">
            <a:spLocks noChangeArrowheads="1"/>
          </p:cNvSpPr>
          <p:nvPr/>
        </p:nvSpPr>
        <p:spPr bwMode="auto">
          <a:xfrm>
            <a:off x="-1998133" y="2790613"/>
            <a:ext cx="7475503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/>
              <a:t>Available now:</a:t>
            </a:r>
          </a:p>
        </p:txBody>
      </p:sp>
      <p:sp>
        <p:nvSpPr>
          <p:cNvPr id="21508" name="ZoneTexte 1"/>
          <p:cNvSpPr txBox="1">
            <a:spLocks noChangeArrowheads="1"/>
          </p:cNvSpPr>
          <p:nvPr/>
        </p:nvSpPr>
        <p:spPr bwMode="auto">
          <a:xfrm>
            <a:off x="2935112" y="2842544"/>
            <a:ext cx="7355840" cy="96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Font typeface="Lucida Grande" charset="0"/>
              <a:buChar char="-"/>
            </a:pPr>
            <a:r>
              <a:rPr lang="fr-FR" sz="2600" dirty="0"/>
              <a:t>CHARA </a:t>
            </a:r>
            <a:r>
              <a:rPr lang="en-US" sz="2600" dirty="0"/>
              <a:t>(Mount Wilson USA, 330-m baseline)</a:t>
            </a:r>
          </a:p>
          <a:p>
            <a:pPr algn="l" eaLnBrk="1" hangingPunct="1">
              <a:buFont typeface="Lucida Grande" charset="0"/>
              <a:buChar char="-"/>
            </a:pPr>
            <a:r>
              <a:rPr lang="fr-FR" sz="2600" dirty="0"/>
              <a:t>VLTI (Chile, 150-m </a:t>
            </a:r>
            <a:r>
              <a:rPr lang="fr-FR" sz="2600" dirty="0" err="1"/>
              <a:t>baseline</a:t>
            </a:r>
            <a:r>
              <a:rPr lang="fr-FR" sz="2600" dirty="0"/>
              <a:t>)</a:t>
            </a:r>
          </a:p>
        </p:txBody>
      </p:sp>
      <p:sp>
        <p:nvSpPr>
          <p:cNvPr id="21509" name="ZoneTexte 2"/>
          <p:cNvSpPr txBox="1">
            <a:spLocks noChangeArrowheads="1"/>
          </p:cNvSpPr>
          <p:nvPr/>
        </p:nvSpPr>
        <p:spPr bwMode="auto">
          <a:xfrm>
            <a:off x="-153529" y="4158827"/>
            <a:ext cx="11878170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/>
              <a:t>By the launch of CHEOPS: MROI (New Mexico, 400-m baseline) </a:t>
            </a:r>
          </a:p>
        </p:txBody>
      </p:sp>
      <p:sp>
        <p:nvSpPr>
          <p:cNvPr id="21510" name="ZoneTexte 2"/>
          <p:cNvSpPr txBox="1">
            <a:spLocks noChangeArrowheads="1"/>
          </p:cNvSpPr>
          <p:nvPr/>
        </p:nvSpPr>
        <p:spPr bwMode="auto">
          <a:xfrm>
            <a:off x="1523099" y="1088249"/>
            <a:ext cx="9125485" cy="1116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rgbClr val="0000FF"/>
                </a:solidFill>
              </a:rPr>
              <a:t>To get R</a:t>
            </a:r>
            <a:r>
              <a:rPr lang="en-US" sz="3600" baseline="-25000" dirty="0">
                <a:solidFill>
                  <a:srgbClr val="0000FF"/>
                </a:solidFill>
              </a:rPr>
              <a:t>*</a:t>
            </a:r>
            <a:r>
              <a:rPr lang="en-US" sz="3600" dirty="0">
                <a:solidFill>
                  <a:srgbClr val="0000FF"/>
                </a:solidFill>
              </a:rPr>
              <a:t> to ~ </a:t>
            </a:r>
            <a:r>
              <a:rPr lang="en-US" sz="3600" dirty="0" smtClean="0">
                <a:solidFill>
                  <a:srgbClr val="0000FF"/>
                </a:solidFill>
              </a:rPr>
              <a:t>1-</a:t>
            </a:r>
            <a:r>
              <a:rPr lang="en-US" sz="3600" dirty="0">
                <a:solidFill>
                  <a:srgbClr val="0000FF"/>
                </a:solidFill>
              </a:rPr>
              <a:t>2</a:t>
            </a:r>
            <a:r>
              <a:rPr lang="en-US" sz="3600" dirty="0" smtClean="0">
                <a:solidFill>
                  <a:srgbClr val="0000FF"/>
                </a:solidFill>
              </a:rPr>
              <a:t>% </a:t>
            </a:r>
            <a:endParaRPr lang="en-US" sz="3600" dirty="0">
              <a:solidFill>
                <a:srgbClr val="0000FF"/>
              </a:solidFill>
            </a:endParaRPr>
          </a:p>
          <a:p>
            <a:pPr algn="ctr" eaLnBrk="1" hangingPunct="1"/>
            <a:r>
              <a:rPr lang="en-US" sz="2800" dirty="0"/>
              <a:t>(depending on size, distance and magnitude of the star)</a:t>
            </a:r>
          </a:p>
        </p:txBody>
      </p:sp>
      <p:pic>
        <p:nvPicPr>
          <p:cNvPr id="21511" name="Image 3" descr="Unknow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87" y="5389316"/>
            <a:ext cx="5418667" cy="303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Image 5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0373" y="5389316"/>
            <a:ext cx="4678116" cy="3504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863"/>
          <p:cNvGrpSpPr/>
          <p:nvPr/>
        </p:nvGrpSpPr>
        <p:grpSpPr>
          <a:xfrm>
            <a:off x="112121" y="-118636"/>
            <a:ext cx="11781119" cy="1152667"/>
            <a:chOff x="0" y="-282148"/>
            <a:chExt cx="11781118" cy="1152666"/>
          </a:xfrm>
        </p:grpSpPr>
        <p:grpSp>
          <p:nvGrpSpPr>
            <p:cNvPr id="11" name="Group 861"/>
            <p:cNvGrpSpPr/>
            <p:nvPr/>
          </p:nvGrpSpPr>
          <p:grpSpPr>
            <a:xfrm>
              <a:off x="1434144" y="-282148"/>
              <a:ext cx="10346974" cy="1152666"/>
              <a:chOff x="1444665" y="-224144"/>
              <a:chExt cx="10346972" cy="1152663"/>
            </a:xfrm>
          </p:grpSpPr>
          <p:sp>
            <p:nvSpPr>
              <p:cNvPr id="13" name="Shape 859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4" name="Shape 860"/>
              <p:cNvSpPr/>
              <p:nvPr/>
            </p:nvSpPr>
            <p:spPr>
              <a:xfrm>
                <a:off x="1496023" y="-224144"/>
                <a:ext cx="9031915" cy="9726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>
                <a:lvl1pPr algn="l">
                  <a:def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endParaRPr lang="nl-BE" dirty="0"/>
              </a:p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nl-BE" sz="4000" dirty="0" smtClean="0">
                    <a:solidFill>
                      <a:srgbClr val="B51A00"/>
                    </a:solidFill>
                  </a:rPr>
                  <a:t>Stellar characterization: Interferometry</a:t>
                </a:r>
                <a:endParaRPr sz="4000" dirty="0">
                  <a:solidFill>
                    <a:srgbClr val="B51A00"/>
                  </a:solidFill>
                </a:endParaRPr>
              </a:p>
            </p:txBody>
          </p:sp>
        </p:grpSp>
        <p:pic>
          <p:nvPicPr>
            <p:cNvPr id="12" name="cheops-logo-mitzusatz.pdf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542905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3529" y="1352410"/>
            <a:ext cx="12679680" cy="75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815225" lvl="2" indent="-541858" defTabSz="541858">
              <a:buFont typeface="Arial" charset="0"/>
              <a:buChar char="–"/>
              <a:defRPr/>
            </a:pPr>
            <a:endParaRPr lang="fr-FR" sz="1600" dirty="0">
              <a:solidFill>
                <a:srgbClr val="0000FF"/>
              </a:solidFill>
            </a:endParaRPr>
          </a:p>
          <a:p>
            <a:pPr marL="406394" indent="-406394" defTabSz="541858">
              <a:defRPr/>
            </a:pPr>
            <a:endParaRPr lang="fr-FR" sz="1100" dirty="0"/>
          </a:p>
        </p:txBody>
      </p:sp>
      <p:sp>
        <p:nvSpPr>
          <p:cNvPr id="23556" name="ZoneTexte 34"/>
          <p:cNvSpPr txBox="1">
            <a:spLocks noChangeArrowheads="1"/>
          </p:cNvSpPr>
          <p:nvPr/>
        </p:nvSpPr>
        <p:spPr bwMode="auto">
          <a:xfrm>
            <a:off x="250260" y="1088250"/>
            <a:ext cx="12400424" cy="1470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rgbClr val="0000FF"/>
                </a:solidFill>
              </a:rPr>
              <a:t>To get R</a:t>
            </a:r>
            <a:r>
              <a:rPr lang="en-US" sz="3600" baseline="-25000" dirty="0">
                <a:solidFill>
                  <a:srgbClr val="0000FF"/>
                </a:solidFill>
              </a:rPr>
              <a:t>*</a:t>
            </a:r>
            <a:r>
              <a:rPr lang="en-US" sz="3600" dirty="0">
                <a:solidFill>
                  <a:srgbClr val="0000FF"/>
                </a:solidFill>
              </a:rPr>
              <a:t> to ~ 1-2% </a:t>
            </a:r>
          </a:p>
          <a:p>
            <a:pPr algn="ctr" eaLnBrk="1" hangingPunct="1"/>
            <a:r>
              <a:rPr lang="en-US" sz="2300" dirty="0"/>
              <a:t>(normally not affected by GAIA’s stray light issues)</a:t>
            </a:r>
          </a:p>
          <a:p>
            <a:pPr algn="ctr" eaLnBrk="1" hangingPunct="1"/>
            <a:r>
              <a:rPr lang="en-US" sz="2800" dirty="0"/>
              <a:t>Independently from interferometry </a:t>
            </a:r>
            <a:r>
              <a:rPr lang="en-US" sz="2800" b="1" dirty="0">
                <a:sym typeface="Symbol" charset="0"/>
              </a:rPr>
              <a:t> </a:t>
            </a:r>
            <a:r>
              <a:rPr lang="en-US" sz="2800" dirty="0"/>
              <a:t>increase the </a:t>
            </a:r>
            <a:r>
              <a:rPr lang="en-US" sz="2800" i="1" dirty="0"/>
              <a:t>accuracy </a:t>
            </a:r>
            <a:r>
              <a:rPr lang="en-US" sz="2800" dirty="0"/>
              <a:t>on stellar radius</a:t>
            </a:r>
            <a:endParaRPr lang="en-US" sz="2800" i="1" dirty="0"/>
          </a:p>
        </p:txBody>
      </p:sp>
      <p:pic>
        <p:nvPicPr>
          <p:cNvPr id="23557" name="Image 1" descr="Unknow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623" y="2828996"/>
            <a:ext cx="4985173" cy="330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ZoneTexte 2"/>
          <p:cNvSpPr txBox="1">
            <a:spLocks noChangeArrowheads="1"/>
          </p:cNvSpPr>
          <p:nvPr/>
        </p:nvSpPr>
        <p:spPr bwMode="auto">
          <a:xfrm>
            <a:off x="903247" y="7538721"/>
            <a:ext cx="1374715" cy="50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Method: </a:t>
            </a:r>
          </a:p>
        </p:txBody>
      </p:sp>
      <p:pic>
        <p:nvPicPr>
          <p:cNvPr id="23559" name="Image 3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565" y="6676249"/>
            <a:ext cx="5635413" cy="2501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9040213" y="7055557"/>
            <a:ext cx="4079666" cy="193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/>
          <a:p>
            <a:pPr marL="722478" indent="-722478">
              <a:lnSpc>
                <a:spcPct val="90000"/>
              </a:lnSpc>
              <a:spcBef>
                <a:spcPct val="0"/>
              </a:spcBef>
            </a:pPr>
            <a:r>
              <a:rPr lang="el-GR" sz="2600" dirty="0">
                <a:sym typeface="Symbol" charset="0"/>
              </a:rPr>
              <a:t>Π</a:t>
            </a:r>
            <a:r>
              <a:rPr lang="en-US" sz="2600" dirty="0">
                <a:sym typeface="Symbol" charset="0"/>
              </a:rPr>
              <a:t>: parallax</a:t>
            </a:r>
          </a:p>
          <a:p>
            <a:pPr marL="722478" indent="-722478">
              <a:lnSpc>
                <a:spcPct val="90000"/>
              </a:lnSpc>
              <a:spcBef>
                <a:spcPct val="0"/>
              </a:spcBef>
            </a:pPr>
            <a:r>
              <a:rPr lang="en-US" sz="2600" dirty="0">
                <a:sym typeface="Symbol" charset="0"/>
              </a:rPr>
              <a:t>Av: interstellar extinction</a:t>
            </a:r>
          </a:p>
          <a:p>
            <a:pPr marL="722478" indent="-722478">
              <a:lnSpc>
                <a:spcPct val="90000"/>
              </a:lnSpc>
              <a:spcBef>
                <a:spcPct val="0"/>
              </a:spcBef>
            </a:pPr>
            <a:r>
              <a:rPr lang="en-US" sz="2600" dirty="0">
                <a:sym typeface="Symbol" charset="0"/>
              </a:rPr>
              <a:t>BC: bolometric correction</a:t>
            </a:r>
          </a:p>
          <a:p>
            <a:pPr marL="722478" indent="-722478">
              <a:lnSpc>
                <a:spcPct val="90000"/>
              </a:lnSpc>
              <a:spcBef>
                <a:spcPct val="0"/>
              </a:spcBef>
            </a:pPr>
            <a:r>
              <a:rPr lang="en-US" sz="2600" dirty="0" err="1">
                <a:sym typeface="Symbol" charset="0"/>
              </a:rPr>
              <a:t>T</a:t>
            </a:r>
            <a:r>
              <a:rPr lang="en-US" sz="2600" baseline="-25000" dirty="0" err="1">
                <a:sym typeface="Symbol" charset="0"/>
              </a:rPr>
              <a:t>eff</a:t>
            </a:r>
            <a:r>
              <a:rPr lang="en-US" sz="2600" dirty="0">
                <a:sym typeface="Symbol" charset="0"/>
              </a:rPr>
              <a:t>: effective temperature</a:t>
            </a:r>
          </a:p>
          <a:p>
            <a:pPr marL="722478" indent="-722478">
              <a:lnSpc>
                <a:spcPct val="90000"/>
              </a:lnSpc>
              <a:spcBef>
                <a:spcPct val="0"/>
              </a:spcBef>
            </a:pPr>
            <a:endParaRPr lang="en-US" sz="2600" dirty="0">
              <a:solidFill>
                <a:srgbClr val="0000FF"/>
              </a:solidFill>
              <a:sym typeface="Symbol" charset="0"/>
            </a:endParaRPr>
          </a:p>
        </p:txBody>
      </p:sp>
      <p:grpSp>
        <p:nvGrpSpPr>
          <p:cNvPr id="10" name="Group 863"/>
          <p:cNvGrpSpPr/>
          <p:nvPr/>
        </p:nvGrpSpPr>
        <p:grpSpPr>
          <a:xfrm>
            <a:off x="112121" y="-118636"/>
            <a:ext cx="11781119" cy="1152667"/>
            <a:chOff x="0" y="-282148"/>
            <a:chExt cx="11781118" cy="1152666"/>
          </a:xfrm>
        </p:grpSpPr>
        <p:grpSp>
          <p:nvGrpSpPr>
            <p:cNvPr id="11" name="Group 861"/>
            <p:cNvGrpSpPr/>
            <p:nvPr/>
          </p:nvGrpSpPr>
          <p:grpSpPr>
            <a:xfrm>
              <a:off x="1434144" y="-282148"/>
              <a:ext cx="10346974" cy="1152666"/>
              <a:chOff x="1444665" y="-224144"/>
              <a:chExt cx="10346972" cy="1152663"/>
            </a:xfrm>
          </p:grpSpPr>
          <p:sp>
            <p:nvSpPr>
              <p:cNvPr id="13" name="Shape 859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4" name="Shape 860"/>
              <p:cNvSpPr/>
              <p:nvPr/>
            </p:nvSpPr>
            <p:spPr>
              <a:xfrm>
                <a:off x="1496023" y="-224144"/>
                <a:ext cx="9289147" cy="9726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>
                <a:lvl1pPr algn="l">
                  <a:def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endParaRPr lang="nl-BE" dirty="0"/>
              </a:p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nl-BE" sz="4000" dirty="0" smtClean="0">
                    <a:solidFill>
                      <a:srgbClr val="B51A00"/>
                    </a:solidFill>
                  </a:rPr>
                  <a:t>Stellar characterization: GAIA parallaxes</a:t>
                </a:r>
                <a:endParaRPr sz="4000" dirty="0">
                  <a:solidFill>
                    <a:srgbClr val="B51A00"/>
                  </a:solidFill>
                </a:endParaRPr>
              </a:p>
            </p:txBody>
          </p:sp>
        </p:grpSp>
        <p:pic>
          <p:nvPicPr>
            <p:cNvPr id="12" name="cheops-logo-mitzusatz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94541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3529" y="1352410"/>
            <a:ext cx="12679680" cy="75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815225" lvl="2" indent="-541858" defTabSz="541858">
              <a:buFont typeface="Arial" charset="0"/>
              <a:buChar char="–"/>
              <a:defRPr/>
            </a:pPr>
            <a:endParaRPr lang="fr-FR" sz="1600" dirty="0">
              <a:solidFill>
                <a:srgbClr val="0000FF"/>
              </a:solidFill>
            </a:endParaRPr>
          </a:p>
          <a:p>
            <a:pPr marL="406394" indent="-406394" defTabSz="541858">
              <a:defRPr/>
            </a:pPr>
            <a:endParaRPr lang="fr-FR" sz="1100" dirty="0"/>
          </a:p>
        </p:txBody>
      </p:sp>
      <p:sp>
        <p:nvSpPr>
          <p:cNvPr id="24580" name="ZoneTexte 34"/>
          <p:cNvSpPr txBox="1">
            <a:spLocks noChangeArrowheads="1"/>
          </p:cNvSpPr>
          <p:nvPr/>
        </p:nvSpPr>
        <p:spPr bwMode="auto">
          <a:xfrm>
            <a:off x="4093936" y="1088249"/>
            <a:ext cx="4710815" cy="68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rgbClr val="0000FF"/>
                </a:solidFill>
              </a:rPr>
              <a:t>To get R</a:t>
            </a:r>
            <a:r>
              <a:rPr lang="en-US" sz="3600" baseline="-25000" dirty="0">
                <a:solidFill>
                  <a:srgbClr val="0000FF"/>
                </a:solidFill>
              </a:rPr>
              <a:t>*</a:t>
            </a:r>
            <a:r>
              <a:rPr lang="en-US" sz="3600" dirty="0">
                <a:solidFill>
                  <a:srgbClr val="0000FF"/>
                </a:solidFill>
              </a:rPr>
              <a:t>, M</a:t>
            </a:r>
            <a:r>
              <a:rPr lang="en-US" sz="3600" baseline="-25000" dirty="0">
                <a:solidFill>
                  <a:srgbClr val="0000FF"/>
                </a:solidFill>
              </a:rPr>
              <a:t>*</a:t>
            </a:r>
            <a:r>
              <a:rPr lang="en-US" sz="3600" dirty="0">
                <a:solidFill>
                  <a:srgbClr val="0000FF"/>
                </a:solidFill>
              </a:rPr>
              <a:t> and age  </a:t>
            </a:r>
          </a:p>
        </p:txBody>
      </p:sp>
      <p:pic>
        <p:nvPicPr>
          <p:cNvPr id="24581" name="Image 5" descr="figure_hr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6" r="12517" b="2437"/>
          <a:stretch>
            <a:fillRect/>
          </a:stretch>
        </p:blipFill>
        <p:spPr bwMode="auto">
          <a:xfrm>
            <a:off x="1842347" y="3341511"/>
            <a:ext cx="9482667" cy="602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ZoneTexte 6"/>
          <p:cNvSpPr txBox="1">
            <a:spLocks noChangeArrowheads="1"/>
          </p:cNvSpPr>
          <p:nvPr/>
        </p:nvSpPr>
        <p:spPr bwMode="auto">
          <a:xfrm>
            <a:off x="9368216" y="8256695"/>
            <a:ext cx="3401080" cy="392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700"/>
              <a:t>Delrez, Van Grootel et al. (2014)</a:t>
            </a:r>
          </a:p>
        </p:txBody>
      </p:sp>
      <p:sp>
        <p:nvSpPr>
          <p:cNvPr id="24583" name="ZoneTexte 9"/>
          <p:cNvSpPr txBox="1">
            <a:spLocks noChangeArrowheads="1"/>
          </p:cNvSpPr>
          <p:nvPr/>
        </p:nvSpPr>
        <p:spPr bwMode="auto">
          <a:xfrm>
            <a:off x="1646157" y="2521939"/>
            <a:ext cx="10060186" cy="99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Font typeface="Lucida Grande" charset="0"/>
              <a:buChar char="-"/>
            </a:pPr>
            <a:r>
              <a:rPr lang="en-US" sz="2800" dirty="0" err="1">
                <a:solidFill>
                  <a:srgbClr val="FF0000"/>
                </a:solidFill>
              </a:rPr>
              <a:t>T</a:t>
            </a:r>
            <a:r>
              <a:rPr lang="en-US" sz="2800" baseline="-25000" dirty="0" err="1">
                <a:solidFill>
                  <a:srgbClr val="FF0000"/>
                </a:solidFill>
              </a:rPr>
              <a:t>eff</a:t>
            </a:r>
            <a:r>
              <a:rPr lang="en-US" sz="2800" dirty="0">
                <a:solidFill>
                  <a:srgbClr val="FF0000"/>
                </a:solidFill>
              </a:rPr>
              <a:t>, Z </a:t>
            </a:r>
            <a:r>
              <a:rPr lang="en-US" sz="2800" dirty="0">
                <a:solidFill>
                  <a:srgbClr val="000000"/>
                </a:solidFill>
              </a:rPr>
              <a:t>(from spectroscopy); </a:t>
            </a:r>
            <a:r>
              <a:rPr lang="en-US" sz="2300" dirty="0">
                <a:solidFill>
                  <a:srgbClr val="000000"/>
                </a:solidFill>
              </a:rPr>
              <a:t>Z~[Fe/H] (better if other abundances)</a:t>
            </a:r>
          </a:p>
          <a:p>
            <a:pPr algn="l" eaLnBrk="1" hangingPunct="1">
              <a:buFont typeface="Lucida Grande" charset="0"/>
              <a:buChar char="-"/>
            </a:pPr>
            <a:r>
              <a:rPr lang="en-US" sz="2800" dirty="0">
                <a:solidFill>
                  <a:srgbClr val="FF0000"/>
                </a:solidFill>
              </a:rPr>
              <a:t>log g </a:t>
            </a:r>
            <a:r>
              <a:rPr lang="en-US" sz="2800" dirty="0">
                <a:solidFill>
                  <a:srgbClr val="000000"/>
                </a:solidFill>
              </a:rPr>
              <a:t>(spectroscopy), and/or </a:t>
            </a:r>
            <a:r>
              <a:rPr lang="en-US" sz="2800" dirty="0" err="1">
                <a:solidFill>
                  <a:srgbClr val="FF0000"/>
                </a:solidFill>
              </a:rPr>
              <a:t>ρ</a:t>
            </a:r>
            <a:r>
              <a:rPr lang="en-US" sz="2800" baseline="-25000" dirty="0">
                <a:solidFill>
                  <a:srgbClr val="FF0000"/>
                </a:solidFill>
              </a:rPr>
              <a:t>* </a:t>
            </a:r>
            <a:r>
              <a:rPr lang="en-US" sz="2800" dirty="0">
                <a:solidFill>
                  <a:srgbClr val="000000"/>
                </a:solidFill>
              </a:rPr>
              <a:t>(transits), and/or </a:t>
            </a:r>
            <a:r>
              <a:rPr lang="en-US" sz="2800" dirty="0">
                <a:solidFill>
                  <a:srgbClr val="FF0000"/>
                </a:solidFill>
              </a:rPr>
              <a:t>L</a:t>
            </a:r>
            <a:r>
              <a:rPr lang="en-US" sz="2800" baseline="-25000" dirty="0">
                <a:solidFill>
                  <a:srgbClr val="FF0000"/>
                </a:solidFill>
              </a:rPr>
              <a:t>* </a:t>
            </a:r>
            <a:r>
              <a:rPr lang="en-US" sz="2800" dirty="0">
                <a:solidFill>
                  <a:srgbClr val="000000"/>
                </a:solidFill>
              </a:rPr>
              <a:t>(parallax)</a:t>
            </a:r>
            <a:endParaRPr lang="en-US" sz="2800" baseline="-25000" dirty="0">
              <a:solidFill>
                <a:srgbClr val="000000"/>
              </a:solidFill>
            </a:endParaRPr>
          </a:p>
        </p:txBody>
      </p:sp>
      <p:sp>
        <p:nvSpPr>
          <p:cNvPr id="24584" name="Rectangle 10"/>
          <p:cNvSpPr>
            <a:spLocks noChangeArrowheads="1"/>
          </p:cNvSpPr>
          <p:nvPr/>
        </p:nvSpPr>
        <p:spPr bwMode="auto">
          <a:xfrm>
            <a:off x="253435" y="2521938"/>
            <a:ext cx="1360314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fr-FR" sz="2800"/>
              <a:t>Inputs: </a:t>
            </a:r>
          </a:p>
        </p:txBody>
      </p:sp>
      <p:sp>
        <p:nvSpPr>
          <p:cNvPr id="24585" name="ZoneTexte 11"/>
          <p:cNvSpPr txBox="1">
            <a:spLocks noChangeArrowheads="1"/>
          </p:cNvSpPr>
          <p:nvPr/>
        </p:nvSpPr>
        <p:spPr bwMode="auto">
          <a:xfrm>
            <a:off x="93533" y="1867183"/>
            <a:ext cx="10421162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Stellar evolution codes: CLES (Liege), MESA (open source)</a:t>
            </a:r>
            <a:r>
              <a:rPr lang="en-US" sz="2800" dirty="0" smtClean="0"/>
              <a:t>,… </a:t>
            </a:r>
            <a:endParaRPr lang="en-US" sz="2800" dirty="0"/>
          </a:p>
        </p:txBody>
      </p:sp>
      <p:grpSp>
        <p:nvGrpSpPr>
          <p:cNvPr id="11" name="Group 863"/>
          <p:cNvGrpSpPr/>
          <p:nvPr/>
        </p:nvGrpSpPr>
        <p:grpSpPr>
          <a:xfrm>
            <a:off x="112121" y="-118636"/>
            <a:ext cx="12856552" cy="1152667"/>
            <a:chOff x="0" y="-282148"/>
            <a:chExt cx="12856551" cy="1152666"/>
          </a:xfrm>
        </p:grpSpPr>
        <p:grpSp>
          <p:nvGrpSpPr>
            <p:cNvPr id="12" name="Group 861"/>
            <p:cNvGrpSpPr/>
            <p:nvPr/>
          </p:nvGrpSpPr>
          <p:grpSpPr>
            <a:xfrm>
              <a:off x="1434144" y="-282148"/>
              <a:ext cx="11422407" cy="1152666"/>
              <a:chOff x="1444665" y="-224144"/>
              <a:chExt cx="11422405" cy="1152663"/>
            </a:xfrm>
          </p:grpSpPr>
          <p:sp>
            <p:nvSpPr>
              <p:cNvPr id="14" name="Shape 859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5" name="Shape 860"/>
              <p:cNvSpPr/>
              <p:nvPr/>
            </p:nvSpPr>
            <p:spPr>
              <a:xfrm>
                <a:off x="1496023" y="-224144"/>
                <a:ext cx="11371047" cy="9726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>
                <a:lvl1pPr algn="l">
                  <a:def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endParaRPr lang="nl-BE" dirty="0"/>
              </a:p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nl-BE" sz="4000" dirty="0" smtClean="0">
                    <a:solidFill>
                      <a:srgbClr val="B51A00"/>
                    </a:solidFill>
                  </a:rPr>
                  <a:t>Stellar characterization: stellar evolution modeling</a:t>
                </a:r>
                <a:endParaRPr sz="4000" dirty="0">
                  <a:solidFill>
                    <a:srgbClr val="B51A00"/>
                  </a:solidFill>
                </a:endParaRPr>
              </a:p>
            </p:txBody>
          </p:sp>
        </p:grpSp>
        <p:pic>
          <p:nvPicPr>
            <p:cNvPr id="13" name="cheops-logo-mitzusatz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801194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3529" y="1352410"/>
            <a:ext cx="12679680" cy="75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815225" lvl="2" indent="-541858" defTabSz="541858">
              <a:buFont typeface="Arial" charset="0"/>
              <a:buChar char="–"/>
              <a:defRPr/>
            </a:pPr>
            <a:endParaRPr lang="fr-FR" sz="1600" dirty="0">
              <a:solidFill>
                <a:srgbClr val="0000FF"/>
              </a:solidFill>
            </a:endParaRPr>
          </a:p>
          <a:p>
            <a:pPr marL="406394" indent="-406394" defTabSz="541858">
              <a:defRPr/>
            </a:pPr>
            <a:endParaRPr lang="fr-FR" sz="1100" dirty="0"/>
          </a:p>
        </p:txBody>
      </p:sp>
      <p:sp>
        <p:nvSpPr>
          <p:cNvPr id="25604" name="ZoneTexte 34"/>
          <p:cNvSpPr txBox="1">
            <a:spLocks noChangeArrowheads="1"/>
          </p:cNvSpPr>
          <p:nvPr/>
        </p:nvSpPr>
        <p:spPr bwMode="auto">
          <a:xfrm>
            <a:off x="4093935" y="1088249"/>
            <a:ext cx="4710815" cy="68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rgbClr val="0000FF"/>
                </a:solidFill>
              </a:rPr>
              <a:t>To get R</a:t>
            </a:r>
            <a:r>
              <a:rPr lang="en-US" sz="3600" baseline="-25000" dirty="0">
                <a:solidFill>
                  <a:srgbClr val="0000FF"/>
                </a:solidFill>
              </a:rPr>
              <a:t>*</a:t>
            </a:r>
            <a:r>
              <a:rPr lang="en-US" sz="3600" dirty="0">
                <a:solidFill>
                  <a:srgbClr val="0000FF"/>
                </a:solidFill>
              </a:rPr>
              <a:t>, M</a:t>
            </a:r>
            <a:r>
              <a:rPr lang="en-US" sz="3600" baseline="-25000" dirty="0">
                <a:solidFill>
                  <a:srgbClr val="0000FF"/>
                </a:solidFill>
              </a:rPr>
              <a:t>*</a:t>
            </a:r>
            <a:r>
              <a:rPr lang="en-US" sz="3600" dirty="0">
                <a:solidFill>
                  <a:srgbClr val="0000FF"/>
                </a:solidFill>
              </a:rPr>
              <a:t> and age  </a:t>
            </a:r>
          </a:p>
        </p:txBody>
      </p:sp>
      <p:sp>
        <p:nvSpPr>
          <p:cNvPr id="25605" name="ZoneTexte 9"/>
          <p:cNvSpPr txBox="1">
            <a:spLocks noChangeArrowheads="1"/>
          </p:cNvSpPr>
          <p:nvPr/>
        </p:nvSpPr>
        <p:spPr bwMode="auto">
          <a:xfrm>
            <a:off x="2027485" y="1980072"/>
            <a:ext cx="10977316" cy="142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Font typeface="Lucida Grande" charset="0"/>
              <a:buChar char="-"/>
            </a:pPr>
            <a:r>
              <a:rPr lang="en-US" sz="2800" dirty="0"/>
              <a:t>General method, always applicable</a:t>
            </a:r>
          </a:p>
          <a:p>
            <a:pPr algn="l" eaLnBrk="1" hangingPunct="1">
              <a:buFont typeface="Lucida Grande" charset="0"/>
              <a:buChar char="-"/>
            </a:pPr>
            <a:r>
              <a:rPr lang="en-US" sz="2800" dirty="0"/>
              <a:t>Only require spectroscopic information, generally available </a:t>
            </a:r>
            <a:endParaRPr lang="en-US" sz="2800" dirty="0" smtClean="0"/>
          </a:p>
          <a:p>
            <a:pPr algn="l" eaLnBrk="1" hangingPunct="1">
              <a:buFont typeface="Lucida Grande" charset="0"/>
              <a:buChar char="-"/>
            </a:pPr>
            <a:r>
              <a:rPr lang="en-US" sz="2800" dirty="0" smtClean="0"/>
              <a:t>Get </a:t>
            </a:r>
            <a:r>
              <a:rPr lang="en-US" sz="2800" dirty="0"/>
              <a:t>R</a:t>
            </a:r>
            <a:r>
              <a:rPr lang="en-US" sz="2800" baseline="-25000" dirty="0"/>
              <a:t>*</a:t>
            </a:r>
            <a:r>
              <a:rPr lang="en-US" sz="2800" dirty="0"/>
              <a:t>, M</a:t>
            </a:r>
            <a:r>
              <a:rPr lang="en-US" sz="2800" baseline="-25000" dirty="0"/>
              <a:t>*</a:t>
            </a:r>
            <a:r>
              <a:rPr lang="en-US" sz="2800" dirty="0"/>
              <a:t> </a:t>
            </a:r>
            <a:r>
              <a:rPr lang="en-US" sz="2800" b="1" dirty="0"/>
              <a:t>and</a:t>
            </a:r>
            <a:r>
              <a:rPr lang="en-US" sz="2800" dirty="0"/>
              <a:t> age</a:t>
            </a:r>
          </a:p>
        </p:txBody>
      </p:sp>
      <p:sp>
        <p:nvSpPr>
          <p:cNvPr id="25606" name="Rectangle 10"/>
          <p:cNvSpPr>
            <a:spLocks noChangeArrowheads="1"/>
          </p:cNvSpPr>
          <p:nvPr/>
        </p:nvSpPr>
        <p:spPr bwMode="auto">
          <a:xfrm>
            <a:off x="445777" y="1907824"/>
            <a:ext cx="1314297" cy="68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fr-FR"/>
              <a:t>Pros: </a:t>
            </a:r>
          </a:p>
        </p:txBody>
      </p:sp>
      <p:sp>
        <p:nvSpPr>
          <p:cNvPr id="25607" name="Rectangle 11"/>
          <p:cNvSpPr>
            <a:spLocks noChangeArrowheads="1"/>
          </p:cNvSpPr>
          <p:nvPr/>
        </p:nvSpPr>
        <p:spPr bwMode="auto">
          <a:xfrm>
            <a:off x="465760" y="3948855"/>
            <a:ext cx="1468500" cy="68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/>
          <a:p>
            <a:r>
              <a:rPr lang="fr-FR"/>
              <a:t>Cons: </a:t>
            </a:r>
          </a:p>
        </p:txBody>
      </p:sp>
      <p:sp>
        <p:nvSpPr>
          <p:cNvPr id="25608" name="ZoneTexte 12"/>
          <p:cNvSpPr txBox="1">
            <a:spLocks noChangeArrowheads="1"/>
          </p:cNvSpPr>
          <p:nvPr/>
        </p:nvSpPr>
        <p:spPr bwMode="auto">
          <a:xfrm>
            <a:off x="1980404" y="4041422"/>
            <a:ext cx="6790060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Lucida Grande" charset="0"/>
              <a:buChar char="-"/>
            </a:pPr>
            <a:r>
              <a:rPr lang="en-US" sz="2800" dirty="0"/>
              <a:t>Not very </a:t>
            </a:r>
            <a:r>
              <a:rPr lang="en-US" sz="2800" dirty="0" smtClean="0"/>
              <a:t>precise and model-dependent</a:t>
            </a:r>
            <a:endParaRPr lang="en-US" sz="2800" dirty="0"/>
          </a:p>
        </p:txBody>
      </p:sp>
      <p:sp>
        <p:nvSpPr>
          <p:cNvPr id="25609" name="ZoneTexte 1"/>
          <p:cNvSpPr txBox="1">
            <a:spLocks noChangeArrowheads="1"/>
          </p:cNvSpPr>
          <p:nvPr/>
        </p:nvSpPr>
        <p:spPr bwMode="auto">
          <a:xfrm>
            <a:off x="1152105" y="4569742"/>
            <a:ext cx="10431915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/>
              <a:t>Providing ~50 K on T</a:t>
            </a:r>
            <a:r>
              <a:rPr lang="en-US" sz="2800" baseline="-25000"/>
              <a:t>eff</a:t>
            </a:r>
            <a:r>
              <a:rPr lang="en-US" sz="2800"/>
              <a:t>, 0.05 dex on [M/H] and 1% on L</a:t>
            </a:r>
            <a:r>
              <a:rPr lang="en-US" sz="2800" baseline="-25000"/>
              <a:t>*</a:t>
            </a:r>
            <a:r>
              <a:rPr lang="en-US" sz="2800"/>
              <a:t> (GAIA): </a:t>
            </a:r>
          </a:p>
        </p:txBody>
      </p:sp>
      <p:sp>
        <p:nvSpPr>
          <p:cNvPr id="25610" name="ZoneTexte 2"/>
          <p:cNvSpPr txBox="1">
            <a:spLocks noChangeArrowheads="1"/>
          </p:cNvSpPr>
          <p:nvPr/>
        </p:nvSpPr>
        <p:spPr bwMode="auto">
          <a:xfrm>
            <a:off x="4422190" y="5129671"/>
            <a:ext cx="3277630" cy="1793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600" dirty="0">
                <a:solidFill>
                  <a:srgbClr val="FF0000"/>
                </a:solidFill>
              </a:rPr>
              <a:t>R</a:t>
            </a:r>
            <a:r>
              <a:rPr lang="fr-FR" sz="3600" baseline="-25000" dirty="0">
                <a:solidFill>
                  <a:srgbClr val="FF0000"/>
                </a:solidFill>
              </a:rPr>
              <a:t>*</a:t>
            </a:r>
            <a:r>
              <a:rPr lang="fr-FR" sz="3600" dirty="0">
                <a:solidFill>
                  <a:srgbClr val="FF0000"/>
                </a:solidFill>
              </a:rPr>
              <a:t> to ~ 1-2% </a:t>
            </a:r>
          </a:p>
          <a:p>
            <a:pPr algn="ctr" eaLnBrk="1" hangingPunct="1"/>
            <a:r>
              <a:rPr lang="fr-FR" sz="3600" dirty="0">
                <a:solidFill>
                  <a:srgbClr val="FF0000"/>
                </a:solidFill>
              </a:rPr>
              <a:t>M</a:t>
            </a:r>
            <a:r>
              <a:rPr lang="fr-FR" sz="3600" baseline="-25000" dirty="0">
                <a:solidFill>
                  <a:srgbClr val="FF0000"/>
                </a:solidFill>
              </a:rPr>
              <a:t>*</a:t>
            </a:r>
            <a:r>
              <a:rPr lang="fr-FR" sz="3600" dirty="0">
                <a:solidFill>
                  <a:srgbClr val="FF0000"/>
                </a:solidFill>
              </a:rPr>
              <a:t> to ~ 5-10%</a:t>
            </a:r>
          </a:p>
          <a:p>
            <a:pPr algn="ctr" eaLnBrk="1" hangingPunct="1"/>
            <a:r>
              <a:rPr lang="fr-FR" sz="3600" dirty="0">
                <a:solidFill>
                  <a:srgbClr val="FF0000"/>
                </a:solidFill>
              </a:rPr>
              <a:t>Age to 2</a:t>
            </a:r>
            <a:r>
              <a:rPr lang="fr-FR" sz="3600" dirty="0" smtClean="0">
                <a:solidFill>
                  <a:srgbClr val="FF0000"/>
                </a:solidFill>
              </a:rPr>
              <a:t>-4 </a:t>
            </a:r>
            <a:r>
              <a:rPr lang="fr-FR" sz="3600" dirty="0" err="1">
                <a:solidFill>
                  <a:srgbClr val="FF0000"/>
                </a:solidFill>
              </a:rPr>
              <a:t>Gyr</a:t>
            </a:r>
            <a:r>
              <a:rPr lang="fr-FR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611" name="ZoneTexte 3"/>
          <p:cNvSpPr txBox="1">
            <a:spLocks noChangeArrowheads="1"/>
          </p:cNvSpPr>
          <p:nvPr/>
        </p:nvSpPr>
        <p:spPr bwMode="auto">
          <a:xfrm>
            <a:off x="562187" y="7130062"/>
            <a:ext cx="11776569" cy="247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0000FF"/>
                </a:solidFill>
              </a:rPr>
              <a:t>Main uncertainties: </a:t>
            </a:r>
            <a:r>
              <a:rPr lang="en-US" sz="2800" dirty="0"/>
              <a:t>from stellar interiors (helium initial abundance, efficiency of convection, importance of mixing processes)  </a:t>
            </a:r>
          </a:p>
          <a:p>
            <a:pPr algn="ctr" eaLnBrk="1" hangingPunct="1"/>
            <a:endParaRPr lang="en-US" sz="1000" dirty="0" smtClean="0">
              <a:solidFill>
                <a:srgbClr val="008000"/>
              </a:solidFill>
            </a:endParaRPr>
          </a:p>
          <a:p>
            <a:pPr algn="ctr" eaLnBrk="1" hangingPunct="1"/>
            <a:r>
              <a:rPr lang="en-US" sz="3600" dirty="0" smtClean="0">
                <a:solidFill>
                  <a:srgbClr val="008000"/>
                </a:solidFill>
              </a:rPr>
              <a:t>Will </a:t>
            </a:r>
            <a:r>
              <a:rPr lang="en-US" sz="3600" dirty="0">
                <a:solidFill>
                  <a:srgbClr val="008000"/>
                </a:solidFill>
              </a:rPr>
              <a:t>be improved in the coming years from bulk asteroseismic results from CoRoT and </a:t>
            </a:r>
            <a:r>
              <a:rPr lang="en-US" sz="3600" dirty="0" err="1">
                <a:solidFill>
                  <a:srgbClr val="008000"/>
                </a:solidFill>
              </a:rPr>
              <a:t>Kepler</a:t>
            </a:r>
            <a:r>
              <a:rPr lang="en-US" sz="3600" dirty="0">
                <a:solidFill>
                  <a:srgbClr val="008000"/>
                </a:solidFill>
              </a:rPr>
              <a:t> ? </a:t>
            </a:r>
          </a:p>
        </p:txBody>
      </p:sp>
      <p:grpSp>
        <p:nvGrpSpPr>
          <p:cNvPr id="13" name="Group 863"/>
          <p:cNvGrpSpPr/>
          <p:nvPr/>
        </p:nvGrpSpPr>
        <p:grpSpPr>
          <a:xfrm>
            <a:off x="112121" y="-118636"/>
            <a:ext cx="12856552" cy="1152667"/>
            <a:chOff x="0" y="-282148"/>
            <a:chExt cx="12856551" cy="1152666"/>
          </a:xfrm>
        </p:grpSpPr>
        <p:grpSp>
          <p:nvGrpSpPr>
            <p:cNvPr id="14" name="Group 861"/>
            <p:cNvGrpSpPr/>
            <p:nvPr/>
          </p:nvGrpSpPr>
          <p:grpSpPr>
            <a:xfrm>
              <a:off x="1434144" y="-282148"/>
              <a:ext cx="11422407" cy="1152666"/>
              <a:chOff x="1444665" y="-224144"/>
              <a:chExt cx="11422405" cy="1152663"/>
            </a:xfrm>
          </p:grpSpPr>
          <p:sp>
            <p:nvSpPr>
              <p:cNvPr id="16" name="Shape 859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7" name="Shape 860"/>
              <p:cNvSpPr/>
              <p:nvPr/>
            </p:nvSpPr>
            <p:spPr>
              <a:xfrm>
                <a:off x="1496023" y="-224144"/>
                <a:ext cx="11371047" cy="9726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>
                <a:lvl1pPr algn="l">
                  <a:def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endParaRPr lang="nl-BE" dirty="0"/>
              </a:p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nl-BE" sz="4000" dirty="0" smtClean="0">
                    <a:solidFill>
                      <a:srgbClr val="B51A00"/>
                    </a:solidFill>
                  </a:rPr>
                  <a:t>Stellar characterization: stellar evolution modeling</a:t>
                </a:r>
                <a:endParaRPr sz="4000" dirty="0">
                  <a:solidFill>
                    <a:srgbClr val="B51A00"/>
                  </a:solidFill>
                </a:endParaRPr>
              </a:p>
            </p:txBody>
          </p:sp>
        </p:grpSp>
        <p:pic>
          <p:nvPicPr>
            <p:cNvPr id="15" name="cheops-logo-mitzusatz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932228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3529" y="1352410"/>
            <a:ext cx="12679680" cy="75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815225" lvl="2" indent="-541858" defTabSz="541858">
              <a:buFont typeface="Arial" charset="0"/>
              <a:buChar char="–"/>
              <a:defRPr/>
            </a:pPr>
            <a:endParaRPr lang="fr-FR" sz="1600" dirty="0">
              <a:solidFill>
                <a:srgbClr val="0000FF"/>
              </a:solidFill>
            </a:endParaRPr>
          </a:p>
          <a:p>
            <a:pPr marL="406394" indent="-406394" defTabSz="541858">
              <a:defRPr/>
            </a:pPr>
            <a:endParaRPr lang="fr-FR" sz="1100" dirty="0"/>
          </a:p>
        </p:txBody>
      </p:sp>
      <p:sp>
        <p:nvSpPr>
          <p:cNvPr id="26628" name="ZoneTexte 34"/>
          <p:cNvSpPr txBox="1">
            <a:spLocks noChangeArrowheads="1"/>
          </p:cNvSpPr>
          <p:nvPr/>
        </p:nvSpPr>
        <p:spPr bwMode="auto">
          <a:xfrm>
            <a:off x="4093935" y="1088249"/>
            <a:ext cx="4710815" cy="68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rgbClr val="0000FF"/>
                </a:solidFill>
              </a:rPr>
              <a:t>To get R</a:t>
            </a:r>
            <a:r>
              <a:rPr lang="en-US" sz="3600" baseline="-25000" dirty="0">
                <a:solidFill>
                  <a:srgbClr val="0000FF"/>
                </a:solidFill>
              </a:rPr>
              <a:t>*</a:t>
            </a:r>
            <a:r>
              <a:rPr lang="en-US" sz="3600" dirty="0">
                <a:solidFill>
                  <a:srgbClr val="0000FF"/>
                </a:solidFill>
              </a:rPr>
              <a:t>, M</a:t>
            </a:r>
            <a:r>
              <a:rPr lang="en-US" sz="3600" baseline="-25000" dirty="0">
                <a:solidFill>
                  <a:srgbClr val="0000FF"/>
                </a:solidFill>
              </a:rPr>
              <a:t>*</a:t>
            </a:r>
            <a:r>
              <a:rPr lang="en-US" sz="3600" dirty="0">
                <a:solidFill>
                  <a:srgbClr val="0000FF"/>
                </a:solidFill>
              </a:rPr>
              <a:t> and age  </a:t>
            </a:r>
          </a:p>
        </p:txBody>
      </p:sp>
      <p:pic>
        <p:nvPicPr>
          <p:cNvPr id="26629" name="Image 10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60" y="2043290"/>
            <a:ext cx="3278293" cy="303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ZoneTexte 1"/>
          <p:cNvSpPr txBox="1">
            <a:spLocks noChangeArrowheads="1"/>
          </p:cNvSpPr>
          <p:nvPr/>
        </p:nvSpPr>
        <p:spPr bwMode="auto">
          <a:xfrm>
            <a:off x="5229676" y="5470597"/>
            <a:ext cx="1739423" cy="562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/>
              <a:t>Principle:</a:t>
            </a:r>
          </a:p>
        </p:txBody>
      </p:sp>
      <p:sp>
        <p:nvSpPr>
          <p:cNvPr id="26631" name="ZoneTexte 2"/>
          <p:cNvSpPr txBox="1">
            <a:spLocks noChangeArrowheads="1"/>
          </p:cNvSpPr>
          <p:nvPr/>
        </p:nvSpPr>
        <p:spPr bwMode="auto">
          <a:xfrm>
            <a:off x="2201334" y="6105032"/>
            <a:ext cx="8703733" cy="123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 dirty="0">
                <a:solidFill>
                  <a:srgbClr val="0000FF"/>
                </a:solidFill>
              </a:rPr>
              <a:t>Use stellar oscillations to constrain stellar interiors and to get structural parameters</a:t>
            </a:r>
          </a:p>
        </p:txBody>
      </p:sp>
      <p:pic>
        <p:nvPicPr>
          <p:cNvPr id="26632" name="Image 3" descr="Unknow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311" y="2214881"/>
            <a:ext cx="5816036" cy="281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ZoneTexte 11"/>
          <p:cNvSpPr txBox="1">
            <a:spLocks noChangeArrowheads="1"/>
          </p:cNvSpPr>
          <p:nvPr/>
        </p:nvSpPr>
        <p:spPr bwMode="auto">
          <a:xfrm>
            <a:off x="74508" y="7437121"/>
            <a:ext cx="12573564" cy="1423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/>
              <a:t>For solar-like stars, main seismic indicators: </a:t>
            </a:r>
          </a:p>
          <a:p>
            <a:pPr algn="ctr" eaLnBrk="1" hangingPunct="1"/>
            <a:r>
              <a:rPr lang="en-US" sz="2800" dirty="0"/>
              <a:t>the </a:t>
            </a:r>
            <a:r>
              <a:rPr lang="en-US" sz="2800" dirty="0">
                <a:solidFill>
                  <a:srgbClr val="FF0000"/>
                </a:solidFill>
              </a:rPr>
              <a:t>large separation </a:t>
            </a:r>
            <a:r>
              <a:rPr lang="en-US" sz="2800" dirty="0" err="1">
                <a:solidFill>
                  <a:srgbClr val="FF0000"/>
                </a:solidFill>
              </a:rPr>
              <a:t>Δν</a:t>
            </a:r>
            <a:r>
              <a:rPr lang="en-US" sz="2800" dirty="0">
                <a:solidFill>
                  <a:srgbClr val="FF0000"/>
                </a:solidFill>
              </a:rPr>
              <a:t> (α </a:t>
            </a:r>
            <a:r>
              <a:rPr lang="en-US" sz="2800" dirty="0" err="1">
                <a:solidFill>
                  <a:srgbClr val="FF0000"/>
                </a:solidFill>
              </a:rPr>
              <a:t>ρ</a:t>
            </a:r>
            <a:r>
              <a:rPr lang="en-US" sz="2800" baseline="-25000" dirty="0">
                <a:solidFill>
                  <a:srgbClr val="FF0000"/>
                </a:solidFill>
              </a:rPr>
              <a:t>*</a:t>
            </a:r>
            <a:r>
              <a:rPr lang="en-US" sz="2800" dirty="0">
                <a:solidFill>
                  <a:srgbClr val="FF0000"/>
                </a:solidFill>
              </a:rPr>
              <a:t>)</a:t>
            </a:r>
            <a:r>
              <a:rPr lang="en-US" sz="2800" dirty="0"/>
              <a:t>, frequency at maximum power </a:t>
            </a:r>
            <a:r>
              <a:rPr lang="en-US" sz="2800" dirty="0" err="1"/>
              <a:t>ν</a:t>
            </a:r>
            <a:r>
              <a:rPr lang="en-US" sz="2800" baseline="-25000" dirty="0" err="1"/>
              <a:t>max</a:t>
            </a:r>
            <a:r>
              <a:rPr lang="en-US" sz="2800" dirty="0"/>
              <a:t> (α g/T</a:t>
            </a:r>
            <a:r>
              <a:rPr lang="en-US" sz="2800" baseline="-25000" dirty="0"/>
              <a:t>eff</a:t>
            </a:r>
            <a:r>
              <a:rPr lang="en-US" sz="2800" baseline="30000" dirty="0"/>
              <a:t>0.5</a:t>
            </a:r>
            <a:r>
              <a:rPr lang="en-US" sz="2800" dirty="0"/>
              <a:t>), small separations </a:t>
            </a:r>
            <a:r>
              <a:rPr lang="en-US" sz="2800" dirty="0" err="1"/>
              <a:t>δν</a:t>
            </a:r>
            <a:r>
              <a:rPr lang="en-US" sz="2800" dirty="0"/>
              <a:t> (α age)</a:t>
            </a:r>
          </a:p>
        </p:txBody>
      </p:sp>
      <p:grpSp>
        <p:nvGrpSpPr>
          <p:cNvPr id="11" name="Group 863"/>
          <p:cNvGrpSpPr/>
          <p:nvPr/>
        </p:nvGrpSpPr>
        <p:grpSpPr>
          <a:xfrm>
            <a:off x="112121" y="-118636"/>
            <a:ext cx="11781119" cy="1152667"/>
            <a:chOff x="0" y="-282148"/>
            <a:chExt cx="11781118" cy="1152666"/>
          </a:xfrm>
        </p:grpSpPr>
        <p:grpSp>
          <p:nvGrpSpPr>
            <p:cNvPr id="12" name="Group 861"/>
            <p:cNvGrpSpPr/>
            <p:nvPr/>
          </p:nvGrpSpPr>
          <p:grpSpPr>
            <a:xfrm>
              <a:off x="1434144" y="-282148"/>
              <a:ext cx="10346974" cy="1152666"/>
              <a:chOff x="1444665" y="-224144"/>
              <a:chExt cx="10346972" cy="1152663"/>
            </a:xfrm>
          </p:grpSpPr>
          <p:sp>
            <p:nvSpPr>
              <p:cNvPr id="14" name="Shape 859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5" name="Shape 860"/>
              <p:cNvSpPr/>
              <p:nvPr/>
            </p:nvSpPr>
            <p:spPr>
              <a:xfrm>
                <a:off x="1496023" y="-224144"/>
                <a:ext cx="9634044" cy="9726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>
                <a:lvl1pPr algn="l">
                  <a:def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endParaRPr lang="nl-BE" dirty="0"/>
              </a:p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nl-BE" sz="4000" dirty="0" smtClean="0">
                    <a:solidFill>
                      <a:srgbClr val="B51A00"/>
                    </a:solidFill>
                  </a:rPr>
                  <a:t>Stellar characterization: Asteroseismology</a:t>
                </a:r>
                <a:endParaRPr sz="4000" dirty="0">
                  <a:solidFill>
                    <a:srgbClr val="B51A00"/>
                  </a:solidFill>
                </a:endParaRPr>
              </a:p>
            </p:txBody>
          </p:sp>
        </p:grpSp>
        <p:pic>
          <p:nvPicPr>
            <p:cNvPr id="13" name="cheops-logo-mitzusatz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919213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53529" y="1352410"/>
            <a:ext cx="12679680" cy="75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1815225" lvl="2" indent="-541858" defTabSz="541858">
              <a:buFont typeface="Arial" charset="0"/>
              <a:buChar char="–"/>
              <a:defRPr/>
            </a:pPr>
            <a:endParaRPr lang="fr-FR" sz="1600" dirty="0">
              <a:solidFill>
                <a:srgbClr val="0000FF"/>
              </a:solidFill>
            </a:endParaRPr>
          </a:p>
          <a:p>
            <a:pPr marL="406394" indent="-406394" defTabSz="541858">
              <a:defRPr/>
            </a:pPr>
            <a:endParaRPr lang="fr-FR" sz="1100" dirty="0"/>
          </a:p>
        </p:txBody>
      </p:sp>
      <p:sp>
        <p:nvSpPr>
          <p:cNvPr id="28676" name="ZoneTexte 34"/>
          <p:cNvSpPr txBox="1">
            <a:spLocks noChangeArrowheads="1"/>
          </p:cNvSpPr>
          <p:nvPr/>
        </p:nvSpPr>
        <p:spPr bwMode="auto">
          <a:xfrm>
            <a:off x="4099986" y="1088249"/>
            <a:ext cx="4700971" cy="68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rgbClr val="0000FF"/>
                </a:solidFill>
              </a:rPr>
              <a:t>For CHEOPS targets:</a:t>
            </a:r>
          </a:p>
        </p:txBody>
      </p:sp>
      <p:sp>
        <p:nvSpPr>
          <p:cNvPr id="27653" name="ZoneTexte 5"/>
          <p:cNvSpPr txBox="1">
            <a:spLocks noChangeArrowheads="1"/>
          </p:cNvSpPr>
          <p:nvPr/>
        </p:nvSpPr>
        <p:spPr bwMode="auto">
          <a:xfrm>
            <a:off x="146480" y="2009422"/>
            <a:ext cx="12842999" cy="633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buFont typeface="Arial" charset="0"/>
              <a:buChar char="•"/>
              <a:defRPr/>
            </a:pPr>
            <a:r>
              <a:rPr lang="en-US" sz="3600" dirty="0" smtClean="0">
                <a:solidFill>
                  <a:srgbClr val="008000"/>
                </a:solidFill>
              </a:rPr>
              <a:t>Low-quality seismic data:</a:t>
            </a:r>
            <a:r>
              <a:rPr lang="en-US" sz="3600" dirty="0" smtClean="0"/>
              <a:t> </a:t>
            </a:r>
            <a:r>
              <a:rPr lang="en-US" sz="2800" dirty="0"/>
              <a:t>only </a:t>
            </a:r>
            <a:r>
              <a:rPr lang="en-US" sz="2800" dirty="0" err="1"/>
              <a:t>Δν</a:t>
            </a:r>
            <a:r>
              <a:rPr lang="fr-FR" sz="2800" dirty="0">
                <a:solidFill>
                  <a:srgbClr val="000000"/>
                </a:solidFill>
              </a:rPr>
              <a:t>~</a:t>
            </a:r>
            <a:r>
              <a:rPr lang="en-US" sz="2800" dirty="0" err="1"/>
              <a:t>ρ</a:t>
            </a:r>
            <a:r>
              <a:rPr lang="en-US" sz="2800" baseline="-25000" dirty="0"/>
              <a:t>*</a:t>
            </a:r>
            <a:r>
              <a:rPr lang="en-US" sz="2800" dirty="0"/>
              <a:t> to 5% </a:t>
            </a:r>
          </a:p>
          <a:p>
            <a:pPr marL="0" indent="0" algn="l" eaLnBrk="1" hangingPunct="1">
              <a:defRPr/>
            </a:pPr>
            <a:r>
              <a:rPr lang="en-US" sz="2800" dirty="0"/>
              <a:t>          </a:t>
            </a:r>
            <a:r>
              <a:rPr lang="en-US" sz="2800" dirty="0" err="1"/>
              <a:t>ρ</a:t>
            </a:r>
            <a:r>
              <a:rPr lang="en-US" sz="2800" baseline="-25000" dirty="0"/>
              <a:t>*</a:t>
            </a:r>
            <a:r>
              <a:rPr lang="en-US" sz="2800" dirty="0"/>
              <a:t> + </a:t>
            </a:r>
            <a:r>
              <a:rPr lang="en-US" sz="2800" dirty="0">
                <a:sym typeface="Wingdings"/>
              </a:rPr>
              <a:t>R</a:t>
            </a:r>
            <a:r>
              <a:rPr lang="en-US" sz="2800" baseline="-25000" dirty="0">
                <a:sym typeface="Wingdings"/>
              </a:rPr>
              <a:t>*</a:t>
            </a:r>
            <a:r>
              <a:rPr lang="en-US" sz="2800" dirty="0">
                <a:sym typeface="Wingdings"/>
              </a:rPr>
              <a:t> (~1-2% by parallaxes/interferometry)</a:t>
            </a:r>
          </a:p>
          <a:p>
            <a:pPr marL="0" indent="0" algn="l" eaLnBrk="1" hangingPunct="1">
              <a:defRPr/>
            </a:pPr>
            <a:r>
              <a:rPr lang="en-US" sz="2800" dirty="0">
                <a:sym typeface="Wingdings"/>
              </a:rPr>
              <a:t>			</a:t>
            </a:r>
            <a:r>
              <a:rPr lang="en-US" sz="2800" dirty="0" smtClean="0">
                <a:sym typeface="Wingdings"/>
              </a:rPr>
              <a:t>			 </a:t>
            </a: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>
                <a:sym typeface="Wingdings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sym typeface="Wingdings"/>
              </a:rPr>
              <a:t>M</a:t>
            </a:r>
            <a:r>
              <a:rPr lang="en-US" sz="3200" baseline="-25000" dirty="0" smtClean="0">
                <a:solidFill>
                  <a:srgbClr val="FF0000"/>
                </a:solidFill>
                <a:sym typeface="Wingdings"/>
              </a:rPr>
              <a:t>*</a:t>
            </a:r>
            <a:r>
              <a:rPr lang="en-US" sz="3200" dirty="0" smtClean="0">
                <a:solidFill>
                  <a:srgbClr val="FF0000"/>
                </a:solidFill>
                <a:sym typeface="Wingdings"/>
              </a:rPr>
              <a:t> to 8-10% 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l" eaLnBrk="1" hangingPunct="1">
              <a:buFont typeface="Arial" charset="0"/>
              <a:buChar char="•"/>
              <a:defRPr/>
            </a:pPr>
            <a:r>
              <a:rPr lang="en-US" sz="3600" dirty="0" smtClean="0">
                <a:solidFill>
                  <a:srgbClr val="008000"/>
                </a:solidFill>
              </a:rPr>
              <a:t>Mid-quality seismic data: </a:t>
            </a:r>
            <a:r>
              <a:rPr lang="en-US" sz="2800" dirty="0"/>
              <a:t>1-month TESS, ground-based (ESPRESSO)</a:t>
            </a:r>
          </a:p>
          <a:p>
            <a:pPr marL="0" indent="0" algn="l" eaLnBrk="1" hangingPunct="1">
              <a:defRPr/>
            </a:pPr>
            <a:r>
              <a:rPr lang="en-US" sz="2800" dirty="0"/>
              <a:t>- </a:t>
            </a:r>
            <a:r>
              <a:rPr lang="en-US" sz="2800" dirty="0" err="1"/>
              <a:t>Δν</a:t>
            </a:r>
            <a:r>
              <a:rPr lang="fr-FR" sz="2800" dirty="0">
                <a:solidFill>
                  <a:srgbClr val="000000"/>
                </a:solidFill>
              </a:rPr>
              <a:t>~</a:t>
            </a:r>
            <a:r>
              <a:rPr lang="en-US" sz="2800" dirty="0" err="1"/>
              <a:t>ρ</a:t>
            </a:r>
            <a:r>
              <a:rPr lang="en-US" sz="2800" baseline="-25000" dirty="0"/>
              <a:t>*</a:t>
            </a:r>
            <a:r>
              <a:rPr lang="en-US" sz="2800" dirty="0"/>
              <a:t> to 0.5% (V=6) + </a:t>
            </a:r>
            <a:r>
              <a:rPr lang="en-US" sz="2800" dirty="0">
                <a:sym typeface="Wingdings"/>
              </a:rPr>
              <a:t>R</a:t>
            </a:r>
            <a:r>
              <a:rPr lang="en-US" sz="2800" baseline="-25000" dirty="0">
                <a:sym typeface="Wingdings"/>
              </a:rPr>
              <a:t>* </a:t>
            </a:r>
            <a:r>
              <a:rPr lang="en-US" sz="2800" dirty="0">
                <a:sym typeface="Wingdings"/>
              </a:rPr>
              <a:t>(~1-2% by parallaxes/interferometry)</a:t>
            </a:r>
          </a:p>
          <a:p>
            <a:pPr marL="0" indent="0" algn="l" eaLnBrk="1" hangingPunct="1">
              <a:defRPr/>
            </a:pPr>
            <a:r>
              <a:rPr lang="en-US" sz="2800" dirty="0">
                <a:sym typeface="Wingdings"/>
              </a:rPr>
              <a:t>			 </a:t>
            </a:r>
            <a:r>
              <a:rPr lang="en-US" sz="2800" dirty="0" smtClean="0">
                <a:sym typeface="Wingdings"/>
              </a:rPr>
              <a:t>			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sym typeface="Wingdings"/>
              </a:rPr>
              <a:t>M</a:t>
            </a:r>
            <a:r>
              <a:rPr lang="en-US" sz="3200" baseline="-25000" dirty="0" smtClean="0">
                <a:solidFill>
                  <a:srgbClr val="FF0000"/>
                </a:solidFill>
                <a:sym typeface="Wingdings"/>
              </a:rPr>
              <a:t>*</a:t>
            </a:r>
            <a:r>
              <a:rPr lang="en-US" sz="3200" dirty="0" smtClean="0">
                <a:solidFill>
                  <a:srgbClr val="FF0000"/>
                </a:solidFill>
                <a:sym typeface="Wingdings"/>
              </a:rPr>
              <a:t> to ~3-4% </a:t>
            </a:r>
            <a:endParaRPr lang="en-US" sz="3200" dirty="0" smtClean="0">
              <a:solidFill>
                <a:srgbClr val="FF0000"/>
              </a:solidFill>
            </a:endParaRPr>
          </a:p>
          <a:p>
            <a:pPr marL="0" indent="0" algn="l" eaLnBrk="1" hangingPunct="1">
              <a:defRPr/>
            </a:pPr>
            <a:endParaRPr lang="en-US" sz="1400" dirty="0"/>
          </a:p>
          <a:p>
            <a:pPr marL="0" indent="0" algn="l" eaLnBrk="1" hangingPunct="1">
              <a:defRPr/>
            </a:pPr>
            <a:r>
              <a:rPr lang="en-US" sz="2800" dirty="0"/>
              <a:t>- </a:t>
            </a:r>
            <a:r>
              <a:rPr lang="en-US" sz="2800" dirty="0" err="1"/>
              <a:t>Δν</a:t>
            </a:r>
            <a:r>
              <a:rPr lang="fr-FR" sz="2800" dirty="0">
                <a:solidFill>
                  <a:srgbClr val="000000"/>
                </a:solidFill>
              </a:rPr>
              <a:t>~</a:t>
            </a:r>
            <a:r>
              <a:rPr lang="en-US" sz="2800" dirty="0" err="1"/>
              <a:t>ρ</a:t>
            </a:r>
            <a:r>
              <a:rPr lang="en-US" sz="2800" baseline="-25000" dirty="0"/>
              <a:t>*</a:t>
            </a:r>
            <a:r>
              <a:rPr lang="en-US" sz="2800" dirty="0"/>
              <a:t> to 2% (V=9) + </a:t>
            </a:r>
            <a:r>
              <a:rPr lang="en-US" sz="2800" dirty="0">
                <a:sym typeface="Wingdings"/>
              </a:rPr>
              <a:t>R</a:t>
            </a:r>
            <a:r>
              <a:rPr lang="en-US" sz="2800" baseline="-25000" dirty="0">
                <a:sym typeface="Wingdings"/>
              </a:rPr>
              <a:t>*</a:t>
            </a:r>
            <a:r>
              <a:rPr lang="en-US" sz="2800" dirty="0">
                <a:sym typeface="Wingdings"/>
              </a:rPr>
              <a:t> (~1-2% by parallaxes/interferometry)</a:t>
            </a:r>
          </a:p>
          <a:p>
            <a:pPr marL="0" indent="0" algn="l" eaLnBrk="1" hangingPunct="1">
              <a:defRPr/>
            </a:pPr>
            <a:r>
              <a:rPr lang="en-US" sz="2800" dirty="0">
                <a:latin typeface="Wingdings"/>
                <a:ea typeface="Wingdings"/>
                <a:cs typeface="Wingdings"/>
                <a:sym typeface="Wingdings"/>
              </a:rPr>
              <a:t>			 </a:t>
            </a:r>
            <a:r>
              <a:rPr lang="en-US" sz="2800" dirty="0" smtClean="0">
                <a:latin typeface="Wingdings"/>
                <a:ea typeface="Wingdings"/>
                <a:cs typeface="Wingdings"/>
                <a:sym typeface="Wingdings"/>
              </a:rPr>
              <a:t>			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sym typeface="Wingdings"/>
              </a:rPr>
              <a:t>M</a:t>
            </a:r>
            <a:r>
              <a:rPr lang="en-US" sz="3200" baseline="-25000" dirty="0" smtClean="0">
                <a:solidFill>
                  <a:srgbClr val="FF0000"/>
                </a:solidFill>
                <a:sym typeface="Wingdings"/>
              </a:rPr>
              <a:t>*</a:t>
            </a:r>
            <a:r>
              <a:rPr lang="en-US" sz="3200" dirty="0" smtClean="0">
                <a:solidFill>
                  <a:srgbClr val="FF0000"/>
                </a:solidFill>
                <a:sym typeface="Wingdings"/>
              </a:rPr>
              <a:t> to ~5% </a:t>
            </a:r>
          </a:p>
          <a:p>
            <a:pPr marL="0" indent="0" algn="l" eaLnBrk="1" hangingPunct="1">
              <a:defRPr/>
            </a:pPr>
            <a:endParaRPr lang="en-US" sz="1400" dirty="0">
              <a:solidFill>
                <a:srgbClr val="FF0000"/>
              </a:solidFill>
            </a:endParaRPr>
          </a:p>
          <a:p>
            <a:pPr marL="457200" indent="-457200" algn="l" eaLnBrk="1" hangingPunct="1">
              <a:buFontTx/>
              <a:buChar char="-"/>
              <a:defRPr/>
            </a:pPr>
            <a:r>
              <a:rPr lang="en-US" sz="3200" dirty="0" smtClean="0">
                <a:solidFill>
                  <a:srgbClr val="FF0000"/>
                </a:solidFill>
              </a:rPr>
              <a:t>Age</a:t>
            </a:r>
            <a:r>
              <a:rPr lang="en-US" sz="3200" dirty="0" smtClean="0"/>
              <a:t> </a:t>
            </a:r>
            <a:r>
              <a:rPr lang="en-US" sz="3200" dirty="0"/>
              <a:t>still difficult to do better than 2</a:t>
            </a:r>
            <a:r>
              <a:rPr lang="en-US" sz="3200" dirty="0" smtClean="0"/>
              <a:t>-4 </a:t>
            </a:r>
            <a:r>
              <a:rPr lang="en-US" sz="3200" dirty="0" err="1" smtClean="0"/>
              <a:t>Gyr</a:t>
            </a:r>
            <a:endParaRPr lang="en-US" sz="3200" dirty="0" smtClean="0"/>
          </a:p>
          <a:p>
            <a:pPr marL="0" indent="0" algn="l" eaLnBrk="1" hangingPunct="1">
              <a:defRPr/>
            </a:pPr>
            <a:endParaRPr lang="en-US" sz="2800" dirty="0"/>
          </a:p>
          <a:p>
            <a:pPr algn="l" eaLnBrk="1" hangingPunct="1">
              <a:buFont typeface="Arial" charset="0"/>
              <a:buChar char="•"/>
              <a:defRPr/>
            </a:pPr>
            <a:r>
              <a:rPr lang="en-US" sz="3600" dirty="0" smtClean="0">
                <a:solidFill>
                  <a:srgbClr val="008000"/>
                </a:solidFill>
              </a:rPr>
              <a:t>High-quality seismic data: </a:t>
            </a:r>
            <a:r>
              <a:rPr lang="en-US" sz="2800" dirty="0"/>
              <a:t>not for CHEOPS </a:t>
            </a:r>
            <a:r>
              <a:rPr lang="en-US" sz="2800" dirty="0">
                <a:sym typeface="Wingdings" charset="0"/>
              </a:rPr>
              <a:t></a:t>
            </a:r>
            <a:r>
              <a:rPr lang="en-US" sz="2800" dirty="0"/>
              <a:t> (waiting for PLATO </a:t>
            </a:r>
            <a:r>
              <a:rPr lang="en-US" sz="2800" dirty="0">
                <a:sym typeface="Wingdings" charset="0"/>
              </a:rPr>
              <a:t>)</a:t>
            </a:r>
          </a:p>
          <a:p>
            <a:pPr marL="0" indent="0" algn="l" eaLnBrk="1" hangingPunct="1">
              <a:defRPr/>
            </a:pPr>
            <a:r>
              <a:rPr lang="en-US" sz="2800" dirty="0">
                <a:sym typeface="Wingdings" charset="0"/>
              </a:rPr>
              <a:t>  		</a:t>
            </a:r>
            <a:r>
              <a:rPr lang="en-US" sz="3100" dirty="0">
                <a:sym typeface="Wingdings" charset="0"/>
              </a:rPr>
              <a:t>R</a:t>
            </a:r>
            <a:r>
              <a:rPr lang="en-US" sz="3100" baseline="-25000" dirty="0">
                <a:sym typeface="Wingdings" charset="0"/>
              </a:rPr>
              <a:t>* </a:t>
            </a:r>
            <a:r>
              <a:rPr lang="en-US" sz="3100" dirty="0">
                <a:sym typeface="Wingdings" charset="0"/>
              </a:rPr>
              <a:t>~ 1-2%, M</a:t>
            </a:r>
            <a:r>
              <a:rPr lang="en-US" sz="3100" baseline="-25000" dirty="0">
                <a:sym typeface="Wingdings" charset="0"/>
              </a:rPr>
              <a:t>* </a:t>
            </a:r>
            <a:r>
              <a:rPr lang="en-US" sz="3100" dirty="0">
                <a:sym typeface="Wingdings" charset="0"/>
              </a:rPr>
              <a:t>~ 2-4%, age ~ 10% (!)</a:t>
            </a:r>
            <a:endParaRPr lang="en-US" sz="3100" dirty="0"/>
          </a:p>
        </p:txBody>
      </p:sp>
      <p:grpSp>
        <p:nvGrpSpPr>
          <p:cNvPr id="7" name="Group 863"/>
          <p:cNvGrpSpPr/>
          <p:nvPr/>
        </p:nvGrpSpPr>
        <p:grpSpPr>
          <a:xfrm>
            <a:off x="112121" y="-118636"/>
            <a:ext cx="11781119" cy="1152667"/>
            <a:chOff x="0" y="-282148"/>
            <a:chExt cx="11781118" cy="1152666"/>
          </a:xfrm>
        </p:grpSpPr>
        <p:grpSp>
          <p:nvGrpSpPr>
            <p:cNvPr id="10" name="Group 861"/>
            <p:cNvGrpSpPr/>
            <p:nvPr/>
          </p:nvGrpSpPr>
          <p:grpSpPr>
            <a:xfrm>
              <a:off x="1434144" y="-282148"/>
              <a:ext cx="10346974" cy="1152666"/>
              <a:chOff x="1444665" y="-224144"/>
              <a:chExt cx="10346972" cy="1152663"/>
            </a:xfrm>
          </p:grpSpPr>
          <p:sp>
            <p:nvSpPr>
              <p:cNvPr id="12" name="Shape 859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3" name="Shape 860"/>
              <p:cNvSpPr/>
              <p:nvPr/>
            </p:nvSpPr>
            <p:spPr>
              <a:xfrm>
                <a:off x="1496023" y="-224144"/>
                <a:ext cx="9634044" cy="9726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>
                <a:lvl1pPr algn="l">
                  <a:def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endParaRPr lang="nl-BE" dirty="0"/>
              </a:p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nl-BE" sz="4000" dirty="0" smtClean="0">
                    <a:solidFill>
                      <a:srgbClr val="B51A00"/>
                    </a:solidFill>
                  </a:rPr>
                  <a:t>Stellar characterization: Asteroseismology</a:t>
                </a:r>
                <a:endParaRPr sz="4000" dirty="0">
                  <a:solidFill>
                    <a:srgbClr val="B51A00"/>
                  </a:solidFill>
                </a:endParaRPr>
              </a:p>
            </p:txBody>
          </p:sp>
        </p:grpSp>
        <p:pic>
          <p:nvPicPr>
            <p:cNvPr id="11" name="cheops-logo-mitzusatz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192464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cheops-logo-mitzusatz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36604" y="123566"/>
            <a:ext cx="2129693" cy="635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" name="Group 111"/>
          <p:cNvGrpSpPr/>
          <p:nvPr/>
        </p:nvGrpSpPr>
        <p:grpSpPr>
          <a:xfrm>
            <a:off x="201869" y="74591"/>
            <a:ext cx="5499434" cy="419234"/>
            <a:chOff x="-1" y="0"/>
            <a:chExt cx="5499432" cy="419233"/>
          </a:xfrm>
        </p:grpSpPr>
        <p:pic>
          <p:nvPicPr>
            <p:cNvPr id="98" name="04_logo_whit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0"/>
              <a:ext cx="1168945" cy="4192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10" name="Group 110"/>
            <p:cNvGrpSpPr/>
            <p:nvPr/>
          </p:nvGrpSpPr>
          <p:grpSpPr>
            <a:xfrm>
              <a:off x="1266721" y="82549"/>
              <a:ext cx="4232711" cy="254001"/>
              <a:chOff x="0" y="0"/>
              <a:chExt cx="4232709" cy="254000"/>
            </a:xfrm>
          </p:grpSpPr>
          <p:pic>
            <p:nvPicPr>
              <p:cNvPr id="99" name="AUST0001.pn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54000" y="0"/>
                <a:ext cx="379047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0" name="BELG0001.pn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22300" y="0"/>
                <a:ext cx="292101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1" name="FRAN0001.png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914400" y="0"/>
                <a:ext cx="379047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2" name="GERM0001.pn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82700" y="0"/>
                <a:ext cx="420078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3" name="HUNG0001.png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701800" y="0"/>
                <a:ext cx="504093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4" name="PORT0001.png"/>
              <p:cNvPicPr/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2590800" y="0"/>
                <a:ext cx="379047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5" name="SWDN0001.png"/>
              <p:cNvPicPr/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3343709" y="0"/>
                <a:ext cx="403470" cy="25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6" name="SWIT0001.png"/>
              <p:cNvPicPr/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0"/>
                <a:ext cx="254000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7" name="UNKG0001.png"/>
              <p:cNvPicPr/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3728617" y="0"/>
                <a:ext cx="504093" cy="25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8" name="ITAL0001.png"/>
              <p:cNvPicPr/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2209800" y="0"/>
                <a:ext cx="379047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109" name="SPAN0001.png"/>
              <p:cNvPicPr/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2968899" y="1419"/>
                <a:ext cx="374811" cy="2511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112" name="Shape 112"/>
          <p:cNvSpPr/>
          <p:nvPr/>
        </p:nvSpPr>
        <p:spPr>
          <a:xfrm>
            <a:off x="314161" y="2324013"/>
            <a:ext cx="7800101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/>
            </a:pPr>
            <a:r>
              <a:rPr sz="7000" b="1"/>
              <a:t>SCIENTIFIC MOTIVATION</a:t>
            </a:r>
          </a:p>
        </p:txBody>
      </p:sp>
      <p:sp>
        <p:nvSpPr>
          <p:cNvPr id="113" name="Shape 113"/>
          <p:cNvSpPr/>
          <p:nvPr/>
        </p:nvSpPr>
        <p:spPr>
          <a:xfrm>
            <a:off x="269611" y="1034027"/>
            <a:ext cx="12465577" cy="1"/>
          </a:xfrm>
          <a:prstGeom prst="line">
            <a:avLst/>
          </a:prstGeom>
          <a:ln w="25400">
            <a:solidFill>
              <a:srgbClr val="FFAA00"/>
            </a:solidFill>
            <a:miter lim="400000"/>
          </a:ln>
        </p:spPr>
        <p:txBody>
          <a:bodyPr lIns="39687" tIns="39687" rIns="39687" bIns="39687" anchor="ctr"/>
          <a:lstStyle/>
          <a:p>
            <a:pPr lvl="0" algn="l" defTabSz="585216">
              <a:defRPr sz="11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114" name="CHEOPS.jp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164786" y="3123724"/>
            <a:ext cx="5786806" cy="6143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863"/>
          <p:cNvGrpSpPr/>
          <p:nvPr/>
        </p:nvGrpSpPr>
        <p:grpSpPr>
          <a:xfrm>
            <a:off x="112121" y="204599"/>
            <a:ext cx="11781119" cy="829432"/>
            <a:chOff x="0" y="41087"/>
            <a:chExt cx="11781118" cy="829431"/>
          </a:xfrm>
        </p:grpSpPr>
        <p:grpSp>
          <p:nvGrpSpPr>
            <p:cNvPr id="15" name="Group 861"/>
            <p:cNvGrpSpPr/>
            <p:nvPr/>
          </p:nvGrpSpPr>
          <p:grpSpPr>
            <a:xfrm>
              <a:off x="1434144" y="41087"/>
              <a:ext cx="10346974" cy="829431"/>
              <a:chOff x="1444665" y="99090"/>
              <a:chExt cx="10346972" cy="829429"/>
            </a:xfrm>
          </p:grpSpPr>
          <p:sp>
            <p:nvSpPr>
              <p:cNvPr id="17" name="Shape 859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9" name="Shape 860"/>
              <p:cNvSpPr/>
              <p:nvPr/>
            </p:nvSpPr>
            <p:spPr>
              <a:xfrm>
                <a:off x="1496023" y="99090"/>
                <a:ext cx="10143748" cy="6956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>
                <a:lvl1pPr algn="l">
                  <a:def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lang="nl-BE" sz="4000" dirty="0" smtClean="0">
                    <a:solidFill>
                      <a:srgbClr val="B51A00"/>
                    </a:solidFill>
                  </a:rPr>
                  <a:t>Why is stellar characterization so important?</a:t>
                </a:r>
                <a:endParaRPr sz="4000" dirty="0">
                  <a:solidFill>
                    <a:srgbClr val="B51A00"/>
                  </a:solidFill>
                </a:endParaRPr>
              </a:p>
            </p:txBody>
          </p:sp>
        </p:grpSp>
        <p:pic>
          <p:nvPicPr>
            <p:cNvPr id="16" name="cheops-logo-mitzusatz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" name="Grouper 22"/>
          <p:cNvGrpSpPr/>
          <p:nvPr/>
        </p:nvGrpSpPr>
        <p:grpSpPr>
          <a:xfrm>
            <a:off x="2211188" y="1248522"/>
            <a:ext cx="8432778" cy="2059493"/>
            <a:chOff x="2932282" y="7529621"/>
            <a:chExt cx="8432778" cy="2059493"/>
          </a:xfrm>
        </p:grpSpPr>
        <p:pic>
          <p:nvPicPr>
            <p:cNvPr id="24" name="Image 23" descr="Macintosh HD:Users:ehrenrei:Desktop:Capture d’écran 2013-09-19 à 17.56.53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12" t="81199"/>
            <a:stretch/>
          </p:blipFill>
          <p:spPr bwMode="auto">
            <a:xfrm>
              <a:off x="2932282" y="7529621"/>
              <a:ext cx="8432778" cy="205949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Image 24" descr="Macintosh HD:Users:ehrenrei:Desktop:Capture d’écran 2013-09-19 à 17.56.53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" t="87232" r="96197" b="8809"/>
            <a:stretch/>
          </p:blipFill>
          <p:spPr bwMode="auto">
            <a:xfrm>
              <a:off x="7494119" y="8970380"/>
              <a:ext cx="532920" cy="51086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Image 25" descr="Macintosh HD:Users:ehrenrei:Desktop:Capture d’écran 2013-09-19 à 17.56.53.png"/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6" t="87232" r="74791" b="8809"/>
            <a:stretch/>
          </p:blipFill>
          <p:spPr bwMode="auto">
            <a:xfrm>
              <a:off x="8055088" y="9057390"/>
              <a:ext cx="2588878" cy="3484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2" name="ZoneTexte 1"/>
          <p:cNvSpPr txBox="1"/>
          <p:nvPr/>
        </p:nvSpPr>
        <p:spPr>
          <a:xfrm>
            <a:off x="2195040" y="3458947"/>
            <a:ext cx="7441664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Progress</a:t>
            </a:r>
            <a:r>
              <a:rPr kumimoji="0" lang="fr-FR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on </a:t>
            </a:r>
            <a:r>
              <a:rPr kumimoji="0" lang="fr-FR" sz="3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this</a:t>
            </a:r>
            <a:r>
              <a:rPr kumimoji="0" lang="fr-FR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fr-FR" sz="36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side</a:t>
            </a:r>
            <a:r>
              <a:rPr kumimoji="0" lang="fr-FR" sz="3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?</a:t>
            </a:r>
          </a:p>
          <a:p>
            <a:pPr rtl="0" latinLnBrk="1" hangingPunct="0"/>
            <a:r>
              <a:rPr lang="fr-FR" baseline="0" dirty="0" err="1" smtClean="0">
                <a:solidFill>
                  <a:srgbClr val="000000"/>
                </a:solidFill>
              </a:rPr>
              <a:t>Dorn</a:t>
            </a:r>
            <a:r>
              <a:rPr lang="fr-FR" baseline="0" dirty="0" smtClean="0">
                <a:solidFill>
                  <a:srgbClr val="000000"/>
                </a:solidFill>
              </a:rPr>
              <a:t> et al.</a:t>
            </a:r>
            <a:r>
              <a:rPr lang="fr-FR" dirty="0" smtClean="0">
                <a:solidFill>
                  <a:srgbClr val="000000"/>
                </a:solidFill>
              </a:rPr>
              <a:t> 2015, </a:t>
            </a:r>
            <a:r>
              <a:rPr lang="fr-FR" dirty="0" err="1" smtClean="0">
                <a:solidFill>
                  <a:srgbClr val="000000"/>
                </a:solidFill>
              </a:rPr>
              <a:t>arXiv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/>
              <a:t>150203605D</a:t>
            </a:r>
            <a:endParaRPr kumimoji="0" lang="fr-FR" sz="3600" b="0" i="0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Helvetica Light"/>
            </a:endParaRPr>
          </a:p>
        </p:txBody>
      </p:sp>
      <p:pic>
        <p:nvPicPr>
          <p:cNvPr id="3" name="Image 2" descr="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4786764"/>
            <a:ext cx="10198100" cy="965200"/>
          </a:xfrm>
          <a:prstGeom prst="rect">
            <a:avLst/>
          </a:prstGeom>
        </p:spPr>
      </p:pic>
      <p:pic>
        <p:nvPicPr>
          <p:cNvPr id="7" name="Image 6" descr="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41" y="6420229"/>
            <a:ext cx="13452660" cy="2196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1" y="6701355"/>
            <a:ext cx="12537251" cy="323292"/>
          </a:xfrm>
          <a:prstGeom prst="rect">
            <a:avLst/>
          </a:prstGeom>
          <a:solidFill>
            <a:srgbClr val="FF0000">
              <a:alpha val="16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0990297" y="6378063"/>
            <a:ext cx="1968325" cy="323292"/>
          </a:xfrm>
          <a:prstGeom prst="rect">
            <a:avLst/>
          </a:prstGeom>
          <a:solidFill>
            <a:srgbClr val="FF0000">
              <a:alpha val="16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865380" y="7208960"/>
            <a:ext cx="6139420" cy="323292"/>
          </a:xfrm>
          <a:prstGeom prst="rect">
            <a:avLst/>
          </a:prstGeom>
          <a:solidFill>
            <a:srgbClr val="FF0000">
              <a:alpha val="16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7499916"/>
            <a:ext cx="10874854" cy="309444"/>
          </a:xfrm>
          <a:prstGeom prst="rect">
            <a:avLst/>
          </a:prstGeom>
          <a:solidFill>
            <a:srgbClr val="FF0000">
              <a:alpha val="16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961133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cheops-logo-mitzusatz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36604" y="123566"/>
            <a:ext cx="2129693" cy="635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93" name="Group 593"/>
          <p:cNvGrpSpPr/>
          <p:nvPr/>
        </p:nvGrpSpPr>
        <p:grpSpPr>
          <a:xfrm>
            <a:off x="201869" y="74591"/>
            <a:ext cx="5499434" cy="419234"/>
            <a:chOff x="-1" y="0"/>
            <a:chExt cx="5499432" cy="419233"/>
          </a:xfrm>
        </p:grpSpPr>
        <p:pic>
          <p:nvPicPr>
            <p:cNvPr id="580" name="04_logo_whit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" y="0"/>
              <a:ext cx="1168945" cy="41923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92" name="Group 592"/>
            <p:cNvGrpSpPr/>
            <p:nvPr/>
          </p:nvGrpSpPr>
          <p:grpSpPr>
            <a:xfrm>
              <a:off x="1266721" y="82549"/>
              <a:ext cx="4232711" cy="254001"/>
              <a:chOff x="0" y="0"/>
              <a:chExt cx="4232709" cy="254000"/>
            </a:xfrm>
          </p:grpSpPr>
          <p:pic>
            <p:nvPicPr>
              <p:cNvPr id="581" name="AUST0001.pn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54000" y="0"/>
                <a:ext cx="379047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82" name="BELG0001.pn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622300" y="0"/>
                <a:ext cx="292101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83" name="FRAN0001.png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914400" y="0"/>
                <a:ext cx="379047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84" name="GERM0001.pn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1282700" y="0"/>
                <a:ext cx="420078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85" name="HUNG0001.png"/>
              <p:cNvPicPr/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1701800" y="0"/>
                <a:ext cx="504093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86" name="PORT0001.png"/>
              <p:cNvPicPr/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>
                <a:off x="2590800" y="0"/>
                <a:ext cx="379047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87" name="SWDN0001.png"/>
              <p:cNvPicPr/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>
                <a:off x="3343709" y="0"/>
                <a:ext cx="403470" cy="25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88" name="SWIT0001.png"/>
              <p:cNvPicPr/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>
                <a:off x="0" y="0"/>
                <a:ext cx="254000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89" name="UNKG0001.png"/>
              <p:cNvPicPr/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3728617" y="0"/>
                <a:ext cx="504093" cy="25400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0" name="ITAL0001.png"/>
              <p:cNvPicPr/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>
                <a:off x="2209800" y="0"/>
                <a:ext cx="379047" cy="2540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91" name="SPAN0001.png"/>
              <p:cNvPicPr/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>
                <a:off x="2968899" y="1419"/>
                <a:ext cx="374811" cy="25116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sp>
        <p:nvSpPr>
          <p:cNvPr id="594" name="Shape 594"/>
          <p:cNvSpPr/>
          <p:nvPr/>
        </p:nvSpPr>
        <p:spPr>
          <a:xfrm>
            <a:off x="136430" y="2627690"/>
            <a:ext cx="7334062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7000"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/>
            </a:pPr>
            <a:r>
              <a:rPr lang="nl-BE" sz="7000" b="1" dirty="0" smtClean="0"/>
              <a:t>ESA’s FIRST SMALL MISSION</a:t>
            </a:r>
            <a:endParaRPr sz="7000" b="1" dirty="0"/>
          </a:p>
        </p:txBody>
      </p:sp>
      <p:sp>
        <p:nvSpPr>
          <p:cNvPr id="595" name="Shape 595"/>
          <p:cNvSpPr/>
          <p:nvPr/>
        </p:nvSpPr>
        <p:spPr>
          <a:xfrm>
            <a:off x="269611" y="1034027"/>
            <a:ext cx="12465577" cy="1"/>
          </a:xfrm>
          <a:prstGeom prst="line">
            <a:avLst/>
          </a:prstGeom>
          <a:ln w="25400">
            <a:solidFill>
              <a:srgbClr val="FFAA00"/>
            </a:solidFill>
            <a:miter lim="400000"/>
          </a:ln>
        </p:spPr>
        <p:txBody>
          <a:bodyPr lIns="39687" tIns="39687" rIns="39687" bIns="39687" anchor="ctr"/>
          <a:lstStyle/>
          <a:p>
            <a:pPr lvl="0" algn="l" defTabSz="585216">
              <a:defRPr sz="11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pic>
        <p:nvPicPr>
          <p:cNvPr id="596" name="CHEOPS.jp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7327100" y="3167992"/>
            <a:ext cx="5786806" cy="61430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Shape 778"/>
          <p:cNvSpPr/>
          <p:nvPr/>
        </p:nvSpPr>
        <p:spPr>
          <a:xfrm>
            <a:off x="1541065" y="1064870"/>
            <a:ext cx="10464801" cy="474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marL="577850" lvl="0" indent="-371474" algn="l" defTabSz="379729">
              <a:spcBef>
                <a:spcPts val="1500"/>
              </a:spcBef>
              <a:buSzPct val="100000"/>
              <a:buChar char="•"/>
              <a:defRPr sz="1800"/>
            </a:pPr>
            <a:r>
              <a:rPr sz="2730" dirty="0">
                <a:latin typeface="Helvetica"/>
                <a:ea typeface="Helvetica"/>
                <a:cs typeface="Helvetica"/>
                <a:sym typeface="Helvetica"/>
              </a:rPr>
              <a:t>ESA S-class mission in Cosmic Vision 2015-2025:</a:t>
            </a:r>
          </a:p>
          <a:p>
            <a:pPr marL="577850" lvl="0" indent="-371474" algn="l" defTabSz="379729">
              <a:spcBef>
                <a:spcPts val="1500"/>
              </a:spcBef>
              <a:buSzPct val="100000"/>
              <a:buChar char="•"/>
              <a:defRPr sz="1800"/>
            </a:pPr>
            <a:r>
              <a:rPr sz="2730" dirty="0" smtClean="0">
                <a:latin typeface="Helvetica"/>
                <a:ea typeface="Helvetica"/>
                <a:cs typeface="Helvetica"/>
                <a:sym typeface="Helvetica"/>
              </a:rPr>
              <a:t>Science</a:t>
            </a:r>
            <a:r>
              <a:rPr lang="nl-BE" sz="2730" dirty="0" smtClean="0">
                <a:latin typeface="Helvetica"/>
                <a:ea typeface="Helvetica"/>
                <a:cs typeface="Helvetica"/>
                <a:sym typeface="Helvetica"/>
              </a:rPr>
              <a:t>: </a:t>
            </a:r>
            <a:r>
              <a:rPr sz="2730" dirty="0" smtClean="0">
                <a:latin typeface="Helvetica"/>
                <a:ea typeface="Helvetica"/>
                <a:cs typeface="Helvetica"/>
                <a:sym typeface="Helvetica"/>
              </a:rPr>
              <a:t>top </a:t>
            </a:r>
            <a:r>
              <a:rPr sz="2730" dirty="0">
                <a:latin typeface="Helvetica"/>
                <a:ea typeface="Helvetica"/>
                <a:cs typeface="Helvetica"/>
                <a:sym typeface="Helvetica"/>
              </a:rPr>
              <a:t>rated science in any area of space science</a:t>
            </a:r>
          </a:p>
          <a:p>
            <a:pPr marL="577850" lvl="0" indent="-371474" algn="l" defTabSz="379729">
              <a:spcBef>
                <a:spcPts val="1500"/>
              </a:spcBef>
              <a:buSzPct val="100000"/>
              <a:buChar char="•"/>
              <a:defRPr sz="1800"/>
            </a:pPr>
            <a:r>
              <a:rPr sz="2730" dirty="0" smtClean="0">
                <a:latin typeface="Helvetica"/>
                <a:ea typeface="Helvetica"/>
                <a:cs typeface="Helvetica"/>
                <a:sym typeface="Helvetica"/>
              </a:rPr>
              <a:t>Cost</a:t>
            </a:r>
            <a:r>
              <a:rPr lang="nl-BE" sz="2730" dirty="0" smtClean="0">
                <a:latin typeface="Helvetica"/>
                <a:ea typeface="Helvetica"/>
                <a:cs typeface="Helvetica"/>
                <a:sym typeface="Helvetica"/>
              </a:rPr>
              <a:t>:</a:t>
            </a:r>
            <a:endParaRPr sz="2730" dirty="0">
              <a:latin typeface="Helvetica"/>
              <a:ea typeface="Helvetica"/>
              <a:cs typeface="Helvetica"/>
              <a:sym typeface="Helvetica"/>
            </a:endParaRPr>
          </a:p>
          <a:p>
            <a:pPr marL="866775" lvl="1" indent="-371474" algn="l" defTabSz="379729">
              <a:spcBef>
                <a:spcPts val="1500"/>
              </a:spcBef>
              <a:buSzPct val="70000"/>
              <a:buChar char="‣"/>
              <a:defRPr sz="1800"/>
            </a:pPr>
            <a:r>
              <a:rPr sz="2730" dirty="0">
                <a:latin typeface="Helvetica"/>
                <a:ea typeface="Helvetica"/>
                <a:cs typeface="Helvetica"/>
                <a:sym typeface="Helvetica"/>
              </a:rPr>
              <a:t>total cost </a:t>
            </a:r>
            <a:r>
              <a:rPr lang="nl-BE" sz="2730" dirty="0" smtClean="0">
                <a:latin typeface="Helvetica"/>
                <a:ea typeface="Helvetica"/>
                <a:cs typeface="Helvetica"/>
                <a:sym typeface="Helvetica"/>
              </a:rPr>
              <a:t>&lt;150 M€ (</a:t>
            </a:r>
            <a:r>
              <a:rPr sz="2730" dirty="0" smtClean="0">
                <a:latin typeface="Helvetica"/>
                <a:ea typeface="Helvetica"/>
                <a:cs typeface="Helvetica"/>
                <a:sym typeface="Helvetica"/>
              </a:rPr>
              <a:t>~ </a:t>
            </a:r>
            <a:r>
              <a:rPr sz="2730" dirty="0">
                <a:latin typeface="Helvetica"/>
                <a:ea typeface="Helvetica"/>
                <a:cs typeface="Helvetica"/>
                <a:sym typeface="Helvetica"/>
              </a:rPr>
              <a:t>110 M</a:t>
            </a:r>
            <a:r>
              <a:rPr sz="2730" dirty="0" smtClean="0">
                <a:latin typeface="Helvetica"/>
                <a:ea typeface="Helvetica"/>
                <a:cs typeface="Helvetica"/>
                <a:sym typeface="Helvetica"/>
              </a:rPr>
              <a:t>€</a:t>
            </a:r>
            <a:r>
              <a:rPr lang="nl-BE" sz="2730" dirty="0" smtClean="0">
                <a:latin typeface="Helvetica"/>
                <a:ea typeface="Helvetica"/>
                <a:cs typeface="Helvetica"/>
                <a:sym typeface="Helvetica"/>
              </a:rPr>
              <a:t>)</a:t>
            </a:r>
            <a:endParaRPr sz="2730" dirty="0">
              <a:latin typeface="Helvetica"/>
              <a:ea typeface="Helvetica"/>
              <a:cs typeface="Helvetica"/>
              <a:sym typeface="Helvetica"/>
            </a:endParaRPr>
          </a:p>
          <a:p>
            <a:pPr marL="866775" lvl="1" indent="-371474" algn="l" defTabSz="379729">
              <a:spcBef>
                <a:spcPts val="1500"/>
              </a:spcBef>
              <a:buSzPct val="70000"/>
              <a:buChar char="‣"/>
              <a:defRPr sz="1800"/>
            </a:pPr>
            <a:r>
              <a:rPr sz="2730" dirty="0">
                <a:latin typeface="Helvetica"/>
                <a:ea typeface="Helvetica"/>
                <a:cs typeface="Helvetica"/>
                <a:sym typeface="Helvetica"/>
              </a:rPr>
              <a:t>cost to ESA: </a:t>
            </a:r>
            <a:r>
              <a:rPr sz="2730" dirty="0" smtClean="0">
                <a:latin typeface="Helvetica"/>
                <a:ea typeface="Helvetica"/>
                <a:cs typeface="Helvetica"/>
                <a:sym typeface="Helvetica"/>
              </a:rPr>
              <a:t>50 </a:t>
            </a:r>
            <a:r>
              <a:rPr sz="2730" dirty="0">
                <a:latin typeface="Helvetica"/>
                <a:ea typeface="Helvetica"/>
                <a:cs typeface="Helvetica"/>
                <a:sym typeface="Helvetica"/>
              </a:rPr>
              <a:t>M</a:t>
            </a:r>
            <a:r>
              <a:rPr sz="2730" dirty="0" smtClean="0">
                <a:latin typeface="Helvetica"/>
                <a:ea typeface="Helvetica"/>
                <a:cs typeface="Helvetica"/>
                <a:sym typeface="Helvetica"/>
              </a:rPr>
              <a:t>€</a:t>
            </a:r>
            <a:r>
              <a:rPr lang="nl-BE" sz="2730" dirty="0" smtClean="0">
                <a:latin typeface="Helvetica"/>
                <a:ea typeface="Helvetica"/>
                <a:cs typeface="Helvetica"/>
                <a:sym typeface="Helvetica"/>
              </a:rPr>
              <a:t> (platform, detector, launch)</a:t>
            </a:r>
            <a:endParaRPr sz="2730" dirty="0">
              <a:latin typeface="Helvetica"/>
              <a:ea typeface="Helvetica"/>
              <a:cs typeface="Helvetica"/>
              <a:sym typeface="Helvetica"/>
            </a:endParaRPr>
          </a:p>
          <a:p>
            <a:pPr marL="577850" lvl="0" indent="-371474" algn="l" defTabSz="379729">
              <a:spcBef>
                <a:spcPts val="1500"/>
              </a:spcBef>
              <a:buSzPct val="100000"/>
              <a:buChar char="•"/>
              <a:defRPr sz="1800"/>
            </a:pPr>
            <a:r>
              <a:rPr sz="2730" dirty="0" smtClean="0">
                <a:latin typeface="Helvetica"/>
                <a:ea typeface="Helvetica"/>
                <a:cs typeface="Helvetica"/>
                <a:sym typeface="Helvetica"/>
              </a:rPr>
              <a:t>Schedule</a:t>
            </a:r>
            <a:r>
              <a:rPr lang="nl-BE" sz="2730" dirty="0" smtClean="0">
                <a:latin typeface="Helvetica"/>
                <a:ea typeface="Helvetica"/>
                <a:cs typeface="Helvetica"/>
                <a:sym typeface="Helvetica"/>
              </a:rPr>
              <a:t>:</a:t>
            </a:r>
            <a:endParaRPr sz="2730" dirty="0">
              <a:latin typeface="Helvetica"/>
              <a:ea typeface="Helvetica"/>
              <a:cs typeface="Helvetica"/>
              <a:sym typeface="Helvetica"/>
            </a:endParaRPr>
          </a:p>
          <a:p>
            <a:pPr marL="866775" lvl="1" indent="-371474" algn="l" defTabSz="379729">
              <a:spcBef>
                <a:spcPts val="1500"/>
              </a:spcBef>
              <a:buSzPct val="70000"/>
              <a:buChar char="‣"/>
              <a:defRPr sz="1800"/>
            </a:pPr>
            <a:r>
              <a:rPr sz="2730" dirty="0">
                <a:latin typeface="Helvetica"/>
                <a:ea typeface="Helvetica"/>
                <a:cs typeface="Helvetica"/>
                <a:sym typeface="Helvetica"/>
              </a:rPr>
              <a:t>developed and launched within 4 years</a:t>
            </a:r>
          </a:p>
        </p:txBody>
      </p:sp>
      <p:graphicFrame>
        <p:nvGraphicFramePr>
          <p:cNvPr id="779" name="Table 779"/>
          <p:cNvGraphicFramePr/>
          <p:nvPr>
            <p:extLst>
              <p:ext uri="{D42A27DB-BD31-4B8C-83A1-F6EECF244321}">
                <p14:modId xmlns:p14="http://schemas.microsoft.com/office/powerpoint/2010/main" val="2426864828"/>
              </p:ext>
            </p:extLst>
          </p:nvPr>
        </p:nvGraphicFramePr>
        <p:xfrm>
          <a:off x="1858418" y="5633316"/>
          <a:ext cx="7550943" cy="35687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491061"/>
                <a:gridCol w="4059882"/>
              </a:tblGrid>
              <a:tr h="600075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000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call issued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March, 2012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000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proposal due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June, 2012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mission selection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October, 2012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600075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mission adoption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February, 2014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launch 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00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end 2017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000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Nominal lifetime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defTabSz="914400">
                        <a:tabLst>
                          <a:tab pos="914400" algn="l"/>
                        </a:tabLst>
                      </a:pPr>
                      <a:r>
                        <a:rPr sz="3000" dirty="0"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3.5 years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pSp>
        <p:nvGrpSpPr>
          <p:cNvPr id="784" name="Group 784"/>
          <p:cNvGrpSpPr/>
          <p:nvPr/>
        </p:nvGrpSpPr>
        <p:grpSpPr>
          <a:xfrm>
            <a:off x="112121" y="163512"/>
            <a:ext cx="11781116" cy="870517"/>
            <a:chOff x="0" y="0"/>
            <a:chExt cx="11781115" cy="870516"/>
          </a:xfrm>
        </p:grpSpPr>
        <p:grpSp>
          <p:nvGrpSpPr>
            <p:cNvPr id="782" name="Group 782"/>
            <p:cNvGrpSpPr/>
            <p:nvPr/>
          </p:nvGrpSpPr>
          <p:grpSpPr>
            <a:xfrm>
              <a:off x="1434144" y="-1"/>
              <a:ext cx="10346972" cy="870518"/>
              <a:chOff x="1444665" y="58002"/>
              <a:chExt cx="10346970" cy="870516"/>
            </a:xfrm>
          </p:grpSpPr>
          <p:sp>
            <p:nvSpPr>
              <p:cNvPr id="780" name="Shape 780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781" name="Shape 781"/>
              <p:cNvSpPr/>
              <p:nvPr/>
            </p:nvSpPr>
            <p:spPr>
              <a:xfrm>
                <a:off x="1496023" y="58002"/>
                <a:ext cx="7279260" cy="7778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>
                <a:lvl1pPr algn="l">
                  <a:def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4000">
                    <a:solidFill>
                      <a:srgbClr val="B51A00"/>
                    </a:solidFill>
                  </a:rPr>
                  <a:t>ESA small mission requirements</a:t>
                </a:r>
              </a:p>
            </p:txBody>
          </p:sp>
        </p:grpSp>
        <p:pic>
          <p:nvPicPr>
            <p:cNvPr id="783" name="cheops-logo-mitzusatz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02696640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" name="PORT0001.g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1200" y="6858000"/>
            <a:ext cx="473808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89" name="AUST0001.gi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93300" y="6629400"/>
            <a:ext cx="473808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0" name="GERM0001.g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42500" y="3924300"/>
            <a:ext cx="525097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1" name="ITAL0001.g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93300" y="5715000"/>
            <a:ext cx="473808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2" name="UNKG0001.g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51200" y="4889500"/>
            <a:ext cx="630116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3" name="BELG0001.g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931400" y="4876800"/>
            <a:ext cx="365126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4" name="SWDN0001.g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251200" y="3886200"/>
            <a:ext cx="504337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5" name="HUNG0001.g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804400" y="7620000"/>
            <a:ext cx="630116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6" name="FRAN0001.gi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3251200" y="5956300"/>
            <a:ext cx="473808" cy="317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97" name="SWIT0001.gif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276600" y="2197100"/>
            <a:ext cx="317500" cy="317500"/>
          </a:xfrm>
          <a:prstGeom prst="rect">
            <a:avLst/>
          </a:prstGeom>
          <a:ln w="12700">
            <a:miter lim="400000"/>
          </a:ln>
        </p:spPr>
      </p:pic>
      <p:sp>
        <p:nvSpPr>
          <p:cNvPr id="798" name="Shape 798"/>
          <p:cNvSpPr/>
          <p:nvPr/>
        </p:nvSpPr>
        <p:spPr>
          <a:xfrm>
            <a:off x="8664" y="2146300"/>
            <a:ext cx="3263901" cy="1104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2000">
                <a:latin typeface="Helvetica Neue"/>
                <a:ea typeface="Helvetica Neue"/>
                <a:cs typeface="Helvetica Neue"/>
                <a:sym typeface="Helvetica Neue"/>
              </a:rPr>
              <a:t>Switzerland</a:t>
            </a:r>
          </a:p>
          <a:p>
            <a:pPr lvl="0" algn="r">
              <a:defRPr sz="1800"/>
            </a:pPr>
            <a:r>
              <a:rPr sz="1600" b="1">
                <a:latin typeface="Helvetica Neue"/>
                <a:ea typeface="Helvetica Neue"/>
                <a:cs typeface="Helvetica Neue"/>
                <a:sym typeface="Helvetica Neue"/>
              </a:rPr>
              <a:t>Mission Lead</a:t>
            </a:r>
          </a:p>
          <a:p>
            <a:pPr lvl="0" algn="r">
              <a:defRPr sz="1800"/>
            </a:pPr>
            <a:r>
              <a:rPr sz="1500" b="1">
                <a:latin typeface="Helvetica Neue"/>
                <a:ea typeface="Helvetica Neue"/>
                <a:cs typeface="Helvetica Neue"/>
                <a:sym typeface="Helvetica Neue"/>
              </a:rPr>
              <a:t>Instrument Team</a:t>
            </a:r>
          </a:p>
          <a:p>
            <a:pPr lvl="0" algn="r">
              <a:defRPr sz="1800"/>
            </a:pPr>
            <a:r>
              <a:rPr sz="1500" b="1">
                <a:latin typeface="Helvetica Neue"/>
                <a:ea typeface="Helvetica Neue"/>
                <a:cs typeface="Helvetica Neue"/>
                <a:sym typeface="Helvetica Neue"/>
              </a:rPr>
              <a:t>Science Operations Center</a:t>
            </a:r>
          </a:p>
        </p:txBody>
      </p:sp>
      <p:sp>
        <p:nvSpPr>
          <p:cNvPr id="799" name="Shape 799"/>
          <p:cNvSpPr/>
          <p:nvPr/>
        </p:nvSpPr>
        <p:spPr>
          <a:xfrm>
            <a:off x="10490200" y="3778250"/>
            <a:ext cx="23622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sz="2000">
                <a:latin typeface="Helvetica Neue"/>
                <a:ea typeface="Helvetica Neue"/>
                <a:cs typeface="Helvetica Neue"/>
                <a:sym typeface="Helvetica Neue"/>
              </a:rPr>
              <a:t>Germany</a:t>
            </a:r>
            <a:br>
              <a:rPr sz="20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sz="1500" b="1">
                <a:latin typeface="Helvetica Neue"/>
                <a:ea typeface="Helvetica Neue"/>
                <a:cs typeface="Helvetica Neue"/>
                <a:sym typeface="Helvetica Neue"/>
              </a:rPr>
              <a:t>Focal Plane Assembly</a:t>
            </a:r>
          </a:p>
        </p:txBody>
      </p:sp>
      <p:sp>
        <p:nvSpPr>
          <p:cNvPr id="800" name="Shape 800"/>
          <p:cNvSpPr/>
          <p:nvPr/>
        </p:nvSpPr>
        <p:spPr>
          <a:xfrm>
            <a:off x="10490200" y="5562600"/>
            <a:ext cx="23622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sz="2000">
                <a:latin typeface="Helvetica Neue"/>
                <a:ea typeface="Helvetica Neue"/>
                <a:cs typeface="Helvetica Neue"/>
                <a:sym typeface="Helvetica Neue"/>
              </a:rPr>
              <a:t>Italy</a:t>
            </a:r>
            <a:br>
              <a:rPr sz="20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sz="1500" b="1">
                <a:latin typeface="Helvetica Neue"/>
                <a:ea typeface="Helvetica Neue"/>
                <a:cs typeface="Helvetica Neue"/>
                <a:sym typeface="Helvetica Neue"/>
              </a:rPr>
              <a:t>Optics</a:t>
            </a:r>
          </a:p>
        </p:txBody>
      </p:sp>
      <p:sp>
        <p:nvSpPr>
          <p:cNvPr id="801" name="Shape 801"/>
          <p:cNvSpPr/>
          <p:nvPr/>
        </p:nvSpPr>
        <p:spPr>
          <a:xfrm>
            <a:off x="10490200" y="6477000"/>
            <a:ext cx="23622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sz="2000">
                <a:latin typeface="Helvetica Neue"/>
                <a:ea typeface="Helvetica Neue"/>
                <a:cs typeface="Helvetica Neue"/>
                <a:sym typeface="Helvetica Neue"/>
              </a:rPr>
              <a:t>Austria</a:t>
            </a:r>
            <a:br>
              <a:rPr sz="20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sz="1500" b="1">
                <a:latin typeface="Helvetica Neue"/>
                <a:ea typeface="Helvetica Neue"/>
                <a:cs typeface="Helvetica Neue"/>
                <a:sym typeface="Helvetica Neue"/>
              </a:rPr>
              <a:t>Digital Processing Unit</a:t>
            </a:r>
          </a:p>
        </p:txBody>
      </p:sp>
      <p:sp>
        <p:nvSpPr>
          <p:cNvPr id="802" name="Shape 802"/>
          <p:cNvSpPr/>
          <p:nvPr/>
        </p:nvSpPr>
        <p:spPr>
          <a:xfrm>
            <a:off x="10490200" y="7454900"/>
            <a:ext cx="23622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sz="2000">
                <a:latin typeface="Helvetica Neue"/>
                <a:ea typeface="Helvetica Neue"/>
                <a:cs typeface="Helvetica Neue"/>
                <a:sym typeface="Helvetica Neue"/>
              </a:rPr>
              <a:t>Hungary</a:t>
            </a:r>
            <a:br>
              <a:rPr sz="20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sz="1500" b="1">
                <a:latin typeface="Helvetica Neue"/>
                <a:ea typeface="Helvetica Neue"/>
                <a:cs typeface="Helvetica Neue"/>
                <a:sym typeface="Helvetica Neue"/>
              </a:rPr>
              <a:t>Radiators</a:t>
            </a:r>
          </a:p>
        </p:txBody>
      </p:sp>
      <p:sp>
        <p:nvSpPr>
          <p:cNvPr id="803" name="Shape 803"/>
          <p:cNvSpPr/>
          <p:nvPr/>
        </p:nvSpPr>
        <p:spPr>
          <a:xfrm>
            <a:off x="10490200" y="4772595"/>
            <a:ext cx="2362200" cy="53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sz="2000" dirty="0">
                <a:latin typeface="Helvetica Neue"/>
                <a:ea typeface="Helvetica Neue"/>
                <a:cs typeface="Helvetica Neue"/>
                <a:sym typeface="Helvetica Neue"/>
              </a:rPr>
              <a:t>Belgium</a:t>
            </a:r>
            <a:br>
              <a:rPr sz="2000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sz="15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Baffle</a:t>
            </a:r>
            <a:r>
              <a:rPr lang="nl-BE" sz="1500" b="1" dirty="0" smtClean="0">
                <a:latin typeface="Helvetica Neue"/>
                <a:ea typeface="Helvetica Neue"/>
                <a:cs typeface="Helvetica Neue"/>
                <a:sym typeface="Helvetica Neue"/>
              </a:rPr>
              <a:t>, Door</a:t>
            </a:r>
            <a:endParaRPr sz="15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4" name="Shape 804"/>
          <p:cNvSpPr/>
          <p:nvPr/>
        </p:nvSpPr>
        <p:spPr>
          <a:xfrm>
            <a:off x="838200" y="3784600"/>
            <a:ext cx="23622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2000">
                <a:latin typeface="Helvetica Neue"/>
                <a:ea typeface="Helvetica Neue"/>
                <a:cs typeface="Helvetica Neue"/>
                <a:sym typeface="Helvetica Neue"/>
              </a:rPr>
              <a:t>Sweden</a:t>
            </a:r>
            <a:br>
              <a:rPr sz="20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sz="1500" b="1">
                <a:latin typeface="Helvetica Neue"/>
                <a:ea typeface="Helvetica Neue"/>
                <a:cs typeface="Helvetica Neue"/>
                <a:sym typeface="Helvetica Neue"/>
              </a:rPr>
              <a:t>Data simulator</a:t>
            </a:r>
          </a:p>
        </p:txBody>
      </p:sp>
      <p:sp>
        <p:nvSpPr>
          <p:cNvPr id="805" name="Shape 805"/>
          <p:cNvSpPr/>
          <p:nvPr/>
        </p:nvSpPr>
        <p:spPr>
          <a:xfrm>
            <a:off x="596900" y="4851400"/>
            <a:ext cx="26035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2000">
                <a:latin typeface="Helvetica Neue"/>
                <a:ea typeface="Helvetica Neue"/>
                <a:cs typeface="Helvetica Neue"/>
                <a:sym typeface="Helvetica Neue"/>
              </a:rPr>
              <a:t>UK</a:t>
            </a:r>
            <a:br>
              <a:rPr sz="20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sz="1500" b="1">
                <a:latin typeface="Helvetica Neue"/>
                <a:ea typeface="Helvetica Neue"/>
                <a:cs typeface="Helvetica Neue"/>
                <a:sym typeface="Helvetica Neue"/>
              </a:rPr>
              <a:t>Quick look</a:t>
            </a:r>
          </a:p>
        </p:txBody>
      </p:sp>
      <p:sp>
        <p:nvSpPr>
          <p:cNvPr id="806" name="Shape 806"/>
          <p:cNvSpPr/>
          <p:nvPr/>
        </p:nvSpPr>
        <p:spPr>
          <a:xfrm>
            <a:off x="596900" y="5803900"/>
            <a:ext cx="2603500" cy="63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2000">
                <a:latin typeface="Helvetica Neue"/>
                <a:ea typeface="Helvetica Neue"/>
                <a:cs typeface="Helvetica Neue"/>
                <a:sym typeface="Helvetica Neue"/>
              </a:rPr>
              <a:t>France</a:t>
            </a:r>
            <a:br>
              <a:rPr sz="20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sz="1500" b="1">
                <a:latin typeface="Helvetica Neue"/>
                <a:ea typeface="Helvetica Neue"/>
                <a:cs typeface="Helvetica Neue"/>
                <a:sym typeface="Helvetica Neue"/>
              </a:rPr>
              <a:t>Data Reduction Software</a:t>
            </a:r>
          </a:p>
        </p:txBody>
      </p:sp>
      <p:sp>
        <p:nvSpPr>
          <p:cNvPr id="807" name="Shape 807"/>
          <p:cNvSpPr/>
          <p:nvPr/>
        </p:nvSpPr>
        <p:spPr>
          <a:xfrm>
            <a:off x="647700" y="6807200"/>
            <a:ext cx="2603500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2000">
                <a:latin typeface="Helvetica Neue"/>
                <a:ea typeface="Helvetica Neue"/>
                <a:cs typeface="Helvetica Neue"/>
                <a:sym typeface="Helvetica Neue"/>
              </a:rPr>
              <a:t>Portugal</a:t>
            </a:r>
            <a:br>
              <a:rPr sz="20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sz="1500" b="1">
                <a:latin typeface="Helvetica Neue"/>
                <a:ea typeface="Helvetica Neue"/>
                <a:cs typeface="Helvetica Neue"/>
                <a:sym typeface="Helvetica Neue"/>
              </a:rPr>
              <a:t>Mission Planning, Archive, &amp; Data Reduction Software</a:t>
            </a:r>
          </a:p>
        </p:txBody>
      </p:sp>
      <p:grpSp>
        <p:nvGrpSpPr>
          <p:cNvPr id="815" name="Group 815"/>
          <p:cNvGrpSpPr/>
          <p:nvPr/>
        </p:nvGrpSpPr>
        <p:grpSpPr>
          <a:xfrm>
            <a:off x="112121" y="163512"/>
            <a:ext cx="12703126" cy="997949"/>
            <a:chOff x="0" y="0"/>
            <a:chExt cx="12703124" cy="997948"/>
          </a:xfrm>
        </p:grpSpPr>
        <p:grpSp>
          <p:nvGrpSpPr>
            <p:cNvPr id="812" name="Group 812"/>
            <p:cNvGrpSpPr/>
            <p:nvPr/>
          </p:nvGrpSpPr>
          <p:grpSpPr>
            <a:xfrm>
              <a:off x="0" y="0"/>
              <a:ext cx="11781116" cy="870517"/>
              <a:chOff x="0" y="0"/>
              <a:chExt cx="11781115" cy="870516"/>
            </a:xfrm>
          </p:grpSpPr>
          <p:grpSp>
            <p:nvGrpSpPr>
              <p:cNvPr id="810" name="Group 810"/>
              <p:cNvGrpSpPr/>
              <p:nvPr/>
            </p:nvGrpSpPr>
            <p:grpSpPr>
              <a:xfrm>
                <a:off x="1434144" y="-1"/>
                <a:ext cx="10346972" cy="870518"/>
                <a:chOff x="1444665" y="58002"/>
                <a:chExt cx="10346970" cy="870516"/>
              </a:xfrm>
            </p:grpSpPr>
            <p:sp>
              <p:nvSpPr>
                <p:cNvPr id="808" name="Shape 808"/>
                <p:cNvSpPr/>
                <p:nvPr/>
              </p:nvSpPr>
              <p:spPr>
                <a:xfrm flipV="1">
                  <a:off x="1444665" y="928516"/>
                  <a:ext cx="10346972" cy="3"/>
                </a:xfrm>
                <a:prstGeom prst="line">
                  <a:avLst/>
                </a:prstGeom>
                <a:noFill/>
                <a:ln w="25400" cap="flat">
                  <a:solidFill>
                    <a:srgbClr val="FFAA00"/>
                  </a:solidFill>
                  <a:prstDash val="solid"/>
                  <a:miter lim="400000"/>
                </a:ln>
                <a:effectLst/>
              </p:spPr>
              <p:txBody>
                <a:bodyPr wrap="square" lIns="39687" tIns="39687" rIns="39687" bIns="39687" numCol="1" anchor="ctr">
                  <a:noAutofit/>
                </a:bodyPr>
                <a:lstStyle/>
                <a:p>
                  <a:pPr lvl="0" algn="l" defTabSz="585216">
                    <a:defRPr sz="11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809" name="Shape 809"/>
                <p:cNvSpPr/>
                <p:nvPr/>
              </p:nvSpPr>
              <p:spPr>
                <a:xfrm>
                  <a:off x="1496023" y="58002"/>
                  <a:ext cx="4777360" cy="7778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39687" tIns="39687" rIns="39687" bIns="39687" numCol="1" anchor="ctr">
                  <a:spAutoFit/>
                </a:bodyPr>
                <a:lstStyle>
                  <a:lvl1pPr algn="l">
                    <a:defRPr sz="4000">
                      <a:solidFill>
                        <a:srgbClr val="B51A00"/>
                      </a:solidFill>
                      <a:latin typeface="Avenir Book"/>
                      <a:ea typeface="Avenir Book"/>
                      <a:cs typeface="Avenir Book"/>
                      <a:sym typeface="Avenir Book"/>
                    </a:defRPr>
                  </a:lvl1pPr>
                </a:lstStyle>
                <a:p>
                  <a:pPr lvl="0">
                    <a:defRPr sz="1800">
                      <a:solidFill>
                        <a:srgbClr val="000000"/>
                      </a:solidFill>
                    </a:defRPr>
                  </a:pPr>
                  <a:r>
                    <a:rPr sz="4000">
                      <a:solidFill>
                        <a:srgbClr val="B51A00"/>
                      </a:solidFill>
                    </a:rPr>
                    <a:t>CHEOPS consortium</a:t>
                  </a:r>
                </a:p>
              </p:txBody>
            </p:sp>
          </p:grpSp>
          <p:pic>
            <p:nvPicPr>
              <p:cNvPr id="811" name="cheops-logo-mitzusatz.pdf"/>
              <p:cNvPicPr/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>
                <a:off x="0" y="170577"/>
                <a:ext cx="1347558" cy="40179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813" name="Shape 813"/>
            <p:cNvSpPr/>
            <p:nvPr/>
          </p:nvSpPr>
          <p:spPr>
            <a:xfrm>
              <a:off x="184275" y="642348"/>
              <a:ext cx="911163" cy="355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500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>
                <a:defRPr sz="1800"/>
              </a:pPr>
              <a:r>
                <a:rPr sz="1500"/>
                <a:t>A. Fortier</a:t>
              </a:r>
            </a:p>
          </p:txBody>
        </p:sp>
        <p:sp>
          <p:nvSpPr>
            <p:cNvPr id="814" name="Shape 814"/>
            <p:cNvSpPr/>
            <p:nvPr/>
          </p:nvSpPr>
          <p:spPr>
            <a:xfrm>
              <a:off x="11744350" y="160794"/>
              <a:ext cx="958775" cy="485776"/>
            </a:xfrm>
            <a:prstGeom prst="rect">
              <a:avLst/>
            </a:prstGeom>
            <a:solidFill>
              <a:srgbClr val="FFE4A8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/>
            <a:p>
              <a:pPr lvl="0">
                <a:defRPr sz="1800"/>
              </a:pPr>
              <a:r>
                <a:rPr sz="1200">
                  <a:latin typeface="Avenir Book"/>
                  <a:ea typeface="Avenir Book"/>
                  <a:cs typeface="Avenir Book"/>
                  <a:sym typeface="Avenir Book"/>
                </a:rPr>
                <a:t>RINGBERG</a:t>
              </a:r>
            </a:p>
            <a:p>
              <a:pPr lvl="0">
                <a:defRPr sz="1800"/>
              </a:pPr>
              <a:r>
                <a:rPr sz="1200">
                  <a:latin typeface="Avenir Book"/>
                  <a:ea typeface="Avenir Book"/>
                  <a:cs typeface="Avenir Book"/>
                  <a:sym typeface="Avenir Book"/>
                </a:rPr>
                <a:t>WORKSHOP</a:t>
              </a:r>
            </a:p>
          </p:txBody>
        </p:sp>
      </p:grpSp>
      <p:pic>
        <p:nvPicPr>
          <p:cNvPr id="816" name="Capture d’écran 2014-09-11 à 10.01.23.png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4394197" y="1727200"/>
            <a:ext cx="4782370" cy="8026401"/>
          </a:xfrm>
          <a:prstGeom prst="rect">
            <a:avLst/>
          </a:prstGeom>
          <a:ln w="12700">
            <a:miter lim="400000"/>
          </a:ln>
        </p:spPr>
      </p:pic>
      <p:sp>
        <p:nvSpPr>
          <p:cNvPr id="817" name="Shape 817"/>
          <p:cNvSpPr/>
          <p:nvPr/>
        </p:nvSpPr>
        <p:spPr>
          <a:xfrm>
            <a:off x="424228" y="8089900"/>
            <a:ext cx="2603501" cy="86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2000">
                <a:latin typeface="Helvetica Neue"/>
                <a:ea typeface="Helvetica Neue"/>
                <a:cs typeface="Helvetica Neue"/>
                <a:sym typeface="Helvetica Neue"/>
              </a:rPr>
              <a:t>Spain</a:t>
            </a:r>
            <a:br>
              <a:rPr sz="200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sz="1500" b="1">
                <a:latin typeface="Helvetica Neue"/>
                <a:ea typeface="Helvetica Neue"/>
                <a:cs typeface="Helvetica Neue"/>
                <a:sym typeface="Helvetica Neue"/>
              </a:rPr>
              <a:t>Mission operations centre</a:t>
            </a:r>
          </a:p>
        </p:txBody>
      </p:sp>
      <p:pic>
        <p:nvPicPr>
          <p:cNvPr id="818" name="SPAN0001.gif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3165555" y="8362950"/>
            <a:ext cx="473809" cy="3175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1" name="Group 821"/>
          <p:cNvGrpSpPr/>
          <p:nvPr/>
        </p:nvGrpSpPr>
        <p:grpSpPr>
          <a:xfrm>
            <a:off x="224942" y="1587540"/>
            <a:ext cx="1375768" cy="1387848"/>
            <a:chOff x="0" y="0"/>
            <a:chExt cx="1375767" cy="1387846"/>
          </a:xfrm>
        </p:grpSpPr>
        <p:pic>
          <p:nvPicPr>
            <p:cNvPr id="819" name="11-20120401_swtr_benz_willy.jpg"/>
            <p:cNvPicPr/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278478" y="0"/>
              <a:ext cx="818811" cy="8127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20" name="Shape 820"/>
            <p:cNvSpPr/>
            <p:nvPr/>
          </p:nvSpPr>
          <p:spPr>
            <a:xfrm>
              <a:off x="0" y="834572"/>
              <a:ext cx="1375768" cy="5532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>
                <a:defRPr sz="1800"/>
              </a:pPr>
              <a:r>
                <a:rPr sz="1500" b="1">
                  <a:solidFill>
                    <a:srgbClr val="86100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Willy Benz</a:t>
              </a:r>
            </a:p>
            <a:p>
              <a:pPr lvl="0">
                <a:defRPr sz="1800"/>
              </a:pPr>
              <a:r>
                <a:rPr sz="1500" b="1">
                  <a:solidFill>
                    <a:srgbClr val="86100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PI, U. Bern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92481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cheops_animation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2467327" y="25400"/>
            <a:ext cx="17259301" cy="9708357"/>
          </a:xfrm>
          <a:prstGeom prst="rect">
            <a:avLst/>
          </a:prstGeom>
        </p:spPr>
      </p:pic>
      <p:grpSp>
        <p:nvGrpSpPr>
          <p:cNvPr id="524" name="Group 524"/>
          <p:cNvGrpSpPr/>
          <p:nvPr/>
        </p:nvGrpSpPr>
        <p:grpSpPr>
          <a:xfrm>
            <a:off x="4481164" y="1398549"/>
            <a:ext cx="2159927" cy="727213"/>
            <a:chOff x="256039" y="0"/>
            <a:chExt cx="2159925" cy="727212"/>
          </a:xfrm>
        </p:grpSpPr>
        <p:sp>
          <p:nvSpPr>
            <p:cNvPr id="522" name="Shape 522"/>
            <p:cNvSpPr/>
            <p:nvPr/>
          </p:nvSpPr>
          <p:spPr>
            <a:xfrm flipH="1" flipV="1">
              <a:off x="256039" y="-1"/>
              <a:ext cx="222103" cy="727214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stealth" w="med" len="med"/>
              <a:tail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3" name="Shape 523"/>
            <p:cNvSpPr/>
            <p:nvPr/>
          </p:nvSpPr>
          <p:spPr>
            <a:xfrm>
              <a:off x="477132" y="104319"/>
              <a:ext cx="1938834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FFFF"/>
                  </a:solidFill>
                </a:rPr>
                <a:t>600—800 km</a:t>
              </a:r>
            </a:p>
          </p:txBody>
        </p:sp>
      </p:grpSp>
      <p:sp>
        <p:nvSpPr>
          <p:cNvPr id="525" name="Shape 525"/>
          <p:cNvSpPr/>
          <p:nvPr/>
        </p:nvSpPr>
        <p:spPr>
          <a:xfrm>
            <a:off x="547222" y="298449"/>
            <a:ext cx="1189990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>
              <a:defRPr sz="1800"/>
            </a:pPr>
            <a:r>
              <a:rPr sz="7200" b="1" i="1">
                <a:solidFill>
                  <a:srgbClr val="FFFFFF"/>
                </a:solidFill>
                <a:latin typeface="Candara"/>
                <a:ea typeface="Candara"/>
                <a:cs typeface="Candara"/>
                <a:sym typeface="Candara"/>
              </a:rPr>
              <a:t>CHEOPS</a:t>
            </a:r>
            <a:r>
              <a:rPr sz="7200" i="1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sz="72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orbit</a:t>
            </a:r>
          </a:p>
        </p:txBody>
      </p:sp>
      <p:grpSp>
        <p:nvGrpSpPr>
          <p:cNvPr id="528" name="Group 528"/>
          <p:cNvGrpSpPr/>
          <p:nvPr/>
        </p:nvGrpSpPr>
        <p:grpSpPr>
          <a:xfrm rot="21597642">
            <a:off x="4051082" y="5385883"/>
            <a:ext cx="7354132" cy="721666"/>
            <a:chOff x="0" y="1117"/>
            <a:chExt cx="7354130" cy="721664"/>
          </a:xfrm>
        </p:grpSpPr>
        <p:sp>
          <p:nvSpPr>
            <p:cNvPr id="526" name="Shape 526"/>
            <p:cNvSpPr/>
            <p:nvPr/>
          </p:nvSpPr>
          <p:spPr>
            <a:xfrm flipH="1">
              <a:off x="-1" y="446043"/>
              <a:ext cx="6156562" cy="1"/>
            </a:xfrm>
            <a:prstGeom prst="line">
              <a:avLst/>
            </a:prstGeom>
            <a:noFill/>
            <a:ln w="25400" cap="flat">
              <a:solidFill>
                <a:srgbClr val="FFFFFF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  <a:endParaRPr/>
            </a:p>
          </p:txBody>
        </p:sp>
        <p:sp>
          <p:nvSpPr>
            <p:cNvPr id="527" name="Shape 527"/>
            <p:cNvSpPr/>
            <p:nvPr/>
          </p:nvSpPr>
          <p:spPr>
            <a:xfrm>
              <a:off x="6301046" y="1117"/>
              <a:ext cx="1053085" cy="7216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4200">
                  <a:solidFill>
                    <a:srgbClr val="F5EC00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00">
                  <a:solidFill>
                    <a:srgbClr val="F5EC00"/>
                  </a:solidFill>
                </a:rPr>
                <a:t>Sun</a:t>
              </a:r>
            </a:p>
          </p:txBody>
        </p:sp>
      </p:grpSp>
      <p:grpSp>
        <p:nvGrpSpPr>
          <p:cNvPr id="531" name="Group 531"/>
          <p:cNvGrpSpPr/>
          <p:nvPr/>
        </p:nvGrpSpPr>
        <p:grpSpPr>
          <a:xfrm>
            <a:off x="2725836" y="5864076"/>
            <a:ext cx="1763317" cy="1294457"/>
            <a:chOff x="0" y="0"/>
            <a:chExt cx="1763315" cy="1294456"/>
          </a:xfrm>
        </p:grpSpPr>
        <p:sp>
          <p:nvSpPr>
            <p:cNvPr id="529" name="Shape 529"/>
            <p:cNvSpPr/>
            <p:nvPr/>
          </p:nvSpPr>
          <p:spPr>
            <a:xfrm>
              <a:off x="0" y="0"/>
              <a:ext cx="1763316" cy="933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72" extrusionOk="0">
                  <a:moveTo>
                    <a:pt x="0" y="20402"/>
                  </a:moveTo>
                  <a:cubicBezTo>
                    <a:pt x="1163" y="20700"/>
                    <a:pt x="2238" y="21140"/>
                    <a:pt x="3525" y="21304"/>
                  </a:cubicBezTo>
                  <a:cubicBezTo>
                    <a:pt x="4611" y="21442"/>
                    <a:pt x="5454" y="21600"/>
                    <a:pt x="6528" y="21304"/>
                  </a:cubicBezTo>
                  <a:cubicBezTo>
                    <a:pt x="7895" y="20928"/>
                    <a:pt x="8906" y="20927"/>
                    <a:pt x="10242" y="20236"/>
                  </a:cubicBezTo>
                  <a:cubicBezTo>
                    <a:pt x="11102" y="19791"/>
                    <a:pt x="12064" y="18711"/>
                    <a:pt x="12889" y="18088"/>
                  </a:cubicBezTo>
                  <a:cubicBezTo>
                    <a:pt x="14032" y="17226"/>
                    <a:pt x="14740" y="16652"/>
                    <a:pt x="15758" y="15343"/>
                  </a:cubicBezTo>
                  <a:cubicBezTo>
                    <a:pt x="16613" y="14243"/>
                    <a:pt x="17038" y="13803"/>
                    <a:pt x="17821" y="12523"/>
                  </a:cubicBezTo>
                  <a:cubicBezTo>
                    <a:pt x="18375" y="11617"/>
                    <a:pt x="18786" y="10158"/>
                    <a:pt x="19267" y="9118"/>
                  </a:cubicBezTo>
                  <a:cubicBezTo>
                    <a:pt x="19889" y="7774"/>
                    <a:pt x="20321" y="6595"/>
                    <a:pt x="20694" y="4967"/>
                  </a:cubicBezTo>
                  <a:cubicBezTo>
                    <a:pt x="20798" y="4514"/>
                    <a:pt x="20824" y="5225"/>
                    <a:pt x="20904" y="4751"/>
                  </a:cubicBezTo>
                  <a:cubicBezTo>
                    <a:pt x="21133" y="3388"/>
                    <a:pt x="21370" y="1568"/>
                    <a:pt x="21600" y="0"/>
                  </a:cubicBezTo>
                </a:path>
              </a:pathLst>
            </a:custGeom>
            <a:noFill/>
            <a:ln w="158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2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30" name="Shape 530"/>
            <p:cNvSpPr/>
            <p:nvPr/>
          </p:nvSpPr>
          <p:spPr>
            <a:xfrm>
              <a:off x="770122" y="833091"/>
              <a:ext cx="744627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FFFF"/>
                  </a:solidFill>
                </a:rPr>
                <a:t>120°</a:t>
              </a:r>
            </a:p>
          </p:txBody>
        </p:sp>
      </p:grpSp>
      <p:grpSp>
        <p:nvGrpSpPr>
          <p:cNvPr id="538" name="Group 538"/>
          <p:cNvGrpSpPr/>
          <p:nvPr/>
        </p:nvGrpSpPr>
        <p:grpSpPr>
          <a:xfrm>
            <a:off x="1348048" y="3274716"/>
            <a:ext cx="2699703" cy="5033284"/>
            <a:chOff x="0" y="0"/>
            <a:chExt cx="2699702" cy="5033282"/>
          </a:xfrm>
        </p:grpSpPr>
        <p:grpSp>
          <p:nvGrpSpPr>
            <p:cNvPr id="536" name="Group 536"/>
            <p:cNvGrpSpPr/>
            <p:nvPr/>
          </p:nvGrpSpPr>
          <p:grpSpPr>
            <a:xfrm>
              <a:off x="-1" y="0"/>
              <a:ext cx="2699704" cy="5033283"/>
              <a:chOff x="0" y="0"/>
              <a:chExt cx="2699702" cy="5033282"/>
            </a:xfrm>
          </p:grpSpPr>
          <p:grpSp>
            <p:nvGrpSpPr>
              <p:cNvPr id="534" name="Group 534"/>
              <p:cNvGrpSpPr/>
              <p:nvPr/>
            </p:nvGrpSpPr>
            <p:grpSpPr>
              <a:xfrm>
                <a:off x="317722" y="38029"/>
                <a:ext cx="2381981" cy="4995254"/>
                <a:chOff x="0" y="0"/>
                <a:chExt cx="2381980" cy="4995253"/>
              </a:xfrm>
            </p:grpSpPr>
            <p:pic>
              <p:nvPicPr>
                <p:cNvPr id="532" name="droppedImage.png"/>
                <p:cNvPicPr/>
                <p:nvPr/>
              </p:nvPicPr>
              <p:blipFill>
                <a:blip r:embed="rId5">
                  <a:extLst/>
                </a:blip>
                <a:stretch>
                  <a:fillRect/>
                </a:stretch>
              </p:blipFill>
              <p:spPr>
                <a:xfrm rot="9146010">
                  <a:off x="1521188" y="2259013"/>
                  <a:ext cx="755263" cy="64134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533" name="Shape 533"/>
                <p:cNvSpPr/>
                <p:nvPr/>
              </p:nvSpPr>
              <p:spPr>
                <a:xfrm rot="5498253">
                  <a:off x="-1631347" y="1722926"/>
                  <a:ext cx="4953001" cy="15494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lnTo>
                        <a:pt x="21600" y="21600"/>
                      </a:lnTo>
                      <a:lnTo>
                        <a:pt x="10800" y="0"/>
                      </a:lnTo>
                      <a:close/>
                    </a:path>
                  </a:pathLst>
                </a:custGeom>
                <a:solidFill>
                  <a:srgbClr val="79797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sp>
            <p:nvSpPr>
              <p:cNvPr id="535" name="Shape 535"/>
              <p:cNvSpPr/>
              <p:nvPr/>
            </p:nvSpPr>
            <p:spPr>
              <a:xfrm rot="120000">
                <a:off x="86915" y="8673"/>
                <a:ext cx="584201" cy="4991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79" h="19679" extrusionOk="0">
                    <a:moveTo>
                      <a:pt x="16796" y="2882"/>
                    </a:moveTo>
                    <a:cubicBezTo>
                      <a:pt x="20639" y="6724"/>
                      <a:pt x="20639" y="12954"/>
                      <a:pt x="16796" y="16796"/>
                    </a:cubicBezTo>
                    <a:cubicBezTo>
                      <a:pt x="12954" y="20639"/>
                      <a:pt x="6724" y="20639"/>
                      <a:pt x="2882" y="16796"/>
                    </a:cubicBezTo>
                    <a:cubicBezTo>
                      <a:pt x="-961" y="12954"/>
                      <a:pt x="-961" y="6724"/>
                      <a:pt x="2882" y="2882"/>
                    </a:cubicBezTo>
                    <a:cubicBezTo>
                      <a:pt x="6724" y="-961"/>
                      <a:pt x="12954" y="-961"/>
                      <a:pt x="16796" y="2882"/>
                    </a:cubicBezTo>
                  </a:path>
                </a:pathLst>
              </a:custGeom>
              <a:gradFill flip="none" rotWithShape="1">
                <a:gsLst>
                  <a:gs pos="57895">
                    <a:srgbClr val="000000"/>
                  </a:gs>
                  <a:gs pos="100000">
                    <a:srgbClr val="3D3D3D"/>
                  </a:gs>
                  <a:gs pos="100000">
                    <a:srgbClr val="797979"/>
                  </a:gs>
                </a:gsLst>
                <a:path path="shape">
                  <a:fillToRect l="50000" t="50000" r="50000" b="50000"/>
                </a:path>
              </a:gradFill>
              <a:ln w="12700" cap="flat">
                <a:noFill/>
                <a:miter lim="400000"/>
              </a:ln>
              <a:effectLst>
                <a:outerShdw blurRad="127000" dist="76200" dir="2700000" rotWithShape="0">
                  <a:srgbClr val="797979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537" name="Shape 537"/>
            <p:cNvSpPr/>
            <p:nvPr/>
          </p:nvSpPr>
          <p:spPr>
            <a:xfrm rot="16380000">
              <a:off x="-1575527" y="2449834"/>
              <a:ext cx="3937001" cy="3746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8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OBSERVATIONS</a:t>
              </a:r>
            </a:p>
          </p:txBody>
        </p:sp>
      </p:grpSp>
      <p:grpSp>
        <p:nvGrpSpPr>
          <p:cNvPr id="541" name="Group 541"/>
          <p:cNvGrpSpPr/>
          <p:nvPr/>
        </p:nvGrpSpPr>
        <p:grpSpPr>
          <a:xfrm>
            <a:off x="3058871" y="4938217"/>
            <a:ext cx="665206" cy="558502"/>
            <a:chOff x="0" y="0"/>
            <a:chExt cx="665205" cy="558501"/>
          </a:xfrm>
        </p:grpSpPr>
        <p:sp>
          <p:nvSpPr>
            <p:cNvPr id="539" name="Shape 539"/>
            <p:cNvSpPr/>
            <p:nvPr/>
          </p:nvSpPr>
          <p:spPr>
            <a:xfrm>
              <a:off x="-1" y="0"/>
              <a:ext cx="575159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>
                <a:defRPr sz="2400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2400">
                  <a:solidFill>
                    <a:srgbClr val="FFFFFF"/>
                  </a:solidFill>
                </a:rPr>
                <a:t>35°</a:t>
              </a:r>
            </a:p>
          </p:txBody>
        </p:sp>
        <p:sp>
          <p:nvSpPr>
            <p:cNvPr id="540" name="Shape 540"/>
            <p:cNvSpPr/>
            <p:nvPr/>
          </p:nvSpPr>
          <p:spPr>
            <a:xfrm>
              <a:off x="32338" y="475003"/>
              <a:ext cx="632868" cy="83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20" extrusionOk="0">
                  <a:moveTo>
                    <a:pt x="0" y="21220"/>
                  </a:moveTo>
                  <a:cubicBezTo>
                    <a:pt x="821" y="16494"/>
                    <a:pt x="1877" y="9073"/>
                    <a:pt x="2487" y="6898"/>
                  </a:cubicBezTo>
                  <a:cubicBezTo>
                    <a:pt x="3224" y="4269"/>
                    <a:pt x="5358" y="1029"/>
                    <a:pt x="6182" y="304"/>
                  </a:cubicBezTo>
                  <a:cubicBezTo>
                    <a:pt x="6959" y="-380"/>
                    <a:pt x="8975" y="304"/>
                    <a:pt x="9763" y="304"/>
                  </a:cubicBezTo>
                  <a:cubicBezTo>
                    <a:pt x="10717" y="304"/>
                    <a:pt x="13148" y="-90"/>
                    <a:pt x="14099" y="304"/>
                  </a:cubicBezTo>
                  <a:cubicBezTo>
                    <a:pt x="14956" y="659"/>
                    <a:pt x="17171" y="1733"/>
                    <a:pt x="17982" y="3531"/>
                  </a:cubicBezTo>
                  <a:cubicBezTo>
                    <a:pt x="18823" y="5398"/>
                    <a:pt x="20406" y="12654"/>
                    <a:pt x="21600" y="17148"/>
                  </a:cubicBezTo>
                </a:path>
              </a:pathLst>
            </a:custGeom>
            <a:noFill/>
            <a:ln w="15875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4200">
                  <a:solidFill>
                    <a:srgbClr val="FFFFFF"/>
                  </a:solidFill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2464794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0" fill="hold"/>
                                        <p:tgtEl>
                                          <p:spTgt spid="5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2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6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6" fill="hold" display="0">
                  <p:stCondLst>
                    <p:cond delay="indefinite"/>
                  </p:stCondLst>
                </p:cTn>
                <p:tgtEl>
                  <p:spTgt spid="521"/>
                </p:tgtEl>
              </p:cMediaNode>
            </p:video>
          </p:childTnLst>
        </p:cTn>
      </p:par>
    </p:tnLst>
    <p:bldLst>
      <p:bldP spid="524" grpId="0" animBg="1" advAuto="0"/>
      <p:bldP spid="528" grpId="0" animBg="1" advAuto="0"/>
      <p:bldP spid="531" grpId="0" animBg="1" advAuto="0"/>
      <p:bldP spid="538" grpId="0" animBg="1" advAuto="0"/>
      <p:bldP spid="541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cheops_visibility_map_800_35_AKTAR_100x50_1mi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6063" y="1004790"/>
            <a:ext cx="11972674" cy="855191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48" name="Group 548"/>
          <p:cNvGrpSpPr/>
          <p:nvPr/>
        </p:nvGrpSpPr>
        <p:grpSpPr>
          <a:xfrm>
            <a:off x="112121" y="163512"/>
            <a:ext cx="11781119" cy="870519"/>
            <a:chOff x="0" y="0"/>
            <a:chExt cx="11781115" cy="870516"/>
          </a:xfrm>
        </p:grpSpPr>
        <p:grpSp>
          <p:nvGrpSpPr>
            <p:cNvPr id="546" name="Group 546"/>
            <p:cNvGrpSpPr/>
            <p:nvPr/>
          </p:nvGrpSpPr>
          <p:grpSpPr>
            <a:xfrm>
              <a:off x="1434144" y="-1"/>
              <a:ext cx="10346972" cy="870518"/>
              <a:chOff x="1444665" y="58002"/>
              <a:chExt cx="10346970" cy="870516"/>
            </a:xfrm>
          </p:grpSpPr>
          <p:sp>
            <p:nvSpPr>
              <p:cNvPr id="544" name="Shape 544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545" name="Shape 545"/>
              <p:cNvSpPr/>
              <p:nvPr/>
            </p:nvSpPr>
            <p:spPr>
              <a:xfrm>
                <a:off x="1496023" y="58002"/>
                <a:ext cx="7054724" cy="7778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>
                <a:lvl1pPr algn="l">
                  <a:def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4000">
                    <a:solidFill>
                      <a:srgbClr val="B51A00"/>
                    </a:solidFill>
                  </a:rPr>
                  <a:t>CHEOPS science requirements</a:t>
                </a:r>
              </a:p>
            </p:txBody>
          </p:sp>
        </p:grpSp>
        <p:pic>
          <p:nvPicPr>
            <p:cNvPr id="547" name="cheops-logo-mitzusatz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8178297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" name="Group 636"/>
          <p:cNvGrpSpPr/>
          <p:nvPr/>
        </p:nvGrpSpPr>
        <p:grpSpPr>
          <a:xfrm>
            <a:off x="112121" y="163512"/>
            <a:ext cx="12782297" cy="870517"/>
            <a:chOff x="0" y="0"/>
            <a:chExt cx="12782296" cy="870516"/>
          </a:xfrm>
        </p:grpSpPr>
        <p:grpSp>
          <p:nvGrpSpPr>
            <p:cNvPr id="633" name="Group 633"/>
            <p:cNvGrpSpPr/>
            <p:nvPr/>
          </p:nvGrpSpPr>
          <p:grpSpPr>
            <a:xfrm>
              <a:off x="1434144" y="-1"/>
              <a:ext cx="10346972" cy="870518"/>
              <a:chOff x="1444665" y="58002"/>
              <a:chExt cx="10346970" cy="870516"/>
            </a:xfrm>
          </p:grpSpPr>
          <p:sp>
            <p:nvSpPr>
              <p:cNvPr id="631" name="Shape 631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32" name="Shape 632"/>
              <p:cNvSpPr/>
              <p:nvPr/>
            </p:nvSpPr>
            <p:spPr>
              <a:xfrm>
                <a:off x="1496023" y="58002"/>
                <a:ext cx="4816984" cy="7778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>
                <a:lvl1pPr algn="l">
                  <a:def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4000">
                    <a:solidFill>
                      <a:srgbClr val="B51A00"/>
                    </a:solidFill>
                  </a:rPr>
                  <a:t>CHEOPS: Instrument</a:t>
                </a:r>
              </a:p>
            </p:txBody>
          </p:sp>
        </p:grpSp>
        <p:pic>
          <p:nvPicPr>
            <p:cNvPr id="634" name="cheops-logo-mitzusatz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35" name="Shape 635"/>
            <p:cNvSpPr/>
            <p:nvPr/>
          </p:nvSpPr>
          <p:spPr>
            <a:xfrm>
              <a:off x="11665178" y="160794"/>
              <a:ext cx="1117119" cy="485776"/>
            </a:xfrm>
            <a:prstGeom prst="rect">
              <a:avLst/>
            </a:prstGeom>
            <a:solidFill>
              <a:srgbClr val="FFE4A8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39687" tIns="39687" rIns="39687" bIns="39687" numCol="1" anchor="ctr">
              <a:spAutoFit/>
            </a:bodyPr>
            <a:lstStyle/>
            <a:p>
              <a:pPr lvl="0">
                <a:defRPr sz="1800"/>
              </a:pPr>
              <a:r>
                <a:rPr sz="1200">
                  <a:latin typeface="Avenir Book"/>
                  <a:ea typeface="Avenir Book"/>
                  <a:cs typeface="Avenir Book"/>
                  <a:sym typeface="Avenir Book"/>
                </a:rPr>
                <a:t>SPIE</a:t>
              </a:r>
            </a:p>
            <a:p>
              <a:pPr lvl="0">
                <a:defRPr sz="1800"/>
              </a:pPr>
              <a:r>
                <a:rPr sz="1200">
                  <a:latin typeface="Avenir Book"/>
                  <a:ea typeface="Avenir Book"/>
                  <a:cs typeface="Avenir Book"/>
                  <a:sym typeface="Avenir Book"/>
                </a:rPr>
                <a:t>CONFERENCE</a:t>
              </a:r>
            </a:p>
          </p:txBody>
        </p:sp>
      </p:grpSp>
      <p:sp>
        <p:nvSpPr>
          <p:cNvPr id="637" name="Shape 637"/>
          <p:cNvSpPr/>
          <p:nvPr/>
        </p:nvSpPr>
        <p:spPr>
          <a:xfrm>
            <a:off x="296397" y="805860"/>
            <a:ext cx="911162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/>
            </a:pPr>
            <a:r>
              <a:rPr sz="1500"/>
              <a:t>A. Fortier</a:t>
            </a:r>
          </a:p>
        </p:txBody>
      </p:sp>
      <p:pic>
        <p:nvPicPr>
          <p:cNvPr id="638" name="CIS_Schnitt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8254" y="1130044"/>
            <a:ext cx="11260279" cy="7892642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Shape 639"/>
          <p:cNvSpPr/>
          <p:nvPr/>
        </p:nvSpPr>
        <p:spPr>
          <a:xfrm>
            <a:off x="6819639" y="5076365"/>
            <a:ext cx="2135413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arrow"/>
            <a:tailEnd type="arrow"/>
          </a:ln>
        </p:spPr>
        <p:txBody>
          <a:bodyPr lIns="0" tIns="0" rIns="0" bIns="0" anchor="ctr"/>
          <a:lstStyle/>
          <a:p>
            <a:pPr lvl="0">
              <a:defRPr sz="2400"/>
            </a:pPr>
            <a:endParaRPr/>
          </a:p>
        </p:txBody>
      </p:sp>
      <p:sp>
        <p:nvSpPr>
          <p:cNvPr id="640" name="Shape 640"/>
          <p:cNvSpPr/>
          <p:nvPr/>
        </p:nvSpPr>
        <p:spPr>
          <a:xfrm>
            <a:off x="7346071" y="4654550"/>
            <a:ext cx="1082549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 b="1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FFFFFF"/>
                </a:solidFill>
              </a:rPr>
              <a:t>300 mm</a:t>
            </a:r>
          </a:p>
        </p:txBody>
      </p:sp>
      <p:sp>
        <p:nvSpPr>
          <p:cNvPr id="641" name="Shape 641"/>
          <p:cNvSpPr/>
          <p:nvPr/>
        </p:nvSpPr>
        <p:spPr>
          <a:xfrm>
            <a:off x="1534483" y="1147362"/>
            <a:ext cx="384962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/>
            </a:pPr>
            <a:r>
              <a:rPr sz="3600"/>
              <a:t>Instrument Design</a:t>
            </a:r>
          </a:p>
        </p:txBody>
      </p:sp>
      <p:sp>
        <p:nvSpPr>
          <p:cNvPr id="642" name="Shape 642"/>
          <p:cNvSpPr/>
          <p:nvPr/>
        </p:nvSpPr>
        <p:spPr>
          <a:xfrm>
            <a:off x="1624820" y="2649259"/>
            <a:ext cx="24511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400"/>
              <a:t>outer baffle</a:t>
            </a:r>
          </a:p>
        </p:txBody>
      </p:sp>
      <p:sp>
        <p:nvSpPr>
          <p:cNvPr id="643" name="Shape 643"/>
          <p:cNvSpPr/>
          <p:nvPr/>
        </p:nvSpPr>
        <p:spPr>
          <a:xfrm>
            <a:off x="4296558" y="5017997"/>
            <a:ext cx="961430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/>
            </a:pPr>
            <a:r>
              <a:rPr sz="2400">
                <a:latin typeface="Helvetica"/>
                <a:ea typeface="Helvetica"/>
                <a:cs typeface="Helvetica"/>
                <a:sym typeface="Helvetica"/>
              </a:rPr>
              <a:t>inner </a:t>
            </a:r>
          </a:p>
          <a:p>
            <a:pPr lvl="0">
              <a:defRPr sz="1800"/>
            </a:pPr>
            <a:r>
              <a:rPr sz="2400">
                <a:latin typeface="Helvetica"/>
                <a:ea typeface="Helvetica"/>
                <a:cs typeface="Helvetica"/>
                <a:sym typeface="Helvetica"/>
              </a:rPr>
              <a:t>baffle</a:t>
            </a:r>
          </a:p>
        </p:txBody>
      </p:sp>
      <p:sp>
        <p:nvSpPr>
          <p:cNvPr id="644" name="Shape 644"/>
          <p:cNvSpPr/>
          <p:nvPr/>
        </p:nvSpPr>
        <p:spPr>
          <a:xfrm>
            <a:off x="4893675" y="7714832"/>
            <a:ext cx="24511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2400">
                <a:latin typeface="Helvetica"/>
                <a:ea typeface="Helvetica"/>
                <a:cs typeface="Helvetica"/>
                <a:sym typeface="Helvetica"/>
              </a:rPr>
              <a:t>secondary </a:t>
            </a:r>
          </a:p>
          <a:p>
            <a:pPr lvl="0">
              <a:defRPr sz="1800"/>
            </a:pPr>
            <a:r>
              <a:rPr sz="2400">
                <a:latin typeface="Helvetica"/>
                <a:ea typeface="Helvetica"/>
                <a:cs typeface="Helvetica"/>
                <a:sym typeface="Helvetica"/>
              </a:rPr>
              <a:t>mirror</a:t>
            </a:r>
          </a:p>
        </p:txBody>
      </p:sp>
      <p:sp>
        <p:nvSpPr>
          <p:cNvPr id="645" name="Shape 645"/>
          <p:cNvSpPr/>
          <p:nvPr/>
        </p:nvSpPr>
        <p:spPr>
          <a:xfrm flipH="1">
            <a:off x="5923815" y="5639080"/>
            <a:ext cx="772180" cy="2077974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6" name="Shape 646"/>
          <p:cNvSpPr/>
          <p:nvPr/>
        </p:nvSpPr>
        <p:spPr>
          <a:xfrm>
            <a:off x="8098883" y="8177503"/>
            <a:ext cx="24511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2400">
                <a:latin typeface="Helvetica"/>
                <a:ea typeface="Helvetica"/>
                <a:cs typeface="Helvetica"/>
                <a:sym typeface="Helvetica"/>
              </a:rPr>
              <a:t>primary </a:t>
            </a:r>
          </a:p>
          <a:p>
            <a:pPr lvl="0">
              <a:defRPr sz="1800"/>
            </a:pPr>
            <a:r>
              <a:rPr sz="2400">
                <a:latin typeface="Helvetica"/>
                <a:ea typeface="Helvetica"/>
                <a:cs typeface="Helvetica"/>
                <a:sym typeface="Helvetica"/>
              </a:rPr>
              <a:t>mirror</a:t>
            </a:r>
          </a:p>
        </p:txBody>
      </p:sp>
      <p:sp>
        <p:nvSpPr>
          <p:cNvPr id="647" name="Shape 647"/>
          <p:cNvSpPr/>
          <p:nvPr/>
        </p:nvSpPr>
        <p:spPr>
          <a:xfrm>
            <a:off x="9036637" y="6146282"/>
            <a:ext cx="380989" cy="2027926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8" name="Shape 648"/>
          <p:cNvSpPr/>
          <p:nvPr/>
        </p:nvSpPr>
        <p:spPr>
          <a:xfrm>
            <a:off x="6661796" y="2997430"/>
            <a:ext cx="245110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400"/>
              <a:t>structure tube</a:t>
            </a:r>
          </a:p>
        </p:txBody>
      </p:sp>
      <p:sp>
        <p:nvSpPr>
          <p:cNvPr id="649" name="Shape 649"/>
          <p:cNvSpPr/>
          <p:nvPr/>
        </p:nvSpPr>
        <p:spPr>
          <a:xfrm>
            <a:off x="8951310" y="1799563"/>
            <a:ext cx="136319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400"/>
              <a:t>radiators</a:t>
            </a:r>
          </a:p>
        </p:txBody>
      </p:sp>
      <p:sp>
        <p:nvSpPr>
          <p:cNvPr id="650" name="Shape 650"/>
          <p:cNvSpPr/>
          <p:nvPr/>
        </p:nvSpPr>
        <p:spPr>
          <a:xfrm>
            <a:off x="10877160" y="5922368"/>
            <a:ext cx="136319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400"/>
              <a:t>BEO</a:t>
            </a:r>
          </a:p>
        </p:txBody>
      </p:sp>
      <p:sp>
        <p:nvSpPr>
          <p:cNvPr id="651" name="Shape 651"/>
          <p:cNvSpPr/>
          <p:nvPr/>
        </p:nvSpPr>
        <p:spPr>
          <a:xfrm>
            <a:off x="10679965" y="5561282"/>
            <a:ext cx="456431" cy="456431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52" name="Shape 652"/>
          <p:cNvSpPr/>
          <p:nvPr/>
        </p:nvSpPr>
        <p:spPr>
          <a:xfrm>
            <a:off x="11048393" y="4029348"/>
            <a:ext cx="136319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400"/>
              <a:t>CCD</a:t>
            </a:r>
          </a:p>
        </p:txBody>
      </p:sp>
      <p:sp>
        <p:nvSpPr>
          <p:cNvPr id="653" name="Shape 653"/>
          <p:cNvSpPr/>
          <p:nvPr/>
        </p:nvSpPr>
        <p:spPr>
          <a:xfrm>
            <a:off x="11048393" y="3507582"/>
            <a:ext cx="136319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400"/>
              <a:t>FPA</a:t>
            </a:r>
          </a:p>
        </p:txBody>
      </p:sp>
      <p:sp>
        <p:nvSpPr>
          <p:cNvPr id="654" name="Shape 654"/>
          <p:cNvSpPr/>
          <p:nvPr/>
        </p:nvSpPr>
        <p:spPr>
          <a:xfrm flipH="1">
            <a:off x="10410716" y="3968321"/>
            <a:ext cx="1003750" cy="445988"/>
          </a:xfrm>
          <a:prstGeom prst="line">
            <a:avLst/>
          </a:prstGeom>
          <a:ln w="25400">
            <a:solidFill/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lvl="0">
              <a:defRPr sz="2400"/>
            </a:pPr>
            <a:endParaRPr/>
          </a:p>
        </p:txBody>
      </p:sp>
      <p:sp>
        <p:nvSpPr>
          <p:cNvPr id="655" name="Shape 655"/>
          <p:cNvSpPr/>
          <p:nvPr/>
        </p:nvSpPr>
        <p:spPr>
          <a:xfrm>
            <a:off x="4025137" y="2197689"/>
            <a:ext cx="4954525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just" defTabSz="457200">
              <a:spcBef>
                <a:spcPts val="600"/>
              </a:spcBef>
              <a:defRPr sz="3000"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/>
            </a:pPr>
            <a:r>
              <a:rPr sz="3000" b="1"/>
              <a:t>Ritchey-Chrétien telescope</a:t>
            </a:r>
          </a:p>
        </p:txBody>
      </p:sp>
      <p:sp>
        <p:nvSpPr>
          <p:cNvPr id="656" name="Shape 656"/>
          <p:cNvSpPr/>
          <p:nvPr/>
        </p:nvSpPr>
        <p:spPr>
          <a:xfrm>
            <a:off x="9833053" y="7464057"/>
            <a:ext cx="24511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400"/>
              <a:t>primary mirror internal baffle</a:t>
            </a:r>
          </a:p>
        </p:txBody>
      </p:sp>
      <p:sp>
        <p:nvSpPr>
          <p:cNvPr id="657" name="Shape 657"/>
          <p:cNvSpPr/>
          <p:nvPr/>
        </p:nvSpPr>
        <p:spPr>
          <a:xfrm>
            <a:off x="8875714" y="5476494"/>
            <a:ext cx="1419938" cy="1928802"/>
          </a:xfrm>
          <a:prstGeom prst="line">
            <a:avLst/>
          </a:prstGeom>
          <a:ln w="38100">
            <a:solidFill/>
            <a:miter lim="400000"/>
            <a:headEnd type="stealth"/>
          </a:ln>
        </p:spPr>
        <p:txBody>
          <a:bodyPr lIns="0" tIns="0" rIns="0" bIns="0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58" name="Shape 658"/>
          <p:cNvSpPr/>
          <p:nvPr/>
        </p:nvSpPr>
        <p:spPr>
          <a:xfrm>
            <a:off x="11777300" y="324307"/>
            <a:ext cx="1117119" cy="485776"/>
          </a:xfrm>
          <a:prstGeom prst="rect">
            <a:avLst/>
          </a:prstGeom>
          <a:solidFill>
            <a:srgbClr val="FFE4A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pPr lvl="0">
              <a:defRPr sz="1800"/>
            </a:pPr>
            <a:r>
              <a:rPr sz="1200">
                <a:latin typeface="Avenir Book"/>
                <a:ea typeface="Avenir Book"/>
                <a:cs typeface="Avenir Book"/>
                <a:sym typeface="Avenir Book"/>
              </a:rPr>
              <a:t>COSPAR</a:t>
            </a:r>
          </a:p>
          <a:p>
            <a:pPr lvl="0">
              <a:defRPr sz="1800"/>
            </a:pPr>
            <a:r>
              <a:rPr sz="1200">
                <a:latin typeface="Avenir Book"/>
                <a:ea typeface="Avenir Book"/>
                <a:cs typeface="Avenir Book"/>
                <a:sym typeface="Avenir Book"/>
              </a:rPr>
              <a:t>CONFERENCE</a:t>
            </a:r>
          </a:p>
        </p:txBody>
      </p:sp>
      <p:sp>
        <p:nvSpPr>
          <p:cNvPr id="659" name="Shape 659"/>
          <p:cNvSpPr/>
          <p:nvPr/>
        </p:nvSpPr>
        <p:spPr>
          <a:xfrm>
            <a:off x="11777300" y="324307"/>
            <a:ext cx="1117119" cy="485776"/>
          </a:xfrm>
          <a:prstGeom prst="rect">
            <a:avLst/>
          </a:prstGeom>
          <a:solidFill>
            <a:srgbClr val="FFE4A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pPr lvl="0">
              <a:defRPr sz="1800"/>
            </a:pPr>
            <a:r>
              <a:rPr sz="1200">
                <a:latin typeface="Avenir Book"/>
                <a:ea typeface="Avenir Book"/>
                <a:cs typeface="Avenir Book"/>
                <a:sym typeface="Avenir Book"/>
              </a:rPr>
              <a:t>EPSC2014</a:t>
            </a:r>
          </a:p>
          <a:p>
            <a:pPr lvl="0">
              <a:defRPr sz="1800"/>
            </a:pPr>
            <a:r>
              <a:rPr sz="1200">
                <a:latin typeface="Avenir Book"/>
                <a:ea typeface="Avenir Book"/>
                <a:cs typeface="Avenir Book"/>
                <a:sym typeface="Avenir Book"/>
              </a:rPr>
              <a:t>CONFERENCE</a:t>
            </a:r>
          </a:p>
        </p:txBody>
      </p:sp>
      <p:pic>
        <p:nvPicPr>
          <p:cNvPr id="660" name="Image 659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7145" y="8592139"/>
            <a:ext cx="6464301" cy="9271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roup 678"/>
          <p:cNvGrpSpPr/>
          <p:nvPr/>
        </p:nvGrpSpPr>
        <p:grpSpPr>
          <a:xfrm>
            <a:off x="1259544" y="1562467"/>
            <a:ext cx="11737271" cy="8221091"/>
            <a:chOff x="0" y="0"/>
            <a:chExt cx="11737270" cy="8221089"/>
          </a:xfrm>
        </p:grpSpPr>
        <p:pic>
          <p:nvPicPr>
            <p:cNvPr id="662" name="SC_1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635634" y="0"/>
              <a:ext cx="7833720" cy="82210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63" name="Shape 663"/>
            <p:cNvSpPr/>
            <p:nvPr/>
          </p:nvSpPr>
          <p:spPr>
            <a:xfrm>
              <a:off x="503439" y="6896207"/>
              <a:ext cx="2018031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>
                <a:defRPr sz="1800"/>
              </a:pPr>
              <a:r>
                <a:rPr sz="2000"/>
                <a:t>Primary structure</a:t>
              </a:r>
            </a:p>
          </p:txBody>
        </p:sp>
        <p:sp>
          <p:nvSpPr>
            <p:cNvPr id="664" name="Shape 664"/>
            <p:cNvSpPr/>
            <p:nvPr/>
          </p:nvSpPr>
          <p:spPr>
            <a:xfrm>
              <a:off x="-1" y="5091655"/>
              <a:ext cx="1480059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>
                <a:defRPr sz="1800"/>
              </a:pPr>
              <a:r>
                <a:rPr sz="2000"/>
                <a:t>CIS payload</a:t>
              </a:r>
            </a:p>
          </p:txBody>
        </p:sp>
        <p:sp>
          <p:nvSpPr>
            <p:cNvPr id="665" name="Shape 665"/>
            <p:cNvSpPr/>
            <p:nvPr/>
          </p:nvSpPr>
          <p:spPr>
            <a:xfrm>
              <a:off x="227074" y="1576721"/>
              <a:ext cx="3049271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>
                <a:defRPr sz="1800"/>
              </a:pPr>
              <a:r>
                <a:rPr sz="2000"/>
                <a:t>Body-mounted solar array</a:t>
              </a:r>
            </a:p>
          </p:txBody>
        </p:sp>
        <p:sp>
          <p:nvSpPr>
            <p:cNvPr id="666" name="Shape 666"/>
            <p:cNvSpPr/>
            <p:nvPr/>
          </p:nvSpPr>
          <p:spPr>
            <a:xfrm>
              <a:off x="7683954" y="283813"/>
              <a:ext cx="1907033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>
                <a:defRPr sz="1800"/>
              </a:pPr>
              <a:r>
                <a:rPr sz="2000"/>
                <a:t>S-band antenna</a:t>
              </a:r>
            </a:p>
          </p:txBody>
        </p:sp>
        <p:sp>
          <p:nvSpPr>
            <p:cNvPr id="667" name="Shape 667"/>
            <p:cNvSpPr/>
            <p:nvPr/>
          </p:nvSpPr>
          <p:spPr>
            <a:xfrm>
              <a:off x="9371438" y="1842336"/>
              <a:ext cx="1864361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>
                <a:defRPr sz="1800"/>
              </a:pPr>
              <a:r>
                <a:rPr sz="2000"/>
                <a:t>Fixed sunshield</a:t>
              </a:r>
            </a:p>
          </p:txBody>
        </p:sp>
        <p:sp>
          <p:nvSpPr>
            <p:cNvPr id="668" name="Shape 668"/>
            <p:cNvSpPr/>
            <p:nvPr/>
          </p:nvSpPr>
          <p:spPr>
            <a:xfrm>
              <a:off x="8820118" y="2990324"/>
              <a:ext cx="2082321" cy="78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>
                <a:defRPr sz="1800"/>
              </a:pPr>
              <a:r>
                <a:rPr sz="2000"/>
                <a:t>Star Trackers Optical Heads</a:t>
              </a:r>
            </a:p>
          </p:txBody>
        </p:sp>
        <p:sp>
          <p:nvSpPr>
            <p:cNvPr id="669" name="Shape 669"/>
            <p:cNvSpPr/>
            <p:nvPr/>
          </p:nvSpPr>
          <p:spPr>
            <a:xfrm>
              <a:off x="9341796" y="5616761"/>
              <a:ext cx="2395475" cy="444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>
                <a:defRPr sz="1800"/>
              </a:pPr>
              <a:r>
                <a:rPr sz="2000"/>
                <a:t>Secondary Structure</a:t>
              </a:r>
            </a:p>
          </p:txBody>
        </p:sp>
        <p:sp>
          <p:nvSpPr>
            <p:cNvPr id="670" name="Shape 670"/>
            <p:cNvSpPr/>
            <p:nvPr/>
          </p:nvSpPr>
          <p:spPr>
            <a:xfrm flipV="1">
              <a:off x="2573091" y="6198091"/>
              <a:ext cx="714920" cy="714921"/>
            </a:xfrm>
            <a:prstGeom prst="line">
              <a:avLst/>
            </a:prstGeom>
            <a:noFill/>
            <a:ln w="25400" cap="flat">
              <a:solidFill>
                <a:srgbClr val="C8250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671" name="Shape 671"/>
            <p:cNvSpPr/>
            <p:nvPr/>
          </p:nvSpPr>
          <p:spPr>
            <a:xfrm flipV="1">
              <a:off x="1505772" y="4481415"/>
              <a:ext cx="1859027" cy="892449"/>
            </a:xfrm>
            <a:prstGeom prst="line">
              <a:avLst/>
            </a:prstGeom>
            <a:noFill/>
            <a:ln w="25400" cap="flat">
              <a:solidFill>
                <a:srgbClr val="C8250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672" name="Shape 672"/>
            <p:cNvSpPr/>
            <p:nvPr/>
          </p:nvSpPr>
          <p:spPr>
            <a:xfrm>
              <a:off x="3275133" y="1901282"/>
              <a:ext cx="907354" cy="321890"/>
            </a:xfrm>
            <a:prstGeom prst="line">
              <a:avLst/>
            </a:prstGeom>
            <a:noFill/>
            <a:ln w="25400" cap="flat">
              <a:solidFill>
                <a:srgbClr val="C8250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673" name="Shape 673"/>
            <p:cNvSpPr/>
            <p:nvPr/>
          </p:nvSpPr>
          <p:spPr>
            <a:xfrm flipH="1">
              <a:off x="7509853" y="655569"/>
              <a:ext cx="435521" cy="435520"/>
            </a:xfrm>
            <a:prstGeom prst="line">
              <a:avLst/>
            </a:prstGeom>
            <a:noFill/>
            <a:ln w="25400" cap="flat">
              <a:solidFill>
                <a:srgbClr val="C8250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674" name="Shape 674"/>
            <p:cNvSpPr/>
            <p:nvPr/>
          </p:nvSpPr>
          <p:spPr>
            <a:xfrm flipH="1">
              <a:off x="7966986" y="2050634"/>
              <a:ext cx="1318847" cy="142038"/>
            </a:xfrm>
            <a:prstGeom prst="line">
              <a:avLst/>
            </a:prstGeom>
            <a:noFill/>
            <a:ln w="25400" cap="flat">
              <a:solidFill>
                <a:srgbClr val="C8250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675" name="Shape 675"/>
            <p:cNvSpPr/>
            <p:nvPr/>
          </p:nvSpPr>
          <p:spPr>
            <a:xfrm flipH="1" flipV="1">
              <a:off x="4114733" y="3005013"/>
              <a:ext cx="4705203" cy="381803"/>
            </a:xfrm>
            <a:prstGeom prst="line">
              <a:avLst/>
            </a:prstGeom>
            <a:noFill/>
            <a:ln w="25400" cap="flat">
              <a:solidFill>
                <a:srgbClr val="C8250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676" name="Shape 676"/>
            <p:cNvSpPr/>
            <p:nvPr/>
          </p:nvSpPr>
          <p:spPr>
            <a:xfrm flipH="1">
              <a:off x="6681427" y="3407508"/>
              <a:ext cx="2134581" cy="890668"/>
            </a:xfrm>
            <a:prstGeom prst="line">
              <a:avLst/>
            </a:prstGeom>
            <a:noFill/>
            <a:ln w="25400" cap="flat">
              <a:solidFill>
                <a:srgbClr val="C8250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  <p:sp>
          <p:nvSpPr>
            <p:cNvPr id="677" name="Shape 677"/>
            <p:cNvSpPr/>
            <p:nvPr/>
          </p:nvSpPr>
          <p:spPr>
            <a:xfrm flipH="1" flipV="1">
              <a:off x="7109399" y="4854081"/>
              <a:ext cx="2225276" cy="921682"/>
            </a:xfrm>
            <a:prstGeom prst="line">
              <a:avLst/>
            </a:prstGeom>
            <a:noFill/>
            <a:ln w="25400" cap="flat">
              <a:solidFill>
                <a:srgbClr val="C82506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/>
              </a:pPr>
              <a:endParaRPr/>
            </a:p>
          </p:txBody>
        </p:sp>
      </p:grpSp>
      <p:grpSp>
        <p:nvGrpSpPr>
          <p:cNvPr id="683" name="Group 683"/>
          <p:cNvGrpSpPr/>
          <p:nvPr/>
        </p:nvGrpSpPr>
        <p:grpSpPr>
          <a:xfrm>
            <a:off x="112121" y="163512"/>
            <a:ext cx="11781116" cy="870517"/>
            <a:chOff x="0" y="0"/>
            <a:chExt cx="11781115" cy="870516"/>
          </a:xfrm>
        </p:grpSpPr>
        <p:grpSp>
          <p:nvGrpSpPr>
            <p:cNvPr id="681" name="Group 681"/>
            <p:cNvGrpSpPr/>
            <p:nvPr/>
          </p:nvGrpSpPr>
          <p:grpSpPr>
            <a:xfrm>
              <a:off x="1434144" y="-1"/>
              <a:ext cx="10346972" cy="870518"/>
              <a:chOff x="1444665" y="58002"/>
              <a:chExt cx="10346970" cy="870516"/>
            </a:xfrm>
          </p:grpSpPr>
          <p:sp>
            <p:nvSpPr>
              <p:cNvPr id="679" name="Shape 679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680" name="Shape 680"/>
              <p:cNvSpPr/>
              <p:nvPr/>
            </p:nvSpPr>
            <p:spPr>
              <a:xfrm>
                <a:off x="1496023" y="58002"/>
                <a:ext cx="4816984" cy="7778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>
                <a:lvl1pPr algn="l">
                  <a:def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4000">
                    <a:solidFill>
                      <a:srgbClr val="B51A00"/>
                    </a:solidFill>
                  </a:rPr>
                  <a:t>CHEOPS: Instrument</a:t>
                </a:r>
              </a:p>
            </p:txBody>
          </p:sp>
        </p:grpSp>
        <p:pic>
          <p:nvPicPr>
            <p:cNvPr id="682" name="cheops-logo-mitzusatz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84" name="Shape 684"/>
          <p:cNvSpPr/>
          <p:nvPr/>
        </p:nvSpPr>
        <p:spPr>
          <a:xfrm>
            <a:off x="296397" y="805860"/>
            <a:ext cx="911162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/>
            </a:pPr>
            <a:r>
              <a:rPr sz="1500"/>
              <a:t>A. Fortier</a:t>
            </a:r>
          </a:p>
        </p:txBody>
      </p:sp>
      <p:sp>
        <p:nvSpPr>
          <p:cNvPr id="685" name="Shape 685"/>
          <p:cNvSpPr/>
          <p:nvPr/>
        </p:nvSpPr>
        <p:spPr>
          <a:xfrm>
            <a:off x="1465328" y="1147362"/>
            <a:ext cx="7202273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/>
            </a:pPr>
            <a:r>
              <a:rPr sz="3600"/>
              <a:t>Accommodation on the Spacecraft</a:t>
            </a:r>
          </a:p>
        </p:txBody>
      </p:sp>
      <p:sp>
        <p:nvSpPr>
          <p:cNvPr id="686" name="Shape 686"/>
          <p:cNvSpPr/>
          <p:nvPr/>
        </p:nvSpPr>
        <p:spPr>
          <a:xfrm>
            <a:off x="1482121" y="1927979"/>
            <a:ext cx="3316987" cy="482601"/>
          </a:xfrm>
          <a:prstGeom prst="rect">
            <a:avLst/>
          </a:prstGeom>
          <a:ln w="38100">
            <a:solid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000"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/>
            </a:pPr>
            <a:r>
              <a:rPr sz="2000" b="1"/>
              <a:t>S/C contractor: ECE-CASA</a:t>
            </a:r>
          </a:p>
        </p:txBody>
      </p:sp>
      <p:sp>
        <p:nvSpPr>
          <p:cNvPr id="687" name="Shape 687"/>
          <p:cNvSpPr/>
          <p:nvPr/>
        </p:nvSpPr>
        <p:spPr>
          <a:xfrm>
            <a:off x="9285020" y="2252895"/>
            <a:ext cx="3681315" cy="1130301"/>
          </a:xfrm>
          <a:prstGeom prst="rect">
            <a:avLst/>
          </a:prstGeom>
          <a:solidFill>
            <a:srgbClr val="F5D32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2000">
                <a:latin typeface="Avenir Book"/>
                <a:ea typeface="Avenir Book"/>
                <a:cs typeface="Avenir Book"/>
                <a:sym typeface="Avenir Book"/>
              </a:rPr>
              <a:t>On-board data stacking</a:t>
            </a:r>
          </a:p>
          <a:p>
            <a:pPr lvl="0">
              <a:defRPr sz="1800"/>
            </a:pPr>
            <a:r>
              <a:rPr sz="2000">
                <a:latin typeface="Avenir Book"/>
                <a:ea typeface="Avenir Book"/>
                <a:cs typeface="Avenir Book"/>
                <a:sym typeface="Avenir Book"/>
              </a:rPr>
              <a:t>Measurement cadence: 1 min</a:t>
            </a:r>
            <a:r>
              <a:rPr sz="2000" baseline="31999">
                <a:latin typeface="Avenir Book"/>
                <a:ea typeface="Avenir Book"/>
                <a:cs typeface="Avenir Book"/>
                <a:sym typeface="Avenir Book"/>
              </a:rPr>
              <a:t>-1</a:t>
            </a:r>
            <a:r>
              <a:rPr sz="2000">
                <a:latin typeface="Avenir Book"/>
                <a:ea typeface="Avenir Book"/>
                <a:cs typeface="Avenir Book"/>
                <a:sym typeface="Avenir Book"/>
              </a:rPr>
              <a:t> Telemetry: 1.2 Gbit/day</a:t>
            </a:r>
          </a:p>
        </p:txBody>
      </p:sp>
      <p:sp>
        <p:nvSpPr>
          <p:cNvPr id="688" name="Shape 688"/>
          <p:cNvSpPr/>
          <p:nvPr/>
        </p:nvSpPr>
        <p:spPr>
          <a:xfrm>
            <a:off x="11856472" y="324307"/>
            <a:ext cx="958775" cy="485776"/>
          </a:xfrm>
          <a:prstGeom prst="rect">
            <a:avLst/>
          </a:prstGeom>
          <a:solidFill>
            <a:srgbClr val="FFE4A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/>
          <a:p>
            <a:pPr lvl="0">
              <a:defRPr sz="1800"/>
            </a:pPr>
            <a:r>
              <a:rPr sz="1200">
                <a:latin typeface="Avenir Book"/>
                <a:ea typeface="Avenir Book"/>
                <a:cs typeface="Avenir Book"/>
                <a:sym typeface="Avenir Book"/>
              </a:rPr>
              <a:t>RINGBERG</a:t>
            </a:r>
          </a:p>
          <a:p>
            <a:pPr lvl="0">
              <a:defRPr sz="1800"/>
            </a:pPr>
            <a:r>
              <a:rPr sz="1200">
                <a:latin typeface="Avenir Book"/>
                <a:ea typeface="Avenir Book"/>
                <a:cs typeface="Avenir Book"/>
                <a:sym typeface="Avenir Book"/>
              </a:rPr>
              <a:t>WORKSHOP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" name="DSCN5877-enhanced.jpe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9512" y="1087834"/>
            <a:ext cx="10645776" cy="7984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851" name="cheops_RGB_BB.png"/>
          <p:cNvPicPr/>
          <p:nvPr/>
        </p:nvPicPr>
        <p:blipFill>
          <a:blip r:embed="rId3">
            <a:extLst/>
          </a:blip>
          <a:srcRect r="41856"/>
          <a:stretch>
            <a:fillRect/>
          </a:stretch>
        </p:blipFill>
        <p:spPr>
          <a:xfrm>
            <a:off x="127532" y="115490"/>
            <a:ext cx="1001354" cy="710067"/>
          </a:xfrm>
          <a:prstGeom prst="rect">
            <a:avLst/>
          </a:prstGeom>
          <a:ln w="12700">
            <a:miter lim="400000"/>
          </a:ln>
        </p:spPr>
      </p:pic>
      <p:sp>
        <p:nvSpPr>
          <p:cNvPr id="852" name="Shape 852"/>
          <p:cNvSpPr/>
          <p:nvPr/>
        </p:nvSpPr>
        <p:spPr>
          <a:xfrm>
            <a:off x="1175025" y="161644"/>
            <a:ext cx="12216514" cy="1649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 algn="l" defTabSz="457200">
              <a:defRPr sz="1800"/>
            </a:pPr>
            <a:r>
              <a:rPr sz="4000" dirty="0"/>
              <a:t>CHEOPS </a:t>
            </a:r>
            <a:r>
              <a:rPr lang="nl-BE" sz="4000" dirty="0" smtClean="0"/>
              <a:t>baffle @Centre Spatial de Liège</a:t>
            </a:r>
            <a:r>
              <a:rPr sz="4000" dirty="0" smtClean="0">
                <a:solidFill>
                  <a:srgbClr val="FFFFFF"/>
                </a:solidFill>
              </a:rPr>
              <a:t>instrument</a:t>
            </a:r>
            <a:endParaRPr sz="4000" dirty="0">
              <a:solidFill>
                <a:srgbClr val="FFFFFF"/>
              </a:solidFill>
            </a:endParaRPr>
          </a:p>
        </p:txBody>
      </p:sp>
      <p:sp>
        <p:nvSpPr>
          <p:cNvPr id="854" name="Shape 854"/>
          <p:cNvSpPr/>
          <p:nvPr/>
        </p:nvSpPr>
        <p:spPr>
          <a:xfrm>
            <a:off x="8815557" y="700890"/>
            <a:ext cx="3009731" cy="386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9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FFFFFF"/>
                </a:solidFill>
              </a:rPr>
              <a:t>External baffle @Liege</a:t>
            </a:r>
          </a:p>
        </p:txBody>
      </p:sp>
      <p:pic>
        <p:nvPicPr>
          <p:cNvPr id="855" name="DSCN5880.jpe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79512" y="1087834"/>
            <a:ext cx="10626031" cy="7969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856" name="119.jpg"/>
          <p:cNvPicPr/>
          <p:nvPr/>
        </p:nvPicPr>
        <p:blipFill>
          <a:blip r:embed="rId5">
            <a:extLst/>
          </a:blip>
          <a:srcRect r="3940"/>
          <a:stretch>
            <a:fillRect/>
          </a:stretch>
        </p:blipFill>
        <p:spPr>
          <a:xfrm>
            <a:off x="349378" y="1087834"/>
            <a:ext cx="11487822" cy="7969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57" name="117.jpg"/>
          <p:cNvPicPr/>
          <p:nvPr/>
        </p:nvPicPr>
        <p:blipFill>
          <a:blip r:embed="rId6">
            <a:extLst/>
          </a:blip>
          <a:srcRect r="3941"/>
          <a:stretch>
            <a:fillRect/>
          </a:stretch>
        </p:blipFill>
        <p:spPr>
          <a:xfrm>
            <a:off x="317996" y="1102518"/>
            <a:ext cx="11487617" cy="79695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2793823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5" grpId="0" animBg="1" advAuto="0"/>
      <p:bldP spid="856" grpId="0" animBg="1" advAuto="0"/>
      <p:bldP spid="857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1026" name="Picture 2" descr="C:\Users\jyplesseria\Desktop\IMG_528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4" r="17075" b="3173"/>
          <a:stretch/>
        </p:blipFill>
        <p:spPr bwMode="auto">
          <a:xfrm>
            <a:off x="5800991" y="2111693"/>
            <a:ext cx="7203809" cy="508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Vega\cheops\09_Pics\2014_12_19_end_TV_Test\IMG_44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" t="15982" r="12206" b="10033"/>
          <a:stretch/>
        </p:blipFill>
        <p:spPr bwMode="auto">
          <a:xfrm>
            <a:off x="13648" y="2316516"/>
            <a:ext cx="5803011" cy="381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157" y="1712091"/>
            <a:ext cx="5058369" cy="68531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fr-BE" dirty="0" smtClean="0"/>
              <a:t>CHEOPS (33cm mirror)</a:t>
            </a:r>
            <a:endParaRPr lang="fr-BE" dirty="0"/>
          </a:p>
        </p:txBody>
      </p:sp>
      <p:sp>
        <p:nvSpPr>
          <p:cNvPr id="7" name="TextBox 6"/>
          <p:cNvSpPr txBox="1"/>
          <p:nvPr/>
        </p:nvSpPr>
        <p:spPr>
          <a:xfrm>
            <a:off x="7034178" y="1503680"/>
            <a:ext cx="4597642" cy="68531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fr-BE" dirty="0" smtClean="0"/>
              <a:t>CoRoT (27cm mirror)</a:t>
            </a:r>
            <a:endParaRPr lang="fr-BE" dirty="0"/>
          </a:p>
        </p:txBody>
      </p:sp>
      <p:sp>
        <p:nvSpPr>
          <p:cNvPr id="5" name="TextBox 4"/>
          <p:cNvSpPr txBox="1"/>
          <p:nvPr/>
        </p:nvSpPr>
        <p:spPr>
          <a:xfrm>
            <a:off x="2231113" y="6990734"/>
            <a:ext cx="3546907" cy="68531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fr-BE" dirty="0" smtClean="0"/>
              <a:t>Identical pieces</a:t>
            </a:r>
            <a:endParaRPr lang="fr-BE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4556584" y="4364743"/>
            <a:ext cx="739365" cy="26259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4556584" y="4364743"/>
            <a:ext cx="2150639" cy="262599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885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869323" y="1561405"/>
            <a:ext cx="4489284" cy="880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747776">
              <a:defRPr sz="3400"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/>
            </a:pPr>
            <a:r>
              <a:rPr sz="3400" b="1" dirty="0"/>
              <a:t>The transit </a:t>
            </a:r>
            <a:r>
              <a:rPr sz="3400" b="1" dirty="0" smtClean="0"/>
              <a:t>technique</a:t>
            </a:r>
            <a:endParaRPr lang="nl-BE" sz="3400" b="1" dirty="0" smtClean="0"/>
          </a:p>
          <a:p>
            <a:pPr lvl="0">
              <a:defRPr sz="1800" b="0"/>
            </a:pPr>
            <a:r>
              <a:rPr lang="nl-BE" dirty="0" smtClean="0"/>
              <a:t>(ex. CoRoT, Kepler)</a:t>
            </a:r>
            <a:endParaRPr sz="3400" b="1" dirty="0"/>
          </a:p>
        </p:txBody>
      </p:sp>
      <p:grpSp>
        <p:nvGrpSpPr>
          <p:cNvPr id="120" name="Group 120"/>
          <p:cNvGrpSpPr/>
          <p:nvPr/>
        </p:nvGrpSpPr>
        <p:grpSpPr>
          <a:xfrm>
            <a:off x="-30094" y="2375305"/>
            <a:ext cx="6641990" cy="4783256"/>
            <a:chOff x="0" y="0"/>
            <a:chExt cx="6641989" cy="4783255"/>
          </a:xfrm>
        </p:grpSpPr>
        <p:pic>
          <p:nvPicPr>
            <p:cNvPr id="117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641990" cy="4690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8" name="Shape 118"/>
            <p:cNvSpPr/>
            <p:nvPr/>
          </p:nvSpPr>
          <p:spPr>
            <a:xfrm>
              <a:off x="4377176" y="3821641"/>
              <a:ext cx="1799399" cy="9616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/>
              </a:lvl1pPr>
            </a:lstStyle>
            <a:p>
              <a:pPr lvl="0">
                <a:defRPr sz="1800"/>
              </a:pPr>
              <a:r>
                <a:rPr sz="2000"/>
                <a:t>(primary eclipse)</a:t>
              </a:r>
            </a:p>
          </p:txBody>
        </p:sp>
        <p:sp>
          <p:nvSpPr>
            <p:cNvPr id="119" name="Shape 119"/>
            <p:cNvSpPr/>
            <p:nvPr/>
          </p:nvSpPr>
          <p:spPr>
            <a:xfrm>
              <a:off x="788995" y="1291717"/>
              <a:ext cx="2417398" cy="845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/>
              </a:lvl1pPr>
            </a:lstStyle>
            <a:p>
              <a:pPr lvl="0">
                <a:defRPr sz="1800"/>
              </a:pPr>
              <a:r>
                <a:rPr sz="2000"/>
                <a:t>(secondary eclipse)</a:t>
              </a:r>
            </a:p>
          </p:txBody>
        </p:sp>
      </p:grpSp>
      <p:grpSp>
        <p:nvGrpSpPr>
          <p:cNvPr id="126" name="Group 126"/>
          <p:cNvGrpSpPr/>
          <p:nvPr/>
        </p:nvGrpSpPr>
        <p:grpSpPr>
          <a:xfrm>
            <a:off x="112121" y="163511"/>
            <a:ext cx="11839687" cy="870519"/>
            <a:chOff x="0" y="-1"/>
            <a:chExt cx="11839685" cy="870518"/>
          </a:xfrm>
        </p:grpSpPr>
        <p:grpSp>
          <p:nvGrpSpPr>
            <p:cNvPr id="123" name="Group 123"/>
            <p:cNvGrpSpPr/>
            <p:nvPr/>
          </p:nvGrpSpPr>
          <p:grpSpPr>
            <a:xfrm>
              <a:off x="1434144" y="-1"/>
              <a:ext cx="10405541" cy="870518"/>
              <a:chOff x="1444665" y="58002"/>
              <a:chExt cx="10405539" cy="870516"/>
            </a:xfrm>
          </p:grpSpPr>
          <p:sp>
            <p:nvSpPr>
              <p:cNvPr id="121" name="Shape 121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22" name="Shape 122"/>
              <p:cNvSpPr/>
              <p:nvPr/>
            </p:nvSpPr>
            <p:spPr>
              <a:xfrm>
                <a:off x="1496023" y="58002"/>
                <a:ext cx="10354184" cy="7778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/>
              <a:p>
                <a:pPr lvl="0" algn="l">
                  <a:defRPr sz="1800"/>
                </a:pPr>
                <a:r>
                  <a:rPr sz="4000" dirty="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rPr>
                  <a:t>CHEOPS: CH</a:t>
                </a:r>
                <a:r>
                  <a:rPr sz="4000" dirty="0">
                    <a:latin typeface="Avenir Book"/>
                    <a:ea typeface="Avenir Book"/>
                    <a:cs typeface="Avenir Book"/>
                    <a:sym typeface="Avenir Book"/>
                  </a:rPr>
                  <a:t>aracterizing </a:t>
                </a:r>
                <a:r>
                  <a:rPr sz="4000" dirty="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rPr>
                  <a:t>E</a:t>
                </a:r>
                <a:r>
                  <a:rPr sz="4000" dirty="0">
                    <a:latin typeface="Avenir Book"/>
                    <a:ea typeface="Avenir Book"/>
                    <a:cs typeface="Avenir Book"/>
                    <a:sym typeface="Avenir Book"/>
                  </a:rPr>
                  <a:t>x</a:t>
                </a:r>
                <a:r>
                  <a:rPr sz="4000" dirty="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rPr>
                  <a:t>OP</a:t>
                </a:r>
                <a:r>
                  <a:rPr sz="4000" dirty="0">
                    <a:latin typeface="Avenir Book"/>
                    <a:ea typeface="Avenir Book"/>
                    <a:cs typeface="Avenir Book"/>
                    <a:sym typeface="Avenir Book"/>
                  </a:rPr>
                  <a:t>lanet </a:t>
                </a:r>
                <a:r>
                  <a:rPr sz="4000" dirty="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rPr>
                  <a:t>S</a:t>
                </a:r>
                <a:r>
                  <a:rPr sz="4000" dirty="0">
                    <a:latin typeface="Avenir Book"/>
                    <a:ea typeface="Avenir Book"/>
                    <a:cs typeface="Avenir Book"/>
                    <a:sym typeface="Avenir Book"/>
                  </a:rPr>
                  <a:t>atellite </a:t>
                </a:r>
              </a:p>
            </p:txBody>
          </p:sp>
        </p:grpSp>
        <p:pic>
          <p:nvPicPr>
            <p:cNvPr id="124" name="cheops-logo-mitzusatz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9" name="Shape 129"/>
          <p:cNvSpPr/>
          <p:nvPr/>
        </p:nvSpPr>
        <p:spPr>
          <a:xfrm>
            <a:off x="6622423" y="1561405"/>
            <a:ext cx="6064948" cy="880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747776">
              <a:defRPr sz="3400"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/>
            </a:pPr>
            <a:r>
              <a:rPr sz="3400" b="1" dirty="0"/>
              <a:t>The radial velocity </a:t>
            </a:r>
            <a:r>
              <a:rPr sz="3400" b="1" dirty="0" smtClean="0"/>
              <a:t>technique</a:t>
            </a:r>
            <a:endParaRPr lang="nl-BE" sz="3400" b="1" dirty="0" smtClean="0"/>
          </a:p>
          <a:p>
            <a:pPr lvl="0">
              <a:defRPr sz="1800" b="0"/>
            </a:pPr>
            <a:r>
              <a:rPr lang="nl-BE" dirty="0" smtClean="0"/>
              <a:t>(ex. HARPS, ESPRESSO)</a:t>
            </a:r>
            <a:endParaRPr sz="3400" b="1" dirty="0"/>
          </a:p>
        </p:txBody>
      </p:sp>
      <p:grpSp>
        <p:nvGrpSpPr>
          <p:cNvPr id="135" name="Group 135"/>
          <p:cNvGrpSpPr/>
          <p:nvPr/>
        </p:nvGrpSpPr>
        <p:grpSpPr>
          <a:xfrm>
            <a:off x="1546265" y="7322805"/>
            <a:ext cx="10346975" cy="1971749"/>
            <a:chOff x="-303082" y="-161270"/>
            <a:chExt cx="10346973" cy="1971747"/>
          </a:xfrm>
        </p:grpSpPr>
        <p:sp>
          <p:nvSpPr>
            <p:cNvPr id="130" name="Shape 130"/>
            <p:cNvSpPr/>
            <p:nvPr/>
          </p:nvSpPr>
          <p:spPr>
            <a:xfrm>
              <a:off x="-303082" y="-161270"/>
              <a:ext cx="3378208" cy="861773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2000" b="1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>
                <a:defRPr sz="1800" b="0"/>
              </a:pPr>
              <a:r>
                <a:rPr sz="2800" b="1" dirty="0"/>
                <a:t> ➨ radius of the </a:t>
              </a:r>
              <a:r>
                <a:rPr sz="2800" b="1" dirty="0" smtClean="0"/>
                <a:t>planet</a:t>
              </a:r>
              <a:r>
                <a:rPr lang="nl-BE" sz="2800" b="1" dirty="0" smtClean="0"/>
                <a:t> Rp</a:t>
              </a:r>
              <a:endParaRPr sz="2800" b="1" dirty="0"/>
            </a:p>
          </p:txBody>
        </p:sp>
        <p:sp>
          <p:nvSpPr>
            <p:cNvPr id="131" name="Shape 131"/>
            <p:cNvSpPr/>
            <p:nvPr/>
          </p:nvSpPr>
          <p:spPr>
            <a:xfrm>
              <a:off x="6925146" y="-144597"/>
              <a:ext cx="3118745" cy="861773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>
                <a:defRPr sz="1800"/>
              </a:pPr>
              <a:r>
                <a:rPr sz="2000" b="1" dirty="0">
                  <a:latin typeface="Avenir Book"/>
                  <a:ea typeface="Avenir Book"/>
                  <a:cs typeface="Avenir Book"/>
                  <a:sym typeface="Avenir Book"/>
                </a:rPr>
                <a:t> </a:t>
              </a:r>
              <a:r>
                <a:rPr sz="2800" b="1" dirty="0">
                  <a:latin typeface="Avenir Book"/>
                  <a:ea typeface="Avenir Book"/>
                  <a:cs typeface="Avenir Book"/>
                  <a:sym typeface="Avenir Book"/>
                </a:rPr>
                <a:t>➨ </a:t>
              </a:r>
              <a:r>
                <a:rPr lang="nl-BE" sz="2800" b="1" dirty="0" smtClean="0">
                  <a:latin typeface="Avenir Book"/>
                  <a:ea typeface="Avenir Book"/>
                  <a:cs typeface="Avenir Book"/>
                  <a:sym typeface="Avenir Book"/>
                </a:rPr>
                <a:t>minimum mass</a:t>
              </a:r>
            </a:p>
            <a:p>
              <a:pPr lvl="0">
                <a:defRPr sz="1800"/>
              </a:pPr>
              <a:r>
                <a:rPr sz="2800" b="1" dirty="0" smtClean="0">
                  <a:latin typeface="Avenir Book"/>
                  <a:ea typeface="Avenir Book"/>
                  <a:cs typeface="Avenir Book"/>
                  <a:sym typeface="Avenir Book"/>
                </a:rPr>
                <a:t>Mp </a:t>
              </a:r>
              <a:r>
                <a:rPr sz="2800" b="1" i="1" dirty="0">
                  <a:latin typeface="Avenir Book"/>
                  <a:ea typeface="Avenir Book"/>
                  <a:cs typeface="Avenir Book"/>
                  <a:sym typeface="Avenir Book"/>
                </a:rPr>
                <a:t>sin(i)</a:t>
              </a:r>
            </a:p>
          </p:txBody>
        </p:sp>
        <p:sp>
          <p:nvSpPr>
            <p:cNvPr id="132" name="Shape 132"/>
            <p:cNvSpPr/>
            <p:nvPr/>
          </p:nvSpPr>
          <p:spPr>
            <a:xfrm>
              <a:off x="2422092" y="887148"/>
              <a:ext cx="5241170" cy="923329"/>
            </a:xfrm>
            <a:prstGeom prst="rect">
              <a:avLst/>
            </a:prstGeom>
            <a:solidFill>
              <a:srgbClr val="F5D328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>
                <a:defRPr sz="1800"/>
              </a:pPr>
              <a:r>
                <a:rPr sz="2000" b="1" dirty="0">
                  <a:latin typeface="Avenir Book"/>
                  <a:ea typeface="Avenir Book"/>
                  <a:cs typeface="Avenir Book"/>
                  <a:sym typeface="Avenir Book"/>
                </a:rPr>
                <a:t> </a:t>
              </a:r>
              <a:r>
                <a:rPr sz="3000" b="1" dirty="0">
                  <a:latin typeface="Avenir Book"/>
                  <a:ea typeface="Avenir Book"/>
                  <a:cs typeface="Avenir Book"/>
                  <a:sym typeface="Avenir Book"/>
                </a:rPr>
                <a:t>Mp &amp; Rp ➨ </a:t>
              </a:r>
              <a:endParaRPr lang="nl-BE" sz="3000" b="1" dirty="0" smtClean="0">
                <a:latin typeface="Avenir Book"/>
                <a:ea typeface="Avenir Book"/>
                <a:cs typeface="Avenir Book"/>
                <a:sym typeface="Avenir Book"/>
              </a:endParaRPr>
            </a:p>
            <a:p>
              <a:pPr lvl="0">
                <a:defRPr sz="1800"/>
              </a:pPr>
              <a:r>
                <a:rPr lang="nl-BE" sz="3000" b="1" dirty="0" smtClean="0">
                  <a:latin typeface="Avenir Book"/>
                  <a:ea typeface="Avenir Book"/>
                  <a:cs typeface="Avenir Book"/>
                  <a:sym typeface="Avenir Book"/>
                </a:rPr>
                <a:t>Planet average density </a:t>
              </a:r>
              <a:r>
                <a:rPr sz="3000" b="1" dirty="0" smtClean="0">
                  <a:latin typeface="Avenir Book"/>
                  <a:ea typeface="Avenir Book"/>
                  <a:cs typeface="Avenir Book"/>
                  <a:sym typeface="Avenir Book"/>
                </a:rPr>
                <a:t>ρ</a:t>
              </a:r>
              <a:r>
                <a:rPr lang="nl-BE" sz="3000" b="1" baseline="-25000" dirty="0" smtClean="0">
                  <a:latin typeface="Avenir Book"/>
                  <a:ea typeface="Avenir Book"/>
                  <a:cs typeface="Avenir Book"/>
                  <a:sym typeface="Avenir Book"/>
                </a:rPr>
                <a:t>p</a:t>
              </a:r>
              <a:endParaRPr sz="3000" b="1" baseline="-25000" dirty="0">
                <a:latin typeface="Avenir Book"/>
                <a:ea typeface="Avenir Book"/>
                <a:cs typeface="Avenir Book"/>
                <a:sym typeface="Avenir Book"/>
              </a:endParaRPr>
            </a:p>
          </p:txBody>
        </p:sp>
      </p:grpSp>
      <p:pic>
        <p:nvPicPr>
          <p:cNvPr id="22" name="Image 2" descr="exoplanet_spectr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718" y="2734119"/>
            <a:ext cx="6223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Shape 133"/>
          <p:cNvSpPr/>
          <p:nvPr/>
        </p:nvSpPr>
        <p:spPr>
          <a:xfrm rot="20700000">
            <a:off x="5010279" y="7785596"/>
            <a:ext cx="550786" cy="59411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miter lim="400000"/>
            <a:headEnd type="none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>
              <a:defRPr sz="2400"/>
            </a:pPr>
            <a:endParaRPr/>
          </a:p>
        </p:txBody>
      </p:sp>
      <p:sp>
        <p:nvSpPr>
          <p:cNvPr id="25" name="Shape 133"/>
          <p:cNvSpPr/>
          <p:nvPr/>
        </p:nvSpPr>
        <p:spPr>
          <a:xfrm rot="5400000">
            <a:off x="8202046" y="7722322"/>
            <a:ext cx="550786" cy="59411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miter lim="400000"/>
            <a:headEnd type="none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>
              <a:defRPr sz="24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All pictures and videos\2004_11_04 COROTvibr Y\IMG_0721_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762" y="690916"/>
            <a:ext cx="4791269" cy="650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Vega\cheops\09_Pics\2014_11_27_STM_Vibrations\IMG_06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1" t="23965" r="8095" b="4451"/>
          <a:stretch/>
        </p:blipFill>
        <p:spPr bwMode="auto">
          <a:xfrm>
            <a:off x="460129" y="3064841"/>
            <a:ext cx="6033539" cy="4115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05414" y="7437085"/>
            <a:ext cx="2134672" cy="68531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fr-BE" dirty="0" smtClean="0"/>
              <a:t>CHEOPS</a:t>
            </a:r>
            <a:endParaRPr lang="fr-BE" dirty="0"/>
          </a:p>
        </p:txBody>
      </p:sp>
      <p:sp>
        <p:nvSpPr>
          <p:cNvPr id="5" name="TextBox 4"/>
          <p:cNvSpPr txBox="1"/>
          <p:nvPr/>
        </p:nvSpPr>
        <p:spPr>
          <a:xfrm>
            <a:off x="8105660" y="7437085"/>
            <a:ext cx="1878923" cy="685314"/>
          </a:xfrm>
          <a:prstGeom prst="rect">
            <a:avLst/>
          </a:prstGeom>
          <a:noFill/>
        </p:spPr>
        <p:txBody>
          <a:bodyPr wrap="none" lIns="130046" tIns="65023" rIns="130046" bIns="65023" rtlCol="0">
            <a:spAutoFit/>
          </a:bodyPr>
          <a:lstStyle/>
          <a:p>
            <a:r>
              <a:rPr lang="fr-BE" dirty="0" smtClean="0"/>
              <a:t>COROT</a:t>
            </a:r>
            <a:endParaRPr lang="fr-BE" dirty="0"/>
          </a:p>
        </p:txBody>
      </p:sp>
      <p:sp>
        <p:nvSpPr>
          <p:cNvPr id="2" name="ZoneTexte 1"/>
          <p:cNvSpPr txBox="1"/>
          <p:nvPr/>
        </p:nvSpPr>
        <p:spPr>
          <a:xfrm>
            <a:off x="3198749" y="8405588"/>
            <a:ext cx="5757514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On the </a:t>
            </a:r>
            <a:r>
              <a:rPr kumimoji="0" lang="fr-FR" sz="3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same</a:t>
            </a:r>
            <a:r>
              <a:rPr kumimoji="0" lang="fr-FR" sz="3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shaker @ CSL</a:t>
            </a:r>
            <a:endParaRPr kumimoji="0" lang="fr-FR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8174945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roup 839"/>
          <p:cNvGrpSpPr/>
          <p:nvPr/>
        </p:nvGrpSpPr>
        <p:grpSpPr>
          <a:xfrm>
            <a:off x="112121" y="163511"/>
            <a:ext cx="11781117" cy="870519"/>
            <a:chOff x="0" y="-1"/>
            <a:chExt cx="11781116" cy="870518"/>
          </a:xfrm>
        </p:grpSpPr>
        <p:grpSp>
          <p:nvGrpSpPr>
            <p:cNvPr id="836" name="Group 836"/>
            <p:cNvGrpSpPr/>
            <p:nvPr/>
          </p:nvGrpSpPr>
          <p:grpSpPr>
            <a:xfrm>
              <a:off x="1434144" y="-1"/>
              <a:ext cx="10346972" cy="870518"/>
              <a:chOff x="1444665" y="58002"/>
              <a:chExt cx="10346970" cy="870516"/>
            </a:xfrm>
          </p:grpSpPr>
          <p:sp>
            <p:nvSpPr>
              <p:cNvPr id="834" name="Shape 834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835" name="Shape 835"/>
              <p:cNvSpPr/>
              <p:nvPr/>
            </p:nvSpPr>
            <p:spPr>
              <a:xfrm>
                <a:off x="1496023" y="58002"/>
                <a:ext cx="2199768" cy="7778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>
                <a:lvl1pPr algn="l">
                  <a:def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4000">
                    <a:solidFill>
                      <a:srgbClr val="B51A00"/>
                    </a:solidFill>
                  </a:rPr>
                  <a:t>Summary</a:t>
                </a:r>
              </a:p>
            </p:txBody>
          </p:sp>
        </p:grpSp>
        <p:pic>
          <p:nvPicPr>
            <p:cNvPr id="837" name="cheops-logo-mitzusatz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40" name="Shape 840"/>
          <p:cNvSpPr>
            <a:spLocks noGrp="1"/>
          </p:cNvSpPr>
          <p:nvPr>
            <p:ph type="body" idx="4294967295"/>
          </p:nvPr>
        </p:nvSpPr>
        <p:spPr>
          <a:xfrm>
            <a:off x="1139342" y="2367043"/>
            <a:ext cx="11061701" cy="6242828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780142" lvl="0" indent="-462642">
              <a:spcBef>
                <a:spcPts val="4800"/>
              </a:spcBef>
              <a:buSzPct val="171000"/>
              <a:defRPr sz="1800"/>
            </a:pPr>
            <a:r>
              <a:rPr sz="3400" dirty="0">
                <a:latin typeface="Avenir Book"/>
                <a:ea typeface="Avenir Book"/>
                <a:cs typeface="Avenir Book"/>
                <a:sym typeface="Avenir Book"/>
              </a:rPr>
              <a:t>CHEOPS is Europe’s next exoplanet mission (2017)</a:t>
            </a:r>
          </a:p>
          <a:p>
            <a:pPr marL="780142" lvl="0" indent="-462642">
              <a:spcBef>
                <a:spcPts val="4800"/>
              </a:spcBef>
              <a:buSzPct val="171000"/>
              <a:defRPr sz="1800"/>
            </a:pPr>
            <a:r>
              <a:rPr sz="3400" dirty="0">
                <a:latin typeface="Avenir Book"/>
                <a:ea typeface="Avenir Book"/>
                <a:cs typeface="Avenir Book"/>
                <a:sym typeface="Avenir Book"/>
              </a:rPr>
              <a:t>CHEOPS is a follow-up </a:t>
            </a:r>
            <a:r>
              <a:rPr sz="3400" dirty="0" smtClean="0">
                <a:latin typeface="Avenir Book"/>
                <a:ea typeface="Avenir Book"/>
                <a:cs typeface="Avenir Book"/>
                <a:sym typeface="Avenir Book"/>
              </a:rPr>
              <a:t>machine</a:t>
            </a:r>
            <a:r>
              <a:rPr lang="nl-BE" sz="3400" dirty="0" smtClean="0">
                <a:latin typeface="Avenir Book"/>
                <a:ea typeface="Avenir Book"/>
                <a:cs typeface="Avenir Book"/>
                <a:sym typeface="Avenir Book"/>
              </a:rPr>
              <a:t>: </a:t>
            </a:r>
            <a:r>
              <a:rPr sz="2700" i="1" dirty="0" smtClean="0">
                <a:latin typeface="Avenir Book"/>
                <a:ea typeface="Avenir Book"/>
                <a:cs typeface="Avenir Book"/>
                <a:sym typeface="Avenir Book"/>
              </a:rPr>
              <a:t>Knowing </a:t>
            </a:r>
            <a:r>
              <a:rPr sz="2700" i="1" dirty="0">
                <a:latin typeface="Avenir Book"/>
                <a:ea typeface="Avenir Book"/>
                <a:cs typeface="Avenir Book"/>
                <a:sym typeface="Avenir Book"/>
              </a:rPr>
              <a:t>when to look at a star makes </a:t>
            </a:r>
            <a:r>
              <a:rPr sz="2700" dirty="0">
                <a:latin typeface="Avenir Book"/>
                <a:ea typeface="Avenir Book"/>
                <a:cs typeface="Avenir Book"/>
                <a:sym typeface="Avenir Book"/>
              </a:rPr>
              <a:t>CHEOPS</a:t>
            </a:r>
            <a:r>
              <a:rPr sz="2700" i="1" dirty="0">
                <a:latin typeface="Avenir Book"/>
                <a:ea typeface="Avenir Book"/>
                <a:cs typeface="Avenir Book"/>
                <a:sym typeface="Avenir Book"/>
              </a:rPr>
              <a:t> extremely </a:t>
            </a:r>
            <a:r>
              <a:rPr sz="2700" i="1" dirty="0" smtClean="0">
                <a:latin typeface="Avenir Book"/>
                <a:ea typeface="Avenir Book"/>
                <a:cs typeface="Avenir Book"/>
                <a:sym typeface="Avenir Book"/>
              </a:rPr>
              <a:t>efficient</a:t>
            </a:r>
            <a:r>
              <a:rPr lang="nl-BE" sz="2700" i="1" dirty="0" smtClean="0">
                <a:latin typeface="Avenir Book"/>
                <a:ea typeface="Avenir Book"/>
                <a:cs typeface="Avenir Book"/>
                <a:sym typeface="Avenir Book"/>
              </a:rPr>
              <a:t>:</a:t>
            </a:r>
            <a:r>
              <a:rPr sz="2700" i="1" dirty="0">
                <a:latin typeface="Avenir Book"/>
                <a:ea typeface="Avenir Book"/>
                <a:cs typeface="Avenir Book"/>
                <a:sym typeface="Avenir Book"/>
              </a:rPr>
              <a:t/>
            </a:r>
            <a:br>
              <a:rPr sz="2700" i="1" dirty="0">
                <a:latin typeface="Avenir Book"/>
                <a:ea typeface="Avenir Book"/>
                <a:cs typeface="Avenir Book"/>
                <a:sym typeface="Avenir Book"/>
              </a:rPr>
            </a:br>
            <a:r>
              <a:rPr sz="2700" dirty="0" smtClean="0">
                <a:latin typeface="Avenir Book"/>
                <a:ea typeface="Avenir Book"/>
                <a:cs typeface="Avenir Book"/>
                <a:sym typeface="Avenir Book"/>
              </a:rPr>
              <a:t>➡ </a:t>
            </a:r>
            <a:r>
              <a:rPr sz="2700" dirty="0">
                <a:latin typeface="Avenir Book"/>
                <a:ea typeface="Avenir Book"/>
                <a:cs typeface="Avenir Book"/>
                <a:sym typeface="Avenir Book"/>
              </a:rPr>
              <a:t>Provides </a:t>
            </a:r>
            <a:r>
              <a:rPr lang="nl-BE" sz="2700" dirty="0" smtClean="0">
                <a:latin typeface="Avenir Book"/>
                <a:ea typeface="Avenir Book"/>
                <a:cs typeface="Avenir Book"/>
                <a:sym typeface="Avenir Book"/>
              </a:rPr>
              <a:t>Mp and Rp for super-Earths, Neptunes and subgiant planets</a:t>
            </a:r>
            <a:r>
              <a:rPr sz="2700" dirty="0">
                <a:latin typeface="Avenir Book"/>
                <a:ea typeface="Avenir Book"/>
                <a:cs typeface="Avenir Book"/>
                <a:sym typeface="Avenir Book"/>
              </a:rPr>
              <a:t/>
            </a:r>
            <a:br>
              <a:rPr sz="2700" dirty="0">
                <a:latin typeface="Avenir Book"/>
                <a:ea typeface="Avenir Book"/>
                <a:cs typeface="Avenir Book"/>
                <a:sym typeface="Avenir Book"/>
              </a:rPr>
            </a:br>
            <a:r>
              <a:rPr sz="2700" dirty="0">
                <a:latin typeface="Avenir Book"/>
                <a:ea typeface="Avenir Book"/>
                <a:cs typeface="Avenir Book"/>
                <a:sym typeface="Avenir Book"/>
              </a:rPr>
              <a:t>➡ Collects the golden targets for future in-</a:t>
            </a:r>
            <a:r>
              <a:rPr sz="2700" dirty="0" smtClean="0">
                <a:latin typeface="Avenir Book"/>
                <a:ea typeface="Avenir Book"/>
                <a:cs typeface="Avenir Book"/>
                <a:sym typeface="Avenir Book"/>
              </a:rPr>
              <a:t>depth</a:t>
            </a:r>
            <a:r>
              <a:rPr lang="nl-BE" sz="2700" dirty="0" smtClean="0">
                <a:latin typeface="Avenir Book"/>
                <a:ea typeface="Avenir Book"/>
                <a:cs typeface="Avenir Book"/>
                <a:sym typeface="Avenir Book"/>
              </a:rPr>
              <a:t> and atmospheric</a:t>
            </a:r>
            <a:r>
              <a:rPr sz="2700" dirty="0" smtClean="0">
                <a:latin typeface="Avenir Book"/>
                <a:ea typeface="Avenir Book"/>
                <a:cs typeface="Avenir Book"/>
                <a:sym typeface="Avenir Book"/>
              </a:rPr>
              <a:t> characteri</a:t>
            </a:r>
            <a:r>
              <a:rPr lang="nl-BE" sz="2700" dirty="0" smtClean="0">
                <a:latin typeface="Avenir Book"/>
                <a:ea typeface="Avenir Book"/>
                <a:cs typeface="Avenir Book"/>
                <a:sym typeface="Avenir Book"/>
              </a:rPr>
              <a:t>z</a:t>
            </a:r>
            <a:r>
              <a:rPr sz="2700" dirty="0" smtClean="0">
                <a:latin typeface="Avenir Book"/>
                <a:ea typeface="Avenir Book"/>
                <a:cs typeface="Avenir Book"/>
                <a:sym typeface="Avenir Book"/>
              </a:rPr>
              <a:t>ation</a:t>
            </a:r>
            <a:r>
              <a:rPr lang="nl-BE" sz="2700" dirty="0" smtClean="0">
                <a:latin typeface="Avenir Book"/>
                <a:ea typeface="Avenir Book"/>
                <a:cs typeface="Avenir Book"/>
                <a:sym typeface="Avenir Book"/>
              </a:rPr>
              <a:t> (JWST, E-ELT,…)</a:t>
            </a:r>
            <a:endParaRPr sz="2700" dirty="0">
              <a:latin typeface="Avenir Book"/>
              <a:ea typeface="Avenir Book"/>
              <a:cs typeface="Avenir Book"/>
              <a:sym typeface="Avenir Book"/>
            </a:endParaRPr>
          </a:p>
          <a:p>
            <a:pPr marL="760532" lvl="0" indent="-443032">
              <a:spcBef>
                <a:spcPts val="4800"/>
              </a:spcBef>
              <a:buSzPct val="171000"/>
              <a:defRPr sz="1800"/>
            </a:pPr>
            <a:r>
              <a:rPr sz="3400" dirty="0">
                <a:latin typeface="Avenir Book"/>
                <a:ea typeface="Avenir Book"/>
                <a:cs typeface="Avenir Book"/>
                <a:sym typeface="Avenir Book"/>
              </a:rPr>
              <a:t>More information in:</a:t>
            </a:r>
            <a:br>
              <a:rPr sz="3400" dirty="0">
                <a:latin typeface="Avenir Book"/>
                <a:ea typeface="Avenir Book"/>
                <a:cs typeface="Avenir Book"/>
                <a:sym typeface="Avenir Book"/>
              </a:rPr>
            </a:br>
            <a:endParaRPr sz="3400" dirty="0">
              <a:latin typeface="Avenir Book"/>
              <a:ea typeface="Avenir Book"/>
              <a:cs typeface="Avenir Book"/>
              <a:sym typeface="Avenir Book"/>
              <a:hlinkClick r:id="rId3"/>
            </a:endParaRPr>
          </a:p>
        </p:txBody>
      </p:sp>
      <p:sp>
        <p:nvSpPr>
          <p:cNvPr id="842" name="Shape 842"/>
          <p:cNvSpPr/>
          <p:nvPr/>
        </p:nvSpPr>
        <p:spPr>
          <a:xfrm>
            <a:off x="1183954" y="7339542"/>
            <a:ext cx="10259215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3600" b="1" dirty="0" smtClean="0">
                <a:solidFill>
                  <a:srgbClr val="0365C0"/>
                </a:solidFill>
                <a:latin typeface="Avenir Book"/>
                <a:ea typeface="Avenir Book"/>
                <a:cs typeface="Avenir Book"/>
                <a:sym typeface="Avenir Book"/>
                <a:hlinkClick r:id="rId4"/>
              </a:rPr>
              <a:t>http</a:t>
            </a:r>
            <a:r>
              <a:rPr sz="3600" b="1" dirty="0">
                <a:solidFill>
                  <a:srgbClr val="0365C0"/>
                </a:solidFill>
                <a:latin typeface="Avenir Book"/>
                <a:ea typeface="Avenir Book"/>
                <a:cs typeface="Avenir Book"/>
                <a:sym typeface="Avenir Book"/>
                <a:hlinkClick r:id="rId4"/>
              </a:rPr>
              <a:t>://cheops.unibe.ch/</a:t>
            </a:r>
            <a:endParaRPr sz="3600" b="1" dirty="0">
              <a:latin typeface="Avenir Book"/>
              <a:ea typeface="Avenir Book"/>
              <a:cs typeface="Avenir Book"/>
              <a:sym typeface="Avenir Book"/>
            </a:endParaRPr>
          </a:p>
          <a:p>
            <a:pPr lvl="0" algn="l">
              <a:defRPr sz="1800"/>
            </a:pPr>
            <a:r>
              <a:rPr sz="3600" b="1" u="sng" dirty="0">
                <a:solidFill>
                  <a:srgbClr val="0365C0"/>
                </a:solidFill>
                <a:latin typeface="Avenir Book"/>
                <a:ea typeface="Avenir Book"/>
                <a:cs typeface="Avenir Book"/>
                <a:sym typeface="Avenir Book"/>
                <a:hlinkClick r:id="rId5"/>
              </a:rPr>
              <a:t>http://sci.esa.int/cosmic-vision/49469-cheops/</a:t>
            </a:r>
            <a:r>
              <a:rPr sz="3600" b="1" dirty="0">
                <a:solidFill>
                  <a:srgbClr val="0365C0"/>
                </a:solidFill>
                <a:latin typeface="Avenir Book"/>
                <a:ea typeface="Avenir Book"/>
                <a:cs typeface="Avenir Book"/>
                <a:sym typeface="Avenir Book"/>
              </a:rPr>
              <a:t>	    </a:t>
            </a:r>
          </a:p>
        </p:txBody>
      </p:sp>
      <p:sp>
        <p:nvSpPr>
          <p:cNvPr id="2" name="Rectangle 1"/>
          <p:cNvSpPr/>
          <p:nvPr/>
        </p:nvSpPr>
        <p:spPr>
          <a:xfrm>
            <a:off x="1930139" y="1205202"/>
            <a:ext cx="9332228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>
              <a:defRPr sz="1800"/>
            </a:pPr>
            <a:r>
              <a:rPr lang="fr-FR" sz="4600" dirty="0" err="1">
                <a:solidFill>
                  <a:srgbClr val="B51A00"/>
                </a:solidFill>
                <a:latin typeface="Avenir Book"/>
                <a:ea typeface="Avenir Book"/>
                <a:cs typeface="Avenir Book"/>
                <a:sym typeface="Avenir Book"/>
              </a:rPr>
              <a:t>CH</a:t>
            </a:r>
            <a:r>
              <a:rPr lang="fr-FR" sz="4600" dirty="0" err="1">
                <a:latin typeface="Avenir Book"/>
                <a:ea typeface="Avenir Book"/>
                <a:cs typeface="Avenir Book"/>
                <a:sym typeface="Avenir Book"/>
              </a:rPr>
              <a:t>aracterizing</a:t>
            </a:r>
            <a:r>
              <a:rPr lang="fr-FR" sz="4600" dirty="0"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lang="fr-FR" sz="4600" dirty="0" err="1">
                <a:solidFill>
                  <a:srgbClr val="B51A00"/>
                </a:solidFill>
                <a:latin typeface="Avenir Book"/>
                <a:ea typeface="Avenir Book"/>
                <a:cs typeface="Avenir Book"/>
                <a:sym typeface="Avenir Book"/>
              </a:rPr>
              <a:t>E</a:t>
            </a:r>
            <a:r>
              <a:rPr lang="fr-FR" sz="4600" dirty="0" err="1">
                <a:latin typeface="Avenir Book"/>
                <a:ea typeface="Avenir Book"/>
                <a:cs typeface="Avenir Book"/>
                <a:sym typeface="Avenir Book"/>
              </a:rPr>
              <a:t>x</a:t>
            </a:r>
            <a:r>
              <a:rPr lang="fr-FR" sz="4600" dirty="0" err="1">
                <a:solidFill>
                  <a:srgbClr val="B51A00"/>
                </a:solidFill>
                <a:latin typeface="Avenir Book"/>
                <a:ea typeface="Avenir Book"/>
                <a:cs typeface="Avenir Book"/>
                <a:sym typeface="Avenir Book"/>
              </a:rPr>
              <a:t>OP</a:t>
            </a:r>
            <a:r>
              <a:rPr lang="fr-FR" sz="4600" dirty="0" err="1">
                <a:latin typeface="Avenir Book"/>
                <a:ea typeface="Avenir Book"/>
                <a:cs typeface="Avenir Book"/>
                <a:sym typeface="Avenir Book"/>
              </a:rPr>
              <a:t>lanet</a:t>
            </a:r>
            <a:r>
              <a:rPr lang="fr-FR" sz="4600" dirty="0"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lang="fr-FR" sz="4600" dirty="0">
                <a:solidFill>
                  <a:srgbClr val="B51A00"/>
                </a:solidFill>
                <a:latin typeface="Avenir Book"/>
                <a:ea typeface="Avenir Book"/>
                <a:cs typeface="Avenir Book"/>
                <a:sym typeface="Avenir Book"/>
              </a:rPr>
              <a:t>S</a:t>
            </a:r>
            <a:r>
              <a:rPr lang="fr-FR" sz="4600" dirty="0">
                <a:latin typeface="Avenir Book"/>
                <a:ea typeface="Avenir Book"/>
                <a:cs typeface="Avenir Book"/>
                <a:sym typeface="Avenir Book"/>
              </a:rPr>
              <a:t>atellite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/>
        </p:nvSpPr>
        <p:spPr>
          <a:xfrm>
            <a:off x="869323" y="1561405"/>
            <a:ext cx="4489284" cy="880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747776">
              <a:defRPr sz="3400"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/>
            </a:pPr>
            <a:r>
              <a:rPr sz="3400" b="1" dirty="0"/>
              <a:t>The transit </a:t>
            </a:r>
            <a:r>
              <a:rPr sz="3400" b="1" dirty="0" smtClean="0"/>
              <a:t>technique</a:t>
            </a:r>
            <a:endParaRPr lang="nl-BE" sz="3400" b="1" dirty="0" smtClean="0"/>
          </a:p>
          <a:p>
            <a:pPr lvl="0">
              <a:defRPr sz="1800" b="0"/>
            </a:pPr>
            <a:r>
              <a:rPr lang="nl-BE" dirty="0" smtClean="0"/>
              <a:t>(ex. CoRoT, Kepler)</a:t>
            </a:r>
            <a:endParaRPr sz="3400" b="1" dirty="0"/>
          </a:p>
        </p:txBody>
      </p:sp>
      <p:grpSp>
        <p:nvGrpSpPr>
          <p:cNvPr id="120" name="Group 120"/>
          <p:cNvGrpSpPr/>
          <p:nvPr/>
        </p:nvGrpSpPr>
        <p:grpSpPr>
          <a:xfrm>
            <a:off x="-30094" y="2375305"/>
            <a:ext cx="6641990" cy="4783256"/>
            <a:chOff x="0" y="0"/>
            <a:chExt cx="6641989" cy="4783255"/>
          </a:xfrm>
        </p:grpSpPr>
        <p:pic>
          <p:nvPicPr>
            <p:cNvPr id="117" name="pasted-image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641990" cy="4690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8" name="Shape 118"/>
            <p:cNvSpPr/>
            <p:nvPr/>
          </p:nvSpPr>
          <p:spPr>
            <a:xfrm>
              <a:off x="4377176" y="3821641"/>
              <a:ext cx="1799399" cy="9616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/>
              </a:lvl1pPr>
            </a:lstStyle>
            <a:p>
              <a:pPr lvl="0">
                <a:defRPr sz="1800"/>
              </a:pPr>
              <a:r>
                <a:rPr sz="2000"/>
                <a:t>(primary eclipse)</a:t>
              </a:r>
            </a:p>
          </p:txBody>
        </p:sp>
        <p:sp>
          <p:nvSpPr>
            <p:cNvPr id="119" name="Shape 119"/>
            <p:cNvSpPr/>
            <p:nvPr/>
          </p:nvSpPr>
          <p:spPr>
            <a:xfrm>
              <a:off x="788995" y="1291717"/>
              <a:ext cx="2417398" cy="8450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/>
              </a:lvl1pPr>
            </a:lstStyle>
            <a:p>
              <a:pPr lvl="0">
                <a:defRPr sz="1800"/>
              </a:pPr>
              <a:r>
                <a:rPr sz="2000"/>
                <a:t>(secondary eclipse)</a:t>
              </a:r>
            </a:p>
          </p:txBody>
        </p:sp>
      </p:grpSp>
      <p:grpSp>
        <p:nvGrpSpPr>
          <p:cNvPr id="126" name="Group 126"/>
          <p:cNvGrpSpPr/>
          <p:nvPr/>
        </p:nvGrpSpPr>
        <p:grpSpPr>
          <a:xfrm>
            <a:off x="112121" y="163511"/>
            <a:ext cx="11839687" cy="870519"/>
            <a:chOff x="0" y="-1"/>
            <a:chExt cx="11839685" cy="870518"/>
          </a:xfrm>
        </p:grpSpPr>
        <p:grpSp>
          <p:nvGrpSpPr>
            <p:cNvPr id="123" name="Group 123"/>
            <p:cNvGrpSpPr/>
            <p:nvPr/>
          </p:nvGrpSpPr>
          <p:grpSpPr>
            <a:xfrm>
              <a:off x="1434144" y="-1"/>
              <a:ext cx="10405541" cy="870518"/>
              <a:chOff x="1444665" y="58002"/>
              <a:chExt cx="10405539" cy="870516"/>
            </a:xfrm>
          </p:grpSpPr>
          <p:sp>
            <p:nvSpPr>
              <p:cNvPr id="121" name="Shape 121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22" name="Shape 122"/>
              <p:cNvSpPr/>
              <p:nvPr/>
            </p:nvSpPr>
            <p:spPr>
              <a:xfrm>
                <a:off x="1496023" y="58002"/>
                <a:ext cx="10354184" cy="7778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/>
              <a:p>
                <a:pPr lvl="0" algn="l">
                  <a:defRPr sz="1800"/>
                </a:pPr>
                <a:r>
                  <a: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rPr>
                  <a:t>CHEOPS: CH</a:t>
                </a:r>
                <a:r>
                  <a:rPr sz="4000">
                    <a:latin typeface="Avenir Book"/>
                    <a:ea typeface="Avenir Book"/>
                    <a:cs typeface="Avenir Book"/>
                    <a:sym typeface="Avenir Book"/>
                  </a:rPr>
                  <a:t>aracterizing </a:t>
                </a:r>
                <a:r>
                  <a: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rPr>
                  <a:t>E</a:t>
                </a:r>
                <a:r>
                  <a:rPr sz="4000">
                    <a:latin typeface="Avenir Book"/>
                    <a:ea typeface="Avenir Book"/>
                    <a:cs typeface="Avenir Book"/>
                    <a:sym typeface="Avenir Book"/>
                  </a:rPr>
                  <a:t>x</a:t>
                </a:r>
                <a:r>
                  <a: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rPr>
                  <a:t>OP</a:t>
                </a:r>
                <a:r>
                  <a:rPr sz="4000">
                    <a:latin typeface="Avenir Book"/>
                    <a:ea typeface="Avenir Book"/>
                    <a:cs typeface="Avenir Book"/>
                    <a:sym typeface="Avenir Book"/>
                  </a:rPr>
                  <a:t>lanet </a:t>
                </a:r>
                <a:r>
                  <a: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rPr>
                  <a:t>S</a:t>
                </a:r>
                <a:r>
                  <a:rPr sz="4000">
                    <a:latin typeface="Avenir Book"/>
                    <a:ea typeface="Avenir Book"/>
                    <a:cs typeface="Avenir Book"/>
                    <a:sym typeface="Avenir Book"/>
                  </a:rPr>
                  <a:t>atellite </a:t>
                </a:r>
              </a:p>
            </p:txBody>
          </p:sp>
        </p:grpSp>
        <p:pic>
          <p:nvPicPr>
            <p:cNvPr id="124" name="cheops-logo-mitzusatz.pdf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9" name="Shape 129"/>
          <p:cNvSpPr/>
          <p:nvPr/>
        </p:nvSpPr>
        <p:spPr>
          <a:xfrm>
            <a:off x="6622423" y="1561405"/>
            <a:ext cx="6064948" cy="880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9687" tIns="39687" rIns="39687" bIns="39687" anchor="ctr">
            <a:spAutoFit/>
          </a:bodyPr>
          <a:lstStyle>
            <a:lvl1pPr defTabSz="747776">
              <a:defRPr sz="3400"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/>
            </a:pPr>
            <a:r>
              <a:rPr sz="3400" b="1" dirty="0"/>
              <a:t>The radial velocity </a:t>
            </a:r>
            <a:r>
              <a:rPr sz="3400" b="1" dirty="0" smtClean="0"/>
              <a:t>technique</a:t>
            </a:r>
            <a:endParaRPr lang="nl-BE" sz="3400" b="1" dirty="0" smtClean="0"/>
          </a:p>
          <a:p>
            <a:pPr lvl="0">
              <a:defRPr sz="1800" b="0"/>
            </a:pPr>
            <a:r>
              <a:rPr lang="nl-BE" dirty="0" smtClean="0"/>
              <a:t>(ex. HARPS, ESPRESSO)</a:t>
            </a:r>
            <a:endParaRPr sz="3400" b="1" dirty="0"/>
          </a:p>
        </p:txBody>
      </p:sp>
      <p:grpSp>
        <p:nvGrpSpPr>
          <p:cNvPr id="135" name="Group 135"/>
          <p:cNvGrpSpPr/>
          <p:nvPr/>
        </p:nvGrpSpPr>
        <p:grpSpPr>
          <a:xfrm>
            <a:off x="1546265" y="7322805"/>
            <a:ext cx="10346975" cy="1971749"/>
            <a:chOff x="-303082" y="-161270"/>
            <a:chExt cx="10346973" cy="1971747"/>
          </a:xfrm>
        </p:grpSpPr>
        <p:sp>
          <p:nvSpPr>
            <p:cNvPr id="130" name="Shape 130"/>
            <p:cNvSpPr/>
            <p:nvPr/>
          </p:nvSpPr>
          <p:spPr>
            <a:xfrm>
              <a:off x="-303082" y="-161270"/>
              <a:ext cx="3378208" cy="861773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2000" b="1">
                  <a:latin typeface="Avenir Book"/>
                  <a:ea typeface="Avenir Book"/>
                  <a:cs typeface="Avenir Book"/>
                  <a:sym typeface="Avenir Book"/>
                </a:defRPr>
              </a:lvl1pPr>
            </a:lstStyle>
            <a:p>
              <a:pPr lvl="0">
                <a:defRPr sz="1800" b="0"/>
              </a:pPr>
              <a:r>
                <a:rPr sz="2800" b="1" dirty="0"/>
                <a:t> ➨ radius of the </a:t>
              </a:r>
              <a:r>
                <a:rPr sz="2800" b="1" dirty="0" smtClean="0"/>
                <a:t>planet</a:t>
              </a:r>
              <a:r>
                <a:rPr lang="nl-BE" sz="2800" b="1" dirty="0" smtClean="0"/>
                <a:t> Rp</a:t>
              </a:r>
              <a:endParaRPr sz="2800" b="1" dirty="0"/>
            </a:p>
          </p:txBody>
        </p:sp>
        <p:sp>
          <p:nvSpPr>
            <p:cNvPr id="131" name="Shape 131"/>
            <p:cNvSpPr/>
            <p:nvPr/>
          </p:nvSpPr>
          <p:spPr>
            <a:xfrm>
              <a:off x="6925146" y="-144597"/>
              <a:ext cx="3118745" cy="861773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>
                <a:defRPr sz="1800"/>
              </a:pPr>
              <a:r>
                <a:rPr sz="2000" b="1" dirty="0">
                  <a:latin typeface="Avenir Book"/>
                  <a:ea typeface="Avenir Book"/>
                  <a:cs typeface="Avenir Book"/>
                  <a:sym typeface="Avenir Book"/>
                </a:rPr>
                <a:t> </a:t>
              </a:r>
              <a:r>
                <a:rPr sz="2800" b="1" dirty="0">
                  <a:latin typeface="Avenir Book"/>
                  <a:ea typeface="Avenir Book"/>
                  <a:cs typeface="Avenir Book"/>
                  <a:sym typeface="Avenir Book"/>
                </a:rPr>
                <a:t>➨ </a:t>
              </a:r>
              <a:r>
                <a:rPr lang="nl-BE" sz="2800" b="1" dirty="0" smtClean="0">
                  <a:latin typeface="Avenir Book"/>
                  <a:ea typeface="Avenir Book"/>
                  <a:cs typeface="Avenir Book"/>
                  <a:sym typeface="Avenir Book"/>
                </a:rPr>
                <a:t>minimum mass</a:t>
              </a:r>
            </a:p>
            <a:p>
              <a:pPr lvl="0">
                <a:defRPr sz="1800"/>
              </a:pPr>
              <a:r>
                <a:rPr sz="2800" b="1" dirty="0" smtClean="0">
                  <a:latin typeface="Avenir Book"/>
                  <a:ea typeface="Avenir Book"/>
                  <a:cs typeface="Avenir Book"/>
                  <a:sym typeface="Avenir Book"/>
                </a:rPr>
                <a:t>Mp </a:t>
              </a:r>
              <a:r>
                <a:rPr sz="2800" b="1" i="1" dirty="0">
                  <a:latin typeface="Avenir Book"/>
                  <a:ea typeface="Avenir Book"/>
                  <a:cs typeface="Avenir Book"/>
                  <a:sym typeface="Avenir Book"/>
                </a:rPr>
                <a:t>sin(i)</a:t>
              </a:r>
            </a:p>
          </p:txBody>
        </p:sp>
        <p:sp>
          <p:nvSpPr>
            <p:cNvPr id="132" name="Shape 132"/>
            <p:cNvSpPr/>
            <p:nvPr/>
          </p:nvSpPr>
          <p:spPr>
            <a:xfrm>
              <a:off x="2422092" y="887148"/>
              <a:ext cx="5241170" cy="923329"/>
            </a:xfrm>
            <a:prstGeom prst="rect">
              <a:avLst/>
            </a:prstGeom>
            <a:solidFill>
              <a:srgbClr val="F5D328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lvl="0">
                <a:defRPr sz="1800"/>
              </a:pPr>
              <a:r>
                <a:rPr sz="2000" b="1" dirty="0">
                  <a:latin typeface="Avenir Book"/>
                  <a:ea typeface="Avenir Book"/>
                  <a:cs typeface="Avenir Book"/>
                  <a:sym typeface="Avenir Book"/>
                </a:rPr>
                <a:t> </a:t>
              </a:r>
              <a:r>
                <a:rPr sz="3000" b="1" dirty="0">
                  <a:latin typeface="Avenir Book"/>
                  <a:ea typeface="Avenir Book"/>
                  <a:cs typeface="Avenir Book"/>
                  <a:sym typeface="Avenir Book"/>
                </a:rPr>
                <a:t>Mp &amp; Rp ➨ </a:t>
              </a:r>
              <a:endParaRPr lang="nl-BE" sz="3000" b="1" dirty="0" smtClean="0">
                <a:latin typeface="Avenir Book"/>
                <a:ea typeface="Avenir Book"/>
                <a:cs typeface="Avenir Book"/>
                <a:sym typeface="Avenir Book"/>
              </a:endParaRPr>
            </a:p>
            <a:p>
              <a:pPr lvl="0">
                <a:defRPr sz="1800"/>
              </a:pPr>
              <a:r>
                <a:rPr lang="nl-BE" sz="3000" b="1" dirty="0" smtClean="0">
                  <a:latin typeface="Avenir Book"/>
                  <a:ea typeface="Avenir Book"/>
                  <a:cs typeface="Avenir Book"/>
                  <a:sym typeface="Avenir Book"/>
                </a:rPr>
                <a:t>Planet average density </a:t>
              </a:r>
              <a:r>
                <a:rPr sz="3000" b="1" dirty="0" smtClean="0">
                  <a:latin typeface="Avenir Book"/>
                  <a:ea typeface="Avenir Book"/>
                  <a:cs typeface="Avenir Book"/>
                  <a:sym typeface="Avenir Book"/>
                </a:rPr>
                <a:t>ρ</a:t>
              </a:r>
              <a:r>
                <a:rPr lang="nl-BE" sz="3000" b="1" baseline="-25000" dirty="0" smtClean="0">
                  <a:latin typeface="Avenir Book"/>
                  <a:ea typeface="Avenir Book"/>
                  <a:cs typeface="Avenir Book"/>
                  <a:sym typeface="Avenir Book"/>
                </a:rPr>
                <a:t>p</a:t>
              </a:r>
              <a:endParaRPr sz="3000" b="1" baseline="-25000" dirty="0">
                <a:latin typeface="Avenir Book"/>
                <a:ea typeface="Avenir Book"/>
                <a:cs typeface="Avenir Book"/>
                <a:sym typeface="Avenir Book"/>
              </a:endParaRPr>
            </a:p>
          </p:txBody>
        </p:sp>
      </p:grpSp>
      <p:pic>
        <p:nvPicPr>
          <p:cNvPr id="22" name="Image 2" descr="exoplanet_spectr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718" y="2734119"/>
            <a:ext cx="6223000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Shape 133"/>
          <p:cNvSpPr/>
          <p:nvPr/>
        </p:nvSpPr>
        <p:spPr>
          <a:xfrm rot="20700000">
            <a:off x="5010279" y="7785596"/>
            <a:ext cx="550786" cy="59411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miter lim="400000"/>
            <a:headEnd type="none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>
              <a:defRPr sz="2400"/>
            </a:pPr>
            <a:endParaRPr/>
          </a:p>
        </p:txBody>
      </p:sp>
      <p:sp>
        <p:nvSpPr>
          <p:cNvPr id="25" name="Shape 133"/>
          <p:cNvSpPr/>
          <p:nvPr/>
        </p:nvSpPr>
        <p:spPr>
          <a:xfrm rot="5400000">
            <a:off x="8202046" y="7722322"/>
            <a:ext cx="550786" cy="594110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miter lim="400000"/>
            <a:headEnd type="none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>
              <a:defRPr sz="2400"/>
            </a:pPr>
            <a:endParaRPr/>
          </a:p>
        </p:txBody>
      </p:sp>
      <p:sp>
        <p:nvSpPr>
          <p:cNvPr id="2" name="ZoneTexte 1"/>
          <p:cNvSpPr txBox="1"/>
          <p:nvPr/>
        </p:nvSpPr>
        <p:spPr>
          <a:xfrm rot="19800000">
            <a:off x="2429680" y="5411046"/>
            <a:ext cx="9053285" cy="96436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56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Bright </a:t>
            </a:r>
            <a:r>
              <a:rPr kumimoji="0" lang="fr-FR" sz="5600" b="1" i="0" u="none" strike="noStrike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targets</a:t>
            </a:r>
            <a:r>
              <a:rPr kumimoji="0" lang="fr-FR" sz="56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are </a:t>
            </a:r>
            <a:r>
              <a:rPr kumimoji="0" lang="fr-FR" sz="5600" b="1" i="0" u="none" strike="noStrike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needed</a:t>
            </a:r>
            <a:r>
              <a:rPr kumimoji="0" lang="fr-FR" sz="56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!</a:t>
            </a:r>
            <a:endParaRPr kumimoji="0" lang="fr-FR" sz="56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412490282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roup 449"/>
          <p:cNvGrpSpPr/>
          <p:nvPr/>
        </p:nvGrpSpPr>
        <p:grpSpPr>
          <a:xfrm>
            <a:off x="112121" y="204599"/>
            <a:ext cx="11781119" cy="829432"/>
            <a:chOff x="0" y="41087"/>
            <a:chExt cx="11781118" cy="829431"/>
          </a:xfrm>
        </p:grpSpPr>
        <p:grpSp>
          <p:nvGrpSpPr>
            <p:cNvPr id="447" name="Group 447"/>
            <p:cNvGrpSpPr/>
            <p:nvPr/>
          </p:nvGrpSpPr>
          <p:grpSpPr>
            <a:xfrm>
              <a:off x="1434144" y="41087"/>
              <a:ext cx="10346974" cy="829431"/>
              <a:chOff x="1444665" y="99090"/>
              <a:chExt cx="10346972" cy="829429"/>
            </a:xfrm>
          </p:grpSpPr>
          <p:sp>
            <p:nvSpPr>
              <p:cNvPr id="445" name="Shape 445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46" name="Shape 446"/>
              <p:cNvSpPr/>
              <p:nvPr/>
            </p:nvSpPr>
            <p:spPr>
              <a:xfrm>
                <a:off x="1496023" y="99090"/>
                <a:ext cx="3957161" cy="6956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>
                <a:lvl1pPr algn="l">
                  <a:def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4000" dirty="0">
                    <a:solidFill>
                      <a:srgbClr val="B51A00"/>
                    </a:solidFill>
                  </a:rPr>
                  <a:t>CHEOPS </a:t>
                </a:r>
                <a:r>
                  <a:rPr lang="nl-BE" sz="4000" dirty="0" smtClean="0">
                    <a:solidFill>
                      <a:srgbClr val="B51A00"/>
                    </a:solidFill>
                  </a:rPr>
                  <a:t>targets</a:t>
                </a:r>
                <a:endParaRPr sz="4000" dirty="0">
                  <a:solidFill>
                    <a:srgbClr val="B51A00"/>
                  </a:solidFill>
                </a:endParaRPr>
              </a:p>
            </p:txBody>
          </p:sp>
        </p:grpSp>
        <p:pic>
          <p:nvPicPr>
            <p:cNvPr id="448" name="cheops-logo-mitzusatz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72" name="Group 472"/>
          <p:cNvGrpSpPr/>
          <p:nvPr/>
        </p:nvGrpSpPr>
        <p:grpSpPr>
          <a:xfrm>
            <a:off x="-459245" y="2910881"/>
            <a:ext cx="13449301" cy="4991516"/>
            <a:chOff x="0" y="0"/>
            <a:chExt cx="13449300" cy="4991515"/>
          </a:xfrm>
        </p:grpSpPr>
        <p:grpSp>
          <p:nvGrpSpPr>
            <p:cNvPr id="455" name="Group 455"/>
            <p:cNvGrpSpPr/>
            <p:nvPr/>
          </p:nvGrpSpPr>
          <p:grpSpPr>
            <a:xfrm>
              <a:off x="0" y="0"/>
              <a:ext cx="13449300" cy="4991516"/>
              <a:chOff x="0" y="0"/>
              <a:chExt cx="13449299" cy="4991515"/>
            </a:xfrm>
          </p:grpSpPr>
          <p:pic>
            <p:nvPicPr>
              <p:cNvPr id="450" name="cheops_tlc_earth.png"/>
              <p:cNvPicPr/>
              <p:nvPr/>
            </p:nvPicPr>
            <p:blipFill>
              <a:blip r:embed="rId3">
                <a:extLst/>
              </a:blip>
              <a:srcRect/>
              <a:stretch>
                <a:fillRect/>
              </a:stretch>
            </p:blipFill>
            <p:spPr>
              <a:xfrm>
                <a:off x="4640692" y="2212"/>
                <a:ext cx="6985023" cy="49893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51" name="Shape 451"/>
              <p:cNvSpPr/>
              <p:nvPr/>
            </p:nvSpPr>
            <p:spPr>
              <a:xfrm>
                <a:off x="11625691" y="0"/>
                <a:ext cx="1823609" cy="499151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2" name="Shape 452"/>
              <p:cNvSpPr/>
              <p:nvPr/>
            </p:nvSpPr>
            <p:spPr>
              <a:xfrm>
                <a:off x="11262495" y="2168505"/>
                <a:ext cx="1591550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defTabSz="457200">
                  <a:defRPr sz="2300" b="1"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 lvl="0">
                  <a:defRPr sz="1800" b="0"/>
                </a:pPr>
                <a:r>
                  <a:rPr sz="2300" b="1"/>
                  <a:t>100 ppm</a:t>
                </a:r>
              </a:p>
            </p:txBody>
          </p:sp>
          <p:pic>
            <p:nvPicPr>
              <p:cNvPr id="453" name="cheops_tlc_sketch_earth.jpg"/>
              <p:cNvPicPr/>
              <p:nvPr/>
            </p:nvPicPr>
            <p:blipFill>
              <a:blip r:embed="rId4">
                <a:extLst/>
              </a:blip>
              <a:srcRect r="22871"/>
              <a:stretch>
                <a:fillRect/>
              </a:stretch>
            </p:blipFill>
            <p:spPr>
              <a:xfrm>
                <a:off x="0" y="0"/>
                <a:ext cx="5389783" cy="499149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454" name="Shape 454"/>
              <p:cNvSpPr/>
              <p:nvPr/>
            </p:nvSpPr>
            <p:spPr>
              <a:xfrm flipV="1">
                <a:off x="11323455" y="2176897"/>
                <a:ext cx="1" cy="44880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grpSp>
          <p:nvGrpSpPr>
            <p:cNvPr id="468" name="Group 468"/>
            <p:cNvGrpSpPr/>
            <p:nvPr/>
          </p:nvGrpSpPr>
          <p:grpSpPr>
            <a:xfrm>
              <a:off x="6612780" y="662190"/>
              <a:ext cx="4268399" cy="3082279"/>
              <a:chOff x="0" y="0"/>
              <a:chExt cx="4268397" cy="3082278"/>
            </a:xfrm>
          </p:grpSpPr>
          <p:sp>
            <p:nvSpPr>
              <p:cNvPr id="456" name="Shape 456"/>
              <p:cNvSpPr/>
              <p:nvPr/>
            </p:nvSpPr>
            <p:spPr>
              <a:xfrm>
                <a:off x="0" y="0"/>
                <a:ext cx="173987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7" name="Shape 457"/>
              <p:cNvSpPr/>
              <p:nvPr/>
            </p:nvSpPr>
            <p:spPr>
              <a:xfrm>
                <a:off x="372219" y="0"/>
                <a:ext cx="173987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8" name="Shape 458"/>
              <p:cNvSpPr/>
              <p:nvPr/>
            </p:nvSpPr>
            <p:spPr>
              <a:xfrm>
                <a:off x="744438" y="0"/>
                <a:ext cx="173988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59" name="Shape 459"/>
              <p:cNvSpPr/>
              <p:nvPr/>
            </p:nvSpPr>
            <p:spPr>
              <a:xfrm>
                <a:off x="1116657" y="0"/>
                <a:ext cx="173988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60" name="Shape 460"/>
              <p:cNvSpPr/>
              <p:nvPr/>
            </p:nvSpPr>
            <p:spPr>
              <a:xfrm>
                <a:off x="1488876" y="0"/>
                <a:ext cx="173988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61" name="Shape 461"/>
              <p:cNvSpPr/>
              <p:nvPr/>
            </p:nvSpPr>
            <p:spPr>
              <a:xfrm>
                <a:off x="1861095" y="0"/>
                <a:ext cx="173988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62" name="Shape 462"/>
              <p:cNvSpPr/>
              <p:nvPr/>
            </p:nvSpPr>
            <p:spPr>
              <a:xfrm>
                <a:off x="2233314" y="0"/>
                <a:ext cx="173988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63" name="Shape 463"/>
              <p:cNvSpPr/>
              <p:nvPr/>
            </p:nvSpPr>
            <p:spPr>
              <a:xfrm>
                <a:off x="2605533" y="0"/>
                <a:ext cx="173988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64" name="Shape 464"/>
              <p:cNvSpPr/>
              <p:nvPr/>
            </p:nvSpPr>
            <p:spPr>
              <a:xfrm>
                <a:off x="2977753" y="0"/>
                <a:ext cx="173987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65" name="Shape 465"/>
              <p:cNvSpPr/>
              <p:nvPr/>
            </p:nvSpPr>
            <p:spPr>
              <a:xfrm>
                <a:off x="3349972" y="0"/>
                <a:ext cx="173988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66" name="Shape 466"/>
              <p:cNvSpPr/>
              <p:nvPr/>
            </p:nvSpPr>
            <p:spPr>
              <a:xfrm>
                <a:off x="3722191" y="0"/>
                <a:ext cx="173988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67" name="Shape 467"/>
              <p:cNvSpPr/>
              <p:nvPr/>
            </p:nvSpPr>
            <p:spPr>
              <a:xfrm>
                <a:off x="4094410" y="0"/>
                <a:ext cx="173988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469" name="Shape 469"/>
            <p:cNvSpPr/>
            <p:nvPr/>
          </p:nvSpPr>
          <p:spPr>
            <a:xfrm>
              <a:off x="7997143" y="3258937"/>
              <a:ext cx="147427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470" name="Shape 470"/>
            <p:cNvSpPr/>
            <p:nvPr/>
          </p:nvSpPr>
          <p:spPr>
            <a:xfrm>
              <a:off x="7917966" y="3258937"/>
              <a:ext cx="1591550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457200">
                <a:defRPr sz="2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300" b="1"/>
                <a:t>6 hours</a:t>
              </a:r>
            </a:p>
          </p:txBody>
        </p:sp>
        <p:sp>
          <p:nvSpPr>
            <p:cNvPr id="471" name="Shape 471"/>
            <p:cNvSpPr/>
            <p:nvPr/>
          </p:nvSpPr>
          <p:spPr>
            <a:xfrm>
              <a:off x="1370650" y="3738196"/>
              <a:ext cx="4041036" cy="1206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marL="296333" lvl="0" indent="-296333" algn="l" defTabSz="457200">
                <a:buSzPct val="75000"/>
                <a:buChar char="•"/>
                <a:defRPr sz="1800"/>
              </a:pPr>
              <a:r>
                <a:rPr sz="2400">
                  <a:latin typeface="Helvetica"/>
                  <a:ea typeface="Helvetica"/>
                  <a:cs typeface="Helvetica"/>
                  <a:sym typeface="Helvetica"/>
                </a:rPr>
                <a:t>radius precision up to 10% (bulk density to 30%)</a:t>
              </a:r>
            </a:p>
            <a:p>
              <a:pPr marL="296333" lvl="0" indent="-296333" algn="l" defTabSz="457200">
                <a:buSzPct val="75000"/>
                <a:buChar char="•"/>
                <a:defRPr sz="1800"/>
              </a:pPr>
              <a:r>
                <a:rPr sz="2400" i="1">
                  <a:latin typeface="Helvetica"/>
                  <a:ea typeface="Helvetica"/>
                  <a:cs typeface="Helvetica"/>
                  <a:sym typeface="Helvetica"/>
                </a:rPr>
                <a:t>S/N</a:t>
              </a:r>
              <a:r>
                <a:rPr sz="2400" baseline="-5999">
                  <a:latin typeface="Helvetica"/>
                  <a:ea typeface="Helvetica"/>
                  <a:cs typeface="Helvetica"/>
                  <a:sym typeface="Helvetica"/>
                </a:rPr>
                <a:t>transit</a:t>
              </a:r>
              <a:r>
                <a:rPr sz="2400">
                  <a:latin typeface="Helvetica"/>
                  <a:ea typeface="Helvetica"/>
                  <a:cs typeface="Helvetica"/>
                  <a:sym typeface="Helvetica"/>
                </a:rPr>
                <a:t> = 5</a:t>
              </a:r>
            </a:p>
          </p:txBody>
        </p:sp>
      </p:grpSp>
      <p:sp>
        <p:nvSpPr>
          <p:cNvPr id="473" name="Shape 473"/>
          <p:cNvSpPr/>
          <p:nvPr/>
        </p:nvSpPr>
        <p:spPr>
          <a:xfrm>
            <a:off x="383361" y="1594589"/>
            <a:ext cx="11173656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4400" dirty="0">
                <a:latin typeface="Avenir Book"/>
                <a:ea typeface="Avenir Book"/>
                <a:cs typeface="Avenir Book"/>
                <a:sym typeface="Avenir Book"/>
              </a:rPr>
              <a:t>Photometric accuracy: </a:t>
            </a:r>
            <a:r>
              <a:rPr sz="4400" i="1" dirty="0">
                <a:solidFill>
                  <a:srgbClr val="FF0000"/>
                </a:solidFill>
                <a:latin typeface="Avenir Book"/>
                <a:ea typeface="Avenir Book"/>
                <a:cs typeface="Avenir Book"/>
                <a:sym typeface="Avenir Book"/>
              </a:rPr>
              <a:t>super-earth</a:t>
            </a:r>
            <a:r>
              <a:rPr sz="4400" dirty="0">
                <a:solidFill>
                  <a:srgbClr val="FF0000"/>
                </a:solidFill>
                <a:latin typeface="Avenir Book"/>
                <a:ea typeface="Avenir Book"/>
                <a:cs typeface="Avenir Book"/>
                <a:sym typeface="Avenir Book"/>
              </a:rPr>
              <a:t> </a:t>
            </a:r>
            <a:r>
              <a:rPr sz="4400" dirty="0">
                <a:latin typeface="Avenir Book"/>
                <a:ea typeface="Avenir Book"/>
                <a:cs typeface="Avenir Book"/>
                <a:sym typeface="Avenir Book"/>
              </a:rPr>
              <a:t>detection</a:t>
            </a:r>
          </a:p>
          <a:p>
            <a:pPr lvl="0" algn="l">
              <a:defRPr sz="1800"/>
            </a:pPr>
            <a:r>
              <a:rPr sz="4400" b="1" dirty="0">
                <a:latin typeface="Avenir Book"/>
                <a:ea typeface="Avenir Book"/>
                <a:cs typeface="Avenir Book"/>
                <a:sym typeface="Avenir Book"/>
              </a:rPr>
              <a:t>6 &lt; </a:t>
            </a:r>
            <a:r>
              <a:rPr sz="4400" b="1" i="1" dirty="0">
                <a:latin typeface="Avenir Book"/>
                <a:ea typeface="Avenir Book"/>
                <a:cs typeface="Avenir Book"/>
                <a:sym typeface="Avenir Book"/>
              </a:rPr>
              <a:t>V</a:t>
            </a:r>
            <a:r>
              <a:rPr sz="4400" b="1" dirty="0">
                <a:latin typeface="Avenir Book"/>
                <a:ea typeface="Avenir Book"/>
                <a:cs typeface="Avenir Book"/>
                <a:sym typeface="Avenir Book"/>
              </a:rPr>
              <a:t> &lt; 9</a:t>
            </a:r>
            <a:r>
              <a:rPr sz="4400" dirty="0">
                <a:latin typeface="Avenir Book"/>
                <a:ea typeface="Avenir Book"/>
                <a:cs typeface="Avenir Book"/>
                <a:sym typeface="Avenir Book"/>
              </a:rPr>
              <a:t>, G5 dwarf stars, P</a:t>
            </a:r>
            <a:r>
              <a:rPr sz="4400" baseline="-5999" dirty="0">
                <a:latin typeface="Avenir Book"/>
                <a:ea typeface="Avenir Book"/>
                <a:cs typeface="Avenir Book"/>
                <a:sym typeface="Avenir Book"/>
              </a:rPr>
              <a:t>planet</a:t>
            </a:r>
            <a:r>
              <a:rPr sz="4400" dirty="0">
                <a:latin typeface="Avenir Book"/>
                <a:ea typeface="Avenir Book"/>
                <a:cs typeface="Avenir Book"/>
                <a:sym typeface="Avenir Book"/>
              </a:rPr>
              <a:t>~ 50 days</a:t>
            </a:r>
          </a:p>
        </p:txBody>
      </p:sp>
      <p:sp>
        <p:nvSpPr>
          <p:cNvPr id="474" name="Shape 474"/>
          <p:cNvSpPr/>
          <p:nvPr/>
        </p:nvSpPr>
        <p:spPr>
          <a:xfrm>
            <a:off x="4460243" y="7839102"/>
            <a:ext cx="6402915" cy="148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r" defTabSz="457200">
              <a:defRPr sz="1800"/>
            </a:pPr>
            <a:r>
              <a:rPr sz="2900" b="1" i="1">
                <a:solidFill>
                  <a:srgbClr val="F39019"/>
                </a:solidFill>
                <a:latin typeface="Helvetica"/>
                <a:ea typeface="Helvetica"/>
                <a:cs typeface="Helvetica"/>
                <a:sym typeface="Helvetica"/>
              </a:rPr>
              <a:t>☛ Transit detection of super-earths</a:t>
            </a:r>
          </a:p>
          <a:p>
            <a:pPr lvl="0" algn="r" defTabSz="457200">
              <a:defRPr sz="1800"/>
            </a:pPr>
            <a:r>
              <a:rPr sz="2900" b="1" i="1">
                <a:solidFill>
                  <a:srgbClr val="F39019"/>
                </a:solidFill>
                <a:latin typeface="Helvetica"/>
                <a:ea typeface="Helvetica"/>
                <a:cs typeface="Helvetica"/>
                <a:sym typeface="Helvetica"/>
              </a:rPr>
              <a:t>20-ppm precision over 6-h transit </a:t>
            </a:r>
          </a:p>
          <a:p>
            <a:pPr lvl="0" algn="r" defTabSz="457200">
              <a:defRPr sz="1800"/>
            </a:pPr>
            <a:r>
              <a:rPr sz="2900" b="1" i="1">
                <a:solidFill>
                  <a:srgbClr val="F39019"/>
                </a:solidFill>
                <a:latin typeface="Helvetica"/>
                <a:ea typeface="Helvetica"/>
                <a:cs typeface="Helvetica"/>
                <a:sym typeface="Helvetica"/>
              </a:rPr>
              <a:t>(w/ 50% interruptions)</a:t>
            </a:r>
          </a:p>
        </p:txBody>
      </p:sp>
      <p:grpSp>
        <p:nvGrpSpPr>
          <p:cNvPr id="483" name="Group 483"/>
          <p:cNvGrpSpPr/>
          <p:nvPr/>
        </p:nvGrpSpPr>
        <p:grpSpPr>
          <a:xfrm>
            <a:off x="9134364" y="81771"/>
            <a:ext cx="2596734" cy="908084"/>
            <a:chOff x="0" y="0"/>
            <a:chExt cx="2596732" cy="908083"/>
          </a:xfrm>
        </p:grpSpPr>
        <p:sp>
          <p:nvSpPr>
            <p:cNvPr id="475" name="Shape 475"/>
            <p:cNvSpPr/>
            <p:nvPr/>
          </p:nvSpPr>
          <p:spPr>
            <a:xfrm>
              <a:off x="0" y="0"/>
              <a:ext cx="2596733" cy="908084"/>
            </a:xfrm>
            <a:prstGeom prst="rect">
              <a:avLst/>
            </a:prstGeom>
            <a:solidFill>
              <a:srgbClr val="F3901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481" name="Group 481"/>
            <p:cNvGrpSpPr/>
            <p:nvPr/>
          </p:nvGrpSpPr>
          <p:grpSpPr>
            <a:xfrm>
              <a:off x="1771393" y="81741"/>
              <a:ext cx="742375" cy="744602"/>
              <a:chOff x="27998" y="0"/>
              <a:chExt cx="742373" cy="744600"/>
            </a:xfrm>
          </p:grpSpPr>
          <p:grpSp>
            <p:nvGrpSpPr>
              <p:cNvPr id="479" name="Group 479"/>
              <p:cNvGrpSpPr/>
              <p:nvPr/>
            </p:nvGrpSpPr>
            <p:grpSpPr>
              <a:xfrm>
                <a:off x="27998" y="0"/>
                <a:ext cx="742375" cy="744601"/>
                <a:chOff x="27998" y="23755"/>
                <a:chExt cx="742373" cy="744600"/>
              </a:xfrm>
            </p:grpSpPr>
            <p:sp>
              <p:nvSpPr>
                <p:cNvPr id="476" name="Shape 476"/>
                <p:cNvSpPr/>
                <p:nvPr/>
              </p:nvSpPr>
              <p:spPr>
                <a:xfrm>
                  <a:off x="27998" y="25983"/>
                  <a:ext cx="742375" cy="7423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79" h="19679" extrusionOk="0">
                      <a:moveTo>
                        <a:pt x="16796" y="2882"/>
                      </a:moveTo>
                      <a:cubicBezTo>
                        <a:pt x="20639" y="6724"/>
                        <a:pt x="20639" y="12954"/>
                        <a:pt x="16796" y="16796"/>
                      </a:cubicBezTo>
                      <a:cubicBezTo>
                        <a:pt x="12954" y="20639"/>
                        <a:pt x="6724" y="20639"/>
                        <a:pt x="2882" y="16796"/>
                      </a:cubicBezTo>
                      <a:cubicBezTo>
                        <a:pt x="-961" y="12954"/>
                        <a:pt x="-961" y="6724"/>
                        <a:pt x="2882" y="2882"/>
                      </a:cubicBezTo>
                      <a:cubicBezTo>
                        <a:pt x="6724" y="-961"/>
                        <a:pt x="12954" y="-961"/>
                        <a:pt x="16796" y="2882"/>
                      </a:cubicBezTo>
                      <a:close/>
                    </a:path>
                  </a:pathLst>
                </a:custGeom>
                <a:noFill/>
                <a:ln w="635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477" name="Shape 477"/>
                <p:cNvSpPr/>
                <p:nvPr/>
              </p:nvSpPr>
              <p:spPr>
                <a:xfrm flipV="1">
                  <a:off x="399185" y="23756"/>
                  <a:ext cx="1" cy="729374"/>
                </a:xfrm>
                <a:prstGeom prst="line">
                  <a:avLst/>
                </a:prstGeom>
                <a:noFill/>
                <a:ln w="635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478" name="Shape 478"/>
                <p:cNvSpPr/>
                <p:nvPr/>
              </p:nvSpPr>
              <p:spPr>
                <a:xfrm>
                  <a:off x="33596" y="402547"/>
                  <a:ext cx="717472" cy="1"/>
                </a:xfrm>
                <a:prstGeom prst="line">
                  <a:avLst/>
                </a:prstGeom>
                <a:noFill/>
                <a:ln w="635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lvl="0">
                    <a:defRPr sz="3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</p:grpSp>
          <p:pic>
            <p:nvPicPr>
              <p:cNvPr id="480" name="superman-logo-013.pn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161625" y="251409"/>
                <a:ext cx="475061" cy="35242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482" name="Shape 482"/>
            <p:cNvSpPr/>
            <p:nvPr/>
          </p:nvSpPr>
          <p:spPr>
            <a:xfrm>
              <a:off x="161540" y="263541"/>
              <a:ext cx="1536131" cy="381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ctr">
              <a:spAutoFit/>
            </a:bodyPr>
            <a:lstStyle>
              <a:lvl1pPr algn="l" defTabSz="457200">
                <a:defRPr sz="1800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>
                  <a:solidFill>
                    <a:srgbClr val="000000"/>
                  </a:solidFill>
                </a:defRPr>
              </a:pPr>
              <a:r>
                <a:rPr>
                  <a:solidFill>
                    <a:srgbClr val="FFFFFF"/>
                  </a:solidFill>
                </a:rPr>
                <a:t>super-earth ➡︎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63313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" name="Group 491"/>
          <p:cNvGrpSpPr/>
          <p:nvPr/>
        </p:nvGrpSpPr>
        <p:grpSpPr>
          <a:xfrm>
            <a:off x="112121" y="204599"/>
            <a:ext cx="11781119" cy="829432"/>
            <a:chOff x="0" y="41087"/>
            <a:chExt cx="11781118" cy="829431"/>
          </a:xfrm>
        </p:grpSpPr>
        <p:grpSp>
          <p:nvGrpSpPr>
            <p:cNvPr id="489" name="Group 489"/>
            <p:cNvGrpSpPr/>
            <p:nvPr/>
          </p:nvGrpSpPr>
          <p:grpSpPr>
            <a:xfrm>
              <a:off x="1434144" y="41087"/>
              <a:ext cx="10346974" cy="829431"/>
              <a:chOff x="1444665" y="99090"/>
              <a:chExt cx="10346972" cy="829429"/>
            </a:xfrm>
          </p:grpSpPr>
          <p:sp>
            <p:nvSpPr>
              <p:cNvPr id="487" name="Shape 487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88" name="Shape 488"/>
              <p:cNvSpPr/>
              <p:nvPr/>
            </p:nvSpPr>
            <p:spPr>
              <a:xfrm>
                <a:off x="1496023" y="99090"/>
                <a:ext cx="3957161" cy="6956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>
                <a:lvl1pPr algn="l">
                  <a:def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4000" dirty="0" smtClean="0">
                    <a:solidFill>
                      <a:srgbClr val="B51A00"/>
                    </a:solidFill>
                  </a:rPr>
                  <a:t>CHEOP</a:t>
                </a:r>
                <a:r>
                  <a:rPr lang="nl-BE" sz="4000" dirty="0" smtClean="0">
                    <a:solidFill>
                      <a:srgbClr val="B51A00"/>
                    </a:solidFill>
                  </a:rPr>
                  <a:t>S targets</a:t>
                </a:r>
                <a:endParaRPr sz="4000" dirty="0">
                  <a:solidFill>
                    <a:srgbClr val="B51A00"/>
                  </a:solidFill>
                </a:endParaRPr>
              </a:p>
            </p:txBody>
          </p:sp>
        </p:grpSp>
        <p:pic>
          <p:nvPicPr>
            <p:cNvPr id="490" name="cheops-logo-mitzusatz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93" name="Shape 493"/>
          <p:cNvSpPr/>
          <p:nvPr/>
        </p:nvSpPr>
        <p:spPr>
          <a:xfrm>
            <a:off x="10642409" y="-128089"/>
            <a:ext cx="708497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♆</a:t>
            </a:r>
          </a:p>
        </p:txBody>
      </p:sp>
      <p:grpSp>
        <p:nvGrpSpPr>
          <p:cNvPr id="514" name="Group 514"/>
          <p:cNvGrpSpPr/>
          <p:nvPr/>
        </p:nvGrpSpPr>
        <p:grpSpPr>
          <a:xfrm>
            <a:off x="-439341" y="2908300"/>
            <a:ext cx="13444141" cy="4998914"/>
            <a:chOff x="0" y="0"/>
            <a:chExt cx="13444140" cy="4998913"/>
          </a:xfrm>
        </p:grpSpPr>
        <p:sp>
          <p:nvSpPr>
            <p:cNvPr id="494" name="Shape 494"/>
            <p:cNvSpPr/>
            <p:nvPr/>
          </p:nvSpPr>
          <p:spPr>
            <a:xfrm>
              <a:off x="11620532" y="7397"/>
              <a:ext cx="1823609" cy="499151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pic>
          <p:nvPicPr>
            <p:cNvPr id="495" name="cheops_tlc_sketch_neptune.jpg"/>
            <p:cNvPicPr/>
            <p:nvPr/>
          </p:nvPicPr>
          <p:blipFill>
            <a:blip r:embed="rId3">
              <a:extLst/>
            </a:blip>
            <a:srcRect r="23001"/>
            <a:stretch>
              <a:fillRect/>
            </a:stretch>
          </p:blipFill>
          <p:spPr>
            <a:xfrm>
              <a:off x="0" y="0"/>
              <a:ext cx="5384669" cy="49951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6" name="cheops_tlc_neptune.png"/>
            <p:cNvPicPr/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4635532" y="3500"/>
              <a:ext cx="6993506" cy="49953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97" name="Shape 497"/>
            <p:cNvSpPr/>
            <p:nvPr/>
          </p:nvSpPr>
          <p:spPr>
            <a:xfrm flipV="1">
              <a:off x="11620532" y="2192687"/>
              <a:ext cx="1" cy="12390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grpSp>
          <p:nvGrpSpPr>
            <p:cNvPr id="510" name="Group 510"/>
            <p:cNvGrpSpPr/>
            <p:nvPr/>
          </p:nvGrpSpPr>
          <p:grpSpPr>
            <a:xfrm>
              <a:off x="6622205" y="651547"/>
              <a:ext cx="4179498" cy="3082280"/>
              <a:chOff x="0" y="0"/>
              <a:chExt cx="4179497" cy="3082278"/>
            </a:xfrm>
          </p:grpSpPr>
          <p:sp>
            <p:nvSpPr>
              <p:cNvPr id="498" name="Shape 498"/>
              <p:cNvSpPr/>
              <p:nvPr/>
            </p:nvSpPr>
            <p:spPr>
              <a:xfrm>
                <a:off x="0" y="0"/>
                <a:ext cx="85087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499" name="Shape 499"/>
              <p:cNvSpPr/>
              <p:nvPr/>
            </p:nvSpPr>
            <p:spPr>
              <a:xfrm>
                <a:off x="372219" y="0"/>
                <a:ext cx="85087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00" name="Shape 500"/>
              <p:cNvSpPr/>
              <p:nvPr/>
            </p:nvSpPr>
            <p:spPr>
              <a:xfrm>
                <a:off x="744438" y="0"/>
                <a:ext cx="85088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01" name="Shape 501"/>
              <p:cNvSpPr/>
              <p:nvPr/>
            </p:nvSpPr>
            <p:spPr>
              <a:xfrm>
                <a:off x="1116657" y="0"/>
                <a:ext cx="85088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02" name="Shape 502"/>
              <p:cNvSpPr/>
              <p:nvPr/>
            </p:nvSpPr>
            <p:spPr>
              <a:xfrm>
                <a:off x="1488876" y="0"/>
                <a:ext cx="85088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03" name="Shape 503"/>
              <p:cNvSpPr/>
              <p:nvPr/>
            </p:nvSpPr>
            <p:spPr>
              <a:xfrm>
                <a:off x="1861095" y="0"/>
                <a:ext cx="85088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04" name="Shape 504"/>
              <p:cNvSpPr/>
              <p:nvPr/>
            </p:nvSpPr>
            <p:spPr>
              <a:xfrm>
                <a:off x="2233314" y="0"/>
                <a:ext cx="85088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05" name="Shape 505"/>
              <p:cNvSpPr/>
              <p:nvPr/>
            </p:nvSpPr>
            <p:spPr>
              <a:xfrm>
                <a:off x="2605533" y="0"/>
                <a:ext cx="85088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06" name="Shape 506"/>
              <p:cNvSpPr/>
              <p:nvPr/>
            </p:nvSpPr>
            <p:spPr>
              <a:xfrm>
                <a:off x="2977753" y="0"/>
                <a:ext cx="85087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07" name="Shape 507"/>
              <p:cNvSpPr/>
              <p:nvPr/>
            </p:nvSpPr>
            <p:spPr>
              <a:xfrm>
                <a:off x="3349972" y="0"/>
                <a:ext cx="85088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08" name="Shape 508"/>
              <p:cNvSpPr/>
              <p:nvPr/>
            </p:nvSpPr>
            <p:spPr>
              <a:xfrm>
                <a:off x="3722191" y="0"/>
                <a:ext cx="85088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509" name="Shape 509"/>
              <p:cNvSpPr/>
              <p:nvPr/>
            </p:nvSpPr>
            <p:spPr>
              <a:xfrm>
                <a:off x="4094410" y="0"/>
                <a:ext cx="85088" cy="308227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</p:grpSp>
        <p:sp>
          <p:nvSpPr>
            <p:cNvPr id="511" name="Shape 511"/>
            <p:cNvSpPr/>
            <p:nvPr/>
          </p:nvSpPr>
          <p:spPr>
            <a:xfrm>
              <a:off x="8319206" y="1248846"/>
              <a:ext cx="87439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latin typeface="Gill Sans"/>
                  <a:ea typeface="Gill Sans"/>
                  <a:cs typeface="Gill Sans"/>
                  <a:sym typeface="Gill Sans"/>
                </a:defRPr>
              </a:pPr>
              <a:endParaRPr/>
            </a:p>
          </p:txBody>
        </p:sp>
        <p:sp>
          <p:nvSpPr>
            <p:cNvPr id="512" name="Shape 512"/>
            <p:cNvSpPr/>
            <p:nvPr/>
          </p:nvSpPr>
          <p:spPr>
            <a:xfrm>
              <a:off x="7960629" y="730686"/>
              <a:ext cx="1591550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457200">
                <a:defRPr sz="2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300" b="1"/>
                <a:t>3 hours</a:t>
              </a:r>
            </a:p>
          </p:txBody>
        </p:sp>
        <p:sp>
          <p:nvSpPr>
            <p:cNvPr id="513" name="Shape 513"/>
            <p:cNvSpPr/>
            <p:nvPr/>
          </p:nvSpPr>
          <p:spPr>
            <a:xfrm>
              <a:off x="11760572" y="2184295"/>
              <a:ext cx="1591551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defTabSz="457200">
                <a:defRPr sz="2300" b="1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>
                <a:defRPr sz="1800" b="0"/>
              </a:pPr>
              <a:r>
                <a:rPr sz="2300" b="1"/>
                <a:t>2500 ppm</a:t>
              </a:r>
            </a:p>
          </p:txBody>
        </p:sp>
      </p:grpSp>
      <p:sp>
        <p:nvSpPr>
          <p:cNvPr id="515" name="Shape 515"/>
          <p:cNvSpPr/>
          <p:nvPr/>
        </p:nvSpPr>
        <p:spPr>
          <a:xfrm>
            <a:off x="2653257" y="8318957"/>
            <a:ext cx="9876050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 algn="r" defTabSz="457200">
              <a:defRPr sz="1800"/>
            </a:pPr>
            <a:r>
              <a:rPr sz="2900" b="1" i="1" dirty="0">
                <a:solidFill>
                  <a:srgbClr val="F39019"/>
                </a:solidFill>
                <a:latin typeface="Helvetica"/>
                <a:ea typeface="Helvetica"/>
                <a:cs typeface="Helvetica"/>
                <a:sym typeface="Helvetica"/>
              </a:rPr>
              <a:t>☛ Characterisation of neptune transit light curves</a:t>
            </a:r>
          </a:p>
          <a:p>
            <a:pPr lvl="0" algn="r" defTabSz="457200">
              <a:defRPr sz="1800"/>
            </a:pPr>
            <a:r>
              <a:rPr sz="2900" b="1" i="1" dirty="0">
                <a:solidFill>
                  <a:srgbClr val="F39019"/>
                </a:solidFill>
                <a:latin typeface="Helvetica"/>
                <a:ea typeface="Helvetica"/>
                <a:cs typeface="Helvetica"/>
                <a:sym typeface="Helvetica"/>
              </a:rPr>
              <a:t>85-ppm precision over 3-h transit (w/ 20% interruptions)</a:t>
            </a:r>
          </a:p>
        </p:txBody>
      </p:sp>
      <p:sp>
        <p:nvSpPr>
          <p:cNvPr id="516" name="Shape 516"/>
          <p:cNvSpPr/>
          <p:nvPr/>
        </p:nvSpPr>
        <p:spPr>
          <a:xfrm>
            <a:off x="383361" y="1594589"/>
            <a:ext cx="12020869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/>
            </a:pPr>
            <a:r>
              <a:rPr sz="4400" dirty="0">
                <a:latin typeface="Avenir Book"/>
                <a:ea typeface="Avenir Book"/>
                <a:cs typeface="Avenir Book"/>
                <a:sym typeface="Avenir Book"/>
              </a:rPr>
              <a:t>Photometric accuracy: </a:t>
            </a:r>
            <a:r>
              <a:rPr sz="4400" i="1" dirty="0">
                <a:solidFill>
                  <a:srgbClr val="FF0000"/>
                </a:solidFill>
                <a:latin typeface="Avenir Book"/>
                <a:ea typeface="Avenir Book"/>
                <a:cs typeface="Avenir Book"/>
                <a:sym typeface="Avenir Book"/>
              </a:rPr>
              <a:t>neptune</a:t>
            </a:r>
            <a:r>
              <a:rPr sz="4400" dirty="0">
                <a:latin typeface="Avenir Book"/>
                <a:ea typeface="Avenir Book"/>
                <a:cs typeface="Avenir Book"/>
                <a:sym typeface="Avenir Book"/>
              </a:rPr>
              <a:t> characterisation</a:t>
            </a:r>
          </a:p>
          <a:p>
            <a:pPr lvl="0" algn="l">
              <a:defRPr sz="1800"/>
            </a:pPr>
            <a:r>
              <a:rPr sz="4400" b="1" dirty="0">
                <a:latin typeface="Avenir Book"/>
                <a:ea typeface="Avenir Book"/>
                <a:cs typeface="Avenir Book"/>
                <a:sym typeface="Avenir Book"/>
              </a:rPr>
              <a:t>9 &lt; </a:t>
            </a:r>
            <a:r>
              <a:rPr sz="4400" b="1" i="1" dirty="0">
                <a:latin typeface="Avenir Book"/>
                <a:ea typeface="Avenir Book"/>
                <a:cs typeface="Avenir Book"/>
                <a:sym typeface="Avenir Book"/>
              </a:rPr>
              <a:t>V</a:t>
            </a:r>
            <a:r>
              <a:rPr sz="4400" b="1" dirty="0">
                <a:latin typeface="Avenir Book"/>
                <a:ea typeface="Avenir Book"/>
                <a:cs typeface="Avenir Book"/>
                <a:sym typeface="Avenir Book"/>
              </a:rPr>
              <a:t> &lt; 12</a:t>
            </a:r>
            <a:r>
              <a:rPr sz="4400" dirty="0">
                <a:latin typeface="Avenir Book"/>
                <a:ea typeface="Avenir Book"/>
                <a:cs typeface="Avenir Book"/>
                <a:sym typeface="Avenir Book"/>
              </a:rPr>
              <a:t>, K</a:t>
            </a:r>
            <a:r>
              <a:rPr sz="4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 dwarf stars, P</a:t>
            </a:r>
            <a:r>
              <a:rPr sz="4400" baseline="-5999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planet</a:t>
            </a:r>
            <a:r>
              <a:rPr sz="4400" dirty="0">
                <a:latin typeface="Helvetica Neue Light"/>
                <a:ea typeface="Helvetica Neue Light"/>
                <a:cs typeface="Helvetica Neue Light"/>
                <a:sym typeface="Helvetica Neue Light"/>
              </a:rPr>
              <a:t>~ 13 days</a:t>
            </a:r>
          </a:p>
        </p:txBody>
      </p:sp>
      <p:sp>
        <p:nvSpPr>
          <p:cNvPr id="518" name="Shape 518"/>
          <p:cNvSpPr/>
          <p:nvPr/>
        </p:nvSpPr>
        <p:spPr>
          <a:xfrm>
            <a:off x="1206299" y="6663822"/>
            <a:ext cx="3708186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algn="l" defTabSz="457200">
              <a:defRPr sz="1800"/>
            </a:pPr>
            <a:r>
              <a:rPr sz="2400" i="1" dirty="0" smtClean="0">
                <a:latin typeface="Helvetica"/>
                <a:ea typeface="Helvetica"/>
                <a:cs typeface="Helvetica"/>
                <a:sym typeface="Helvetica"/>
              </a:rPr>
              <a:t>➡ </a:t>
            </a:r>
            <a:r>
              <a:rPr sz="2400" dirty="0">
                <a:latin typeface="Helvetica"/>
                <a:ea typeface="Helvetica"/>
                <a:cs typeface="Helvetica"/>
                <a:sym typeface="Helvetica"/>
              </a:rPr>
              <a:t>radius</a:t>
            </a:r>
            <a:r>
              <a:rPr sz="2400" i="1" dirty="0"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sz="2400" dirty="0">
                <a:latin typeface="Helvetica"/>
                <a:ea typeface="Helvetica"/>
                <a:cs typeface="Helvetica"/>
                <a:sym typeface="Helvetica"/>
              </a:rPr>
              <a:t>better than  10%</a:t>
            </a:r>
          </a:p>
          <a:p>
            <a:pPr lvl="0" algn="l" defTabSz="457200">
              <a:defRPr sz="1800"/>
            </a:pPr>
            <a:r>
              <a:rPr sz="2400" i="1" dirty="0" smtClean="0">
                <a:latin typeface="Helvetica"/>
                <a:ea typeface="Helvetica"/>
                <a:cs typeface="Helvetica"/>
                <a:sym typeface="Helvetica"/>
              </a:rPr>
              <a:t>➡S</a:t>
            </a:r>
            <a:r>
              <a:rPr sz="2400" i="1" dirty="0">
                <a:latin typeface="Helvetica"/>
                <a:ea typeface="Helvetica"/>
                <a:cs typeface="Helvetica"/>
                <a:sym typeface="Helvetica"/>
              </a:rPr>
              <a:t>/N</a:t>
            </a:r>
            <a:r>
              <a:rPr sz="2400" baseline="-5999" dirty="0">
                <a:latin typeface="Helvetica"/>
                <a:ea typeface="Helvetica"/>
                <a:cs typeface="Helvetica"/>
                <a:sym typeface="Helvetica"/>
              </a:rPr>
              <a:t>transit</a:t>
            </a:r>
            <a:r>
              <a:rPr sz="2400" dirty="0">
                <a:latin typeface="Helvetica"/>
                <a:ea typeface="Helvetica"/>
                <a:cs typeface="Helvetica"/>
                <a:sym typeface="Helvetica"/>
              </a:rPr>
              <a:t> = 30</a:t>
            </a:r>
          </a:p>
        </p:txBody>
      </p:sp>
      <p:sp>
        <p:nvSpPr>
          <p:cNvPr id="35" name="Shape 492"/>
          <p:cNvSpPr/>
          <p:nvPr/>
        </p:nvSpPr>
        <p:spPr>
          <a:xfrm>
            <a:off x="10262217" y="81771"/>
            <a:ext cx="1468881" cy="908084"/>
          </a:xfrm>
          <a:prstGeom prst="rect">
            <a:avLst/>
          </a:prstGeom>
          <a:solidFill>
            <a:srgbClr val="F39019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Shape 493"/>
          <p:cNvSpPr/>
          <p:nvPr/>
        </p:nvSpPr>
        <p:spPr>
          <a:xfrm>
            <a:off x="10702453" y="24311"/>
            <a:ext cx="708497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defTabSz="457200">
              <a:defRPr sz="60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 dirty="0">
                <a:solidFill>
                  <a:srgbClr val="FFFFFF"/>
                </a:solidFill>
              </a:rPr>
              <a:t>♆</a:t>
            </a:r>
          </a:p>
        </p:txBody>
      </p:sp>
    </p:spTree>
    <p:extLst>
      <p:ext uri="{BB962C8B-B14F-4D97-AF65-F5344CB8AC3E}">
        <p14:creationId xmlns:p14="http://schemas.microsoft.com/office/powerpoint/2010/main" val="1476160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1284744" y="-19588"/>
            <a:ext cx="10712293" cy="307036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What are exoplanets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made of?</a:t>
            </a:r>
          </a:p>
        </p:txBody>
      </p:sp>
      <p:pic>
        <p:nvPicPr>
          <p:cNvPr id="138" name="Saturn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3659" y="1662645"/>
            <a:ext cx="8300389" cy="7495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 1" descr="illu_HD97658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1" r="-17600" b="8329"/>
          <a:stretch/>
        </p:blipFill>
        <p:spPr bwMode="auto">
          <a:xfrm>
            <a:off x="2164731" y="5547550"/>
            <a:ext cx="3318928" cy="229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-55803" y="7884942"/>
            <a:ext cx="1414813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Earths</a:t>
            </a:r>
            <a:endParaRPr kumimoji="0" lang="fr-FR" sz="3200" b="1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b="1" dirty="0" smtClean="0">
                <a:solidFill>
                  <a:schemeClr val="bg1"/>
                </a:solidFill>
              </a:rPr>
              <a:t>(~1 R</a:t>
            </a:r>
            <a:r>
              <a:rPr lang="fr-FR" sz="3200" b="1" baseline="-25000" dirty="0" smtClean="0">
                <a:solidFill>
                  <a:schemeClr val="bg1"/>
                </a:solidFill>
              </a:rPr>
              <a:t>T</a:t>
            </a:r>
            <a:r>
              <a:rPr lang="fr-FR" sz="3200" b="1" dirty="0" smtClean="0">
                <a:solidFill>
                  <a:schemeClr val="bg1"/>
                </a:solidFill>
              </a:rPr>
              <a:t>)</a:t>
            </a:r>
            <a:endParaRPr kumimoji="0" lang="fr-FR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Earth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271" y="7200410"/>
            <a:ext cx="546100" cy="5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ZoneTexte 9"/>
          <p:cNvSpPr txBox="1"/>
          <p:nvPr/>
        </p:nvSpPr>
        <p:spPr>
          <a:xfrm>
            <a:off x="2164731" y="7846373"/>
            <a:ext cx="210390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Neptunes</a:t>
            </a:r>
            <a:endParaRPr kumimoji="0" lang="fr-FR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989139" y="8191810"/>
            <a:ext cx="461811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Saturnes</a:t>
            </a:r>
            <a:r>
              <a:rPr kumimoji="0" lang="fr-FR" sz="36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and Jupiters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="1" baseline="0" dirty="0" smtClean="0">
                <a:solidFill>
                  <a:schemeClr val="bg1"/>
                </a:solidFill>
              </a:rPr>
              <a:t>(~10 </a:t>
            </a:r>
            <a:r>
              <a:rPr lang="fr-FR" b="1" dirty="0" smtClean="0">
                <a:solidFill>
                  <a:schemeClr val="bg1"/>
                </a:solidFill>
              </a:rPr>
              <a:t>R</a:t>
            </a:r>
            <a:r>
              <a:rPr lang="fr-FR" b="1" baseline="-25000" dirty="0" smtClean="0">
                <a:solidFill>
                  <a:schemeClr val="bg1"/>
                </a:solidFill>
              </a:rPr>
              <a:t>T</a:t>
            </a:r>
            <a:r>
              <a:rPr lang="fr-FR" b="1" dirty="0" smtClean="0">
                <a:solidFill>
                  <a:schemeClr val="bg1"/>
                </a:solidFill>
              </a:rPr>
              <a:t>)</a:t>
            </a:r>
            <a:endParaRPr kumimoji="0" lang="fr-FR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62592" y="8479068"/>
            <a:ext cx="16609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fr-FR" b="1" dirty="0" smtClean="0">
                <a:solidFill>
                  <a:schemeClr val="bg1"/>
                </a:solidFill>
              </a:rPr>
              <a:t>(~4 </a:t>
            </a:r>
            <a:r>
              <a:rPr lang="fr-FR" b="1" dirty="0">
                <a:solidFill>
                  <a:schemeClr val="bg1"/>
                </a:solidFill>
              </a:rPr>
              <a:t>R</a:t>
            </a:r>
            <a:r>
              <a:rPr lang="fr-FR" b="1" baseline="-25000" dirty="0">
                <a:solidFill>
                  <a:schemeClr val="bg1"/>
                </a:solidFill>
              </a:rPr>
              <a:t>T</a:t>
            </a:r>
            <a:r>
              <a:rPr lang="fr-FR" b="1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403758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1284744" y="-19588"/>
            <a:ext cx="10712293" cy="307036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What are exoplanets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made of?</a:t>
            </a:r>
          </a:p>
        </p:txBody>
      </p:sp>
      <p:pic>
        <p:nvPicPr>
          <p:cNvPr id="138" name="Saturn-filtered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83659" y="1662645"/>
            <a:ext cx="8300389" cy="7495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 1" descr="illu_HD97658b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1" r="-17600" b="8329"/>
          <a:stretch/>
        </p:blipFill>
        <p:spPr bwMode="auto">
          <a:xfrm>
            <a:off x="2164731" y="5547550"/>
            <a:ext cx="3318928" cy="229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-55803" y="7884942"/>
            <a:ext cx="1414813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200" b="1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Earths</a:t>
            </a:r>
            <a:endParaRPr kumimoji="0" lang="fr-FR" sz="3200" b="1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200" b="1" dirty="0" smtClean="0">
                <a:solidFill>
                  <a:schemeClr val="bg1"/>
                </a:solidFill>
              </a:rPr>
              <a:t>(~1 R</a:t>
            </a:r>
            <a:r>
              <a:rPr lang="fr-FR" sz="3200" b="1" baseline="-25000" dirty="0" smtClean="0">
                <a:solidFill>
                  <a:schemeClr val="bg1"/>
                </a:solidFill>
              </a:rPr>
              <a:t>T</a:t>
            </a:r>
            <a:r>
              <a:rPr lang="fr-FR" sz="3200" b="1" dirty="0" smtClean="0">
                <a:solidFill>
                  <a:schemeClr val="bg1"/>
                </a:solidFill>
              </a:rPr>
              <a:t>)</a:t>
            </a:r>
            <a:endParaRPr kumimoji="0" lang="fr-FR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Earth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271" y="7200410"/>
            <a:ext cx="546100" cy="54610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ZoneTexte 9"/>
          <p:cNvSpPr txBox="1"/>
          <p:nvPr/>
        </p:nvSpPr>
        <p:spPr>
          <a:xfrm>
            <a:off x="2164731" y="7846373"/>
            <a:ext cx="210390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Neptunes</a:t>
            </a:r>
            <a:endParaRPr kumimoji="0" lang="fr-FR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7989139" y="8191810"/>
            <a:ext cx="461811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Saturnes</a:t>
            </a:r>
            <a:r>
              <a:rPr kumimoji="0" lang="fr-FR" sz="36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and Jupiters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b="1" baseline="0" dirty="0" smtClean="0">
                <a:solidFill>
                  <a:schemeClr val="bg1"/>
                </a:solidFill>
              </a:rPr>
              <a:t>(~10 </a:t>
            </a:r>
            <a:r>
              <a:rPr lang="fr-FR" b="1" dirty="0" smtClean="0">
                <a:solidFill>
                  <a:schemeClr val="bg1"/>
                </a:solidFill>
              </a:rPr>
              <a:t>R</a:t>
            </a:r>
            <a:r>
              <a:rPr lang="fr-FR" b="1" baseline="-25000" dirty="0" smtClean="0">
                <a:solidFill>
                  <a:schemeClr val="bg1"/>
                </a:solidFill>
              </a:rPr>
              <a:t>T</a:t>
            </a:r>
            <a:r>
              <a:rPr lang="fr-FR" b="1" dirty="0" smtClean="0">
                <a:solidFill>
                  <a:schemeClr val="bg1"/>
                </a:solidFill>
              </a:rPr>
              <a:t>)</a:t>
            </a:r>
            <a:endParaRPr kumimoji="0" lang="fr-FR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62592" y="8479068"/>
            <a:ext cx="16609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rtl="0" latinLnBrk="1" hangingPunct="0"/>
            <a:r>
              <a:rPr lang="fr-FR" b="1" dirty="0" smtClean="0">
                <a:solidFill>
                  <a:schemeClr val="bg1"/>
                </a:solidFill>
              </a:rPr>
              <a:t>(~4 </a:t>
            </a:r>
            <a:r>
              <a:rPr lang="fr-FR" b="1" dirty="0">
                <a:solidFill>
                  <a:schemeClr val="bg1"/>
                </a:solidFill>
              </a:rPr>
              <a:t>R</a:t>
            </a:r>
            <a:r>
              <a:rPr lang="fr-FR" b="1" baseline="-25000" dirty="0">
                <a:solidFill>
                  <a:schemeClr val="bg1"/>
                </a:solidFill>
              </a:rPr>
              <a:t>T</a:t>
            </a:r>
            <a:r>
              <a:rPr lang="fr-FR" b="1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15440" y="5362884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/>
            </a:pPr>
            <a:r>
              <a:rPr lang="fr-FR" sz="6000" b="1" dirty="0">
                <a:solidFill>
                  <a:srgbClr val="FF0000"/>
                </a:solidFill>
                <a:latin typeface="Avenir Book"/>
                <a:ea typeface="Avenir Book"/>
                <a:cs typeface="Avenir Book"/>
                <a:sym typeface="Avenir Book"/>
              </a:rPr>
              <a:t>⬇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-64787" y="4063005"/>
            <a:ext cx="3253197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Super-</a:t>
            </a:r>
            <a:r>
              <a:rPr kumimoji="0" lang="fr-FR" sz="360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Earths</a:t>
            </a:r>
            <a:endParaRPr kumimoji="0" lang="fr-FR" sz="360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600" dirty="0" smtClean="0">
                <a:solidFill>
                  <a:schemeClr val="bg1"/>
                </a:solidFill>
              </a:rPr>
              <a:t>(ex. CoRoT-7b,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600" dirty="0" smtClean="0">
                <a:solidFill>
                  <a:schemeClr val="bg1"/>
                </a:solidFill>
              </a:rPr>
              <a:t>HD97658b)</a:t>
            </a:r>
            <a:endParaRPr kumimoji="0" lang="fr-FR" sz="26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006605" y="5362884"/>
            <a:ext cx="95410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/>
            </a:pPr>
            <a:r>
              <a:rPr lang="fr-FR" sz="6000" b="1" dirty="0">
                <a:solidFill>
                  <a:srgbClr val="FF0000"/>
                </a:solidFill>
                <a:latin typeface="Avenir Book"/>
                <a:ea typeface="Avenir Book"/>
                <a:cs typeface="Avenir Book"/>
                <a:sym typeface="Avenir Book"/>
              </a:rPr>
              <a:t>⬇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3857061" y="4093643"/>
            <a:ext cx="2907976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i="0" u="none" strike="noStrike" cap="none" spc="0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Subgiants</a:t>
            </a:r>
            <a:endParaRPr kumimoji="0" lang="fr-FR" sz="3600" i="0" u="none" strike="noStrike" cap="none" spc="0" normalizeH="0" baseline="0" dirty="0" smtClean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600" dirty="0" smtClean="0">
                <a:solidFill>
                  <a:schemeClr val="bg1"/>
                </a:solidFill>
              </a:rPr>
              <a:t>   (ex. CoRoT-8b,    HD149026b)</a:t>
            </a:r>
            <a:endParaRPr kumimoji="0" lang="fr-FR" sz="260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1792457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>
            <a:spLocks noGrp="1"/>
          </p:cNvSpPr>
          <p:nvPr>
            <p:ph type="title"/>
          </p:nvPr>
        </p:nvSpPr>
        <p:spPr>
          <a:xfrm>
            <a:off x="-554132" y="-827808"/>
            <a:ext cx="14846136" cy="307036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 dirty="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What are </a:t>
            </a:r>
            <a:r>
              <a:rPr sz="5400" dirty="0" smtClean="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exoplanet</a:t>
            </a:r>
            <a:r>
              <a:rPr lang="nl-BE" sz="5400" dirty="0" smtClean="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s made of?</a:t>
            </a:r>
            <a:endParaRPr sz="5400" dirty="0">
              <a:solidFill>
                <a:srgbClr val="FFFFFF"/>
              </a:solidFill>
              <a:latin typeface="Avenir Book"/>
              <a:ea typeface="Avenir Book"/>
              <a:cs typeface="Avenir Book"/>
              <a:sym typeface="Avenir Book"/>
            </a:endParaRPr>
          </a:p>
        </p:txBody>
      </p:sp>
      <p:pic>
        <p:nvPicPr>
          <p:cNvPr id="71" name="Image 70" descr="Macintosh HD:Users:ehrenrei:Documents:Travail:Projects:CHEOPS:Science:Red book:Drafts:Figures:fig_212_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55" y="1547182"/>
            <a:ext cx="11844585" cy="7851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 5" descr="Macintosh HD:Users:ehrenrei:Desktop:Capture d’écran 2013-09-19 à 17.56.5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00" r="70909"/>
          <a:stretch/>
        </p:blipFill>
        <p:spPr bwMode="auto">
          <a:xfrm>
            <a:off x="531045" y="5311223"/>
            <a:ext cx="2451253" cy="14467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Shape 344"/>
          <p:cNvSpPr/>
          <p:nvPr/>
        </p:nvSpPr>
        <p:spPr>
          <a:xfrm>
            <a:off x="2705232" y="5080010"/>
            <a:ext cx="4635501" cy="2154436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/>
            </a:pPr>
            <a:r>
              <a:rPr sz="3500" b="1" dirty="0">
                <a:solidFill>
                  <a:srgbClr val="FF0000"/>
                </a:solidFill>
                <a:latin typeface="Avenir Book"/>
                <a:ea typeface="Avenir Book"/>
                <a:cs typeface="Avenir Book"/>
                <a:sym typeface="Avenir Book"/>
              </a:rPr>
              <a:t>Constraints based </a:t>
            </a:r>
            <a:br>
              <a:rPr sz="3500" b="1" dirty="0">
                <a:solidFill>
                  <a:srgbClr val="FF0000"/>
                </a:solidFill>
                <a:latin typeface="Avenir Book"/>
                <a:ea typeface="Avenir Book"/>
                <a:cs typeface="Avenir Book"/>
                <a:sym typeface="Avenir Book"/>
              </a:rPr>
            </a:br>
            <a:r>
              <a:rPr sz="3500" b="1" dirty="0">
                <a:solidFill>
                  <a:srgbClr val="FF0000"/>
                </a:solidFill>
                <a:latin typeface="Avenir Book"/>
                <a:ea typeface="Avenir Book"/>
                <a:cs typeface="Avenir Book"/>
                <a:sym typeface="Avenir Book"/>
              </a:rPr>
              <a:t>on bulk densities</a:t>
            </a:r>
          </a:p>
          <a:p>
            <a:pPr lvl="0">
              <a:defRPr sz="1800"/>
            </a:pPr>
            <a:r>
              <a:rPr sz="3500" b="1" dirty="0" smtClean="0">
                <a:solidFill>
                  <a:srgbClr val="FF0000"/>
                </a:solidFill>
                <a:latin typeface="Avenir Book"/>
                <a:ea typeface="Avenir Book"/>
                <a:cs typeface="Avenir Book"/>
                <a:sym typeface="Avenir Book"/>
              </a:rPr>
              <a:t>⬇</a:t>
            </a:r>
            <a:endParaRPr sz="3500" b="1" dirty="0">
              <a:solidFill>
                <a:srgbClr val="FF0000"/>
              </a:solidFill>
              <a:latin typeface="Avenir Book"/>
              <a:ea typeface="Avenir Book"/>
              <a:cs typeface="Avenir Book"/>
              <a:sym typeface="Avenir Book"/>
            </a:endParaRPr>
          </a:p>
          <a:p>
            <a:pPr lvl="0">
              <a:defRPr sz="1800"/>
            </a:pPr>
            <a:r>
              <a:rPr sz="3500" b="1" dirty="0">
                <a:solidFill>
                  <a:srgbClr val="FF0000"/>
                </a:solidFill>
                <a:latin typeface="Avenir Book"/>
                <a:ea typeface="Avenir Book"/>
                <a:cs typeface="Avenir Book"/>
                <a:sym typeface="Avenir Book"/>
              </a:rPr>
              <a:t>inversion techniques</a:t>
            </a:r>
          </a:p>
        </p:txBody>
      </p:sp>
      <p:grpSp>
        <p:nvGrpSpPr>
          <p:cNvPr id="8" name="Grouper 7"/>
          <p:cNvGrpSpPr/>
          <p:nvPr/>
        </p:nvGrpSpPr>
        <p:grpSpPr>
          <a:xfrm>
            <a:off x="1385326" y="7211354"/>
            <a:ext cx="8432778" cy="2059493"/>
            <a:chOff x="2932282" y="7529621"/>
            <a:chExt cx="8432778" cy="2059493"/>
          </a:xfrm>
        </p:grpSpPr>
        <p:pic>
          <p:nvPicPr>
            <p:cNvPr id="9" name="Image 8" descr="Macintosh HD:Users:ehrenrei:Desktop:Capture d’écran 2013-09-19 à 17.56.53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12" t="81199"/>
            <a:stretch/>
          </p:blipFill>
          <p:spPr bwMode="auto">
            <a:xfrm>
              <a:off x="2932282" y="7529621"/>
              <a:ext cx="8432778" cy="205949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Image 9" descr="Macintosh HD:Users:ehrenrei:Desktop:Capture d’écran 2013-09-19 à 17.56.53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3" t="87232" r="96197" b="8809"/>
            <a:stretch/>
          </p:blipFill>
          <p:spPr bwMode="auto">
            <a:xfrm>
              <a:off x="7494119" y="8970380"/>
              <a:ext cx="532920" cy="510869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Image 10" descr="Macintosh HD:Users:ehrenrei:Desktop:Capture d’écran 2013-09-19 à 17.56.53.png"/>
            <p:cNvPicPr>
              <a:picLocks noChangeAspect="1"/>
            </p:cNvPicPr>
            <p:nvPr/>
          </p:nvPicPr>
          <p:blipFill rotWithShape="1">
            <a:blip r:embed="rId3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6" t="87232" r="74791" b="8809"/>
            <a:stretch/>
          </p:blipFill>
          <p:spPr bwMode="auto">
            <a:xfrm>
              <a:off x="8055088" y="9057390"/>
              <a:ext cx="2588878" cy="3484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0913213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ernary-eps-converted-t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628" y="1828799"/>
            <a:ext cx="10579100" cy="789312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/>
          <p:cNvSpPr/>
          <p:nvPr/>
        </p:nvSpPr>
        <p:spPr>
          <a:xfrm>
            <a:off x="1906251" y="235383"/>
            <a:ext cx="96540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5400" dirty="0" smtClean="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Ex. the super-</a:t>
            </a:r>
            <a:r>
              <a:rPr lang="fr-FR" sz="5400" dirty="0" err="1" smtClean="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Earth</a:t>
            </a:r>
            <a:r>
              <a:rPr lang="fr-FR" sz="5400" dirty="0" smtClean="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rPr>
              <a:t> HD97658b</a:t>
            </a:r>
            <a:endParaRPr lang="fr-FR" sz="5400" dirty="0"/>
          </a:p>
        </p:txBody>
      </p:sp>
      <p:sp>
        <p:nvSpPr>
          <p:cNvPr id="7" name="ZoneTexte 6"/>
          <p:cNvSpPr txBox="1"/>
          <p:nvPr/>
        </p:nvSpPr>
        <p:spPr>
          <a:xfrm>
            <a:off x="2515622" y="1131509"/>
            <a:ext cx="8462935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0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Van </a:t>
            </a:r>
            <a:r>
              <a:rPr kumimoji="0" lang="fr-FR" sz="3000" b="0" i="0" u="none" strike="noStrike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Grootel</a:t>
            </a:r>
            <a:r>
              <a:rPr kumimoji="0" lang="fr-FR" sz="30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et al. 2014, </a:t>
            </a:r>
            <a:r>
              <a:rPr kumimoji="0" lang="fr-FR" sz="3000" b="0" i="0" u="none" strike="noStrike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models</a:t>
            </a:r>
            <a:r>
              <a:rPr kumimoji="0" lang="fr-FR" sz="30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r>
              <a:rPr kumimoji="0" lang="fr-FR" sz="3000" b="0" i="0" u="none" strike="noStrike" cap="none" spc="0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from</a:t>
            </a:r>
            <a:r>
              <a:rPr kumimoji="0" lang="fr-FR" sz="30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D. Valencia</a:t>
            </a:r>
            <a:endParaRPr kumimoji="0" lang="fr-FR" sz="30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6" name="ZoneTexte 3"/>
          <p:cNvSpPr txBox="1">
            <a:spLocks noChangeArrowheads="1"/>
          </p:cNvSpPr>
          <p:nvPr/>
        </p:nvSpPr>
        <p:spPr bwMode="auto">
          <a:xfrm>
            <a:off x="9374766" y="8380344"/>
            <a:ext cx="2006529" cy="120032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SzPct val="8500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/>
              <a:t>Rocks &gt; 60</a:t>
            </a:r>
            <a:r>
              <a:rPr lang="fr-FR" dirty="0" smtClean="0"/>
              <a:t>%</a:t>
            </a:r>
          </a:p>
          <a:p>
            <a:pPr eaLnBrk="1" hangingPunct="1"/>
            <a:r>
              <a:rPr lang="fr-FR" dirty="0" err="1" smtClean="0"/>
              <a:t>Ices</a:t>
            </a:r>
            <a:r>
              <a:rPr lang="fr-FR" dirty="0" smtClean="0"/>
              <a:t> </a:t>
            </a:r>
            <a:r>
              <a:rPr lang="fr-FR" dirty="0"/>
              <a:t>0-40%</a:t>
            </a:r>
          </a:p>
          <a:p>
            <a:pPr eaLnBrk="1" hangingPunct="1"/>
            <a:r>
              <a:rPr lang="fr-FR" dirty="0"/>
              <a:t>H-He 0-2%</a:t>
            </a:r>
          </a:p>
        </p:txBody>
      </p:sp>
      <p:sp>
        <p:nvSpPr>
          <p:cNvPr id="8" name="Ellipse 2"/>
          <p:cNvSpPr>
            <a:spLocks noChangeArrowheads="1"/>
          </p:cNvSpPr>
          <p:nvPr/>
        </p:nvSpPr>
        <p:spPr bwMode="auto">
          <a:xfrm>
            <a:off x="5885641" y="8128481"/>
            <a:ext cx="3135872" cy="834748"/>
          </a:xfrm>
          <a:prstGeom prst="ellipse">
            <a:avLst/>
          </a:prstGeom>
          <a:noFill/>
          <a:ln w="5715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285750" indent="-285750" defTabSz="381000"/>
            <a:endParaRPr lang="fr-FR" sz="3600">
              <a:solidFill>
                <a:srgbClr val="000000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679467" y="9088430"/>
            <a:ext cx="223795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R=2.25 R</a:t>
            </a:r>
            <a:r>
              <a:rPr kumimoji="0" lang="fr-FR" sz="3600" b="0" i="0" u="none" strike="noStrike" cap="none" spc="0" normalizeH="0" baseline="-2500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</a:t>
            </a:r>
            <a:endParaRPr kumimoji="0" lang="fr-FR" sz="3600" b="0" i="0" u="none" strike="noStrike" cap="none" spc="0" normalizeH="0" baseline="-2500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24486" y="3071273"/>
            <a:ext cx="1246798" cy="531122"/>
          </a:xfrm>
          <a:prstGeom prst="rect">
            <a:avLst/>
          </a:prstGeom>
          <a:solidFill>
            <a:srgbClr val="FF0000">
              <a:alpha val="27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31067" y="9190806"/>
            <a:ext cx="1246798" cy="531122"/>
          </a:xfrm>
          <a:prstGeom prst="rect">
            <a:avLst/>
          </a:prstGeom>
          <a:solidFill>
            <a:srgbClr val="FF0000">
              <a:alpha val="27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17418" y="6595225"/>
            <a:ext cx="1518746" cy="725026"/>
          </a:xfrm>
          <a:prstGeom prst="rect">
            <a:avLst/>
          </a:prstGeom>
          <a:solidFill>
            <a:srgbClr val="FF0000">
              <a:alpha val="27000"/>
            </a:srgb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9833858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roup 403"/>
          <p:cNvGrpSpPr/>
          <p:nvPr/>
        </p:nvGrpSpPr>
        <p:grpSpPr>
          <a:xfrm>
            <a:off x="112121" y="163512"/>
            <a:ext cx="11781116" cy="870517"/>
            <a:chOff x="0" y="0"/>
            <a:chExt cx="11781115" cy="870516"/>
          </a:xfrm>
        </p:grpSpPr>
        <p:grpSp>
          <p:nvGrpSpPr>
            <p:cNvPr id="401" name="Group 401"/>
            <p:cNvGrpSpPr/>
            <p:nvPr/>
          </p:nvGrpSpPr>
          <p:grpSpPr>
            <a:xfrm>
              <a:off x="1434144" y="-1"/>
              <a:ext cx="10346972" cy="870518"/>
              <a:chOff x="1444665" y="58002"/>
              <a:chExt cx="10346970" cy="870516"/>
            </a:xfrm>
          </p:grpSpPr>
          <p:sp>
            <p:nvSpPr>
              <p:cNvPr id="399" name="Shape 399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400" name="Shape 400"/>
              <p:cNvSpPr/>
              <p:nvPr/>
            </p:nvSpPr>
            <p:spPr>
              <a:xfrm>
                <a:off x="1496023" y="58002"/>
                <a:ext cx="4548252" cy="7778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>
                <a:lvl1pPr algn="l">
                  <a:defRPr sz="400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sz="1800">
                    <a:solidFill>
                      <a:srgbClr val="000000"/>
                    </a:solidFill>
                  </a:defRPr>
                </a:pPr>
                <a:r>
                  <a:rPr sz="4000">
                    <a:solidFill>
                      <a:srgbClr val="B51A00"/>
                    </a:solidFill>
                  </a:rPr>
                  <a:t>Targets: bright stars</a:t>
                </a:r>
              </a:p>
            </p:txBody>
          </p:sp>
        </p:grpSp>
        <p:pic>
          <p:nvPicPr>
            <p:cNvPr id="402" name="cheops-logo-mitzusatz.pdf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05" name="figMag_vs_radius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2593" y="1963654"/>
            <a:ext cx="12369801" cy="7551675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Shape 406"/>
          <p:cNvSpPr/>
          <p:nvPr/>
        </p:nvSpPr>
        <p:spPr>
          <a:xfrm>
            <a:off x="5494139" y="2260600"/>
            <a:ext cx="6786761" cy="59552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07" y="21558"/>
                </a:moveTo>
                <a:lnTo>
                  <a:pt x="11162" y="20794"/>
                </a:lnTo>
                <a:lnTo>
                  <a:pt x="5659" y="17848"/>
                </a:lnTo>
                <a:lnTo>
                  <a:pt x="0" y="32"/>
                </a:lnTo>
                <a:lnTo>
                  <a:pt x="21600" y="0"/>
                </a:lnTo>
                <a:lnTo>
                  <a:pt x="21600" y="21600"/>
                </a:lnTo>
                <a:lnTo>
                  <a:pt x="19507" y="21558"/>
                </a:lnTo>
                <a:close/>
              </a:path>
            </a:pathLst>
          </a:custGeom>
          <a:solidFill>
            <a:srgbClr val="FF2600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42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radial velocity</a:t>
            </a:r>
          </a:p>
        </p:txBody>
      </p:sp>
      <p:sp>
        <p:nvSpPr>
          <p:cNvPr id="407" name="Shape 407"/>
          <p:cNvSpPr/>
          <p:nvPr/>
        </p:nvSpPr>
        <p:spPr>
          <a:xfrm>
            <a:off x="6464299" y="3161810"/>
            <a:ext cx="4572175" cy="3078642"/>
          </a:xfrm>
          <a:prstGeom prst="rect">
            <a:avLst/>
          </a:prstGeom>
          <a:gradFill>
            <a:gsLst>
              <a:gs pos="0">
                <a:srgbClr val="0096FF">
                  <a:alpha val="50000"/>
                </a:srgbClr>
              </a:gs>
              <a:gs pos="47119">
                <a:srgbClr val="7FCBFF">
                  <a:alpha val="75000"/>
                </a:srgbClr>
              </a:gs>
              <a:gs pos="95075">
                <a:srgbClr val="FFFFFF"/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rPr>
              <a:t>CHEOPS</a:t>
            </a:r>
          </a:p>
        </p:txBody>
      </p:sp>
      <p:sp>
        <p:nvSpPr>
          <p:cNvPr id="408" name="Shape 408"/>
          <p:cNvSpPr/>
          <p:nvPr/>
        </p:nvSpPr>
        <p:spPr>
          <a:xfrm>
            <a:off x="1031147" y="3079332"/>
            <a:ext cx="617665" cy="3449851"/>
          </a:xfrm>
          <a:prstGeom prst="rect">
            <a:avLst/>
          </a:prstGeom>
          <a:solidFill>
            <a:srgbClr val="F5D328">
              <a:alpha val="3991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9" name="Shape 409"/>
          <p:cNvSpPr/>
          <p:nvPr/>
        </p:nvSpPr>
        <p:spPr>
          <a:xfrm>
            <a:off x="1730604" y="1304148"/>
            <a:ext cx="848197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/>
            </a:pPr>
            <a:r>
              <a:rPr sz="3600"/>
              <a:t>CHEOPS optical bandpass: 400-1100 nm</a:t>
            </a:r>
          </a:p>
        </p:txBody>
      </p:sp>
    </p:spTree>
    <p:extLst>
      <p:ext uri="{BB962C8B-B14F-4D97-AF65-F5344CB8AC3E}">
        <p14:creationId xmlns:p14="http://schemas.microsoft.com/office/powerpoint/2010/main" val="16836041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0" animBg="1" advAuto="0"/>
      <p:bldP spid="407" grpId="0" animBg="1" advAuto="0"/>
      <p:bldP spid="408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CHEOPS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26403" y="5070021"/>
            <a:ext cx="2640097" cy="28026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4" name="Group 374"/>
          <p:cNvGrpSpPr/>
          <p:nvPr/>
        </p:nvGrpSpPr>
        <p:grpSpPr>
          <a:xfrm>
            <a:off x="112121" y="163512"/>
            <a:ext cx="11781116" cy="870517"/>
            <a:chOff x="0" y="0"/>
            <a:chExt cx="11781115" cy="870516"/>
          </a:xfrm>
        </p:grpSpPr>
        <p:grpSp>
          <p:nvGrpSpPr>
            <p:cNvPr id="372" name="Group 372"/>
            <p:cNvGrpSpPr/>
            <p:nvPr/>
          </p:nvGrpSpPr>
          <p:grpSpPr>
            <a:xfrm>
              <a:off x="1434144" y="-1"/>
              <a:ext cx="10346972" cy="870518"/>
              <a:chOff x="1444665" y="58002"/>
              <a:chExt cx="10346970" cy="870516"/>
            </a:xfrm>
          </p:grpSpPr>
          <p:sp>
            <p:nvSpPr>
              <p:cNvPr id="370" name="Shape 370"/>
              <p:cNvSpPr/>
              <p:nvPr/>
            </p:nvSpPr>
            <p:spPr>
              <a:xfrm flipV="1">
                <a:off x="1444665" y="928516"/>
                <a:ext cx="10346972" cy="3"/>
              </a:xfrm>
              <a:prstGeom prst="line">
                <a:avLst/>
              </a:prstGeom>
              <a:noFill/>
              <a:ln w="25400" cap="flat">
                <a:solidFill>
                  <a:srgbClr val="FFAA00"/>
                </a:solidFill>
                <a:prstDash val="solid"/>
                <a:miter lim="400000"/>
              </a:ln>
              <a:effectLst/>
            </p:spPr>
            <p:txBody>
              <a:bodyPr wrap="square" lIns="39687" tIns="39687" rIns="39687" bIns="39687" numCol="1" anchor="ctr">
                <a:noAutofit/>
              </a:bodyPr>
              <a:lstStyle/>
              <a:p>
                <a:pPr lvl="0" algn="l" defTabSz="585216">
                  <a:defRPr sz="1100"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371" name="Shape 371"/>
              <p:cNvSpPr/>
              <p:nvPr/>
            </p:nvSpPr>
            <p:spPr>
              <a:xfrm>
                <a:off x="1496023" y="58002"/>
                <a:ext cx="8435976" cy="77787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39687" tIns="39687" rIns="39687" bIns="39687" numCol="1" anchor="ctr">
                <a:spAutoFit/>
              </a:bodyPr>
              <a:lstStyle/>
              <a:p>
                <a:pPr lvl="0" algn="l">
                  <a:defRPr sz="1800"/>
                </a:pPr>
                <a:r>
                  <a:rPr sz="4000" dirty="0">
                    <a:solidFill>
                      <a:srgbClr val="B51A00"/>
                    </a:solidFill>
                    <a:latin typeface="Avenir Book"/>
                    <a:ea typeface="Avenir Book"/>
                    <a:cs typeface="Avenir Book"/>
                    <a:sym typeface="Avenir Book"/>
                  </a:rPr>
                  <a:t>CHEOPS strategy: follow up mission</a:t>
                </a:r>
                <a:r>
                  <a:rPr sz="4000" dirty="0">
                    <a:latin typeface="Avenir Book"/>
                    <a:ea typeface="Avenir Book"/>
                    <a:cs typeface="Avenir Book"/>
                    <a:sym typeface="Avenir Book"/>
                  </a:rPr>
                  <a:t> </a:t>
                </a:r>
              </a:p>
            </p:txBody>
          </p:sp>
        </p:grpSp>
        <p:pic>
          <p:nvPicPr>
            <p:cNvPr id="373" name="cheops-logo-mitzusatz.pdf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70577"/>
              <a:ext cx="1347558" cy="4017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95" name="Group 395"/>
          <p:cNvGrpSpPr/>
          <p:nvPr/>
        </p:nvGrpSpPr>
        <p:grpSpPr>
          <a:xfrm>
            <a:off x="872490" y="1618590"/>
            <a:ext cx="11480991" cy="7649167"/>
            <a:chOff x="0" y="-31193"/>
            <a:chExt cx="11480989" cy="7649165"/>
          </a:xfrm>
        </p:grpSpPr>
        <p:grpSp>
          <p:nvGrpSpPr>
            <p:cNvPr id="379" name="Group 379"/>
            <p:cNvGrpSpPr/>
            <p:nvPr/>
          </p:nvGrpSpPr>
          <p:grpSpPr>
            <a:xfrm>
              <a:off x="0" y="4007345"/>
              <a:ext cx="7489301" cy="3610627"/>
              <a:chOff x="0" y="0"/>
              <a:chExt cx="7489300" cy="3610625"/>
            </a:xfrm>
          </p:grpSpPr>
          <p:sp>
            <p:nvSpPr>
              <p:cNvPr id="375" name="Shape 375"/>
              <p:cNvSpPr/>
              <p:nvPr/>
            </p:nvSpPr>
            <p:spPr>
              <a:xfrm rot="21106258">
                <a:off x="2489980" y="824611"/>
                <a:ext cx="4597401" cy="355601"/>
              </a:xfrm>
              <a:prstGeom prst="rightArrow">
                <a:avLst>
                  <a:gd name="adj1" fmla="val 41354"/>
                  <a:gd name="adj2" fmla="val 152624"/>
                </a:avLst>
              </a:prstGeom>
              <a:solidFill>
                <a:srgbClr val="76D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sp>
            <p:nvSpPr>
              <p:cNvPr id="376" name="Shape 376"/>
              <p:cNvSpPr/>
              <p:nvPr/>
            </p:nvSpPr>
            <p:spPr>
              <a:xfrm rot="21134352">
                <a:off x="2915724" y="305454"/>
                <a:ext cx="4559301" cy="5207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l">
                  <a:defRPr sz="1800" b="1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b="0"/>
                </a:pPr>
                <a:r>
                  <a:rPr b="1"/>
                  <a:t>Detect the transit of known super-Earths</a:t>
                </a:r>
              </a:p>
            </p:txBody>
          </p:sp>
          <p:pic>
            <p:nvPicPr>
              <p:cNvPr id="377" name="harps_og.jpg"/>
              <p:cNvPicPr/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160009" y="300296"/>
                <a:ext cx="2717801" cy="20362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78" name="Shape 378"/>
              <p:cNvSpPr/>
              <p:nvPr/>
            </p:nvSpPr>
            <p:spPr>
              <a:xfrm>
                <a:off x="0" y="2099325"/>
                <a:ext cx="5257800" cy="1511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800"/>
                </a:pPr>
                <a:r>
                  <a:rPr b="1">
                    <a:latin typeface="Avenir Book"/>
                    <a:ea typeface="Avenir Book"/>
                    <a:cs typeface="Avenir Book"/>
                    <a:sym typeface="Avenir Book"/>
                  </a:rPr>
                  <a:t>Ground-based RV surveys</a:t>
                </a:r>
              </a:p>
              <a:p>
                <a:pPr lvl="0" algn="l">
                  <a:defRPr sz="1800"/>
                </a:pPr>
                <a:r>
                  <a:rPr b="1">
                    <a:latin typeface="Avenir Book"/>
                    <a:ea typeface="Avenir Book"/>
                    <a:cs typeface="Avenir Book"/>
                    <a:sym typeface="Avenir Book"/>
                  </a:rPr>
                  <a:t>HARPS, HARPS-N, HIRES, SOPHIE </a:t>
                </a:r>
                <a:r>
                  <a:rPr b="1" i="1">
                    <a:latin typeface="Avenir Book"/>
                    <a:ea typeface="Avenir Book"/>
                    <a:cs typeface="Avenir Book"/>
                    <a:sym typeface="Avenir Book"/>
                  </a:rPr>
                  <a:t>(on going)</a:t>
                </a:r>
              </a:p>
              <a:p>
                <a:pPr lvl="0" algn="l">
                  <a:defRPr sz="1800"/>
                </a:pPr>
                <a:r>
                  <a:rPr b="1">
                    <a:latin typeface="Avenir Book"/>
                    <a:ea typeface="Avenir Book"/>
                    <a:cs typeface="Avenir Book"/>
                    <a:sym typeface="Avenir Book"/>
                  </a:rPr>
                  <a:t>ESPRESSO</a:t>
                </a:r>
                <a:r>
                  <a:rPr b="1" i="1">
                    <a:latin typeface="Avenir Book"/>
                    <a:ea typeface="Avenir Book"/>
                    <a:cs typeface="Avenir Book"/>
                    <a:sym typeface="Avenir Book"/>
                  </a:rPr>
                  <a:t> (2017)</a:t>
                </a:r>
              </a:p>
            </p:txBody>
          </p:sp>
        </p:grpSp>
        <p:grpSp>
          <p:nvGrpSpPr>
            <p:cNvPr id="384" name="Group 384"/>
            <p:cNvGrpSpPr/>
            <p:nvPr/>
          </p:nvGrpSpPr>
          <p:grpSpPr>
            <a:xfrm>
              <a:off x="159766" y="806700"/>
              <a:ext cx="7495105" cy="3147088"/>
              <a:chOff x="0" y="0"/>
              <a:chExt cx="7495104" cy="3147086"/>
            </a:xfrm>
          </p:grpSpPr>
          <p:sp>
            <p:nvSpPr>
              <p:cNvPr id="380" name="Shape 380"/>
              <p:cNvSpPr/>
              <p:nvPr/>
            </p:nvSpPr>
            <p:spPr>
              <a:xfrm rot="1365443">
                <a:off x="2578147" y="1548547"/>
                <a:ext cx="5029201" cy="431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>
                <a:lvl1pPr algn="l">
                  <a:defRPr sz="1800" b="1">
                    <a:latin typeface="Avenir Book"/>
                    <a:ea typeface="Avenir Book"/>
                    <a:cs typeface="Avenir Book"/>
                    <a:sym typeface="Avenir Book"/>
                  </a:defRPr>
                </a:lvl1pPr>
              </a:lstStyle>
              <a:p>
                <a:pPr lvl="0">
                  <a:defRPr b="0"/>
                </a:pPr>
                <a:r>
                  <a:rPr b="1"/>
                  <a:t>Measure accurate light curves for Neptunes</a:t>
                </a:r>
              </a:p>
            </p:txBody>
          </p:sp>
          <p:sp>
            <p:nvSpPr>
              <p:cNvPr id="381" name="Shape 381"/>
              <p:cNvSpPr/>
              <p:nvPr/>
            </p:nvSpPr>
            <p:spPr>
              <a:xfrm>
                <a:off x="0" y="1774694"/>
                <a:ext cx="3365500" cy="1003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 algn="l">
                  <a:defRPr sz="1800"/>
                </a:pPr>
                <a:r>
                  <a:rPr b="1">
                    <a:latin typeface="Avenir Book"/>
                    <a:ea typeface="Avenir Book"/>
                    <a:cs typeface="Avenir Book"/>
                    <a:sym typeface="Avenir Book"/>
                  </a:rPr>
                  <a:t>Ground-based transit surveys</a:t>
                </a:r>
              </a:p>
              <a:p>
                <a:pPr lvl="0" algn="l">
                  <a:defRPr sz="1800"/>
                </a:pPr>
                <a:r>
                  <a:rPr b="1">
                    <a:latin typeface="Avenir Book"/>
                    <a:ea typeface="Avenir Book"/>
                    <a:cs typeface="Avenir Book"/>
                    <a:sym typeface="Avenir Book"/>
                  </a:rPr>
                  <a:t>NGTS </a:t>
                </a:r>
                <a:r>
                  <a:rPr b="1" i="1">
                    <a:latin typeface="Avenir Book"/>
                    <a:ea typeface="Avenir Book"/>
                    <a:cs typeface="Avenir Book"/>
                    <a:sym typeface="Avenir Book"/>
                  </a:rPr>
                  <a:t>(2014)</a:t>
                </a:r>
              </a:p>
            </p:txBody>
          </p:sp>
          <p:sp>
            <p:nvSpPr>
              <p:cNvPr id="382" name="Shape 382"/>
              <p:cNvSpPr/>
              <p:nvPr/>
            </p:nvSpPr>
            <p:spPr>
              <a:xfrm rot="1302471">
                <a:off x="2279622" y="1881056"/>
                <a:ext cx="4991101" cy="355601"/>
              </a:xfrm>
              <a:prstGeom prst="rightArrow">
                <a:avLst>
                  <a:gd name="adj1" fmla="val 41354"/>
                  <a:gd name="adj2" fmla="val 152624"/>
                </a:avLst>
              </a:prstGeom>
              <a:solidFill>
                <a:srgbClr val="76D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pic>
            <p:nvPicPr>
              <p:cNvPr id="383" name="ngtsrender.jpg"/>
              <p:cNvPicPr/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243" y="0"/>
                <a:ext cx="2607734" cy="19558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8" name="Group 388"/>
            <p:cNvGrpSpPr/>
            <p:nvPr/>
          </p:nvGrpSpPr>
          <p:grpSpPr>
            <a:xfrm>
              <a:off x="4704184" y="205184"/>
              <a:ext cx="3690671" cy="3302521"/>
              <a:chOff x="0" y="205184"/>
              <a:chExt cx="3690669" cy="3302520"/>
            </a:xfrm>
          </p:grpSpPr>
          <p:sp>
            <p:nvSpPr>
              <p:cNvPr id="385" name="Shape 385"/>
              <p:cNvSpPr/>
              <p:nvPr/>
            </p:nvSpPr>
            <p:spPr>
              <a:xfrm rot="3613577">
                <a:off x="1371779" y="2139262"/>
                <a:ext cx="2540001" cy="355601"/>
              </a:xfrm>
              <a:prstGeom prst="rightArrow">
                <a:avLst>
                  <a:gd name="adj1" fmla="val 41354"/>
                  <a:gd name="adj2" fmla="val 152624"/>
                </a:avLst>
              </a:prstGeom>
              <a:solidFill>
                <a:srgbClr val="76D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Helvetica Neue"/>
                    <a:ea typeface="Helvetica Neue"/>
                    <a:cs typeface="Helvetica Neue"/>
                    <a:sym typeface="Helvetica Neue"/>
                  </a:defRPr>
                </a:pPr>
                <a:endParaRPr/>
              </a:p>
            </p:txBody>
          </p:sp>
          <p:pic>
            <p:nvPicPr>
              <p:cNvPr id="386" name="Spotlight-TESSMIT.jpg"/>
              <p:cNvPicPr/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198618" y="205184"/>
                <a:ext cx="3492053" cy="1714904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87" name="Shape 387"/>
              <p:cNvSpPr/>
              <p:nvPr/>
            </p:nvSpPr>
            <p:spPr>
              <a:xfrm>
                <a:off x="0" y="247900"/>
                <a:ext cx="896403" cy="7933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/>
                </a:pPr>
                <a:r>
                  <a:rPr b="1" i="1">
                    <a:latin typeface="Avenir Book"/>
                    <a:ea typeface="Avenir Book"/>
                    <a:cs typeface="Avenir Book"/>
                    <a:sym typeface="Avenir Book"/>
                  </a:rPr>
                  <a:t>TESS</a:t>
                </a:r>
              </a:p>
              <a:p>
                <a:pPr lvl="0">
                  <a:defRPr sz="1800"/>
                </a:pPr>
                <a:r>
                  <a:rPr b="1" i="1">
                    <a:latin typeface="Avenir Book"/>
                    <a:ea typeface="Avenir Book"/>
                    <a:cs typeface="Avenir Book"/>
                    <a:sym typeface="Avenir Book"/>
                  </a:rPr>
                  <a:t>(2017)</a:t>
                </a:r>
              </a:p>
            </p:txBody>
          </p:sp>
        </p:grpSp>
        <p:grpSp>
          <p:nvGrpSpPr>
            <p:cNvPr id="392" name="Group 392"/>
            <p:cNvGrpSpPr/>
            <p:nvPr/>
          </p:nvGrpSpPr>
          <p:grpSpPr>
            <a:xfrm>
              <a:off x="9194406" y="-31193"/>
              <a:ext cx="2286583" cy="3849981"/>
              <a:chOff x="24818" y="75540"/>
              <a:chExt cx="2286581" cy="3849979"/>
            </a:xfrm>
          </p:grpSpPr>
          <p:sp>
            <p:nvSpPr>
              <p:cNvPr id="389" name="Shape 389"/>
              <p:cNvSpPr/>
              <p:nvPr/>
            </p:nvSpPr>
            <p:spPr>
              <a:xfrm>
                <a:off x="1041399" y="2845561"/>
                <a:ext cx="896404" cy="7933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1800"/>
                </a:pPr>
                <a:r>
                  <a:rPr b="1" i="1">
                    <a:latin typeface="Avenir Book"/>
                    <a:ea typeface="Avenir Book"/>
                    <a:cs typeface="Avenir Book"/>
                    <a:sym typeface="Avenir Book"/>
                  </a:rPr>
                  <a:t>K2</a:t>
                </a:r>
              </a:p>
              <a:p>
                <a:pPr lvl="0">
                  <a:defRPr sz="1800"/>
                </a:pPr>
                <a:r>
                  <a:rPr b="1" i="1">
                    <a:latin typeface="Avenir Book"/>
                    <a:ea typeface="Avenir Book"/>
                    <a:cs typeface="Avenir Book"/>
                    <a:sym typeface="Avenir Book"/>
                  </a:rPr>
                  <a:t>(2014)</a:t>
                </a:r>
              </a:p>
            </p:txBody>
          </p:sp>
          <p:sp>
            <p:nvSpPr>
              <p:cNvPr id="390" name="Shape 390"/>
              <p:cNvSpPr/>
              <p:nvPr/>
            </p:nvSpPr>
            <p:spPr>
              <a:xfrm rot="7055489">
                <a:off x="-349393" y="2787428"/>
                <a:ext cx="1981201" cy="355601"/>
              </a:xfrm>
              <a:prstGeom prst="rightArrow">
                <a:avLst>
                  <a:gd name="adj1" fmla="val 41354"/>
                  <a:gd name="adj2" fmla="val 152624"/>
                </a:avLst>
              </a:prstGeom>
              <a:solidFill>
                <a:srgbClr val="76D6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pic>
            <p:nvPicPr>
              <p:cNvPr id="391" name="250px-kepler_space_telescope.jpg"/>
              <p:cNvPicPr/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25400" y="75540"/>
                <a:ext cx="2286000" cy="29616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  <p:extLst>
      <p:ext uri="{BB962C8B-B14F-4D97-AF65-F5344CB8AC3E}">
        <p14:creationId xmlns:p14="http://schemas.microsoft.com/office/powerpoint/2010/main" val="404836738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1486</Words>
  <Application>Microsoft Macintosh PowerPoint</Application>
  <PresentationFormat>Personnalisé</PresentationFormat>
  <Paragraphs>310</Paragraphs>
  <Slides>34</Slides>
  <Notes>7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5" baseType="lpstr">
      <vt:lpstr>White</vt:lpstr>
      <vt:lpstr>Présentation PowerPoint</vt:lpstr>
      <vt:lpstr>Présentation PowerPoint</vt:lpstr>
      <vt:lpstr>Présentation PowerPoint</vt:lpstr>
      <vt:lpstr>What are exoplanets made of?</vt:lpstr>
      <vt:lpstr>What are exoplanets made of?</vt:lpstr>
      <vt:lpstr>What are exoplanets made of?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Valerie VG</cp:lastModifiedBy>
  <cp:revision>190</cp:revision>
  <dcterms:modified xsi:type="dcterms:W3CDTF">2015-03-13T12:52:44Z</dcterms:modified>
</cp:coreProperties>
</file>