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79" y="-28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1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2"/>
            <a:ext cx="553772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iva-gis.org/datadown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906000" cy="6857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2" name="Elbow Connector 21"/>
          <p:cNvCxnSpPr>
            <a:stCxn id="3" idx="2"/>
            <a:endCxn id="17" idx="3"/>
          </p:cNvCxnSpPr>
          <p:nvPr/>
        </p:nvCxnSpPr>
        <p:spPr>
          <a:xfrm rot="5400000">
            <a:off x="4573086" y="2106924"/>
            <a:ext cx="3177288" cy="1211341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5867401" y="1354603"/>
            <a:ext cx="1800000" cy="6037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dirty="0" smtClean="0"/>
              <a:t>Calcul de la superficie  du parc naturel  dans la table d’attributs, en hectare .</a:t>
            </a:r>
            <a:endParaRPr lang="fr-BE" sz="800" dirty="0"/>
          </a:p>
        </p:txBody>
      </p:sp>
      <p:sp>
        <p:nvSpPr>
          <p:cNvPr id="2" name="Rectangle 1"/>
          <p:cNvSpPr/>
          <p:nvPr/>
        </p:nvSpPr>
        <p:spPr>
          <a:xfrm>
            <a:off x="2676059" y="133350"/>
            <a:ext cx="2880000" cy="88688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TABLE EXCEL AVEC COORDONNEES XY DE POINTS</a:t>
            </a:r>
          </a:p>
          <a:p>
            <a:pPr algn="ctr"/>
            <a:r>
              <a:rPr lang="fr-BE" sz="800" dirty="0" smtClean="0"/>
              <a:t>Feuille Excel contenant des coordonnées XY (longitude et latitude exprimées en degrés décimaux) de barrages de castors et une colonne avec un numéro (N°) de barrage. Les coordonnées ont été récupérées sur Google </a:t>
            </a:r>
            <a:r>
              <a:rPr lang="fr-BE" sz="800" dirty="0" err="1" smtClean="0"/>
              <a:t>Earth</a:t>
            </a:r>
            <a:r>
              <a:rPr lang="fr-BE" sz="800" dirty="0" smtClean="0"/>
              <a:t> Pro à partir de positions inventées par l’étudiant dans le parc naturel et en dehors.</a:t>
            </a:r>
            <a:endParaRPr lang="fr-BE" sz="800" dirty="0"/>
          </a:p>
        </p:txBody>
      </p:sp>
      <p:sp>
        <p:nvSpPr>
          <p:cNvPr id="3" name="Rectangle 2"/>
          <p:cNvSpPr/>
          <p:nvPr/>
        </p:nvSpPr>
        <p:spPr>
          <a:xfrm>
            <a:off x="5867400" y="133350"/>
            <a:ext cx="1800000" cy="9906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SHAPEFILE DE POLYGONES</a:t>
            </a:r>
          </a:p>
          <a:p>
            <a:pPr algn="ctr"/>
            <a:r>
              <a:rPr lang="fr-BE" sz="800" dirty="0" smtClean="0"/>
              <a:t>Un fichier shapefile de polygone créé dans QGIS par l’étudiant et contenant un seul polygone identifiant les limites du parc naturel, et dans la table d’attributs, le nom du parc .</a:t>
            </a:r>
            <a:endParaRPr lang="fr-BE" sz="800" dirty="0"/>
          </a:p>
        </p:txBody>
      </p:sp>
      <p:sp>
        <p:nvSpPr>
          <p:cNvPr id="4" name="Rectangle 3"/>
          <p:cNvSpPr/>
          <p:nvPr/>
        </p:nvSpPr>
        <p:spPr>
          <a:xfrm>
            <a:off x="8001000" y="133350"/>
            <a:ext cx="1800000" cy="114300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SHAPEFILE DE LIGNES</a:t>
            </a:r>
          </a:p>
          <a:p>
            <a:pPr algn="ctr"/>
            <a:r>
              <a:rPr lang="fr-BE" sz="800" dirty="0" smtClean="0"/>
              <a:t>Un fichier shapefile de lignes créé dans QGIS par l’étudiant et </a:t>
            </a:r>
            <a:r>
              <a:rPr lang="fr-BE" sz="800" dirty="0"/>
              <a:t>contenant </a:t>
            </a:r>
            <a:r>
              <a:rPr lang="fr-BE" sz="800" dirty="0" smtClean="0"/>
              <a:t>4 lignes correspondant à 4 itinéraires de ballade dans le parc naturel, </a:t>
            </a:r>
            <a:r>
              <a:rPr lang="fr-BE" sz="800" dirty="0"/>
              <a:t>et dans la table d’attributs, le </a:t>
            </a:r>
            <a:r>
              <a:rPr lang="fr-BE" sz="800" dirty="0" smtClean="0"/>
              <a:t>numéro de la ballade et sa distance (éventuellement approximative) en km. </a:t>
            </a:r>
            <a:endParaRPr lang="fr-BE" sz="800" dirty="0"/>
          </a:p>
        </p:txBody>
      </p:sp>
      <p:sp>
        <p:nvSpPr>
          <p:cNvPr id="5" name="Rectangle 4"/>
          <p:cNvSpPr/>
          <p:nvPr/>
        </p:nvSpPr>
        <p:spPr>
          <a:xfrm>
            <a:off x="2676059" y="1185664"/>
            <a:ext cx="2880000" cy="29558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IMPORTATION DES POINTS XY </a:t>
            </a:r>
            <a:r>
              <a:rPr lang="fr-BE" sz="800" dirty="0" smtClean="0"/>
              <a:t>dans QGIS sous la forme d’un fichier shapefile de points.</a:t>
            </a:r>
            <a:endParaRPr lang="fr-BE" sz="800" dirty="0"/>
          </a:p>
        </p:txBody>
      </p:sp>
      <p:cxnSp>
        <p:nvCxnSpPr>
          <p:cNvPr id="8" name="Straight Arrow Connector 7"/>
          <p:cNvCxnSpPr>
            <a:stCxn id="3" idx="2"/>
            <a:endCxn id="6" idx="0"/>
          </p:cNvCxnSpPr>
          <p:nvPr/>
        </p:nvCxnSpPr>
        <p:spPr>
          <a:xfrm>
            <a:off x="6767400" y="1123950"/>
            <a:ext cx="1" cy="23065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2" idx="2"/>
            <a:endCxn id="5" idx="0"/>
          </p:cNvCxnSpPr>
          <p:nvPr/>
        </p:nvCxnSpPr>
        <p:spPr>
          <a:xfrm>
            <a:off x="4116059" y="1020232"/>
            <a:ext cx="0" cy="1654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76200" y="5096933"/>
            <a:ext cx="2160000" cy="91602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SHAPEFILES des LIMITES ADMINISTRATIVES </a:t>
            </a:r>
            <a:r>
              <a:rPr lang="fr-BE" sz="800" dirty="0" smtClean="0"/>
              <a:t>de la Belgique téléchargés sur </a:t>
            </a:r>
            <a:r>
              <a:rPr lang="fr-BE" sz="800" dirty="0">
                <a:hlinkClick r:id="rId2"/>
              </a:rPr>
              <a:t>https://</a:t>
            </a:r>
            <a:r>
              <a:rPr lang="fr-BE" sz="800" dirty="0" smtClean="0">
                <a:hlinkClick r:id="rId2"/>
              </a:rPr>
              <a:t>www.diva-gis.org/datadown</a:t>
            </a:r>
            <a:endParaRPr lang="fr-BE" sz="800" dirty="0" smtClean="0"/>
          </a:p>
          <a:p>
            <a:pPr algn="ctr"/>
            <a:r>
              <a:rPr lang="fr-BE" sz="800" dirty="0" smtClean="0"/>
              <a:t>En particulier </a:t>
            </a:r>
            <a:r>
              <a:rPr lang="fr-BE" sz="800" dirty="0"/>
              <a:t>la couche </a:t>
            </a:r>
            <a:r>
              <a:rPr lang="fr-BE" sz="800" dirty="0" smtClean="0"/>
              <a:t>« BEL_adm_1.shp » des régions belges  et « BEL_adm4.shp » correspondant aux limites communales.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6200" y="6208126"/>
            <a:ext cx="2160000" cy="53557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Utilisation d’une EXTENSION</a:t>
            </a:r>
            <a:r>
              <a:rPr lang="fr-BE" sz="800" dirty="0" smtClean="0"/>
              <a:t> QuickMapServices pour afficher un fond de carte Google satellite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676059" y="3954277"/>
            <a:ext cx="2880000" cy="6939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SELECTION SPATIALE / SELECTION PAR LOCALISATION</a:t>
            </a:r>
          </a:p>
          <a:p>
            <a:pPr algn="ctr"/>
            <a:r>
              <a:rPr lang="fr-BE" sz="800" dirty="0" smtClean="0"/>
              <a:t>des barrages de castors repris dans le parc naturel et exportation de la sélection comme nouveau shapefile. </a:t>
            </a:r>
          </a:p>
          <a:p>
            <a:pPr algn="ctr"/>
            <a:r>
              <a:rPr lang="fr-BE" sz="800" dirty="0" smtClean="0"/>
              <a:t>Obtention du shapefile ne reprenant que les barrages </a:t>
            </a:r>
            <a:r>
              <a:rPr lang="fr-BE" sz="800" dirty="0"/>
              <a:t>de castors </a:t>
            </a:r>
            <a:r>
              <a:rPr lang="fr-BE" sz="800" dirty="0" smtClean="0"/>
              <a:t>du parc naturel.</a:t>
            </a:r>
            <a:endParaRPr lang="fr-BE" sz="800" dirty="0"/>
          </a:p>
        </p:txBody>
      </p:sp>
      <p:cxnSp>
        <p:nvCxnSpPr>
          <p:cNvPr id="18" name="Straight Arrow Connector 17"/>
          <p:cNvCxnSpPr>
            <a:stCxn id="63" idx="2"/>
            <a:endCxn id="17" idx="0"/>
          </p:cNvCxnSpPr>
          <p:nvPr/>
        </p:nvCxnSpPr>
        <p:spPr>
          <a:xfrm>
            <a:off x="4116059" y="3787141"/>
            <a:ext cx="0" cy="1671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2479336" y="5672552"/>
            <a:ext cx="7198063" cy="1071148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MISE EN PAGE CARTOGRAPHIQUE</a:t>
            </a:r>
          </a:p>
          <a:p>
            <a:pPr algn="ctr"/>
            <a:r>
              <a:rPr lang="fr-BE" sz="800" dirty="0" smtClean="0"/>
              <a:t>Fond de carte = Google Satellite</a:t>
            </a:r>
          </a:p>
          <a:p>
            <a:pPr algn="ctr"/>
            <a:r>
              <a:rPr lang="fr-BE" sz="800" dirty="0" smtClean="0"/>
              <a:t>Barrages = des symboles ponctuels dont la taille varie en fonction du nombre d’individus recensés en 2020 dans ce barrage + affichage  sous forme d’étiquettes de ce nombre.</a:t>
            </a:r>
          </a:p>
          <a:p>
            <a:pPr algn="ctr"/>
            <a:r>
              <a:rPr lang="fr-BE" sz="800" dirty="0" smtClean="0"/>
              <a:t>Limites du parc naturel : contour vert.</a:t>
            </a:r>
          </a:p>
          <a:p>
            <a:pPr algn="ctr"/>
            <a:r>
              <a:rPr lang="fr-BE" sz="800" dirty="0" smtClean="0"/>
              <a:t>4 ballades : 4 couleurs différentes + affichage du numéro de la ballade</a:t>
            </a:r>
          </a:p>
          <a:p>
            <a:pPr algn="ctr"/>
            <a:r>
              <a:rPr lang="fr-BE" sz="800" dirty="0" smtClean="0"/>
              <a:t>Mise en évidence en rouge et trait épais des sections de ballades </a:t>
            </a:r>
            <a:r>
              <a:rPr lang="fr-BE" sz="800" dirty="0" err="1" smtClean="0"/>
              <a:t>intersectant</a:t>
            </a:r>
            <a:r>
              <a:rPr lang="fr-BE" sz="800" dirty="0" smtClean="0"/>
              <a:t> les zones de silence.</a:t>
            </a:r>
          </a:p>
          <a:p>
            <a:pPr algn="ctr"/>
            <a:r>
              <a:rPr lang="fr-BE" sz="800" dirty="0" smtClean="0"/>
              <a:t>Encart cartographique (rectangle d’emprise) : carte de la Belgique ou de la Wallonie avec localisation du parc naturel</a:t>
            </a:r>
            <a:endParaRPr lang="fr-BE" sz="800" dirty="0"/>
          </a:p>
        </p:txBody>
      </p:sp>
      <p:sp>
        <p:nvSpPr>
          <p:cNvPr id="36" name="Rectangle 35"/>
          <p:cNvSpPr/>
          <p:nvPr/>
        </p:nvSpPr>
        <p:spPr>
          <a:xfrm>
            <a:off x="2676059" y="1968970"/>
            <a:ext cx="2880000" cy="68191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JOINTURE ATTRIBUTAIRE</a:t>
            </a:r>
          </a:p>
          <a:p>
            <a:pPr algn="ctr"/>
            <a:r>
              <a:rPr lang="fr-BE" sz="800" dirty="0" smtClean="0"/>
              <a:t>Jointure depuis le shapefile de points des barrages pour y ajouter les informations de  la base de données extérieure Excel en utilisant le numéro des barrages comme information (colonne) commune pour la jointure.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676059" y="1620300"/>
            <a:ext cx="2880000" cy="21372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SHAPEFILE DE POINTS </a:t>
            </a:r>
            <a:r>
              <a:rPr lang="fr-BE" sz="800" dirty="0" smtClean="0"/>
              <a:t>correspondants aux barrages des castors </a:t>
            </a:r>
            <a:endParaRPr lang="fr-BE" sz="800" dirty="0"/>
          </a:p>
        </p:txBody>
      </p:sp>
      <p:sp>
        <p:nvSpPr>
          <p:cNvPr id="52" name="Rectangle 51"/>
          <p:cNvSpPr/>
          <p:nvPr/>
        </p:nvSpPr>
        <p:spPr>
          <a:xfrm>
            <a:off x="89341" y="1765811"/>
            <a:ext cx="2160000" cy="108823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TABLE EXCEL</a:t>
            </a:r>
            <a:r>
              <a:rPr lang="fr-BE" sz="800" b="1" dirty="0"/>
              <a:t> </a:t>
            </a:r>
            <a:r>
              <a:rPr lang="fr-BE" sz="800" b="1" dirty="0" smtClean="0"/>
              <a:t>créée/inventée par l’étudiant</a:t>
            </a:r>
          </a:p>
          <a:p>
            <a:pPr algn="ctr"/>
            <a:r>
              <a:rPr lang="fr-BE" sz="800" dirty="0" smtClean="0"/>
              <a:t>Correspondant à une base de données extérieure sur les barrages de castors et contenant comme information en colonnes:</a:t>
            </a:r>
          </a:p>
          <a:p>
            <a:pPr marL="171450" indent="-171450" algn="ctr">
              <a:buFontTx/>
              <a:buChar char="-"/>
            </a:pPr>
            <a:r>
              <a:rPr lang="fr-BE" sz="800" dirty="0" smtClean="0"/>
              <a:t>N° </a:t>
            </a:r>
            <a:r>
              <a:rPr lang="fr-BE" sz="800" dirty="0"/>
              <a:t>des </a:t>
            </a:r>
            <a:r>
              <a:rPr lang="fr-BE" sz="800" dirty="0" smtClean="0"/>
              <a:t>barrages</a:t>
            </a:r>
          </a:p>
          <a:p>
            <a:pPr marL="171450" indent="-171450" algn="ctr">
              <a:buFontTx/>
              <a:buChar char="-"/>
            </a:pPr>
            <a:r>
              <a:rPr lang="fr-BE" sz="800" dirty="0" smtClean="0"/>
              <a:t>Le nombre d’individus recensés dans chaque barrage en 2020</a:t>
            </a:r>
          </a:p>
          <a:p>
            <a:pPr marL="171450" indent="-171450" algn="ctr">
              <a:buFontTx/>
              <a:buChar char="-"/>
            </a:pPr>
            <a:r>
              <a:rPr lang="fr-BE" sz="800" dirty="0" smtClean="0"/>
              <a:t>L’année d’implantation du barrage</a:t>
            </a:r>
            <a:endParaRPr lang="fr-BE" sz="800" dirty="0"/>
          </a:p>
        </p:txBody>
      </p:sp>
      <p:sp>
        <p:nvSpPr>
          <p:cNvPr id="60" name="Rectangle 59"/>
          <p:cNvSpPr/>
          <p:nvPr/>
        </p:nvSpPr>
        <p:spPr>
          <a:xfrm>
            <a:off x="2676059" y="2801348"/>
            <a:ext cx="2880000" cy="34415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Shapefile de points des barrages avec jointure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676059" y="3317382"/>
            <a:ext cx="2880000" cy="46975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EXPORTATION</a:t>
            </a:r>
            <a:r>
              <a:rPr lang="fr-BE" sz="800" dirty="0" smtClean="0"/>
              <a:t> du shapefile de points vers un nouveau shapefile et obtention de ce nouveau shapefile permanent contenant l’information de départ et l’information jointe.</a:t>
            </a:r>
          </a:p>
        </p:txBody>
      </p:sp>
      <p:sp>
        <p:nvSpPr>
          <p:cNvPr id="64" name="Rectangle 63"/>
          <p:cNvSpPr/>
          <p:nvPr/>
        </p:nvSpPr>
        <p:spPr>
          <a:xfrm>
            <a:off x="84666" y="3868945"/>
            <a:ext cx="2160000" cy="86458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GRAPHIQUE</a:t>
            </a:r>
            <a:r>
              <a:rPr lang="fr-BE" sz="800" dirty="0" smtClean="0"/>
              <a:t>  (avec l’EXTENSION DATAPLOTLY)</a:t>
            </a:r>
          </a:p>
          <a:p>
            <a:pPr algn="ctr"/>
            <a:r>
              <a:rPr lang="fr-BE" sz="800" dirty="0" smtClean="0"/>
              <a:t>Réalisation d’un graphique de type  nuage de points (</a:t>
            </a:r>
            <a:r>
              <a:rPr lang="fr-BE" sz="800" dirty="0" err="1" smtClean="0"/>
              <a:t>scatter</a:t>
            </a:r>
            <a:r>
              <a:rPr lang="fr-BE" sz="800" dirty="0" smtClean="0"/>
              <a:t> plot) avec l’année d’implantation des barrages en X et </a:t>
            </a:r>
            <a:r>
              <a:rPr lang="fr-BE" sz="800" dirty="0"/>
              <a:t>le nombre d’individus recensés dans chaque barrage en </a:t>
            </a:r>
            <a:r>
              <a:rPr lang="fr-BE" sz="800" dirty="0" smtClean="0"/>
              <a:t>2020 en Y</a:t>
            </a:r>
            <a:endParaRPr lang="fr-BE" sz="800" dirty="0"/>
          </a:p>
        </p:txBody>
      </p:sp>
      <p:sp>
        <p:nvSpPr>
          <p:cNvPr id="65" name="Rectangle 64"/>
          <p:cNvSpPr/>
          <p:nvPr/>
        </p:nvSpPr>
        <p:spPr>
          <a:xfrm>
            <a:off x="2676059" y="4847019"/>
            <a:ext cx="2880000" cy="51676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/>
              <a:t>OUTILS GEOTRAITEMENT </a:t>
            </a:r>
            <a:r>
              <a:rPr lang="fr-BE" sz="800" b="1" dirty="0" smtClean="0"/>
              <a:t>SAGA : TAMPON</a:t>
            </a:r>
          </a:p>
          <a:p>
            <a:pPr algn="ctr"/>
            <a:r>
              <a:rPr lang="fr-BE" sz="800" dirty="0" smtClean="0"/>
              <a:t>Outil « </a:t>
            </a:r>
            <a:r>
              <a:rPr lang="fr-BE" sz="800" dirty="0" err="1" smtClean="0"/>
              <a:t>Fixed</a:t>
            </a:r>
            <a:r>
              <a:rPr lang="fr-BE" sz="800" dirty="0" smtClean="0"/>
              <a:t> distance Buffer » pour la création d’une zone tampon de 150 mètres autour des barrages et obtention d’un shapefile correspondant à ces zones tampon. </a:t>
            </a:r>
            <a:endParaRPr lang="fr-BE" sz="800" dirty="0"/>
          </a:p>
        </p:txBody>
      </p:sp>
      <p:sp>
        <p:nvSpPr>
          <p:cNvPr id="66" name="Rectangle 65"/>
          <p:cNvSpPr/>
          <p:nvPr/>
        </p:nvSpPr>
        <p:spPr>
          <a:xfrm>
            <a:off x="8001000" y="2531148"/>
            <a:ext cx="1800000" cy="78623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b="1" dirty="0" smtClean="0"/>
              <a:t>OUTILS GEOTRAITEMENT QGIS : « INTERSECTION » </a:t>
            </a:r>
            <a:r>
              <a:rPr lang="fr-BE" sz="800" dirty="0" smtClean="0"/>
              <a:t>(Menu Vecteur  &gt; Géotraitement &gt; Intersection)</a:t>
            </a:r>
          </a:p>
          <a:p>
            <a:pPr algn="ctr"/>
            <a:r>
              <a:rPr lang="fr-BE" sz="800" dirty="0" smtClean="0"/>
              <a:t>Intersection des 4 ballades par les zones tampon de 150 m autour des barrages de castors.</a:t>
            </a:r>
            <a:endParaRPr lang="fr-BE" sz="800" dirty="0"/>
          </a:p>
        </p:txBody>
      </p:sp>
      <p:sp>
        <p:nvSpPr>
          <p:cNvPr id="67" name="Rectangle 66"/>
          <p:cNvSpPr/>
          <p:nvPr/>
        </p:nvSpPr>
        <p:spPr>
          <a:xfrm>
            <a:off x="8001000" y="3581422"/>
            <a:ext cx="1800000" cy="69616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sz="800" dirty="0" smtClean="0"/>
              <a:t>Shapefile de lignes identifiant les parties des ballades </a:t>
            </a:r>
            <a:r>
              <a:rPr lang="fr-BE" sz="800" dirty="0" err="1" smtClean="0"/>
              <a:t>intersectant</a:t>
            </a:r>
            <a:r>
              <a:rPr lang="fr-BE" sz="800" dirty="0" smtClean="0"/>
              <a:t> les zones tampons et pour lesquelles une consigne de silence devra être affichée</a:t>
            </a:r>
            <a:endParaRPr lang="fr-BE" sz="800" dirty="0"/>
          </a:p>
        </p:txBody>
      </p:sp>
      <p:cxnSp>
        <p:nvCxnSpPr>
          <p:cNvPr id="85" name="Straight Arrow Connector 84"/>
          <p:cNvCxnSpPr>
            <a:stCxn id="66" idx="2"/>
            <a:endCxn id="67" idx="0"/>
          </p:cNvCxnSpPr>
          <p:nvPr/>
        </p:nvCxnSpPr>
        <p:spPr>
          <a:xfrm>
            <a:off x="8901000" y="3317382"/>
            <a:ext cx="0" cy="26404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Elbow Connector 105"/>
          <p:cNvCxnSpPr>
            <a:stCxn id="16" idx="3"/>
            <a:endCxn id="35" idx="1"/>
          </p:cNvCxnSpPr>
          <p:nvPr/>
        </p:nvCxnSpPr>
        <p:spPr>
          <a:xfrm flipV="1">
            <a:off x="2236200" y="6208126"/>
            <a:ext cx="243136" cy="26778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Elbow Connector 108"/>
          <p:cNvCxnSpPr>
            <a:stCxn id="67" idx="2"/>
            <a:endCxn id="35" idx="0"/>
          </p:cNvCxnSpPr>
          <p:nvPr/>
        </p:nvCxnSpPr>
        <p:spPr>
          <a:xfrm rot="5400000">
            <a:off x="6792201" y="3563753"/>
            <a:ext cx="1394966" cy="2822632"/>
          </a:xfrm>
          <a:prstGeom prst="bentConnector3">
            <a:avLst>
              <a:gd name="adj1" fmla="val 76706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>
            <a:stCxn id="4" idx="2"/>
            <a:endCxn id="66" idx="0"/>
          </p:cNvCxnSpPr>
          <p:nvPr/>
        </p:nvCxnSpPr>
        <p:spPr>
          <a:xfrm>
            <a:off x="8901000" y="1276350"/>
            <a:ext cx="0" cy="12547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Elbow Connector 120"/>
          <p:cNvCxnSpPr>
            <a:stCxn id="65" idx="3"/>
            <a:endCxn id="66" idx="1"/>
          </p:cNvCxnSpPr>
          <p:nvPr/>
        </p:nvCxnSpPr>
        <p:spPr>
          <a:xfrm flipV="1">
            <a:off x="5556059" y="2924265"/>
            <a:ext cx="2444941" cy="2181136"/>
          </a:xfrm>
          <a:prstGeom prst="bentConnector3">
            <a:avLst>
              <a:gd name="adj1" fmla="val 76845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17" idx="2"/>
            <a:endCxn id="65" idx="0"/>
          </p:cNvCxnSpPr>
          <p:nvPr/>
        </p:nvCxnSpPr>
        <p:spPr>
          <a:xfrm>
            <a:off x="4116059" y="4648198"/>
            <a:ext cx="0" cy="1988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60" idx="2"/>
            <a:endCxn id="63" idx="0"/>
          </p:cNvCxnSpPr>
          <p:nvPr/>
        </p:nvCxnSpPr>
        <p:spPr>
          <a:xfrm>
            <a:off x="4116059" y="3145503"/>
            <a:ext cx="0" cy="17187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36" idx="2"/>
            <a:endCxn id="60" idx="0"/>
          </p:cNvCxnSpPr>
          <p:nvPr/>
        </p:nvCxnSpPr>
        <p:spPr>
          <a:xfrm>
            <a:off x="4116059" y="2650883"/>
            <a:ext cx="0" cy="15046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43" idx="2"/>
            <a:endCxn id="36" idx="0"/>
          </p:cNvCxnSpPr>
          <p:nvPr/>
        </p:nvCxnSpPr>
        <p:spPr>
          <a:xfrm>
            <a:off x="4116059" y="1834024"/>
            <a:ext cx="0" cy="13494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5" idx="2"/>
            <a:endCxn id="43" idx="0"/>
          </p:cNvCxnSpPr>
          <p:nvPr/>
        </p:nvCxnSpPr>
        <p:spPr>
          <a:xfrm>
            <a:off x="4116059" y="1481252"/>
            <a:ext cx="0" cy="1390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/>
          <p:cNvCxnSpPr>
            <a:stCxn id="15" idx="3"/>
            <a:endCxn id="35" idx="1"/>
          </p:cNvCxnSpPr>
          <p:nvPr/>
        </p:nvCxnSpPr>
        <p:spPr>
          <a:xfrm>
            <a:off x="2236200" y="5554946"/>
            <a:ext cx="243136" cy="65318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>
            <a:stCxn id="17" idx="1"/>
            <a:endCxn id="64" idx="3"/>
          </p:cNvCxnSpPr>
          <p:nvPr/>
        </p:nvCxnSpPr>
        <p:spPr>
          <a:xfrm flipH="1" flipV="1">
            <a:off x="2244666" y="4301237"/>
            <a:ext cx="431393" cy="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>
            <a:stCxn id="52" idx="3"/>
            <a:endCxn id="36" idx="1"/>
          </p:cNvCxnSpPr>
          <p:nvPr/>
        </p:nvCxnSpPr>
        <p:spPr>
          <a:xfrm>
            <a:off x="2249341" y="2309927"/>
            <a:ext cx="42671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9341" y="133350"/>
            <a:ext cx="2160000" cy="120032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1200" dirty="0" smtClean="0"/>
              <a:t>Schéma des opérations de la contextualisation “SILENCE CHEZ LES CASTORS!” donné à titre d’exemple pour l’évaluation de la partie SIG des TP du cours ENVT2027.</a:t>
            </a:r>
            <a:endParaRPr lang="fr-BE" sz="1200" dirty="0"/>
          </a:p>
        </p:txBody>
      </p:sp>
    </p:spTree>
    <p:extLst>
      <p:ext uri="{BB962C8B-B14F-4D97-AF65-F5344CB8AC3E}">
        <p14:creationId xmlns:p14="http://schemas.microsoft.com/office/powerpoint/2010/main" val="6871006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559</Words>
  <Application>Microsoft Office PowerPoint</Application>
  <PresentationFormat>A4 Paper (210x297 mm)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Antoine DENIS</cp:lastModifiedBy>
  <cp:revision>23</cp:revision>
  <dcterms:created xsi:type="dcterms:W3CDTF">2006-08-16T00:00:00Z</dcterms:created>
  <dcterms:modified xsi:type="dcterms:W3CDTF">2025-02-18T13:19:45Z</dcterms:modified>
</cp:coreProperties>
</file>