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9" r:id="rId2"/>
    <p:sldId id="258" r:id="rId3"/>
    <p:sldId id="259" r:id="rId4"/>
    <p:sldId id="262" r:id="rId5"/>
    <p:sldId id="263" r:id="rId6"/>
    <p:sldId id="268" r:id="rId7"/>
    <p:sldId id="275" r:id="rId8"/>
    <p:sldId id="279" r:id="rId9"/>
    <p:sldId id="271" r:id="rId10"/>
    <p:sldId id="272" r:id="rId11"/>
    <p:sldId id="277" r:id="rId12"/>
    <p:sldId id="278" r:id="rId13"/>
    <p:sldId id="280" r:id="rId14"/>
    <p:sldId id="276" r:id="rId15"/>
    <p:sldId id="273" r:id="rId16"/>
    <p:sldId id="274" r:id="rId17"/>
  </p:sldIdLst>
  <p:sldSz cx="9144000" cy="5715000" type="screen16x1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39" autoAdjust="0"/>
  </p:normalViewPr>
  <p:slideViewPr>
    <p:cSldViewPr>
      <p:cViewPr>
        <p:scale>
          <a:sx n="125" d="100"/>
          <a:sy n="125" d="100"/>
        </p:scale>
        <p:origin x="-378" y="-300"/>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92" d="100"/>
          <a:sy n="92" d="100"/>
        </p:scale>
        <p:origin x="-37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665D2B-289E-4ADE-9AEA-3520B3A676C0}" type="datetimeFigureOut">
              <a:rPr lang="en-US" smtClean="0"/>
              <a:t>3/30/2015</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14D2B0-A95B-47A2-AD8A-69C9415A1557}" type="slidenum">
              <a:rPr lang="en-US" smtClean="0"/>
              <a:t>‹N°›</a:t>
            </a:fld>
            <a:endParaRPr lang="en-US"/>
          </a:p>
        </p:txBody>
      </p:sp>
    </p:spTree>
    <p:extLst>
      <p:ext uri="{BB962C8B-B14F-4D97-AF65-F5344CB8AC3E}">
        <p14:creationId xmlns:p14="http://schemas.microsoft.com/office/powerpoint/2010/main" val="4006168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6317CF-0429-42F7-9D23-EBD54F8A1822}" type="datetimeFigureOut">
              <a:rPr lang="en-US" smtClean="0"/>
              <a:t>3/30/2015</a:t>
            </a:fld>
            <a:endParaRPr lang="en-US"/>
          </a:p>
        </p:txBody>
      </p:sp>
      <p:sp>
        <p:nvSpPr>
          <p:cNvPr id="4" name="Espace réservé de l'image des diapositives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B3D6E0-D234-4D7F-8770-BC726AD5D5B6}" type="slidenum">
              <a:rPr lang="en-US" smtClean="0"/>
              <a:t>‹N°›</a:t>
            </a:fld>
            <a:endParaRPr lang="en-US"/>
          </a:p>
        </p:txBody>
      </p:sp>
    </p:spTree>
    <p:extLst>
      <p:ext uri="{BB962C8B-B14F-4D97-AF65-F5344CB8AC3E}">
        <p14:creationId xmlns:p14="http://schemas.microsoft.com/office/powerpoint/2010/main" val="2213592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BB3D6E0-D234-4D7F-8770-BC726AD5D5B6}" type="slidenum">
              <a:rPr lang="en-US" smtClean="0"/>
              <a:t>4</a:t>
            </a:fld>
            <a:endParaRPr lang="en-US"/>
          </a:p>
        </p:txBody>
      </p:sp>
    </p:spTree>
    <p:extLst>
      <p:ext uri="{BB962C8B-B14F-4D97-AF65-F5344CB8AC3E}">
        <p14:creationId xmlns:p14="http://schemas.microsoft.com/office/powerpoint/2010/main" val="2310614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685800"/>
            <a:ext cx="5486400" cy="3429000"/>
          </a:xfrm>
        </p:spPr>
      </p:sp>
      <p:sp>
        <p:nvSpPr>
          <p:cNvPr id="3" name="Espace réservé des commentair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10"/>
          </p:nvPr>
        </p:nvSpPr>
        <p:spPr/>
        <p:txBody>
          <a:bodyPr/>
          <a:lstStyle/>
          <a:p>
            <a:fld id="{4BB3D6E0-D234-4D7F-8770-BC726AD5D5B6}" type="slidenum">
              <a:rPr lang="en-US" smtClean="0"/>
              <a:t>6</a:t>
            </a:fld>
            <a:endParaRPr lang="en-US"/>
          </a:p>
        </p:txBody>
      </p:sp>
    </p:spTree>
    <p:extLst>
      <p:ext uri="{BB962C8B-B14F-4D97-AF65-F5344CB8AC3E}">
        <p14:creationId xmlns:p14="http://schemas.microsoft.com/office/powerpoint/2010/main" val="3511176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775355"/>
            <a:ext cx="7772400" cy="1225021"/>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4B9D3548-59BB-4686-AAAB-5F471F66FEDE}" type="datetimeFigureOut">
              <a:rPr lang="en-US" smtClean="0"/>
              <a:t>3/30/2015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6352190-C9EB-4DFC-9FF9-D463C4103E7B}" type="slidenum">
              <a:rPr lang="en-US" smtClean="0"/>
              <a:t>‹N°›</a:t>
            </a:fld>
            <a:endParaRPr lang="en-US"/>
          </a:p>
        </p:txBody>
      </p:sp>
    </p:spTree>
    <p:extLst>
      <p:ext uri="{BB962C8B-B14F-4D97-AF65-F5344CB8AC3E}">
        <p14:creationId xmlns:p14="http://schemas.microsoft.com/office/powerpoint/2010/main" val="17541390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en-US"/>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10"/>
          </p:nvPr>
        </p:nvSpPr>
        <p:spPr/>
        <p:txBody>
          <a:bodyPr/>
          <a:lstStyle/>
          <a:p>
            <a:fld id="{4B9D3548-59BB-4686-AAAB-5F471F66FEDE}" type="datetimeFigureOut">
              <a:rPr lang="en-US" smtClean="0"/>
              <a:t>3/30/2015</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96352190-C9EB-4DFC-9FF9-D463C4103E7B}" type="slidenum">
              <a:rPr lang="en-US" smtClean="0"/>
              <a:t>‹N°›</a:t>
            </a:fld>
            <a:endParaRPr lang="en-US"/>
          </a:p>
        </p:txBody>
      </p:sp>
    </p:spTree>
    <p:extLst>
      <p:ext uri="{BB962C8B-B14F-4D97-AF65-F5344CB8AC3E}">
        <p14:creationId xmlns:p14="http://schemas.microsoft.com/office/powerpoint/2010/main" val="15219884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re seul">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52500"/>
          </a:xfrm>
        </p:spPr>
        <p:txBody>
          <a:bodyPr/>
          <a:lstStyle>
            <a:lvl1pPr>
              <a:defRPr>
                <a:solidFill>
                  <a:schemeClr val="accent6">
                    <a:lumMod val="75000"/>
                  </a:schemeClr>
                </a:solidFill>
              </a:defRPr>
            </a:lvl1pPr>
          </a:lstStyle>
          <a:p>
            <a:r>
              <a:rPr lang="fr-FR" dirty="0" smtClean="0"/>
              <a:t>Modifiez le style du titre</a:t>
            </a:r>
            <a:endParaRPr lang="en-US" dirty="0"/>
          </a:p>
        </p:txBody>
      </p:sp>
      <p:sp>
        <p:nvSpPr>
          <p:cNvPr id="3" name="Espace réservé de la date 2"/>
          <p:cNvSpPr>
            <a:spLocks noGrp="1"/>
          </p:cNvSpPr>
          <p:nvPr>
            <p:ph type="dt" sz="half" idx="10"/>
          </p:nvPr>
        </p:nvSpPr>
        <p:spPr/>
        <p:txBody>
          <a:bodyPr/>
          <a:lstStyle/>
          <a:p>
            <a:fld id="{4B9D3548-59BB-4686-AAAB-5F471F66FEDE}" type="datetimeFigureOut">
              <a:rPr lang="en-US" smtClean="0"/>
              <a:t>3/30/2015</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96352190-C9EB-4DFC-9FF9-D463C4103E7B}" type="slidenum">
              <a:rPr lang="en-US" smtClean="0"/>
              <a:t>‹N°›</a:t>
            </a:fld>
            <a:endParaRPr lang="en-US"/>
          </a:p>
        </p:txBody>
      </p:sp>
    </p:spTree>
    <p:extLst>
      <p:ext uri="{BB962C8B-B14F-4D97-AF65-F5344CB8AC3E}">
        <p14:creationId xmlns:p14="http://schemas.microsoft.com/office/powerpoint/2010/main" val="21679091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fr-FR" smtClean="0"/>
              <a:t>Modifiez le style du titre</a:t>
            </a:r>
            <a:endParaRPr lang="en-US"/>
          </a:p>
        </p:txBody>
      </p:sp>
      <p:sp>
        <p:nvSpPr>
          <p:cNvPr id="3" name="Espace réservé du texte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4B9D3548-59BB-4686-AAAB-5F471F66FEDE}" type="datetimeFigureOut">
              <a:rPr lang="en-US" smtClean="0"/>
              <a:t>3/30/2015</a:t>
            </a:fld>
            <a:endParaRPr lang="en-US"/>
          </a:p>
        </p:txBody>
      </p:sp>
      <p:sp>
        <p:nvSpPr>
          <p:cNvPr id="5" name="Espace réservé du pied de page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96352190-C9EB-4DFC-9FF9-D463C4103E7B}" type="slidenum">
              <a:rPr lang="en-US" smtClean="0"/>
              <a:t>‹N°›</a:t>
            </a:fld>
            <a:endParaRPr lang="en-US"/>
          </a:p>
        </p:txBody>
      </p:sp>
    </p:spTree>
    <p:extLst>
      <p:ext uri="{BB962C8B-B14F-4D97-AF65-F5344CB8AC3E}">
        <p14:creationId xmlns:p14="http://schemas.microsoft.com/office/powerpoint/2010/main" val="3570930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79512" y="4729708"/>
            <a:ext cx="4311038" cy="936104"/>
          </a:xfrm>
          <a:solidFill>
            <a:schemeClr val="tx1">
              <a:lumMod val="85000"/>
              <a:lumOff val="15000"/>
              <a:alpha val="85000"/>
            </a:schemeClr>
          </a:solidFill>
          <a:effectLst>
            <a:softEdge rad="31750"/>
          </a:effectLst>
        </p:spPr>
        <p:txBody>
          <a:bodyPr>
            <a:normAutofit fontScale="77500" lnSpcReduction="20000"/>
          </a:bodyPr>
          <a:lstStyle/>
          <a:p>
            <a:pPr algn="l"/>
            <a:r>
              <a:rPr lang="en-US" sz="1800" b="1" dirty="0" smtClean="0">
                <a:solidFill>
                  <a:schemeClr val="bg1">
                    <a:lumMod val="75000"/>
                  </a:schemeClr>
                </a:solidFill>
              </a:rPr>
              <a:t>Gauthier Ligot</a:t>
            </a:r>
            <a:r>
              <a:rPr lang="en-US" sz="1800" b="1" baseline="30000" dirty="0" smtClean="0">
                <a:solidFill>
                  <a:schemeClr val="bg1">
                    <a:lumMod val="75000"/>
                  </a:schemeClr>
                </a:solidFill>
              </a:rPr>
              <a:t>1</a:t>
            </a:r>
            <a:r>
              <a:rPr lang="en-US" sz="1800" b="1" dirty="0" smtClean="0">
                <a:solidFill>
                  <a:schemeClr val="bg1">
                    <a:lumMod val="75000"/>
                  </a:schemeClr>
                </a:solidFill>
              </a:rPr>
              <a:t>, Philippe Balandier</a:t>
            </a:r>
            <a:r>
              <a:rPr lang="en-US" sz="1800" b="1" baseline="30000" dirty="0" smtClean="0">
                <a:solidFill>
                  <a:schemeClr val="bg1">
                    <a:lumMod val="75000"/>
                  </a:schemeClr>
                </a:solidFill>
              </a:rPr>
              <a:t>2</a:t>
            </a:r>
            <a:r>
              <a:rPr lang="en-US" sz="1800" b="1" dirty="0" smtClean="0">
                <a:solidFill>
                  <a:schemeClr val="bg1">
                    <a:lumMod val="75000"/>
                  </a:schemeClr>
                </a:solidFill>
              </a:rPr>
              <a:t>, </a:t>
            </a:r>
            <a:r>
              <a:rPr lang="en-US" sz="1800" b="1" dirty="0" err="1" smtClean="0">
                <a:solidFill>
                  <a:schemeClr val="bg1">
                    <a:lumMod val="75000"/>
                  </a:schemeClr>
                </a:solidFill>
              </a:rPr>
              <a:t>Hugues</a:t>
            </a:r>
            <a:r>
              <a:rPr lang="en-US" sz="1800" b="1" dirty="0" smtClean="0">
                <a:solidFill>
                  <a:schemeClr val="bg1">
                    <a:lumMod val="75000"/>
                  </a:schemeClr>
                </a:solidFill>
              </a:rPr>
              <a:t> Claessens</a:t>
            </a:r>
            <a:r>
              <a:rPr lang="en-US" sz="1800" b="1" baseline="30000" dirty="0" smtClean="0">
                <a:solidFill>
                  <a:schemeClr val="bg1">
                    <a:lumMod val="75000"/>
                  </a:schemeClr>
                </a:solidFill>
              </a:rPr>
              <a:t>1</a:t>
            </a:r>
          </a:p>
          <a:p>
            <a:endParaRPr lang="en-US" sz="1600" baseline="30000" dirty="0" smtClean="0">
              <a:solidFill>
                <a:schemeClr val="bg1">
                  <a:lumMod val="75000"/>
                </a:schemeClr>
              </a:solidFill>
            </a:endParaRPr>
          </a:p>
          <a:p>
            <a:pPr algn="l"/>
            <a:r>
              <a:rPr lang="fr-FR" sz="1200" baseline="30000" dirty="0" smtClean="0">
                <a:solidFill>
                  <a:schemeClr val="bg1">
                    <a:lumMod val="75000"/>
                  </a:schemeClr>
                </a:solidFill>
              </a:rPr>
              <a:t>1</a:t>
            </a:r>
            <a:r>
              <a:rPr lang="fr-FR" sz="1200" dirty="0" smtClean="0">
                <a:solidFill>
                  <a:schemeClr val="bg1">
                    <a:lumMod val="75000"/>
                  </a:schemeClr>
                </a:solidFill>
              </a:rPr>
              <a:t> </a:t>
            </a:r>
            <a:r>
              <a:rPr lang="fr-FR" sz="1200" dirty="0" err="1" smtClean="0">
                <a:solidFill>
                  <a:schemeClr val="bg1">
                    <a:lumMod val="75000"/>
                  </a:schemeClr>
                </a:solidFill>
              </a:rPr>
              <a:t>Univ</a:t>
            </a:r>
            <a:r>
              <a:rPr lang="fr-FR" sz="1200" dirty="0">
                <a:solidFill>
                  <a:schemeClr val="bg1">
                    <a:lumMod val="75000"/>
                  </a:schemeClr>
                </a:solidFill>
              </a:rPr>
              <a:t>. de Liège, Gembloux Agro-Bio Tech, </a:t>
            </a:r>
            <a:r>
              <a:rPr lang="fr-FR" sz="1200" dirty="0" smtClean="0">
                <a:solidFill>
                  <a:schemeClr val="bg1">
                    <a:lumMod val="75000"/>
                  </a:schemeClr>
                </a:solidFill>
              </a:rPr>
              <a:t>Forest Resource Management, </a:t>
            </a:r>
            <a:r>
              <a:rPr lang="fr-FR" sz="1200" dirty="0" err="1" smtClean="0">
                <a:solidFill>
                  <a:schemeClr val="bg1">
                    <a:lumMod val="75000"/>
                  </a:schemeClr>
                </a:solidFill>
              </a:rPr>
              <a:t>Belgium</a:t>
            </a:r>
            <a:r>
              <a:rPr lang="fr-FR" sz="1200" dirty="0" smtClean="0">
                <a:solidFill>
                  <a:schemeClr val="bg1">
                    <a:lumMod val="75000"/>
                  </a:schemeClr>
                </a:solidFill>
              </a:rPr>
              <a:t> </a:t>
            </a:r>
          </a:p>
          <a:p>
            <a:pPr algn="l"/>
            <a:r>
              <a:rPr lang="fr-FR" sz="1200" baseline="30000" dirty="0" smtClean="0">
                <a:solidFill>
                  <a:schemeClr val="bg1">
                    <a:lumMod val="75000"/>
                  </a:schemeClr>
                </a:solidFill>
              </a:rPr>
              <a:t>2</a:t>
            </a:r>
            <a:r>
              <a:rPr lang="fr-FR" sz="1200" dirty="0" smtClean="0">
                <a:solidFill>
                  <a:schemeClr val="bg1">
                    <a:lumMod val="75000"/>
                  </a:schemeClr>
                </a:solidFill>
              </a:rPr>
              <a:t> </a:t>
            </a:r>
            <a:r>
              <a:rPr lang="fr-FR" sz="1200" dirty="0" err="1" smtClean="0">
                <a:solidFill>
                  <a:schemeClr val="bg1">
                    <a:lumMod val="75000"/>
                  </a:schemeClr>
                </a:solidFill>
              </a:rPr>
              <a:t>Irstea</a:t>
            </a:r>
            <a:r>
              <a:rPr lang="fr-FR" sz="1200" dirty="0">
                <a:solidFill>
                  <a:schemeClr val="bg1">
                    <a:lumMod val="75000"/>
                  </a:schemeClr>
                </a:solidFill>
              </a:rPr>
              <a:t>, U.R. Ecosystèmes Forestiers (EFNO), </a:t>
            </a:r>
            <a:r>
              <a:rPr lang="fr-FR" sz="1200" dirty="0" smtClean="0">
                <a:solidFill>
                  <a:schemeClr val="bg1">
                    <a:lumMod val="75000"/>
                  </a:schemeClr>
                </a:solidFill>
              </a:rPr>
              <a:t>France</a:t>
            </a:r>
            <a:endParaRPr lang="en-US" sz="2400" dirty="0"/>
          </a:p>
        </p:txBody>
      </p:sp>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6111"/>
          <a:stretch/>
        </p:blipFill>
        <p:spPr bwMode="auto">
          <a:xfrm>
            <a:off x="202332" y="1777380"/>
            <a:ext cx="4286243" cy="17914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5"/>
          <p:cNvSpPr txBox="1">
            <a:spLocks/>
          </p:cNvSpPr>
          <p:nvPr/>
        </p:nvSpPr>
        <p:spPr>
          <a:xfrm>
            <a:off x="35496" y="2281436"/>
            <a:ext cx="4176464" cy="24482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dirty="0"/>
              <a:t>	</a:t>
            </a:r>
          </a:p>
        </p:txBody>
      </p:sp>
      <p:sp>
        <p:nvSpPr>
          <p:cNvPr id="8" name="Sous-titre 2"/>
          <p:cNvSpPr txBox="1">
            <a:spLocks/>
          </p:cNvSpPr>
          <p:nvPr/>
        </p:nvSpPr>
        <p:spPr>
          <a:xfrm>
            <a:off x="179512" y="265212"/>
            <a:ext cx="8766092" cy="864096"/>
          </a:xfrm>
          <a:prstGeom prst="rect">
            <a:avLst/>
          </a:prstGeom>
          <a:solidFill>
            <a:schemeClr val="tx1">
              <a:lumMod val="85000"/>
              <a:lumOff val="15000"/>
              <a:alpha val="85000"/>
            </a:schemeClr>
          </a:solidFill>
          <a:effectLst>
            <a:softEdge rad="31750"/>
          </a:effectLst>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fr-FR" sz="2400" b="1" dirty="0">
                <a:solidFill>
                  <a:schemeClr val="accent6"/>
                </a:solidFill>
              </a:rPr>
              <a:t>Gestion de l'éclairement dans le sous-bois pour maintenir la coexistence d'essences forestières d'ombre et de demi-ombre</a:t>
            </a:r>
            <a:endParaRPr lang="en-US" b="1" dirty="0"/>
          </a:p>
        </p:txBody>
      </p:sp>
    </p:spTree>
    <p:extLst>
      <p:ext uri="{BB962C8B-B14F-4D97-AF65-F5344CB8AC3E}">
        <p14:creationId xmlns:p14="http://schemas.microsoft.com/office/powerpoint/2010/main" val="9264057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dirty="0" smtClean="0"/>
              <a:t>La taille des trouées doit être limitée (&lt;500 m²) </a:t>
            </a:r>
            <a:endParaRPr lang="fr-FR" sz="3600" dirty="0"/>
          </a:p>
        </p:txBody>
      </p:sp>
      <p:sp>
        <p:nvSpPr>
          <p:cNvPr id="6" name="ZoneTexte 5"/>
          <p:cNvSpPr txBox="1"/>
          <p:nvPr/>
        </p:nvSpPr>
        <p:spPr>
          <a:xfrm>
            <a:off x="4866716" y="2297438"/>
            <a:ext cx="3026598" cy="738664"/>
          </a:xfrm>
          <a:prstGeom prst="rect">
            <a:avLst/>
          </a:prstGeom>
          <a:noFill/>
        </p:spPr>
        <p:txBody>
          <a:bodyPr wrap="none" rtlCol="0">
            <a:spAutoFit/>
          </a:bodyPr>
          <a:lstStyle/>
          <a:p>
            <a:pPr algn="just"/>
            <a:r>
              <a:rPr lang="fr-FR" sz="1400" dirty="0" smtClean="0">
                <a:solidFill>
                  <a:schemeClr val="bg1">
                    <a:lumMod val="65000"/>
                  </a:schemeClr>
                </a:solidFill>
              </a:rPr>
              <a:t>Si les trouées sont trop larges,</a:t>
            </a:r>
          </a:p>
          <a:p>
            <a:pPr algn="just"/>
            <a:r>
              <a:rPr lang="fr-FR" sz="1400" dirty="0" smtClean="0">
                <a:solidFill>
                  <a:schemeClr val="bg1">
                    <a:lumMod val="65000"/>
                  </a:schemeClr>
                </a:solidFill>
              </a:rPr>
              <a:t>une grande part du sous-bois </a:t>
            </a:r>
          </a:p>
          <a:p>
            <a:pPr algn="just"/>
            <a:r>
              <a:rPr lang="fr-FR" sz="1400" dirty="0">
                <a:solidFill>
                  <a:schemeClr val="bg1">
                    <a:lumMod val="65000"/>
                  </a:schemeClr>
                </a:solidFill>
              </a:rPr>
              <a:t>r</a:t>
            </a:r>
            <a:r>
              <a:rPr lang="fr-FR" sz="1400" dirty="0" smtClean="0">
                <a:solidFill>
                  <a:schemeClr val="bg1">
                    <a:lumMod val="65000"/>
                  </a:schemeClr>
                </a:solidFill>
              </a:rPr>
              <a:t>eçoit « trop » d’éclairement </a:t>
            </a:r>
            <a:r>
              <a:rPr lang="fr-FR" sz="1400" dirty="0" smtClean="0">
                <a:solidFill>
                  <a:schemeClr val="bg1">
                    <a:lumMod val="65000"/>
                  </a:schemeClr>
                </a:solidFill>
              </a:rPr>
              <a:t>(ER&gt;40%)</a:t>
            </a:r>
            <a:endParaRPr lang="fr-FR" sz="1400" dirty="0">
              <a:solidFill>
                <a:schemeClr val="bg1">
                  <a:lumMod val="65000"/>
                </a:schemeClr>
              </a:solidFill>
            </a:endParaRPr>
          </a:p>
        </p:txBody>
      </p:sp>
      <p:cxnSp>
        <p:nvCxnSpPr>
          <p:cNvPr id="8" name="Connecteur droit avec flèche 7"/>
          <p:cNvCxnSpPr/>
          <p:nvPr/>
        </p:nvCxnSpPr>
        <p:spPr>
          <a:xfrm flipH="1">
            <a:off x="4716016" y="3107851"/>
            <a:ext cx="432048" cy="410369"/>
          </a:xfrm>
          <a:prstGeom prst="straightConnector1">
            <a:avLst/>
          </a:prstGeom>
          <a:ln>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000" y="1498431"/>
            <a:ext cx="7200000" cy="3951357"/>
          </a:xfrm>
          <a:prstGeom prst="rect">
            <a:avLst/>
          </a:prstGeom>
        </p:spPr>
      </p:pic>
    </p:spTree>
    <p:extLst>
      <p:ext uri="{BB962C8B-B14F-4D97-AF65-F5344CB8AC3E}">
        <p14:creationId xmlns:p14="http://schemas.microsoft.com/office/powerpoint/2010/main" val="779959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Les coupes par le bas et par espèce </a:t>
            </a:r>
            <a:br>
              <a:rPr lang="fr-FR" sz="3200" dirty="0" smtClean="0"/>
            </a:br>
            <a:r>
              <a:rPr lang="fr-FR" sz="3200" dirty="0" smtClean="0"/>
              <a:t>maximum si l’intensité = 20%</a:t>
            </a:r>
            <a:endParaRPr lang="fr-FR" sz="3200"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000" y="1702318"/>
            <a:ext cx="7200000" cy="3675462"/>
          </a:xfrm>
          <a:prstGeom prst="rect">
            <a:avLst/>
          </a:prstGeom>
        </p:spPr>
      </p:pic>
    </p:spTree>
    <p:extLst>
      <p:ext uri="{BB962C8B-B14F-4D97-AF65-F5344CB8AC3E}">
        <p14:creationId xmlns:p14="http://schemas.microsoft.com/office/powerpoint/2010/main" val="2213771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4796"/>
            <a:ext cx="9144000" cy="952500"/>
          </a:xfrm>
        </p:spPr>
        <p:txBody>
          <a:bodyPr>
            <a:normAutofit fontScale="90000"/>
          </a:bodyPr>
          <a:lstStyle/>
          <a:p>
            <a:r>
              <a:rPr lang="fr-FR" sz="3600" dirty="0" smtClean="0"/>
              <a:t>Les coupes par le haut ont peu modifié l’éclairement</a:t>
            </a:r>
            <a:endParaRPr lang="fr-FR" sz="3600" dirty="0"/>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000" y="1777380"/>
            <a:ext cx="7200000" cy="3675462"/>
          </a:xfrm>
          <a:prstGeom prst="rect">
            <a:avLst/>
          </a:prstGeom>
        </p:spPr>
      </p:pic>
    </p:spTree>
    <p:extLst>
      <p:ext uri="{BB962C8B-B14F-4D97-AF65-F5344CB8AC3E}">
        <p14:creationId xmlns:p14="http://schemas.microsoft.com/office/powerpoint/2010/main" val="40442975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Les coupes aléatoires </a:t>
            </a:r>
            <a:br>
              <a:rPr lang="fr-FR" sz="3200" dirty="0" smtClean="0"/>
            </a:br>
            <a:r>
              <a:rPr lang="fr-FR" sz="3200" dirty="0" smtClean="0"/>
              <a:t>maximum si l’intensité = 30%</a:t>
            </a:r>
            <a:endParaRPr lang="fr-FR" sz="3200"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2000" y="1702318"/>
            <a:ext cx="7200000" cy="3675462"/>
          </a:xfrm>
          <a:prstGeom prst="rect">
            <a:avLst/>
          </a:prstGeom>
        </p:spPr>
      </p:pic>
    </p:spTree>
    <p:extLst>
      <p:ext uri="{BB962C8B-B14F-4D97-AF65-F5344CB8AC3E}">
        <p14:creationId xmlns:p14="http://schemas.microsoft.com/office/powerpoint/2010/main" val="9248094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dirty="0" smtClean="0"/>
              <a:t>Plusieurs options possibles : </a:t>
            </a:r>
            <a:br>
              <a:rPr lang="fr-FR" sz="3600" dirty="0" smtClean="0"/>
            </a:br>
            <a:r>
              <a:rPr lang="fr-FR" sz="3600" dirty="0" smtClean="0"/>
              <a:t>structure “horizontale” vs “verticale”</a:t>
            </a:r>
            <a:endParaRPr lang="fr-FR" sz="3600"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1388782"/>
            <a:ext cx="8237375" cy="4205022"/>
          </a:xfrm>
          <a:prstGeom prst="rect">
            <a:avLst/>
          </a:prstGeom>
        </p:spPr>
      </p:pic>
    </p:spTree>
    <p:extLst>
      <p:ext uri="{BB962C8B-B14F-4D97-AF65-F5344CB8AC3E}">
        <p14:creationId xmlns:p14="http://schemas.microsoft.com/office/powerpoint/2010/main" val="2892742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Conclusions</a:t>
            </a:r>
            <a:endParaRPr lang="en-US" dirty="0"/>
          </a:p>
        </p:txBody>
      </p:sp>
      <p:sp>
        <p:nvSpPr>
          <p:cNvPr id="3" name="ZoneTexte 2"/>
          <p:cNvSpPr txBox="1"/>
          <p:nvPr/>
        </p:nvSpPr>
        <p:spPr>
          <a:xfrm>
            <a:off x="323527" y="1177314"/>
            <a:ext cx="5328593" cy="4062651"/>
          </a:xfrm>
          <a:prstGeom prst="rect">
            <a:avLst/>
          </a:prstGeom>
          <a:noFill/>
        </p:spPr>
        <p:txBody>
          <a:bodyPr wrap="square" rtlCol="0">
            <a:spAutoFit/>
          </a:bodyPr>
          <a:lstStyle/>
          <a:p>
            <a:pPr marL="285750" indent="-285750">
              <a:buFont typeface="Arial" panose="020B0604020202020204" pitchFamily="34" charset="0"/>
              <a:buChar char="•"/>
            </a:pPr>
            <a:r>
              <a:rPr lang="fr-FR" sz="2000" dirty="0" smtClean="0">
                <a:solidFill>
                  <a:schemeClr val="bg1">
                    <a:lumMod val="75000"/>
                  </a:schemeClr>
                </a:solidFill>
              </a:rPr>
              <a:t>Le contrôle de la lumière est possible en contrôlant à la fois:</a:t>
            </a:r>
          </a:p>
          <a:p>
            <a:pPr marL="742950" lvl="1" indent="-285750">
              <a:buFont typeface="Arial" panose="020B0604020202020204" pitchFamily="34" charset="0"/>
              <a:buChar char="•"/>
            </a:pPr>
            <a:r>
              <a:rPr lang="fr-FR" sz="2000" dirty="0" smtClean="0">
                <a:solidFill>
                  <a:schemeClr val="bg1">
                    <a:lumMod val="75000"/>
                  </a:schemeClr>
                </a:solidFill>
              </a:rPr>
              <a:t>La densité, surface terrière</a:t>
            </a:r>
          </a:p>
          <a:p>
            <a:pPr marL="742950" lvl="1" indent="-285750">
              <a:buFont typeface="Arial" panose="020B0604020202020204" pitchFamily="34" charset="0"/>
              <a:buChar char="•"/>
            </a:pPr>
            <a:r>
              <a:rPr lang="fr-FR" sz="2000" dirty="0" smtClean="0">
                <a:solidFill>
                  <a:schemeClr val="bg1">
                    <a:lumMod val="75000"/>
                  </a:schemeClr>
                </a:solidFill>
              </a:rPr>
              <a:t>La structure spatiale </a:t>
            </a:r>
          </a:p>
          <a:p>
            <a:pPr marL="742950" lvl="1" indent="-285750">
              <a:buFont typeface="Arial" panose="020B0604020202020204" pitchFamily="34" charset="0"/>
              <a:buChar char="•"/>
            </a:pPr>
            <a:r>
              <a:rPr lang="fr-FR" sz="2000" dirty="0" smtClean="0">
                <a:solidFill>
                  <a:schemeClr val="bg1">
                    <a:lumMod val="75000"/>
                  </a:schemeClr>
                </a:solidFill>
              </a:rPr>
              <a:t>La structure « verticale »</a:t>
            </a:r>
          </a:p>
          <a:p>
            <a:pPr marL="285750" indent="-285750">
              <a:buFont typeface="Arial" panose="020B0604020202020204" pitchFamily="34" charset="0"/>
              <a:buChar char="•"/>
            </a:pPr>
            <a:r>
              <a:rPr lang="fr-FR" sz="2000" dirty="0" smtClean="0">
                <a:solidFill>
                  <a:schemeClr val="bg1">
                    <a:lumMod val="75000"/>
                  </a:schemeClr>
                </a:solidFill>
              </a:rPr>
              <a:t>Mais la lumière n’est pas l’unique facteur clef</a:t>
            </a:r>
          </a:p>
          <a:p>
            <a:pPr marL="742950" lvl="1" indent="-285750">
              <a:buFont typeface="Arial" panose="020B0604020202020204" pitchFamily="34" charset="0"/>
              <a:buChar char="•"/>
            </a:pPr>
            <a:r>
              <a:rPr lang="fr-FR" sz="2000" dirty="0" smtClean="0">
                <a:solidFill>
                  <a:schemeClr val="bg1">
                    <a:lumMod val="75000"/>
                  </a:schemeClr>
                </a:solidFill>
              </a:rPr>
              <a:t>Le couvert continu maintien des conditions particulièrement propice à la régénération de hêtre</a:t>
            </a:r>
          </a:p>
          <a:p>
            <a:pPr marL="742950" lvl="1" indent="-285750">
              <a:buFont typeface="Arial" panose="020B0604020202020204" pitchFamily="34" charset="0"/>
              <a:buChar char="•"/>
            </a:pPr>
            <a:r>
              <a:rPr lang="fr-FR" sz="2000" dirty="0" smtClean="0">
                <a:solidFill>
                  <a:schemeClr val="bg1">
                    <a:lumMod val="75000"/>
                  </a:schemeClr>
                </a:solidFill>
              </a:rPr>
              <a:t>Un travail manuel est nécessaire pour </a:t>
            </a:r>
            <a:r>
              <a:rPr lang="fr-FR" sz="2000" dirty="0">
                <a:solidFill>
                  <a:schemeClr val="bg1">
                    <a:lumMod val="75000"/>
                  </a:schemeClr>
                </a:solidFill>
              </a:rPr>
              <a:t>maintenir la coexistence des deux </a:t>
            </a:r>
            <a:r>
              <a:rPr lang="fr-FR" sz="2000" dirty="0" smtClean="0">
                <a:solidFill>
                  <a:schemeClr val="bg1">
                    <a:lumMod val="75000"/>
                  </a:schemeClr>
                </a:solidFill>
              </a:rPr>
              <a:t>espèces </a:t>
            </a:r>
            <a:endParaRPr lang="fr-FR" sz="2000" dirty="0" smtClean="0">
              <a:solidFill>
                <a:schemeClr val="bg1">
                  <a:lumMod val="75000"/>
                </a:schemeClr>
              </a:solidFill>
            </a:endParaRPr>
          </a:p>
          <a:p>
            <a:pPr marL="285750" indent="-285750">
              <a:buFont typeface="Arial" panose="020B0604020202020204" pitchFamily="34" charset="0"/>
              <a:buChar char="•"/>
            </a:pPr>
            <a:r>
              <a:rPr lang="fr-FR" sz="2000" dirty="0" smtClean="0">
                <a:solidFill>
                  <a:schemeClr val="bg1">
                    <a:lumMod val="75000"/>
                  </a:schemeClr>
                </a:solidFill>
              </a:rPr>
              <a:t>Travail à l’encontre de la dynamique naturelle</a:t>
            </a:r>
          </a:p>
          <a:p>
            <a:r>
              <a:rPr lang="fr-FR" dirty="0" smtClean="0"/>
              <a:t> </a:t>
            </a:r>
            <a:endParaRPr lang="fr-FR" dirty="0"/>
          </a:p>
        </p:txBody>
      </p:sp>
      <p:pic>
        <p:nvPicPr>
          <p:cNvPr id="5" name="Imag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52121" y="1817384"/>
            <a:ext cx="1565943" cy="1739937"/>
          </a:xfrm>
          <a:prstGeom prst="rect">
            <a:avLst/>
          </a:prstGeom>
        </p:spPr>
      </p:pic>
      <p:pic>
        <p:nvPicPr>
          <p:cNvPr id="6" name="Imag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0207" y="957546"/>
            <a:ext cx="1565943" cy="1739937"/>
          </a:xfrm>
          <a:prstGeom prst="rect">
            <a:avLst/>
          </a:prstGeom>
        </p:spPr>
      </p:pic>
      <p:pic>
        <p:nvPicPr>
          <p:cNvPr id="9" name="Imag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00207" y="2966850"/>
            <a:ext cx="1565942" cy="1739936"/>
          </a:xfrm>
          <a:prstGeom prst="rect">
            <a:avLst/>
          </a:prstGeom>
        </p:spPr>
      </p:pic>
      <p:pic>
        <p:nvPicPr>
          <p:cNvPr id="1028" name="Picture 4" descr="D:\Data_G\rapport\2014_12_BESFe\gfx\nettoiementRounded.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52121" y="3760565"/>
            <a:ext cx="1565942" cy="1772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35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074" name="Picture 2" descr="C:\Users\ligot.g\Desktop\Logo188x160px.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00928" y="1497349"/>
            <a:ext cx="1083440" cy="102453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data:image/jpeg;base64,/9j/4AAQSkZJRgABAQAAAQABAAD/2wCEAAkGBxQTEhMUEhMWFRUXGRYXGBYYFhoVGBgWFxseGBcYGBgYHCggGB0lHBQWITEhJSkrLy4uFyAzODMsNygtOisBCgoKDg0OGhAQGzIlICYxNCwsLCw0LCwsLCwsMCwsLCwsLywsLCwsLCwsLCwsLCwsLCwsLCwsLCwsLCwsLCwsLP/AABEIALIBGgMBEQACEQEDEQH/xAAcAAEAAgMBAQEAAAAAAAAAAAAABgcDBQgEAgH/xABNEAABAwICBQUKCwcDAgcAAAABAAIDBBESIQUGBzFBEyJRYXEyNDVCcnOBkbGyFDNSU4KSk6GzwdEVFyNiY3TCQ4PSw/AkRKKj0+Hx/8QAGgEBAAIDAQAAAAAAAAAAAAAAAAQFAQIDBv/EADoRAAIBAwEGAwgBAwMDBQAAAAABAgMEETEFEiEyQVEzYXETFCKBkbHR8KEVNELB4fEjNVJygqKy0v/aAAwDAQACEQMRAD8AvFAEAQFda4bUoqdzoqRomkGReT/CaegWzeeyw61Ip27lxZZW2zpVFvT4L+SsdK67V05OOpkaPkxnkm9lmWv6bqVGjBdC1p2dGGkfrxNFNM5xu5xcekkk+srokloSVFLQy0tfLH8XLIzyHub7CsOKeqNZU4S5lklmgNplbTkCR/wiPi2TurdUndX7cXYuM7eL04EOts+lPTg/L8Fy6r6zQV0eOF2YtjjOT2E9I6DnYjI26ioc4ODwykr286MsSN0tDgEAQBAEAQBAEAQBAEAQBAEAQBARfWPX2joyWvk5SQb44xjcD0ONw1vYTfqXSFKUtCVRs6tXilw7sg1ftlkJPIUrGjgZHl3rDQLetd1a92WENlL/ACl9DLqltNqqmsghlZAGSOLTha4HuTaxLzxssVKCjHKNbjZ9OnScot5X72LcUUpwgCAIAgCAIAgCAICsNsGt7oh8DgdZ723mcDm1h3MHQXDM9VulSbenn4mWuzrVTftJaLQppTS8CAy0tM+R7WRtL3uNmtaLknoACw2kss1lJRWXoWFovZDVPaHTSxwk+LYyOHbYhvqJUeVyloitqbUpp4is/wADSWyCqYCYZY5beKbxuPZe49ZCRuV1QhtSm38Sx/JJtk+pj6XHUVLSyZ142sJ7lgPOJtkS4tFuoda5V6qlwRF2hdqriENCx1HKwIAgCAIAgCAIAgCAICt9PbWGU80sLaV73RvcwlzwwEtJFxYONja6kQt3JZyWdHZspxUnLU0FVtkqD8XTRN8pzn+wtXRWq6skx2VD/KT/AH6mpqtqmkH9y+OPyI2n38S3VvA6x2bQWuX++RZ2y7TctXRGSd5fI2R7C4gDgHDJoA3PCi1oKMsIqr6jGlVxFcMEL2jbR3Pc6mon4Yxdr5mnN54tjPBv8w38Mu670aHWRPs7BJb9Rcei/JVylFsEBs9WJ8FZSv8AkzRH0Yxf7lpU5WcbhZpSXkzqFVh5QIAgCAIAgCAIAgPxxtmUBy3p7SRqamad1/4j3OF+Db80ehth6FaQjuxSPWUaap01HseBbHUIC6tjOrjY4DVvbeSW4ZfxY2mxt0FxB9Ab1qFcTy90odpV3Kfs1ovuWUoxWBAEAQBAEAQBAEAQBAEAQBAc57TIMGk6odLmu+uxrvaSrGg/gR6axeaESLrqSwgJRojWt1Po6emjJEk0l8Q8WMtAfY9JwgdhPUuMqe9NNkOpbKpXU5aJfyRddiYeqi0bNN8TDJLb5DHP90FYcorVmkqkIczSNi/VCuAuaOe3VE4n1AXWntYdzkrqi3jeRq5oZIngPY5jxY2c0tOW7I58FvlNcDqpRmuDyjqqGTE1rhuIB9Yuqo8k1h4PtDAQBAEAQBAEAQGt1lnwUdU8b2wyuHaGEhbQWZJHWjHeqRXmjl1Wh6wIAgOotW6bk6SmjHixRD0hov8AequTy2zyVaW9Uk/NmyWpzCAIAgCAIAgCAIAgCAIAgCAofbRBh0jf5cUbvUXM/wAFOtuU9Bsx5o/MgakFiEB6tG6PlqJGxQsL3u3NHtJ3AdZyCxKSiss0nUjCO9J4RdGqWy6CANfVgTy78J+KaejD4/a7LqUKpXlLgiiuNoznwhwX8k/ijDQGtAaBkABYAdQG5RyvbzxZ9oYPPW0UczcEsbJG/Je0OHqKym1obRnKLzF4MsUYa0NaLBoAA6AMgFgw3l5PtDAQBAEAQBAEAQGm108H1nmJvcK3hzI7W3jQ9UcyKzPVhACjB1bQ/FR+S32BVT1PIS1ZnWDUIAgCAIAgCAIAgMUlQxvdOaO0gIZSbPtkgO4g9huhjGD6QBAEBTm3aC01K/5TJG/UcD/1FMtXqXWyn8MkVcpRbhATzYvPh0jb5cUjfUWv/wAFHueQrtprNH5l8KCefCAIAgPiaZrBie4NA4uIA9ZQyk3oaWo1yoGd1Vw/ReH+7dbqnLsdla1npFnmbr/o4/8Am2ep49rVn2U+xv7nX/8AE2VDrHSTG0VTC8/JEjcX1b3WrhJao5SoVI80WbRanIIAgCAof97Nf/R+zP8AyU73aJ6D+mUfM8+kdptbNFJE/ksMjXMdZhBwuFjY4sjYrKt4p5NobOpQkpLPAha7k8IAgJ1FtWr2gAcjYAAfwzwy+Uo/u0SuezKL7n1+9mv/AKP2Z/5J7tEf0yj5m01X2lVs9XTwyclgkka11mEGx32OJaVKEYxbRxuNn0qdOUlngWBtB03LR0bpocOMOYBiFxZxscrrhSipSwyutKUatVRloVX+9mv/AKP2Z/5KV7tEt/6ZR8x+9mv/AKP2Z/5J7tEf0yj5nv0BtOrZqqnifyWGSWJjrMIOF7w02OLI2K1nbxUWznW2dShTlJZ4JsuaWQNaXOIa0AkkmwAG8kncFDKRJt4RV+te1prCY6FgeRkZn3wfQbvd2m27cQpVO3b4yLW32Y2s1HjyK20prRWVBPLVMrgfFDsDPqMs37lJVKC0RaQtqUOWKNOt8HcyQzOYQ5ji1w3FpLT6wsNJmHFNYaJXoHaPXUxAMnLs4sl5xtxs/ugfSR1LlKhGXkQ6thRqaLD8i4tUNcYK9n8M4JWi74nHnDrHym34jqva6h1KbhqUlxazoPjp3JGuZGKw26094KaT5Mjm/Xbf/pqTbP4mi12VL45LyKaU0vAgJPsznwaTpT0uc367HN9pC5V+RkS+WaEjo1Vx5kIDy6S0jFTxulmeGMbvcfYOJPQBmVlJt4RvCEpy3YrLKi1p2syvJZRN5JnzrgHSO6w03awb99z2KXC2Wsi5obMiuNXj5dCu6/SEszsU0j5HdL3Fx9F9w6lJUUtCyhTjBYisHmWTcIAgN/oDXGspCOSmcWD/AE33fHbownufo2K5zpRlqRq1pSq8y491qXFqVtBhrrRvHI1HyCbtfbeY3cenCc+211DqUXDj0KS6sp0eK4rv+SZriQggOS1bHsQgCAIAgCAIDf6heEaTzrFzrcjI154EvQt/bD4Nk8uL3lDoc6KXZ3jr5lAqwPRhAbXVWQNraRziABPCSSbAASNJJPAWWlTlZxuFmlJeT+xI9o2vTq15hhJbTNOXAykeM7+Xob6Tnu50aO7xepFsrNUlvS5vsQddywF0yAgCAID06Nr5IJWSxOLXsN2uHT+YIuCOIJCxKKksM0nCM4uMtGdJ6paebW0sc7cicnt+TIO6b+Y6iFWzg4vB5e4oujUcGR3bNT4tHF3zcsbvXdn+a6W7xMk7NlivjuihVPPRBAbPVmfBWUr/AJM0RPYHi/3LSosxZxuFmlJeTOoVWHlDDV1LImPkkcGsYC5zjuAGZKylkzGLk8I51131tkr5i43bC0nko+gfKdwLjx6NysKVJQXmeltbWNCPn1ZG11JYQHv0VoaoqXYaeF8hG/C24HlO3N9JWspxjqzlUrQp87wSan2W6RcLmNjOp0jb/wDpuuTuIEWW0qC65Pyp2X6RbuiY/wAmRn+RCK4gI7RoPrgjWlNC1FMbTwyR8AXNIB7Hbj6CusZxloyVTrU6nK8nijeWkOaSCCCCDYgjMEEbitmsnRpNYZf+zLW74dAWykfCIrB/DG09zJbpysbcei4VfWp7j4aHnL629jPMdHoTNcSEQr91mjvm3/au/Vdvbz7k7+o1+/8ABrdZNnFDDSVMrI3h8cUj2kyOPOa0kZXzzC2hWm5JZOlG+rSqRi3q0UkpxfhAEBfVLsw0e5jCY33LWk/xXbyO1V7rz7nnXtCunr/Bl/dZo75t/wBq79U9vPuY/qNfv/B6NG7OqGCVksbHh7HBzSZHEXHUTmsOtNrDNJ31acXGT4M822HwbJ5cXvLNDnRvs7x18ygVYHowgCA3+qOqc9fJhiGFjbY5XDmtHR/M7ob7AudSqoIjXF1CgsvXsXZq9qDRUoFohLJxklAeb9QPNb6BfpJUKdWUiirXtWrq8LsiTck21sIt0Wy9S5EXLIlrXs9patjixjYZvFkYMIJ/naMnDr39a6wrSiS7e9qUnxeV2KF0nQSQSvhlbhewlrh+Y6QRYg9BVhGSkso9FTnGpFSjozyrJuEBaGwzSZE09OTzXsEregOYQ13pIePqKLcx0ZU7Vp/DGfyJ9tJpuU0ZVDoYH/ZuD/8AFR6TxNFdZS3a8X+8TnFWR6cID9a4ggjIjMdoR6GGso6vglDmtcNzgCPSLqpPINYeCtNt2nCyKKlYbGQ8pJ5DTzQeouz/ANtSbaGXvFpsujmTqPpp+/upTSml4EBKdnmq/wAPqcL7iGMY5CMiRezWA8C439AK5Vqm4uBDvLn2MMrV6HQlDRxwsbHExrGNyDWiwH/fSq9tvizzkpOTzJ5ZnWDUIDHUQNe0se1r2uFi1wDmkdBByKJ4MptPKKg2kbOmwsdVUYIjGckW/AOL2ccI4jhv3bplGvn4ZFzZX7k1Tqa9GRPZzpU0+kKd1+a93JP62yc3PqDsLvorrWjmDJl7T9pRku3H6HR6rjzIQGm1z7wrPMTe4VvT5kdrbxoeqOZFZnqwgBRg6tofi4/Jb7Aqp6nj5aszrBgICE7YfBsnlxe8u1DnRO2d46+ZQKsD0YQHs0PRcvUQw3w8rJHHite2Nwbe3G11iTwmzSpPcg5dlk6a0NoqKlhZDC3Cxo9JPFzjxJ6VVyk5PLPKVKkqknKWp7lg0CAICm9uejQ2annAzka5jj1ssWk9ZDyPoqZay1RdbKqZjKHbiVepRbhAS/ZRMW6UpxwcJWns5NxH3tC43C+AhbQWaEvl9y9NY6blKSpj+XDK30lhAUGLw0zz9GW7Ui/NHLitD1oQBAdO6oT46GkcTcmGK56wwA/eCquaxJnlLhYqyXmyltr1UX6Tlaf9NsTB2Fgk9shU23WIF5s6OKCffP4IWu5PCAtnYPM29YzLEeRd1loxg+ouH1lEuloU21k/hfr/AKFtqIU4QBAEB+OaCCCLg5EHMEICH6M2Z0EL8fJukOLE3G8kNzuAA2wIH8111dabWCbO/rTWM4JiuRCCA02ufeFZ5ib3Ct6fMjtbeND1RzIrM9WEAKMHVtD8XH5LfYFVPU8fLVmdYMBAQnbD4Nk8uL3l2oc6J2zvHXzKBVgejCA2+qHf9H/cQfiNWlTkZxuPBn6P7HTqrDygQBAEBWe3Qf8Ahqc/1T7h/RSbbmLTZXiS9Cl1NL0ICUbMfClL5T/w3rlX5GQ7/wDt5fvU6LcLixVceaOUaqAse9h3tc5p7Wm35K1i8o9fGW9FMxLJsEB0Rsrnx6Lpr728o36sjgPusq6ssTZ5m+jivL96FVbXaYs0nMTukbE8dmAM9sZUq3fwFxs6WaCXbJDF3JwQGx0BpqWjnZPCbObvB7lzTva4cQfyB3gLWcFJYZyrUY1YOMi79W9pVHUgCR4p5eLZDZt/5ZO5I7bHqUGdCUSgr2FWnosry/BMmPBAIIIO4jMFcSEfSAIAgCAIAgNNrn3hWeYm9wrenzI7W3jQ9UcyKzPVhACjB1bQ/Fx+S32BVT1PHy1ZnWDAQEJ2w+DZPLi95dqHOids7x18ygVYHowgNvqh3/R/3EH4jVpU5GcbjwZ+j+x06qw8oEAQBAVpt071p/On3CpNtzFpsrxJehSyml6EBKNmPhSl8p/4b1yr8jId/wD28v3qdGKuPNHMmuVPydfVt/rSkdjnFw+4hWdJ5gj1VrLeoxfkaZbncIC89iVRioHtPiTPA7C1jva4qBcL4zz+044rZ7o8e2rV8yRR1cYuYuZJbfyZN2u7GuJ+uTwW1vPD3Wb7Mr7snTfXT1KYU0vQgCAID3aO0vPB8RNJH1MeWg9oBsfStXCL1RznShPmSZKdG7Uq+Lu3smHRIwXt2swn13XJ28HoRJ7Noy04en+5MND7YYHkCphfF/Mw8o3tIsHD0By4ytpLQg1NlzXGDz/BYGitLQ1LOUglbI3pab2PQ4b2nqNio7i48GV1SnOm8SWD2rBoEAQGm1z7wrPMTe4VvT5kdrbxoeqOZFZnqwgBRg6tofi4/Jb7Aqp6nj5aszrBgICE7YfBsnlxe8u1DnRO2d46+ZQKsD0YQG31Q7/o/wC4g/EatKnIzjceDP0f2OnVWHlAgCAICtNunetP50+4VJtuYtNleJL0KWU0vQgJRsx8KUvlP/DeuVfkZDv/AO3l+9ToxVx5o552rQYNJ1HQ7k3D0xtB+8FWFu/gR6TZ8s0I/vUiK7E0IC39g9RdlXH0OiePpBwPuBQ7pcUyl2rH4ov1LTljDgWuALSCCCLgg5EEcQopUp44opHXrZrJA501G0ywHMxi7pIuq297eveOO65m0q6fCRe2u0IzW7U4Pv0ZXaklmEAQBAEAQHu0PpaamkEsEhY8cRuI6HDc4dRWsoKSwznVpQqR3ZLJf2oWuDNIQkkBkzLCRg3Z7nsv4p9YOXQTAq09xnnbu1dCXk9CULkRAgNNrn3hWeYm9wrenzI7W3jQ9UcyKzPVhACjB1bQ/Fx+S32BVT1PHy1ZnWDAQEJ2w+DZPLi95dqHOids7x18ygVYHowgNvqh3/R/3EH4jVpU5GcbjwZ+j+x06qw8oEAQBAVpt071p/On3CpNtzFpsrxJehSyml6EBKNmPhSl8p/4b1yr8jId/wD28v3qdGKuPNFG7boLV0buDoW+sOeD91lNtn8LL7ZbzSa8yvVJLMICythlRaqqI/lRYvqPA/zUa6XBMqtqx+CL8y6lCKMICP6e1Mo6u5mhGM/6jOY+/SS3uvpXW8ako6MkUrqrS5Xw7EF0psa3mmqexsrfa9n/ABUiN13RYU9q/wDnH6fv+pFNJ7NtIQ3PIiUDjE4O9TTZx9S6xuIMmQ2hQl1x6kWqqZ8bi2RjmOG9rmlp9RzXVNPQlxlGSzF5MKybBAEBudUdOOo6uKcE4QbSD5UbsnjryzHWAtKsN6ODhc0VVpuP09TppjgQCDcHMHpBVYeVP1AabXPvCs8xN7hW9PmR2tvGh6o5kVmerCAFGDq2h+Lj8lvsCqnqePlqzOsGAgITth8GyeXF7y7UOdE7Z3jr5lAqwPRhAbfVDv8Ao/7iD8Rq0qcjONx4M/R/Y6dVYeUCAIAgK026d60/nT7hUm25i02V4kvQpZTS9CAlGzHwpS+U/wDDeuVfkZDv/wC3l+9ToxVx5oqLbxBzqN/SJWn0FhHtKl2r1LnZL516f6lUsaSbAXPQMypeS3bwbOn1dq39xSzu6xE+3rtZaOpHucncUlrJfUn+y7Vatpq1sstO5kZY9rnFzBa4uObixb2gbuKj16kZRwmV1/c0alLdjLiXCohShAEAQBAeTSWjIahmCeJkjehzQbdY6D1hZTa0N4VJQeYvBTe0XZ38FaailuYL89hN3R33EHe5nDPMZb+EyjX3uEi7sr72j3KmvR9yulJLMIAgLY0NtHEdPBGTmyONhuLm7WgfkoUqLbZS1LBym2u5bijFQabXPvCs8xN7hW9PmR2tvGh6o5kVmerCAFGDq2h+Lj8lvsCqnqePlqzOsGAgITth8GyeXF7y7UOdE7Z3jr5lAqwPRhAbfVDv+j/uIPxGrSpyM43Hgz9H9jp1Vh5QIAgCArTbp3rT+dPuFSbbmLTZXiS9CllNL0ICUbMfClL5T/w3rlX5GQ7/APt5fvU6MVceaPNWUEUuHlYmSYTduNjX4Sd5GIZLKbWhtGco8rwZYYGtFmtDR0AAexYMNt6mRDBhrakRxvkIJDGueQ3MkNFyBc78llLLMxjvNIruh2txS1MUQgcyJ7g0yPeLtxZA4QCAL2ucW667u3ajksp7MlGm5Z4roWUo5WBAEAQBAYaymbLG+N4u17XMcOkOFj9xWU8GYycWmjlIiytT15+IZCA3MGrcz2tcG5OAcOwi4XN1UmR5XME8HTarTyxptc+8KzzE3uFb0+ZHa28aHqjmRWZ6sIAUYOraH4uPyW+wKqep4+WrM6wYCAhO2HwbJ5cXvLtQ50TtneOvmUCrA9GEBt9UO/6P+4g/EatKnIzjceDP0f2OnVWHlAgCAICtNunetP50+4VJtuYtNleJL0KWU0vQgJRsx8KUvlP/AA3rlX5GQ7/+3l+9ToxVx5oIAgCA+ZGAgg5ggg9hQHLWmdHup55YXb43uZnxAOR9IsfSrSEt6KZ62lNVIKS6ltbN9ojJGMpqx+GRoDWSuOUgGQDnHc/rO/t3xK1Fp5RTXti4tzprh27FmqMVYQBAEBHde9Y20VI9+Icq4FkTeJeRvt0Nvc+reQulOG/LBJtaDrVEunU5tVkeoCAy00DpHtYwXc9wa0dLnGwHrKN4WTWUlFNs6e0ZoeOKGKLCHcmxjLkb8DQ2/wByq3LLyeUnUcpOXc2K1OZptc+8KzzE3uFb0+ZHa28aHqjmRWZ6sIAUYOraH4uPyW+wKqep4+WrM6wYCAhO2HwbJ5cXvLtQ50TtneOvmUCrA9GEBt9UO/6P+4g/EatKnIzjceDP0f2OnVWHlAgCAICtNunetP50+4VJtuYtNleJL0KWU0vQgJRsx8KUvlP/AA3rlX5GQ7/+3l+9ToxVx5oIAgCAICqdsmqZd/46FtyAGzgDPCMmyddhZp6g3gCpVvUx8LLfZtzj/pS+X4KhUwuiT6va+VtIA1kmOMZCOQY2gdDTcOaOoEDqXKdGMiJWsqVXi1h90Teg2ytt/GpXA9Mbw6/0XAW9ZXB2r6MgT2U/8ZfU2H74qP5mo+rH/wDItfdpnP8ApdXuv5/BqdK7ZDYimprH5Urr2+g3f9Zbxte7OtPZX/nL6FbaZ0xNVSGWokL3nLPcB0NaMmjqCkxgorCLWlShSjuwR4FsdAgLU2PaokvFbM2zW3EIPjO3GTsAuB13PAXiXFX/ABRT7Rulj2Ufn+C4FEKYIDT64NJoKwAEkwTAAZknAdwW0OZHa3eKsfVHN37Mm+Zk+zd+ist+Pc9P7WHdD9mTfMyfZu/RN+Pce1h3QOjJvmZPs3fom/HuPaw7o6iofi4/Jb7Aqx6nk5aszrBgICGbW4nO0dIGtLjjjyAJPddAXag8TJuz2lXTZRP7Mm+Zk+zd+inb8e56D2sO6H7Mm+Zk+zd+ib8e49rDuja6p6PlFdRkxSACogJJY4AASNzJstakluvicripB0p8Vo/sdKKtPLhAEAQFcbbadz6anDGuceVJs0F3iHoUi3aUuJZbMko1Hl9Cnf2ZN8zJ9m79FM349y79rDuh+zJvmZPs3fom/HuPaw7ok2zahlbpKlLontAc+5LHAD+G7iQuVaScHhkW9qRdCST/AHJ0GoB5wIAgCAID8cLixzCAqfXXZXcumoLZ5ugJsP8AaJyHkn0HcFKp3GOEi3tdpYW7V+v5KrrKOSJ5ZKx0bxva5pafUVLUk9C4hOM1mLyYFk2CAIAgMtNTPkcGRsc953Na0ucewDMo2lqaykorLeC0dStlbiWy1+QGYgBuT0co4ZAfyj0kblEqXHSJU3W0ljdpfX8FuRsDQA0AAAAACwAG4AcAohTZyfSAIAgCAIAgCAIAgCAIAgCAIAgCAIAgCAIAgCAIAgCAIAgCA8mkdGQztwzxMlbwD2h1usX3HrCym1obwqSg8xeCI1+yqgk7hskPkSXHqkDl1VxNEyG0q8dePr/saiXY1D4tVIO1jXeyy395l2Oy2rPrFCLY1D41VIexjW+0lPeZdg9qz6RRtaDZPQM7vlZep8lh/wC2Gn71q7ibOU9pVnphfvmS7RmiIKduGCFkQ44WgE9p3n0ri5N6kKdSc3mTye1YNAgCAIAgCAIAgCAIAgCAIAgCAIAgPLpGvZC3FIciQAALkk8AFxr3EKEd6foZSb0M8T7gGxF87HIjtHBdYvKyYPtZAQBAEAQBAEAQBAEAQBAEAQBAEAQBAEAQBAebSc5ZDI9u9rXOF91wLrjcVHTpSmtUmzKWWYdBVbpYGSPtidivYWGTiPyXKxryr0I1JavP3aMyWHg82smlXQMaIwDI91mgi+Q35cd4HpXHaN5K3gtzjJvgZhHL4mbQGkeXhDzbECWutuuP1BB9K62F17xRU3ro/UxOOHg2SmGpptWNJPnje6S1w7CLC2VgfzVdsy7nc03KffHA3nFRfA/abST3VksJtgazEMs78zj9IpSupyvJ0Holnz6fkOK3cmpOnKomdzBGWQuNwQQcNyBxzyaoPv8Adt1HBLEHx9OPn5G+5HgbWr0u74H8IYAHWabHMAlwae3ip1a9krP3iC48NfVI0UfiwefR1RWv5N5EXJuwk9OA2J9Nlyt6l9U3Zvd3Xh9c4MtRR81+kqj4S6GDBk0O5w6hfO/WsV7q595dGjjTPEKMd3LPug0rPNHK1rWCeNwab9zvseP8ruKzb3devTnFJKpF48v3gw4pPyPPofSdVNIR/DwscBJlY2uQbZ9RXOzurutUcXu4i8P/AGMyjFIxOqaiaeQRticYXuDS8ZtuSBbPfzfuXP2tzXrzUFF7j4Z6fuBiKXHqSXR/Kcm3lsPKZ3w7t5tb0WVzQ9puL2uN7rjQ5vGeBqNN6SmZPHFDgu9t+cONzx7Aq+8uq8K8aNLHFdfmbxisZZjj01PFI1lVG0NfkHt3X68z09S0jfV6NRQuYpJ6Nfv4G6msxMmnNJTMnjihwXe2/OHG5436At7y6rwrwpUsfEuojFNZZ7tEmo53wjBww4PTe/3KVbe88fb48sGst3oZdLaRbBGXuz4AdLjuH/fQtru5jb03OXyXdiMcvBp4pK+QB7eTjBzDCMyOG8H2hV8ZbRqrfW7Fdnr+/Q2+BcD20VfMYpTLFgfGHWPiuIBOQvu3dRUmjcV3Sm6sN2Ufo+BhpZ4H3oCvfNByj7Yru3Cwy3LewuJ16CqS14mJrDweLRWmJJKSaZ2HGzHawsOawOFxfpKjWt9Uq2s6ssZWcfJJm0opSSMNBWV0rGyN5LC6+/I5Gx49RXO3r31eCqR3cP174MtQTwZ9M6SnbUshhwc5mLnDjd1879DV0u7qvG5jRpY4rPH5/gxGK3cszaD0rI98kUzWtfHndu4j1nq9a6WV3UqTnSrJKUe2hiUUllHk/a1RUPcKVrWsabco/ier9LHhuXBXtxczatklFf5P9/PyNt1R5j0UVTVskayaNsjXf6jMsPWd3qsOq660at7CooVYpp9V0/f+DVqOMoyU+knmtkgNsDW4hlnezTv+kVtTu5yvZ0Holnz6fkOK3ch+kn/DRDlgLMW7O9id/oWzuZq8VHpjPmN1buTxzaSqn1EsUPJ2Znzhwy4361HndXU7idKlj4e5ndjjLNrTyTNhe6bDygDjzd2QuFPhKtGi3VxvLOmhq8Z4Efi07V8ly5bG6MGx3g77dPT2qnjtC89j7dqLj/OuDpuRzgldLMHsY8bnNDh2EX/NX1OaqQU11WfqcmsGVbmDw6c73m82/wBhUa8/t6no/sbR1Rr9VK2MU8TDI3HzubiGLunHdv3KFsmvT93hDeW9x4Z46vobVE85NTV1b5KwyRxGVsPNAGQvnmfpX9QUGrWqVb1zpw3lDh8+/wBfsjZJKOH1MurtQ6Kpex7DGJrua08CLkW6u6HoC32fUnSupU5x3VPil5/uf4E1mOUS9ehOJE9TK2NkTw+RrSX5BzgCeaBxXn9i16UKLU5JPPV+SO1RNs9FF4Sn82PZGu1D/udT0/8AyYfIjRw0sT31XKzclZ7sIuLO5zt7d7rWG7pVZCjRqTre0nu8eHHXi+nXBvlpLCNh8KdJox5eO5LWg2tdoe227Lq9ClOtOpsuTktMJeia/wCDXGJn5obR1L/BeZzynMdg5Rnd3Bw4bX35WWbO0tP+nP2nxcHjK17YxnUSlLjwMem6R0lZKGEhwjDhbK9gOb6Vre0Z1bySg8NRysdfIReI8Tb6m8nyF4xZ17SXNziH5W3f/qn7H9l7vmC49fU1qZzxMGqHxlX5z83rlsrxa/8A6vyZqaI1UdJDJU1PLy8nZ5w85rb3c6/dA34KvjQoVbmt7ae7h8OKXV9zbLSWCXaIhjZC1sTsbBis64de7iTmMt5I9C9FaU6dOio03mPfXr5HKTbfE0mmpQ2vp3OIaA3Mk2A7riqy8nGF/SlJ4WPybx5GYdaa1k/JQwuD3l4N25gZEb/Tf0LltSvC53KFJ7zb6Gaaa4s/NaImOqoGyOwsLM3XAtmeJyCbThCd1TjUeFji9O4g3uvBtdX6KCMv5CXlL4cXPa61r27kC28+pT7C3t6W97Ge9nGeKffsaTbep59dadzoWuaLhjg5w6rEX9nrXHbNOUqClFZw8v0M03xNjS6agewOEjBlmHODSOogqZSvqFSG8pJerw0auLRidpOOaGfk3XwteDlbxTYjq3+paO6pV6VT2bzhP7DdaayaDQOgmSwCQvkabuya4AZehVNhs+FagpuUlro+H2Ok54eD70B4Pqf9z8Nq22f/ANvq/wDu/wDqhPnR59D6OpXxsdJOWPN7t5RgtZxAyIvuA9a4WVraTpRnUqYl2yu/bBmUpZ4I9WstMZK2NjThcYsjuzHKEey3pXfaVKVW9hCLw3Hh/wDIxB4iZtUomGKZoBE2bXknPO9uwb/SOxdtkwg6U46T0ln54MVM5XYap6QZGx0MpEb2uOTja9+s5X/+k2VcQpQdCp8Mk+oqJvijcnTUPKNjEgLnZDDzhfoJGQKsvfaHtFTUst9uJpuvGSPVFAJtITMc5zRhBu02OTWDiOtU07dV9o1IttcE+HpE6J4gj6oaEQ6QaxrnOGAm7jc5g9AXShbqhtBQTb+HqG8wPPUUsMlZUCaTk2ixBxBtzYZc4LhVo0at7UVaW6uHVLt3MptRWCQUlPGylkbC/Gy0nOxB2ds8wLK3o06VO2caUsrD46/Y5tty4kNgpQGQySYnQueWvAJFiD+Yz9BXmqdFRp06lTLg3hrt+/k7N8WlqWPEAAMNsNha263Cy9nFJJY0Ix9LIPNpIXikB+S72LlXWack+xlakX0XA0SsIa0G+8AdBVRb0oRqJqK+h0beDc6sxgRusAOcdwtwCn2EIxpvdWOP4NJ6n5pyMcpTmwuHZG2YzbxWLuMXUptrr+DMdGblTjQgzKdlxzG7x4oXnlRp55V9EdsskVMwfDJDYXwb7Z+JxVpCMfepSxxx+DR8pop6dhlddjTz3eKOlV06NNzeYrXsjZNki0vC0UzmhoDbN5thbuhwVpcQj7Bxxw4cOmponxI7Q07RLHZre7ZwHygqujRpqpFqK1XTzN23g3jGD4Y42F8O+2e4cVYqK96bxxwaf4nxoeMCeewAuTewtfnH9StbaEY1p4WP+TMtEfegWAPnsALuzsLXzcs2kYqU8Lr+RLoaTSFO0yyXa3uncB0qBWo03Uk3FavobJvBJNBNAgYALDnZDLxirS0io0Ul5/c0lqarWaJpkbdoPN4gHiVDvqcJTW8k+BtF8D1auUzA0uDGh264aAbdF11saVOKbjFJ+hibZ5tZommRt2g83iAeJXO+pwlNbyT4CLMmq8YBksAO53C3StrCEYuW6saf6ibN+QrI0K41gha2ocGtDRfcAAPUF43aMIwud2KwvIkwfwk3gha2ms1oALCSAABmM8gvUQhGNDCWFg4Z4mPQLAILAAC7shksWkVGlhIS1PHouIClmAAAOPK2XchcLeEVbzSXDj9jLfE0radlxzG/VCgKjTzyr6I3yyRVbB8MiNhfDvtn4/FWlSMXcxljjj8nNcp800YFZIQACRnYWvk05rWnCKupNL94GXyng14hbga7CMV7YrC9ui6g7bhH2aljj36m1J8T91Hhbgc7CMV7YrC9ui+9Z2JCPs3LHHv1FV8TYQMHwyQ2F8O+2e5vFToQj71KWOOPwa/4h7B8MBsL4d9s9x4rLivek8ccGP8AE0+l4GmaQlrSb9A6AoNzShKrJuK+hum8G40QwCmcAABz8rZblOtopUGkuHE0ep5oYW/AnDCLX3WFu6HBcY04e6uOFjt8zOfiPinkIa0AkAAAAHcLLEG1FJBn/9k="/>
          <p:cNvSpPr>
            <a:spLocks noChangeAspect="1" noChangeArrowheads="1"/>
          </p:cNvSpPr>
          <p:nvPr/>
        </p:nvSpPr>
        <p:spPr bwMode="auto">
          <a:xfrm>
            <a:off x="155575" y="-160514"/>
            <a:ext cx="304800"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data:image/jpeg;base64,/9j/4AAQSkZJRgABAQAAAQABAAD/2wCEAAkGBxQTEhMUEhMWFRUXGRYXGBYYFhoVGBgWFxseGBcYGBgYHCggGB0lHBQWITEhJSkrLy4uFyAzODMsNygtOisBCgoKDg0OGhAQGzIlICYxNCwsLCw0LCwsLCwsMCwsLCwsLywsLCwsLCwsLCwsLCwsLCwsLCwsLCwsLCwsLCwsLP/AABEIALIBGgMBEQACEQEDEQH/xAAcAAEAAgMBAQEAAAAAAAAAAAAABgcDBQgEAgH/xABNEAABAwICBQUKCwcDAgcAAAABAAIDBBESIQUGBzFBEyJRYXEyNDVCcnOBkbGyFDNSU4KSk6GzwdEVFyNiY3TCQ4PSw/AkRKKj0+Hx/8QAGgEBAAIDAQAAAAAAAAAAAAAAAAQFAQIDBv/EADoRAAIBAwEGAwgBAwMDBQAAAAABAgMEETEFEiEyQVEzYXETFCKBkbHR8KEVNELB4fEjNVJygqKy0v/aAAwDAQACEQMRAD8AvFAEAQFda4bUoqdzoqRomkGReT/CaegWzeeyw61Ip27lxZZW2zpVFvT4L+SsdK67V05OOpkaPkxnkm9lmWv6bqVGjBdC1p2dGGkfrxNFNM5xu5xcekkk+srokloSVFLQy0tfLH8XLIzyHub7CsOKeqNZU4S5lklmgNplbTkCR/wiPi2TurdUndX7cXYuM7eL04EOts+lPTg/L8Fy6r6zQV0eOF2YtjjOT2E9I6DnYjI26ioc4ODwykr286MsSN0tDgEAQBAEAQBAEAQBAEAQBAEAQBARfWPX2joyWvk5SQb44xjcD0ONw1vYTfqXSFKUtCVRs6tXilw7sg1ftlkJPIUrGjgZHl3rDQLetd1a92WENlL/ACl9DLqltNqqmsghlZAGSOLTha4HuTaxLzxssVKCjHKNbjZ9OnScot5X72LcUUpwgCAIAgCAIAgCAICsNsGt7oh8DgdZ723mcDm1h3MHQXDM9VulSbenn4mWuzrVTftJaLQppTS8CAy0tM+R7WRtL3uNmtaLknoACw2kss1lJRWXoWFovZDVPaHTSxwk+LYyOHbYhvqJUeVyloitqbUpp4is/wADSWyCqYCYZY5beKbxuPZe49ZCRuV1QhtSm38Sx/JJtk+pj6XHUVLSyZ142sJ7lgPOJtkS4tFuoda5V6qlwRF2hdqriENCx1HKwIAgCAIAgCAIAgCAICt9PbWGU80sLaV73RvcwlzwwEtJFxYONja6kQt3JZyWdHZspxUnLU0FVtkqD8XTRN8pzn+wtXRWq6skx2VD/KT/AH6mpqtqmkH9y+OPyI2n38S3VvA6x2bQWuX++RZ2y7TctXRGSd5fI2R7C4gDgHDJoA3PCi1oKMsIqr6jGlVxFcMEL2jbR3Pc6mon4Yxdr5mnN54tjPBv8w38Mu670aHWRPs7BJb9Rcei/JVylFsEBs9WJ8FZSv8AkzRH0Yxf7lpU5WcbhZpSXkzqFVh5QIAgCAIAgCAIAgPxxtmUBy3p7SRqamad1/4j3OF+Db80ehth6FaQjuxSPWUaap01HseBbHUIC6tjOrjY4DVvbeSW4ZfxY2mxt0FxB9Ab1qFcTy90odpV3Kfs1ovuWUoxWBAEAQBAEAQBAEAQBAEAQBAc57TIMGk6odLmu+uxrvaSrGg/gR6axeaESLrqSwgJRojWt1Po6emjJEk0l8Q8WMtAfY9JwgdhPUuMqe9NNkOpbKpXU5aJfyRddiYeqi0bNN8TDJLb5DHP90FYcorVmkqkIczSNi/VCuAuaOe3VE4n1AXWntYdzkrqi3jeRq5oZIngPY5jxY2c0tOW7I58FvlNcDqpRmuDyjqqGTE1rhuIB9Yuqo8k1h4PtDAQBAEAQBAEAQGt1lnwUdU8b2wyuHaGEhbQWZJHWjHeqRXmjl1Wh6wIAgOotW6bk6SmjHixRD0hov8AequTy2zyVaW9Uk/NmyWpzCAIAgCAIAgCAIAgCAIAgCAofbRBh0jf5cUbvUXM/wAFOtuU9Bsx5o/MgakFiEB6tG6PlqJGxQsL3u3NHtJ3AdZyCxKSiss0nUjCO9J4RdGqWy6CANfVgTy78J+KaejD4/a7LqUKpXlLgiiuNoznwhwX8k/ijDQGtAaBkABYAdQG5RyvbzxZ9oYPPW0UczcEsbJG/Je0OHqKym1obRnKLzF4MsUYa0NaLBoAA6AMgFgw3l5PtDAQBAEAQBAEAQGm108H1nmJvcK3hzI7W3jQ9UcyKzPVhACjB1bQ/FR+S32BVT1PIS1ZnWDUIAgCAIAgCAIAgMUlQxvdOaO0gIZSbPtkgO4g9huhjGD6QBAEBTm3aC01K/5TJG/UcD/1FMtXqXWyn8MkVcpRbhATzYvPh0jb5cUjfUWv/wAFHueQrtprNH5l8KCefCAIAgPiaZrBie4NA4uIA9ZQyk3oaWo1yoGd1Vw/ReH+7dbqnLsdla1npFnmbr/o4/8Am2ep49rVn2U+xv7nX/8AE2VDrHSTG0VTC8/JEjcX1b3WrhJao5SoVI80WbRanIIAgCAof97Nf/R+zP8AyU73aJ6D+mUfM8+kdptbNFJE/ksMjXMdZhBwuFjY4sjYrKt4p5NobOpQkpLPAha7k8IAgJ1FtWr2gAcjYAAfwzwy+Uo/u0SuezKL7n1+9mv/AKP2Z/5J7tEf0yj5m01X2lVs9XTwyclgkka11mEGx32OJaVKEYxbRxuNn0qdOUlngWBtB03LR0bpocOMOYBiFxZxscrrhSipSwyutKUatVRloVX+9mv/AKP2Z/5KV7tEt/6ZR8x+9mv/AKP2Z/5J7tEf0yj5nv0BtOrZqqnifyWGSWJjrMIOF7w02OLI2K1nbxUWznW2dShTlJZ4JsuaWQNaXOIa0AkkmwAG8kncFDKRJt4RV+te1prCY6FgeRkZn3wfQbvd2m27cQpVO3b4yLW32Y2s1HjyK20prRWVBPLVMrgfFDsDPqMs37lJVKC0RaQtqUOWKNOt8HcyQzOYQ5ji1w3FpLT6wsNJmHFNYaJXoHaPXUxAMnLs4sl5xtxs/ugfSR1LlKhGXkQ6thRqaLD8i4tUNcYK9n8M4JWi74nHnDrHym34jqva6h1KbhqUlxazoPjp3JGuZGKw26094KaT5Mjm/Xbf/pqTbP4mi12VL45LyKaU0vAgJPsznwaTpT0uc367HN9pC5V+RkS+WaEjo1Vx5kIDy6S0jFTxulmeGMbvcfYOJPQBmVlJt4RvCEpy3YrLKi1p2syvJZRN5JnzrgHSO6w03awb99z2KXC2Wsi5obMiuNXj5dCu6/SEszsU0j5HdL3Fx9F9w6lJUUtCyhTjBYisHmWTcIAgN/oDXGspCOSmcWD/AE33fHbownufo2K5zpRlqRq1pSq8y491qXFqVtBhrrRvHI1HyCbtfbeY3cenCc+211DqUXDj0KS6sp0eK4rv+SZriQggOS1bHsQgCAIAgCAIDf6heEaTzrFzrcjI154EvQt/bD4Nk8uL3lDoc6KXZ3jr5lAqwPRhAbXVWQNraRziABPCSSbAASNJJPAWWlTlZxuFmlJeT+xI9o2vTq15hhJbTNOXAykeM7+Xob6Tnu50aO7xepFsrNUlvS5vsQddywF0yAgCAID06Nr5IJWSxOLXsN2uHT+YIuCOIJCxKKksM0nCM4uMtGdJ6paebW0sc7cicnt+TIO6b+Y6iFWzg4vB5e4oujUcGR3bNT4tHF3zcsbvXdn+a6W7xMk7NlivjuihVPPRBAbPVmfBWUr/AJM0RPYHi/3LSosxZxuFmlJeTOoVWHlDDV1LImPkkcGsYC5zjuAGZKylkzGLk8I51131tkr5i43bC0nko+gfKdwLjx6NysKVJQXmeltbWNCPn1ZG11JYQHv0VoaoqXYaeF8hG/C24HlO3N9JWspxjqzlUrQp87wSan2W6RcLmNjOp0jb/wDpuuTuIEWW0qC65Pyp2X6RbuiY/wAmRn+RCK4gI7RoPrgjWlNC1FMbTwyR8AXNIB7Hbj6CusZxloyVTrU6nK8nijeWkOaSCCCCDYgjMEEbitmsnRpNYZf+zLW74dAWykfCIrB/DG09zJbpysbcei4VfWp7j4aHnL629jPMdHoTNcSEQr91mjvm3/au/Vdvbz7k7+o1+/8ABrdZNnFDDSVMrI3h8cUj2kyOPOa0kZXzzC2hWm5JZOlG+rSqRi3q0UkpxfhAEBfVLsw0e5jCY33LWk/xXbyO1V7rz7nnXtCunr/Bl/dZo75t/wBq79U9vPuY/qNfv/B6NG7OqGCVksbHh7HBzSZHEXHUTmsOtNrDNJ31acXGT4M822HwbJ5cXvLNDnRvs7x18ygVYHowgCA3+qOqc9fJhiGFjbY5XDmtHR/M7ob7AudSqoIjXF1CgsvXsXZq9qDRUoFohLJxklAeb9QPNb6BfpJUKdWUiirXtWrq8LsiTck21sIt0Wy9S5EXLIlrXs9patjixjYZvFkYMIJ/naMnDr39a6wrSiS7e9qUnxeV2KF0nQSQSvhlbhewlrh+Y6QRYg9BVhGSkso9FTnGpFSjozyrJuEBaGwzSZE09OTzXsEregOYQ13pIePqKLcx0ZU7Vp/DGfyJ9tJpuU0ZVDoYH/ZuD/8AFR6TxNFdZS3a8X+8TnFWR6cID9a4ggjIjMdoR6GGso6vglDmtcNzgCPSLqpPINYeCtNt2nCyKKlYbGQ8pJ5DTzQeouz/ANtSbaGXvFpsujmTqPpp+/upTSml4EBKdnmq/wAPqcL7iGMY5CMiRezWA8C439AK5Vqm4uBDvLn2MMrV6HQlDRxwsbHExrGNyDWiwH/fSq9tvizzkpOTzJ5ZnWDUIDHUQNe0se1r2uFi1wDmkdBByKJ4MptPKKg2kbOmwsdVUYIjGckW/AOL2ccI4jhv3bplGvn4ZFzZX7k1Tqa9GRPZzpU0+kKd1+a93JP62yc3PqDsLvorrWjmDJl7T9pRku3H6HR6rjzIQGm1z7wrPMTe4VvT5kdrbxoeqOZFZnqwgBRg6tofi4/Jb7Aqp6nj5aszrBgICE7YfBsnlxe8u1DnRO2d46+ZQKsD0YQHs0PRcvUQw3w8rJHHite2Nwbe3G11iTwmzSpPcg5dlk6a0NoqKlhZDC3Cxo9JPFzjxJ6VVyk5PLPKVKkqknKWp7lg0CAICm9uejQ2annAzka5jj1ssWk9ZDyPoqZay1RdbKqZjKHbiVepRbhAS/ZRMW6UpxwcJWns5NxH3tC43C+AhbQWaEvl9y9NY6blKSpj+XDK30lhAUGLw0zz9GW7Ui/NHLitD1oQBAdO6oT46GkcTcmGK56wwA/eCquaxJnlLhYqyXmyltr1UX6Tlaf9NsTB2Fgk9shU23WIF5s6OKCffP4IWu5PCAtnYPM29YzLEeRd1loxg+ouH1lEuloU21k/hfr/AKFtqIU4QBAEB+OaCCCLg5EHMEICH6M2Z0EL8fJukOLE3G8kNzuAA2wIH8111dabWCbO/rTWM4JiuRCCA02ufeFZ5ib3Ct6fMjtbeND1RzIrM9WEAKMHVtD8XH5LfYFVPU8fLVmdYMBAQnbD4Nk8uL3l2oc6J2zvHXzKBVgejCA2+qHf9H/cQfiNWlTkZxuPBn6P7HTqrDygQBAEBWe3Qf8Ahqc/1T7h/RSbbmLTZXiS9Cl1NL0ICUbMfClL5T/w3rlX5GQ7/wDt5fvU6LcLixVceaOUaqAse9h3tc5p7Wm35K1i8o9fGW9FMxLJsEB0Rsrnx6Lpr728o36sjgPusq6ssTZ5m+jivL96FVbXaYs0nMTukbE8dmAM9sZUq3fwFxs6WaCXbJDF3JwQGx0BpqWjnZPCbObvB7lzTva4cQfyB3gLWcFJYZyrUY1YOMi79W9pVHUgCR4p5eLZDZt/5ZO5I7bHqUGdCUSgr2FWnosry/BMmPBAIIIO4jMFcSEfSAIAgCAIAgNNrn3hWeYm9wrenzI7W3jQ9UcyKzPVhACjB1bQ/Fx+S32BVT1PHy1ZnWDAQEJ2w+DZPLi95dqHOids7x18ygVYHowgNvqh3/R/3EH4jVpU5GcbjwZ+j+x06qw8oEAQBAVpt071p/On3CpNtzFpsrxJehSyml6EBKNmPhSl8p/4b1yr8jId/wD28v3qdGKuPNHMmuVPydfVt/rSkdjnFw+4hWdJ5gj1VrLeoxfkaZbncIC89iVRioHtPiTPA7C1jva4qBcL4zz+044rZ7o8e2rV8yRR1cYuYuZJbfyZN2u7GuJ+uTwW1vPD3Wb7Mr7snTfXT1KYU0vQgCAID3aO0vPB8RNJH1MeWg9oBsfStXCL1RznShPmSZKdG7Uq+Lu3smHRIwXt2swn13XJ28HoRJ7Noy04en+5MND7YYHkCphfF/Mw8o3tIsHD0By4ytpLQg1NlzXGDz/BYGitLQ1LOUglbI3pab2PQ4b2nqNio7i48GV1SnOm8SWD2rBoEAQGm1z7wrPMTe4VvT5kdrbxoeqOZFZnqwgBRg6tofi4/Jb7Aqp6nj5aszrBgICE7YfBsnlxe8u1DnRO2d46+ZQKsD0YQG31Q7/o/wC4g/EatKnIzjceDP0f2OnVWHlAgCAICtNunetP50+4VJtuYtNleJL0KWU0vQgJRsx8KUvlP/DeuVfkZDv/AO3l+9ToxVx5o552rQYNJ1HQ7k3D0xtB+8FWFu/gR6TZ8s0I/vUiK7E0IC39g9RdlXH0OiePpBwPuBQ7pcUyl2rH4ov1LTljDgWuALSCCCLgg5EEcQopUp44opHXrZrJA501G0ywHMxi7pIuq297eveOO65m0q6fCRe2u0IzW7U4Pv0ZXaklmEAQBAEAQHu0PpaamkEsEhY8cRuI6HDc4dRWsoKSwznVpQqR3ZLJf2oWuDNIQkkBkzLCRg3Z7nsv4p9YOXQTAq09xnnbu1dCXk9CULkRAgNNrn3hWeYm9wrenzI7W3jQ9UcyKzPVhACjB1bQ/Fx+S32BVT1PHy1ZnWDAQEJ2w+DZPLi95dqHOids7x18ygVYHowgNvqh3/R/3EH4jVpU5GcbjwZ+j+x06qw8oEAQBAVpt071p/On3CpNtzFpsrxJehSyml6EBKNmPhSl8p/4b1yr8jId/wD28v3qdGKuPNFG7boLV0buDoW+sOeD91lNtn8LL7ZbzSa8yvVJLMICythlRaqqI/lRYvqPA/zUa6XBMqtqx+CL8y6lCKMICP6e1Mo6u5mhGM/6jOY+/SS3uvpXW8ako6MkUrqrS5Xw7EF0psa3mmqexsrfa9n/ABUiN13RYU9q/wDnH6fv+pFNJ7NtIQ3PIiUDjE4O9TTZx9S6xuIMmQ2hQl1x6kWqqZ8bi2RjmOG9rmlp9RzXVNPQlxlGSzF5MKybBAEBudUdOOo6uKcE4QbSD5UbsnjryzHWAtKsN6ODhc0VVpuP09TppjgQCDcHMHpBVYeVP1AabXPvCs8xN7hW9PmR2tvGh6o5kVmerCAFGDq2h+Lj8lvsCqnqePlqzOsGAgITth8GyeXF7y7UOdE7Z3jr5lAqwPRhAbfVDv8Ao/7iD8Rq0qcjONx4M/R/Y6dVYeUCAIAgK026d60/nT7hUm25i02V4kvQpZTS9CAlGzHwpS+U/wDDeuVfkZDv/wC3l+9ToxVx5oqLbxBzqN/SJWn0FhHtKl2r1LnZL516f6lUsaSbAXPQMypeS3bwbOn1dq39xSzu6xE+3rtZaOpHucncUlrJfUn+y7Vatpq1sstO5kZY9rnFzBa4uObixb2gbuKj16kZRwmV1/c0alLdjLiXCohShAEAQBAeTSWjIahmCeJkjehzQbdY6D1hZTa0N4VJQeYvBTe0XZ38FaailuYL89hN3R33EHe5nDPMZb+EyjX3uEi7sr72j3KmvR9yulJLMIAgLY0NtHEdPBGTmyONhuLm7WgfkoUqLbZS1LBym2u5bijFQabXPvCs8xN7hW9PmR2tvGh6o5kVmerCAFGDq2h+Lj8lvsCqnqePlqzOsGAgITth8GyeXF7y7UOdE7Z3jr5lAqwPRhAbfVDv+j/uIPxGrSpyM43Hgz9H9jp1Vh5QIAgCArTbp3rT+dPuFSbbmLTZXiS9CllNL0ICUbMfClL5T/w3rlX5GQ7/APt5fvU6MVceaPNWUEUuHlYmSYTduNjX4Sd5GIZLKbWhtGco8rwZYYGtFmtDR0AAexYMNt6mRDBhrakRxvkIJDGueQ3MkNFyBc78llLLMxjvNIruh2txS1MUQgcyJ7g0yPeLtxZA4QCAL2ucW667u3ajksp7MlGm5Z4roWUo5WBAEAQBAYaymbLG+N4u17XMcOkOFj9xWU8GYycWmjlIiytT15+IZCA3MGrcz2tcG5OAcOwi4XN1UmR5XME8HTarTyxptc+8KzzE3uFb0+ZHa28aHqjmRWZ6sIAUYOraH4uPyW+wKqep4+WrM6wYCAhO2HwbJ5cXvLtQ50TtneOvmUCrA9GEBt9UO/6P+4g/EatKnIzjceDP0f2OnVWHlAgCAICtNunetP50+4VJtuYtNleJL0KWU0vQgJRsx8KUvlP/AA3rlX5GQ7/+3l+9ToxVx5oIAgCA+ZGAgg5ggg9hQHLWmdHup55YXb43uZnxAOR9IsfSrSEt6KZ62lNVIKS6ltbN9ojJGMpqx+GRoDWSuOUgGQDnHc/rO/t3xK1Fp5RTXti4tzprh27FmqMVYQBAEBHde9Y20VI9+Icq4FkTeJeRvt0Nvc+reQulOG/LBJtaDrVEunU5tVkeoCAy00DpHtYwXc9wa0dLnGwHrKN4WTWUlFNs6e0ZoeOKGKLCHcmxjLkb8DQ2/wByq3LLyeUnUcpOXc2K1OZptc+8KzzE3uFb0+ZHa28aHqjmRWZ6sIAUYOraH4uPyW+wKqep4+WrM6wYCAhO2HwbJ5cXvLtQ50TtneOvmUCrA9GEBt9UO/6P+4g/EatKnIzjceDP0f2OnVWHlAgCAICtNunetP50+4VJtuYtNleJL0KWU0vQgJRsx8KUvlP/AA3rlX5GQ7/+3l+9ToxVx5oIAgCAICqdsmqZd/46FtyAGzgDPCMmyddhZp6g3gCpVvUx8LLfZtzj/pS+X4KhUwuiT6va+VtIA1kmOMZCOQY2gdDTcOaOoEDqXKdGMiJWsqVXi1h90Teg2ytt/GpXA9Mbw6/0XAW9ZXB2r6MgT2U/8ZfU2H74qP5mo+rH/wDItfdpnP8ApdXuv5/BqdK7ZDYimprH5Urr2+g3f9Zbxte7OtPZX/nL6FbaZ0xNVSGWokL3nLPcB0NaMmjqCkxgorCLWlShSjuwR4FsdAgLU2PaokvFbM2zW3EIPjO3GTsAuB13PAXiXFX/ABRT7Rulj2Ufn+C4FEKYIDT64NJoKwAEkwTAAZknAdwW0OZHa3eKsfVHN37Mm+Zk+zd+ist+Pc9P7WHdD9mTfMyfZu/RN+Pce1h3QOjJvmZPs3fom/HuPaw7o6iofi4/Jb7Aqx6nk5aszrBgICGbW4nO0dIGtLjjjyAJPddAXag8TJuz2lXTZRP7Mm+Zk+zd+inb8e56D2sO6H7Mm+Zk+zd+ib8e49rDuja6p6PlFdRkxSACogJJY4AASNzJstakluvicripB0p8Vo/sdKKtPLhAEAQFcbbadz6anDGuceVJs0F3iHoUi3aUuJZbMko1Hl9Cnf2ZN8zJ9m79FM349y79rDuh+zJvmZPs3fom/HuPaw7ok2zahlbpKlLontAc+5LHAD+G7iQuVaScHhkW9qRdCST/AHJ0GoB5wIAgCAID8cLixzCAqfXXZXcumoLZ5ugJsP8AaJyHkn0HcFKp3GOEi3tdpYW7V+v5KrrKOSJ5ZKx0bxva5pafUVLUk9C4hOM1mLyYFk2CAIAgMtNTPkcGRsc953Na0ucewDMo2lqaykorLeC0dStlbiWy1+QGYgBuT0co4ZAfyj0kblEqXHSJU3W0ljdpfX8FuRsDQA0AAAAACwAG4AcAohTZyfSAIAgCAIAgCAIAgCAIAgCAIAgCAIAgCAIAgCAIAgCAIAgCA8mkdGQztwzxMlbwD2h1usX3HrCym1obwqSg8xeCI1+yqgk7hskPkSXHqkDl1VxNEyG0q8dePr/saiXY1D4tVIO1jXeyy395l2Oy2rPrFCLY1D41VIexjW+0lPeZdg9qz6RRtaDZPQM7vlZep8lh/wC2Gn71q7ibOU9pVnphfvmS7RmiIKduGCFkQ44WgE9p3n0ri5N6kKdSc3mTye1YNAgCAIAgCAIAgCAIAgCAIAgCAIAgPLpGvZC3FIciQAALkk8AFxr3EKEd6foZSb0M8T7gGxF87HIjtHBdYvKyYPtZAQBAEAQBAEAQBAEAQBAEAQBAEAQBAEAQBAebSc5ZDI9u9rXOF91wLrjcVHTpSmtUmzKWWYdBVbpYGSPtidivYWGTiPyXKxryr0I1JavP3aMyWHg82smlXQMaIwDI91mgi+Q35cd4HpXHaN5K3gtzjJvgZhHL4mbQGkeXhDzbECWutuuP1BB9K62F17xRU3ro/UxOOHg2SmGpptWNJPnje6S1w7CLC2VgfzVdsy7nc03KffHA3nFRfA/abST3VksJtgazEMs78zj9IpSupyvJ0Holnz6fkOK3cmpOnKomdzBGWQuNwQQcNyBxzyaoPv8Adt1HBLEHx9OPn5G+5HgbWr0u74H8IYAHWabHMAlwae3ip1a9krP3iC48NfVI0UfiwefR1RWv5N5EXJuwk9OA2J9Nlyt6l9U3Zvd3Xh9c4MtRR81+kqj4S6GDBk0O5w6hfO/WsV7q595dGjjTPEKMd3LPug0rPNHK1rWCeNwab9zvseP8ruKzb3devTnFJKpF48v3gw4pPyPPofSdVNIR/DwscBJlY2uQbZ9RXOzurutUcXu4i8P/AGMyjFIxOqaiaeQRticYXuDS8ZtuSBbPfzfuXP2tzXrzUFF7j4Z6fuBiKXHqSXR/Kcm3lsPKZ3w7t5tb0WVzQ9puL2uN7rjQ5vGeBqNN6SmZPHFDgu9t+cONzx7Aq+8uq8K8aNLHFdfmbxisZZjj01PFI1lVG0NfkHt3X68z09S0jfV6NRQuYpJ6Nfv4G6msxMmnNJTMnjihwXe2/OHG5436At7y6rwrwpUsfEuojFNZZ7tEmo53wjBww4PTe/3KVbe88fb48sGst3oZdLaRbBGXuz4AdLjuH/fQtru5jb03OXyXdiMcvBp4pK+QB7eTjBzDCMyOG8H2hV8ZbRqrfW7Fdnr+/Q2+BcD20VfMYpTLFgfGHWPiuIBOQvu3dRUmjcV3Sm6sN2Ufo+BhpZ4H3oCvfNByj7Yru3Cwy3LewuJ16CqS14mJrDweLRWmJJKSaZ2HGzHawsOawOFxfpKjWt9Uq2s6ssZWcfJJm0opSSMNBWV0rGyN5LC6+/I5Gx49RXO3r31eCqR3cP174MtQTwZ9M6SnbUshhwc5mLnDjd1879DV0u7qvG5jRpY4rPH5/gxGK3cszaD0rI98kUzWtfHndu4j1nq9a6WV3UqTnSrJKUe2hiUUllHk/a1RUPcKVrWsabco/ier9LHhuXBXtxczatklFf5P9/PyNt1R5j0UVTVskayaNsjXf6jMsPWd3qsOq660at7CooVYpp9V0/f+DVqOMoyU+knmtkgNsDW4hlnezTv+kVtTu5yvZ0Holnz6fkOK3ch+kn/DRDlgLMW7O9id/oWzuZq8VHpjPmN1buTxzaSqn1EsUPJ2Znzhwy4361HndXU7idKlj4e5ndjjLNrTyTNhe6bDygDjzd2QuFPhKtGi3VxvLOmhq8Z4Efi07V8ly5bG6MGx3g77dPT2qnjtC89j7dqLj/OuDpuRzgldLMHsY8bnNDh2EX/NX1OaqQU11WfqcmsGVbmDw6c73m82/wBhUa8/t6no/sbR1Rr9VK2MU8TDI3HzubiGLunHdv3KFsmvT93hDeW9x4Z46vobVE85NTV1b5KwyRxGVsPNAGQvnmfpX9QUGrWqVb1zpw3lDh8+/wBfsjZJKOH1MurtQ6Kpex7DGJrua08CLkW6u6HoC32fUnSupU5x3VPil5/uf4E1mOUS9ehOJE9TK2NkTw+RrSX5BzgCeaBxXn9i16UKLU5JPPV+SO1RNs9FF4Sn82PZGu1D/udT0/8AyYfIjRw0sT31XKzclZ7sIuLO5zt7d7rWG7pVZCjRqTre0nu8eHHXi+nXBvlpLCNh8KdJox5eO5LWg2tdoe227Lq9ClOtOpsuTktMJeia/wCDXGJn5obR1L/BeZzynMdg5Rnd3Bw4bX35WWbO0tP+nP2nxcHjK17YxnUSlLjwMem6R0lZKGEhwjDhbK9gOb6Vre0Z1bySg8NRysdfIReI8Tb6m8nyF4xZ17SXNziH5W3f/qn7H9l7vmC49fU1qZzxMGqHxlX5z83rlsrxa/8A6vyZqaI1UdJDJU1PLy8nZ5w85rb3c6/dA34KvjQoVbmt7ae7h8OKXV9zbLSWCXaIhjZC1sTsbBis64de7iTmMt5I9C9FaU6dOio03mPfXr5HKTbfE0mmpQ2vp3OIaA3Mk2A7riqy8nGF/SlJ4WPybx5GYdaa1k/JQwuD3l4N25gZEb/Tf0LltSvC53KFJ7zb6Gaaa4s/NaImOqoGyOwsLM3XAtmeJyCbThCd1TjUeFji9O4g3uvBtdX6KCMv5CXlL4cXPa61r27kC28+pT7C3t6W97Ge9nGeKffsaTbep59dadzoWuaLhjg5w6rEX9nrXHbNOUqClFZw8v0M03xNjS6agewOEjBlmHODSOogqZSvqFSG8pJerw0auLRidpOOaGfk3XwteDlbxTYjq3+paO6pV6VT2bzhP7DdaayaDQOgmSwCQvkabuya4AZehVNhs+FagpuUlro+H2Ok54eD70B4Pqf9z8Nq22f/ANvq/wDu/wDqhPnR59D6OpXxsdJOWPN7t5RgtZxAyIvuA9a4WVraTpRnUqYl2yu/bBmUpZ4I9WstMZK2NjThcYsjuzHKEey3pXfaVKVW9hCLw3Hh/wDIxB4iZtUomGKZoBE2bXknPO9uwb/SOxdtkwg6U46T0ln54MVM5XYap6QZGx0MpEb2uOTja9+s5X/+k2VcQpQdCp8Mk+oqJvijcnTUPKNjEgLnZDDzhfoJGQKsvfaHtFTUst9uJpuvGSPVFAJtITMc5zRhBu02OTWDiOtU07dV9o1IttcE+HpE6J4gj6oaEQ6QaxrnOGAm7jc5g9AXShbqhtBQTb+HqG8wPPUUsMlZUCaTk2ixBxBtzYZc4LhVo0at7UVaW6uHVLt3MptRWCQUlPGylkbC/Gy0nOxB2ds8wLK3o06VO2caUsrD46/Y5tty4kNgpQGQySYnQueWvAJFiD+Yz9BXmqdFRp06lTLg3hrt+/k7N8WlqWPEAAMNsNha263Cy9nFJJY0Ix9LIPNpIXikB+S72LlXWack+xlakX0XA0SsIa0G+8AdBVRb0oRqJqK+h0beDc6sxgRusAOcdwtwCn2EIxpvdWOP4NJ6n5pyMcpTmwuHZG2YzbxWLuMXUptrr+DMdGblTjQgzKdlxzG7x4oXnlRp55V9EdsskVMwfDJDYXwb7Z+JxVpCMfepSxxx+DR8pop6dhlddjTz3eKOlV06NNzeYrXsjZNki0vC0UzmhoDbN5thbuhwVpcQj7Bxxw4cOmponxI7Q07RLHZre7ZwHygqujRpqpFqK1XTzN23g3jGD4Y42F8O+2e4cVYqK96bxxwaf4nxoeMCeewAuTewtfnH9StbaEY1p4WP+TMtEfegWAPnsALuzsLXzcs2kYqU8Lr+RLoaTSFO0yyXa3uncB0qBWo03Uk3FavobJvBJNBNAgYALDnZDLxirS0io0Ul5/c0lqarWaJpkbdoPN4gHiVDvqcJTW8k+BtF8D1auUzA0uDGh264aAbdF11saVOKbjFJ+hibZ5tZommRt2g83iAeJXO+pwlNbyT4CLMmq8YBksAO53C3StrCEYuW6saf6ibN+QrI0K41gha2ocGtDRfcAAPUF43aMIwud2KwvIkwfwk3gha2ms1oALCSAABmM8gvUQhGNDCWFg4Z4mPQLAILAAC7shksWkVGlhIS1PHouIClmAAAOPK2XchcLeEVbzSXDj9jLfE0radlxzG/VCgKjTzyr6I3yyRVbB8MiNhfDvtn4/FWlSMXcxljjj8nNcp800YFZIQACRnYWvk05rWnCKupNL94GXyng14hbga7CMV7YrC9ui6g7bhH2aljj36m1J8T91Hhbgc7CMV7YrC9ui+9Z2JCPs3LHHv1FV8TYQMHwyQ2F8O+2e5vFToQj71KWOOPwa/4h7B8MBsL4d9s9x4rLivek8ccGP8AE0+l4GmaQlrSb9A6AoNzShKrJuK+hum8G40QwCmcAABz8rZblOtopUGkuHE0ep5oYW/AnDCLX3WFu6HBcY04e6uOFjt8zOfiPinkIa0AkAAAAHcLLEG1FJBn/9k="/>
          <p:cNvSpPr>
            <a:spLocks noChangeAspect="1" noChangeArrowheads="1"/>
          </p:cNvSpPr>
          <p:nvPr/>
        </p:nvSpPr>
        <p:spPr bwMode="auto">
          <a:xfrm>
            <a:off x="307975" y="8819"/>
            <a:ext cx="304800"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data:image/jpeg;base64,/9j/4AAQSkZJRgABAQAAAQABAAD/2wCEAAkGBxQTEhMUEhMWFRUXGRYXGBYYFhoVGBgWFxseGBcYGBgYHCggGB0lHBQWITEhJSkrLy4uFyAzODMsNygtOisBCgoKDg0OGhAQGzIlICYxNCwsLCw0LCwsLCwsMCwsLCwsLywsLCwsLCwsLCwsLCwsLCwsLCwsLCwsLCwsLCwsLP/AABEIALIBGgMBEQACEQEDEQH/xAAcAAEAAgMBAQEAAAAAAAAAAAAABgcDBQgEAgH/xABNEAABAwICBQUKCwcDAgcAAAABAAIDBBESIQUGBzFBEyJRYXEyNDVCcnOBkbGyFDNSU4KSk6GzwdEVFyNiY3TCQ4PSw/AkRKKj0+Hx/8QAGgEBAAIDAQAAAAAAAAAAAAAAAAQFAQIDBv/EADoRAAIBAwEGAwgBAwMDBQAAAAABAgMEETEFEiEyQVEzYXETFCKBkbHR8KEVNELB4fEjNVJygqKy0v/aAAwDAQACEQMRAD8AvFAEAQFda4bUoqdzoqRomkGReT/CaegWzeeyw61Ip27lxZZW2zpVFvT4L+SsdK67V05OOpkaPkxnkm9lmWv6bqVGjBdC1p2dGGkfrxNFNM5xu5xcekkk+srokloSVFLQy0tfLH8XLIzyHub7CsOKeqNZU4S5lklmgNplbTkCR/wiPi2TurdUndX7cXYuM7eL04EOts+lPTg/L8Fy6r6zQV0eOF2YtjjOT2E9I6DnYjI26ioc4ODwykr286MsSN0tDgEAQBAEAQBAEAQBAEAQBAEAQBARfWPX2joyWvk5SQb44xjcD0ONw1vYTfqXSFKUtCVRs6tXilw7sg1ftlkJPIUrGjgZHl3rDQLetd1a92WENlL/ACl9DLqltNqqmsghlZAGSOLTha4HuTaxLzxssVKCjHKNbjZ9OnScot5X72LcUUpwgCAIAgCAIAgCAICsNsGt7oh8DgdZ723mcDm1h3MHQXDM9VulSbenn4mWuzrVTftJaLQppTS8CAy0tM+R7WRtL3uNmtaLknoACw2kss1lJRWXoWFovZDVPaHTSxwk+LYyOHbYhvqJUeVyloitqbUpp4is/wADSWyCqYCYZY5beKbxuPZe49ZCRuV1QhtSm38Sx/JJtk+pj6XHUVLSyZ142sJ7lgPOJtkS4tFuoda5V6qlwRF2hdqriENCx1HKwIAgCAIAgCAIAgCAICt9PbWGU80sLaV73RvcwlzwwEtJFxYONja6kQt3JZyWdHZspxUnLU0FVtkqD8XTRN8pzn+wtXRWq6skx2VD/KT/AH6mpqtqmkH9y+OPyI2n38S3VvA6x2bQWuX++RZ2y7TctXRGSd5fI2R7C4gDgHDJoA3PCi1oKMsIqr6jGlVxFcMEL2jbR3Pc6mon4Yxdr5mnN54tjPBv8w38Mu670aHWRPs7BJb9Rcei/JVylFsEBs9WJ8FZSv8AkzRH0Yxf7lpU5WcbhZpSXkzqFVh5QIAgCAIAgCAIAgPxxtmUBy3p7SRqamad1/4j3OF+Db80ehth6FaQjuxSPWUaap01HseBbHUIC6tjOrjY4DVvbeSW4ZfxY2mxt0FxB9Ab1qFcTy90odpV3Kfs1ovuWUoxWBAEAQBAEAQBAEAQBAEAQBAc57TIMGk6odLmu+uxrvaSrGg/gR6axeaESLrqSwgJRojWt1Po6emjJEk0l8Q8WMtAfY9JwgdhPUuMqe9NNkOpbKpXU5aJfyRddiYeqi0bNN8TDJLb5DHP90FYcorVmkqkIczSNi/VCuAuaOe3VE4n1AXWntYdzkrqi3jeRq5oZIngPY5jxY2c0tOW7I58FvlNcDqpRmuDyjqqGTE1rhuIB9Yuqo8k1h4PtDAQBAEAQBAEAQGt1lnwUdU8b2wyuHaGEhbQWZJHWjHeqRXmjl1Wh6wIAgOotW6bk6SmjHixRD0hov8AequTy2zyVaW9Uk/NmyWpzCAIAgCAIAgCAIAgCAIAgCAofbRBh0jf5cUbvUXM/wAFOtuU9Bsx5o/MgakFiEB6tG6PlqJGxQsL3u3NHtJ3AdZyCxKSiss0nUjCO9J4RdGqWy6CANfVgTy78J+KaejD4/a7LqUKpXlLgiiuNoznwhwX8k/ijDQGtAaBkABYAdQG5RyvbzxZ9oYPPW0UczcEsbJG/Je0OHqKym1obRnKLzF4MsUYa0NaLBoAA6AMgFgw3l5PtDAQBAEAQBAEAQGm108H1nmJvcK3hzI7W3jQ9UcyKzPVhACjB1bQ/FR+S32BVT1PIS1ZnWDUIAgCAIAgCAIAgMUlQxvdOaO0gIZSbPtkgO4g9huhjGD6QBAEBTm3aC01K/5TJG/UcD/1FMtXqXWyn8MkVcpRbhATzYvPh0jb5cUjfUWv/wAFHueQrtprNH5l8KCefCAIAgPiaZrBie4NA4uIA9ZQyk3oaWo1yoGd1Vw/ReH+7dbqnLsdla1npFnmbr/o4/8Am2ep49rVn2U+xv7nX/8AE2VDrHSTG0VTC8/JEjcX1b3WrhJao5SoVI80WbRanIIAgCAof97Nf/R+zP8AyU73aJ6D+mUfM8+kdptbNFJE/ksMjXMdZhBwuFjY4sjYrKt4p5NobOpQkpLPAha7k8IAgJ1FtWr2gAcjYAAfwzwy+Uo/u0SuezKL7n1+9mv/AKP2Z/5J7tEf0yj5m01X2lVs9XTwyclgkka11mEGx32OJaVKEYxbRxuNn0qdOUlngWBtB03LR0bpocOMOYBiFxZxscrrhSipSwyutKUatVRloVX+9mv/AKP2Z/5KV7tEt/6ZR8x+9mv/AKP2Z/5J7tEf0yj5nv0BtOrZqqnifyWGSWJjrMIOF7w02OLI2K1nbxUWznW2dShTlJZ4JsuaWQNaXOIa0AkkmwAG8kncFDKRJt4RV+te1prCY6FgeRkZn3wfQbvd2m27cQpVO3b4yLW32Y2s1HjyK20prRWVBPLVMrgfFDsDPqMs37lJVKC0RaQtqUOWKNOt8HcyQzOYQ5ji1w3FpLT6wsNJmHFNYaJXoHaPXUxAMnLs4sl5xtxs/ugfSR1LlKhGXkQ6thRqaLD8i4tUNcYK9n8M4JWi74nHnDrHym34jqva6h1KbhqUlxazoPjp3JGuZGKw26094KaT5Mjm/Xbf/pqTbP4mi12VL45LyKaU0vAgJPsznwaTpT0uc367HN9pC5V+RkS+WaEjo1Vx5kIDy6S0jFTxulmeGMbvcfYOJPQBmVlJt4RvCEpy3YrLKi1p2syvJZRN5JnzrgHSO6w03awb99z2KXC2Wsi5obMiuNXj5dCu6/SEszsU0j5HdL3Fx9F9w6lJUUtCyhTjBYisHmWTcIAgN/oDXGspCOSmcWD/AE33fHbownufo2K5zpRlqRq1pSq8y491qXFqVtBhrrRvHI1HyCbtfbeY3cenCc+211DqUXDj0KS6sp0eK4rv+SZriQggOS1bHsQgCAIAgCAIDf6heEaTzrFzrcjI154EvQt/bD4Nk8uL3lDoc6KXZ3jr5lAqwPRhAbXVWQNraRziABPCSSbAASNJJPAWWlTlZxuFmlJeT+xI9o2vTq15hhJbTNOXAykeM7+Xob6Tnu50aO7xepFsrNUlvS5vsQddywF0yAgCAID06Nr5IJWSxOLXsN2uHT+YIuCOIJCxKKksM0nCM4uMtGdJ6paebW0sc7cicnt+TIO6b+Y6iFWzg4vB5e4oujUcGR3bNT4tHF3zcsbvXdn+a6W7xMk7NlivjuihVPPRBAbPVmfBWUr/AJM0RPYHi/3LSosxZxuFmlJeTOoVWHlDDV1LImPkkcGsYC5zjuAGZKylkzGLk8I51131tkr5i43bC0nko+gfKdwLjx6NysKVJQXmeltbWNCPn1ZG11JYQHv0VoaoqXYaeF8hG/C24HlO3N9JWspxjqzlUrQp87wSan2W6RcLmNjOp0jb/wDpuuTuIEWW0qC65Pyp2X6RbuiY/wAmRn+RCK4gI7RoPrgjWlNC1FMbTwyR8AXNIB7Hbj6CusZxloyVTrU6nK8nijeWkOaSCCCCDYgjMEEbitmsnRpNYZf+zLW74dAWykfCIrB/DG09zJbpysbcei4VfWp7j4aHnL629jPMdHoTNcSEQr91mjvm3/au/Vdvbz7k7+o1+/8ABrdZNnFDDSVMrI3h8cUj2kyOPOa0kZXzzC2hWm5JZOlG+rSqRi3q0UkpxfhAEBfVLsw0e5jCY33LWk/xXbyO1V7rz7nnXtCunr/Bl/dZo75t/wBq79U9vPuY/qNfv/B6NG7OqGCVksbHh7HBzSZHEXHUTmsOtNrDNJ31acXGT4M822HwbJ5cXvLNDnRvs7x18ygVYHowgCA3+qOqc9fJhiGFjbY5XDmtHR/M7ob7AudSqoIjXF1CgsvXsXZq9qDRUoFohLJxklAeb9QPNb6BfpJUKdWUiirXtWrq8LsiTck21sIt0Wy9S5EXLIlrXs9patjixjYZvFkYMIJ/naMnDr39a6wrSiS7e9qUnxeV2KF0nQSQSvhlbhewlrh+Y6QRYg9BVhGSkso9FTnGpFSjozyrJuEBaGwzSZE09OTzXsEregOYQ13pIePqKLcx0ZU7Vp/DGfyJ9tJpuU0ZVDoYH/ZuD/8AFR6TxNFdZS3a8X+8TnFWR6cID9a4ggjIjMdoR6GGso6vglDmtcNzgCPSLqpPINYeCtNt2nCyKKlYbGQ8pJ5DTzQeouz/ANtSbaGXvFpsujmTqPpp+/upTSml4EBKdnmq/wAPqcL7iGMY5CMiRezWA8C439AK5Vqm4uBDvLn2MMrV6HQlDRxwsbHExrGNyDWiwH/fSq9tvizzkpOTzJ5ZnWDUIDHUQNe0se1r2uFi1wDmkdBByKJ4MptPKKg2kbOmwsdVUYIjGckW/AOL2ccI4jhv3bplGvn4ZFzZX7k1Tqa9GRPZzpU0+kKd1+a93JP62yc3PqDsLvorrWjmDJl7T9pRku3H6HR6rjzIQGm1z7wrPMTe4VvT5kdrbxoeqOZFZnqwgBRg6tofi4/Jb7Aqp6nj5aszrBgICE7YfBsnlxe8u1DnRO2d46+ZQKsD0YQHs0PRcvUQw3w8rJHHite2Nwbe3G11iTwmzSpPcg5dlk6a0NoqKlhZDC3Cxo9JPFzjxJ6VVyk5PLPKVKkqknKWp7lg0CAICm9uejQ2annAzka5jj1ssWk9ZDyPoqZay1RdbKqZjKHbiVepRbhAS/ZRMW6UpxwcJWns5NxH3tC43C+AhbQWaEvl9y9NY6blKSpj+XDK30lhAUGLw0zz9GW7Ui/NHLitD1oQBAdO6oT46GkcTcmGK56wwA/eCquaxJnlLhYqyXmyltr1UX6Tlaf9NsTB2Fgk9shU23WIF5s6OKCffP4IWu5PCAtnYPM29YzLEeRd1loxg+ouH1lEuloU21k/hfr/AKFtqIU4QBAEB+OaCCCLg5EHMEICH6M2Z0EL8fJukOLE3G8kNzuAA2wIH8111dabWCbO/rTWM4JiuRCCA02ufeFZ5ib3Ct6fMjtbeND1RzIrM9WEAKMHVtD8XH5LfYFVPU8fLVmdYMBAQnbD4Nk8uL3l2oc6J2zvHXzKBVgejCA2+qHf9H/cQfiNWlTkZxuPBn6P7HTqrDygQBAEBWe3Qf8Ahqc/1T7h/RSbbmLTZXiS9Cl1NL0ICUbMfClL5T/w3rlX5GQ7/wDt5fvU6LcLixVceaOUaqAse9h3tc5p7Wm35K1i8o9fGW9FMxLJsEB0Rsrnx6Lpr728o36sjgPusq6ssTZ5m+jivL96FVbXaYs0nMTukbE8dmAM9sZUq3fwFxs6WaCXbJDF3JwQGx0BpqWjnZPCbObvB7lzTva4cQfyB3gLWcFJYZyrUY1YOMi79W9pVHUgCR4p5eLZDZt/5ZO5I7bHqUGdCUSgr2FWnosry/BMmPBAIIIO4jMFcSEfSAIAgCAIAgNNrn3hWeYm9wrenzI7W3jQ9UcyKzPVhACjB1bQ/Fx+S32BVT1PHy1ZnWDAQEJ2w+DZPLi95dqHOids7x18ygVYHowgNvqh3/R/3EH4jVpU5GcbjwZ+j+x06qw8oEAQBAVpt071p/On3CpNtzFpsrxJehSyml6EBKNmPhSl8p/4b1yr8jId/wD28v3qdGKuPNHMmuVPydfVt/rSkdjnFw+4hWdJ5gj1VrLeoxfkaZbncIC89iVRioHtPiTPA7C1jva4qBcL4zz+044rZ7o8e2rV8yRR1cYuYuZJbfyZN2u7GuJ+uTwW1vPD3Wb7Mr7snTfXT1KYU0vQgCAID3aO0vPB8RNJH1MeWg9oBsfStXCL1RznShPmSZKdG7Uq+Lu3smHRIwXt2swn13XJ28HoRJ7Noy04en+5MND7YYHkCphfF/Mw8o3tIsHD0By4ytpLQg1NlzXGDz/BYGitLQ1LOUglbI3pab2PQ4b2nqNio7i48GV1SnOm8SWD2rBoEAQGm1z7wrPMTe4VvT5kdrbxoeqOZFZnqwgBRg6tofi4/Jb7Aqp6nj5aszrBgICE7YfBsnlxe8u1DnRO2d46+ZQKsD0YQG31Q7/o/wC4g/EatKnIzjceDP0f2OnVWHlAgCAICtNunetP50+4VJtuYtNleJL0KWU0vQgJRsx8KUvlP/DeuVfkZDv/AO3l+9ToxVx5o552rQYNJ1HQ7k3D0xtB+8FWFu/gR6TZ8s0I/vUiK7E0IC39g9RdlXH0OiePpBwPuBQ7pcUyl2rH4ov1LTljDgWuALSCCCLgg5EEcQopUp44opHXrZrJA501G0ywHMxi7pIuq297eveOO65m0q6fCRe2u0IzW7U4Pv0ZXaklmEAQBAEAQHu0PpaamkEsEhY8cRuI6HDc4dRWsoKSwznVpQqR3ZLJf2oWuDNIQkkBkzLCRg3Z7nsv4p9YOXQTAq09xnnbu1dCXk9CULkRAgNNrn3hWeYm9wrenzI7W3jQ9UcyKzPVhACjB1bQ/Fx+S32BVT1PHy1ZnWDAQEJ2w+DZPLi95dqHOids7x18ygVYHowgNvqh3/R/3EH4jVpU5GcbjwZ+j+x06qw8oEAQBAVpt071p/On3CpNtzFpsrxJehSyml6EBKNmPhSl8p/4b1yr8jId/wD28v3qdGKuPNFG7boLV0buDoW+sOeD91lNtn8LL7ZbzSa8yvVJLMICythlRaqqI/lRYvqPA/zUa6XBMqtqx+CL8y6lCKMICP6e1Mo6u5mhGM/6jOY+/SS3uvpXW8ako6MkUrqrS5Xw7EF0psa3mmqexsrfa9n/ABUiN13RYU9q/wDnH6fv+pFNJ7NtIQ3PIiUDjE4O9TTZx9S6xuIMmQ2hQl1x6kWqqZ8bi2RjmOG9rmlp9RzXVNPQlxlGSzF5MKybBAEBudUdOOo6uKcE4QbSD5UbsnjryzHWAtKsN6ODhc0VVpuP09TppjgQCDcHMHpBVYeVP1AabXPvCs8xN7hW9PmR2tvGh6o5kVmerCAFGDq2h+Lj8lvsCqnqePlqzOsGAgITth8GyeXF7y7UOdE7Z3jr5lAqwPRhAbfVDv8Ao/7iD8Rq0qcjONx4M/R/Y6dVYeUCAIAgK026d60/nT7hUm25i02V4kvQpZTS9CAlGzHwpS+U/wDDeuVfkZDv/wC3l+9ToxVx5oqLbxBzqN/SJWn0FhHtKl2r1LnZL516f6lUsaSbAXPQMypeS3bwbOn1dq39xSzu6xE+3rtZaOpHucncUlrJfUn+y7Vatpq1sstO5kZY9rnFzBa4uObixb2gbuKj16kZRwmV1/c0alLdjLiXCohShAEAQBAeTSWjIahmCeJkjehzQbdY6D1hZTa0N4VJQeYvBTe0XZ38FaailuYL89hN3R33EHe5nDPMZb+EyjX3uEi7sr72j3KmvR9yulJLMIAgLY0NtHEdPBGTmyONhuLm7WgfkoUqLbZS1LBym2u5bijFQabXPvCs8xN7hW9PmR2tvGh6o5kVmerCAFGDq2h+Lj8lvsCqnqePlqzOsGAgITth8GyeXF7y7UOdE7Z3jr5lAqwPRhAbfVDv+j/uIPxGrSpyM43Hgz9H9jp1Vh5QIAgCArTbp3rT+dPuFSbbmLTZXiS9CllNL0ICUbMfClL5T/w3rlX5GQ7/APt5fvU6MVceaPNWUEUuHlYmSYTduNjX4Sd5GIZLKbWhtGco8rwZYYGtFmtDR0AAexYMNt6mRDBhrakRxvkIJDGueQ3MkNFyBc78llLLMxjvNIruh2txS1MUQgcyJ7g0yPeLtxZA4QCAL2ucW667u3ajksp7MlGm5Z4roWUo5WBAEAQBAYaymbLG+N4u17XMcOkOFj9xWU8GYycWmjlIiytT15+IZCA3MGrcz2tcG5OAcOwi4XN1UmR5XME8HTarTyxptc+8KzzE3uFb0+ZHa28aHqjmRWZ6sIAUYOraH4uPyW+wKqep4+WrM6wYCAhO2HwbJ5cXvLtQ50TtneOvmUCrA9GEBt9UO/6P+4g/EatKnIzjceDP0f2OnVWHlAgCAICtNunetP50+4VJtuYtNleJL0KWU0vQgJRsx8KUvlP/AA3rlX5GQ7/+3l+9ToxVx5oIAgCA+ZGAgg5ggg9hQHLWmdHup55YXb43uZnxAOR9IsfSrSEt6KZ62lNVIKS6ltbN9ojJGMpqx+GRoDWSuOUgGQDnHc/rO/t3xK1Fp5RTXti4tzprh27FmqMVYQBAEBHde9Y20VI9+Icq4FkTeJeRvt0Nvc+reQulOG/LBJtaDrVEunU5tVkeoCAy00DpHtYwXc9wa0dLnGwHrKN4WTWUlFNs6e0ZoeOKGKLCHcmxjLkb8DQ2/wByq3LLyeUnUcpOXc2K1OZptc+8KzzE3uFb0+ZHa28aHqjmRWZ6sIAUYOraH4uPyW+wKqep4+WrM6wYCAhO2HwbJ5cXvLtQ50TtneOvmUCrA9GEBt9UO/6P+4g/EatKnIzjceDP0f2OnVWHlAgCAICtNunetP50+4VJtuYtNleJL0KWU0vQgJRsx8KUvlP/AA3rlX5GQ7/+3l+9ToxVx5oIAgCAICqdsmqZd/46FtyAGzgDPCMmyddhZp6g3gCpVvUx8LLfZtzj/pS+X4KhUwuiT6va+VtIA1kmOMZCOQY2gdDTcOaOoEDqXKdGMiJWsqVXi1h90Teg2ytt/GpXA9Mbw6/0XAW9ZXB2r6MgT2U/8ZfU2H74qP5mo+rH/wDItfdpnP8ApdXuv5/BqdK7ZDYimprH5Urr2+g3f9Zbxte7OtPZX/nL6FbaZ0xNVSGWokL3nLPcB0NaMmjqCkxgorCLWlShSjuwR4FsdAgLU2PaokvFbM2zW3EIPjO3GTsAuB13PAXiXFX/ABRT7Rulj2Ufn+C4FEKYIDT64NJoKwAEkwTAAZknAdwW0OZHa3eKsfVHN37Mm+Zk+zd+ist+Pc9P7WHdD9mTfMyfZu/RN+Pce1h3QOjJvmZPs3fom/HuPaw7o6iofi4/Jb7Aqx6nk5aszrBgICGbW4nO0dIGtLjjjyAJPddAXag8TJuz2lXTZRP7Mm+Zk+zd+inb8e56D2sO6H7Mm+Zk+zd+ib8e49rDuja6p6PlFdRkxSACogJJY4AASNzJstakluvicripB0p8Vo/sdKKtPLhAEAQFcbbadz6anDGuceVJs0F3iHoUi3aUuJZbMko1Hl9Cnf2ZN8zJ9m79FM349y79rDuh+zJvmZPs3fom/HuPaw7ok2zahlbpKlLontAc+5LHAD+G7iQuVaScHhkW9qRdCST/AHJ0GoB5wIAgCAID8cLixzCAqfXXZXcumoLZ5ugJsP8AaJyHkn0HcFKp3GOEi3tdpYW7V+v5KrrKOSJ5ZKx0bxva5pafUVLUk9C4hOM1mLyYFk2CAIAgMtNTPkcGRsc953Na0ucewDMo2lqaykorLeC0dStlbiWy1+QGYgBuT0co4ZAfyj0kblEqXHSJU3W0ljdpfX8FuRsDQA0AAAAACwAG4AcAohTZyfSAIAgCAIAgCAIAgCAIAgCAIAgCAIAgCAIAgCAIAgCAIAgCA8mkdGQztwzxMlbwD2h1usX3HrCym1obwqSg8xeCI1+yqgk7hskPkSXHqkDl1VxNEyG0q8dePr/saiXY1D4tVIO1jXeyy395l2Oy2rPrFCLY1D41VIexjW+0lPeZdg9qz6RRtaDZPQM7vlZep8lh/wC2Gn71q7ibOU9pVnphfvmS7RmiIKduGCFkQ44WgE9p3n0ri5N6kKdSc3mTye1YNAgCAIAgCAIAgCAIAgCAIAgCAIAgPLpGvZC3FIciQAALkk8AFxr3EKEd6foZSb0M8T7gGxF87HIjtHBdYvKyYPtZAQBAEAQBAEAQBAEAQBAEAQBAEAQBAEAQBAebSc5ZDI9u9rXOF91wLrjcVHTpSmtUmzKWWYdBVbpYGSPtidivYWGTiPyXKxryr0I1JavP3aMyWHg82smlXQMaIwDI91mgi+Q35cd4HpXHaN5K3gtzjJvgZhHL4mbQGkeXhDzbECWutuuP1BB9K62F17xRU3ro/UxOOHg2SmGpptWNJPnje6S1w7CLC2VgfzVdsy7nc03KffHA3nFRfA/abST3VksJtgazEMs78zj9IpSupyvJ0Holnz6fkOK3cmpOnKomdzBGWQuNwQQcNyBxzyaoPv8Adt1HBLEHx9OPn5G+5HgbWr0u74H8IYAHWabHMAlwae3ip1a9krP3iC48NfVI0UfiwefR1RWv5N5EXJuwk9OA2J9Nlyt6l9U3Zvd3Xh9c4MtRR81+kqj4S6GDBk0O5w6hfO/WsV7q595dGjjTPEKMd3LPug0rPNHK1rWCeNwab9zvseP8ruKzb3devTnFJKpF48v3gw4pPyPPofSdVNIR/DwscBJlY2uQbZ9RXOzurutUcXu4i8P/AGMyjFIxOqaiaeQRticYXuDS8ZtuSBbPfzfuXP2tzXrzUFF7j4Z6fuBiKXHqSXR/Kcm3lsPKZ3w7t5tb0WVzQ9puL2uN7rjQ5vGeBqNN6SmZPHFDgu9t+cONzx7Aq+8uq8K8aNLHFdfmbxisZZjj01PFI1lVG0NfkHt3X68z09S0jfV6NRQuYpJ6Nfv4G6msxMmnNJTMnjihwXe2/OHG5436At7y6rwrwpUsfEuojFNZZ7tEmo53wjBww4PTe/3KVbe88fb48sGst3oZdLaRbBGXuz4AdLjuH/fQtru5jb03OXyXdiMcvBp4pK+QB7eTjBzDCMyOG8H2hV8ZbRqrfW7Fdnr+/Q2+BcD20VfMYpTLFgfGHWPiuIBOQvu3dRUmjcV3Sm6sN2Ufo+BhpZ4H3oCvfNByj7Yru3Cwy3LewuJ16CqS14mJrDweLRWmJJKSaZ2HGzHawsOawOFxfpKjWt9Uq2s6ssZWcfJJm0opSSMNBWV0rGyN5LC6+/I5Gx49RXO3r31eCqR3cP174MtQTwZ9M6SnbUshhwc5mLnDjd1879DV0u7qvG5jRpY4rPH5/gxGK3cszaD0rI98kUzWtfHndu4j1nq9a6WV3UqTnSrJKUe2hiUUllHk/a1RUPcKVrWsabco/ier9LHhuXBXtxczatklFf5P9/PyNt1R5j0UVTVskayaNsjXf6jMsPWd3qsOq660at7CooVYpp9V0/f+DVqOMoyU+knmtkgNsDW4hlnezTv+kVtTu5yvZ0Holnz6fkOK3ch+kn/DRDlgLMW7O9id/oWzuZq8VHpjPmN1buTxzaSqn1EsUPJ2Znzhwy4361HndXU7idKlj4e5ndjjLNrTyTNhe6bDygDjzd2QuFPhKtGi3VxvLOmhq8Z4Efi07V8ly5bG6MGx3g77dPT2qnjtC89j7dqLj/OuDpuRzgldLMHsY8bnNDh2EX/NX1OaqQU11WfqcmsGVbmDw6c73m82/wBhUa8/t6no/sbR1Rr9VK2MU8TDI3HzubiGLunHdv3KFsmvT93hDeW9x4Z46vobVE85NTV1b5KwyRxGVsPNAGQvnmfpX9QUGrWqVb1zpw3lDh8+/wBfsjZJKOH1MurtQ6Kpex7DGJrua08CLkW6u6HoC32fUnSupU5x3VPil5/uf4E1mOUS9ehOJE9TK2NkTw+RrSX5BzgCeaBxXn9i16UKLU5JPPV+SO1RNs9FF4Sn82PZGu1D/udT0/8AyYfIjRw0sT31XKzclZ7sIuLO5zt7d7rWG7pVZCjRqTre0nu8eHHXi+nXBvlpLCNh8KdJox5eO5LWg2tdoe227Lq9ClOtOpsuTktMJeia/wCDXGJn5obR1L/BeZzynMdg5Rnd3Bw4bX35WWbO0tP+nP2nxcHjK17YxnUSlLjwMem6R0lZKGEhwjDhbK9gOb6Vre0Z1bySg8NRysdfIReI8Tb6m8nyF4xZ17SXNziH5W3f/qn7H9l7vmC49fU1qZzxMGqHxlX5z83rlsrxa/8A6vyZqaI1UdJDJU1PLy8nZ5w85rb3c6/dA34KvjQoVbmt7ae7h8OKXV9zbLSWCXaIhjZC1sTsbBis64de7iTmMt5I9C9FaU6dOio03mPfXr5HKTbfE0mmpQ2vp3OIaA3Mk2A7riqy8nGF/SlJ4WPybx5GYdaa1k/JQwuD3l4N25gZEb/Tf0LltSvC53KFJ7zb6Gaaa4s/NaImOqoGyOwsLM3XAtmeJyCbThCd1TjUeFji9O4g3uvBtdX6KCMv5CXlL4cXPa61r27kC28+pT7C3t6W97Ge9nGeKffsaTbep59dadzoWuaLhjg5w6rEX9nrXHbNOUqClFZw8v0M03xNjS6agewOEjBlmHODSOogqZSvqFSG8pJerw0auLRidpOOaGfk3XwteDlbxTYjq3+paO6pV6VT2bzhP7DdaayaDQOgmSwCQvkabuya4AZehVNhs+FagpuUlro+H2Ok54eD70B4Pqf9z8Nq22f/ANvq/wDu/wDqhPnR59D6OpXxsdJOWPN7t5RgtZxAyIvuA9a4WVraTpRnUqYl2yu/bBmUpZ4I9WstMZK2NjThcYsjuzHKEey3pXfaVKVW9hCLw3Hh/wDIxB4iZtUomGKZoBE2bXknPO9uwb/SOxdtkwg6U46T0ln54MVM5XYap6QZGx0MpEb2uOTja9+s5X/+k2VcQpQdCp8Mk+oqJvijcnTUPKNjEgLnZDDzhfoJGQKsvfaHtFTUst9uJpuvGSPVFAJtITMc5zRhBu02OTWDiOtU07dV9o1IttcE+HpE6J4gj6oaEQ6QaxrnOGAm7jc5g9AXShbqhtBQTb+HqG8wPPUUsMlZUCaTk2ixBxBtzYZc4LhVo0at7UVaW6uHVLt3MptRWCQUlPGylkbC/Gy0nOxB2ds8wLK3o06VO2caUsrD46/Y5tty4kNgpQGQySYnQueWvAJFiD+Yz9BXmqdFRp06lTLg3hrt+/k7N8WlqWPEAAMNsNha263Cy9nFJJY0Ix9LIPNpIXikB+S72LlXWack+xlakX0XA0SsIa0G+8AdBVRb0oRqJqK+h0beDc6sxgRusAOcdwtwCn2EIxpvdWOP4NJ6n5pyMcpTmwuHZG2YzbxWLuMXUptrr+DMdGblTjQgzKdlxzG7x4oXnlRp55V9EdsskVMwfDJDYXwb7Z+JxVpCMfepSxxx+DR8pop6dhlddjTz3eKOlV06NNzeYrXsjZNki0vC0UzmhoDbN5thbuhwVpcQj7Bxxw4cOmponxI7Q07RLHZre7ZwHygqujRpqpFqK1XTzN23g3jGD4Y42F8O+2e4cVYqK96bxxwaf4nxoeMCeewAuTewtfnH9StbaEY1p4WP+TMtEfegWAPnsALuzsLXzcs2kYqU8Lr+RLoaTSFO0yyXa3uncB0qBWo03Uk3FavobJvBJNBNAgYALDnZDLxirS0io0Ul5/c0lqarWaJpkbdoPN4gHiVDvqcJTW8k+BtF8D1auUzA0uDGh264aAbdF11saVOKbjFJ+hibZ5tZommRt2g83iAeJXO+pwlNbyT4CLMmq8YBksAO53C3StrCEYuW6saf6ibN+QrI0K41gha2ocGtDRfcAAPUF43aMIwud2KwvIkwfwk3gha2ms1oALCSAABmM8gvUQhGNDCWFg4Z4mPQLAILAAC7shksWkVGlhIS1PHouIClmAAAOPK2XchcLeEVbzSXDj9jLfE0radlxzG/VCgKjTzyr6I3yyRVbB8MiNhfDvtn4/FWlSMXcxljjj8nNcp800YFZIQACRnYWvk05rWnCKupNL94GXyng14hbga7CMV7YrC9ui6g7bhH2aljj36m1J8T91Hhbgc7CMV7YrC9ui+9Z2JCPs3LHHv1FV8TYQMHwyQ2F8O+2e5vFToQj71KWOOPwa/4h7B8MBsL4d9s9x4rLivek8ccGP8AE0+l4GmaQlrSb9A6AoNzShKrJuK+hum8G40QwCmcAABz8rZblOtopUGkuHE0ep5oYW/AnDCLX3WFu6HBcY04e6uOFjt8zOfiPinkIa0AkAAAAHcLLEG1FJBn/9k="/>
          <p:cNvSpPr>
            <a:spLocks noChangeAspect="1" noChangeArrowheads="1"/>
          </p:cNvSpPr>
          <p:nvPr/>
        </p:nvSpPr>
        <p:spPr bwMode="auto">
          <a:xfrm>
            <a:off x="460375" y="178153"/>
            <a:ext cx="304800" cy="33866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http://www.auf.org/media/appel_offre/FNRS_2_PANT_CS_2.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75782" y="2828156"/>
            <a:ext cx="1180594" cy="8294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www.crabgraphic.com/images/gallery_ref/5_ref_logo_spw.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68144" y="3817607"/>
            <a:ext cx="2952750" cy="1693334"/>
          </a:xfrm>
          <a:prstGeom prst="rect">
            <a:avLst/>
          </a:prstGeom>
          <a:noFill/>
          <a:extLst>
            <a:ext uri="{909E8E84-426E-40DD-AFC4-6F175D3DCCD1}">
              <a14:hiddenFill xmlns:a14="http://schemas.microsoft.com/office/drawing/2010/main">
                <a:solidFill>
                  <a:srgbClr val="FFFFFF"/>
                </a:solidFill>
              </a14:hiddenFill>
            </a:ext>
          </a:extLst>
        </p:spPr>
      </p:pic>
      <p:sp>
        <p:nvSpPr>
          <p:cNvPr id="9" name="Titre 5"/>
          <p:cNvSpPr>
            <a:spLocks noGrp="1"/>
          </p:cNvSpPr>
          <p:nvPr>
            <p:ph type="title"/>
          </p:nvPr>
        </p:nvSpPr>
        <p:spPr>
          <a:xfrm>
            <a:off x="294779" y="178151"/>
            <a:ext cx="5976664" cy="2839367"/>
          </a:xfrm>
          <a:solidFill>
            <a:schemeClr val="tx1">
              <a:lumMod val="75000"/>
              <a:lumOff val="25000"/>
              <a:alpha val="67000"/>
            </a:schemeClr>
          </a:solidFill>
        </p:spPr>
        <p:txBody>
          <a:bodyPr>
            <a:noAutofit/>
          </a:bodyPr>
          <a:lstStyle/>
          <a:p>
            <a:r>
              <a:rPr lang="en-US" sz="2800" b="1" dirty="0" smtClean="0">
                <a:solidFill>
                  <a:schemeClr val="accent6">
                    <a:lumMod val="75000"/>
                  </a:schemeClr>
                </a:solidFill>
              </a:rPr>
              <a:t/>
            </a:r>
            <a:br>
              <a:rPr lang="en-US" sz="2800" b="1" dirty="0" smtClean="0">
                <a:solidFill>
                  <a:schemeClr val="accent6">
                    <a:lumMod val="75000"/>
                  </a:schemeClr>
                </a:solidFill>
              </a:rPr>
            </a:br>
            <a:r>
              <a:rPr lang="en-US" sz="2800" b="1" dirty="0" smtClean="0">
                <a:solidFill>
                  <a:schemeClr val="accent6">
                    <a:lumMod val="75000"/>
                  </a:schemeClr>
                </a:solidFill>
              </a:rPr>
              <a:t>MERCI</a:t>
            </a:r>
            <a:r>
              <a:rPr lang="en-US" sz="2800" b="1" dirty="0" smtClean="0">
                <a:solidFill>
                  <a:schemeClr val="accent6">
                    <a:lumMod val="75000"/>
                  </a:schemeClr>
                </a:solidFill>
              </a:rPr>
              <a:t/>
            </a:r>
            <a:br>
              <a:rPr lang="en-US" sz="2800" b="1" dirty="0" smtClean="0">
                <a:solidFill>
                  <a:schemeClr val="accent6">
                    <a:lumMod val="75000"/>
                  </a:schemeClr>
                </a:solidFill>
              </a:rPr>
            </a:br>
            <a:r>
              <a:rPr lang="en-US" sz="2800" b="1" dirty="0">
                <a:solidFill>
                  <a:schemeClr val="bg1">
                    <a:lumMod val="75000"/>
                  </a:schemeClr>
                </a:solidFill>
              </a:rPr>
              <a:t/>
            </a:r>
            <a:br>
              <a:rPr lang="en-US" sz="2800" b="1" dirty="0">
                <a:solidFill>
                  <a:schemeClr val="bg1">
                    <a:lumMod val="75000"/>
                  </a:schemeClr>
                </a:solidFill>
              </a:rPr>
            </a:br>
            <a:r>
              <a:rPr lang="fr-FR" sz="1800" dirty="0">
                <a:solidFill>
                  <a:schemeClr val="bg1">
                    <a:lumMod val="75000"/>
                  </a:schemeClr>
                </a:solidFill>
              </a:rPr>
              <a:t>A. André, M. </a:t>
            </a:r>
            <a:r>
              <a:rPr lang="fr-FR" sz="1800" dirty="0" err="1">
                <a:solidFill>
                  <a:schemeClr val="bg1">
                    <a:lumMod val="75000"/>
                  </a:schemeClr>
                </a:solidFill>
              </a:rPr>
              <a:t>Alderweireld</a:t>
            </a:r>
            <a:r>
              <a:rPr lang="fr-FR" sz="1800" dirty="0">
                <a:solidFill>
                  <a:schemeClr val="bg1">
                    <a:lumMod val="75000"/>
                  </a:schemeClr>
                </a:solidFill>
              </a:rPr>
              <a:t>, A. </a:t>
            </a:r>
            <a:r>
              <a:rPr lang="fr-FR" sz="1800" dirty="0" err="1">
                <a:solidFill>
                  <a:schemeClr val="bg1">
                    <a:lumMod val="75000"/>
                  </a:schemeClr>
                </a:solidFill>
              </a:rPr>
              <a:t>Ameztegui</a:t>
            </a:r>
            <a:r>
              <a:rPr lang="fr-FR" sz="1800" dirty="0" smtClean="0">
                <a:solidFill>
                  <a:schemeClr val="bg1">
                    <a:lumMod val="75000"/>
                  </a:schemeClr>
                </a:solidFill>
              </a:rPr>
              <a:t>, </a:t>
            </a:r>
            <a:r>
              <a:rPr lang="fr-FR" sz="1800" dirty="0">
                <a:solidFill>
                  <a:schemeClr val="bg1">
                    <a:lumMod val="75000"/>
                  </a:schemeClr>
                </a:solidFill>
              </a:rPr>
              <a:t>Y. </a:t>
            </a:r>
            <a:r>
              <a:rPr lang="fr-FR" sz="1800" dirty="0" err="1">
                <a:solidFill>
                  <a:schemeClr val="bg1">
                    <a:lumMod val="75000"/>
                  </a:schemeClr>
                </a:solidFill>
              </a:rPr>
              <a:t>Brostaux</a:t>
            </a:r>
            <a:r>
              <a:rPr lang="fr-FR" sz="1800" dirty="0" smtClean="0">
                <a:solidFill>
                  <a:schemeClr val="bg1">
                    <a:lumMod val="75000"/>
                  </a:schemeClr>
                </a:solidFill>
              </a:rPr>
              <a:t>, </a:t>
            </a:r>
            <a:r>
              <a:rPr lang="fr-FR" sz="1800" dirty="0">
                <a:solidFill>
                  <a:schemeClr val="bg1">
                    <a:lumMod val="75000"/>
                  </a:schemeClr>
                </a:solidFill>
              </a:rPr>
              <a:t>G. </a:t>
            </a:r>
            <a:r>
              <a:rPr lang="fr-FR" sz="1800" dirty="0" err="1">
                <a:solidFill>
                  <a:schemeClr val="bg1">
                    <a:lumMod val="75000"/>
                  </a:schemeClr>
                </a:solidFill>
              </a:rPr>
              <a:t>Colinet</a:t>
            </a:r>
            <a:r>
              <a:rPr lang="fr-FR" sz="1800" dirty="0">
                <a:solidFill>
                  <a:schemeClr val="bg1">
                    <a:lumMod val="75000"/>
                  </a:schemeClr>
                </a:solidFill>
              </a:rPr>
              <a:t>, B. </a:t>
            </a:r>
            <a:r>
              <a:rPr lang="fr-FR" sz="1800" dirty="0" err="1">
                <a:solidFill>
                  <a:schemeClr val="bg1">
                    <a:lumMod val="75000"/>
                  </a:schemeClr>
                </a:solidFill>
              </a:rPr>
              <a:t>Courbaud</a:t>
            </a:r>
            <a:r>
              <a:rPr lang="fr-FR" sz="1800" dirty="0">
                <a:solidFill>
                  <a:schemeClr val="bg1">
                    <a:lumMod val="75000"/>
                  </a:schemeClr>
                </a:solidFill>
              </a:rPr>
              <a:t>, F. de Coligny, E. </a:t>
            </a:r>
            <a:r>
              <a:rPr lang="fr-FR" sz="1800" dirty="0" err="1">
                <a:solidFill>
                  <a:schemeClr val="bg1">
                    <a:lumMod val="75000"/>
                  </a:schemeClr>
                </a:solidFill>
              </a:rPr>
              <a:t>Dufays</a:t>
            </a:r>
            <a:r>
              <a:rPr lang="fr-FR" sz="1800" dirty="0">
                <a:solidFill>
                  <a:schemeClr val="bg1">
                    <a:lumMod val="75000"/>
                  </a:schemeClr>
                </a:solidFill>
              </a:rPr>
              <a:t>, A. Fayolle, J. </a:t>
            </a:r>
            <a:r>
              <a:rPr lang="fr-FR" sz="1800" dirty="0" err="1">
                <a:solidFill>
                  <a:schemeClr val="bg1">
                    <a:lumMod val="75000"/>
                  </a:schemeClr>
                </a:solidFill>
              </a:rPr>
              <a:t>Goijen</a:t>
            </a:r>
            <a:r>
              <a:rPr lang="fr-FR" sz="1800" dirty="0">
                <a:solidFill>
                  <a:schemeClr val="bg1">
                    <a:lumMod val="75000"/>
                  </a:schemeClr>
                </a:solidFill>
              </a:rPr>
              <a:t>, F. </a:t>
            </a:r>
            <a:r>
              <a:rPr lang="fr-FR" sz="1800" dirty="0" err="1">
                <a:solidFill>
                  <a:schemeClr val="bg1">
                    <a:lumMod val="75000"/>
                  </a:schemeClr>
                </a:solidFill>
              </a:rPr>
              <a:t>Henrotay</a:t>
            </a:r>
            <a:r>
              <a:rPr lang="fr-FR" sz="1800" dirty="0">
                <a:solidFill>
                  <a:schemeClr val="bg1">
                    <a:lumMod val="75000"/>
                  </a:schemeClr>
                </a:solidFill>
              </a:rPr>
              <a:t>, M. </a:t>
            </a:r>
            <a:r>
              <a:rPr lang="fr-FR" sz="1800" dirty="0" err="1">
                <a:solidFill>
                  <a:schemeClr val="bg1">
                    <a:lumMod val="75000"/>
                  </a:schemeClr>
                </a:solidFill>
              </a:rPr>
              <a:t>Jonard</a:t>
            </a:r>
            <a:r>
              <a:rPr lang="fr-FR" sz="1800" dirty="0">
                <a:solidFill>
                  <a:schemeClr val="bg1">
                    <a:lumMod val="75000"/>
                  </a:schemeClr>
                </a:solidFill>
              </a:rPr>
              <a:t>, B. </a:t>
            </a:r>
            <a:r>
              <a:rPr lang="fr-FR" sz="1800" dirty="0" err="1">
                <a:solidFill>
                  <a:schemeClr val="bg1">
                    <a:lumMod val="75000"/>
                  </a:schemeClr>
                </a:solidFill>
              </a:rPr>
              <a:t>Jourez</a:t>
            </a:r>
            <a:r>
              <a:rPr lang="fr-FR" sz="1800" dirty="0">
                <a:solidFill>
                  <a:schemeClr val="bg1">
                    <a:lumMod val="75000"/>
                  </a:schemeClr>
                </a:solidFill>
              </a:rPr>
              <a:t>, D. </a:t>
            </a:r>
            <a:r>
              <a:rPr lang="fr-FR" sz="1800" dirty="0" err="1">
                <a:solidFill>
                  <a:schemeClr val="bg1">
                    <a:lumMod val="75000"/>
                  </a:schemeClr>
                </a:solidFill>
              </a:rPr>
              <a:t>Kneeshaw</a:t>
            </a:r>
            <a:r>
              <a:rPr lang="fr-FR" sz="1800" dirty="0">
                <a:solidFill>
                  <a:schemeClr val="bg1">
                    <a:lumMod val="75000"/>
                  </a:schemeClr>
                </a:solidFill>
              </a:rPr>
              <a:t>, F. </a:t>
            </a:r>
            <a:r>
              <a:rPr lang="fr-FR" sz="1800" dirty="0" err="1">
                <a:solidFill>
                  <a:schemeClr val="bg1">
                    <a:lumMod val="75000"/>
                  </a:schemeClr>
                </a:solidFill>
              </a:rPr>
              <a:t>Lehaire</a:t>
            </a:r>
            <a:r>
              <a:rPr lang="fr-FR" sz="1800" dirty="0">
                <a:solidFill>
                  <a:schemeClr val="bg1">
                    <a:lumMod val="75000"/>
                  </a:schemeClr>
                </a:solidFill>
              </a:rPr>
              <a:t>, P. Lejeune, </a:t>
            </a:r>
            <a:r>
              <a:rPr lang="fr-FR" sz="1800" dirty="0" smtClean="0">
                <a:solidFill>
                  <a:schemeClr val="bg1">
                    <a:lumMod val="75000"/>
                  </a:schemeClr>
                </a:solidFill>
              </a:rPr>
              <a:t>B</a:t>
            </a:r>
            <a:r>
              <a:rPr lang="fr-FR" sz="1800" dirty="0">
                <a:solidFill>
                  <a:schemeClr val="bg1">
                    <a:lumMod val="75000"/>
                  </a:schemeClr>
                </a:solidFill>
              </a:rPr>
              <a:t>. </a:t>
            </a:r>
            <a:r>
              <a:rPr lang="fr-FR" sz="1800" dirty="0" err="1">
                <a:solidFill>
                  <a:schemeClr val="bg1">
                    <a:lumMod val="75000"/>
                  </a:schemeClr>
                </a:solidFill>
              </a:rPr>
              <a:t>Mackels</a:t>
            </a:r>
            <a:r>
              <a:rPr lang="fr-FR" sz="1800" dirty="0">
                <a:solidFill>
                  <a:schemeClr val="bg1">
                    <a:lumMod val="75000"/>
                  </a:schemeClr>
                </a:solidFill>
              </a:rPr>
              <a:t>, A. </a:t>
            </a:r>
            <a:r>
              <a:rPr lang="fr-FR" sz="1800" dirty="0" err="1">
                <a:solidFill>
                  <a:schemeClr val="bg1">
                    <a:lumMod val="75000"/>
                  </a:schemeClr>
                </a:solidFill>
              </a:rPr>
              <a:t>Marquier</a:t>
            </a:r>
            <a:r>
              <a:rPr lang="fr-FR" sz="1800" dirty="0">
                <a:solidFill>
                  <a:schemeClr val="bg1">
                    <a:lumMod val="75000"/>
                  </a:schemeClr>
                </a:solidFill>
              </a:rPr>
              <a:t>, C. </a:t>
            </a:r>
            <a:r>
              <a:rPr lang="fr-FR" sz="1800" dirty="0" err="1">
                <a:solidFill>
                  <a:schemeClr val="bg1">
                    <a:lumMod val="75000"/>
                  </a:schemeClr>
                </a:solidFill>
              </a:rPr>
              <a:t>Mengal</a:t>
            </a:r>
            <a:r>
              <a:rPr lang="fr-FR" sz="1800" dirty="0">
                <a:solidFill>
                  <a:schemeClr val="bg1">
                    <a:lumMod val="75000"/>
                  </a:schemeClr>
                </a:solidFill>
              </a:rPr>
              <a:t>, F.J. Parsons, A. </a:t>
            </a:r>
            <a:r>
              <a:rPr lang="fr-FR" sz="1800" dirty="0" err="1">
                <a:solidFill>
                  <a:schemeClr val="bg1">
                    <a:lumMod val="75000"/>
                  </a:schemeClr>
                </a:solidFill>
              </a:rPr>
              <a:t>Schot</a:t>
            </a:r>
            <a:r>
              <a:rPr lang="fr-FR" sz="1800" dirty="0">
                <a:solidFill>
                  <a:schemeClr val="bg1">
                    <a:lumMod val="75000"/>
                  </a:schemeClr>
                </a:solidFill>
              </a:rPr>
              <a:t>, C. </a:t>
            </a:r>
            <a:r>
              <a:rPr lang="fr-FR" sz="1800" dirty="0" err="1">
                <a:solidFill>
                  <a:schemeClr val="bg1">
                    <a:lumMod val="75000"/>
                  </a:schemeClr>
                </a:solidFill>
              </a:rPr>
              <a:t>Vaianopoulos</a:t>
            </a:r>
            <a:r>
              <a:rPr lang="fr-FR" sz="1800" dirty="0">
                <a:solidFill>
                  <a:schemeClr val="bg1">
                    <a:lumMod val="75000"/>
                  </a:schemeClr>
                </a:solidFill>
              </a:rPr>
              <a:t>... </a:t>
            </a:r>
            <a:r>
              <a:rPr lang="en-US" sz="2800" b="1" dirty="0" smtClean="0">
                <a:solidFill>
                  <a:schemeClr val="accent6">
                    <a:lumMod val="75000"/>
                  </a:schemeClr>
                </a:solidFill>
              </a:rPr>
              <a:t/>
            </a:r>
            <a:br>
              <a:rPr lang="en-US" sz="2800" b="1" dirty="0" smtClean="0">
                <a:solidFill>
                  <a:schemeClr val="accent6">
                    <a:lumMod val="75000"/>
                  </a:schemeClr>
                </a:solidFill>
              </a:rPr>
            </a:br>
            <a:endParaRPr lang="en-US" sz="2800" b="1" dirty="0">
              <a:solidFill>
                <a:schemeClr val="accent6">
                  <a:lumMod val="75000"/>
                </a:schemeClr>
              </a:solidFill>
            </a:endParaRPr>
          </a:p>
        </p:txBody>
      </p:sp>
    </p:spTree>
    <p:extLst>
      <p:ext uri="{BB962C8B-B14F-4D97-AF65-F5344CB8AC3E}">
        <p14:creationId xmlns:p14="http://schemas.microsoft.com/office/powerpoint/2010/main" val="8796071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ZoneTexte 4"/>
          <p:cNvSpPr txBox="1"/>
          <p:nvPr/>
        </p:nvSpPr>
        <p:spPr>
          <a:xfrm>
            <a:off x="772517" y="1013325"/>
            <a:ext cx="4666599" cy="584775"/>
          </a:xfrm>
          <a:prstGeom prst="rect">
            <a:avLst/>
          </a:prstGeom>
          <a:noFill/>
        </p:spPr>
        <p:txBody>
          <a:bodyPr wrap="none" rtlCol="0">
            <a:spAutoFit/>
          </a:bodyPr>
          <a:lstStyle/>
          <a:p>
            <a:r>
              <a:rPr lang="fr-FR" sz="3200" b="1" dirty="0" smtClean="0">
                <a:solidFill>
                  <a:schemeClr val="bg1">
                    <a:lumMod val="85000"/>
                  </a:schemeClr>
                </a:solidFill>
              </a:rPr>
              <a:t>Gestion durable des forêts</a:t>
            </a:r>
            <a:endParaRPr lang="fr-FR" sz="3200" b="1" dirty="0">
              <a:solidFill>
                <a:schemeClr val="bg1">
                  <a:lumMod val="85000"/>
                </a:schemeClr>
              </a:solidFill>
            </a:endParaRPr>
          </a:p>
        </p:txBody>
      </p:sp>
      <p:sp>
        <p:nvSpPr>
          <p:cNvPr id="6" name="ZoneTexte 5"/>
          <p:cNvSpPr txBox="1"/>
          <p:nvPr/>
        </p:nvSpPr>
        <p:spPr>
          <a:xfrm>
            <a:off x="2987824" y="2057412"/>
            <a:ext cx="5472608" cy="584775"/>
          </a:xfrm>
          <a:prstGeom prst="rect">
            <a:avLst/>
          </a:prstGeom>
          <a:noFill/>
        </p:spPr>
        <p:txBody>
          <a:bodyPr wrap="square" rtlCol="0">
            <a:spAutoFit/>
          </a:bodyPr>
          <a:lstStyle/>
          <a:p>
            <a:r>
              <a:rPr lang="fr-BE" sz="3200" b="1" dirty="0" smtClean="0">
                <a:solidFill>
                  <a:schemeClr val="accent6">
                    <a:lumMod val="60000"/>
                    <a:lumOff val="40000"/>
                  </a:schemeClr>
                </a:solidFill>
              </a:rPr>
              <a:t>Maintien d’un couvert continu</a:t>
            </a:r>
            <a:endParaRPr lang="fr-BE" sz="3200" b="1" dirty="0">
              <a:solidFill>
                <a:schemeClr val="accent6">
                  <a:lumMod val="60000"/>
                  <a:lumOff val="40000"/>
                </a:schemeClr>
              </a:solidFill>
            </a:endParaRPr>
          </a:p>
        </p:txBody>
      </p:sp>
      <p:sp>
        <p:nvSpPr>
          <p:cNvPr id="7" name="ZoneTexte 6"/>
          <p:cNvSpPr txBox="1"/>
          <p:nvPr/>
        </p:nvSpPr>
        <p:spPr>
          <a:xfrm>
            <a:off x="1907704" y="4792144"/>
            <a:ext cx="3235566" cy="584775"/>
          </a:xfrm>
          <a:prstGeom prst="rect">
            <a:avLst/>
          </a:prstGeom>
          <a:noFill/>
        </p:spPr>
        <p:txBody>
          <a:bodyPr wrap="none" rtlCol="0">
            <a:spAutoFit/>
          </a:bodyPr>
          <a:lstStyle/>
          <a:p>
            <a:r>
              <a:rPr lang="fr-FR" sz="3200" b="1" dirty="0" smtClean="0">
                <a:solidFill>
                  <a:schemeClr val="bg1">
                    <a:lumMod val="85000"/>
                  </a:schemeClr>
                </a:solidFill>
              </a:rPr>
              <a:t>Mélange d’espèce</a:t>
            </a:r>
            <a:endParaRPr lang="fr-FR" sz="3200" b="1" dirty="0">
              <a:solidFill>
                <a:schemeClr val="bg1">
                  <a:lumMod val="85000"/>
                </a:schemeClr>
              </a:solidFill>
            </a:endParaRPr>
          </a:p>
        </p:txBody>
      </p:sp>
      <p:sp>
        <p:nvSpPr>
          <p:cNvPr id="8" name="ZoneTexte 7"/>
          <p:cNvSpPr txBox="1"/>
          <p:nvPr/>
        </p:nvSpPr>
        <p:spPr>
          <a:xfrm>
            <a:off x="3838423" y="3832969"/>
            <a:ext cx="3626890" cy="584775"/>
          </a:xfrm>
          <a:prstGeom prst="rect">
            <a:avLst/>
          </a:prstGeom>
          <a:noFill/>
        </p:spPr>
        <p:txBody>
          <a:bodyPr wrap="none" rtlCol="0">
            <a:spAutoFit/>
          </a:bodyPr>
          <a:lstStyle/>
          <a:p>
            <a:r>
              <a:rPr lang="fr-FR" sz="3200" b="1" dirty="0" smtClean="0">
                <a:solidFill>
                  <a:schemeClr val="accent6">
                    <a:lumMod val="60000"/>
                    <a:lumOff val="40000"/>
                  </a:schemeClr>
                </a:solidFill>
              </a:rPr>
              <a:t>Structure irrégulière</a:t>
            </a:r>
            <a:endParaRPr lang="fr-FR" sz="3200" b="1" dirty="0">
              <a:solidFill>
                <a:schemeClr val="accent6">
                  <a:lumMod val="60000"/>
                  <a:lumOff val="40000"/>
                </a:schemeClr>
              </a:solidFill>
            </a:endParaRPr>
          </a:p>
        </p:txBody>
      </p:sp>
      <p:sp>
        <p:nvSpPr>
          <p:cNvPr id="9" name="ZoneTexte 8"/>
          <p:cNvSpPr txBox="1"/>
          <p:nvPr/>
        </p:nvSpPr>
        <p:spPr>
          <a:xfrm>
            <a:off x="251521" y="3017518"/>
            <a:ext cx="4088363" cy="584775"/>
          </a:xfrm>
          <a:prstGeom prst="rect">
            <a:avLst/>
          </a:prstGeom>
          <a:noFill/>
        </p:spPr>
        <p:txBody>
          <a:bodyPr wrap="none" rtlCol="0">
            <a:spAutoFit/>
          </a:bodyPr>
          <a:lstStyle/>
          <a:p>
            <a:r>
              <a:rPr lang="fr-FR" sz="3200" b="1" dirty="0" smtClean="0">
                <a:solidFill>
                  <a:schemeClr val="bg1">
                    <a:lumMod val="85000"/>
                  </a:schemeClr>
                </a:solidFill>
              </a:rPr>
              <a:t>Régénération naturelle</a:t>
            </a:r>
            <a:endParaRPr lang="fr-FR" sz="3200" b="1" dirty="0">
              <a:solidFill>
                <a:schemeClr val="bg1">
                  <a:lumMod val="85000"/>
                </a:schemeClr>
              </a:solidFill>
            </a:endParaRPr>
          </a:p>
        </p:txBody>
      </p:sp>
    </p:spTree>
    <p:extLst>
      <p:ext uri="{BB962C8B-B14F-4D97-AF65-F5344CB8AC3E}">
        <p14:creationId xmlns:p14="http://schemas.microsoft.com/office/powerpoint/2010/main" val="34325510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Ellipse 1"/>
          <p:cNvSpPr/>
          <p:nvPr/>
        </p:nvSpPr>
        <p:spPr>
          <a:xfrm>
            <a:off x="755576" y="193204"/>
            <a:ext cx="6840760" cy="1144127"/>
          </a:xfrm>
          <a:prstGeom prst="ellipse">
            <a:avLst/>
          </a:prstGeom>
          <a:solidFill>
            <a:schemeClr val="tx1">
              <a:lumMod val="85000"/>
              <a:lumOff val="15000"/>
              <a:alpha val="67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solidFill>
                  <a:schemeClr val="bg1">
                    <a:lumMod val="85000"/>
                  </a:schemeClr>
                </a:solidFill>
              </a:rPr>
              <a:t>Dans ces conditions, comment contrôler la composition par le contrôle de l’éclairement disponible dans le sous-bois?</a:t>
            </a:r>
            <a:endParaRPr lang="fr-FR" sz="2000" b="1" dirty="0">
              <a:solidFill>
                <a:schemeClr val="bg1">
                  <a:lumMod val="85000"/>
                </a:schemeClr>
              </a:solidFill>
            </a:endParaRPr>
          </a:p>
        </p:txBody>
      </p:sp>
      <p:sp>
        <p:nvSpPr>
          <p:cNvPr id="3" name="Ellipse 2"/>
          <p:cNvSpPr/>
          <p:nvPr/>
        </p:nvSpPr>
        <p:spPr>
          <a:xfrm>
            <a:off x="2915816" y="1577358"/>
            <a:ext cx="648072" cy="240027"/>
          </a:xfrm>
          <a:prstGeom prst="ellipse">
            <a:avLst/>
          </a:prstGeom>
          <a:solidFill>
            <a:schemeClr val="tx1">
              <a:lumMod val="85000"/>
              <a:lumOff val="15000"/>
              <a:alpha val="67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lumMod val="85000"/>
                </a:schemeClr>
              </a:solidFill>
            </a:endParaRPr>
          </a:p>
        </p:txBody>
      </p:sp>
      <p:sp>
        <p:nvSpPr>
          <p:cNvPr id="4" name="Ellipse 3"/>
          <p:cNvSpPr/>
          <p:nvPr/>
        </p:nvSpPr>
        <p:spPr>
          <a:xfrm>
            <a:off x="2699792" y="1977402"/>
            <a:ext cx="360040" cy="133598"/>
          </a:xfrm>
          <a:prstGeom prst="ellipse">
            <a:avLst/>
          </a:prstGeom>
          <a:solidFill>
            <a:schemeClr val="tx1">
              <a:lumMod val="85000"/>
              <a:lumOff val="15000"/>
              <a:alpha val="67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lumMod val="85000"/>
                </a:schemeClr>
              </a:solidFill>
            </a:endParaRPr>
          </a:p>
        </p:txBody>
      </p:sp>
      <p:sp>
        <p:nvSpPr>
          <p:cNvPr id="5" name="Ellipse 4"/>
          <p:cNvSpPr/>
          <p:nvPr/>
        </p:nvSpPr>
        <p:spPr>
          <a:xfrm>
            <a:off x="2483768" y="2269171"/>
            <a:ext cx="261342" cy="108276"/>
          </a:xfrm>
          <a:prstGeom prst="ellipse">
            <a:avLst/>
          </a:prstGeom>
          <a:solidFill>
            <a:schemeClr val="tx1">
              <a:lumMod val="85000"/>
              <a:lumOff val="15000"/>
              <a:alpha val="67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lumMod val="85000"/>
                </a:schemeClr>
              </a:solidFill>
            </a:endParaRPr>
          </a:p>
        </p:txBody>
      </p:sp>
    </p:spTree>
    <p:extLst>
      <p:ext uri="{BB962C8B-B14F-4D97-AF65-F5344CB8AC3E}">
        <p14:creationId xmlns:p14="http://schemas.microsoft.com/office/powerpoint/2010/main" val="361193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6" name="ZoneTexte 15"/>
          <p:cNvSpPr txBox="1"/>
          <p:nvPr/>
        </p:nvSpPr>
        <p:spPr>
          <a:xfrm>
            <a:off x="6732240" y="2976220"/>
            <a:ext cx="1863523" cy="1169551"/>
          </a:xfrm>
          <a:prstGeom prst="rect">
            <a:avLst/>
          </a:prstGeom>
          <a:solidFill>
            <a:schemeClr val="tx1">
              <a:lumMod val="85000"/>
              <a:lumOff val="15000"/>
              <a:alpha val="85000"/>
            </a:schemeClr>
          </a:solidFill>
          <a:ln>
            <a:solidFill>
              <a:schemeClr val="tx1">
                <a:lumMod val="50000"/>
                <a:lumOff val="50000"/>
              </a:schemeClr>
            </a:solidFill>
          </a:ln>
        </p:spPr>
        <p:txBody>
          <a:bodyPr wrap="none" rtlCol="0">
            <a:spAutoFit/>
          </a:bodyPr>
          <a:lstStyle/>
          <a:p>
            <a:r>
              <a:rPr lang="fr-BE" b="1" dirty="0" smtClean="0">
                <a:solidFill>
                  <a:schemeClr val="accent6">
                    <a:lumMod val="75000"/>
                  </a:schemeClr>
                </a:solidFill>
                <a:latin typeface="+mj-lt"/>
              </a:rPr>
              <a:t>Hêtre</a:t>
            </a:r>
          </a:p>
          <a:p>
            <a:r>
              <a:rPr lang="fr-BE" b="1" i="1" dirty="0" err="1" smtClean="0">
                <a:solidFill>
                  <a:schemeClr val="accent6">
                    <a:lumMod val="75000"/>
                  </a:schemeClr>
                </a:solidFill>
                <a:latin typeface="+mj-lt"/>
              </a:rPr>
              <a:t>Fagus</a:t>
            </a:r>
            <a:r>
              <a:rPr lang="fr-BE" b="1" i="1" dirty="0" smtClean="0">
                <a:solidFill>
                  <a:schemeClr val="accent6">
                    <a:lumMod val="75000"/>
                  </a:schemeClr>
                </a:solidFill>
                <a:latin typeface="+mj-lt"/>
              </a:rPr>
              <a:t> </a:t>
            </a:r>
            <a:r>
              <a:rPr lang="fr-BE" b="1" i="1" dirty="0" err="1" smtClean="0">
                <a:solidFill>
                  <a:schemeClr val="accent6">
                    <a:lumMod val="75000"/>
                  </a:schemeClr>
                </a:solidFill>
                <a:latin typeface="+mj-lt"/>
              </a:rPr>
              <a:t>sylvatica</a:t>
            </a:r>
            <a:r>
              <a:rPr lang="fr-BE" b="1" i="1" dirty="0" smtClean="0">
                <a:solidFill>
                  <a:schemeClr val="accent6">
                    <a:lumMod val="75000"/>
                  </a:schemeClr>
                </a:solidFill>
                <a:latin typeface="+mj-lt"/>
              </a:rPr>
              <a:t> </a:t>
            </a:r>
            <a:r>
              <a:rPr lang="fr-BE" b="1" dirty="0" smtClean="0">
                <a:solidFill>
                  <a:schemeClr val="accent6">
                    <a:lumMod val="75000"/>
                  </a:schemeClr>
                </a:solidFill>
                <a:latin typeface="+mj-lt"/>
              </a:rPr>
              <a:t>L.</a:t>
            </a:r>
          </a:p>
          <a:p>
            <a:endParaRPr lang="fr-BE" b="1" dirty="0" smtClean="0">
              <a:solidFill>
                <a:schemeClr val="accent6">
                  <a:lumMod val="75000"/>
                </a:schemeClr>
              </a:solidFill>
              <a:latin typeface="+mj-lt"/>
            </a:endParaRPr>
          </a:p>
          <a:p>
            <a:r>
              <a:rPr lang="fr-BE" sz="1600" b="1" dirty="0" smtClean="0">
                <a:solidFill>
                  <a:schemeClr val="accent6">
                    <a:lumMod val="75000"/>
                  </a:schemeClr>
                </a:solidFill>
                <a:latin typeface="+mj-lt"/>
              </a:rPr>
              <a:t>Envahit </a:t>
            </a:r>
            <a:r>
              <a:rPr lang="fr-BE" sz="1600" b="1" dirty="0" smtClean="0">
                <a:solidFill>
                  <a:schemeClr val="accent6">
                    <a:lumMod val="75000"/>
                  </a:schemeClr>
                </a:solidFill>
                <a:latin typeface="+mj-lt"/>
              </a:rPr>
              <a:t>le sous-bois</a:t>
            </a:r>
            <a:endParaRPr lang="fr-BE" sz="1600" b="1" dirty="0">
              <a:solidFill>
                <a:schemeClr val="accent6">
                  <a:lumMod val="75000"/>
                </a:schemeClr>
              </a:solidFill>
              <a:latin typeface="+mj-lt"/>
            </a:endParaRPr>
          </a:p>
        </p:txBody>
      </p:sp>
      <p:cxnSp>
        <p:nvCxnSpPr>
          <p:cNvPr id="20" name="Connecteur droit 19"/>
          <p:cNvCxnSpPr/>
          <p:nvPr/>
        </p:nvCxnSpPr>
        <p:spPr>
          <a:xfrm flipH="1">
            <a:off x="6084168" y="3236896"/>
            <a:ext cx="648072" cy="0"/>
          </a:xfrm>
          <a:prstGeom prst="line">
            <a:avLst/>
          </a:prstGeom>
          <a:ln w="2540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2063107" y="1376042"/>
            <a:ext cx="3177665" cy="1169551"/>
          </a:xfrm>
          <a:prstGeom prst="rect">
            <a:avLst/>
          </a:prstGeom>
          <a:solidFill>
            <a:schemeClr val="tx1">
              <a:lumMod val="85000"/>
              <a:lumOff val="15000"/>
              <a:alpha val="85000"/>
            </a:schemeClr>
          </a:solidFill>
          <a:ln>
            <a:solidFill>
              <a:schemeClr val="tx1">
                <a:lumMod val="50000"/>
                <a:lumOff val="50000"/>
              </a:schemeClr>
            </a:solidFill>
          </a:ln>
        </p:spPr>
        <p:txBody>
          <a:bodyPr wrap="none" rtlCol="0">
            <a:spAutoFit/>
          </a:bodyPr>
          <a:lstStyle/>
          <a:p>
            <a:r>
              <a:rPr lang="fr-BE" b="1" dirty="0" smtClean="0">
                <a:solidFill>
                  <a:schemeClr val="accent6">
                    <a:lumMod val="75000"/>
                  </a:schemeClr>
                </a:solidFill>
                <a:latin typeface="+mj-lt"/>
                <a:ea typeface="Verdana" panose="020B0604030504040204" pitchFamily="34" charset="0"/>
                <a:cs typeface="Verdana" panose="020B0604030504040204" pitchFamily="34" charset="0"/>
              </a:rPr>
              <a:t>Chêne </a:t>
            </a:r>
            <a:r>
              <a:rPr lang="fr-BE" b="1" dirty="0" smtClean="0">
                <a:solidFill>
                  <a:schemeClr val="accent6">
                    <a:lumMod val="75000"/>
                  </a:schemeClr>
                </a:solidFill>
                <a:latin typeface="+mj-lt"/>
                <a:ea typeface="Verdana" panose="020B0604030504040204" pitchFamily="34" charset="0"/>
                <a:cs typeface="Verdana" panose="020B0604030504040204" pitchFamily="34" charset="0"/>
              </a:rPr>
              <a:t>sessile</a:t>
            </a:r>
            <a:endParaRPr lang="fr-BE" b="1" dirty="0" smtClean="0">
              <a:solidFill>
                <a:schemeClr val="accent6">
                  <a:lumMod val="75000"/>
                </a:schemeClr>
              </a:solidFill>
              <a:latin typeface="+mj-lt"/>
              <a:ea typeface="Verdana" panose="020B0604030504040204" pitchFamily="34" charset="0"/>
              <a:cs typeface="Verdana" panose="020B0604030504040204" pitchFamily="34" charset="0"/>
            </a:endParaRPr>
          </a:p>
          <a:p>
            <a:r>
              <a:rPr lang="fr-BE" b="1" i="1" dirty="0" smtClean="0">
                <a:solidFill>
                  <a:schemeClr val="accent6">
                    <a:lumMod val="75000"/>
                  </a:schemeClr>
                </a:solidFill>
                <a:latin typeface="+mj-lt"/>
                <a:ea typeface="Verdana" panose="020B0604030504040204" pitchFamily="34" charset="0"/>
                <a:cs typeface="Verdana" panose="020B0604030504040204" pitchFamily="34" charset="0"/>
              </a:rPr>
              <a:t>Quercus </a:t>
            </a:r>
            <a:r>
              <a:rPr lang="fr-BE" b="1" i="1" dirty="0" err="1" smtClean="0">
                <a:solidFill>
                  <a:schemeClr val="accent6">
                    <a:lumMod val="75000"/>
                  </a:schemeClr>
                </a:solidFill>
                <a:latin typeface="+mj-lt"/>
                <a:ea typeface="Verdana" panose="020B0604030504040204" pitchFamily="34" charset="0"/>
                <a:cs typeface="Verdana" panose="020B0604030504040204" pitchFamily="34" charset="0"/>
              </a:rPr>
              <a:t>petraea</a:t>
            </a:r>
            <a:r>
              <a:rPr lang="fr-BE" b="1" i="1" dirty="0" smtClean="0">
                <a:solidFill>
                  <a:schemeClr val="accent6">
                    <a:lumMod val="75000"/>
                  </a:schemeClr>
                </a:solidFill>
                <a:latin typeface="+mj-lt"/>
                <a:ea typeface="Verdana" panose="020B0604030504040204" pitchFamily="34" charset="0"/>
                <a:cs typeface="Verdana" panose="020B0604030504040204" pitchFamily="34" charset="0"/>
              </a:rPr>
              <a:t> </a:t>
            </a:r>
            <a:r>
              <a:rPr lang="fr-BE" b="1" dirty="0" smtClean="0">
                <a:solidFill>
                  <a:schemeClr val="accent6">
                    <a:lumMod val="75000"/>
                  </a:schemeClr>
                </a:solidFill>
                <a:latin typeface="+mj-lt"/>
                <a:ea typeface="Verdana" panose="020B0604030504040204" pitchFamily="34" charset="0"/>
                <a:cs typeface="Verdana" panose="020B0604030504040204" pitchFamily="34" charset="0"/>
              </a:rPr>
              <a:t>(Matt) </a:t>
            </a:r>
            <a:r>
              <a:rPr lang="fr-BE" b="1" dirty="0" err="1" smtClean="0">
                <a:solidFill>
                  <a:schemeClr val="accent6">
                    <a:lumMod val="75000"/>
                  </a:schemeClr>
                </a:solidFill>
                <a:latin typeface="+mj-lt"/>
                <a:ea typeface="Verdana" panose="020B0604030504040204" pitchFamily="34" charset="0"/>
                <a:cs typeface="Verdana" panose="020B0604030504040204" pitchFamily="34" charset="0"/>
              </a:rPr>
              <a:t>Liebl</a:t>
            </a:r>
            <a:r>
              <a:rPr lang="fr-BE" b="1" dirty="0" smtClean="0">
                <a:solidFill>
                  <a:schemeClr val="accent6">
                    <a:lumMod val="75000"/>
                  </a:schemeClr>
                </a:solidFill>
                <a:latin typeface="+mj-lt"/>
                <a:ea typeface="Verdana" panose="020B0604030504040204" pitchFamily="34" charset="0"/>
                <a:cs typeface="Verdana" panose="020B0604030504040204" pitchFamily="34" charset="0"/>
              </a:rPr>
              <a:t>.</a:t>
            </a:r>
          </a:p>
          <a:p>
            <a:endParaRPr lang="fr-BE" b="1" dirty="0" smtClean="0">
              <a:solidFill>
                <a:schemeClr val="accent6">
                  <a:lumMod val="75000"/>
                </a:schemeClr>
              </a:solidFill>
              <a:latin typeface="+mj-lt"/>
              <a:ea typeface="Verdana" panose="020B0604030504040204" pitchFamily="34" charset="0"/>
              <a:cs typeface="Verdana" panose="020B0604030504040204" pitchFamily="34" charset="0"/>
            </a:endParaRPr>
          </a:p>
          <a:p>
            <a:r>
              <a:rPr lang="fr-BE" sz="1600" b="1" dirty="0" smtClean="0">
                <a:solidFill>
                  <a:schemeClr val="accent6">
                    <a:lumMod val="75000"/>
                  </a:schemeClr>
                </a:solidFill>
                <a:latin typeface="+mj-lt"/>
                <a:ea typeface="Verdana" panose="020B0604030504040204" pitchFamily="34" charset="0"/>
                <a:cs typeface="Verdana" panose="020B0604030504040204" pitchFamily="34" charset="0"/>
              </a:rPr>
              <a:t>Rare </a:t>
            </a:r>
            <a:r>
              <a:rPr lang="fr-BE" sz="1600" b="1" dirty="0" smtClean="0">
                <a:solidFill>
                  <a:schemeClr val="accent6">
                    <a:lumMod val="75000"/>
                  </a:schemeClr>
                </a:solidFill>
                <a:latin typeface="+mj-lt"/>
                <a:ea typeface="Verdana" panose="020B0604030504040204" pitchFamily="34" charset="0"/>
                <a:cs typeface="Verdana" panose="020B0604030504040204" pitchFamily="34" charset="0"/>
              </a:rPr>
              <a:t>dans la régénération </a:t>
            </a:r>
            <a:r>
              <a:rPr lang="fr-BE" sz="1600" b="1" dirty="0" smtClean="0">
                <a:solidFill>
                  <a:schemeClr val="accent6">
                    <a:lumMod val="75000"/>
                  </a:schemeClr>
                </a:solidFill>
                <a:latin typeface="+mj-lt"/>
                <a:ea typeface="Verdana" panose="020B0604030504040204" pitchFamily="34" charset="0"/>
                <a:cs typeface="Verdana" panose="020B0604030504040204" pitchFamily="34" charset="0"/>
              </a:rPr>
              <a:t>naturelle</a:t>
            </a:r>
            <a:endParaRPr lang="fr-BE" sz="1600" b="1" dirty="0">
              <a:solidFill>
                <a:schemeClr val="accent6">
                  <a:lumMod val="75000"/>
                </a:schemeClr>
              </a:solidFill>
              <a:latin typeface="+mj-lt"/>
              <a:ea typeface="Verdana" panose="020B0604030504040204" pitchFamily="34" charset="0"/>
              <a:cs typeface="Verdana" panose="020B0604030504040204" pitchFamily="34" charset="0"/>
            </a:endParaRPr>
          </a:p>
        </p:txBody>
      </p:sp>
      <p:cxnSp>
        <p:nvCxnSpPr>
          <p:cNvPr id="24" name="Connecteur droit 23"/>
          <p:cNvCxnSpPr/>
          <p:nvPr/>
        </p:nvCxnSpPr>
        <p:spPr>
          <a:xfrm flipH="1">
            <a:off x="1271018" y="1557380"/>
            <a:ext cx="792088" cy="0"/>
          </a:xfrm>
          <a:prstGeom prst="line">
            <a:avLst/>
          </a:prstGeom>
          <a:ln w="25400">
            <a:solidFill>
              <a:schemeClr val="accent6"/>
            </a:solidFill>
            <a:tailEnd type="oval"/>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0" y="1"/>
            <a:ext cx="6732240" cy="461665"/>
          </a:xfrm>
          <a:prstGeom prst="rect">
            <a:avLst/>
          </a:prstGeom>
          <a:solidFill>
            <a:schemeClr val="tx1">
              <a:lumMod val="85000"/>
              <a:lumOff val="15000"/>
              <a:alpha val="85000"/>
            </a:schemeClr>
          </a:solidFill>
          <a:ln>
            <a:solidFill>
              <a:schemeClr val="tx1">
                <a:lumMod val="50000"/>
                <a:lumOff val="50000"/>
              </a:schemeClr>
            </a:solidFill>
          </a:ln>
        </p:spPr>
        <p:txBody>
          <a:bodyPr wrap="square" rtlCol="0">
            <a:spAutoFit/>
          </a:bodyPr>
          <a:lstStyle/>
          <a:p>
            <a:r>
              <a:rPr lang="fr-FR" sz="2400" dirty="0" smtClean="0">
                <a:solidFill>
                  <a:schemeClr val="bg1">
                    <a:lumMod val="75000"/>
                  </a:schemeClr>
                </a:solidFill>
              </a:rPr>
              <a:t>Hêtraie acidophile, </a:t>
            </a:r>
            <a:r>
              <a:rPr lang="fr-FR" sz="2400" dirty="0" smtClean="0">
                <a:solidFill>
                  <a:schemeClr val="bg1">
                    <a:lumMod val="75000"/>
                  </a:schemeClr>
                </a:solidFill>
              </a:rPr>
              <a:t>Ardenne</a:t>
            </a:r>
            <a:r>
              <a:rPr lang="fr-FR" sz="2400" dirty="0" smtClean="0">
                <a:solidFill>
                  <a:schemeClr val="bg1">
                    <a:lumMod val="75000"/>
                  </a:schemeClr>
                </a:solidFill>
              </a:rPr>
              <a:t>, Belgique</a:t>
            </a:r>
            <a:endParaRPr lang="fr-FR" sz="2400" dirty="0">
              <a:solidFill>
                <a:schemeClr val="bg1">
                  <a:lumMod val="75000"/>
                </a:schemeClr>
              </a:solidFill>
            </a:endParaRPr>
          </a:p>
        </p:txBody>
      </p:sp>
      <p:grpSp>
        <p:nvGrpSpPr>
          <p:cNvPr id="29" name="Groupe 28"/>
          <p:cNvGrpSpPr/>
          <p:nvPr/>
        </p:nvGrpSpPr>
        <p:grpSpPr>
          <a:xfrm>
            <a:off x="107504" y="3264252"/>
            <a:ext cx="3578747" cy="2329552"/>
            <a:chOff x="179512" y="2976220"/>
            <a:chExt cx="3578747" cy="2329552"/>
          </a:xfrm>
        </p:grpSpPr>
        <p:sp>
          <p:nvSpPr>
            <p:cNvPr id="9" name="ZoneTexte 8"/>
            <p:cNvSpPr txBox="1"/>
            <p:nvPr/>
          </p:nvSpPr>
          <p:spPr>
            <a:xfrm>
              <a:off x="179512" y="2976220"/>
              <a:ext cx="3578747" cy="2329552"/>
            </a:xfrm>
            <a:prstGeom prst="rect">
              <a:avLst/>
            </a:prstGeom>
            <a:solidFill>
              <a:schemeClr val="tx1">
                <a:lumMod val="85000"/>
                <a:lumOff val="15000"/>
                <a:alpha val="85000"/>
              </a:schemeClr>
            </a:solidFill>
            <a:ln>
              <a:solidFill>
                <a:schemeClr val="tx1">
                  <a:lumMod val="50000"/>
                  <a:lumOff val="50000"/>
                </a:schemeClr>
              </a:solidFill>
            </a:ln>
          </p:spPr>
          <p:txBody>
            <a:bodyPr wrap="square" rtlCol="0">
              <a:spAutoFit/>
            </a:bodyPr>
            <a:lstStyle/>
            <a:p>
              <a:endParaRPr lang="fr-BE" b="1" dirty="0">
                <a:solidFill>
                  <a:schemeClr val="accent6">
                    <a:lumMod val="75000"/>
                  </a:schemeClr>
                </a:solidFill>
                <a:latin typeface="+mj-lt"/>
                <a:ea typeface="Verdana" panose="020B0604030504040204" pitchFamily="34" charset="0"/>
                <a:cs typeface="Verdana" panose="020B0604030504040204" pitchFamily="34" charset="0"/>
              </a:endParaRPr>
            </a:p>
          </p:txBody>
        </p:sp>
        <p:pic>
          <p:nvPicPr>
            <p:cNvPr id="7" name="Image 6"/>
            <p:cNvPicPr>
              <a:picLocks noChangeAspect="1"/>
            </p:cNvPicPr>
            <p:nvPr/>
          </p:nvPicPr>
          <p:blipFill rotWithShape="1">
            <a:blip r:embed="rId4" cstate="email">
              <a:extLst>
                <a:ext uri="{28A0092B-C50C-407E-A947-70E740481C1C}">
                  <a14:useLocalDpi xmlns:a14="http://schemas.microsoft.com/office/drawing/2010/main"/>
                </a:ext>
              </a:extLst>
            </a:blip>
            <a:srcRect l="2909" t="56496" r="47199" b="4509"/>
            <a:stretch/>
          </p:blipFill>
          <p:spPr>
            <a:xfrm>
              <a:off x="1119833" y="3398046"/>
              <a:ext cx="2638426" cy="1485900"/>
            </a:xfrm>
            <a:prstGeom prst="rect">
              <a:avLst/>
            </a:prstGeom>
          </p:spPr>
        </p:pic>
        <p:sp>
          <p:nvSpPr>
            <p:cNvPr id="2" name="ZoneTexte 1"/>
            <p:cNvSpPr txBox="1"/>
            <p:nvPr/>
          </p:nvSpPr>
          <p:spPr>
            <a:xfrm>
              <a:off x="248407" y="3145532"/>
              <a:ext cx="2190639" cy="307777"/>
            </a:xfrm>
            <a:prstGeom prst="rect">
              <a:avLst/>
            </a:prstGeom>
            <a:noFill/>
          </p:spPr>
          <p:txBody>
            <a:bodyPr wrap="square" rtlCol="0">
              <a:spAutoFit/>
            </a:bodyPr>
            <a:lstStyle/>
            <a:p>
              <a:r>
                <a:rPr lang="fr-FR" sz="1400" dirty="0" smtClean="0">
                  <a:solidFill>
                    <a:schemeClr val="bg1">
                      <a:lumMod val="65000"/>
                    </a:schemeClr>
                  </a:solidFill>
                </a:rPr>
                <a:t>Croissance en hauteur (cm)</a:t>
              </a:r>
              <a:endParaRPr lang="fr-FR" sz="1400" dirty="0">
                <a:solidFill>
                  <a:schemeClr val="bg1">
                    <a:lumMod val="65000"/>
                  </a:schemeClr>
                </a:solidFill>
              </a:endParaRPr>
            </a:p>
          </p:txBody>
        </p:sp>
        <p:sp>
          <p:nvSpPr>
            <p:cNvPr id="11" name="ZoneTexte 10"/>
            <p:cNvSpPr txBox="1"/>
            <p:nvPr/>
          </p:nvSpPr>
          <p:spPr>
            <a:xfrm>
              <a:off x="1343726" y="4965154"/>
              <a:ext cx="2190639" cy="307777"/>
            </a:xfrm>
            <a:prstGeom prst="rect">
              <a:avLst/>
            </a:prstGeom>
            <a:noFill/>
          </p:spPr>
          <p:txBody>
            <a:bodyPr wrap="square" rtlCol="0">
              <a:spAutoFit/>
            </a:bodyPr>
            <a:lstStyle/>
            <a:p>
              <a:pPr algn="ctr"/>
              <a:r>
                <a:rPr lang="fr-FR" sz="1400" dirty="0" smtClean="0">
                  <a:solidFill>
                    <a:schemeClr val="bg1">
                      <a:lumMod val="65000"/>
                    </a:schemeClr>
                  </a:solidFill>
                </a:rPr>
                <a:t>Eclairement (%)</a:t>
              </a:r>
              <a:endParaRPr lang="fr-FR" sz="1400" dirty="0">
                <a:solidFill>
                  <a:schemeClr val="bg1">
                    <a:lumMod val="65000"/>
                  </a:schemeClr>
                </a:solidFill>
              </a:endParaRPr>
            </a:p>
          </p:txBody>
        </p:sp>
        <p:sp>
          <p:nvSpPr>
            <p:cNvPr id="12" name="ZoneTexte 11"/>
            <p:cNvSpPr txBox="1"/>
            <p:nvPr/>
          </p:nvSpPr>
          <p:spPr>
            <a:xfrm>
              <a:off x="2891564" y="3833219"/>
              <a:ext cx="642801" cy="307777"/>
            </a:xfrm>
            <a:prstGeom prst="rect">
              <a:avLst/>
            </a:prstGeom>
            <a:noFill/>
          </p:spPr>
          <p:txBody>
            <a:bodyPr wrap="square" rtlCol="0">
              <a:spAutoFit/>
            </a:bodyPr>
            <a:lstStyle/>
            <a:p>
              <a:r>
                <a:rPr lang="fr-FR" sz="1400" dirty="0" smtClean="0">
                  <a:solidFill>
                    <a:schemeClr val="accent6">
                      <a:lumMod val="75000"/>
                    </a:schemeClr>
                  </a:solidFill>
                </a:rPr>
                <a:t>chêne</a:t>
              </a:r>
              <a:endParaRPr lang="fr-FR" sz="1400" dirty="0">
                <a:solidFill>
                  <a:schemeClr val="accent6">
                    <a:lumMod val="75000"/>
                  </a:schemeClr>
                </a:solidFill>
              </a:endParaRPr>
            </a:p>
          </p:txBody>
        </p:sp>
        <p:sp>
          <p:nvSpPr>
            <p:cNvPr id="13" name="ZoneTexte 12"/>
            <p:cNvSpPr txBox="1"/>
            <p:nvPr/>
          </p:nvSpPr>
          <p:spPr>
            <a:xfrm>
              <a:off x="2891564" y="3223105"/>
              <a:ext cx="642801" cy="307777"/>
            </a:xfrm>
            <a:prstGeom prst="rect">
              <a:avLst/>
            </a:prstGeom>
            <a:noFill/>
          </p:spPr>
          <p:txBody>
            <a:bodyPr wrap="square" rtlCol="0">
              <a:spAutoFit/>
            </a:bodyPr>
            <a:lstStyle/>
            <a:p>
              <a:r>
                <a:rPr lang="fr-FR" sz="1400" dirty="0" smtClean="0">
                  <a:solidFill>
                    <a:schemeClr val="bg1">
                      <a:lumMod val="65000"/>
                    </a:schemeClr>
                  </a:solidFill>
                </a:rPr>
                <a:t>Hêtre</a:t>
              </a:r>
              <a:endParaRPr lang="fr-FR" sz="1400" dirty="0">
                <a:solidFill>
                  <a:schemeClr val="bg1">
                    <a:lumMod val="65000"/>
                  </a:schemeClr>
                </a:solidFill>
              </a:endParaRPr>
            </a:p>
          </p:txBody>
        </p:sp>
        <p:cxnSp>
          <p:nvCxnSpPr>
            <p:cNvPr id="4" name="Connecteur droit 3"/>
            <p:cNvCxnSpPr/>
            <p:nvPr/>
          </p:nvCxnSpPr>
          <p:spPr>
            <a:xfrm flipV="1">
              <a:off x="2224800" y="3865614"/>
              <a:ext cx="0" cy="792086"/>
            </a:xfrm>
            <a:prstGeom prst="line">
              <a:avLst/>
            </a:prstGeom>
            <a:ln>
              <a:solidFill>
                <a:schemeClr val="accent6">
                  <a:lumMod val="75000"/>
                </a:schemeClr>
              </a:solidFill>
              <a:prstDash val="sysDash"/>
            </a:ln>
          </p:spPr>
          <p:style>
            <a:lnRef idx="1">
              <a:schemeClr val="accent6"/>
            </a:lnRef>
            <a:fillRef idx="0">
              <a:schemeClr val="accent6"/>
            </a:fillRef>
            <a:effectRef idx="0">
              <a:schemeClr val="accent6"/>
            </a:effectRef>
            <a:fontRef idx="minor">
              <a:schemeClr val="tx1"/>
            </a:fontRef>
          </p:style>
        </p:cxnSp>
        <p:cxnSp>
          <p:nvCxnSpPr>
            <p:cNvPr id="21" name="Connecteur droit 20"/>
            <p:cNvCxnSpPr/>
            <p:nvPr/>
          </p:nvCxnSpPr>
          <p:spPr>
            <a:xfrm flipV="1">
              <a:off x="1800000" y="3833220"/>
              <a:ext cx="0" cy="824480"/>
            </a:xfrm>
            <a:prstGeom prst="line">
              <a:avLst/>
            </a:prstGeom>
            <a:ln>
              <a:solidFill>
                <a:schemeClr val="tx1">
                  <a:lumMod val="50000"/>
                  <a:lumOff val="50000"/>
                </a:schemeClr>
              </a:solidFill>
              <a:prstDash val="sysDash"/>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258787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3074" name="Picture 2" descr="D:\Data_G\rapport\2014_12_BESFe\gfx\chene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26362" y="2137420"/>
            <a:ext cx="1710134" cy="2532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Data_G\rapport\2014_12_BESFe\gfx\beechdamag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9038" y="2137420"/>
            <a:ext cx="1718561" cy="254566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Data_G\rapport\2014_12_BESFe\gfx\globalwarmin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927478" y="2137420"/>
            <a:ext cx="1721294" cy="254566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Data_G\rapport\2014_12_BESFe\gfx\litiere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28652" y="2137420"/>
            <a:ext cx="1718326" cy="254566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D:\Data_G\rapport\2014_12_BESFe\gfx\pic.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526859" y="2117080"/>
            <a:ext cx="1719625" cy="2545668"/>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2409080" y="1649642"/>
            <a:ext cx="866776" cy="400110"/>
          </a:xfrm>
          <a:prstGeom prst="rect">
            <a:avLst/>
          </a:prstGeom>
          <a:solidFill>
            <a:schemeClr val="tx1">
              <a:lumMod val="85000"/>
              <a:lumOff val="15000"/>
            </a:schemeClr>
          </a:solidFill>
        </p:spPr>
        <p:txBody>
          <a:bodyPr wrap="none" rtlCol="0">
            <a:spAutoFit/>
          </a:bodyPr>
          <a:lstStyle/>
          <a:p>
            <a:r>
              <a:rPr lang="en-US" sz="2000" b="1" dirty="0" err="1" smtClean="0">
                <a:solidFill>
                  <a:schemeClr val="bg1">
                    <a:lumMod val="75000"/>
                  </a:schemeClr>
                </a:solidFill>
              </a:rPr>
              <a:t>Climat</a:t>
            </a:r>
            <a:endParaRPr lang="en-US" b="1" dirty="0">
              <a:solidFill>
                <a:schemeClr val="bg1">
                  <a:lumMod val="85000"/>
                </a:schemeClr>
              </a:solidFill>
            </a:endParaRPr>
          </a:p>
        </p:txBody>
      </p:sp>
      <p:sp>
        <p:nvSpPr>
          <p:cNvPr id="5" name="ZoneTexte 4"/>
          <p:cNvSpPr txBox="1"/>
          <p:nvPr/>
        </p:nvSpPr>
        <p:spPr>
          <a:xfrm>
            <a:off x="355026" y="1649642"/>
            <a:ext cx="1250086" cy="400110"/>
          </a:xfrm>
          <a:prstGeom prst="rect">
            <a:avLst/>
          </a:prstGeom>
          <a:noFill/>
        </p:spPr>
        <p:txBody>
          <a:bodyPr wrap="none" rtlCol="0">
            <a:spAutoFit/>
          </a:bodyPr>
          <a:lstStyle/>
          <a:p>
            <a:r>
              <a:rPr lang="en-US" sz="2000" b="1" dirty="0" smtClean="0">
                <a:solidFill>
                  <a:schemeClr val="bg1">
                    <a:lumMod val="75000"/>
                  </a:schemeClr>
                </a:solidFill>
              </a:rPr>
              <a:t>Resilience</a:t>
            </a:r>
            <a:endParaRPr lang="en-US" b="1" dirty="0">
              <a:solidFill>
                <a:schemeClr val="bg1">
                  <a:lumMod val="75000"/>
                </a:schemeClr>
              </a:solidFill>
            </a:endParaRPr>
          </a:p>
        </p:txBody>
      </p:sp>
      <p:sp>
        <p:nvSpPr>
          <p:cNvPr id="12" name="ZoneTexte 11"/>
          <p:cNvSpPr txBox="1"/>
          <p:nvPr/>
        </p:nvSpPr>
        <p:spPr>
          <a:xfrm>
            <a:off x="4085402" y="1649642"/>
            <a:ext cx="1009700" cy="400110"/>
          </a:xfrm>
          <a:prstGeom prst="rect">
            <a:avLst/>
          </a:prstGeom>
          <a:solidFill>
            <a:schemeClr val="tx1">
              <a:lumMod val="85000"/>
              <a:lumOff val="15000"/>
            </a:schemeClr>
          </a:solidFill>
        </p:spPr>
        <p:txBody>
          <a:bodyPr wrap="none" rtlCol="0">
            <a:spAutoFit/>
          </a:bodyPr>
          <a:lstStyle/>
          <a:p>
            <a:r>
              <a:rPr lang="en-US" sz="2000" b="1" dirty="0" err="1" smtClean="0">
                <a:solidFill>
                  <a:schemeClr val="bg1">
                    <a:lumMod val="75000"/>
                  </a:schemeClr>
                </a:solidFill>
              </a:rPr>
              <a:t>Fertilité</a:t>
            </a:r>
            <a:endParaRPr lang="en-US" b="1" dirty="0">
              <a:solidFill>
                <a:schemeClr val="bg1">
                  <a:lumMod val="75000"/>
                </a:schemeClr>
              </a:solidFill>
            </a:endParaRPr>
          </a:p>
        </p:txBody>
      </p:sp>
      <p:sp>
        <p:nvSpPr>
          <p:cNvPr id="13" name="ZoneTexte 12"/>
          <p:cNvSpPr txBox="1"/>
          <p:nvPr/>
        </p:nvSpPr>
        <p:spPr>
          <a:xfrm>
            <a:off x="5665511" y="1649642"/>
            <a:ext cx="1447191" cy="400110"/>
          </a:xfrm>
          <a:prstGeom prst="rect">
            <a:avLst/>
          </a:prstGeom>
          <a:solidFill>
            <a:schemeClr val="tx1">
              <a:lumMod val="85000"/>
              <a:lumOff val="15000"/>
            </a:schemeClr>
          </a:solidFill>
        </p:spPr>
        <p:txBody>
          <a:bodyPr wrap="none" rtlCol="0">
            <a:spAutoFit/>
          </a:bodyPr>
          <a:lstStyle/>
          <a:p>
            <a:r>
              <a:rPr lang="en-US" sz="2000" b="1" dirty="0" err="1" smtClean="0">
                <a:solidFill>
                  <a:schemeClr val="bg1">
                    <a:lumMod val="75000"/>
                  </a:schemeClr>
                </a:solidFill>
              </a:rPr>
              <a:t>Biodiversité</a:t>
            </a:r>
            <a:endParaRPr lang="en-US" b="1" dirty="0">
              <a:solidFill>
                <a:schemeClr val="bg1">
                  <a:lumMod val="75000"/>
                </a:schemeClr>
              </a:solidFill>
            </a:endParaRPr>
          </a:p>
        </p:txBody>
      </p:sp>
      <p:sp>
        <p:nvSpPr>
          <p:cNvPr id="14" name="ZoneTexte 13"/>
          <p:cNvSpPr txBox="1"/>
          <p:nvPr/>
        </p:nvSpPr>
        <p:spPr>
          <a:xfrm>
            <a:off x="7710788" y="1649642"/>
            <a:ext cx="631904" cy="400110"/>
          </a:xfrm>
          <a:prstGeom prst="rect">
            <a:avLst/>
          </a:prstGeom>
          <a:solidFill>
            <a:schemeClr val="tx1">
              <a:lumMod val="85000"/>
              <a:lumOff val="15000"/>
            </a:schemeClr>
          </a:solidFill>
        </p:spPr>
        <p:txBody>
          <a:bodyPr wrap="none" rtlCol="0">
            <a:spAutoFit/>
          </a:bodyPr>
          <a:lstStyle/>
          <a:p>
            <a:r>
              <a:rPr lang="en-US" sz="2000" b="1" dirty="0" smtClean="0">
                <a:solidFill>
                  <a:schemeClr val="bg1">
                    <a:lumMod val="75000"/>
                  </a:schemeClr>
                </a:solidFill>
              </a:rPr>
              <a:t>Bois</a:t>
            </a:r>
            <a:endParaRPr lang="en-US" b="1" dirty="0">
              <a:solidFill>
                <a:schemeClr val="bg1">
                  <a:lumMod val="75000"/>
                </a:schemeClr>
              </a:solidFill>
            </a:endParaRPr>
          </a:p>
        </p:txBody>
      </p:sp>
      <p:sp>
        <p:nvSpPr>
          <p:cNvPr id="6" name="Titre 5"/>
          <p:cNvSpPr>
            <a:spLocks noGrp="1"/>
          </p:cNvSpPr>
          <p:nvPr>
            <p:ph type="title"/>
          </p:nvPr>
        </p:nvSpPr>
        <p:spPr/>
        <p:txBody>
          <a:bodyPr>
            <a:noAutofit/>
          </a:bodyPr>
          <a:lstStyle/>
          <a:p>
            <a:r>
              <a:rPr lang="fr-BE" sz="3200" dirty="0" smtClean="0"/>
              <a:t>Pourtant maintenir le chêne semble int</a:t>
            </a:r>
            <a:r>
              <a:rPr lang="fr-BE" sz="3200" dirty="0" smtClean="0"/>
              <a:t>éressant à de multiples égards</a:t>
            </a:r>
            <a:endParaRPr lang="fr-BE" sz="4000" dirty="0"/>
          </a:p>
        </p:txBody>
      </p:sp>
    </p:spTree>
    <p:extLst>
      <p:ext uri="{BB962C8B-B14F-4D97-AF65-F5344CB8AC3E}">
        <p14:creationId xmlns:p14="http://schemas.microsoft.com/office/powerpoint/2010/main" val="6291250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6512" y="0"/>
            <a:ext cx="9144000" cy="952500"/>
          </a:xfrm>
        </p:spPr>
        <p:txBody>
          <a:bodyPr>
            <a:normAutofit/>
          </a:bodyPr>
          <a:lstStyle/>
          <a:p>
            <a:r>
              <a:rPr lang="fr-FR" sz="3600" dirty="0" smtClean="0"/>
              <a:t>Modélisation de l’interception de la lumière</a:t>
            </a:r>
            <a:endParaRPr lang="fr-FR" sz="3600" dirty="0"/>
          </a:p>
        </p:txBody>
      </p:sp>
      <p:sp>
        <p:nvSpPr>
          <p:cNvPr id="13" name="ZoneTexte 12"/>
          <p:cNvSpPr txBox="1"/>
          <p:nvPr/>
        </p:nvSpPr>
        <p:spPr>
          <a:xfrm>
            <a:off x="323528" y="1606927"/>
            <a:ext cx="1728193" cy="307777"/>
          </a:xfrm>
          <a:prstGeom prst="rect">
            <a:avLst/>
          </a:prstGeom>
          <a:noFill/>
        </p:spPr>
        <p:txBody>
          <a:bodyPr wrap="square" rtlCol="0">
            <a:spAutoFit/>
          </a:bodyPr>
          <a:lstStyle/>
          <a:p>
            <a:pPr algn="ctr"/>
            <a:r>
              <a:rPr lang="fr-FR" sz="1400" dirty="0" smtClean="0">
                <a:solidFill>
                  <a:schemeClr val="bg1">
                    <a:lumMod val="75000"/>
                  </a:schemeClr>
                </a:solidFill>
              </a:rPr>
              <a:t>Fichier d’inventaire</a:t>
            </a:r>
            <a:endParaRPr lang="fr-FR" sz="1400" dirty="0">
              <a:solidFill>
                <a:schemeClr val="bg1">
                  <a:lumMod val="75000"/>
                </a:schemeClr>
              </a:solidFill>
            </a:endParaRPr>
          </a:p>
        </p:txBody>
      </p:sp>
      <p:pic>
        <p:nvPicPr>
          <p:cNvPr id="1038" name="Picture 6"/>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1721" y="1340252"/>
            <a:ext cx="4887568" cy="4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ZoneTexte 27"/>
          <p:cNvSpPr txBox="1"/>
          <p:nvPr/>
        </p:nvSpPr>
        <p:spPr>
          <a:xfrm>
            <a:off x="6220147" y="5417785"/>
            <a:ext cx="2915816" cy="276999"/>
          </a:xfrm>
          <a:prstGeom prst="rect">
            <a:avLst/>
          </a:prstGeom>
          <a:noFill/>
        </p:spPr>
        <p:txBody>
          <a:bodyPr wrap="square" rtlCol="0">
            <a:spAutoFit/>
          </a:bodyPr>
          <a:lstStyle/>
          <a:p>
            <a:pPr algn="r"/>
            <a:r>
              <a:rPr lang="en-US" sz="1200" cap="small" dirty="0" err="1" smtClean="0">
                <a:solidFill>
                  <a:schemeClr val="bg1">
                    <a:lumMod val="50000"/>
                  </a:schemeClr>
                </a:solidFill>
              </a:rPr>
              <a:t>Ligot</a:t>
            </a:r>
            <a:r>
              <a:rPr lang="en-US" sz="1200" dirty="0" smtClean="0">
                <a:solidFill>
                  <a:schemeClr val="bg1">
                    <a:lumMod val="50000"/>
                  </a:schemeClr>
                </a:solidFill>
              </a:rPr>
              <a:t> et al. 2014, Can. J. For. Res. 44</a:t>
            </a:r>
            <a:endParaRPr lang="en-US" sz="1200" dirty="0">
              <a:solidFill>
                <a:schemeClr val="bg1">
                  <a:lumMod val="50000"/>
                </a:schemeClr>
              </a:solidFill>
            </a:endParaRPr>
          </a:p>
        </p:txBody>
      </p:sp>
      <p:pic>
        <p:nvPicPr>
          <p:cNvPr id="1036" name="Picture 4"/>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051722" y="1360151"/>
            <a:ext cx="4864299" cy="4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ZoneTexte 42"/>
          <p:cNvSpPr txBox="1"/>
          <p:nvPr/>
        </p:nvSpPr>
        <p:spPr>
          <a:xfrm>
            <a:off x="2051722" y="2769731"/>
            <a:ext cx="1368150" cy="954107"/>
          </a:xfrm>
          <a:prstGeom prst="rect">
            <a:avLst/>
          </a:prstGeom>
          <a:noFill/>
        </p:spPr>
        <p:txBody>
          <a:bodyPr wrap="square" rtlCol="0">
            <a:spAutoFit/>
          </a:bodyPr>
          <a:lstStyle/>
          <a:p>
            <a:pPr algn="ctr"/>
            <a:r>
              <a:rPr lang="en-US" sz="1400" dirty="0" smtClean="0">
                <a:solidFill>
                  <a:schemeClr val="bg1">
                    <a:lumMod val="75000"/>
                  </a:schemeClr>
                </a:solidFill>
              </a:rPr>
              <a:t>Interception de la lumière</a:t>
            </a:r>
          </a:p>
          <a:p>
            <a:pPr algn="ctr"/>
            <a:r>
              <a:rPr lang="en-US" sz="1400" dirty="0" smtClean="0">
                <a:solidFill>
                  <a:schemeClr val="bg1">
                    <a:lumMod val="75000"/>
                  </a:schemeClr>
                </a:solidFill>
              </a:rPr>
              <a:t>-</a:t>
            </a:r>
          </a:p>
          <a:p>
            <a:pPr algn="ctr"/>
            <a:r>
              <a:rPr lang="en-US" sz="1400" dirty="0" smtClean="0">
                <a:solidFill>
                  <a:schemeClr val="bg1">
                    <a:lumMod val="75000"/>
                  </a:schemeClr>
                </a:solidFill>
              </a:rPr>
              <a:t>SAMSARALIGHT</a:t>
            </a:r>
            <a:endParaRPr lang="en-US" sz="1400" dirty="0" smtClean="0">
              <a:solidFill>
                <a:schemeClr val="bg1">
                  <a:lumMod val="75000"/>
                </a:schemeClr>
              </a:solidFill>
            </a:endParaRPr>
          </a:p>
        </p:txBody>
      </p:sp>
      <p:sp>
        <p:nvSpPr>
          <p:cNvPr id="73" name="Ellipse 72"/>
          <p:cNvSpPr/>
          <p:nvPr/>
        </p:nvSpPr>
        <p:spPr>
          <a:xfrm>
            <a:off x="3824300" y="3490174"/>
            <a:ext cx="72008" cy="50987"/>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lipse 35"/>
          <p:cNvSpPr/>
          <p:nvPr/>
        </p:nvSpPr>
        <p:spPr>
          <a:xfrm>
            <a:off x="3599892" y="2533937"/>
            <a:ext cx="72008" cy="50987"/>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Forme libre 1041"/>
          <p:cNvSpPr/>
          <p:nvPr/>
        </p:nvSpPr>
        <p:spPr>
          <a:xfrm>
            <a:off x="1514475" y="1064676"/>
            <a:ext cx="5924550" cy="2752931"/>
          </a:xfrm>
          <a:custGeom>
            <a:avLst/>
            <a:gdLst>
              <a:gd name="connsiteX0" fmla="*/ 0 w 5924550"/>
              <a:gd name="connsiteY0" fmla="*/ 2477638 h 2477638"/>
              <a:gd name="connsiteX1" fmla="*/ 2409825 w 5924550"/>
              <a:gd name="connsiteY1" fmla="*/ 115438 h 2477638"/>
              <a:gd name="connsiteX2" fmla="*/ 5924550 w 5924550"/>
              <a:gd name="connsiteY2" fmla="*/ 582163 h 2477638"/>
            </a:gdLst>
            <a:ahLst/>
            <a:cxnLst>
              <a:cxn ang="0">
                <a:pos x="connsiteX0" y="connsiteY0"/>
              </a:cxn>
              <a:cxn ang="0">
                <a:pos x="connsiteX1" y="connsiteY1"/>
              </a:cxn>
              <a:cxn ang="0">
                <a:pos x="connsiteX2" y="connsiteY2"/>
              </a:cxn>
            </a:cxnLst>
            <a:rect l="l" t="t" r="r" b="b"/>
            <a:pathLst>
              <a:path w="5924550" h="2477638">
                <a:moveTo>
                  <a:pt x="0" y="2477638"/>
                </a:moveTo>
                <a:cubicBezTo>
                  <a:pt x="711200" y="1454494"/>
                  <a:pt x="1422400" y="431350"/>
                  <a:pt x="2409825" y="115438"/>
                </a:cubicBezTo>
                <a:cubicBezTo>
                  <a:pt x="3397250" y="-200474"/>
                  <a:pt x="4660900" y="190844"/>
                  <a:pt x="5924550" y="582163"/>
                </a:cubicBezTo>
              </a:path>
            </a:pathLst>
          </a:custGeom>
          <a:noFill/>
          <a:ln>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7" name="Connecteur droit avec flèche 1046"/>
          <p:cNvCxnSpPr/>
          <p:nvPr/>
        </p:nvCxnSpPr>
        <p:spPr>
          <a:xfrm>
            <a:off x="3379676" y="1445935"/>
            <a:ext cx="756084" cy="3228950"/>
          </a:xfrm>
          <a:prstGeom prst="straightConnector1">
            <a:avLst/>
          </a:prstGeom>
          <a:ln w="19050">
            <a:solidFill>
              <a:srgbClr val="FFCC00">
                <a:alpha val="62745"/>
              </a:srgbClr>
            </a:solidFill>
            <a:tailEnd type="arrow"/>
          </a:ln>
        </p:spPr>
        <p:style>
          <a:lnRef idx="1">
            <a:schemeClr val="accent1"/>
          </a:lnRef>
          <a:fillRef idx="0">
            <a:schemeClr val="accent1"/>
          </a:fillRef>
          <a:effectRef idx="0">
            <a:schemeClr val="accent1"/>
          </a:effectRef>
          <a:fontRef idx="minor">
            <a:schemeClr val="tx1"/>
          </a:fontRef>
        </p:style>
      </p:cxnSp>
      <p:sp>
        <p:nvSpPr>
          <p:cNvPr id="1045" name="Ellipse 1044"/>
          <p:cNvSpPr/>
          <p:nvPr/>
        </p:nvSpPr>
        <p:spPr>
          <a:xfrm>
            <a:off x="3271664" y="1337331"/>
            <a:ext cx="216024" cy="217207"/>
          </a:xfrm>
          <a:prstGeom prst="ellipse">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ZoneTexte 44"/>
          <p:cNvSpPr txBox="1"/>
          <p:nvPr/>
        </p:nvSpPr>
        <p:spPr>
          <a:xfrm rot="20600525">
            <a:off x="3995936" y="4663342"/>
            <a:ext cx="2736304" cy="307777"/>
          </a:xfrm>
          <a:prstGeom prst="rect">
            <a:avLst/>
          </a:prstGeom>
          <a:noFill/>
        </p:spPr>
        <p:txBody>
          <a:bodyPr wrap="square" rtlCol="0">
            <a:spAutoFit/>
          </a:bodyPr>
          <a:lstStyle/>
          <a:p>
            <a:pPr algn="ctr"/>
            <a:r>
              <a:rPr lang="fr-FR" sz="1400" dirty="0" smtClean="0">
                <a:solidFill>
                  <a:schemeClr val="accent6">
                    <a:lumMod val="60000"/>
                    <a:lumOff val="40000"/>
                  </a:schemeClr>
                </a:solidFill>
              </a:rPr>
              <a:t>Pourcentage d’éclairement relatif</a:t>
            </a:r>
            <a:endParaRPr lang="fr-FR" sz="1400" dirty="0" smtClean="0">
              <a:solidFill>
                <a:schemeClr val="accent6">
                  <a:lumMod val="60000"/>
                  <a:lumOff val="40000"/>
                </a:schemeClr>
              </a:solidFill>
            </a:endParaRPr>
          </a:p>
        </p:txBody>
      </p:sp>
      <p:sp>
        <p:nvSpPr>
          <p:cNvPr id="38" name="Forme libre 37"/>
          <p:cNvSpPr/>
          <p:nvPr/>
        </p:nvSpPr>
        <p:spPr>
          <a:xfrm>
            <a:off x="1980000" y="1770748"/>
            <a:ext cx="1224000" cy="333252"/>
          </a:xfrm>
          <a:custGeom>
            <a:avLst/>
            <a:gdLst>
              <a:gd name="connsiteX0" fmla="*/ 0 w 1224000"/>
              <a:gd name="connsiteY0" fmla="*/ 26327 h 299927"/>
              <a:gd name="connsiteX1" fmla="*/ 619200 w 1224000"/>
              <a:gd name="connsiteY1" fmla="*/ 26327 h 299927"/>
              <a:gd name="connsiteX2" fmla="*/ 1224000 w 1224000"/>
              <a:gd name="connsiteY2" fmla="*/ 299927 h 299927"/>
            </a:gdLst>
            <a:ahLst/>
            <a:cxnLst>
              <a:cxn ang="0">
                <a:pos x="connsiteX0" y="connsiteY0"/>
              </a:cxn>
              <a:cxn ang="0">
                <a:pos x="connsiteX1" y="connsiteY1"/>
              </a:cxn>
              <a:cxn ang="0">
                <a:pos x="connsiteX2" y="connsiteY2"/>
              </a:cxn>
            </a:cxnLst>
            <a:rect l="l" t="t" r="r" b="b"/>
            <a:pathLst>
              <a:path w="1224000" h="299927">
                <a:moveTo>
                  <a:pt x="0" y="26327"/>
                </a:moveTo>
                <a:cubicBezTo>
                  <a:pt x="207600" y="3527"/>
                  <a:pt x="415200" y="-19273"/>
                  <a:pt x="619200" y="26327"/>
                </a:cubicBezTo>
                <a:cubicBezTo>
                  <a:pt x="823200" y="71927"/>
                  <a:pt x="1023600" y="185927"/>
                  <a:pt x="1224000" y="299927"/>
                </a:cubicBezTo>
              </a:path>
            </a:pathLst>
          </a:custGeom>
          <a:noFill/>
          <a:ln>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78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8"/>
                                        </p:tgtEl>
                                      </p:cBhvr>
                                    </p:animEffect>
                                    <p:set>
                                      <p:cBhvr>
                                        <p:cTn id="10" dur="1" fill="hold">
                                          <p:stCondLst>
                                            <p:cond delay="499"/>
                                          </p:stCondLst>
                                        </p:cTn>
                                        <p:tgtEl>
                                          <p:spTgt spid="38"/>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047"/>
                                        </p:tgtEl>
                                        <p:attrNameLst>
                                          <p:attrName>style.visibility</p:attrName>
                                        </p:attrNameLst>
                                      </p:cBhvr>
                                      <p:to>
                                        <p:strVal val="visible"/>
                                      </p:to>
                                    </p:set>
                                    <p:animEffect transition="in" filter="fade">
                                      <p:cBhvr>
                                        <p:cTn id="13" dur="500"/>
                                        <p:tgtEl>
                                          <p:spTgt spid="104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45"/>
                                        </p:tgtEl>
                                        <p:attrNameLst>
                                          <p:attrName>style.visibility</p:attrName>
                                        </p:attrNameLst>
                                      </p:cBhvr>
                                      <p:to>
                                        <p:strVal val="visible"/>
                                      </p:to>
                                    </p:set>
                                    <p:animEffect transition="in" filter="fade">
                                      <p:cBhvr>
                                        <p:cTn id="16" dur="500"/>
                                        <p:tgtEl>
                                          <p:spTgt spid="104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42"/>
                                        </p:tgtEl>
                                        <p:attrNameLst>
                                          <p:attrName>style.visibility</p:attrName>
                                        </p:attrNameLst>
                                      </p:cBhvr>
                                      <p:to>
                                        <p:strVal val="visible"/>
                                      </p:to>
                                    </p:set>
                                    <p:animEffect transition="in" filter="fade">
                                      <p:cBhvr>
                                        <p:cTn id="19" dur="500"/>
                                        <p:tgtEl>
                                          <p:spTgt spid="10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par>
                                <p:cTn id="32" presetID="1" presetClass="entr" presetSubtype="0" fill="hold" nodeType="withEffect">
                                  <p:stCondLst>
                                    <p:cond delay="0"/>
                                  </p:stCondLst>
                                  <p:childTnLst>
                                    <p:set>
                                      <p:cBhvr>
                                        <p:cTn id="33" dur="1" fill="hold">
                                          <p:stCondLst>
                                            <p:cond delay="0"/>
                                          </p:stCondLst>
                                        </p:cTn>
                                        <p:tgtEl>
                                          <p:spTgt spid="1038"/>
                                        </p:tgtEl>
                                        <p:attrNameLst>
                                          <p:attrName>style.visibility</p:attrName>
                                        </p:attrNameLst>
                                      </p:cBhvr>
                                      <p:to>
                                        <p:strVal val="visible"/>
                                      </p:to>
                                    </p:set>
                                  </p:childTnLst>
                                </p:cTn>
                              </p:par>
                              <p:par>
                                <p:cTn id="34" presetID="1" presetClass="exit" presetSubtype="0" fill="hold" nodeType="withEffect">
                                  <p:stCondLst>
                                    <p:cond delay="0"/>
                                  </p:stCondLst>
                                  <p:childTnLst>
                                    <p:set>
                                      <p:cBhvr>
                                        <p:cTn id="35" dur="1" fill="hold">
                                          <p:stCondLst>
                                            <p:cond delay="0"/>
                                          </p:stCondLst>
                                        </p:cTn>
                                        <p:tgtEl>
                                          <p:spTgt spid="10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3" grpId="0"/>
      <p:bldP spid="73" grpId="0" animBg="1"/>
      <p:bldP spid="36" grpId="0" animBg="1"/>
      <p:bldP spid="1042" grpId="0" animBg="1"/>
      <p:bldP spid="1045" grpId="0" animBg="1"/>
      <p:bldP spid="45" grpId="0"/>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6512" y="0"/>
            <a:ext cx="9144000" cy="952500"/>
          </a:xfrm>
        </p:spPr>
        <p:txBody>
          <a:bodyPr/>
          <a:lstStyle/>
          <a:p>
            <a:r>
              <a:rPr lang="en-US" dirty="0" smtClean="0"/>
              <a:t>Simulations</a:t>
            </a:r>
            <a:endParaRPr lang="en-US" dirty="0"/>
          </a:p>
        </p:txBody>
      </p:sp>
      <p:pic>
        <p:nvPicPr>
          <p:cNvPr id="7" name="Imag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244" y="537243"/>
            <a:ext cx="3001474" cy="2584166"/>
          </a:xfrm>
          <a:prstGeom prst="rect">
            <a:avLst/>
          </a:prstGeom>
        </p:spPr>
      </p:pic>
      <p:sp>
        <p:nvSpPr>
          <p:cNvPr id="9" name="ZoneTexte 8"/>
          <p:cNvSpPr txBox="1"/>
          <p:nvPr/>
        </p:nvSpPr>
        <p:spPr>
          <a:xfrm>
            <a:off x="3059832" y="1097305"/>
            <a:ext cx="5904656" cy="1477328"/>
          </a:xfrm>
          <a:prstGeom prst="rect">
            <a:avLst/>
          </a:prstGeom>
          <a:noFill/>
        </p:spPr>
        <p:txBody>
          <a:bodyPr wrap="square" rtlCol="0">
            <a:spAutoFit/>
          </a:bodyPr>
          <a:lstStyle>
            <a:defPPr>
              <a:defRPr lang="fr-FR"/>
            </a:defPPr>
            <a:lvl1pPr marL="285750" indent="-285750">
              <a:buFont typeface="Arial" panose="020B0604020202020204" pitchFamily="34" charset="0"/>
              <a:buChar char="•"/>
              <a:defRPr>
                <a:solidFill>
                  <a:schemeClr val="bg1">
                    <a:lumMod val="75000"/>
                  </a:schemeClr>
                </a:solidFill>
              </a:defRPr>
            </a:lvl1pPr>
            <a:lvl2pPr marL="742950" lvl="1" indent="-285750">
              <a:buFont typeface="Arial" panose="020B0604020202020204" pitchFamily="34" charset="0"/>
              <a:buChar char="•"/>
              <a:defRPr>
                <a:solidFill>
                  <a:schemeClr val="bg1">
                    <a:lumMod val="75000"/>
                  </a:schemeClr>
                </a:solidFill>
              </a:defRPr>
            </a:lvl2pPr>
          </a:lstStyle>
          <a:p>
            <a:r>
              <a:rPr lang="fr-FR" dirty="0"/>
              <a:t>Comparer 5 scénarios de coupe combinés avec 4 intensités de coupe sur 27 sites</a:t>
            </a:r>
          </a:p>
          <a:p>
            <a:pPr lvl="1"/>
            <a:r>
              <a:rPr lang="fr-FR" dirty="0"/>
              <a:t>Gain d’éclairement moyen</a:t>
            </a:r>
          </a:p>
          <a:p>
            <a:pPr lvl="1"/>
            <a:r>
              <a:rPr lang="fr-FR" dirty="0"/>
              <a:t>Gain de surface favorable à la régénération du chêne (ER. = 20-40%)</a:t>
            </a:r>
            <a:endParaRPr lang="fr-FR" dirty="0"/>
          </a:p>
        </p:txBody>
      </p:sp>
      <p:sp>
        <p:nvSpPr>
          <p:cNvPr id="23" name="ZoneTexte 22"/>
          <p:cNvSpPr txBox="1"/>
          <p:nvPr/>
        </p:nvSpPr>
        <p:spPr>
          <a:xfrm>
            <a:off x="1763688" y="2808412"/>
            <a:ext cx="1885003" cy="338554"/>
          </a:xfrm>
          <a:prstGeom prst="rect">
            <a:avLst/>
          </a:prstGeom>
          <a:noFill/>
        </p:spPr>
        <p:txBody>
          <a:bodyPr wrap="none" rtlCol="0">
            <a:spAutoFit/>
          </a:bodyPr>
          <a:lstStyle/>
          <a:p>
            <a:r>
              <a:rPr lang="en-US" sz="1600" dirty="0" smtClean="0">
                <a:solidFill>
                  <a:schemeClr val="bg1">
                    <a:lumMod val="75000"/>
                  </a:schemeClr>
                </a:solidFill>
              </a:rPr>
              <a:t>Simulation de coupe</a:t>
            </a:r>
            <a:endParaRPr lang="en-US" sz="1600" dirty="0">
              <a:solidFill>
                <a:schemeClr val="bg1">
                  <a:lumMod val="75000"/>
                </a:schemeClr>
              </a:solidFill>
            </a:endParaRPr>
          </a:p>
        </p:txBody>
      </p:sp>
      <p:sp>
        <p:nvSpPr>
          <p:cNvPr id="27" name="Forme libre 26"/>
          <p:cNvSpPr/>
          <p:nvPr/>
        </p:nvSpPr>
        <p:spPr>
          <a:xfrm>
            <a:off x="2184741" y="2679786"/>
            <a:ext cx="1558776" cy="436402"/>
          </a:xfrm>
          <a:custGeom>
            <a:avLst/>
            <a:gdLst>
              <a:gd name="connsiteX0" fmla="*/ 0 w 1558776"/>
              <a:gd name="connsiteY0" fmla="*/ 0 h 392762"/>
              <a:gd name="connsiteX1" fmla="*/ 1141466 w 1558776"/>
              <a:gd name="connsiteY1" fmla="*/ 85916 h 392762"/>
              <a:gd name="connsiteX2" fmla="*/ 1558776 w 1558776"/>
              <a:gd name="connsiteY2" fmla="*/ 392762 h 392762"/>
            </a:gdLst>
            <a:ahLst/>
            <a:cxnLst>
              <a:cxn ang="0">
                <a:pos x="connsiteX0" y="connsiteY0"/>
              </a:cxn>
              <a:cxn ang="0">
                <a:pos x="connsiteX1" y="connsiteY1"/>
              </a:cxn>
              <a:cxn ang="0">
                <a:pos x="connsiteX2" y="connsiteY2"/>
              </a:cxn>
            </a:cxnLst>
            <a:rect l="l" t="t" r="r" b="b"/>
            <a:pathLst>
              <a:path w="1558776" h="392762">
                <a:moveTo>
                  <a:pt x="0" y="0"/>
                </a:moveTo>
                <a:cubicBezTo>
                  <a:pt x="440835" y="10228"/>
                  <a:pt x="881670" y="20456"/>
                  <a:pt x="1141466" y="85916"/>
                </a:cubicBezTo>
                <a:cubicBezTo>
                  <a:pt x="1401262" y="151376"/>
                  <a:pt x="1480019" y="272069"/>
                  <a:pt x="1558776" y="392762"/>
                </a:cubicBezTo>
              </a:path>
            </a:pathLst>
          </a:custGeom>
          <a:noFill/>
          <a:ln w="12700">
            <a:solidFill>
              <a:schemeClr val="accent6">
                <a:lumMod val="75000"/>
              </a:schemeClr>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89548"/>
            <a:ext cx="9144000" cy="2009981"/>
          </a:xfrm>
          <a:prstGeom prst="rect">
            <a:avLst/>
          </a:prstGeom>
        </p:spPr>
      </p:pic>
    </p:spTree>
    <p:extLst>
      <p:ext uri="{BB962C8B-B14F-4D97-AF65-F5344CB8AC3E}">
        <p14:creationId xmlns:p14="http://schemas.microsoft.com/office/powerpoint/2010/main" val="202567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372200" y="1057300"/>
            <a:ext cx="2664296" cy="3024336"/>
          </a:xfrm>
          <a:prstGeom prst="rect">
            <a:avLst/>
          </a:prstGeom>
          <a:solidFill>
            <a:schemeClr val="bg1"/>
          </a:solid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p:txBody>
          <a:bodyPr/>
          <a:lstStyle/>
          <a:p>
            <a:r>
              <a:rPr lang="fr-FR" dirty="0" smtClean="0"/>
              <a:t>Algorithmes d’éclaircie</a:t>
            </a:r>
            <a:endParaRPr lang="fr-FR" dirty="0"/>
          </a:p>
        </p:txBody>
      </p:sp>
      <p:sp>
        <p:nvSpPr>
          <p:cNvPr id="6" name="ZoneTexte 5"/>
          <p:cNvSpPr txBox="1"/>
          <p:nvPr/>
        </p:nvSpPr>
        <p:spPr>
          <a:xfrm>
            <a:off x="251520" y="985292"/>
            <a:ext cx="6264696" cy="2862322"/>
          </a:xfrm>
          <a:prstGeom prst="rect">
            <a:avLst/>
          </a:prstGeom>
          <a:noFill/>
        </p:spPr>
        <p:txBody>
          <a:bodyPr wrap="square" rtlCol="0">
            <a:spAutoFit/>
          </a:bodyPr>
          <a:lstStyle/>
          <a:p>
            <a:pPr marL="57150"/>
            <a:r>
              <a:rPr lang="fr-FR" dirty="0" smtClean="0">
                <a:solidFill>
                  <a:schemeClr val="bg1">
                    <a:lumMod val="75000"/>
                  </a:schemeClr>
                </a:solidFill>
              </a:rPr>
              <a:t>Pour chaque arbre calcul d’un </a:t>
            </a:r>
            <a:r>
              <a:rPr lang="fr-FR" i="1" dirty="0" smtClean="0">
                <a:solidFill>
                  <a:schemeClr val="bg1">
                    <a:lumMod val="75000"/>
                  </a:schemeClr>
                </a:solidFill>
              </a:rPr>
              <a:t>score</a:t>
            </a:r>
            <a:r>
              <a:rPr lang="fr-FR" dirty="0" smtClean="0">
                <a:solidFill>
                  <a:schemeClr val="bg1">
                    <a:lumMod val="75000"/>
                  </a:schemeClr>
                </a:solidFill>
              </a:rPr>
              <a:t> et prélèvement par </a:t>
            </a:r>
            <a:r>
              <a:rPr lang="fr-FR" i="1" dirty="0" smtClean="0">
                <a:solidFill>
                  <a:schemeClr val="bg1">
                    <a:lumMod val="75000"/>
                  </a:schemeClr>
                </a:solidFill>
              </a:rPr>
              <a:t>score</a:t>
            </a:r>
            <a:r>
              <a:rPr lang="fr-FR" dirty="0" smtClean="0">
                <a:solidFill>
                  <a:schemeClr val="bg1">
                    <a:lumMod val="75000"/>
                  </a:schemeClr>
                </a:solidFill>
              </a:rPr>
              <a:t> décroissant:</a:t>
            </a:r>
          </a:p>
          <a:p>
            <a:pPr marL="800100" lvl="1" indent="-285750">
              <a:buFont typeface="Arial" panose="020B0604020202020204" pitchFamily="34" charset="0"/>
              <a:buChar char="•"/>
            </a:pPr>
            <a:r>
              <a:rPr lang="fr-FR" dirty="0" smtClean="0">
                <a:solidFill>
                  <a:schemeClr val="bg1">
                    <a:lumMod val="75000"/>
                  </a:schemeClr>
                </a:solidFill>
              </a:rPr>
              <a:t>Par trouée: le </a:t>
            </a:r>
            <a:r>
              <a:rPr lang="fr-FR" i="1" dirty="0" smtClean="0">
                <a:solidFill>
                  <a:schemeClr val="bg1">
                    <a:lumMod val="75000"/>
                  </a:schemeClr>
                </a:solidFill>
              </a:rPr>
              <a:t>score</a:t>
            </a:r>
            <a:r>
              <a:rPr lang="fr-FR" dirty="0" smtClean="0">
                <a:solidFill>
                  <a:schemeClr val="bg1">
                    <a:lumMod val="75000"/>
                  </a:schemeClr>
                </a:solidFill>
              </a:rPr>
              <a:t> est la distance de l’arbre au centre de la trouée tiré aléatoirement</a:t>
            </a:r>
          </a:p>
          <a:p>
            <a:pPr marL="800100" lvl="1" indent="-285750">
              <a:buFont typeface="Arial" panose="020B0604020202020204" pitchFamily="34" charset="0"/>
              <a:buChar char="•"/>
            </a:pPr>
            <a:r>
              <a:rPr lang="fr-FR" dirty="0">
                <a:solidFill>
                  <a:schemeClr val="bg1">
                    <a:lumMod val="75000"/>
                  </a:schemeClr>
                </a:solidFill>
              </a:rPr>
              <a:t>Par le bas: prélèvement préférentiel des </a:t>
            </a:r>
            <a:r>
              <a:rPr lang="fr-FR" dirty="0" smtClean="0">
                <a:solidFill>
                  <a:schemeClr val="bg1">
                    <a:lumMod val="75000"/>
                  </a:schemeClr>
                </a:solidFill>
              </a:rPr>
              <a:t>petits </a:t>
            </a:r>
            <a:r>
              <a:rPr lang="fr-FR" dirty="0">
                <a:solidFill>
                  <a:schemeClr val="bg1">
                    <a:lumMod val="75000"/>
                  </a:schemeClr>
                </a:solidFill>
              </a:rPr>
              <a:t>bois</a:t>
            </a:r>
          </a:p>
          <a:p>
            <a:pPr marL="800100" lvl="1" indent="-285750">
              <a:buFont typeface="Arial" panose="020B0604020202020204" pitchFamily="34" charset="0"/>
              <a:buChar char="•"/>
            </a:pPr>
            <a:r>
              <a:rPr lang="fr-FR" dirty="0" smtClean="0">
                <a:solidFill>
                  <a:schemeClr val="bg1">
                    <a:lumMod val="75000"/>
                  </a:schemeClr>
                </a:solidFill>
              </a:rPr>
              <a:t>Par espèce: prélèvement préférentiel des hêtres et charmes (</a:t>
            </a:r>
            <a:r>
              <a:rPr lang="el-GR" dirty="0" smtClean="0">
                <a:solidFill>
                  <a:schemeClr val="bg1">
                    <a:lumMod val="75000"/>
                  </a:schemeClr>
                </a:solidFill>
              </a:rPr>
              <a:t>β</a:t>
            </a:r>
            <a:r>
              <a:rPr lang="fr-FR" dirty="0" smtClean="0">
                <a:solidFill>
                  <a:schemeClr val="bg1">
                    <a:lumMod val="75000"/>
                  </a:schemeClr>
                </a:solidFill>
              </a:rPr>
              <a:t>=2), des autres espèces (</a:t>
            </a:r>
            <a:r>
              <a:rPr lang="el-GR" dirty="0">
                <a:solidFill>
                  <a:schemeClr val="bg1">
                    <a:lumMod val="75000"/>
                  </a:schemeClr>
                </a:solidFill>
              </a:rPr>
              <a:t>β</a:t>
            </a:r>
            <a:r>
              <a:rPr lang="fr-FR" dirty="0" smtClean="0">
                <a:solidFill>
                  <a:schemeClr val="bg1">
                    <a:lumMod val="75000"/>
                  </a:schemeClr>
                </a:solidFill>
              </a:rPr>
              <a:t>=1) et enfin des chênes (</a:t>
            </a:r>
            <a:r>
              <a:rPr lang="el-GR" dirty="0">
                <a:solidFill>
                  <a:schemeClr val="bg1">
                    <a:lumMod val="75000"/>
                  </a:schemeClr>
                </a:solidFill>
              </a:rPr>
              <a:t>β</a:t>
            </a:r>
            <a:r>
              <a:rPr lang="fr-FR" dirty="0" smtClean="0">
                <a:solidFill>
                  <a:schemeClr val="bg1">
                    <a:lumMod val="75000"/>
                  </a:schemeClr>
                </a:solidFill>
              </a:rPr>
              <a:t>=0)</a:t>
            </a:r>
          </a:p>
          <a:p>
            <a:pPr marL="800100" lvl="1" indent="-285750">
              <a:buFont typeface="Arial" panose="020B0604020202020204" pitchFamily="34" charset="0"/>
              <a:buChar char="•"/>
            </a:pPr>
            <a:r>
              <a:rPr lang="fr-FR" dirty="0" smtClean="0">
                <a:solidFill>
                  <a:schemeClr val="bg1">
                    <a:lumMod val="75000"/>
                  </a:schemeClr>
                </a:solidFill>
              </a:rPr>
              <a:t>Aléatoire</a:t>
            </a:r>
          </a:p>
          <a:p>
            <a:pPr marL="800100" lvl="1" indent="-285750">
              <a:buFont typeface="Arial" panose="020B0604020202020204" pitchFamily="34" charset="0"/>
              <a:buChar char="•"/>
            </a:pPr>
            <a:r>
              <a:rPr lang="fr-FR" dirty="0" smtClean="0">
                <a:solidFill>
                  <a:schemeClr val="bg1">
                    <a:lumMod val="75000"/>
                  </a:schemeClr>
                </a:solidFill>
              </a:rPr>
              <a:t>Par </a:t>
            </a:r>
            <a:r>
              <a:rPr lang="fr-FR" dirty="0">
                <a:solidFill>
                  <a:schemeClr val="bg1">
                    <a:lumMod val="75000"/>
                  </a:schemeClr>
                </a:solidFill>
              </a:rPr>
              <a:t>le haut: prélèvement préférentiel des gros </a:t>
            </a:r>
            <a:r>
              <a:rPr lang="fr-FR" dirty="0" smtClean="0">
                <a:solidFill>
                  <a:schemeClr val="bg1">
                    <a:lumMod val="75000"/>
                  </a:schemeClr>
                </a:solidFill>
              </a:rPr>
              <a:t>bois</a:t>
            </a:r>
            <a:endParaRPr lang="fr-FR" dirty="0">
              <a:solidFill>
                <a:schemeClr val="bg1">
                  <a:lumMod val="75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14963" y="1345332"/>
            <a:ext cx="2117254" cy="62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4963" y="2065412"/>
            <a:ext cx="2483768" cy="30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2260" y="2641476"/>
            <a:ext cx="896044" cy="19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2259" y="3267265"/>
            <a:ext cx="608013" cy="160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4963" y="3533045"/>
            <a:ext cx="2549525" cy="29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 2"/>
          <p:cNvPicPr>
            <a:picLocks noChangeAspect="1"/>
          </p:cNvPicPr>
          <p:nvPr/>
        </p:nvPicPr>
        <p:blipFill rotWithShape="1">
          <a:blip r:embed="rId7" cstate="print">
            <a:extLst>
              <a:ext uri="{28A0092B-C50C-407E-A947-70E740481C1C}">
                <a14:useLocalDpi xmlns:a14="http://schemas.microsoft.com/office/drawing/2010/main" val="0"/>
              </a:ext>
            </a:extLst>
          </a:blip>
          <a:srcRect r="81396"/>
          <a:stretch/>
        </p:blipFill>
        <p:spPr>
          <a:xfrm>
            <a:off x="758292" y="4155160"/>
            <a:ext cx="1210947" cy="1430794"/>
          </a:xfrm>
          <a:prstGeom prst="rect">
            <a:avLst/>
          </a:prstGeom>
        </p:spPr>
      </p:pic>
      <p:pic>
        <p:nvPicPr>
          <p:cNvPr id="8" name="Image 7"/>
          <p:cNvPicPr>
            <a:picLocks noChangeAspect="1"/>
          </p:cNvPicPr>
          <p:nvPr/>
        </p:nvPicPr>
        <p:blipFill rotWithShape="1">
          <a:blip r:embed="rId7" cstate="print">
            <a:extLst>
              <a:ext uri="{28A0092B-C50C-407E-A947-70E740481C1C}">
                <a14:useLocalDpi xmlns:a14="http://schemas.microsoft.com/office/drawing/2010/main" val="0"/>
              </a:ext>
            </a:extLst>
          </a:blip>
          <a:srcRect l="20250" r="60917"/>
          <a:stretch/>
        </p:blipFill>
        <p:spPr>
          <a:xfrm>
            <a:off x="2296619" y="4155160"/>
            <a:ext cx="1225881" cy="1430794"/>
          </a:xfrm>
          <a:prstGeom prst="rect">
            <a:avLst/>
          </a:prstGeom>
        </p:spPr>
      </p:pic>
      <p:pic>
        <p:nvPicPr>
          <p:cNvPr id="13" name="Image 12"/>
          <p:cNvPicPr>
            <a:picLocks noChangeAspect="1"/>
          </p:cNvPicPr>
          <p:nvPr/>
        </p:nvPicPr>
        <p:blipFill rotWithShape="1">
          <a:blip r:embed="rId7" cstate="print">
            <a:extLst>
              <a:ext uri="{28A0092B-C50C-407E-A947-70E740481C1C}">
                <a14:useLocalDpi xmlns:a14="http://schemas.microsoft.com/office/drawing/2010/main" val="0"/>
              </a:ext>
            </a:extLst>
          </a:blip>
          <a:srcRect l="40584" r="40333"/>
          <a:stretch/>
        </p:blipFill>
        <p:spPr>
          <a:xfrm>
            <a:off x="3849880" y="4155160"/>
            <a:ext cx="1242154" cy="1430794"/>
          </a:xfrm>
          <a:prstGeom prst="rect">
            <a:avLst/>
          </a:prstGeom>
        </p:spPr>
      </p:pic>
      <p:pic>
        <p:nvPicPr>
          <p:cNvPr id="15" name="Image 14"/>
          <p:cNvPicPr>
            <a:picLocks noChangeAspect="1"/>
          </p:cNvPicPr>
          <p:nvPr/>
        </p:nvPicPr>
        <p:blipFill rotWithShape="1">
          <a:blip r:embed="rId7" cstate="print">
            <a:extLst>
              <a:ext uri="{28A0092B-C50C-407E-A947-70E740481C1C}">
                <a14:useLocalDpi xmlns:a14="http://schemas.microsoft.com/office/drawing/2010/main" val="0"/>
              </a:ext>
            </a:extLst>
          </a:blip>
          <a:srcRect l="61084" r="20416"/>
          <a:stretch/>
        </p:blipFill>
        <p:spPr>
          <a:xfrm>
            <a:off x="5419414" y="4155160"/>
            <a:ext cx="1204184" cy="1430794"/>
          </a:xfrm>
          <a:prstGeom prst="rect">
            <a:avLst/>
          </a:prstGeom>
        </p:spPr>
      </p:pic>
      <p:pic>
        <p:nvPicPr>
          <p:cNvPr id="16" name="Image 15"/>
          <p:cNvPicPr>
            <a:picLocks noChangeAspect="1"/>
          </p:cNvPicPr>
          <p:nvPr/>
        </p:nvPicPr>
        <p:blipFill rotWithShape="1">
          <a:blip r:embed="rId7" cstate="print">
            <a:extLst>
              <a:ext uri="{28A0092B-C50C-407E-A947-70E740481C1C}">
                <a14:useLocalDpi xmlns:a14="http://schemas.microsoft.com/office/drawing/2010/main" val="0"/>
              </a:ext>
            </a:extLst>
          </a:blip>
          <a:srcRect l="81235"/>
          <a:stretch/>
        </p:blipFill>
        <p:spPr>
          <a:xfrm>
            <a:off x="6950980" y="4155160"/>
            <a:ext cx="1221420" cy="1430794"/>
          </a:xfrm>
          <a:prstGeom prst="rect">
            <a:avLst/>
          </a:prstGeom>
        </p:spPr>
      </p:pic>
    </p:spTree>
    <p:extLst>
      <p:ext uri="{BB962C8B-B14F-4D97-AF65-F5344CB8AC3E}">
        <p14:creationId xmlns:p14="http://schemas.microsoft.com/office/powerpoint/2010/main" val="390262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fade">
                                      <p:cBhvr>
                                        <p:cTn id="24" dur="500"/>
                                        <p:tgtEl>
                                          <p:spTgt spid="2051"/>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fade">
                                      <p:cBhvr>
                                        <p:cTn id="32" dur="500"/>
                                        <p:tgtEl>
                                          <p:spTgt spid="6">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2052"/>
                                        </p:tgtEl>
                                        <p:attrNameLst>
                                          <p:attrName>style.visibility</p:attrName>
                                        </p:attrNameLst>
                                      </p:cBhvr>
                                      <p:to>
                                        <p:strVal val="visible"/>
                                      </p:to>
                                    </p:set>
                                    <p:animEffect transition="in" filter="fade">
                                      <p:cBhvr>
                                        <p:cTn id="35" dur="500"/>
                                        <p:tgtEl>
                                          <p:spTgt spid="2052"/>
                                        </p:tgtEl>
                                      </p:cBhvr>
                                    </p:animEffect>
                                  </p:childTnLst>
                                </p:cTn>
                              </p:par>
                              <p:par>
                                <p:cTn id="36" presetID="1"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Effect transition="in" filter="fade">
                                      <p:cBhvr>
                                        <p:cTn id="42" dur="500"/>
                                        <p:tgtEl>
                                          <p:spTgt spid="6">
                                            <p:txEl>
                                              <p:pRg st="4" end="4"/>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2053"/>
                                        </p:tgtEl>
                                        <p:attrNameLst>
                                          <p:attrName>style.visibility</p:attrName>
                                        </p:attrNameLst>
                                      </p:cBhvr>
                                      <p:to>
                                        <p:strVal val="visible"/>
                                      </p:to>
                                    </p:set>
                                    <p:animEffect transition="in" filter="fade">
                                      <p:cBhvr>
                                        <p:cTn id="45" dur="500"/>
                                        <p:tgtEl>
                                          <p:spTgt spid="2053"/>
                                        </p:tgtEl>
                                      </p:cBhvr>
                                    </p:animEffect>
                                  </p:childTnLst>
                                </p:cTn>
                              </p:par>
                              <p:par>
                                <p:cTn id="46" presetID="10"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Effect transition="in" filter="fade">
                                      <p:cBhvr>
                                        <p:cTn id="53" dur="500"/>
                                        <p:tgtEl>
                                          <p:spTgt spid="6">
                                            <p:txEl>
                                              <p:pRg st="5" end="5"/>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2054"/>
                                        </p:tgtEl>
                                        <p:attrNameLst>
                                          <p:attrName>style.visibility</p:attrName>
                                        </p:attrNameLst>
                                      </p:cBhvr>
                                      <p:to>
                                        <p:strVal val="visible"/>
                                      </p:to>
                                    </p:set>
                                    <p:animEffect transition="in" filter="fade">
                                      <p:cBhvr>
                                        <p:cTn id="56" dur="500"/>
                                        <p:tgtEl>
                                          <p:spTgt spid="2054"/>
                                        </p:tgtEl>
                                      </p:cBhvr>
                                    </p:animEffect>
                                  </p:childTnLst>
                                </p:cTn>
                              </p:par>
                              <p:par>
                                <p:cTn id="57" presetID="10"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4000" dirty="0" smtClean="0"/>
              <a:t>Le gain d’éclairement dépend du type de coupe</a:t>
            </a:r>
            <a:endParaRPr lang="fr-FR" sz="4000"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8680" y="1742307"/>
            <a:ext cx="8091945" cy="3707481"/>
          </a:xfrm>
          <a:prstGeom prst="rect">
            <a:avLst/>
          </a:prstGeom>
        </p:spPr>
      </p:pic>
    </p:spTree>
    <p:extLst>
      <p:ext uri="{BB962C8B-B14F-4D97-AF65-F5344CB8AC3E}">
        <p14:creationId xmlns:p14="http://schemas.microsoft.com/office/powerpoint/2010/main" val="2130913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6931</TotalTime>
  <Words>365</Words>
  <Application>Microsoft Office PowerPoint</Application>
  <PresentationFormat>Affichage à l'écran (16:10)</PresentationFormat>
  <Paragraphs>72</Paragraphs>
  <Slides>16</Slides>
  <Notes>2</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Présentation PowerPoint</vt:lpstr>
      <vt:lpstr>Présentation PowerPoint</vt:lpstr>
      <vt:lpstr>Présentation PowerPoint</vt:lpstr>
      <vt:lpstr>Présentation PowerPoint</vt:lpstr>
      <vt:lpstr>Pourtant maintenir le chêne semble intéressant à de multiples égards</vt:lpstr>
      <vt:lpstr>Modélisation de l’interception de la lumière</vt:lpstr>
      <vt:lpstr>Simulations</vt:lpstr>
      <vt:lpstr>Algorithmes d’éclaircie</vt:lpstr>
      <vt:lpstr>Le gain d’éclairement dépend du type de coupe</vt:lpstr>
      <vt:lpstr>La taille des trouées doit être limitée (&lt;500 m²) </vt:lpstr>
      <vt:lpstr>Les coupes par le bas et par espèce  maximum si l’intensité = 20%</vt:lpstr>
      <vt:lpstr>Les coupes par le haut ont peu modifié l’éclairement</vt:lpstr>
      <vt:lpstr>Les coupes aléatoires  maximum si l’intensité = 30%</vt:lpstr>
      <vt:lpstr>Plusieurs options possibles :  structure “horizontale” vs “verticale”</vt:lpstr>
      <vt:lpstr>Conclusions</vt:lpstr>
      <vt:lpstr> MERCI  A. André, M. Alderweireld, A. Ameztegui, Y. Brostaux, G. Colinet, B. Courbaud, F. de Coligny, E. Dufays, A. Fayolle, J. Goijen, F. Henrotay, M. Jonard, B. Jourez, D. Kneeshaw, F. Lehaire, P. Lejeune, B. Mackels, A. Marquier, C. Mengal, F.J. Parsons, A. Schot, C. Vaianopoulos...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ligot.g</dc:creator>
  <cp:lastModifiedBy>ligot.g</cp:lastModifiedBy>
  <cp:revision>80</cp:revision>
  <dcterms:created xsi:type="dcterms:W3CDTF">2014-11-26T12:35:43Z</dcterms:created>
  <dcterms:modified xsi:type="dcterms:W3CDTF">2015-03-30T12:40:13Z</dcterms:modified>
</cp:coreProperties>
</file>