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59" r:id="rId6"/>
    <p:sldId id="261" r:id="rId7"/>
    <p:sldId id="274" r:id="rId8"/>
    <p:sldId id="272" r:id="rId9"/>
    <p:sldId id="271" r:id="rId10"/>
    <p:sldId id="269" r:id="rId11"/>
    <p:sldId id="268" r:id="rId12"/>
    <p:sldId id="273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Catherine%20Backup\DATA%20(D)\CF%200RTD%20ULG\a_articles\articles%20en%20cours\2015%20ULG%20Lecon%20Inaugurale\donn&#233;es%20lecon%20inaugura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BE"/>
              <a:t>Dette publique de la Région wallonne au 31/12/2012     </a:t>
            </a:r>
          </a:p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BE"/>
              <a:t> (en millions d’euros) </a:t>
            </a:r>
          </a:p>
        </c:rich>
      </c:tx>
      <c:layout>
        <c:manualLayout>
          <c:xMode val="edge"/>
          <c:yMode val="edge"/>
          <c:x val="0.16472340871423261"/>
          <c:y val="2.57541048946072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409237767575652E-2"/>
          <c:y val="0.1619699069644483"/>
          <c:w val="0.92006175117117461"/>
          <c:h val="0.70255225576093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Rapport 2012 sur la dette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Feuil1!$B$2</c:f>
              <c:numCache>
                <c:formatCode>#,##0</c:formatCode>
                <c:ptCount val="1"/>
                <c:pt idx="0">
                  <c:v>6257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ICN (SEC 95- Sept. 2013)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Feuil1!$C$2</c:f>
              <c:numCache>
                <c:formatCode>#,##0</c:formatCode>
                <c:ptCount val="1"/>
                <c:pt idx="0">
                  <c:v>8512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Cour des comptes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Feuil1!$D$2</c:f>
              <c:numCache>
                <c:formatCode>#,##0</c:formatCode>
                <c:ptCount val="1"/>
                <c:pt idx="0">
                  <c:v>11258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ICN (SEC 95+Avril 2014)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Feuil1!$E$2</c:f>
              <c:numCache>
                <c:formatCode>#,##0</c:formatCode>
                <c:ptCount val="1"/>
                <c:pt idx="0">
                  <c:v>12131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ICN (SEC 2010 Sept. 2014)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Feuil1!$F$2</c:f>
              <c:numCache>
                <c:formatCode>#,##0</c:formatCode>
                <c:ptCount val="1"/>
                <c:pt idx="0">
                  <c:v>18202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63738624"/>
        <c:axId val="63740928"/>
      </c:barChart>
      <c:catAx>
        <c:axId val="63738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40928"/>
        <c:crosses val="autoZero"/>
        <c:auto val="1"/>
        <c:lblAlgn val="ctr"/>
        <c:lblOffset val="100"/>
        <c:noMultiLvlLbl val="0"/>
      </c:catAx>
      <c:valAx>
        <c:axId val="6374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3862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Feuil1!$C$41:$C$49</c:f>
              <c:strCache>
                <c:ptCount val="9"/>
                <c:pt idx="0">
                  <c:v>Prof.O.</c:v>
                </c:pt>
                <c:pt idx="1">
                  <c:v>Prof. </c:v>
                </c:pt>
                <c:pt idx="2">
                  <c:v>Chargé C.</c:v>
                </c:pt>
                <c:pt idx="3">
                  <c:v>Chef Tr. </c:v>
                </c:pt>
                <c:pt idx="4">
                  <c:v>Assist.</c:v>
                </c:pt>
                <c:pt idx="5">
                  <c:v>…</c:v>
                </c:pt>
                <c:pt idx="6">
                  <c:v>PhD </c:v>
                </c:pt>
                <c:pt idx="7">
                  <c:v>Master 2</c:v>
                </c:pt>
                <c:pt idx="8">
                  <c:v>Bac </c:v>
                </c:pt>
              </c:strCache>
            </c:strRef>
          </c:cat>
          <c:val>
            <c:numRef>
              <c:f>Feuil1!$D$41:$D$49</c:f>
              <c:numCache>
                <c:formatCode>0.00</c:formatCode>
                <c:ptCount val="9"/>
                <c:pt idx="0">
                  <c:v>0.14431239388794567</c:v>
                </c:pt>
                <c:pt idx="1">
                  <c:v>0.28309572301425662</c:v>
                </c:pt>
                <c:pt idx="2">
                  <c:v>0.3202614379084967</c:v>
                </c:pt>
                <c:pt idx="3">
                  <c:v>0.43661971830985913</c:v>
                </c:pt>
                <c:pt idx="4">
                  <c:v>0.48605299860529988</c:v>
                </c:pt>
                <c:pt idx="5">
                  <c:v>0</c:v>
                </c:pt>
                <c:pt idx="6">
                  <c:v>0.4754007739082366</c:v>
                </c:pt>
                <c:pt idx="7">
                  <c:v>0.57208307880268783</c:v>
                </c:pt>
                <c:pt idx="8">
                  <c:v>0.52808412413439343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69626496"/>
        <c:axId val="71471872"/>
      </c:barChart>
      <c:catAx>
        <c:axId val="6962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71872"/>
        <c:crosses val="autoZero"/>
        <c:auto val="1"/>
        <c:lblAlgn val="ctr"/>
        <c:lblOffset val="100"/>
        <c:noMultiLvlLbl val="0"/>
      </c:catAx>
      <c:valAx>
        <c:axId val="71471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96264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196-2C5B-4CDD-8C46-9672BF48FD6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087-B9E9-494E-B2D9-A1AE123F78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1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196-2C5B-4CDD-8C46-9672BF48FD6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087-B9E9-494E-B2D9-A1AE123F78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9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196-2C5B-4CDD-8C46-9672BF48FD6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087-B9E9-494E-B2D9-A1AE123F78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0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196-2C5B-4CDD-8C46-9672BF48FD6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087-B9E9-494E-B2D9-A1AE123F78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7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196-2C5B-4CDD-8C46-9672BF48FD6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087-B9E9-494E-B2D9-A1AE123F78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7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196-2C5B-4CDD-8C46-9672BF48FD6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087-B9E9-494E-B2D9-A1AE123F78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0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196-2C5B-4CDD-8C46-9672BF48FD6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087-B9E9-494E-B2D9-A1AE123F78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3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196-2C5B-4CDD-8C46-9672BF48FD6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087-B9E9-494E-B2D9-A1AE123F78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196-2C5B-4CDD-8C46-9672BF48FD6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087-B9E9-494E-B2D9-A1AE123F78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1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196-2C5B-4CDD-8C46-9672BF48FD6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087-B9E9-494E-B2D9-A1AE123F78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4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196-2C5B-4CDD-8C46-9672BF48FD6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3087-B9E9-494E-B2D9-A1AE123F78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1196-2C5B-4CDD-8C46-9672BF48FD69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E3087-B9E9-494E-B2D9-A1AE123F78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8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9457" y="1196752"/>
            <a:ext cx="7772400" cy="1470025"/>
          </a:xfrm>
        </p:spPr>
        <p:txBody>
          <a:bodyPr>
            <a:normAutofit/>
          </a:bodyPr>
          <a:lstStyle/>
          <a:p>
            <a:r>
              <a:rPr lang="fr-BE" b="1" dirty="0" smtClean="0"/>
              <a:t>Chiffres et politiques : </a:t>
            </a:r>
            <a:br>
              <a:rPr lang="fr-BE" b="1" dirty="0" smtClean="0"/>
            </a:br>
            <a:r>
              <a:rPr lang="fr-BE" b="1" dirty="0" smtClean="0"/>
              <a:t>les leurres de l’évidence </a:t>
            </a:r>
            <a:endParaRPr lang="fr-BE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5257" y="2923716"/>
            <a:ext cx="6400800" cy="1752600"/>
          </a:xfrm>
        </p:spPr>
        <p:txBody>
          <a:bodyPr>
            <a:normAutofit/>
          </a:bodyPr>
          <a:lstStyle/>
          <a:p>
            <a:r>
              <a:rPr lang="fr-BE" dirty="0" smtClean="0"/>
              <a:t>Catherine </a:t>
            </a:r>
            <a:r>
              <a:rPr lang="fr-BE" dirty="0" smtClean="0"/>
              <a:t>Fallon, </a:t>
            </a:r>
          </a:p>
          <a:p>
            <a:r>
              <a:rPr lang="fr-BE" dirty="0" smtClean="0"/>
              <a:t>Chargée </a:t>
            </a:r>
            <a:r>
              <a:rPr lang="fr-BE" dirty="0" smtClean="0"/>
              <a:t>de cours</a:t>
            </a:r>
          </a:p>
          <a:p>
            <a:r>
              <a:rPr lang="fr-BE" dirty="0" smtClean="0"/>
              <a:t>Leçon </a:t>
            </a:r>
            <a:r>
              <a:rPr lang="fr-BE" dirty="0" smtClean="0"/>
              <a:t>Inaugurale, 23 octobre 2015</a:t>
            </a:r>
            <a:endParaRPr lang="fr-BE" dirty="0"/>
          </a:p>
        </p:txBody>
      </p:sp>
      <p:pic>
        <p:nvPicPr>
          <p:cNvPr id="2050" name="Picture 2" descr="http://www.crabgraphic.com/images/gallery_logos/35_crab_logo_Ulg_FacDroit_dvt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0" y="4771718"/>
            <a:ext cx="2124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https://www.ulg.ac.be/upload/docs/image/gif/2007-11/logo_coul_texte_blason_cadre_7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49599"/>
            <a:ext cx="147891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://events.ulg.ac.be/trading-zones/wp-content/uploads/sites/14/2015/01/Logo-Spiral-20-noir-300x1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86" y="5214338"/>
            <a:ext cx="2268000" cy="91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Résultat de recherche d'images pour &quot;ulb université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Résultat de recherche d'images pour &quot;ulb université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Résultat de recherche d'images pour &quot;ulb université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L’ULB dégringole dans le classement</a:t>
            </a:r>
            <a:r>
              <a:rPr lang="fr-BE" smtClean="0"/>
              <a:t/>
            </a:r>
            <a:br>
              <a:rPr lang="fr-BE" smtClean="0"/>
            </a:br>
            <a:r>
              <a:rPr lang="fr-BE" smtClean="0"/>
              <a:t>ARWU </a:t>
            </a:r>
            <a:r>
              <a:rPr lang="fr-BE" dirty="0" smtClean="0"/>
              <a:t>des universités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-2013: 176</a:t>
            </a:r>
            <a:r>
              <a:rPr lang="fr-BE" baseline="30000" dirty="0" smtClean="0"/>
              <a:t>ème</a:t>
            </a:r>
            <a:r>
              <a:rPr lang="fr-BE" dirty="0" smtClean="0"/>
              <a:t> place</a:t>
            </a:r>
          </a:p>
          <a:p>
            <a:pPr marL="0" indent="0">
              <a:buNone/>
            </a:pPr>
            <a:r>
              <a:rPr lang="fr-BE" dirty="0" smtClean="0"/>
              <a:t>-2015: 351-400</a:t>
            </a:r>
            <a:r>
              <a:rPr lang="fr-BE" baseline="30000" dirty="0" smtClean="0"/>
              <a:t>ème</a:t>
            </a:r>
            <a:r>
              <a:rPr lang="fr-BE" dirty="0" smtClean="0"/>
              <a:t> place</a:t>
            </a:r>
          </a:p>
          <a:p>
            <a:endParaRPr lang="fr-BE" dirty="0"/>
          </a:p>
        </p:txBody>
      </p:sp>
      <p:pic>
        <p:nvPicPr>
          <p:cNvPr id="14" name="Picture 2" descr="http://img.over-blog-kiwi.com/0/99/63/06/20150921/ob_3eba89_communiquer-des-chiffr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3268960" cy="32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>
            <a:off x="4860032" y="2276872"/>
            <a:ext cx="0" cy="93610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5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rlv.zcache.com/i_am_more_than_my_h_index_t_shirt-ra13e13fc0eaa4edcb564ce960c5844a4_ip7ej_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54726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3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9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upload.wikimedia.org/wikipedia/commons/4/4f/Cairo_Nilomet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076191" cy="537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over Image - OECD Science, Technology and Industry Scoreboard 2015 - Innovation for growth and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24744"/>
            <a:ext cx="2164162" cy="288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ffres_cle_climat-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2007691" cy="288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2036853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12" y="2924944"/>
            <a:ext cx="204619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69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c.fastcompany.net/multisite_files/fastcompany/imagecache/slideshow_large/slideshow/2015/10/3052190-slide-s-10-morewomen-watch-what-happens-when-men-are-photoshopped-out-of-poli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70" y="1684556"/>
            <a:ext cx="767772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house of commons westminster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16" y="6326509"/>
            <a:ext cx="21336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241596" y="6326509"/>
            <a:ext cx="941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Source: </a:t>
            </a:r>
            <a:endParaRPr lang="fr-BE" dirty="0"/>
          </a:p>
        </p:txBody>
      </p:sp>
      <p:pic>
        <p:nvPicPr>
          <p:cNvPr id="1032" name="Picture 8" descr="http://c.fastcompany.net/multisite_files/fastcompany/imagecache/slideshow_large/slideshow/2015/10/3052190-slide-s-9-morewomen-watch-what-happens-when-men-are-photoshopped-out-of-polit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70" y="1697772"/>
            <a:ext cx="767772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14397"/>
          </a:xfrm>
        </p:spPr>
        <p:txBody>
          <a:bodyPr>
            <a:noAutofit/>
          </a:bodyPr>
          <a:lstStyle/>
          <a:p>
            <a:r>
              <a:rPr lang="fr-BE" sz="3200" b="1" dirty="0"/>
              <a:t>The House of Commons </a:t>
            </a:r>
            <a:r>
              <a:rPr lang="fr-BE" sz="3200" b="1" dirty="0" smtClean="0"/>
              <a:t/>
            </a:r>
            <a:br>
              <a:rPr lang="fr-BE" sz="3200" b="1" dirty="0" smtClean="0"/>
            </a:br>
            <a:r>
              <a:rPr lang="fr-BE" sz="3200" b="1" dirty="0" smtClean="0"/>
              <a:t> ‘Westminster </a:t>
            </a:r>
            <a:r>
              <a:rPr lang="en-US" sz="3200" b="1" dirty="0" smtClean="0"/>
              <a:t>without</a:t>
            </a:r>
            <a:r>
              <a:rPr lang="fr-BE" sz="3200" b="1" dirty="0" smtClean="0"/>
              <a:t> men’</a:t>
            </a:r>
            <a:endParaRPr lang="fr-BE" sz="3200" dirty="0"/>
          </a:p>
        </p:txBody>
      </p:sp>
      <p:sp>
        <p:nvSpPr>
          <p:cNvPr id="2" name="Ellipse 1"/>
          <p:cNvSpPr/>
          <p:nvPr/>
        </p:nvSpPr>
        <p:spPr>
          <a:xfrm>
            <a:off x="3942632" y="4725144"/>
            <a:ext cx="1476000" cy="108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29 %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352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987364" y="621267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Source: </a:t>
            </a:r>
            <a:r>
              <a:rPr lang="en-US" i="1" dirty="0" smtClean="0"/>
              <a:t>INSEE, 2014</a:t>
            </a:r>
          </a:p>
        </p:txBody>
      </p:sp>
      <p:pic>
        <p:nvPicPr>
          <p:cNvPr id="3074" name="Picture 2" descr="http://www.insee.fr/fr/insee-statistique-publique/enquetes/img/confiance-chiffre-g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095019" cy="544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090130"/>
              </p:ext>
            </p:extLst>
          </p:nvPr>
        </p:nvGraphicFramePr>
        <p:xfrm>
          <a:off x="107504" y="188640"/>
          <a:ext cx="936104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300192" y="61653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Source: </a:t>
            </a:r>
            <a:r>
              <a:rPr lang="en-US" i="1" dirty="0" err="1" smtClean="0"/>
              <a:t>Piron</a:t>
            </a:r>
            <a:r>
              <a:rPr lang="en-US" i="1" dirty="0" smtClean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3535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TEhUSExQWFRQUFBcYFxgYGBkXGBcbGBcYGBgYHhYYHCggGBolHBgYITEhJSksLi4vFx8zODMsNygtLisBCgoKBQUFDgUFDisZExkrKysrKysrKysrKysrKysrKysrKysrKysrKysrKysrKysrKysrKysrKysrKysrKysrK//AABEIAPgAzAMBIgACEQEDEQH/xAAcAAABBQEBAQAAAAAAAAAAAAAFAgMEBgcBAAj/xAA8EAACAQMDAgQEBQIFAwQDAAABAhEAAyEEEjEFQQYiUWETMnGBB0KRobEUUiNicsHwM9HhgpKi8RVDo//EABQBAQAAAAAAAAAAAAAAAAAAAAD/xAAUEQEAAAAAAAAAAAAAAAAAAAAA/9oADAMBAAIRAxEAPwDUykGP1rqjtSry+Y/U/wA0uKBoL710LSkWuhe4+lBxe1OFa5bUzTxgUCAle2Rk4+pj+aqPibxvZtq9u0zO6iC1sSFP+rIn7VkPUfGJ+Ixtu6j+25cutzycECfY0GydQ8ZorMtq093Zy0gL75NQ+lfiVpLr/Duk2WnG4+T2G8YrHrV69qF/6xIWIhtwkeq8gR9T9ad0eju3Fa2yqTmNgBn7fm/mg+iG1FsDcHERODOPWBk07o9SlwSjq30PH1HavmfS9T1lhzZVy6AAwZIE4jdypopY8Zai24JLI84OAfoLn5vo1B9FFTPGK4y/89ax3S/iw5EXArDbBBEBvq3Y0rV9f0t0f4N69pbhAMMxeyfYQxZR7rQa8Ermz0/ash6T+Jd6y4tagpeXsVIJx6P+Y+xANX3ReNtNdB+GW3ATteEn1UHjdGYoD+wTS0ob0zxFp70w4UjDK2GH2ouFWJ7H70DluunFetrS2oGHJqOxqVdSozigZL13tXCK7QJpthThpsiglPyfqf5pQFeIyfqaXFAygn2p0r/915VpxRH0oERHvVc8edeOj0rMubr+S2p43EHMdwBJ/SrMVk1jP4u+KlFxtKqb7hQW1PZTuBY/XAH60FV03XrNi1tWxca8w3XbpKtPYkCfKBEAVHS6NSjG2EdhGGXa0+3vVe/qSSfi3BHHlRZgdsRijXSNDaZS6eo86E7lM4BnKfxQD7tl0ctDpcXkEQQOM+q0X6d1H4o3EMGmHg4MgBXj1BwfUGrEls6rT3f6iDf0w8twAqbiDblh/cM54MVT+l7bepugqQFQk/oSPb70FsvMtgB7zXIZQHb5ghjhisNAnEzQzW9PtNEOtzf5iB3HYwRn71N8ZP8AAtWmDbg6hLyHIO9AwuCeCZj7VnxuEIACZDSjT2OCP2oDnVOiPZhpV7R/MMlMcMPT3qDpdM5WCSMgqcZziDmrL0O+b9tX3gXF8jo3yse0/wCRux7HHFTen9OF0sbQCEN57TkAAgzAJ4Pb70Fc+F8WLV4BbomCcfFHYgnhh++ah9Pe4HNuSGUyD9D8wHerR4ltpcZfJsAMGQd1th9ORwQe01APSRcKsTsuWxm6vmL+m9cdokighavqVxH2uQGmVZcK2fQmRWleEfGkKgDqjHG1ifhXfYHm3cJ/9JrOOpIymGS3cQnzbMHHAieJzUWxCgPb3Kve2e3cEdxQfU3SepLfT4imOzA/Mrd1IqYVrAfw48Z/09/bcYtZuwG/MwidpHrBx9K3jR3xcQOplSJB9QePvQOkVHupFSDivOs0EBlptjUp7dMOKBomk11hSZoJ7ckcZJpUZ+1d3ZM+v+9K3/vQNontTxX9qQh7UsCgTP8A2r5r8a6Fzq711vmF1gv/APb9Mha+llFY/wDi10MIXv8AEurASJbcIgL3hhH0c0GMaVVWS3MkZzNS9DdIcPaO2PYnf/l2DJH6VHS2DvachRE+rNH8UV6fp7lqwrAebUEIoBzBIGe4HHHNBYLevd7TbN6XDFt1wZRskfTGDQrpmmF25qXuTsIgwfyp2A94AoknTPhXfhWz8qAOeCzmcDJmMZ+tQNbobg3WLcA3CC7CYA9J9B6cmgidS1rXrdpTkLbsg/bcR9fL/FRbeklLULhpBmcyTEe8RR7R+H3ubUCPtBIB2kG6SAMTwIx9DWn+Gvw/tJDXvOwA8gB2oTzEZlaDJ+mdIcNBlREBh80dwRI3faaOXNPdNwOitd2QPiAFSFPAckCRWnavwakgrwAIXJUndBJJycU31fwa9y0VtFbbAFVVcLcE8P8A3DFBUdCpNwI7KLt0N/h37ZCNAyfiE7SSPzCKaveENUu4FFgyf8O6qeT03TujtQ/rPSNQgRX2k6V92wkkGcNE5AI7Y4xTep6pYZRetm9ZvrIhW32mHoAfMsehxQLgKWtvaZCBCysj7MARPvQjqFksuFAJn5cn1Jk/xTw8TXLh2FbrTgbVP6RM/wC1Req6a6g+VrQME7nE+ohMx+tAGNtkbd3wG7A5kf6Wx2rafwb8Rm6Lunc5UB19CCYYx2zBrHvhMW2knOSTz3IqX4b8Q3dDqBctQAQVM8ESDBHMUH1IHntXAYNVzwh4rs65JUhboHntzke4HcVZCBAoEXP5qK9SnWozGgjvTe2nbgpEUE4nP3NcFLPf7/zXqBNLRqSBSgvNBH6hq/h2nuRIRCxn2zXzj4k1rXrjPcdjcuuck4RANxA9PK0V9D9cthtPeDcG24/RSZr5q62xBIbDIpY+sMgH6YH70ArQWGcHst3yrGY2QwHH1FXLwyrfFtMyhzZuiVI+WVIGeBBahPSbAGntbu/mU7vMpnmDxVv6ZaWAyXUUmN35g8Qcg9yeD2igIJ4dX4zMylgQxVg2QTE2z7ZBB9cUV02gs2gIQ7926MEllwuZ7sYI/wBqRqCSST/mPrgCYx2xOKc0OuCzCDA3EcmR8vzNkSZmPrQWLphlQDIX54K+0OIK/wB3GaNaZVAMk47mJ83E45NAulXd4BhYaREDK7d22QAJJkzRm1opBHO4CTC5IyrEd44H0oCKwf4pW0U1asAfY4H8/rSyv3+tAM650tb6ceYZDDDCOwP/AHrIfGXSBp9T5oDXTvVoWCMATjytmJrcjWSePtLeZ3vOkmyzFV7NYJXI/wBLLJ/1UADUabaNhD/EK7mMbVg8DcCARj0oI6M5CgDybSwAYfMfKSxxRI9SW6oAgLlWUuAQf7gG+WRmBj3pFzT/ABdluxuUiSxViS5GZLYn7YFAL6g2xRA5PfliTHbt/tVe1dsksSAIB78xkn+P1FHL+kBuf9RnKxJMxOf27fpTfUtCfhbhILjfk4Ybwf8A25BoJfgTr7afUJcxAuIHP5gs7T9oNfTNlwQCMggEH1B4NfKXTv8ArHiVIWB32mc+vFfSvg+7Oks+bdCwSDx7fbigNFKjXUqSH9aQ60EErTZNP3BTDCgId+e9KEZrk5P3rxoPDHrSo7zNJWaUrf8AO9Ai5bDAhoIOD9PSsM/GDwy1lUuqJtpKC4CN20zttsvoBIBrQvEviprXx1tbSUTBHIba7EzyT5YrI/Gvi3+p01kLcuMnwl+IlzJ+IAATJ5Bz+tAM0NtTatBjI2g7R985x+hrQPDPTQQC6bQTht/AJJggMciOPtVD6dqtgsgqCFt5U4Mx5T7xWkeGfFWkZVS5tRwBJeMsCx7+s0FiXoKsQTBwNo4AOdokLncCfpSNVpbdpd24EIJ5AEAbW82M9h29aJ2dRZKArcUDb2jECTkGCIO32OarvUuppBZ3tqBwG3ECIAHfdHfH8UB/pV9t5UgA7/U8MAwAkk49ePSrQij2rItL+IWntknaxjjIJO33I4pB/GJpYC0q5GwBt5jvuwAD9KDYiAK5HpWG2/xSvXH5YEGSQpGAZjH6RVs8LfiSty4U1LIgPyNxnuCDxQaOBVD8TasNd1Du5S3o1CoFgl71wAkQfmG0qNvB3Vc9JrEvKHtsHU8EGRWGfi9bv6fVv5m+Dfdbo5A3oqqVPvCyKCu30t29Xc+NZthLgB2oWKqwncFIPM8gTBmiR1FoWv8ACRLQ7sXe4TPAW3MzJHM81G6n1FL2js2iQqW52EAMcme3mVgScjBEUx0jSWrf+KP8Qyq2xcILsxjcyrJ2Iqyd1BL1ujWxaYbvOWUlm5O4lRPoNyLimrmrW7ZWBLoD5ByQF23Ej6ZB/wAlP9eufFW80SN6wTjy+WAB6AlY+tVZrwXzK8OvpjjjPZx3oDPQNOjXBLDzYLBd+TwSB29ua3PwJba2nwzJXYrKwO6244LKTlSe6nivnvQdRcXPjqsocXQi/YtAwD3n2r6T8ER/SWirh1KgowPKnI54PtQGipn2NKpaikkCgh3hUYmpd41DcZoCcZmuyK9B/mvbaDnalBf/ALrgH60rb9KDCvxFtX9PrrtyxudGUFlI+U57ckeY5Hqay3qGoLHay7RPHEdsV9Yde8N2dWB8QEMOHUw49p9Pavn78TugCxecpuPw3CksR5iQG3BR2ExQSNXo9MwCyCSoyZ3r3IEf71Wep9PC4t3I/wArnP60S8NdKfVG6QzKUts4Ck7mIAIyM/ahejvXWDC7cDIqbgLil9xH5J5DfWgIeGfEVzSXPN5kcbDknbJEkVdfGNt7qGWOwQYUjaZ/cGKofQuh/wBVrLWnUMgdpZW/IAAT/wBq3rxZ4YH9IEteV1KruAJwcYQcmgwXW9CgbmZgAOeQfaKiaDSqtwbZuEZgSeQcwK0rqfgbUPZuQ6/DCEmZ3DaJgKPmJ9qFfh54SXVG5uZrOwgC2jFHJIzubBmJxQB9P1B02kWLg2nLbSAfT0P6VdOh6/T6m2Ld5U3GAVKjcc8wRzk1md9b1vVPa+LdVFvXEBlngKzBfKT3x+tWrRdJ1b27TC0bjuGZHtgq1sBtssOMnOD2NBf+k2bumuWzpj/gbtt20SSsHbBBzEbpwasfjDwtY1ik3SfIuCMx345n6UL8IaDVf9HW2/l2lHTaVJ/MZAxIjBmr2toQf+T9/pQfKvizw+tm6RaY7MEA4Oefp9M1M8O623bBZ9l0P5T5h8XjhkOCPQCfpWh/iNpdAobeXDBSzACWUAiDLepAx7z2rKdG5g7ATLQuAGEwQdx4x6UE7q3U2uszFZYkRbWTsXcI3HuxIHpTlvwFrbifGC2wWBcWi4V2HMqhy0D6UY8OBtLKC2NRrHbftIBVB+Ulm+Y94irRf6Nce2uuus51LBXWJGw8hAo7doGKDMOha57d1Phj/FRiu1hPxEiGRl796+k/Bdi0mktfBQohG4Kc7dxkj6TNZZ0folm71y/bcHbLMhUwVuBEZojKmSf3rbbdoAAen2+9A6KbcUuBzSHOTQRbopg1IamWoJx/3NLC5rhH80oUCLa596cri10ig5isG/GQh711t4DJCFYg7YkMD+ae/wBK3k187/itq2a5qFujzi6QDBAVRlRj5pBHNBA6bduafVBrXZUkDBIIHc8zSutvLNcGnt2ZM8s24n820kCfoKWWV/guZWbIkg+YYMVL8Wa+xY06W7IFy5cQM9xjLKsEbQDO2SP2oCv4GdN36m9qXnyeQT3YwzH27VrfVWlozCAmfcyI9/2NUn8EdGyaFrriPiXHZRHYgCffiryJzODJg4EzAExAJycGgXqrW63tXnbyOF8vMcn/AM1lmq1F2zqirlfioBE7jP5gZWCQIHetIvawgsJAwzehInasHtmo9vptu5h4uLPOS5IwRIOAIoKPZ6UNTd+NesWfiMd0rvG/d5lJEwZ9D2FaN0ex5YcodsbVCwExx6czTum6QiQVLGAQJM8mc/x9KftAKoAgY/3oJSimtRd2j6mPpTF2/AJ5GeDEff61VfFPipbFtmiYkKJ5YnH2j9ZxQUb8XLSC4rEmWBXBkn/V3LTJnjiqt4B8N/1F0F7jJb3KCxEEkmAq8jcZ70jxV4k+OqrEMFG6TgEEyVDccz7xRLw4bmj039Va3PduEKitP+ECPnC5BJj24oCfSrd3Qa69few17T3Xa38QZdAjlcH9J9a0Xq+ot21tNn4Nmz8Uk4wF3KT74H61D6HcNywiXIS0oWS0E3DyT/6iYj3mqf8AjF14Af0VrFy9i4AZ22k+RTHduftQDvwk6gb/AFV7zyWuG459ty8fYRW/isT/AAe6cDctXlXbBugn1AU8/qK2xaD0imnjNLMCm7q0EdiKZLU5cb2qOQTQFZP70rNJB/k171oOoO80qkBvuKXNAkrWHfjF0pxfc7twuDeBiRAiD7c1uO6qr496CNRaDBWLjB2gMxXONp+bPpnNBgfT9UW0yjANs7TPOOM9+aa0+iOpvpZHDHPoAOakajSfBvlArW7b4AaZDj13CfX9Kd8P9QGm1AuOsyrLPHJEig+ielaJbWnS2i+ULEcER3ik6kPtOzaW2rsntPcn+325qsW/xJsC2o/P8pJ+UGOfU1AT8X9OWKC1cZsBSqnazRkTE84oCuo6kbJNq+dzkKFZRBmYEmQQJ47RzNF9BrE2blYZX2yTIEID3OcnvVW03TL2stXbmob4dy86NaG0H4arAUGRO4y2PQ0O/pdRpmKvBAgb90DiZifKZOR7UGjpqwoicecg9oBE54AE96bu64QYEnIBMgFhnEiSPfiqtouskCNpXaoUY9IlQPy4yYn6Ut+pkKxgSZjcTtcHJk+hMSQI9hQQ/FvWblq22yCfyEnJAME/qcEehrM+teITdsktgmJMASOSR359fWrD4ua5ecP+YEjaDDD0gjle8Y71QOo6VoAEDs2ZOCche9ArolkajUIlxvKT65McZg47V9B6XoSJpwEIYbZYnJYkQWJ9eP2rFPD/AIdPw2uk52nauBuEHOODNSbfj3V6Wz8EhWIwGYmRiII4x/tQWzxf43t6QvptIA+oESdshJgEn3mMCsx01p3uXLrPvvPuZ2OTn5o99xj6VJ8MaK5eZiVZjddJuNwJLS24ceZl/atA8A+FRqv6hbgKbbXwlaM7mJO76RBH1NBoX4b9KWxoLIjzMGZjzl2nn6R+lWoUH8IaW7a0lu1egvbBUkcEAnaf0ijFBwrSH5Pauv8AWmXPM0DD5qMyGpNM/EAoCYGTSppP/muCgVOKWoppR/NOEUHu9ILzOKUDxXcUGb+Nfw8/q7/xLZ2CNxbcSdwkwF49Kx/rWkzDYaYj375+oPNfU5Hevnr8TOnmzf1AWAA4uCf7Xhv5JH2oAfTPC9/4aX7qsdOWAkZM8Hy81sGg8OW9Ktv4VgtuKQRBPmJaSSJEDsIFY70HxtfsHyM8RlfmHr8pwKO6S91PVv8AEtWr5PM7ikSDGZxQaHpteQzbwyEZkwvywMkkhBuznmc1MfqVvOUYdhAJiCC5MFgCSBB4+lAl6Z1lrfwrosOrQd11tzoRkGVAJIIH6VVtZ4L1+jlzeD/FkuEDAnvn7/8ADQaP/wDjAxMCCcqCZHJjMcEmczx2pjV2YLDaJ5HcjuDnjHbnGJ4r3gzXN/SKXnEzPsCBJPB8pP7ECvda1nm24KwIwQQYYGTweOMj2oBHUtMrrBJXklsFTz+n/MCqX1jptpZ2ud27jnE8cR/HOcxVn6vrRtILcgevqY/5/PFV+3p31D7bSl2MKConBEdjAUT6/tQEemmbHOACM+8fcekfv2oLc8JPrWTaNqWyPjXjhVQDOfzHsAK03pHgZRbA1DYABIH1/uPHH75mi2p+GAliwALc5KgQceUBu5xn+RQZPb1aaTXXbO0LpHFtSvPkwQ/swYEmtt6DoVtqzCD8VviSOIIAQD2CQKwPxzeVuqXVySttAd39wEGBzEEds5PfGtfhP1Y3tGLbmblg7DOTtHyftj7UF2JrgroNeoEMPembginjmmby0Ec0wTTxpl+aAmOTXaQhpU0HgO4pfvSF+9OI00CUru39a6prpoOEVl340dF3ImoWASPhMT/myp+xH71qJrCvxW6pe1F24nmVNMzRbIjsIuR+YHMNQUPp1z+nKiFuCQ2f1Mn0q+dM8f62Dbtpat8y20tMcECADj61Uem2DqSrW1yTECDnj1xWj+E/Bmn3Frt34jKIKqDII+vp7elAS8N9Qv5e5cYvc8/ngmOIUcL3OMxTvUrhcNufzQBJEkDtjn/c/wBpok/Q7KKrW3MY5iAOZzjAEZx6Zqqde6mtkMzjeTiJyeeTmAJ7z9qBei6otm18NmDHiIz5jE7e4jAHPm7UzaTWXiUsJc2twWAAHvLDAyf+Zqy/hZod2mN65bE3HJTegBCDAiRxM1d94XHriFH/ACKCldI/D9R5tS5uHnaphczMnk1Z7dnT6VYRVQcwoyciT6mpSF3H9krHqwPrPFKGmEgnzEEQTk4EY9KAe2me4ZuQFDRtGQR+Vu0GfX0pRsKICiPLIPJO0jseTjk0RZB/v9/WhOu1gABkBQRLHKCCScj6d8CaD558R6Ujql/dPnZmBAxHI5PcGrd+F/Uvha5UIhLwKeuYLLMHHpQPreoOp6hqLqRtt29qkGRjywCcnAP61G0zG26XE8m11YexBkQOP0/Wg+lwa9Ufp94OiOpkMoIP1ANSCKDgimbhpbimWzQR39qaBilstcg0EhHp1TUUU4jUEoT60sc0zban1FB2vVwAV2cxQcNYx+LPiXTXCbVu2ly4sq14jiIlFI5M/wAVffxA60dPpyFPnukopz5cEs0DuAP3r5+6rqQ7EBQIwD3x+Y/8+5oHPDupe3PwpuLumAPOmIPl7jPNEbPiO9aum6xyw74EgQARgH+D3qqaXVNYdbikz3jE9jWxeHdLavqrOSVKyN20g+XBMt/tQCT42LoBv2ksZC5LGPT7fKPTmmul+H9RrrsvNqyZ3tndBk7QPysY5xFXrpfhazbJhEUsFEkACTEic7fY9+KtOn06KSQcTAkfaCvLfU0Duh07JbW2vlVBtAHYQI8x7j1FT0SOMTz9a4iwO+D3rly+qgksBmMkcngc80DgcU1c1IBjnB/bOT2qJfulhMlEPcSrkz8oBHcUkXUCl7hFu3hjuO3JGd84+1A+h3kywIkQBjtwT+bmcVnn4jeKltqdLZYG+wIbaJVF/uI4DdgvPem/Fvju5dD2dDi3EPqOIxkWxzMd/fE1lN9BuW1bJZnYrunJJ5djPvJJNAW8NaNzpb90OQXuqBIGVU8zPO4nnB+uKjaoMhExHeDkmI+x/wCTVi1+y3ZTToQqokkZ5BEkD5omdy/lJDAxQS0sEh4KjPaeYzyN31k0Gw/hX1T42iCd7DbDPcHzKZHODH2q5A1iHgHxXb0Vx0vSLN0CDBaGE5/uIj2rYOmdUs3132bqOp/tIJH1EyKCazfemLrUt6Yc5oGmamt57ClsB9KQH9BQPLShTQp5DQPpTqtzTdpadXFApa6TXNtUH8TvEWwLpbZO65/1SpKsqGYA2gtJPoOKCp+N+tfH1Nw/EHw7fksgfcOwPOTiRjFZzq18xM5BP1PvP/bHuKN6nUKV27YjOBwP3g4IiSfYVD6P0S5rrwtWpGCWYj5V4LE9z7UAM6cuwRFLsRhVEk/YfzV98F9B6jaYWXsvbD/Iz5XiYxMGK1jwl4XsaRAtoTyWdvmJIE85H0oobo+OqkCAGC5478fSgAaLw/rbYO6/bIwQsMAADIG5QP4qaj3LZO9STtghQW3rmYgDzSe5ot1S5d27bIG88HiMiTn2pP8ATkDc7j5pyCRxAGTzOaCK1y4wAPlBUeT1Ayx8hlW7RNdtqlvOx2aeSADBzMSJj6E1MFmAuS2CvlAVfqQO9Z94769dN3+itOU2ruvODJlhhFPIAUSYzkUFi6r4gs2YNxhcvflt28k4P5T/ANPByxrM/EPiW7eYC4wcLui1lbaYxBjzsOCSYxQxWRCTbMkgDdJ5nOFkjBjJmhGp1qIOQCMSPQR3Ekfr+8ig71TqZJJICmAMYHP789//ADRTwf00oDrbiwSg+EO8H83tunDZHIMTUTwp0BtSy3rwi0DKKVy8RJPqAe3PfjFWfrWqO4IplYz37gHyryCvMYYZGaAUXZ2LQD6x6wcQvbJjcexX0prUW4EATgREY4xuONuAABk+X3rumuwACAZY4jAPqQIVeBknujd6Rd1LFxjBHJzBntAhTzhQYMgdqCD1Zdlodj8RZ4AM5mD5jzyaa6TrXtvuUspUgyDnM8ntUjrLyERlYSxJxtBgZ58xyefc4pPTrC3DBDbQMxI+n8HGTQX3w/45v2yqXj8ZIndgOATHPDff9TWhaLqCXVL22kDB9QfQjsaxY2SGhcp39f1/3/nirF0TXm0kHABQyTtyJgbu8ehwfbig0r/nNdU+1VvS9UuDbw/YAgqTiSSxPA9IxRvQasXE3CQCTzHY5+1BNSnlpApxDj70D1pxMU414KpZiABkk+lQNTr0tqzEjA4Bz9PYn3qmdf6y19JwiR8pMzP9zSF+wJoJPXvxBUKw06kxPnYfuF/3P6VSNddZ1TU3TubUEszEELABKL5k2kxGB701d05uMtgLm4wEcEKMscj5YBAwBmivXAixbtuqkeUou1cFSJPw7gP6gCgqmsQTmAAYzGPJIAMlRzwrfart+EejYNqXIG1nVFPclQWPlIwJI9OKo+pdR5gTuAiMycENEAEjtiRRnwF4q+DeXSlV2XC5VtpEMfMc8AeXmKDcrahV2zwP/s1TvEOoc6lRZLiQNzKMDJWAx5J9APvRrTalr9pr3y7iQgXdm2GGeeTnI7UatoAIAA4xgUAfp1t2Km6TATkkqd0kGVHPapl64MgdmUcz/HFTblQbjALuIndcE+WCPqO5oPa17VpGuudiIu4mcD7cSScetYL1QfGvXtQ4Ci7cJRZHBwilc5gLiPvV2/ELqjXbhsJi3pxbLZGWYmJB9FVv/cKz3q+uUKSpUT+WBntnj68f96CD1bWrb8oyTH0AnJlu52nsDjPY0nwx0f8AqX+Ndn4KEY/vyPXG0ERnHYxUDo/Tm1l6OLakF27fStJawllNgACqvlUdoHP3HrP3FB7XalbEbe4AESIC4BzgEEgcyJgypBoNrLouPug5mYwN3pAgK26DEwGOMGkC7vYErtCjy7okcZlvbuAeY4OEKhIPmJB4kATGI2tkcREeq+lA1ashlMHmCfQHOc+UDB4B7jkCpVu1MZIYkQZyZxhj5iOOABwfWkW1gSxiIgk+YkwfdhPbjsexqR1DW/AtiB/i3piRBUEmZB4Ik8/3EdqAT1u7vuhFAm2Np80gsZJ5aew7j70W0VhUtgATPGZAMSYPMewA+h5pnw902EW6ZViTiO8Hk8mZPpM8Gil4qg2g8gCInHYAfXHp9Digc6Np3YxAM+/rmP25795qfqNV8N1tbTvJItqsNLHncCDtVYzP2moif4FtmuEzBiMyeYAMcH+aT4da5eutf4vuAqmARbTPYERA4oLJ0y2LO23cPx77HKLwk+uYiIyZ4q32hjGB6dh9PagXSES3c+FaQsQCbl0jvI7xkn2wKNg+9BJZ+8f8x+1BOsda27AhwTJIbbgcgFhBHvNe1mpLdzxwsyNwjsZAkclaEaoKoJHznbImDxwACrkfY0EW5dgDJP8Ac2CSf9U9v9YoZctmYDbQe/r98Mf/AHNU5WEyxhwe+DHoJ2OP/lUPUNJKWz/iXm2wDJAMk4EEQAfmU9s0DXR9PFl9QGILbhaKm2sKOT5ipWcmYoR1Ak2zuBIcKx3fFXvG7duYN/qaBV71VkG2ipCqo3EMilSq4CmbmCPQYoHf8PbbjKpRE3QfhyFYgFpa2xKHk8kcYoKTeOTtgKS0RtaQDk7xhxjvj271F0ehVru8ttW3tZiCZydo8x+nYmig6dOoS3bIh8NGRuMgsQwk+seae0VK8TuLNgaZe4BckcwZ83+ZiDzwPXmg2Hw1L6RF27fIAoLScqCASO8kzU3RX2dVHBESRDLAMET2b2oboNYLunsm2rf4iqVIB2A/5iOBIomdQtpcksxIG1R32yQBGMCaB3qOoCIxPpAGeTgDHuRQDQeIdP8ACCtcVnknZbl25JGBwT71UPxC6076m1p8FVtG9fElB8OTstEepYCfYVR73VL0nzELmUGEMHAxAZY9u1BY/E2tDF3gC47m42cSQLYSfVU59yaz3VK2pvCzaHnaZ7ADEmBAj6Cala/Wm4Vtqu52wNszkRGcg4449qs3hzoq6ZSzAtcuQH77QOAI7ZzPfuDQEel9Lt6ZFRRAAEtM7j3PMZ/5tNB9Rqw7MVmBIgGMzPAG7kT2zPfkx1e8pQIQJMNJiJmOSefeJHB7GqpcUTnGQCMz6RBj09/TmDQPadmLZ5249fl9c4+/c9iYL6NFVSWGMk+mTHAMn05/QgUGNtWYBh7rBgj6TkjB7Dv71YNNaCoBwD7SAG/y/mHaO+RyAaCHptSgt3LlwTbAJABgEhsA7QJP19T61F0OnNw/1N07mZmIHMAkic8/UCvdauibenHyXCGJ5wvH1yZn2FFrKSYJUCPmaFn0EjE94aPrQS/hKkMw/L6+vecg/eR6kUM05PxEmWJJ4HBEmY5zjH8in9VcnyBSDP0Yz/Ej/jUjpdstcUgYVWBkwoAgzEY7j0n+2gb8TXgzWEf8x3MPWFgeY/fESI9KsnSHaPh2iJZYZlhiF7ID/wBxNVjrAJ1G3JZrfmAmYz6KxjJ/N3q8dBvizbRmADNAzcAglZHzHngUFi0WmFtAoGB29yalCaAJrLm4sV2s0KgbCkRkB0LAn60asLAAJyOZ5oBnUnUB25RJJY+ZVIOSZBaR2AxE0MLfGTerMbbEfD+Yb5EztaeYxK8VJ6v0vfcZt8qwUG2TAdFbcJduPM3y94ig/UuvtZvgXEZbOwDesA7gsiDJQCAcDOBQRdzSRkMCQVyJHoVyv6oKkdDUi9cviNtpNuwgHzXDGAp2gwPQYPFctXDfsIzkMdqyBDxP90BoM44qHbV7rrpclWafKdmT/dzMDsyigtGmvrca5Y8rbFYE27aEAfNuLLBDf5FmnbqAloMElMlhORE/DuSFUj0INENPoRZmxaQhVQN5I85OIbcApEdpFD+qwTDAMVKoDkbQqeaAubfP+ZaCheIOmGyRdBMpBUyynymOGO9R9zx3pHiKytxFugbfiqIJkiAAJA+aZmYj3ov4mtr8MbT/APryVIJEzggHb+hA/iq50ywX0tu2OVv7IYQh3EGSRy319aDZLDC1p0tjGxCsCc7VWYVfrxNPWdVJ4iLxAMyAFJt/UffiaH9ei2HnaNxxvwpLWyCAFzyg5qtWesXVi/cBLs0qo9XtHba9lHlJ+k0AXVatP6nW6m5819/hWxg7UtGPeM5kR9aonV9VEqCcyJ9c5HJ9c5Jo91nWqlvapBYzC8yTy+OJziTwJFPeCPDO7ZqdQALYj4Sc72PyuV5IxIHPeg54O8OhALtwH4rZUEZXmOe5BIj9jRfV6vYCcMTx9OCZA57f+MVJ61cCyoMkj8pJEzJIIB7+v3A5qt9auvbVLphouFXDkyQY2kqTOSCvAzHeKCDevsGJxlpHGO5E5Kx9APtxy3Zg+YgycEjPcQSSSD2jHb2NErJs3V3Is7RBThkMGQRzwZ/celM3umouDMYwTBB9/tJkDiYkYAd0FpcRDGTIGOJmO5jvJ/3kvbiAhMDkekR/EDj2nlctdC0rNHoplQPUASVnlo7H5gMdqgeJOqhmGjthdpJNxl7Dui/5ScicrkUETQXVvam5fAO1cW84CgwcDB7k9qkai5DM2YJgycD04yB6DH0NeUKgxgKDmRjEA88e/H+btT3TbG9vIOQM8c9oxI7x39DQTLFnfAAjjkSVPoD3x2A/9NTAyhoX1CnBJIX0A8x+nIHEiRRBtOlsNBJgZJAEbY7H34mR9KH6e4jsAyqCCfMRmTwGn5lkyPzDsTQM9DtC/qLlw53GFkR5VIAyqRBbmKsQLm7Ct5VgKmQTBwdlxYfEcGqp0DVRb2KAGMhmAt7iZOfOVYj71c/Dq7STyQPKPOpzydrkj7qaA10/pwSGMbojyjavM4TiamEe1NaZWGWIJJ/L8v2qRPvQRLunkem4TkFSSpGWdT7cUK1Vjet1iUuWyCQJVzjmFKhpjvOK9XqCm6m1/wDj7n+FuuaYlRcSACpMgeWPM3eT3p244cb7ZJBJAJiZGOFJ2t7BPvXa9QWrw30TaEuXGLuZwXYgKBmWk+bPDR9KJXED2yrAdsiDEgqdtzMk+22vV6gp2p0SJKBiILGJJgegk+X6iP8AVQfRIBb+Jwi6xZI4wwyZ8pPPefrXK9QXPxLEB90bdybt0ldjbhzgnbcf7kCqJc8QWb2rW1fZtPpmRirfmKhQq5IPmcKJPYADvXq9QQdD0r+u1uxM6e2zMWKlYScSoEbiSARHEmr11/qQtBURZKwFkYA759PQSRHERXa9QVC+zMAPmJYk53kN6BQWAaMDsyijmj6LKPZuupW8vlYDAMQjAwCvmxI+Ukg+ter1BQLFy5aus1vyOh2sDBQ7TBUyYIx8xPfmrtobyau0LqLtYsJQDzIxztU/2E5VuARHBrleoGusdQt6a1OS5nYBgscxJ7AHzDurAjgxQjpKiC9wF71wlmI7g/cQe/5TnBr1eoFsZOVIXdEGcHtmRt/+JPfd3sfRyEUsOT5YwqzyTOOw/tjv716vUDOr1O1cid2QQ3OYMtMj7Y96V0TUn4pkAeXzEDMzMCMjjsPt3rteoK4qsj3EWQPiNuE7gfMGPlYEGAe+31NW3pF97djft2zG3ESD32yce9er1BcOk3i1sEmpo+x+ter1B//Z"/>
          <p:cNvSpPr>
            <a:spLocks noChangeAspect="1" noChangeArrowheads="1"/>
          </p:cNvSpPr>
          <p:nvPr/>
        </p:nvSpPr>
        <p:spPr bwMode="auto">
          <a:xfrm>
            <a:off x="155575" y="-1127125"/>
            <a:ext cx="19431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52981"/>
            <a:ext cx="3672408" cy="44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8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04248" y="6468403"/>
            <a:ext cx="205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Source</a:t>
            </a:r>
            <a:r>
              <a:rPr lang="en-US" i="1" dirty="0" smtClean="0"/>
              <a:t>: CREF, 2013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20196" y="26064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Participation des femmes au sein des universités belges francophones : étudiantes, scientifiques et académiques </a:t>
            </a: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1649238322"/>
              </p:ext>
            </p:extLst>
          </p:nvPr>
        </p:nvGraphicFramePr>
        <p:xfrm>
          <a:off x="802192" y="1368644"/>
          <a:ext cx="7848872" cy="501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6444208" y="1368644"/>
            <a:ext cx="0" cy="4757922"/>
          </a:xfrm>
          <a:prstGeom prst="line">
            <a:avLst/>
          </a:prstGeom>
          <a:ln w="762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1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ncee.org/wp-content/uploads/2012/08/Global-Perspectives-Imag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50745"/>
            <a:ext cx="4752528" cy="61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ntagone 1"/>
          <p:cNvSpPr/>
          <p:nvPr/>
        </p:nvSpPr>
        <p:spPr>
          <a:xfrm>
            <a:off x="323528" y="188640"/>
            <a:ext cx="8136904" cy="936104"/>
          </a:xfrm>
          <a:prstGeom prst="homePlate">
            <a:avLst/>
          </a:prstGeom>
          <a:pattFill prst="pct20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Horizon 2020:        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</a:rPr>
              <a:t>moins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de 10% des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</a:rPr>
              <a:t>jeunes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(18-24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</a:rPr>
              <a:t>ans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)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                           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</a:rPr>
              <a:t>auront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</a:rPr>
              <a:t>quitté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</a:rPr>
              <a:t>l’école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sans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</a:rPr>
              <a:t>diplôme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54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3675</TotalTime>
  <Words>102</Words>
  <Application>Microsoft Office PowerPoint</Application>
  <PresentationFormat>Affichage à l'écran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Chiffres et politiques :  les leurres de l’évidence </vt:lpstr>
      <vt:lpstr>Présentation PowerPoint</vt:lpstr>
      <vt:lpstr>Présentation PowerPoint</vt:lpstr>
      <vt:lpstr>The House of Commons   ‘Westminster without men’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L’ULB dégringole dans le classement ARWU des universités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Chiffres et politiques :  les leurres de l’évidence</dc:title>
  <dc:creator>Utilisateur Windows</dc:creator>
  <cp:lastModifiedBy>Utilisateur Windows</cp:lastModifiedBy>
  <cp:revision>50</cp:revision>
  <dcterms:created xsi:type="dcterms:W3CDTF">2015-10-19T19:57:04Z</dcterms:created>
  <dcterms:modified xsi:type="dcterms:W3CDTF">2015-10-23T07:18:57Z</dcterms:modified>
</cp:coreProperties>
</file>