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39"/>
    <p:restoredTop sz="50000"/>
  </p:normalViewPr>
  <p:slideViewPr>
    <p:cSldViewPr snapToGrid="0" snapToObjects="1">
      <p:cViewPr varScale="1">
        <p:scale>
          <a:sx n="54" d="100"/>
          <a:sy n="54" d="100"/>
        </p:scale>
        <p:origin x="29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November 14,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November 14,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November 14,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November 14,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November 14, 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November 14,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November 14,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November 14,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November 14,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November 14,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November 14,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November 14,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/>
              <a:t>The pragmatics of correlation or how models reshape the government of technical </a:t>
            </a:r>
            <a:r>
              <a:rPr lang="en-US" sz="4400" b="1" dirty="0" smtClean="0"/>
              <a:t>objects</a:t>
            </a: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7200" y="4463693"/>
            <a:ext cx="6858000" cy="91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Brice </a:t>
            </a:r>
            <a:r>
              <a:rPr lang="en-US" dirty="0"/>
              <a:t>Laurent </a:t>
            </a:r>
            <a:r>
              <a:rPr lang="en-US" dirty="0" smtClean="0"/>
              <a:t>&amp; François Thoreau</a:t>
            </a:r>
          </a:p>
          <a:p>
            <a:r>
              <a:rPr lang="en-US" dirty="0" smtClean="0"/>
              <a:t>Centre </a:t>
            </a:r>
            <a:r>
              <a:rPr lang="en-US" dirty="0"/>
              <a:t>de </a:t>
            </a:r>
            <a:r>
              <a:rPr lang="en-US" dirty="0" err="1"/>
              <a:t>Sociologie</a:t>
            </a:r>
            <a:r>
              <a:rPr lang="en-US" dirty="0"/>
              <a:t> de </a:t>
            </a:r>
            <a:r>
              <a:rPr lang="en-US" dirty="0" err="1"/>
              <a:t>l’Innovation</a:t>
            </a:r>
            <a:r>
              <a:rPr lang="en-US" dirty="0" smtClean="0"/>
              <a:t>, Mines </a:t>
            </a:r>
            <a:r>
              <a:rPr lang="en-US" dirty="0" err="1" smtClean="0"/>
              <a:t>ParisTECH</a:t>
            </a:r>
            <a:endParaRPr lang="fr-FR" dirty="0"/>
          </a:p>
        </p:txBody>
      </p:sp>
      <p:pic>
        <p:nvPicPr>
          <p:cNvPr id="4" name="Image 3" descr="Image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8490" y="5550408"/>
            <a:ext cx="1645920" cy="1307592"/>
          </a:xfrm>
          <a:prstGeom prst="rect">
            <a:avLst/>
          </a:prstGeom>
        </p:spPr>
      </p:pic>
      <p:pic>
        <p:nvPicPr>
          <p:cNvPr id="5" name="Image 4" descr="LOGO_CSI_4-300x23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474" y="5715000"/>
            <a:ext cx="1478016" cy="1142999"/>
          </a:xfrm>
          <a:prstGeom prst="rect">
            <a:avLst/>
          </a:prstGeom>
        </p:spPr>
      </p:pic>
      <p:sp>
        <p:nvSpPr>
          <p:cNvPr id="6" name="Sous-titre 2"/>
          <p:cNvSpPr txBox="1">
            <a:spLocks/>
          </p:cNvSpPr>
          <p:nvPr/>
        </p:nvSpPr>
        <p:spPr>
          <a:xfrm>
            <a:off x="457200" y="5550408"/>
            <a:ext cx="6858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700" dirty="0" smtClean="0">
                <a:solidFill>
                  <a:schemeClr val="tx1"/>
                </a:solidFill>
              </a:rPr>
              <a:t>4S Meeting, Denver, 14</a:t>
            </a:r>
            <a:r>
              <a:rPr lang="en-US" sz="1700" baseline="30000" dirty="0" smtClean="0">
                <a:solidFill>
                  <a:schemeClr val="tx1"/>
                </a:solidFill>
              </a:rPr>
              <a:t>th</a:t>
            </a:r>
            <a:r>
              <a:rPr lang="en-US" sz="1700" dirty="0" smtClean="0">
                <a:solidFill>
                  <a:schemeClr val="tx1"/>
                </a:solidFill>
              </a:rPr>
              <a:t> Nov. 2015</a:t>
            </a:r>
            <a:endParaRPr lang="fr-FR" sz="1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8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6359090" cy="13716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 </a:t>
            </a:r>
            <a:r>
              <a:rPr lang="fr-FR" dirty="0" err="1" smtClean="0"/>
              <a:t>problem</a:t>
            </a:r>
            <a:r>
              <a:rPr lang="fr-FR" dirty="0" smtClean="0"/>
              <a:t>: QSAR </a:t>
            </a:r>
            <a:r>
              <a:rPr lang="fr-FR" dirty="0" err="1" smtClean="0"/>
              <a:t>models</a:t>
            </a:r>
            <a:r>
              <a:rPr lang="fr-FR" dirty="0" smtClean="0"/>
              <a:t> for </a:t>
            </a:r>
            <a:r>
              <a:rPr lang="fr-FR" dirty="0" err="1" smtClean="0"/>
              <a:t>regulation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QSAR</a:t>
            </a:r>
            <a:r>
              <a:rPr lang="en-AU" sz="2800" b="0" dirty="0" smtClean="0"/>
              <a:t>: Quantitative Structure-Activity Relationship</a:t>
            </a:r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Matters particularly for the toxicity of chemical compounds and pharmaceuticals</a:t>
            </a:r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REACH 2018: </a:t>
            </a:r>
            <a:r>
              <a:rPr lang="en-AU" sz="2800" b="0" dirty="0" smtClean="0"/>
              <a:t>inverting the “burden of proof” (reduce </a:t>
            </a:r>
            <a:r>
              <a:rPr lang="en-AU" sz="2800" b="0" dirty="0" smtClean="0"/>
              <a:t>costs and animal </a:t>
            </a:r>
            <a:r>
              <a:rPr lang="en-AU" sz="2800" b="0" dirty="0" smtClean="0"/>
              <a:t>experimentation)</a:t>
            </a:r>
            <a:endParaRPr lang="en-AU" sz="2800" b="0" dirty="0" smtClean="0"/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The case of </a:t>
            </a:r>
            <a:r>
              <a:rPr lang="en-AU" sz="2800" b="0" dirty="0" err="1" smtClean="0"/>
              <a:t>nanomaterials</a:t>
            </a:r>
            <a:r>
              <a:rPr lang="en-AU" sz="2800" b="0" dirty="0" smtClean="0"/>
              <a:t>: intensify orders of problems tied to the use of models for regulatory purposes</a:t>
            </a:r>
          </a:p>
        </p:txBody>
      </p:sp>
    </p:spTree>
    <p:extLst>
      <p:ext uri="{BB962C8B-B14F-4D97-AF65-F5344CB8AC3E}">
        <p14:creationId xmlns:p14="http://schemas.microsoft.com/office/powerpoint/2010/main" val="70736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8" y="152718"/>
            <a:ext cx="6838563" cy="1371600"/>
          </a:xfrm>
        </p:spPr>
        <p:txBody>
          <a:bodyPr>
            <a:normAutofit fontScale="90000"/>
          </a:bodyPr>
          <a:lstStyle/>
          <a:p>
            <a:r>
              <a:rPr lang="fr-FR" dirty="0"/>
              <a:t>the </a:t>
            </a:r>
            <a:r>
              <a:rPr lang="fr-FR" dirty="0" err="1"/>
              <a:t>European</a:t>
            </a:r>
            <a:r>
              <a:rPr lang="fr-FR" dirty="0"/>
              <a:t> Commission: case by case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/>
              <a:buChar char="•"/>
            </a:pPr>
            <a:r>
              <a:rPr lang="fr-FR" sz="2800" dirty="0"/>
              <a:t>“</a:t>
            </a:r>
            <a:r>
              <a:rPr lang="en-US" sz="2800" dirty="0"/>
              <a:t>A natural, incidental or manufactured material containing particles, in an unbound state or as an aggregate or as an agglomerate and where, for 50 % or more of the particles in the number size distribution, one or more external dimensions is in the size range 1 nm - 100 nm.</a:t>
            </a:r>
            <a:r>
              <a:rPr lang="en-US" sz="2800" dirty="0" smtClean="0"/>
              <a:t>”</a:t>
            </a:r>
            <a:br>
              <a:rPr lang="en-US" sz="2800" dirty="0" smtClean="0"/>
            </a:br>
            <a:r>
              <a:rPr lang="fr-FR" sz="2800" b="0" dirty="0" smtClean="0"/>
              <a:t>— </a:t>
            </a:r>
            <a:r>
              <a:rPr lang="en-US" sz="2800" b="0" i="1" dirty="0"/>
              <a:t>Recommendation on the definition of a nanomaterial (2011/696/EU)</a:t>
            </a:r>
          </a:p>
          <a:p>
            <a:pPr marL="457200" indent="-457200">
              <a:buFont typeface="Arial"/>
              <a:buChar char="•"/>
            </a:pPr>
            <a:endParaRPr lang="en-US" sz="2800" dirty="0"/>
          </a:p>
          <a:p>
            <a:pPr marL="457200" indent="-457200">
              <a:buFont typeface="Arial"/>
              <a:buChar char="•"/>
            </a:pPr>
            <a:r>
              <a:rPr lang="en-US" sz="2800" b="0" dirty="0"/>
              <a:t>Too vague to </a:t>
            </a:r>
            <a:r>
              <a:rPr lang="en-US" sz="2800" b="0" dirty="0" smtClean="0"/>
              <a:t>enforce (literally out of REACH): </a:t>
            </a:r>
            <a:r>
              <a:rPr lang="en-US" sz="2800" b="0" dirty="0"/>
              <a:t>so case by case approach</a:t>
            </a:r>
            <a:endParaRPr lang="fr-FR" sz="2800" b="0" dirty="0"/>
          </a:p>
        </p:txBody>
      </p:sp>
    </p:spTree>
    <p:extLst>
      <p:ext uri="{BB962C8B-B14F-4D97-AF65-F5344CB8AC3E}">
        <p14:creationId xmlns:p14="http://schemas.microsoft.com/office/powerpoint/2010/main" val="163906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8" y="152718"/>
            <a:ext cx="6838563" cy="1371600"/>
          </a:xfrm>
        </p:spPr>
        <p:txBody>
          <a:bodyPr>
            <a:normAutofit/>
          </a:bodyPr>
          <a:lstStyle/>
          <a:p>
            <a:r>
              <a:rPr lang="fr-FR" dirty="0"/>
              <a:t>The </a:t>
            </a:r>
            <a:r>
              <a:rPr lang="fr-FR" dirty="0" err="1"/>
              <a:t>european</a:t>
            </a:r>
            <a:r>
              <a:rPr lang="fr-FR" dirty="0"/>
              <a:t> </a:t>
            </a:r>
            <a:r>
              <a:rPr lang="fr-FR" dirty="0" err="1"/>
              <a:t>parliament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AU" sz="2800" dirty="0" smtClean="0"/>
              <a:t>Arbitrarily set a defined size limit for delineating the “</a:t>
            </a:r>
            <a:r>
              <a:rPr lang="en-AU" sz="2800" dirty="0" err="1" smtClean="0"/>
              <a:t>nanoness</a:t>
            </a:r>
            <a:r>
              <a:rPr lang="en-AU" sz="2800" dirty="0" smtClean="0"/>
              <a:t>” of new materials (1 to 100 nm) </a:t>
            </a:r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General definition by representatives, targeted at a unified « European people »</a:t>
            </a:r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General constraint which neglects actual instrumentation </a:t>
            </a:r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Eventually typical of liberal democracies: consumer information and protection</a:t>
            </a:r>
            <a:endParaRPr lang="en-AU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303381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6359090" cy="1371600"/>
          </a:xfrm>
        </p:spPr>
        <p:txBody>
          <a:bodyPr>
            <a:normAutofit fontScale="90000"/>
          </a:bodyPr>
          <a:lstStyle/>
          <a:p>
            <a:r>
              <a:rPr lang="fr-FR" dirty="0" err="1"/>
              <a:t>Grouping</a:t>
            </a:r>
            <a:r>
              <a:rPr lang="fr-FR" dirty="0"/>
              <a:t> of </a:t>
            </a:r>
            <a:r>
              <a:rPr lang="fr-FR" dirty="0" err="1"/>
              <a:t>chemicals</a:t>
            </a:r>
            <a:r>
              <a:rPr lang="fr-FR" dirty="0"/>
              <a:t> or </a:t>
            </a:r>
            <a:r>
              <a:rPr lang="fr-FR" dirty="0" err="1"/>
              <a:t>read-accross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Between nominalism and holism; </a:t>
            </a:r>
            <a:r>
              <a:rPr lang="en-AU" sz="2800" b="0" dirty="0" smtClean="0"/>
              <a:t>new </a:t>
            </a:r>
            <a:r>
              <a:rPr lang="en-AU" sz="2800" b="0" dirty="0" smtClean="0"/>
              <a:t>families </a:t>
            </a:r>
            <a:r>
              <a:rPr lang="en-AU" sz="2800" b="0" dirty="0" smtClean="0"/>
              <a:t>through the realm of chemicals</a:t>
            </a:r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Operates on the basis of chosen descriptors (profiling particles</a:t>
            </a:r>
            <a:r>
              <a:rPr lang="en-AU" sz="2800" b="0" dirty="0" smtClean="0"/>
              <a:t>) — domain of applicability</a:t>
            </a:r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Depends on chosen endpoints (which effects to consider? Fish toxicity, skin irritations, </a:t>
            </a:r>
            <a:r>
              <a:rPr lang="is-IS" sz="2800" b="0" dirty="0" smtClean="0"/>
              <a:t>…</a:t>
            </a:r>
            <a:r>
              <a:rPr lang="en-AU" sz="2800" b="0" dirty="0" smtClean="0"/>
              <a:t>?)</a:t>
            </a:r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Problems: assess correlations (what does </a:t>
            </a:r>
            <a:r>
              <a:rPr lang="en-AU" sz="2800" b="0" smtClean="0"/>
              <a:t>it say?), </a:t>
            </a:r>
            <a:r>
              <a:rPr lang="en-AU" sz="2800" b="0" dirty="0" smtClean="0"/>
              <a:t>stability of compounds</a:t>
            </a:r>
            <a:endParaRPr lang="en-AU" sz="2800" b="0" dirty="0" smtClean="0"/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Models must </a:t>
            </a:r>
            <a:r>
              <a:rPr lang="en-AU" sz="2800" b="0" dirty="0" smtClean="0"/>
              <a:t>avoid over-fitting and under-fitting</a:t>
            </a:r>
          </a:p>
        </p:txBody>
      </p:sp>
    </p:spTree>
    <p:extLst>
      <p:ext uri="{BB962C8B-B14F-4D97-AF65-F5344CB8AC3E}">
        <p14:creationId xmlns:p14="http://schemas.microsoft.com/office/powerpoint/2010/main" val="266529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6359090" cy="1371600"/>
          </a:xfrm>
        </p:spPr>
        <p:txBody>
          <a:bodyPr>
            <a:normAutofit/>
          </a:bodyPr>
          <a:lstStyle/>
          <a:p>
            <a:r>
              <a:rPr lang="fr-FR" dirty="0" smtClean="0"/>
              <a:t>Conclusion: a flexible </a:t>
            </a:r>
            <a:r>
              <a:rPr lang="fr-FR" dirty="0" err="1" smtClean="0"/>
              <a:t>government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Regulation based on predictive </a:t>
            </a:r>
            <a:r>
              <a:rPr lang="en-AU" sz="2800" b="0" dirty="0" smtClean="0"/>
              <a:t>correlations; changes the very notion of “proof” as in “reverting the burden of proof”</a:t>
            </a:r>
            <a:endParaRPr lang="en-AU" sz="2800" b="0" dirty="0" smtClean="0"/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The categories and modes of validation are dependent on each grouping of chemicals</a:t>
            </a:r>
          </a:p>
          <a:p>
            <a:pPr marL="342900" indent="-342900">
              <a:buFont typeface="Arial"/>
              <a:buChar char="•"/>
            </a:pPr>
            <a:r>
              <a:rPr lang="en-AU" sz="2800" b="0" dirty="0" smtClean="0"/>
              <a:t>Experimental approach made of trials and errors (instead of “science speak truth to power</a:t>
            </a:r>
            <a:r>
              <a:rPr lang="en-AU" sz="2800" b="0" dirty="0" smtClean="0"/>
              <a:t>”) instead of regulatory categories </a:t>
            </a:r>
            <a:r>
              <a:rPr lang="en-AU" sz="2800" b="0" i="1" dirty="0" smtClean="0"/>
              <a:t>ex ante</a:t>
            </a:r>
            <a:endParaRPr lang="en-AU" sz="2800" b="0" i="1" dirty="0" smtClean="0"/>
          </a:p>
        </p:txBody>
      </p:sp>
    </p:spTree>
    <p:extLst>
      <p:ext uri="{BB962C8B-B14F-4D97-AF65-F5344CB8AC3E}">
        <p14:creationId xmlns:p14="http://schemas.microsoft.com/office/powerpoint/2010/main" val="379114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e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Essentiel.thmx</Template>
  <TotalTime>201</TotalTime>
  <Words>322</Words>
  <Application>Microsoft Macintosh PowerPoint</Application>
  <PresentationFormat>Présentation à l'écran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 Black</vt:lpstr>
      <vt:lpstr>Arial</vt:lpstr>
      <vt:lpstr>Essentiel</vt:lpstr>
      <vt:lpstr>The pragmatics of correlation or how models reshape the government of technical objects</vt:lpstr>
      <vt:lpstr>A problem: QSAR models for regulation</vt:lpstr>
      <vt:lpstr>the European Commission: case by case</vt:lpstr>
      <vt:lpstr>The european parliament</vt:lpstr>
      <vt:lpstr>Grouping of chemicals or read-accross</vt:lpstr>
      <vt:lpstr>Conclusion: a flexible government</vt:lpstr>
    </vt:vector>
  </TitlesOfParts>
  <Company>ULg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pragmatics of correlation or how models reshape the government of technical objects</dc:title>
  <dc:creator>François Thoreau</dc:creator>
  <cp:lastModifiedBy>François Thoreau</cp:lastModifiedBy>
  <cp:revision>27</cp:revision>
  <dcterms:created xsi:type="dcterms:W3CDTF">2015-11-04T07:18:50Z</dcterms:created>
  <dcterms:modified xsi:type="dcterms:W3CDTF">2015-11-14T16:53:03Z</dcterms:modified>
</cp:coreProperties>
</file>