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13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CA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15-12-11</a:t>
            </a:fld>
            <a:endParaRPr lang="en-US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15-12-11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15-12-11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15-12-11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15-12-11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15-12-11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15-12-11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15-12-11</a:t>
            </a:fld>
            <a:endParaRPr lang="en-US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15-12-11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15-12-11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CA" smtClean="0"/>
              <a:t>Faire glisser l'image vers l'espace réservé ou cliquer sur l'icône pour l'ajouter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15-12-11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e lib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CA" smtClean="0"/>
              <a:t>Deuxième niveau</a:t>
            </a:r>
          </a:p>
          <a:p>
            <a:pPr lvl="2" eaLnBrk="1" latinLnBrk="0" hangingPunct="1"/>
            <a:r>
              <a:rPr kumimoji="0" lang="fr-CA" smtClean="0"/>
              <a:t>Troisième niveau</a:t>
            </a:r>
          </a:p>
          <a:p>
            <a:pPr lvl="3" eaLnBrk="1" latinLnBrk="0" hangingPunct="1"/>
            <a:r>
              <a:rPr kumimoji="0" lang="fr-CA" smtClean="0"/>
              <a:t>Quatrième niveau</a:t>
            </a:r>
          </a:p>
          <a:p>
            <a:pPr lvl="4" eaLnBrk="1" latinLnBrk="0" hangingPunct="1"/>
            <a:r>
              <a:rPr kumimoji="0" lang="fr-CA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15-12-11</a:t>
            </a:fld>
            <a:endParaRPr lang="en-US" sz="100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algn="ctr" eaLnBrk="1" latinLnBrk="0" hangingPunct="1"/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9063" y="3337560"/>
            <a:ext cx="7407457" cy="2301240"/>
          </a:xfrm>
        </p:spPr>
        <p:txBody>
          <a:bodyPr>
            <a:noAutofit/>
          </a:bodyPr>
          <a:lstStyle/>
          <a:p>
            <a:r>
              <a:rPr lang="fr-CA" sz="2800" dirty="0" smtClean="0"/>
              <a:t>Coopération entre organisations </a:t>
            </a:r>
            <a:r>
              <a:rPr lang="fr-CA" sz="2800" dirty="0" smtClean="0"/>
              <a:t>multilatérales, </a:t>
            </a:r>
            <a:r>
              <a:rPr lang="fr-CA" sz="2800" dirty="0" err="1" smtClean="0"/>
              <a:t>cdec</a:t>
            </a:r>
            <a:r>
              <a:rPr lang="fr-CA" sz="2800" dirty="0" smtClean="0"/>
              <a:t> </a:t>
            </a:r>
            <a:r>
              <a:rPr lang="fr-CA" sz="2800" dirty="0" smtClean="0"/>
              <a:t>et gouvernance mondiale des industries culturelles </a:t>
            </a:r>
            <a:endParaRPr lang="fr-CA" sz="2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7403470" cy="1752600"/>
          </a:xfrm>
        </p:spPr>
        <p:txBody>
          <a:bodyPr/>
          <a:lstStyle/>
          <a:p>
            <a:r>
              <a:rPr lang="fr-CA" dirty="0" smtClean="0"/>
              <a:t>Antonios Vlassis, Université de Liège-FNRS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161384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Éléments introductifs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CA" dirty="0"/>
              <a:t>Q</a:t>
            </a:r>
            <a:r>
              <a:rPr lang="fr-CA" dirty="0" smtClean="0"/>
              <a:t>uelle </a:t>
            </a:r>
            <a:r>
              <a:rPr lang="fr-CA" dirty="0"/>
              <a:t>est déjà la place de la coopération interorganisationnelle concernant des aspects qui touchent la Convention de 2005 et quelle pourrait être la place de cette coopération à l’ère du numérique?</a:t>
            </a:r>
          </a:p>
          <a:p>
            <a:endParaRPr lang="fr-CA" dirty="0" smtClean="0"/>
          </a:p>
          <a:p>
            <a:r>
              <a:rPr lang="fr-CA" dirty="0" smtClean="0"/>
              <a:t>Originalité de la question</a:t>
            </a:r>
          </a:p>
          <a:p>
            <a:r>
              <a:rPr lang="fr-CA" dirty="0" smtClean="0"/>
              <a:t>Union européenne et Convention de 2005</a:t>
            </a:r>
          </a:p>
          <a:p>
            <a:r>
              <a:rPr lang="fr-CA" dirty="0" smtClean="0"/>
              <a:t>5</a:t>
            </a:r>
            <a:r>
              <a:rPr lang="fr-CA" baseline="30000" dirty="0" smtClean="0"/>
              <a:t>ème</a:t>
            </a:r>
            <a:r>
              <a:rPr lang="fr-CA" dirty="0" smtClean="0"/>
              <a:t> session de la Conférence des Parties et résolution sur le numérique 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579651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(i) Organisations multilatérales en tant qu’observateurs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CA" dirty="0" smtClean="0"/>
              <a:t>15 sessions du Comité et de la Conférence, 2007-2015</a:t>
            </a:r>
          </a:p>
          <a:p>
            <a:r>
              <a:rPr lang="fr-CA" dirty="0" smtClean="0"/>
              <a:t>Organisation internationale de la Francophonie, </a:t>
            </a:r>
            <a:r>
              <a:rPr lang="fr-CA" dirty="0"/>
              <a:t>organisation  partenaire </a:t>
            </a:r>
            <a:r>
              <a:rPr lang="fr-CA" dirty="0" smtClean="0"/>
              <a:t>(13 participations), première organisation adoptant une résolution sur la CDEC et le numérique</a:t>
            </a:r>
          </a:p>
          <a:p>
            <a:r>
              <a:rPr lang="fr-CA" dirty="0" smtClean="0"/>
              <a:t>Assemblée parlementaire de la Francophonie (13)</a:t>
            </a:r>
          </a:p>
          <a:p>
            <a:r>
              <a:rPr lang="fr-CA" dirty="0"/>
              <a:t>Organisation arabe pour l’éducation, la culture et les </a:t>
            </a:r>
            <a:r>
              <a:rPr lang="fr-CA" dirty="0" smtClean="0"/>
              <a:t>sciences (8), </a:t>
            </a:r>
            <a:r>
              <a:rPr lang="fr-CA" dirty="0"/>
              <a:t>Conseil de </a:t>
            </a:r>
            <a:r>
              <a:rPr lang="fr-CA" dirty="0" smtClean="0"/>
              <a:t>l’Europe (5), </a:t>
            </a:r>
            <a:r>
              <a:rPr lang="fr-CA" dirty="0"/>
              <a:t>Organisation islamique pour l’éducation, la culture et les sciences </a:t>
            </a:r>
            <a:r>
              <a:rPr lang="fr-CA" dirty="0" smtClean="0"/>
              <a:t>(5), Union latine (5). </a:t>
            </a:r>
          </a:p>
          <a:p>
            <a:r>
              <a:rPr lang="fr-CA" dirty="0" smtClean="0"/>
              <a:t>Organisation mondiale de la propriété intellectuelle (6), entre 2007 et 2010. </a:t>
            </a:r>
          </a:p>
          <a:p>
            <a:r>
              <a:rPr lang="fr-CA" dirty="0" smtClean="0"/>
              <a:t>Union internationale des télécommunications (4)</a:t>
            </a:r>
          </a:p>
          <a:p>
            <a:r>
              <a:rPr lang="fr-CA" dirty="0"/>
              <a:t>Conférence des Nations Unies pour le commerce et le développement (</a:t>
            </a:r>
            <a:r>
              <a:rPr lang="fr-CA" dirty="0" smtClean="0"/>
              <a:t>CNUCED-2) </a:t>
            </a:r>
            <a:r>
              <a:rPr lang="fr-CA" dirty="0"/>
              <a:t>ou la Banque mondiale </a:t>
            </a:r>
            <a:r>
              <a:rPr lang="fr-CA" dirty="0" smtClean="0"/>
              <a:t>(1)</a:t>
            </a:r>
          </a:p>
          <a:p>
            <a:endParaRPr lang="fr-CA" dirty="0" smtClean="0"/>
          </a:p>
          <a:p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57774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(ii) Objectifs de la coopération interorganisationnelle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900591"/>
          </a:xfrm>
        </p:spPr>
        <p:txBody>
          <a:bodyPr>
            <a:normAutofit fontScale="32500" lnSpcReduction="20000"/>
          </a:bodyPr>
          <a:lstStyle/>
          <a:p>
            <a:r>
              <a:rPr lang="fr-CA" sz="3800" dirty="0"/>
              <a:t>C</a:t>
            </a:r>
            <a:r>
              <a:rPr lang="fr-CA" sz="3800" dirty="0" smtClean="0"/>
              <a:t>oopération </a:t>
            </a:r>
            <a:r>
              <a:rPr lang="fr-CA" sz="3800" dirty="0"/>
              <a:t>interorganisationnelle en matière d’industries culturelles </a:t>
            </a:r>
            <a:r>
              <a:rPr lang="fr-CA" sz="3800" dirty="0" smtClean="0"/>
              <a:t>presque </a:t>
            </a:r>
            <a:r>
              <a:rPr lang="fr-CA" sz="3800" dirty="0"/>
              <a:t>non</a:t>
            </a:r>
            <a:r>
              <a:rPr lang="fr-CA" sz="3800" dirty="0" smtClean="0"/>
              <a:t>-existante </a:t>
            </a:r>
            <a:r>
              <a:rPr lang="fr-CA" sz="3800" dirty="0"/>
              <a:t>avant la Convention de 2005 </a:t>
            </a:r>
            <a:endParaRPr lang="fr-CA" sz="3800" dirty="0" smtClean="0"/>
          </a:p>
          <a:p>
            <a:pPr marL="36576" indent="0">
              <a:buNone/>
            </a:pPr>
            <a:endParaRPr lang="fr-CA" sz="3800" dirty="0" smtClean="0"/>
          </a:p>
          <a:p>
            <a:r>
              <a:rPr lang="fr-CA" sz="3800" b="1" dirty="0" smtClean="0"/>
              <a:t>Assistance technique</a:t>
            </a:r>
          </a:p>
          <a:p>
            <a:pPr>
              <a:buFontTx/>
              <a:buChar char="-"/>
            </a:pPr>
            <a:r>
              <a:rPr lang="fr-CA" sz="3800" dirty="0" smtClean="0"/>
              <a:t>UNESCO-Commission européenne, </a:t>
            </a:r>
            <a:r>
              <a:rPr lang="fr-CA" sz="3800" i="1" dirty="0" smtClean="0"/>
              <a:t>Expert </a:t>
            </a:r>
            <a:r>
              <a:rPr lang="fr-CA" sz="3800" i="1" dirty="0" err="1" smtClean="0"/>
              <a:t>facility</a:t>
            </a:r>
            <a:r>
              <a:rPr lang="fr-CA" sz="3800" i="1" dirty="0" smtClean="0"/>
              <a:t> </a:t>
            </a:r>
            <a:r>
              <a:rPr lang="fr-CA" sz="3800" i="1" dirty="0" err="1" smtClean="0"/>
              <a:t>project</a:t>
            </a:r>
            <a:r>
              <a:rPr lang="fr-CA" sz="3800" i="1" dirty="0" smtClean="0"/>
              <a:t> </a:t>
            </a:r>
            <a:r>
              <a:rPr lang="fr-CA" sz="3800" dirty="0" smtClean="0"/>
              <a:t>dans le cadre de la CDCE, 13 missions d’assistance technique, 4 projets sur le numérique</a:t>
            </a:r>
            <a:endParaRPr lang="fr-CA" sz="3800" dirty="0"/>
          </a:p>
          <a:p>
            <a:pPr>
              <a:buFontTx/>
              <a:buChar char="-"/>
            </a:pPr>
            <a:r>
              <a:rPr lang="fr-CA" sz="3800" dirty="0" smtClean="0"/>
              <a:t> Projet </a:t>
            </a:r>
            <a:r>
              <a:rPr lang="fr-CA" sz="3800" dirty="0"/>
              <a:t>pilote multi-agences sur le potentiel économique des industries créatives dans cinq pays (Mozambique, Sénégal, Zambie, Trinité et Tobago et Fidji</a:t>
            </a:r>
            <a:r>
              <a:rPr lang="fr-CA" sz="3800" dirty="0" smtClean="0"/>
              <a:t>), CNUCED-OIT-UNESCO-UE avec le support institutionnel du groupe ACP. </a:t>
            </a:r>
          </a:p>
          <a:p>
            <a:pPr marL="36576" indent="0">
              <a:buNone/>
            </a:pPr>
            <a:endParaRPr lang="fr-CA" sz="3800" dirty="0" smtClean="0"/>
          </a:p>
          <a:p>
            <a:r>
              <a:rPr lang="fr-CA" sz="3800" b="1" dirty="0" smtClean="0"/>
              <a:t>Assistance financière</a:t>
            </a:r>
          </a:p>
          <a:p>
            <a:pPr marL="36576" indent="0">
              <a:buNone/>
            </a:pPr>
            <a:r>
              <a:rPr lang="fr-CA" sz="3800" dirty="0" smtClean="0"/>
              <a:t>Groupe ACP</a:t>
            </a:r>
            <a:r>
              <a:rPr lang="fr-CA" sz="3800" dirty="0"/>
              <a:t>-UE, ACP Cultures+</a:t>
            </a:r>
            <a:r>
              <a:rPr lang="fr-CA" sz="3800" dirty="0" smtClean="0"/>
              <a:t>, 30 </a:t>
            </a:r>
            <a:r>
              <a:rPr lang="fr-CA" sz="3800" dirty="0"/>
              <a:t>millions d’euros, </a:t>
            </a:r>
            <a:r>
              <a:rPr lang="fr-CA" sz="3800" dirty="0" smtClean="0"/>
              <a:t>57 </a:t>
            </a:r>
            <a:r>
              <a:rPr lang="fr-CA" sz="3800" dirty="0"/>
              <a:t>projets dont 7 sur le numérique</a:t>
            </a:r>
          </a:p>
          <a:p>
            <a:pPr marL="36576" indent="0">
              <a:buNone/>
            </a:pPr>
            <a:endParaRPr lang="fr-CA" sz="3800" dirty="0" smtClean="0"/>
          </a:p>
          <a:p>
            <a:r>
              <a:rPr lang="fr-CA" sz="3800" b="1" dirty="0" smtClean="0"/>
              <a:t>Assistance financière et assistance technique</a:t>
            </a:r>
          </a:p>
          <a:p>
            <a:pPr>
              <a:buFontTx/>
              <a:buChar char="-"/>
            </a:pPr>
            <a:r>
              <a:rPr lang="fr-CA" sz="3800" dirty="0" smtClean="0"/>
              <a:t>Objectifs </a:t>
            </a:r>
            <a:r>
              <a:rPr lang="fr-CA" sz="3800" dirty="0"/>
              <a:t>du Millénaire pour le développement et le volet « Culture et développement » financé par le gouvernement espagnol, forte division du travail parmi </a:t>
            </a:r>
            <a:r>
              <a:rPr lang="fr-CA" sz="3800" dirty="0" smtClean="0"/>
              <a:t>des </a:t>
            </a:r>
            <a:r>
              <a:rPr lang="fr-CA" sz="3800" dirty="0"/>
              <a:t>organisations </a:t>
            </a:r>
            <a:r>
              <a:rPr lang="fr-CA" sz="3800" dirty="0" smtClean="0"/>
              <a:t>multilatérales</a:t>
            </a:r>
          </a:p>
          <a:p>
            <a:pPr>
              <a:buFontTx/>
              <a:buChar char="-"/>
            </a:pPr>
            <a:r>
              <a:rPr lang="fr-CA" sz="3800" dirty="0" smtClean="0"/>
              <a:t>Coopération </a:t>
            </a:r>
            <a:r>
              <a:rPr lang="fr-CA" sz="3800" dirty="0"/>
              <a:t>interrégionale entre Union européenne et </a:t>
            </a:r>
            <a:r>
              <a:rPr lang="fr-CA" sz="3800" dirty="0" smtClean="0"/>
              <a:t>Mercosur, </a:t>
            </a:r>
            <a:r>
              <a:rPr lang="fr-CA" sz="3800" dirty="0"/>
              <a:t>numérisation de 30 salles de cinéma dans la région du Mercosur </a:t>
            </a:r>
          </a:p>
          <a:p>
            <a:pPr marL="36576" indent="0">
              <a:buNone/>
            </a:pPr>
            <a:endParaRPr lang="fr-CA" sz="3800" dirty="0" smtClean="0"/>
          </a:p>
          <a:p>
            <a:r>
              <a:rPr lang="fr-CA" sz="3800" b="1" dirty="0" smtClean="0"/>
              <a:t>Construction des cadres conceptuels</a:t>
            </a:r>
          </a:p>
          <a:p>
            <a:pPr marL="36576" indent="0">
              <a:buNone/>
            </a:pPr>
            <a:r>
              <a:rPr lang="fr-CA" sz="3800" dirty="0"/>
              <a:t>Rapport sur l’économie créative (2008, 2010, 2013</a:t>
            </a:r>
            <a:r>
              <a:rPr lang="fr-CA" sz="3800" dirty="0" smtClean="0"/>
              <a:t>), CNUCED-PNUD-UNESCO-OMPI. </a:t>
            </a:r>
            <a:endParaRPr lang="fr-CA" sz="3800" dirty="0"/>
          </a:p>
          <a:p>
            <a:pPr marL="36576" indent="0">
              <a:buNone/>
            </a:pPr>
            <a:endParaRPr lang="fr-CA" sz="3800" dirty="0" smtClean="0"/>
          </a:p>
          <a:p>
            <a:r>
              <a:rPr lang="fr-CA" sz="3800" b="1" dirty="0" smtClean="0"/>
              <a:t>Collecte des données</a:t>
            </a:r>
          </a:p>
          <a:p>
            <a:pPr>
              <a:buFontTx/>
              <a:buChar char="-"/>
            </a:pPr>
            <a:r>
              <a:rPr lang="fr-CA" sz="3800" dirty="0" smtClean="0"/>
              <a:t>Groupe de travail technique inter-agences des NU sur les statistiques des industries culturelles</a:t>
            </a:r>
            <a:r>
              <a:rPr lang="fr-CA" sz="3800" dirty="0"/>
              <a:t> </a:t>
            </a:r>
            <a:r>
              <a:rPr lang="fr-CA" sz="3800" dirty="0" smtClean="0"/>
              <a:t>surtout dans la région d’Asie-Pacifique</a:t>
            </a:r>
          </a:p>
          <a:p>
            <a:pPr>
              <a:buFontTx/>
              <a:buChar char="-"/>
            </a:pPr>
            <a:r>
              <a:rPr lang="fr-CA" sz="3800" dirty="0" smtClean="0"/>
              <a:t>Services Trade </a:t>
            </a:r>
            <a:r>
              <a:rPr lang="fr-CA" sz="3800" dirty="0" err="1" smtClean="0"/>
              <a:t>Restrictiveness</a:t>
            </a:r>
            <a:r>
              <a:rPr lang="fr-CA" sz="3800" dirty="0" smtClean="0"/>
              <a:t> Index (STRI) et services audiovisuels-Organisation de coopération et de développement économique avec la participation de l’OMC et de l’UNESCO</a:t>
            </a:r>
          </a:p>
          <a:p>
            <a:pPr marL="36576" indent="0">
              <a:buNone/>
            </a:pPr>
            <a:endParaRPr lang="fr-CA" sz="3800" dirty="0" smtClean="0"/>
          </a:p>
          <a:p>
            <a:pPr marL="36576" indent="0">
              <a:buNone/>
            </a:pPr>
            <a:endParaRPr lang="fr-CA" sz="3800" dirty="0"/>
          </a:p>
          <a:p>
            <a:pPr marL="36576" indent="0">
              <a:buNone/>
            </a:pPr>
            <a:endParaRPr lang="fr-CA" sz="3800" dirty="0" smtClean="0"/>
          </a:p>
          <a:p>
            <a:pPr marL="36576" indent="0">
              <a:buNone/>
            </a:pPr>
            <a:endParaRPr lang="fr-CA" sz="3800" dirty="0" smtClean="0"/>
          </a:p>
          <a:p>
            <a:pPr marL="36576" indent="0">
              <a:buNone/>
            </a:pPr>
            <a:endParaRPr lang="fr-CA" sz="3800" dirty="0"/>
          </a:p>
          <a:p>
            <a:pPr marL="36576" indent="0">
              <a:buNone/>
            </a:pPr>
            <a:endParaRPr lang="fr-CA" sz="3800" dirty="0" smtClean="0"/>
          </a:p>
          <a:p>
            <a:pPr marL="36576" indent="0">
              <a:buNone/>
            </a:pPr>
            <a:endParaRPr lang="fr-CA" sz="3800" dirty="0" smtClean="0"/>
          </a:p>
          <a:p>
            <a:pPr marL="36576" indent="0">
              <a:buNone/>
            </a:pPr>
            <a:endParaRPr lang="fr-CA" sz="3800" dirty="0"/>
          </a:p>
          <a:p>
            <a:pPr marL="36576" indent="0">
              <a:buNone/>
            </a:pPr>
            <a:endParaRPr lang="fr-CA" dirty="0" smtClean="0"/>
          </a:p>
          <a:p>
            <a:endParaRPr lang="fr-CA" dirty="0" smtClean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607683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(iii) Facteurs de la coopération interorganisationnelle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CA" dirty="0"/>
              <a:t>D</a:t>
            </a:r>
            <a:r>
              <a:rPr lang="fr-CA" dirty="0" smtClean="0"/>
              <a:t>omaine </a:t>
            </a:r>
            <a:r>
              <a:rPr lang="fr-CA" dirty="0"/>
              <a:t>d’activités partagé </a:t>
            </a:r>
            <a:endParaRPr lang="fr-CA" dirty="0" smtClean="0"/>
          </a:p>
          <a:p>
            <a:r>
              <a:rPr lang="fr-CA" dirty="0"/>
              <a:t>D</a:t>
            </a:r>
            <a:r>
              <a:rPr lang="fr-CA" dirty="0" smtClean="0"/>
              <a:t>épendance </a:t>
            </a:r>
            <a:r>
              <a:rPr lang="fr-CA" dirty="0"/>
              <a:t>mutuelle des ressources pour </a:t>
            </a:r>
            <a:r>
              <a:rPr lang="fr-CA" dirty="0" smtClean="0"/>
              <a:t>aborder </a:t>
            </a:r>
            <a:r>
              <a:rPr lang="fr-CA" dirty="0"/>
              <a:t>un enjeu </a:t>
            </a:r>
            <a:r>
              <a:rPr lang="fr-CA" dirty="0" smtClean="0"/>
              <a:t>et nature multidimensionnelle de l’enjeu</a:t>
            </a:r>
          </a:p>
          <a:p>
            <a:r>
              <a:rPr lang="fr-CA" dirty="0"/>
              <a:t>Pression externe </a:t>
            </a:r>
            <a:endParaRPr lang="fr-CA" dirty="0" smtClean="0"/>
          </a:p>
          <a:p>
            <a:r>
              <a:rPr lang="fr-CA" dirty="0"/>
              <a:t>Leadership </a:t>
            </a:r>
            <a:r>
              <a:rPr lang="fr-CA" dirty="0" smtClean="0"/>
              <a:t>politique</a:t>
            </a:r>
          </a:p>
          <a:p>
            <a:r>
              <a:rPr lang="fr-CA" dirty="0"/>
              <a:t>N</a:t>
            </a:r>
            <a:r>
              <a:rPr lang="fr-CA" dirty="0" smtClean="0"/>
              <a:t>écessité </a:t>
            </a:r>
            <a:r>
              <a:rPr lang="fr-CA" dirty="0"/>
              <a:t>d’améliorer la visibilité de l’organisation </a:t>
            </a:r>
            <a:r>
              <a:rPr lang="fr-CA" dirty="0" smtClean="0"/>
              <a:t>multilatérale, </a:t>
            </a:r>
            <a:r>
              <a:rPr lang="fr-CA" dirty="0"/>
              <a:t>son attractivité, sa </a:t>
            </a:r>
            <a:r>
              <a:rPr lang="fr-CA" dirty="0" smtClean="0"/>
              <a:t>réputation</a:t>
            </a:r>
          </a:p>
          <a:p>
            <a:r>
              <a:rPr lang="fr-CA" dirty="0" smtClean="0"/>
              <a:t>Évènement </a:t>
            </a:r>
            <a:r>
              <a:rPr lang="fr-CA" dirty="0"/>
              <a:t>déclencheur </a:t>
            </a:r>
            <a:r>
              <a:rPr lang="fr-CA" dirty="0" smtClean="0"/>
              <a:t>  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312090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325562"/>
          </a:xfrm>
        </p:spPr>
        <p:txBody>
          <a:bodyPr>
            <a:normAutofit/>
          </a:bodyPr>
          <a:lstStyle/>
          <a:p>
            <a:r>
              <a:rPr lang="fr-CA" sz="3200" dirty="0" smtClean="0"/>
              <a:t>(iv) Faiblesses de la coopération interorganisationnelle</a:t>
            </a:r>
            <a:endParaRPr lang="fr-CA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CA" b="1" dirty="0" smtClean="0"/>
              <a:t>Cultures bureaucratiques différentes</a:t>
            </a:r>
          </a:p>
          <a:p>
            <a:pPr marL="36576" indent="0">
              <a:buNone/>
            </a:pPr>
            <a:r>
              <a:rPr lang="fr-CA" dirty="0" smtClean="0"/>
              <a:t>Rapports sur l’</a:t>
            </a:r>
            <a:r>
              <a:rPr lang="fr-CA" dirty="0"/>
              <a:t>é</a:t>
            </a:r>
            <a:r>
              <a:rPr lang="fr-CA" dirty="0" smtClean="0"/>
              <a:t>conomie créative et approches différentes</a:t>
            </a:r>
          </a:p>
          <a:p>
            <a:pPr marL="36576" indent="0">
              <a:buNone/>
            </a:pPr>
            <a:endParaRPr lang="fr-CA" dirty="0" smtClean="0"/>
          </a:p>
          <a:p>
            <a:r>
              <a:rPr lang="fr-CA" b="1" dirty="0" smtClean="0"/>
              <a:t>Dépendance au facteur intergouvernemental</a:t>
            </a:r>
          </a:p>
          <a:p>
            <a:pPr marL="36576" indent="0">
              <a:buNone/>
            </a:pPr>
            <a:r>
              <a:rPr lang="fr-CA" dirty="0" smtClean="0"/>
              <a:t>- Culture dans l’agenda post-2015 et prise de décision</a:t>
            </a:r>
          </a:p>
          <a:p>
            <a:pPr marL="36576" indent="0">
              <a:buNone/>
            </a:pPr>
            <a:r>
              <a:rPr lang="fr-CA" dirty="0" smtClean="0"/>
              <a:t>- Ressources matérielles</a:t>
            </a:r>
          </a:p>
          <a:p>
            <a:pPr marL="36576" indent="0">
              <a:buNone/>
            </a:pPr>
            <a:endParaRPr lang="fr-CA" dirty="0" smtClean="0"/>
          </a:p>
          <a:p>
            <a:r>
              <a:rPr lang="fr-CA" b="1" dirty="0" smtClean="0"/>
              <a:t>Manque de coopération et enchevêtrement des programmes</a:t>
            </a:r>
          </a:p>
          <a:p>
            <a:pPr marL="36576" indent="0">
              <a:buNone/>
            </a:pPr>
            <a:r>
              <a:rPr lang="fr-CA" dirty="0"/>
              <a:t>Observatoire ibéro-américain de </a:t>
            </a:r>
            <a:r>
              <a:rPr lang="fr-CA" dirty="0" smtClean="0"/>
              <a:t>l’audiovisuel; </a:t>
            </a:r>
            <a:r>
              <a:rPr lang="fr-CA" dirty="0"/>
              <a:t>Observatoire audiovisuel du </a:t>
            </a:r>
            <a:r>
              <a:rPr lang="fr-CA" dirty="0" smtClean="0"/>
              <a:t>Mercosur; </a:t>
            </a:r>
            <a:r>
              <a:rPr lang="fr-CA" dirty="0"/>
              <a:t>Observatoire du cinéma et de l’audiovisuel latino-</a:t>
            </a:r>
            <a:r>
              <a:rPr lang="fr-CA" dirty="0" smtClean="0"/>
              <a:t>américain; </a:t>
            </a:r>
            <a:r>
              <a:rPr lang="fr-CA" dirty="0"/>
              <a:t>Observatoire ibéro-américain sur la </a:t>
            </a:r>
            <a:r>
              <a:rPr lang="fr-CA" dirty="0" smtClean="0"/>
              <a:t>culture; </a:t>
            </a:r>
            <a:r>
              <a:rPr lang="fr-CA" dirty="0"/>
              <a:t>Observatoire interaméricain sur la politique </a:t>
            </a:r>
            <a:r>
              <a:rPr lang="fr-CA" dirty="0" smtClean="0"/>
              <a:t>culturelle.   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051142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200" dirty="0" smtClean="0"/>
              <a:t>(v) Coopération interorganisationnelle et numérique: rapport du CEIM</a:t>
            </a:r>
            <a:endParaRPr lang="fr-CA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CA" b="1" dirty="0"/>
              <a:t>43 % </a:t>
            </a:r>
            <a:r>
              <a:rPr lang="fr-CA" dirty="0"/>
              <a:t>des répondants estiment que la coopération entre les instances internationales pour la mise en œuvre de la CDEC de 2005 à l’ère du numérique n’est pas assez </a:t>
            </a:r>
            <a:r>
              <a:rPr lang="fr-CA" dirty="0" smtClean="0"/>
              <a:t>forte</a:t>
            </a:r>
          </a:p>
          <a:p>
            <a:pPr marL="36576" indent="0">
              <a:buNone/>
            </a:pPr>
            <a:r>
              <a:rPr lang="fr-CA" dirty="0" smtClean="0"/>
              <a:t> </a:t>
            </a:r>
          </a:p>
          <a:p>
            <a:r>
              <a:rPr lang="fr-CA" dirty="0"/>
              <a:t>Pour faciliter la production et la distribution de biens et services culturels numériques, les participants à l’enquête pensent que l’UNESCO devrait instaurer/accentuer sa collaboration avec (par ordre de priorité): </a:t>
            </a:r>
            <a:endParaRPr lang="fr-CA" dirty="0" smtClean="0"/>
          </a:p>
          <a:p>
            <a:pPr marL="36576" indent="0">
              <a:buNone/>
            </a:pPr>
            <a:r>
              <a:rPr lang="fr-CA" b="1" dirty="0" smtClean="0"/>
              <a:t>OMPI, PNUD, ICANN ou UIT, OCDE, OIF, OMC, Banque mondiale</a:t>
            </a:r>
          </a:p>
          <a:p>
            <a:pPr marL="36576" indent="0">
              <a:buNone/>
            </a:pPr>
            <a:endParaRPr lang="fr-CA" b="1" dirty="0" smtClean="0"/>
          </a:p>
          <a:p>
            <a:r>
              <a:rPr lang="fr-CA" dirty="0" smtClean="0"/>
              <a:t>Pour </a:t>
            </a:r>
            <a:r>
              <a:rPr lang="fr-CA" dirty="0"/>
              <a:t>faciliter l’accès et la consommation de biens et services culturels numériques, les participants à l’enquête pensent que l’UNESCO devrait instaurer/accentuer sa collaboration avec (par ordre de priorité</a:t>
            </a:r>
            <a:r>
              <a:rPr lang="fr-CA" dirty="0" smtClean="0"/>
              <a:t>):  </a:t>
            </a:r>
          </a:p>
          <a:p>
            <a:pPr marL="36576" indent="0">
              <a:buNone/>
            </a:pPr>
            <a:r>
              <a:rPr lang="fr-CA" b="1" dirty="0" smtClean="0"/>
              <a:t>UIT</a:t>
            </a:r>
            <a:r>
              <a:rPr lang="fr-CA" b="1" dirty="0"/>
              <a:t>, </a:t>
            </a:r>
            <a:r>
              <a:rPr lang="fr-CA" b="1" dirty="0" smtClean="0"/>
              <a:t>ICANN </a:t>
            </a:r>
            <a:r>
              <a:rPr lang="fr-CA" b="1" dirty="0"/>
              <a:t>et </a:t>
            </a:r>
            <a:r>
              <a:rPr lang="fr-CA" b="1" dirty="0" smtClean="0"/>
              <a:t>organes </a:t>
            </a:r>
            <a:r>
              <a:rPr lang="fr-CA" b="1" dirty="0"/>
              <a:t>de l’ONU (</a:t>
            </a:r>
            <a:r>
              <a:rPr lang="fr-CA" b="1" dirty="0" smtClean="0"/>
              <a:t>PNUD </a:t>
            </a:r>
            <a:r>
              <a:rPr lang="fr-CA" b="1" dirty="0"/>
              <a:t>et </a:t>
            </a:r>
            <a:r>
              <a:rPr lang="fr-CA" b="1" dirty="0" smtClean="0"/>
              <a:t>CNUCED). </a:t>
            </a:r>
            <a:endParaRPr lang="fr-CA" b="1" dirty="0"/>
          </a:p>
          <a:p>
            <a:endParaRPr lang="fr-CA" b="1" dirty="0" smtClean="0"/>
          </a:p>
          <a:p>
            <a:endParaRPr lang="fr-CA" b="1" dirty="0"/>
          </a:p>
        </p:txBody>
      </p:sp>
    </p:spTree>
    <p:extLst>
      <p:ext uri="{BB962C8B-B14F-4D97-AF65-F5344CB8AC3E}">
        <p14:creationId xmlns:p14="http://schemas.microsoft.com/office/powerpoint/2010/main" val="2410069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(vi) Conclusions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CA" dirty="0"/>
              <a:t>Convention de 2005 </a:t>
            </a:r>
            <a:r>
              <a:rPr lang="fr-CA" dirty="0" smtClean="0"/>
              <a:t>et effet </a:t>
            </a:r>
            <a:r>
              <a:rPr lang="fr-CA" dirty="0"/>
              <a:t>déclencheur sur la coopération interorganisationnelle en matière de biens et services </a:t>
            </a:r>
            <a:r>
              <a:rPr lang="fr-CA" dirty="0" smtClean="0"/>
              <a:t>culturels</a:t>
            </a:r>
          </a:p>
          <a:p>
            <a:r>
              <a:rPr lang="fr-CA" dirty="0" smtClean="0"/>
              <a:t>Lien culture et développement</a:t>
            </a:r>
          </a:p>
          <a:p>
            <a:endParaRPr lang="fr-CA" dirty="0" smtClean="0"/>
          </a:p>
          <a:p>
            <a:r>
              <a:rPr lang="fr-CA" dirty="0" smtClean="0"/>
              <a:t>Coopération modeste</a:t>
            </a:r>
            <a:r>
              <a:rPr lang="fr-CA" dirty="0"/>
              <a:t>,</a:t>
            </a:r>
            <a:r>
              <a:rPr lang="fr-CA" dirty="0" smtClean="0"/>
              <a:t> pas suffisamment institutionnalisée, manque de régularité, absence de coopération en matière d’autres enjeux (p.ex. commerce-culture), nécessité d’adapter les dispositifs.  </a:t>
            </a:r>
          </a:p>
          <a:p>
            <a:endParaRPr lang="fr-CA" dirty="0" smtClean="0"/>
          </a:p>
          <a:p>
            <a:r>
              <a:rPr lang="fr-CA" dirty="0" smtClean="0"/>
              <a:t>Numérique, par sa nature, enjeu multidimensionnel, transversal et transnational</a:t>
            </a:r>
          </a:p>
          <a:p>
            <a:endParaRPr lang="fr-CA" dirty="0" smtClean="0"/>
          </a:p>
          <a:p>
            <a:r>
              <a:rPr lang="fr-CA" dirty="0" smtClean="0"/>
              <a:t>Trois facteurs complémentaires: identification </a:t>
            </a:r>
            <a:r>
              <a:rPr lang="fr-CA" dirty="0"/>
              <a:t>d’une </a:t>
            </a:r>
            <a:r>
              <a:rPr lang="fr-CA" dirty="0" smtClean="0"/>
              <a:t>problématique </a:t>
            </a:r>
            <a:r>
              <a:rPr lang="fr-CA" dirty="0"/>
              <a:t>liée à la Convention de 2005 et l’enjeu du </a:t>
            </a:r>
            <a:r>
              <a:rPr lang="fr-CA" dirty="0" smtClean="0"/>
              <a:t>numérique; pression externe; dépendance mutuelle des ressources   </a:t>
            </a:r>
          </a:p>
          <a:p>
            <a:endParaRPr lang="fr-CA" dirty="0" smtClean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747028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chnique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Technique.thmx</Template>
  <TotalTime>119</TotalTime>
  <Words>701</Words>
  <Application>Microsoft Macintosh PowerPoint</Application>
  <PresentationFormat>Présentation à l'écran (4:3)</PresentationFormat>
  <Paragraphs>79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Technique</vt:lpstr>
      <vt:lpstr>Coopération entre organisations multilatérales, cdec et gouvernance mondiale des industries culturelles </vt:lpstr>
      <vt:lpstr>Éléments introductifs</vt:lpstr>
      <vt:lpstr>(i) Organisations multilatérales en tant qu’observateurs</vt:lpstr>
      <vt:lpstr>(ii) Objectifs de la coopération interorganisationnelle</vt:lpstr>
      <vt:lpstr>(iii) Facteurs de la coopération interorganisationnelle</vt:lpstr>
      <vt:lpstr>(iv) Faiblesses de la coopération interorganisationnelle</vt:lpstr>
      <vt:lpstr>(v) Coopération interorganisationnelle et numérique: rapport du CEIM</vt:lpstr>
      <vt:lpstr>(vi) Conclusions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Coopération entre organisations multilatérales et convention de 2005 </dc:title>
  <dc:creator>Antonios Vlassis</dc:creator>
  <cp:lastModifiedBy>Antonios Vlassis</cp:lastModifiedBy>
  <cp:revision>19</cp:revision>
  <dcterms:created xsi:type="dcterms:W3CDTF">2015-12-09T20:09:05Z</dcterms:created>
  <dcterms:modified xsi:type="dcterms:W3CDTF">2015-12-11T09:19:16Z</dcterms:modified>
</cp:coreProperties>
</file>