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2" r:id="rId2"/>
    <p:sldMasterId id="2147483717" r:id="rId3"/>
    <p:sldMasterId id="2147483730" r:id="rId4"/>
  </p:sldMasterIdLst>
  <p:notesMasterIdLst>
    <p:notesMasterId r:id="rId28"/>
  </p:notesMasterIdLst>
  <p:handoutMasterIdLst>
    <p:handoutMasterId r:id="rId29"/>
  </p:handoutMasterIdLst>
  <p:sldIdLst>
    <p:sldId id="282" r:id="rId5"/>
    <p:sldId id="402" r:id="rId6"/>
    <p:sldId id="386" r:id="rId7"/>
    <p:sldId id="401" r:id="rId8"/>
    <p:sldId id="367" r:id="rId9"/>
    <p:sldId id="369" r:id="rId10"/>
    <p:sldId id="384" r:id="rId11"/>
    <p:sldId id="385" r:id="rId12"/>
    <p:sldId id="380" r:id="rId13"/>
    <p:sldId id="351" r:id="rId14"/>
    <p:sldId id="352" r:id="rId15"/>
    <p:sldId id="353" r:id="rId16"/>
    <p:sldId id="354" r:id="rId17"/>
    <p:sldId id="403" r:id="rId18"/>
    <p:sldId id="347" r:id="rId19"/>
    <p:sldId id="359" r:id="rId20"/>
    <p:sldId id="400" r:id="rId21"/>
    <p:sldId id="387" r:id="rId22"/>
    <p:sldId id="388" r:id="rId23"/>
    <p:sldId id="389" r:id="rId24"/>
    <p:sldId id="390" r:id="rId25"/>
    <p:sldId id="274" r:id="rId26"/>
    <p:sldId id="38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4BB"/>
    <a:srgbClr val="FFF3CE"/>
    <a:srgbClr val="FFFEDB"/>
    <a:srgbClr val="FFE393"/>
    <a:srgbClr val="CF3C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463" autoAdjust="0"/>
  </p:normalViewPr>
  <p:slideViewPr>
    <p:cSldViewPr snapToGrid="0" snapToObjects="1">
      <p:cViewPr>
        <p:scale>
          <a:sx n="100" d="100"/>
          <a:sy n="100" d="100"/>
        </p:scale>
        <p:origin x="-3384" y="-1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D5FC2-2CF2-834D-ADE9-43AF7AA4E1FC}" type="datetimeFigureOut">
              <a:rPr lang="en-US" smtClean="0"/>
              <a:t>16/12/15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739F0B2-F48C-7B4A-8BE2-4102F59A54B7}" type="slidenum">
              <a:rPr lang="en-US" smtClean="0"/>
              <a:t>‹#›</a:t>
            </a:fld>
            <a:endParaRPr lang="en-US"/>
          </a:p>
        </p:txBody>
      </p:sp>
    </p:spTree>
    <p:extLst>
      <p:ext uri="{BB962C8B-B14F-4D97-AF65-F5344CB8AC3E}">
        <p14:creationId xmlns:p14="http://schemas.microsoft.com/office/powerpoint/2010/main" val="908681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6C47F-C13E-2846-A639-DC355A802267}" type="datetimeFigureOut">
              <a:rPr lang="en-US" smtClean="0"/>
              <a:t>16/12/15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22FA43-0546-6743-AC98-6B96C5F39F7B}" type="slidenum">
              <a:rPr lang="en-US" smtClean="0"/>
              <a:t>‹#›</a:t>
            </a:fld>
            <a:endParaRPr lang="en-US"/>
          </a:p>
        </p:txBody>
      </p:sp>
    </p:spTree>
    <p:extLst>
      <p:ext uri="{BB962C8B-B14F-4D97-AF65-F5344CB8AC3E}">
        <p14:creationId xmlns:p14="http://schemas.microsoft.com/office/powerpoint/2010/main" val="28555652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“Exploring Mars’ Climate History” is our official tag line for the mission</a:t>
            </a:r>
            <a:r>
              <a:rPr lang="en-US" baseline="0" dirty="0" smtClean="0"/>
              <a:t> now.</a:t>
            </a:r>
          </a:p>
          <a:p>
            <a:endParaRPr lang="en-US" baseline="0" dirty="0" smtClean="0"/>
          </a:p>
          <a:p>
            <a:r>
              <a:rPr lang="en-US" baseline="0" dirty="0" smtClean="0"/>
              <a:t>For those of you giving the talk jointly with somebody else, Dave and I are splitting it after chart 8.  I’ll do 1-8 (the more science-y ones), and he’ll do 9-17.  Note that the talk for the Centaur stage has one additional chart, on the launch vehicle.  That isn’t necessary for the formal mission briefings because there is a separate LV chart.</a:t>
            </a:r>
            <a:endParaRPr lang="en-US" dirty="0"/>
          </a:p>
        </p:txBody>
      </p:sp>
      <p:sp>
        <p:nvSpPr>
          <p:cNvPr id="4" name="Slide Number Placeholder 3"/>
          <p:cNvSpPr>
            <a:spLocks noGrp="1"/>
          </p:cNvSpPr>
          <p:nvPr>
            <p:ph type="sldNum" sz="quarter" idx="10"/>
          </p:nvPr>
        </p:nvSpPr>
        <p:spPr/>
        <p:txBody>
          <a:bodyPr/>
          <a:lstStyle/>
          <a:p>
            <a:pPr>
              <a:defRPr/>
            </a:pPr>
            <a:fld id="{AAAEFBB6-787B-DB4F-929E-40F292B32EA4}"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82042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 of Earth and Mars, to connect Mars up with something that is more familiar.  Mars is about 1/10</a:t>
            </a:r>
            <a:r>
              <a:rPr lang="en-US" baseline="0" dirty="0" smtClean="0"/>
              <a:t> mass of Earth, ½ diameter of Earth.  It’s atmosphere is just less than 1 % as thick as Earth’s, and is predominantly CO2.  Mars is about 1.5x as far from the Sun as Earth is.  Combination means that Mars is too cold and dry to allow liquid water to be stable on the surface.</a:t>
            </a:r>
            <a:endParaRPr lang="en-US" dirty="0"/>
          </a:p>
        </p:txBody>
      </p:sp>
      <p:sp>
        <p:nvSpPr>
          <p:cNvPr id="4" name="Slide Number Placeholder 3"/>
          <p:cNvSpPr>
            <a:spLocks noGrp="1"/>
          </p:cNvSpPr>
          <p:nvPr>
            <p:ph type="sldNum" sz="quarter" idx="10"/>
          </p:nvPr>
        </p:nvSpPr>
        <p:spPr/>
        <p:txBody>
          <a:bodyPr/>
          <a:lstStyle/>
          <a:p>
            <a:pPr>
              <a:defRPr/>
            </a:pPr>
            <a:fld id="{AAAEFBB6-787B-DB4F-929E-40F292B32EA4}" type="slidenum">
              <a:rPr lang="en-US" smtClean="0">
                <a:solidFill>
                  <a:prstClr val="black"/>
                </a:solidFill>
                <a:latin typeface="Calibri"/>
              </a:rPr>
              <a:pPr>
                <a:defRPr/>
              </a:pPr>
              <a:t>3</a:t>
            </a:fld>
            <a:endParaRPr lang="en-US">
              <a:solidFill>
                <a:prstClr val="black"/>
              </a:solidFill>
              <a:latin typeface="Calibri"/>
            </a:endParaRPr>
          </a:p>
        </p:txBody>
      </p:sp>
    </p:spTree>
    <p:extLst>
      <p:ext uri="{BB962C8B-B14F-4D97-AF65-F5344CB8AC3E}">
        <p14:creationId xmlns:p14="http://schemas.microsoft.com/office/powerpoint/2010/main" val="758676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abundant evidence</a:t>
            </a:r>
            <a:r>
              <a:rPr lang="en-US" baseline="0" dirty="0" smtClean="0"/>
              <a:t> for liquid water on ancient Mars.  Upper left image shows “runoff channels” that look like river drainage systems.  Also seen are geological evidence for ancient lakes filling impact craters and minerals that form only in presence of liquid water.  Almost none of that occurs subsequent to about 3.5 or 3.7 billion years ago.  Where did the water and CO2 go?  Bottom image shows grains inside of ALH84001 meteorite (from Mars, found on Earth), showing that carbonate minerals do exist and some of the CO2 has gone into the crust; not enough to account for thick CO2 atmosphere.  Right image shows evidence for atmosphere being removed from Mars to space, from ESA Mars Express mission.  We’re going to quantify that loss and understand the processes responsible.</a:t>
            </a:r>
            <a:endParaRPr lang="en-US" dirty="0"/>
          </a:p>
        </p:txBody>
      </p:sp>
      <p:sp>
        <p:nvSpPr>
          <p:cNvPr id="4" name="Slide Number Placeholder 3"/>
          <p:cNvSpPr>
            <a:spLocks noGrp="1"/>
          </p:cNvSpPr>
          <p:nvPr>
            <p:ph type="sldNum" sz="quarter" idx="10"/>
          </p:nvPr>
        </p:nvSpPr>
        <p:spPr/>
        <p:txBody>
          <a:bodyPr/>
          <a:lstStyle/>
          <a:p>
            <a:pPr>
              <a:defRPr/>
            </a:pPr>
            <a:fld id="{AAAEFBB6-787B-DB4F-929E-40F292B32EA4}" type="slidenum">
              <a:rPr lang="en-US" smtClean="0">
                <a:solidFill>
                  <a:prstClr val="black"/>
                </a:solidFill>
                <a:latin typeface="Calibri"/>
              </a:rPr>
              <a:pPr>
                <a:defRPr/>
              </a:pPr>
              <a:t>10</a:t>
            </a:fld>
            <a:endParaRPr lang="en-US">
              <a:solidFill>
                <a:prstClr val="black"/>
              </a:solidFill>
              <a:latin typeface="Calibri"/>
            </a:endParaRPr>
          </a:p>
        </p:txBody>
      </p:sp>
    </p:spTree>
    <p:extLst>
      <p:ext uri="{BB962C8B-B14F-4D97-AF65-F5344CB8AC3E}">
        <p14:creationId xmlns:p14="http://schemas.microsoft.com/office/powerpoint/2010/main" val="712242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670">
              <a:defRPr sz="2400">
                <a:solidFill>
                  <a:schemeClr val="tx1"/>
                </a:solidFill>
                <a:latin typeface="Arial" charset="0"/>
                <a:ea typeface="ＭＳ Ｐゴシック" charset="0"/>
                <a:cs typeface="ＭＳ Ｐゴシック" charset="0"/>
              </a:defRPr>
            </a:lvl1pPr>
            <a:lvl2pPr marL="731286" indent="-281264" defTabSz="915670">
              <a:defRPr sz="2400">
                <a:solidFill>
                  <a:schemeClr val="tx1"/>
                </a:solidFill>
                <a:latin typeface="Arial" charset="0"/>
                <a:ea typeface="ＭＳ Ｐゴシック" charset="0"/>
              </a:defRPr>
            </a:lvl2pPr>
            <a:lvl3pPr marL="1125055" indent="-225011" defTabSz="915670">
              <a:defRPr sz="2400">
                <a:solidFill>
                  <a:schemeClr val="tx1"/>
                </a:solidFill>
                <a:latin typeface="Arial" charset="0"/>
                <a:ea typeface="ＭＳ Ｐゴシック" charset="0"/>
              </a:defRPr>
            </a:lvl3pPr>
            <a:lvl4pPr marL="1575077" indent="-225011" defTabSz="915670">
              <a:defRPr sz="2400">
                <a:solidFill>
                  <a:schemeClr val="tx1"/>
                </a:solidFill>
                <a:latin typeface="Arial" charset="0"/>
                <a:ea typeface="ＭＳ Ｐゴシック" charset="0"/>
              </a:defRPr>
            </a:lvl4pPr>
            <a:lvl5pPr marL="2025099" indent="-225011" defTabSz="915670">
              <a:defRPr sz="2400">
                <a:solidFill>
                  <a:schemeClr val="tx1"/>
                </a:solidFill>
                <a:latin typeface="Arial" charset="0"/>
                <a:ea typeface="ＭＳ Ｐゴシック" charset="0"/>
              </a:defRPr>
            </a:lvl5pPr>
            <a:lvl6pPr marL="2475121" indent="-225011" defTabSz="915670" eaLnBrk="0" fontAlgn="base" hangingPunct="0">
              <a:spcBef>
                <a:spcPct val="0"/>
              </a:spcBef>
              <a:spcAft>
                <a:spcPct val="0"/>
              </a:spcAft>
              <a:defRPr sz="2400">
                <a:solidFill>
                  <a:schemeClr val="tx1"/>
                </a:solidFill>
                <a:latin typeface="Arial" charset="0"/>
                <a:ea typeface="ＭＳ Ｐゴシック" charset="0"/>
              </a:defRPr>
            </a:lvl6pPr>
            <a:lvl7pPr marL="2925143" indent="-225011" defTabSz="915670" eaLnBrk="0" fontAlgn="base" hangingPunct="0">
              <a:spcBef>
                <a:spcPct val="0"/>
              </a:spcBef>
              <a:spcAft>
                <a:spcPct val="0"/>
              </a:spcAft>
              <a:defRPr sz="2400">
                <a:solidFill>
                  <a:schemeClr val="tx1"/>
                </a:solidFill>
                <a:latin typeface="Arial" charset="0"/>
                <a:ea typeface="ＭＳ Ｐゴシック" charset="0"/>
              </a:defRPr>
            </a:lvl7pPr>
            <a:lvl8pPr marL="3375165" indent="-225011" defTabSz="915670" eaLnBrk="0" fontAlgn="base" hangingPunct="0">
              <a:spcBef>
                <a:spcPct val="0"/>
              </a:spcBef>
              <a:spcAft>
                <a:spcPct val="0"/>
              </a:spcAft>
              <a:defRPr sz="2400">
                <a:solidFill>
                  <a:schemeClr val="tx1"/>
                </a:solidFill>
                <a:latin typeface="Arial" charset="0"/>
                <a:ea typeface="ＭＳ Ｐゴシック" charset="0"/>
              </a:defRPr>
            </a:lvl8pPr>
            <a:lvl9pPr marL="3825187" indent="-225011" defTabSz="915670" eaLnBrk="0" fontAlgn="base" hangingPunct="0">
              <a:spcBef>
                <a:spcPct val="0"/>
              </a:spcBef>
              <a:spcAft>
                <a:spcPct val="0"/>
              </a:spcAft>
              <a:defRPr sz="2400">
                <a:solidFill>
                  <a:schemeClr val="tx1"/>
                </a:solidFill>
                <a:latin typeface="Arial" charset="0"/>
                <a:ea typeface="ＭＳ Ｐゴシック" charset="0"/>
              </a:defRPr>
            </a:lvl9pPr>
          </a:lstStyle>
          <a:p>
            <a:fld id="{5BCD5560-0F34-9549-84E1-59E0964E55C6}" type="slidenum">
              <a:rPr lang="en-US" sz="1200">
                <a:solidFill>
                  <a:prstClr val="black"/>
                </a:solidFill>
                <a:latin typeface="Eurostile" charset="0"/>
              </a:rPr>
              <a:pPr/>
              <a:t>11</a:t>
            </a:fld>
            <a:endParaRPr lang="en-US" sz="1200">
              <a:solidFill>
                <a:prstClr val="black"/>
              </a:solidFill>
              <a:latin typeface="Eurostile"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charset="0"/>
                <a:cs typeface="ＭＳ Ｐゴシック" charset="0"/>
              </a:rPr>
              <a:t>Graphic showing all of the different processes that could be responsible for loss, along with</a:t>
            </a:r>
            <a:r>
              <a:rPr lang="en-US" baseline="0" dirty="0" smtClean="0">
                <a:ea typeface="ＭＳ Ｐゴシック" charset="0"/>
                <a:cs typeface="ＭＳ Ｐゴシック" charset="0"/>
              </a:rPr>
              <a:t> the energetic drivers from the Sun (solar wind, solar energetic particle events, EUV photons).  Point of this is that (</a:t>
            </a:r>
            <a:r>
              <a:rPr lang="en-US" baseline="0" dirty="0" err="1" smtClean="0">
                <a:ea typeface="ＭＳ Ｐゴシック" charset="0"/>
                <a:cs typeface="ＭＳ Ｐゴシック" charset="0"/>
              </a:rPr>
              <a:t>i</a:t>
            </a:r>
            <a:r>
              <a:rPr lang="en-US" baseline="0" dirty="0" smtClean="0">
                <a:ea typeface="ＭＳ Ｐゴシック" charset="0"/>
                <a:cs typeface="ＭＳ Ｐゴシック" charset="0"/>
              </a:rPr>
              <a:t>) we’ve thought through the possible processes (although we don’t know if they actually operate at Mars), (ii) we selected instruments to be able to understand these, and (iii) we anticipate that we have a robust enough payload that it can decipher whatever we see.</a:t>
            </a:r>
          </a:p>
          <a:p>
            <a:pPr eaLnBrk="1" hangingPunct="1"/>
            <a:endParaRPr lang="en-US" baseline="0" dirty="0" smtClean="0">
              <a:ea typeface="ＭＳ Ｐゴシック" charset="0"/>
              <a:cs typeface="ＭＳ Ｐゴシック" charset="0"/>
            </a:endParaRPr>
          </a:p>
          <a:p>
            <a:pPr eaLnBrk="1" hangingPunct="1"/>
            <a:r>
              <a:rPr lang="en-US" baseline="0" dirty="0" smtClean="0">
                <a:ea typeface="ＭＳ Ｐゴシック" charset="0"/>
                <a:cs typeface="ＭＳ Ｐゴシック" charset="0"/>
              </a:rPr>
              <a:t>This is a lead-in to the next chart.</a:t>
            </a:r>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 shows one quantitative numerical model of one process, but it shows it very graphically.  It’s removal of the upper atmosphere by the solar wind.  The change halfway through shows what happens if the solar wind suddenly doubles in intensity</a:t>
            </a:r>
            <a:r>
              <a:rPr lang="en-US" baseline="0" dirty="0" smtClean="0"/>
              <a:t> (Too much going on and I haven’t been able to specifically refer to that, but wanted to let you know).</a:t>
            </a:r>
            <a:endParaRPr lang="en-US" dirty="0"/>
          </a:p>
        </p:txBody>
      </p:sp>
      <p:sp>
        <p:nvSpPr>
          <p:cNvPr id="4" name="Slide Number Placeholder 3"/>
          <p:cNvSpPr>
            <a:spLocks noGrp="1"/>
          </p:cNvSpPr>
          <p:nvPr>
            <p:ph type="sldNum" sz="quarter" idx="10"/>
          </p:nvPr>
        </p:nvSpPr>
        <p:spPr/>
        <p:txBody>
          <a:bodyPr/>
          <a:lstStyle/>
          <a:p>
            <a:pPr>
              <a:defRPr/>
            </a:pPr>
            <a:fld id="{AAAEFBB6-787B-DB4F-929E-40F292B32EA4}" type="slidenum">
              <a:rPr lang="en-US" smtClean="0">
                <a:solidFill>
                  <a:prstClr val="black"/>
                </a:solidFill>
                <a:latin typeface="Calibri"/>
              </a:rPr>
              <a:pPr>
                <a:defRPr/>
              </a:pPr>
              <a:t>12</a:t>
            </a:fld>
            <a:endParaRPr lang="en-US">
              <a:solidFill>
                <a:prstClr val="black"/>
              </a:solidFill>
              <a:latin typeface="Calibri"/>
            </a:endParaRPr>
          </a:p>
        </p:txBody>
      </p:sp>
    </p:spTree>
    <p:extLst>
      <p:ext uri="{BB962C8B-B14F-4D97-AF65-F5344CB8AC3E}">
        <p14:creationId xmlns:p14="http://schemas.microsoft.com/office/powerpoint/2010/main" val="17825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MAVEN instruments and spacecraft.  The “solar” instruments do other things as well, but I’ve lumped them here for simplicity on the chart</a:t>
            </a:r>
            <a:r>
              <a:rPr lang="en-US" baseline="0" dirty="0" smtClean="0"/>
              <a:t> and so that each instrument is shown only once.</a:t>
            </a:r>
            <a:endParaRPr lang="en-US" dirty="0"/>
          </a:p>
        </p:txBody>
      </p:sp>
      <p:sp>
        <p:nvSpPr>
          <p:cNvPr id="4" name="Slide Number Placeholder 3"/>
          <p:cNvSpPr>
            <a:spLocks noGrp="1"/>
          </p:cNvSpPr>
          <p:nvPr>
            <p:ph type="sldNum" sz="quarter" idx="10"/>
          </p:nvPr>
        </p:nvSpPr>
        <p:spPr/>
        <p:txBody>
          <a:bodyPr/>
          <a:lstStyle/>
          <a:p>
            <a:pPr>
              <a:defRPr/>
            </a:pPr>
            <a:fld id="{AAAEFBB6-787B-DB4F-929E-40F292B32EA4}" type="slidenum">
              <a:rPr lang="en-US" smtClean="0">
                <a:solidFill>
                  <a:prstClr val="black"/>
                </a:solidFill>
                <a:latin typeface="Calibri"/>
              </a:rPr>
              <a:pPr>
                <a:defRPr/>
              </a:pPr>
              <a:t>15</a:t>
            </a:fld>
            <a:endParaRPr lang="en-US">
              <a:solidFill>
                <a:prstClr val="black"/>
              </a:solidFill>
              <a:latin typeface="Calibri"/>
            </a:endParaRPr>
          </a:p>
        </p:txBody>
      </p:sp>
    </p:spTree>
    <p:extLst>
      <p:ext uri="{BB962C8B-B14F-4D97-AF65-F5344CB8AC3E}">
        <p14:creationId xmlns:p14="http://schemas.microsoft.com/office/powerpoint/2010/main" val="1923315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0E4FC75D-0821-4FF3-B215-92645021EC19}" type="datetimeFigureOut">
              <a:rPr lang="en-US" smtClean="0">
                <a:solidFill>
                  <a:prstClr val="black"/>
                </a:solidFill>
                <a:latin typeface="Calibri"/>
              </a:rPr>
              <a:pPr defTabSz="914400"/>
              <a:t>16/12/15</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CB3B7B2A-D3E1-4170-9264-BE8486F40E9D}" type="slidenum">
              <a:rPr lang="en-US">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189360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0E4FC75D-0821-4FF3-B215-92645021EC19}" type="datetimeFigureOut">
              <a:rPr lang="en-US" smtClean="0">
                <a:solidFill>
                  <a:prstClr val="black"/>
                </a:solidFill>
                <a:latin typeface="Calibri"/>
              </a:rPr>
              <a:pPr defTabSz="914400"/>
              <a:t>16/12/15</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CB3B7B2A-D3E1-4170-9264-BE8486F40E9D}" type="slidenum">
              <a:rPr lang="en-US">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986041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0E4FC75D-0821-4FF3-B215-92645021EC19}" type="datetimeFigureOut">
              <a:rPr lang="en-US" smtClean="0">
                <a:solidFill>
                  <a:prstClr val="black"/>
                </a:solidFill>
                <a:latin typeface="Calibri"/>
              </a:rPr>
              <a:pPr defTabSz="914400"/>
              <a:t>16/12/15</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CB3B7B2A-D3E1-4170-9264-BE8486F40E9D}" type="slidenum">
              <a:rPr lang="en-US">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402008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669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332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0222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66524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5240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8848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Arial" charset="0"/>
            </a:endParaRPr>
          </a:p>
        </p:txBody>
      </p:sp>
    </p:spTree>
    <p:extLst>
      <p:ext uri="{BB962C8B-B14F-4D97-AF65-F5344CB8AC3E}">
        <p14:creationId xmlns:p14="http://schemas.microsoft.com/office/powerpoint/2010/main" val="1477927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Arial" charset="0"/>
            </a:endParaRPr>
          </a:p>
        </p:txBody>
      </p:sp>
    </p:spTree>
    <p:extLst>
      <p:ext uri="{BB962C8B-B14F-4D97-AF65-F5344CB8AC3E}">
        <p14:creationId xmlns:p14="http://schemas.microsoft.com/office/powerpoint/2010/main" val="410655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Arial" charset="0"/>
            </a:endParaRPr>
          </a:p>
        </p:txBody>
      </p:sp>
    </p:spTree>
    <p:extLst>
      <p:ext uri="{BB962C8B-B14F-4D97-AF65-F5344CB8AC3E}">
        <p14:creationId xmlns:p14="http://schemas.microsoft.com/office/powerpoint/2010/main" val="1759137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0E4FC75D-0821-4FF3-B215-92645021EC19}" type="datetimeFigureOut">
              <a:rPr lang="en-US" smtClean="0">
                <a:solidFill>
                  <a:prstClr val="black"/>
                </a:solidFill>
                <a:latin typeface="Calibri"/>
              </a:rPr>
              <a:pPr defTabSz="914400"/>
              <a:t>16/12/15</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CB3B7B2A-D3E1-4170-9264-BE8486F40E9D}" type="slidenum">
              <a:rPr lang="en-US">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043174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Arial" charset="0"/>
            </a:endParaRPr>
          </a:p>
        </p:txBody>
      </p:sp>
    </p:spTree>
    <p:extLst>
      <p:ext uri="{BB962C8B-B14F-4D97-AF65-F5344CB8AC3E}">
        <p14:creationId xmlns:p14="http://schemas.microsoft.com/office/powerpoint/2010/main" val="727572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Arial" charset="0"/>
            </a:endParaRPr>
          </a:p>
        </p:txBody>
      </p:sp>
    </p:spTree>
    <p:extLst>
      <p:ext uri="{BB962C8B-B14F-4D97-AF65-F5344CB8AC3E}">
        <p14:creationId xmlns:p14="http://schemas.microsoft.com/office/powerpoint/2010/main" val="1005984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Arial" charset="0"/>
            </a:endParaRPr>
          </a:p>
        </p:txBody>
      </p:sp>
    </p:spTree>
    <p:extLst>
      <p:ext uri="{BB962C8B-B14F-4D97-AF65-F5344CB8AC3E}">
        <p14:creationId xmlns:p14="http://schemas.microsoft.com/office/powerpoint/2010/main" val="789766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20764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533400"/>
            <a:ext cx="60769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Arial" charset="0"/>
            </a:endParaRPr>
          </a:p>
        </p:txBody>
      </p:sp>
    </p:spTree>
    <p:extLst>
      <p:ext uri="{BB962C8B-B14F-4D97-AF65-F5344CB8AC3E}">
        <p14:creationId xmlns:p14="http://schemas.microsoft.com/office/powerpoint/2010/main" val="3158193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0" y="533400"/>
            <a:ext cx="61722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524000"/>
            <a:ext cx="4076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3900" y="1524000"/>
            <a:ext cx="4076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657600"/>
            <a:ext cx="4076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33900" y="3657600"/>
            <a:ext cx="4076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Arial" charset="0"/>
            </a:endParaRPr>
          </a:p>
        </p:txBody>
      </p:sp>
    </p:spTree>
    <p:extLst>
      <p:ext uri="{BB962C8B-B14F-4D97-AF65-F5344CB8AC3E}">
        <p14:creationId xmlns:p14="http://schemas.microsoft.com/office/powerpoint/2010/main" val="1926519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533400"/>
            <a:ext cx="83058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Arial" charset="0"/>
            </a:endParaRPr>
          </a:p>
        </p:txBody>
      </p:sp>
    </p:spTree>
    <p:extLst>
      <p:ext uri="{BB962C8B-B14F-4D97-AF65-F5344CB8AC3E}">
        <p14:creationId xmlns:p14="http://schemas.microsoft.com/office/powerpoint/2010/main" val="2452248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4FE4EA-722C-FC48-9C27-48235F0A3876}" type="datetimeFigureOut">
              <a:rPr lang="en-US" smtClean="0"/>
              <a:pPr>
                <a:defRPr/>
              </a:pPr>
              <a:t>16/12/15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15B88AC-B4D5-DD44-80AF-F60DDC10B89B}" type="slidenum">
              <a:rPr lang="en-US"/>
              <a:pPr>
                <a:defRPr/>
              </a:pPr>
              <a:t>‹#›</a:t>
            </a:fld>
            <a:endParaRPr lang="en-US"/>
          </a:p>
        </p:txBody>
      </p:sp>
    </p:spTree>
    <p:extLst>
      <p:ext uri="{BB962C8B-B14F-4D97-AF65-F5344CB8AC3E}">
        <p14:creationId xmlns:p14="http://schemas.microsoft.com/office/powerpoint/2010/main" val="173424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2B83BE0-1733-1B46-8FDF-4C93048C1CFF}" type="datetimeFigureOut">
              <a:rPr lang="en-US" smtClean="0"/>
              <a:pPr>
                <a:defRPr/>
              </a:pPr>
              <a:t>16/12/15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9D2318B-8D5C-CD4A-B5CE-4C6528349D12}" type="slidenum">
              <a:rPr lang="en-US"/>
              <a:pPr>
                <a:defRPr/>
              </a:pPr>
              <a:t>‹#›</a:t>
            </a:fld>
            <a:endParaRPr lang="en-US"/>
          </a:p>
        </p:txBody>
      </p:sp>
    </p:spTree>
    <p:extLst>
      <p:ext uri="{BB962C8B-B14F-4D97-AF65-F5344CB8AC3E}">
        <p14:creationId xmlns:p14="http://schemas.microsoft.com/office/powerpoint/2010/main" val="1514077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B70BB32-A78F-EE4A-B53D-CEE57547F2A5}" type="datetimeFigureOut">
              <a:rPr lang="en-US" smtClean="0"/>
              <a:pPr>
                <a:defRPr/>
              </a:pPr>
              <a:t>16/12/15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5DC83E7-A69E-AF48-8207-8C1D56AFB34D}" type="slidenum">
              <a:rPr lang="en-US"/>
              <a:pPr>
                <a:defRPr/>
              </a:pPr>
              <a:t>‹#›</a:t>
            </a:fld>
            <a:endParaRPr lang="en-US"/>
          </a:p>
        </p:txBody>
      </p:sp>
    </p:spTree>
    <p:extLst>
      <p:ext uri="{BB962C8B-B14F-4D97-AF65-F5344CB8AC3E}">
        <p14:creationId xmlns:p14="http://schemas.microsoft.com/office/powerpoint/2010/main" val="3528198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868B2F1-196B-294E-9080-58ADD6791857}" type="datetimeFigureOut">
              <a:rPr lang="en-US" smtClean="0"/>
              <a:pPr>
                <a:defRPr/>
              </a:pPr>
              <a:t>16/12/15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8ED5809-6AF6-0E45-9454-D0029F80ED5A}" type="slidenum">
              <a:rPr lang="en-US"/>
              <a:pPr>
                <a:defRPr/>
              </a:pPr>
              <a:t>‹#›</a:t>
            </a:fld>
            <a:endParaRPr lang="en-US"/>
          </a:p>
        </p:txBody>
      </p:sp>
    </p:spTree>
    <p:extLst>
      <p:ext uri="{BB962C8B-B14F-4D97-AF65-F5344CB8AC3E}">
        <p14:creationId xmlns:p14="http://schemas.microsoft.com/office/powerpoint/2010/main" val="2958111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0E4FC75D-0821-4FF3-B215-92645021EC19}" type="datetimeFigureOut">
              <a:rPr lang="en-US" smtClean="0">
                <a:solidFill>
                  <a:prstClr val="black"/>
                </a:solidFill>
                <a:latin typeface="Calibri"/>
              </a:rPr>
              <a:pPr defTabSz="914400"/>
              <a:t>16/12/15</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CB3B7B2A-D3E1-4170-9264-BE8486F40E9D}" type="slidenum">
              <a:rPr lang="en-US">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4004106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3300A36-4DFE-8E49-BE6F-AC4D2F77C5A9}" type="datetimeFigureOut">
              <a:rPr lang="en-US" smtClean="0"/>
              <a:pPr>
                <a:defRPr/>
              </a:pPr>
              <a:t>16/12/15</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3DA6523-20F3-C340-9F2F-BD7B35AFD386}" type="slidenum">
              <a:rPr lang="en-US"/>
              <a:pPr>
                <a:defRPr/>
              </a:pPr>
              <a:t>‹#›</a:t>
            </a:fld>
            <a:endParaRPr lang="en-US"/>
          </a:p>
        </p:txBody>
      </p:sp>
    </p:spTree>
    <p:extLst>
      <p:ext uri="{BB962C8B-B14F-4D97-AF65-F5344CB8AC3E}">
        <p14:creationId xmlns:p14="http://schemas.microsoft.com/office/powerpoint/2010/main" val="3821748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FE4DAD7-3EFC-0A45-9988-DCF445E94998}" type="datetimeFigureOut">
              <a:rPr lang="en-US" smtClean="0"/>
              <a:pPr>
                <a:defRPr/>
              </a:pPr>
              <a:t>16/12/15</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A53C40-BDDD-D64C-908E-0CF30D48F48C}" type="slidenum">
              <a:rPr lang="en-US"/>
              <a:pPr>
                <a:defRPr/>
              </a:pPr>
              <a:t>‹#›</a:t>
            </a:fld>
            <a:endParaRPr lang="en-US"/>
          </a:p>
        </p:txBody>
      </p:sp>
    </p:spTree>
    <p:extLst>
      <p:ext uri="{BB962C8B-B14F-4D97-AF65-F5344CB8AC3E}">
        <p14:creationId xmlns:p14="http://schemas.microsoft.com/office/powerpoint/2010/main" val="3951311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07C1565-B3C4-BB44-9062-763109D57245}" type="datetimeFigureOut">
              <a:rPr lang="en-US" smtClean="0"/>
              <a:pPr>
                <a:defRPr/>
              </a:pPr>
              <a:t>16/12/15</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244C697-29A5-3B46-BABD-950AB0C04BFB}" type="slidenum">
              <a:rPr lang="en-US"/>
              <a:pPr>
                <a:defRPr/>
              </a:pPr>
              <a:t>‹#›</a:t>
            </a:fld>
            <a:endParaRPr lang="en-US"/>
          </a:p>
        </p:txBody>
      </p:sp>
    </p:spTree>
    <p:extLst>
      <p:ext uri="{BB962C8B-B14F-4D97-AF65-F5344CB8AC3E}">
        <p14:creationId xmlns:p14="http://schemas.microsoft.com/office/powerpoint/2010/main" val="1889794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BFA9F72-FB69-4F4E-A3BC-77946786B9B4}" type="datetimeFigureOut">
              <a:rPr lang="en-US" smtClean="0"/>
              <a:pPr>
                <a:defRPr/>
              </a:pPr>
              <a:t>16/12/15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FBE9345-0227-3247-B1F0-B98380282AE5}" type="slidenum">
              <a:rPr lang="en-US"/>
              <a:pPr>
                <a:defRPr/>
              </a:pPr>
              <a:t>‹#›</a:t>
            </a:fld>
            <a:endParaRPr lang="en-US"/>
          </a:p>
        </p:txBody>
      </p:sp>
    </p:spTree>
    <p:extLst>
      <p:ext uri="{BB962C8B-B14F-4D97-AF65-F5344CB8AC3E}">
        <p14:creationId xmlns:p14="http://schemas.microsoft.com/office/powerpoint/2010/main" val="2141149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C04D42B-2D02-374C-95A8-BE968EE2EB9B}" type="datetimeFigureOut">
              <a:rPr lang="en-US" smtClean="0"/>
              <a:pPr>
                <a:defRPr/>
              </a:pPr>
              <a:t>16/12/15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64C64BD-8A41-3B4F-9964-B83769F3E384}" type="slidenum">
              <a:rPr lang="en-US"/>
              <a:pPr>
                <a:defRPr/>
              </a:pPr>
              <a:t>‹#›</a:t>
            </a:fld>
            <a:endParaRPr lang="en-US"/>
          </a:p>
        </p:txBody>
      </p:sp>
    </p:spTree>
    <p:extLst>
      <p:ext uri="{BB962C8B-B14F-4D97-AF65-F5344CB8AC3E}">
        <p14:creationId xmlns:p14="http://schemas.microsoft.com/office/powerpoint/2010/main" val="4132048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FB301E-F0F9-CA42-9D26-396FEA14A44C}" type="datetimeFigureOut">
              <a:rPr lang="en-US" smtClean="0"/>
              <a:pPr>
                <a:defRPr/>
              </a:pPr>
              <a:t>16/12/15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4F43A89-CF7C-624D-B59F-787E5456A276}" type="slidenum">
              <a:rPr lang="en-US"/>
              <a:pPr>
                <a:defRPr/>
              </a:pPr>
              <a:t>‹#›</a:t>
            </a:fld>
            <a:endParaRPr lang="en-US"/>
          </a:p>
        </p:txBody>
      </p:sp>
    </p:spTree>
    <p:extLst>
      <p:ext uri="{BB962C8B-B14F-4D97-AF65-F5344CB8AC3E}">
        <p14:creationId xmlns:p14="http://schemas.microsoft.com/office/powerpoint/2010/main" val="638585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CCDFE71-A34D-714A-BCC8-99E56450E254}" type="datetimeFigureOut">
              <a:rPr lang="en-US" smtClean="0"/>
              <a:pPr>
                <a:defRPr/>
              </a:pPr>
              <a:t>16/12/15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62A765C-9136-F548-9924-48937AC206AF}" type="slidenum">
              <a:rPr lang="en-US"/>
              <a:pPr>
                <a:defRPr/>
              </a:pPr>
              <a:t>‹#›</a:t>
            </a:fld>
            <a:endParaRPr lang="en-US"/>
          </a:p>
        </p:txBody>
      </p:sp>
    </p:spTree>
    <p:extLst>
      <p:ext uri="{BB962C8B-B14F-4D97-AF65-F5344CB8AC3E}">
        <p14:creationId xmlns:p14="http://schemas.microsoft.com/office/powerpoint/2010/main" val="3536609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533400"/>
            <a:ext cx="83058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899192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83757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8899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0E4FC75D-0821-4FF3-B215-92645021EC19}" type="datetimeFigureOut">
              <a:rPr lang="en-US" smtClean="0">
                <a:solidFill>
                  <a:prstClr val="black"/>
                </a:solidFill>
                <a:latin typeface="Calibri"/>
              </a:rPr>
              <a:pPr defTabSz="914400"/>
              <a:t>16/12/15</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CB3B7B2A-D3E1-4170-9264-BE8486F40E9D}" type="slidenum">
              <a:rPr lang="en-US">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42086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8356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5240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4547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r>
              <a:rPr lang="en-US" sz="2400">
                <a:solidFill>
                  <a:srgbClr val="000000"/>
                </a:solidFill>
                <a:latin typeface="Arial" charset="0"/>
              </a:rPr>
              <a:t>CU/LASP, GSFC, UCB/SSL, LM, JPL</a:t>
            </a:r>
          </a:p>
        </p:txBody>
      </p:sp>
    </p:spTree>
    <p:extLst>
      <p:ext uri="{BB962C8B-B14F-4D97-AF65-F5344CB8AC3E}">
        <p14:creationId xmlns:p14="http://schemas.microsoft.com/office/powerpoint/2010/main" val="2963381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r>
              <a:rPr lang="en-US" sz="2400">
                <a:solidFill>
                  <a:srgbClr val="000000"/>
                </a:solidFill>
                <a:latin typeface="Arial" charset="0"/>
              </a:rPr>
              <a:t>CU/LASP, GSFC, UCB/SSL, LM, JPL</a:t>
            </a:r>
          </a:p>
        </p:txBody>
      </p:sp>
    </p:spTree>
    <p:extLst>
      <p:ext uri="{BB962C8B-B14F-4D97-AF65-F5344CB8AC3E}">
        <p14:creationId xmlns:p14="http://schemas.microsoft.com/office/powerpoint/2010/main" val="3457695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r>
              <a:rPr lang="en-US" sz="2400">
                <a:solidFill>
                  <a:srgbClr val="000000"/>
                </a:solidFill>
                <a:latin typeface="Arial" charset="0"/>
              </a:rPr>
              <a:t>CU/LASP, GSFC, UCB/SSL, LM, JPL</a:t>
            </a:r>
          </a:p>
        </p:txBody>
      </p:sp>
    </p:spTree>
    <p:extLst>
      <p:ext uri="{BB962C8B-B14F-4D97-AF65-F5344CB8AC3E}">
        <p14:creationId xmlns:p14="http://schemas.microsoft.com/office/powerpoint/2010/main" val="3377485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r>
              <a:rPr lang="en-US" sz="2400">
                <a:solidFill>
                  <a:srgbClr val="000000"/>
                </a:solidFill>
                <a:latin typeface="Arial" charset="0"/>
              </a:rPr>
              <a:t>CU/LASP, GSFC, UCB/SSL, LM, JPL</a:t>
            </a:r>
          </a:p>
        </p:txBody>
      </p:sp>
    </p:spTree>
    <p:extLst>
      <p:ext uri="{BB962C8B-B14F-4D97-AF65-F5344CB8AC3E}">
        <p14:creationId xmlns:p14="http://schemas.microsoft.com/office/powerpoint/2010/main" val="2383163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r>
              <a:rPr lang="en-US" sz="2400">
                <a:solidFill>
                  <a:srgbClr val="000000"/>
                </a:solidFill>
                <a:latin typeface="Arial" charset="0"/>
              </a:rPr>
              <a:t>CU/LASP, GSFC, UCB/SSL, LM, JPL</a:t>
            </a:r>
          </a:p>
        </p:txBody>
      </p:sp>
    </p:spTree>
    <p:extLst>
      <p:ext uri="{BB962C8B-B14F-4D97-AF65-F5344CB8AC3E}">
        <p14:creationId xmlns:p14="http://schemas.microsoft.com/office/powerpoint/2010/main" val="2205851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r>
              <a:rPr lang="en-US" sz="2400">
                <a:solidFill>
                  <a:srgbClr val="000000"/>
                </a:solidFill>
                <a:latin typeface="Arial" charset="0"/>
              </a:rPr>
              <a:t>CU/LASP, GSFC, UCB/SSL, LM, JPL</a:t>
            </a:r>
          </a:p>
        </p:txBody>
      </p:sp>
    </p:spTree>
    <p:extLst>
      <p:ext uri="{BB962C8B-B14F-4D97-AF65-F5344CB8AC3E}">
        <p14:creationId xmlns:p14="http://schemas.microsoft.com/office/powerpoint/2010/main" val="1922611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20764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533400"/>
            <a:ext cx="60769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r>
              <a:rPr lang="en-US" sz="2400">
                <a:solidFill>
                  <a:srgbClr val="000000"/>
                </a:solidFill>
                <a:latin typeface="Arial" charset="0"/>
              </a:rPr>
              <a:t>CU/LASP, GSFC, UCB/SSL, LM, JPL</a:t>
            </a:r>
          </a:p>
        </p:txBody>
      </p:sp>
    </p:spTree>
    <p:extLst>
      <p:ext uri="{BB962C8B-B14F-4D97-AF65-F5344CB8AC3E}">
        <p14:creationId xmlns:p14="http://schemas.microsoft.com/office/powerpoint/2010/main" val="371799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0" y="533400"/>
            <a:ext cx="61722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524000"/>
            <a:ext cx="4076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3900" y="1524000"/>
            <a:ext cx="4076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657600"/>
            <a:ext cx="4076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33900" y="3657600"/>
            <a:ext cx="4076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r>
              <a:rPr lang="en-US" sz="2400">
                <a:solidFill>
                  <a:srgbClr val="000000"/>
                </a:solidFill>
                <a:latin typeface="Arial" charset="0"/>
              </a:rPr>
              <a:t>CU/LASP, GSFC, UCB/SSL, LM, JPL</a:t>
            </a:r>
          </a:p>
        </p:txBody>
      </p:sp>
    </p:spTree>
    <p:extLst>
      <p:ext uri="{BB962C8B-B14F-4D97-AF65-F5344CB8AC3E}">
        <p14:creationId xmlns:p14="http://schemas.microsoft.com/office/powerpoint/2010/main" val="347352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0E4FC75D-0821-4FF3-B215-92645021EC19}" type="datetimeFigureOut">
              <a:rPr lang="en-US" smtClean="0">
                <a:solidFill>
                  <a:prstClr val="black"/>
                </a:solidFill>
                <a:latin typeface="Calibri"/>
              </a:rPr>
              <a:pPr defTabSz="914400"/>
              <a:t>16/12/15</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CB3B7B2A-D3E1-4170-9264-BE8486F40E9D}" type="slidenum">
              <a:rPr lang="en-US">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37621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533400"/>
            <a:ext cx="83058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ftr" sz="quarter" idx="10"/>
          </p:nvPr>
        </p:nvSpPr>
        <p:spPr>
          <a:xfrm>
            <a:off x="990600" y="6477000"/>
            <a:ext cx="7162800" cy="1524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r>
              <a:rPr lang="en-US" sz="2400">
                <a:solidFill>
                  <a:srgbClr val="000000"/>
                </a:solidFill>
                <a:latin typeface="Arial" charset="0"/>
              </a:rPr>
              <a:t>CU/LASP, GSFC, UCB/SSL, LM, JPL</a:t>
            </a:r>
          </a:p>
        </p:txBody>
      </p:sp>
    </p:spTree>
    <p:extLst>
      <p:ext uri="{BB962C8B-B14F-4D97-AF65-F5344CB8AC3E}">
        <p14:creationId xmlns:p14="http://schemas.microsoft.com/office/powerpoint/2010/main" val="341728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0E4FC75D-0821-4FF3-B215-92645021EC19}" type="datetimeFigureOut">
              <a:rPr lang="en-US" smtClean="0">
                <a:solidFill>
                  <a:prstClr val="black"/>
                </a:solidFill>
                <a:latin typeface="Calibri"/>
              </a:rPr>
              <a:pPr defTabSz="914400"/>
              <a:t>16/12/15</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CB3B7B2A-D3E1-4170-9264-BE8486F40E9D}" type="slidenum">
              <a:rPr lang="en-US">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357890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0E4FC75D-0821-4FF3-B215-92645021EC19}" type="datetimeFigureOut">
              <a:rPr lang="en-US" smtClean="0">
                <a:solidFill>
                  <a:prstClr val="black"/>
                </a:solidFill>
                <a:latin typeface="Calibri"/>
              </a:rPr>
              <a:pPr defTabSz="914400"/>
              <a:t>16/12/15</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CB3B7B2A-D3E1-4170-9264-BE8486F40E9D}" type="slidenum">
              <a:rPr lang="en-US">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407845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0E4FC75D-0821-4FF3-B215-92645021EC19}" type="datetimeFigureOut">
              <a:rPr lang="en-US" smtClean="0">
                <a:solidFill>
                  <a:prstClr val="black"/>
                </a:solidFill>
                <a:latin typeface="Calibri"/>
              </a:rPr>
              <a:pPr defTabSz="914400"/>
              <a:t>16/12/15</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CB3B7B2A-D3E1-4170-9264-BE8486F40E9D}" type="slidenum">
              <a:rPr lang="en-US">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57152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0E4FC75D-0821-4FF3-B215-92645021EC19}" type="datetimeFigureOut">
              <a:rPr lang="en-US" smtClean="0">
                <a:solidFill>
                  <a:prstClr val="black"/>
                </a:solidFill>
                <a:latin typeface="Calibri"/>
              </a:rPr>
              <a:pPr defTabSz="914400"/>
              <a:t>16/12/15</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CB3B7B2A-D3E1-4170-9264-BE8486F40E9D}" type="slidenum">
              <a:rPr lang="en-US">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1508338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1"/>
          <p:cNvSpPr>
            <a:spLocks noChangeArrowheads="1"/>
          </p:cNvSpPr>
          <p:nvPr/>
        </p:nvSpPr>
        <p:spPr bwMode="auto">
          <a:xfrm>
            <a:off x="457200" y="685800"/>
            <a:ext cx="6477000" cy="115888"/>
          </a:xfrm>
          <a:prstGeom prst="rect">
            <a:avLst/>
          </a:prstGeom>
          <a:solidFill>
            <a:srgbClr val="003994">
              <a:alpha val="98000"/>
            </a:srgbClr>
          </a:solidFill>
          <a:ln w="9525">
            <a:noFill/>
            <a:miter lim="800000"/>
            <a:headEnd/>
            <a:tailEnd/>
          </a:ln>
          <a:effectLst>
            <a:outerShdw blurRad="63500" dist="76200" dir="16200000" sy="-100000" rotWithShape="0">
              <a:srgbClr val="DDDDDD">
                <a:alpha val="97000"/>
              </a:srgbClr>
            </a:outerShdw>
          </a:effectLst>
        </p:spPr>
        <p:txBody>
          <a:bodyPr wrap="none" anchor="ctr"/>
          <a:lstStyle/>
          <a:p>
            <a:pPr defTabSz="914400">
              <a:defRPr/>
            </a:pPr>
            <a:endParaRPr lang="en-US">
              <a:solidFill>
                <a:prstClr val="black"/>
              </a:solidFill>
              <a:latin typeface="Calibri"/>
            </a:endParaRPr>
          </a:p>
        </p:txBody>
      </p:sp>
      <p:pic>
        <p:nvPicPr>
          <p:cNvPr id="8" name="Picture 22" descr="Maven_Logo_FS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070725" y="279400"/>
            <a:ext cx="2052638" cy="830263"/>
          </a:xfrm>
          <a:prstGeom prst="rect">
            <a:avLst/>
          </a:prstGeom>
          <a:noFill/>
          <a:ln w="9525">
            <a:noFill/>
            <a:miter lim="800000"/>
            <a:headEnd/>
            <a:tailEnd/>
          </a:ln>
        </p:spPr>
      </p:pic>
    </p:spTree>
    <p:extLst>
      <p:ext uri="{BB962C8B-B14F-4D97-AF65-F5344CB8AC3E}">
        <p14:creationId xmlns:p14="http://schemas.microsoft.com/office/powerpoint/2010/main" val="35745945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667000" y="30480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295400"/>
            <a:ext cx="8305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075819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ftr="0" dt="0"/>
  <p:txStyles>
    <p:titleStyle>
      <a:lvl1pPr algn="ctr" rtl="0" eaLnBrk="0" fontAlgn="base" hangingPunct="0">
        <a:spcBef>
          <a:spcPct val="0"/>
        </a:spcBef>
        <a:spcAft>
          <a:spcPct val="0"/>
        </a:spcAft>
        <a:defRPr sz="2800">
          <a:solidFill>
            <a:schemeClr val="tx2"/>
          </a:solidFill>
          <a:latin typeface="+mj-lt"/>
          <a:ea typeface="+mj-ea"/>
          <a:cs typeface="ＭＳ Ｐゴシック" charset="-128"/>
        </a:defRPr>
      </a:lvl1pPr>
      <a:lvl2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2pPr>
      <a:lvl3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3pPr>
      <a:lvl4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4pPr>
      <a:lvl5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5pPr>
      <a:lvl6pPr marL="457200" algn="ctr" rtl="0" fontAlgn="base">
        <a:spcBef>
          <a:spcPct val="0"/>
        </a:spcBef>
        <a:spcAft>
          <a:spcPct val="0"/>
        </a:spcAft>
        <a:defRPr sz="2800">
          <a:solidFill>
            <a:schemeClr val="tx2"/>
          </a:solidFill>
          <a:latin typeface="Arial" charset="0"/>
          <a:ea typeface="ＭＳ Ｐゴシック" pitchFamily="-112" charset="-128"/>
        </a:defRPr>
      </a:lvl6pPr>
      <a:lvl7pPr marL="914400" algn="ctr" rtl="0" fontAlgn="base">
        <a:spcBef>
          <a:spcPct val="0"/>
        </a:spcBef>
        <a:spcAft>
          <a:spcPct val="0"/>
        </a:spcAft>
        <a:defRPr sz="2800">
          <a:solidFill>
            <a:schemeClr val="tx2"/>
          </a:solidFill>
          <a:latin typeface="Arial" charset="0"/>
          <a:ea typeface="ＭＳ Ｐゴシック" pitchFamily="-112" charset="-128"/>
        </a:defRPr>
      </a:lvl7pPr>
      <a:lvl8pPr marL="1371600" algn="ctr" rtl="0" fontAlgn="base">
        <a:spcBef>
          <a:spcPct val="0"/>
        </a:spcBef>
        <a:spcAft>
          <a:spcPct val="0"/>
        </a:spcAft>
        <a:defRPr sz="2800">
          <a:solidFill>
            <a:schemeClr val="tx2"/>
          </a:solidFill>
          <a:latin typeface="Arial" charset="0"/>
          <a:ea typeface="ＭＳ Ｐゴシック" pitchFamily="-112" charset="-128"/>
        </a:defRPr>
      </a:lvl8pPr>
      <a:lvl9pPr marL="1828800" algn="ctr" rtl="0" fontAlgn="base">
        <a:spcBef>
          <a:spcPct val="0"/>
        </a:spcBef>
        <a:spcAft>
          <a:spcPct val="0"/>
        </a:spcAft>
        <a:defRPr sz="28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91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3778C8CB-F9B8-2641-A83E-78C3B58DFF41}" type="datetimeFigureOut">
              <a:rPr lang="en-US" smtClean="0"/>
              <a:pPr>
                <a:defRPr/>
              </a:pPr>
              <a:t>16/12/15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E72D3202-DCC0-A24C-ABB1-65DF11835037}" type="slidenum">
              <a:rPr lang="en-US"/>
              <a:pPr>
                <a:defRPr/>
              </a:pPr>
              <a:t>‹#›</a:t>
            </a:fld>
            <a:endParaRPr lang="en-US"/>
          </a:p>
        </p:txBody>
      </p:sp>
    </p:spTree>
    <p:extLst>
      <p:ext uri="{BB962C8B-B14F-4D97-AF65-F5344CB8AC3E}">
        <p14:creationId xmlns:p14="http://schemas.microsoft.com/office/powerpoint/2010/main" val="317121701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667000" y="30480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295400"/>
            <a:ext cx="8305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44129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dt="0"/>
  <p:txStyles>
    <p:titleStyle>
      <a:lvl1pPr algn="ctr" rtl="0" eaLnBrk="0" fontAlgn="base" hangingPunct="0">
        <a:spcBef>
          <a:spcPct val="0"/>
        </a:spcBef>
        <a:spcAft>
          <a:spcPct val="0"/>
        </a:spcAft>
        <a:defRPr sz="2800">
          <a:solidFill>
            <a:schemeClr val="tx2"/>
          </a:solidFill>
          <a:latin typeface="+mj-lt"/>
          <a:ea typeface="+mj-ea"/>
          <a:cs typeface="ＭＳ Ｐゴシック" charset="-128"/>
        </a:defRPr>
      </a:lvl1pPr>
      <a:lvl2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2pPr>
      <a:lvl3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3pPr>
      <a:lvl4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4pPr>
      <a:lvl5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5pPr>
      <a:lvl6pPr marL="457200" algn="ctr" rtl="0" fontAlgn="base">
        <a:spcBef>
          <a:spcPct val="0"/>
        </a:spcBef>
        <a:spcAft>
          <a:spcPct val="0"/>
        </a:spcAft>
        <a:defRPr sz="2800">
          <a:solidFill>
            <a:schemeClr val="tx2"/>
          </a:solidFill>
          <a:latin typeface="Arial" charset="0"/>
          <a:ea typeface="ＭＳ Ｐゴシック" pitchFamily="-112" charset="-128"/>
        </a:defRPr>
      </a:lvl6pPr>
      <a:lvl7pPr marL="914400" algn="ctr" rtl="0" fontAlgn="base">
        <a:spcBef>
          <a:spcPct val="0"/>
        </a:spcBef>
        <a:spcAft>
          <a:spcPct val="0"/>
        </a:spcAft>
        <a:defRPr sz="2800">
          <a:solidFill>
            <a:schemeClr val="tx2"/>
          </a:solidFill>
          <a:latin typeface="Arial" charset="0"/>
          <a:ea typeface="ＭＳ Ｐゴシック" pitchFamily="-112" charset="-128"/>
        </a:defRPr>
      </a:lvl7pPr>
      <a:lvl8pPr marL="1371600" algn="ctr" rtl="0" fontAlgn="base">
        <a:spcBef>
          <a:spcPct val="0"/>
        </a:spcBef>
        <a:spcAft>
          <a:spcPct val="0"/>
        </a:spcAft>
        <a:defRPr sz="2800">
          <a:solidFill>
            <a:schemeClr val="tx2"/>
          </a:solidFill>
          <a:latin typeface="Arial" charset="0"/>
          <a:ea typeface="ＭＳ Ｐゴシック" pitchFamily="-112" charset="-128"/>
        </a:defRPr>
      </a:lvl8pPr>
      <a:lvl9pPr marL="1828800" algn="ctr" rtl="0" fontAlgn="base">
        <a:spcBef>
          <a:spcPct val="0"/>
        </a:spcBef>
        <a:spcAft>
          <a:spcPct val="0"/>
        </a:spcAft>
        <a:defRPr sz="28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jpe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5.xml"/><Relationship Id="rId5" Type="http://schemas.openxmlformats.org/officeDocument/2006/relationships/image" Target="../media/image25.png"/><Relationship Id="rId1" Type="http://schemas.microsoft.com/office/2007/relationships/media" Target="../media/media1.mov"/><Relationship Id="rId2" Type="http://schemas.openxmlformats.org/officeDocument/2006/relationships/video" Target="../media/media1.mo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6.jpeg"/><Relationship Id="rId3" Type="http://schemas.openxmlformats.org/officeDocument/2006/relationships/image" Target="../media/image27.jpg"/></Relationships>
</file>

<file path=ppt/slides/_rels/slide15.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jpeg"/><Relationship Id="rId13" Type="http://schemas.openxmlformats.org/officeDocument/2006/relationships/image" Target="../media/image38.jpeg"/><Relationship Id="rId14" Type="http://schemas.openxmlformats.org/officeDocument/2006/relationships/image" Target="../media/image39.jpeg"/><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28.jp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jpeg"/><Relationship Id="rId9" Type="http://schemas.openxmlformats.org/officeDocument/2006/relationships/image" Target="../media/image34.jpeg"/><Relationship Id="rId10" Type="http://schemas.openxmlformats.org/officeDocument/2006/relationships/image" Target="../media/image3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 Id="rId3"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hyperlink" Target="http://www.lpi.usra.edu/lpi/meteorites/Photomicrograph.gif" TargetMode="External"/><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Group 8"/>
          <p:cNvGrpSpPr>
            <a:grpSpLocks/>
          </p:cNvGrpSpPr>
          <p:nvPr/>
        </p:nvGrpSpPr>
        <p:grpSpPr bwMode="auto">
          <a:xfrm>
            <a:off x="0" y="0"/>
            <a:ext cx="9144000" cy="6858000"/>
            <a:chOff x="0" y="0"/>
            <a:chExt cx="5760" cy="4320"/>
          </a:xfrm>
        </p:grpSpPr>
        <p:pic>
          <p:nvPicPr>
            <p:cNvPr id="63492" name="Picture 9" descr="NEW_MAVEN_vg cover page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0" descr="Maven_Logo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44"/>
              <a:ext cx="2016"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0" name="Text Box 12"/>
          <p:cNvSpPr txBox="1">
            <a:spLocks noChangeArrowheads="1"/>
          </p:cNvSpPr>
          <p:nvPr/>
        </p:nvSpPr>
        <p:spPr bwMode="auto">
          <a:xfrm>
            <a:off x="266700" y="3695700"/>
            <a:ext cx="66929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ts val="1200"/>
              </a:spcAft>
            </a:pPr>
            <a:r>
              <a:rPr lang="en-US" sz="3400" i="1" dirty="0" smtClean="0">
                <a:solidFill>
                  <a:srgbClr val="FFFFFF"/>
                </a:solidFill>
              </a:rPr>
              <a:t>Indiana Jones </a:t>
            </a:r>
            <a:r>
              <a:rPr lang="en-US" sz="3400" i="1" dirty="0" err="1" smtClean="0">
                <a:solidFill>
                  <a:srgbClr val="FFFFFF"/>
                </a:solidFill>
              </a:rPr>
              <a:t>sur</a:t>
            </a:r>
            <a:r>
              <a:rPr lang="en-US" sz="3400" i="1" dirty="0" smtClean="0">
                <a:solidFill>
                  <a:srgbClr val="FFFFFF"/>
                </a:solidFill>
              </a:rPr>
              <a:t> Mars</a:t>
            </a:r>
          </a:p>
          <a:p>
            <a:pPr defTabSz="914400" eaLnBrk="0" fontAlgn="base" hangingPunct="0">
              <a:spcBef>
                <a:spcPts val="240"/>
              </a:spcBef>
            </a:pPr>
            <a:r>
              <a:rPr lang="en-US" i="1" dirty="0" smtClean="0">
                <a:solidFill>
                  <a:srgbClr val="FFFFFF"/>
                </a:solidFill>
              </a:rPr>
              <a:t>	Arnaud Stiepen</a:t>
            </a:r>
          </a:p>
          <a:p>
            <a:pPr lvl="1" defTabSz="914400" eaLnBrk="0" fontAlgn="base" hangingPunct="0">
              <a:spcBef>
                <a:spcPts val="240"/>
              </a:spcBef>
              <a:spcAft>
                <a:spcPts val="600"/>
              </a:spcAft>
            </a:pPr>
            <a:r>
              <a:rPr lang="en-US" i="1" dirty="0">
                <a:solidFill>
                  <a:srgbClr val="FFFFFF"/>
                </a:solidFill>
                <a:cs typeface="ＭＳ Ｐゴシック" charset="0"/>
              </a:rPr>
              <a:t>	</a:t>
            </a:r>
            <a:r>
              <a:rPr lang="en-US" i="1" dirty="0" smtClean="0">
                <a:solidFill>
                  <a:srgbClr val="FFFFFF"/>
                </a:solidFill>
                <a:cs typeface="ＭＳ Ｐゴシック" charset="0"/>
              </a:rPr>
              <a:t>AG December 2015</a:t>
            </a:r>
          </a:p>
        </p:txBody>
      </p:sp>
    </p:spTree>
    <p:extLst>
      <p:ext uri="{BB962C8B-B14F-4D97-AF65-F5344CB8AC3E}">
        <p14:creationId xmlns:p14="http://schemas.microsoft.com/office/powerpoint/2010/main" val="1515937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228600" y="381000"/>
            <a:ext cx="8763000" cy="609600"/>
          </a:xfrm>
        </p:spPr>
        <p:txBody>
          <a:bodyPr/>
          <a:lstStyle/>
          <a:p>
            <a:r>
              <a:rPr lang="en-US" sz="2400" i="1" dirty="0" smtClean="0">
                <a:solidFill>
                  <a:srgbClr val="333399"/>
                </a:solidFill>
                <a:latin typeface="Arial" charset="0"/>
                <a:ea typeface="ＭＳ Ｐゴシック" charset="0"/>
                <a:cs typeface="ＭＳ Ｐゴシック" charset="0"/>
              </a:rPr>
              <a:t>Evidence for Surface Water on </a:t>
            </a:r>
            <a:r>
              <a:rPr lang="en-US" sz="2400" i="1" dirty="0">
                <a:solidFill>
                  <a:srgbClr val="333399"/>
                </a:solidFill>
                <a:latin typeface="Arial" charset="0"/>
                <a:ea typeface="ＭＳ Ｐゴシック" charset="0"/>
                <a:cs typeface="ＭＳ Ｐゴシック" charset="0"/>
              </a:rPr>
              <a:t>Ancient </a:t>
            </a:r>
            <a:r>
              <a:rPr lang="en-US" sz="2400" i="1" dirty="0" smtClean="0">
                <a:solidFill>
                  <a:srgbClr val="333399"/>
                </a:solidFill>
                <a:latin typeface="Arial" charset="0"/>
                <a:ea typeface="ＭＳ Ｐゴシック" charset="0"/>
                <a:cs typeface="ＭＳ Ｐゴシック" charset="0"/>
              </a:rPr>
              <a:t>Mars</a:t>
            </a:r>
            <a:br>
              <a:rPr lang="en-US" sz="2400" i="1" dirty="0" smtClean="0">
                <a:solidFill>
                  <a:srgbClr val="333399"/>
                </a:solidFill>
                <a:latin typeface="Arial" charset="0"/>
                <a:ea typeface="ＭＳ Ｐゴシック" charset="0"/>
                <a:cs typeface="ＭＳ Ｐゴシック" charset="0"/>
              </a:rPr>
            </a:br>
            <a:r>
              <a:rPr lang="en-US" sz="2400" i="1" dirty="0" smtClean="0">
                <a:solidFill>
                  <a:srgbClr val="333399"/>
                </a:solidFill>
                <a:latin typeface="Arial" charset="0"/>
                <a:ea typeface="ＭＳ Ｐゴシック" charset="0"/>
                <a:cs typeface="ＭＳ Ｐゴシック" charset="0"/>
              </a:rPr>
              <a:t>Where </a:t>
            </a:r>
            <a:r>
              <a:rPr lang="en-US" sz="2400" i="1" dirty="0">
                <a:solidFill>
                  <a:srgbClr val="333399"/>
                </a:solidFill>
                <a:latin typeface="Arial" charset="0"/>
                <a:ea typeface="ＭＳ Ｐゴシック" charset="0"/>
                <a:cs typeface="ＭＳ Ｐゴシック" charset="0"/>
              </a:rPr>
              <a:t>Did </a:t>
            </a:r>
            <a:r>
              <a:rPr lang="en-US" sz="2400" i="1" dirty="0" smtClean="0">
                <a:solidFill>
                  <a:srgbClr val="333399"/>
                </a:solidFill>
                <a:latin typeface="Arial" charset="0"/>
                <a:ea typeface="ＭＳ Ｐゴシック" charset="0"/>
                <a:cs typeface="ＭＳ Ｐゴシック" charset="0"/>
              </a:rPr>
              <a:t>the </a:t>
            </a:r>
            <a:r>
              <a:rPr lang="en-US" sz="2400" i="1" dirty="0">
                <a:solidFill>
                  <a:srgbClr val="333399"/>
                </a:solidFill>
                <a:latin typeface="Arial" charset="0"/>
                <a:ea typeface="ＭＳ Ｐゴシック" charset="0"/>
                <a:cs typeface="ＭＳ Ｐゴシック" charset="0"/>
              </a:rPr>
              <a:t>Water Go?  Where Did </a:t>
            </a:r>
            <a:r>
              <a:rPr lang="en-US" sz="2400" i="1" dirty="0" smtClean="0">
                <a:solidFill>
                  <a:srgbClr val="333399"/>
                </a:solidFill>
                <a:latin typeface="Arial" charset="0"/>
                <a:ea typeface="ＭＳ Ｐゴシック" charset="0"/>
                <a:cs typeface="ＭＳ Ｐゴシック" charset="0"/>
              </a:rPr>
              <a:t>the </a:t>
            </a:r>
            <a:r>
              <a:rPr lang="en-US" sz="2400" i="1" dirty="0">
                <a:solidFill>
                  <a:srgbClr val="333399"/>
                </a:solidFill>
                <a:latin typeface="Arial" charset="0"/>
                <a:ea typeface="ＭＳ Ｐゴシック" charset="0"/>
                <a:cs typeface="ＭＳ Ｐゴシック" charset="0"/>
              </a:rPr>
              <a:t>CO</a:t>
            </a:r>
            <a:r>
              <a:rPr lang="en-US" sz="2400" i="1" baseline="-25000" dirty="0">
                <a:solidFill>
                  <a:srgbClr val="333399"/>
                </a:solidFill>
                <a:latin typeface="Arial" charset="0"/>
                <a:ea typeface="ＭＳ Ｐゴシック" charset="0"/>
                <a:cs typeface="ＭＳ Ｐゴシック" charset="0"/>
              </a:rPr>
              <a:t>2</a:t>
            </a:r>
            <a:r>
              <a:rPr lang="en-US" sz="2400" i="1" dirty="0">
                <a:solidFill>
                  <a:srgbClr val="333399"/>
                </a:solidFill>
                <a:latin typeface="Arial" charset="0"/>
                <a:ea typeface="ＭＳ Ｐゴシック" charset="0"/>
                <a:cs typeface="ＭＳ Ｐゴシック" charset="0"/>
              </a:rPr>
              <a:t> Go?</a:t>
            </a:r>
            <a:br>
              <a:rPr lang="en-US" sz="2400" i="1" dirty="0">
                <a:solidFill>
                  <a:srgbClr val="333399"/>
                </a:solidFill>
                <a:latin typeface="Arial" charset="0"/>
                <a:ea typeface="ＭＳ Ｐゴシック" charset="0"/>
                <a:cs typeface="ＭＳ Ｐゴシック" charset="0"/>
              </a:rPr>
            </a:br>
            <a:endParaRPr lang="en-US" sz="2400" i="1" dirty="0">
              <a:solidFill>
                <a:srgbClr val="333399"/>
              </a:solidFill>
              <a:latin typeface="Arial" charset="0"/>
              <a:ea typeface="ＭＳ Ｐゴシック" charset="0"/>
              <a:cs typeface="ＭＳ Ｐゴシック" charset="0"/>
            </a:endParaRPr>
          </a:p>
        </p:txBody>
      </p:sp>
      <p:pic>
        <p:nvPicPr>
          <p:cNvPr id="6553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9388" y="1219200"/>
            <a:ext cx="44180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Box 5"/>
          <p:cNvSpPr txBox="1">
            <a:spLocks noChangeArrowheads="1"/>
          </p:cNvSpPr>
          <p:nvPr/>
        </p:nvSpPr>
        <p:spPr bwMode="auto">
          <a:xfrm>
            <a:off x="76200" y="5921375"/>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2000" i="1" dirty="0">
                <a:solidFill>
                  <a:srgbClr val="000000"/>
                </a:solidFill>
              </a:rPr>
              <a:t>Volatiles can go into the crust</a:t>
            </a:r>
          </a:p>
        </p:txBody>
      </p:sp>
      <p:sp>
        <p:nvSpPr>
          <p:cNvPr id="65540" name="TextBox 6"/>
          <p:cNvSpPr txBox="1">
            <a:spLocks noChangeArrowheads="1"/>
          </p:cNvSpPr>
          <p:nvPr/>
        </p:nvSpPr>
        <p:spPr bwMode="auto">
          <a:xfrm>
            <a:off x="5257800" y="1066800"/>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2000" i="1">
                <a:solidFill>
                  <a:srgbClr val="000000"/>
                </a:solidFill>
              </a:rPr>
              <a:t>Volatiles can be lost to space</a:t>
            </a:r>
          </a:p>
        </p:txBody>
      </p:sp>
      <p:sp>
        <p:nvSpPr>
          <p:cNvPr id="65541" name="TextBox 7"/>
          <p:cNvSpPr txBox="1">
            <a:spLocks noChangeArrowheads="1"/>
          </p:cNvSpPr>
          <p:nvPr/>
        </p:nvSpPr>
        <p:spPr bwMode="auto">
          <a:xfrm>
            <a:off x="2743200" y="6550025"/>
            <a:ext cx="3657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i="1" dirty="0">
                <a:solidFill>
                  <a:srgbClr val="000000"/>
                </a:solidFill>
              </a:rPr>
              <a:t>Carbonate deposits in a Martian meteorite</a:t>
            </a:r>
          </a:p>
        </p:txBody>
      </p:sp>
      <p:sp>
        <p:nvSpPr>
          <p:cNvPr id="65542" name="TextBox 9"/>
          <p:cNvSpPr txBox="1">
            <a:spLocks noChangeArrowheads="1"/>
          </p:cNvSpPr>
          <p:nvPr/>
        </p:nvSpPr>
        <p:spPr bwMode="auto">
          <a:xfrm rot="5400000">
            <a:off x="6756400" y="3479800"/>
            <a:ext cx="4953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000000"/>
                </a:solidFill>
              </a:rPr>
              <a:t>      </a:t>
            </a:r>
          </a:p>
        </p:txBody>
      </p:sp>
      <p:sp>
        <p:nvSpPr>
          <p:cNvPr id="65543" name="TextBox 5"/>
          <p:cNvSpPr txBox="1">
            <a:spLocks noChangeArrowheads="1"/>
          </p:cNvSpPr>
          <p:nvPr/>
        </p:nvSpPr>
        <p:spPr bwMode="auto">
          <a:xfrm>
            <a:off x="152400" y="1066800"/>
            <a:ext cx="548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i="1">
                <a:solidFill>
                  <a:srgbClr val="000000"/>
                </a:solidFill>
              </a:rPr>
              <a:t>Abundant evidence for ancient water</a:t>
            </a:r>
          </a:p>
        </p:txBody>
      </p:sp>
      <p:pic>
        <p:nvPicPr>
          <p:cNvPr id="65545"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9188" y="3962400"/>
            <a:ext cx="378301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6" name="TextBox 8"/>
          <p:cNvSpPr txBox="1">
            <a:spLocks noChangeArrowheads="1"/>
          </p:cNvSpPr>
          <p:nvPr/>
        </p:nvSpPr>
        <p:spPr bwMode="auto">
          <a:xfrm>
            <a:off x="5791200" y="5486400"/>
            <a:ext cx="320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400" i="1">
                <a:solidFill>
                  <a:srgbClr val="000000"/>
                </a:solidFill>
              </a:rPr>
              <a:t>Escaping ions detected from Mars Express</a:t>
            </a:r>
          </a:p>
        </p:txBody>
      </p:sp>
      <p:pic>
        <p:nvPicPr>
          <p:cNvPr id="13" name="Picture 7" descr="07-0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1524000"/>
            <a:ext cx="3581400" cy="291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6110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51"/>
          <p:cNvSpPr>
            <a:spLocks noGrp="1" noChangeArrowheads="1"/>
          </p:cNvSpPr>
          <p:nvPr>
            <p:ph type="title"/>
          </p:nvPr>
        </p:nvSpPr>
        <p:spPr>
          <a:xfrm>
            <a:off x="-50800" y="-63500"/>
            <a:ext cx="7569200" cy="609600"/>
          </a:xfrm>
        </p:spPr>
        <p:txBody>
          <a:bodyPr/>
          <a:lstStyle/>
          <a:p>
            <a:pPr eaLnBrk="1" hangingPunct="1"/>
            <a:r>
              <a:rPr lang="en-US" sz="2400" dirty="0" smtClean="0">
                <a:solidFill>
                  <a:srgbClr val="000090"/>
                </a:solidFill>
                <a:latin typeface="Arial" charset="0"/>
                <a:ea typeface="ＭＳ Ｐゴシック" charset="0"/>
                <a:cs typeface="ＭＳ Ｐゴシック" charset="0"/>
              </a:rPr>
              <a:t>Understanding </a:t>
            </a:r>
            <a:r>
              <a:rPr lang="en-US" sz="2400" dirty="0">
                <a:solidFill>
                  <a:srgbClr val="000090"/>
                </a:solidFill>
                <a:latin typeface="Arial" charset="0"/>
                <a:ea typeface="ＭＳ Ｐゴシック" charset="0"/>
                <a:cs typeface="ＭＳ Ｐゴシック" charset="0"/>
              </a:rPr>
              <a:t>Escape </a:t>
            </a:r>
            <a:r>
              <a:rPr lang="en-US" sz="2400" dirty="0" smtClean="0">
                <a:solidFill>
                  <a:srgbClr val="000090"/>
                </a:solidFill>
                <a:latin typeface="Arial" charset="0"/>
                <a:ea typeface="ＭＳ Ｐゴシック" charset="0"/>
                <a:cs typeface="ＭＳ Ｐゴシック" charset="0"/>
              </a:rPr>
              <a:t>of </a:t>
            </a:r>
            <a:r>
              <a:rPr lang="en-US" sz="2400" dirty="0">
                <a:solidFill>
                  <a:srgbClr val="000090"/>
                </a:solidFill>
                <a:latin typeface="Arial" charset="0"/>
                <a:ea typeface="ＭＳ Ｐゴシック" charset="0"/>
                <a:cs typeface="ＭＳ Ｐゴシック" charset="0"/>
              </a:rPr>
              <a:t>Atmospheric Gases </a:t>
            </a:r>
            <a:r>
              <a:rPr lang="en-US" sz="2400" dirty="0" smtClean="0">
                <a:solidFill>
                  <a:srgbClr val="000090"/>
                </a:solidFill>
                <a:latin typeface="Arial" charset="0"/>
                <a:ea typeface="ＭＳ Ｐゴシック" charset="0"/>
                <a:cs typeface="ＭＳ Ｐゴシック" charset="0"/>
              </a:rPr>
              <a:t>to </a:t>
            </a:r>
            <a:r>
              <a:rPr lang="en-US" sz="2400" dirty="0">
                <a:solidFill>
                  <a:srgbClr val="000090"/>
                </a:solidFill>
                <a:latin typeface="Arial" charset="0"/>
                <a:ea typeface="ＭＳ Ｐゴシック" charset="0"/>
                <a:cs typeface="ＭＳ Ｐゴシック" charset="0"/>
              </a:rPr>
              <a:t>Space</a:t>
            </a:r>
          </a:p>
        </p:txBody>
      </p:sp>
      <p:pic>
        <p:nvPicPr>
          <p:cNvPr id="67588" name="Picture 5" descr="Untitled-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1300" y="1060406"/>
            <a:ext cx="5867400" cy="4388809"/>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5562600"/>
            <a:ext cx="7924800" cy="1200329"/>
          </a:xfrm>
          <a:prstGeom prst="rect">
            <a:avLst/>
          </a:prstGeom>
          <a:noFill/>
        </p:spPr>
        <p:txBody>
          <a:bodyPr wrap="square" rtlCol="0">
            <a:spAutoFit/>
          </a:bodyPr>
          <a:lstStyle/>
          <a:p>
            <a:pPr marL="285750" indent="-285750">
              <a:buFont typeface="Arial"/>
              <a:buChar char="•"/>
            </a:pPr>
            <a:r>
              <a:rPr lang="en-US" dirty="0" smtClean="0">
                <a:solidFill>
                  <a:srgbClr val="000090"/>
                </a:solidFill>
                <a:latin typeface="Arial"/>
                <a:cs typeface="Arial"/>
              </a:rPr>
              <a:t>Measure energetic drivers from the Sun, response of upper atmosphere and ionosphere, and resulting escape to space</a:t>
            </a:r>
          </a:p>
          <a:p>
            <a:pPr marL="285750" indent="-285750">
              <a:buFont typeface="Arial"/>
              <a:buChar char="•"/>
            </a:pPr>
            <a:r>
              <a:rPr lang="en-US" dirty="0" smtClean="0">
                <a:solidFill>
                  <a:srgbClr val="000090"/>
                </a:solidFill>
                <a:latin typeface="Arial"/>
                <a:cs typeface="Arial"/>
              </a:rPr>
              <a:t>Understand the key processes involved, allowing extrapolation to loss over Mars history</a:t>
            </a:r>
            <a:endParaRPr lang="en-US" dirty="0">
              <a:solidFill>
                <a:srgbClr val="000090"/>
              </a:solidFill>
              <a:latin typeface="Arial"/>
              <a:cs typeface="Arial"/>
            </a:endParaRPr>
          </a:p>
        </p:txBody>
      </p:sp>
    </p:spTree>
    <p:extLst>
      <p:ext uri="{BB962C8B-B14F-4D97-AF65-F5344CB8AC3E}">
        <p14:creationId xmlns:p14="http://schemas.microsoft.com/office/powerpoint/2010/main" val="20323560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Title 1"/>
          <p:cNvSpPr>
            <a:spLocks noGrp="1"/>
          </p:cNvSpPr>
          <p:nvPr>
            <p:ph type="title"/>
          </p:nvPr>
        </p:nvSpPr>
        <p:spPr>
          <a:xfrm>
            <a:off x="304800" y="304800"/>
            <a:ext cx="8534400" cy="609600"/>
          </a:xfrm>
        </p:spPr>
        <p:txBody>
          <a:bodyPr/>
          <a:lstStyle/>
          <a:p>
            <a:r>
              <a:rPr lang="en-US" dirty="0">
                <a:solidFill>
                  <a:srgbClr val="FFFFFF"/>
                </a:solidFill>
                <a:latin typeface="Arial" charset="0"/>
                <a:ea typeface="ＭＳ Ｐゴシック" charset="0"/>
                <a:cs typeface="ＭＳ Ｐゴシック" charset="0"/>
              </a:rPr>
              <a:t>The Solar Wind </a:t>
            </a:r>
            <a:r>
              <a:rPr lang="en-US" dirty="0" smtClean="0">
                <a:solidFill>
                  <a:srgbClr val="FFFFFF"/>
                </a:solidFill>
                <a:latin typeface="Arial" charset="0"/>
                <a:ea typeface="ＭＳ Ｐゴシック" charset="0"/>
                <a:cs typeface="ＭＳ Ｐゴシック" charset="0"/>
              </a:rPr>
              <a:t>is </a:t>
            </a:r>
            <a:r>
              <a:rPr lang="en-US" dirty="0">
                <a:solidFill>
                  <a:srgbClr val="FFFFFF"/>
                </a:solidFill>
                <a:latin typeface="Arial" charset="0"/>
                <a:ea typeface="ＭＳ Ｐゴシック" charset="0"/>
                <a:cs typeface="ＭＳ Ｐゴシック" charset="0"/>
              </a:rPr>
              <a:t>Able to Strip Off Gas </a:t>
            </a:r>
            <a:r>
              <a:rPr lang="en-US" dirty="0" smtClean="0">
                <a:solidFill>
                  <a:srgbClr val="FFFFFF"/>
                </a:solidFill>
                <a:latin typeface="Arial" charset="0"/>
                <a:ea typeface="ＭＳ Ｐゴシック" charset="0"/>
                <a:cs typeface="ＭＳ Ｐゴシック" charset="0"/>
              </a:rPr>
              <a:t>from </a:t>
            </a:r>
            <a:r>
              <a:rPr lang="en-US" dirty="0">
                <a:solidFill>
                  <a:srgbClr val="FFFFFF"/>
                </a:solidFill>
                <a:latin typeface="Arial" charset="0"/>
                <a:ea typeface="ＭＳ Ｐゴシック" charset="0"/>
                <a:cs typeface="ＭＳ Ｐゴシック" charset="0"/>
              </a:rPr>
              <a:t>t</a:t>
            </a:r>
            <a:r>
              <a:rPr lang="en-US" dirty="0" smtClean="0">
                <a:solidFill>
                  <a:srgbClr val="FFFFFF"/>
                </a:solidFill>
                <a:latin typeface="Arial" charset="0"/>
                <a:ea typeface="ＭＳ Ｐゴシック" charset="0"/>
                <a:cs typeface="ＭＳ Ｐゴシック" charset="0"/>
              </a:rPr>
              <a:t>he </a:t>
            </a:r>
            <a:r>
              <a:rPr lang="en-US" dirty="0">
                <a:solidFill>
                  <a:srgbClr val="FFFFFF"/>
                </a:solidFill>
                <a:latin typeface="Arial" charset="0"/>
                <a:ea typeface="ＭＳ Ｐゴシック" charset="0"/>
                <a:cs typeface="ＭＳ Ｐゴシック" charset="0"/>
              </a:rPr>
              <a:t>Top </a:t>
            </a:r>
            <a:r>
              <a:rPr lang="en-US" dirty="0" smtClean="0">
                <a:solidFill>
                  <a:srgbClr val="FFFFFF"/>
                </a:solidFill>
                <a:latin typeface="Arial" charset="0"/>
                <a:ea typeface="ＭＳ Ｐゴシック" charset="0"/>
                <a:cs typeface="ＭＳ Ｐゴシック" charset="0"/>
              </a:rPr>
              <a:t>of </a:t>
            </a:r>
            <a:r>
              <a:rPr lang="en-US" dirty="0">
                <a:solidFill>
                  <a:srgbClr val="FFFFFF"/>
                </a:solidFill>
                <a:latin typeface="Arial" charset="0"/>
                <a:ea typeface="ＭＳ Ｐゴシック" charset="0"/>
                <a:cs typeface="ＭＳ Ｐゴシック" charset="0"/>
              </a:rPr>
              <a:t>t</a:t>
            </a:r>
            <a:r>
              <a:rPr lang="en-US" dirty="0" smtClean="0">
                <a:solidFill>
                  <a:srgbClr val="FFFFFF"/>
                </a:solidFill>
                <a:latin typeface="Arial" charset="0"/>
                <a:ea typeface="ＭＳ Ｐゴシック" charset="0"/>
                <a:cs typeface="ＭＳ Ｐゴシック" charset="0"/>
              </a:rPr>
              <a:t>he </a:t>
            </a:r>
            <a:r>
              <a:rPr lang="en-US" dirty="0">
                <a:solidFill>
                  <a:srgbClr val="FFFFFF"/>
                </a:solidFill>
                <a:latin typeface="Arial" charset="0"/>
                <a:ea typeface="ＭＳ Ｐゴシック" charset="0"/>
                <a:cs typeface="ＭＳ Ｐゴシック" charset="0"/>
              </a:rPr>
              <a:t>Atmosphere</a:t>
            </a:r>
          </a:p>
        </p:txBody>
      </p:sp>
      <p:pic>
        <p:nvPicPr>
          <p:cNvPr id="2" name="solar-wind-stripp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62100"/>
            <a:ext cx="9144000" cy="5143500"/>
          </a:xfrm>
          <a:prstGeom prst="rect">
            <a:avLst/>
          </a:prstGeom>
        </p:spPr>
      </p:pic>
    </p:spTree>
    <p:extLst>
      <p:ext uri="{BB962C8B-B14F-4D97-AF65-F5344CB8AC3E}">
        <p14:creationId xmlns:p14="http://schemas.microsoft.com/office/powerpoint/2010/main" val="3605952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TextBox 4"/>
          <p:cNvSpPr txBox="1">
            <a:spLocks noChangeArrowheads="1"/>
          </p:cNvSpPr>
          <p:nvPr/>
        </p:nvSpPr>
        <p:spPr bwMode="auto">
          <a:xfrm>
            <a:off x="228600" y="1143000"/>
            <a:ext cx="8610600" cy="5632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p:txBody>
      </p:sp>
      <p:sp>
        <p:nvSpPr>
          <p:cNvPr id="66563" name="Title 1"/>
          <p:cNvSpPr>
            <a:spLocks noGrp="1"/>
          </p:cNvSpPr>
          <p:nvPr>
            <p:ph type="title"/>
          </p:nvPr>
        </p:nvSpPr>
        <p:spPr>
          <a:xfrm>
            <a:off x="1524000" y="228600"/>
            <a:ext cx="6172200" cy="609600"/>
          </a:xfrm>
        </p:spPr>
        <p:txBody>
          <a:bodyPr/>
          <a:lstStyle/>
          <a:p>
            <a:r>
              <a:rPr lang="en-US" dirty="0">
                <a:solidFill>
                  <a:srgbClr val="FFFFFF"/>
                </a:solidFill>
                <a:latin typeface="Arial" charset="0"/>
                <a:ea typeface="ＭＳ Ｐゴシック" charset="0"/>
                <a:cs typeface="ＭＳ Ｐゴシック" charset="0"/>
              </a:rPr>
              <a:t>The MAVEN Spacecraft</a:t>
            </a:r>
          </a:p>
        </p:txBody>
      </p:sp>
      <p:pic>
        <p:nvPicPr>
          <p:cNvPr id="66564" name="Picture 4" descr="maven08_A cop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 y="1228725"/>
            <a:ext cx="7848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3"/>
          <p:cNvSpPr>
            <a:spLocks noChangeArrowheads="1"/>
          </p:cNvSpPr>
          <p:nvPr/>
        </p:nvSpPr>
        <p:spPr bwMode="auto">
          <a:xfrm>
            <a:off x="381000" y="990600"/>
            <a:ext cx="472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buFontTx/>
              <a:buChar char="•"/>
            </a:pPr>
            <a:r>
              <a:rPr lang="en-US" sz="1600" dirty="0" smtClean="0">
                <a:solidFill>
                  <a:srgbClr val="FFFFFF"/>
                </a:solidFill>
                <a:latin typeface="Arial" charset="0"/>
                <a:ea typeface="ＭＳ Ｐゴシック" charset="0"/>
                <a:cs typeface="ＭＳ Ｐゴシック" charset="0"/>
              </a:rPr>
              <a:t> Launch (Wet) Mass: 2455 kg at launch</a:t>
            </a:r>
          </a:p>
          <a:p>
            <a:pPr defTabSz="914400" eaLnBrk="0" fontAlgn="base" hangingPunct="0">
              <a:spcBef>
                <a:spcPct val="0"/>
              </a:spcBef>
              <a:spcAft>
                <a:spcPct val="0"/>
              </a:spcAft>
              <a:buFontTx/>
              <a:buChar char="•"/>
            </a:pPr>
            <a:r>
              <a:rPr lang="en-US" sz="1600" dirty="0" smtClean="0">
                <a:solidFill>
                  <a:srgbClr val="FFFFFF"/>
                </a:solidFill>
                <a:latin typeface="Arial" charset="0"/>
                <a:ea typeface="ＭＳ Ｐゴシック" charset="0"/>
                <a:cs typeface="ＭＳ Ｐゴシック" charset="0"/>
              </a:rPr>
              <a:t> Spacecraft Dry Mass: 810 kg at launch </a:t>
            </a:r>
          </a:p>
          <a:p>
            <a:pPr defTabSz="914400" eaLnBrk="0" fontAlgn="base" hangingPunct="0">
              <a:spcBef>
                <a:spcPct val="0"/>
              </a:spcBef>
              <a:spcAft>
                <a:spcPct val="0"/>
              </a:spcAft>
              <a:buFontTx/>
              <a:buChar char="•"/>
            </a:pPr>
            <a:r>
              <a:rPr lang="en-US" sz="1600" dirty="0" smtClean="0">
                <a:solidFill>
                  <a:srgbClr val="FFFFFF"/>
                </a:solidFill>
                <a:latin typeface="Arial" charset="0"/>
                <a:ea typeface="ＭＳ Ｐゴシック" charset="0"/>
                <a:cs typeface="ＭＳ Ｐゴシック" charset="0"/>
              </a:rPr>
              <a:t> Power:  1135 W at Mars Aphelion</a:t>
            </a:r>
          </a:p>
        </p:txBody>
      </p:sp>
      <p:sp>
        <p:nvSpPr>
          <p:cNvPr id="66566" name="TextBox 5"/>
          <p:cNvSpPr txBox="1">
            <a:spLocks noChangeArrowheads="1"/>
          </p:cNvSpPr>
          <p:nvPr/>
        </p:nvSpPr>
        <p:spPr bwMode="auto">
          <a:xfrm>
            <a:off x="685800" y="5530850"/>
            <a:ext cx="766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MAG (2)</a:t>
            </a:r>
          </a:p>
        </p:txBody>
      </p:sp>
      <p:cxnSp>
        <p:nvCxnSpPr>
          <p:cNvPr id="66567" name="Straight Arrow Connector 7"/>
          <p:cNvCxnSpPr>
            <a:cxnSpLocks noChangeShapeType="1"/>
          </p:cNvCxnSpPr>
          <p:nvPr/>
        </p:nvCxnSpPr>
        <p:spPr bwMode="auto">
          <a:xfrm rot="5400000" flipH="1" flipV="1">
            <a:off x="1066800" y="5322888"/>
            <a:ext cx="228600" cy="228600"/>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68" name="TextBox 8"/>
          <p:cNvSpPr txBox="1">
            <a:spLocks noChangeArrowheads="1"/>
          </p:cNvSpPr>
          <p:nvPr/>
        </p:nvSpPr>
        <p:spPr bwMode="auto">
          <a:xfrm>
            <a:off x="6629400" y="4921250"/>
            <a:ext cx="184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ja-JP" altLang="en-US" sz="1200" smtClean="0">
                <a:solidFill>
                  <a:srgbClr val="FFFFFF"/>
                </a:solidFill>
              </a:rPr>
              <a:t>“</a:t>
            </a:r>
            <a:r>
              <a:rPr lang="en-US" sz="1200" smtClean="0">
                <a:solidFill>
                  <a:srgbClr val="FFFFFF"/>
                </a:solidFill>
              </a:rPr>
              <a:t>Gull-Wing</a:t>
            </a:r>
            <a:r>
              <a:rPr lang="ja-JP" altLang="en-US" sz="1200" smtClean="0">
                <a:solidFill>
                  <a:srgbClr val="FFFFFF"/>
                </a:solidFill>
              </a:rPr>
              <a:t>”</a:t>
            </a:r>
            <a:r>
              <a:rPr lang="en-US" sz="1200" smtClean="0">
                <a:solidFill>
                  <a:srgbClr val="FFFFFF"/>
                </a:solidFill>
              </a:rPr>
              <a:t> Solar Arrays</a:t>
            </a:r>
          </a:p>
        </p:txBody>
      </p:sp>
      <p:cxnSp>
        <p:nvCxnSpPr>
          <p:cNvPr id="66569" name="Straight Arrow Connector 9"/>
          <p:cNvCxnSpPr>
            <a:cxnSpLocks noChangeShapeType="1"/>
          </p:cNvCxnSpPr>
          <p:nvPr/>
        </p:nvCxnSpPr>
        <p:spPr bwMode="auto">
          <a:xfrm rot="16200000" flipV="1">
            <a:off x="6705600" y="4692650"/>
            <a:ext cx="228600" cy="228600"/>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70" name="TextBox 11"/>
          <p:cNvSpPr txBox="1">
            <a:spLocks noChangeArrowheads="1"/>
          </p:cNvSpPr>
          <p:nvPr/>
        </p:nvSpPr>
        <p:spPr bwMode="auto">
          <a:xfrm>
            <a:off x="7086600" y="1416050"/>
            <a:ext cx="749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LPW (2)</a:t>
            </a:r>
          </a:p>
        </p:txBody>
      </p:sp>
      <p:cxnSp>
        <p:nvCxnSpPr>
          <p:cNvPr id="66571" name="Straight Arrow Connector 12"/>
          <p:cNvCxnSpPr>
            <a:cxnSpLocks noChangeShapeType="1"/>
            <a:stCxn id="66570" idx="1"/>
          </p:cNvCxnSpPr>
          <p:nvPr/>
        </p:nvCxnSpPr>
        <p:spPr bwMode="auto">
          <a:xfrm rot="10800000" flipV="1">
            <a:off x="6858000" y="1554163"/>
            <a:ext cx="228600" cy="14287"/>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72" name="TextBox 14"/>
          <p:cNvSpPr txBox="1">
            <a:spLocks noChangeArrowheads="1"/>
          </p:cNvSpPr>
          <p:nvPr/>
        </p:nvSpPr>
        <p:spPr bwMode="auto">
          <a:xfrm>
            <a:off x="4495800" y="2940050"/>
            <a:ext cx="633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SWEA</a:t>
            </a:r>
          </a:p>
        </p:txBody>
      </p:sp>
      <p:cxnSp>
        <p:nvCxnSpPr>
          <p:cNvPr id="66573" name="Straight Arrow Connector 15"/>
          <p:cNvCxnSpPr>
            <a:cxnSpLocks noChangeShapeType="1"/>
          </p:cNvCxnSpPr>
          <p:nvPr/>
        </p:nvCxnSpPr>
        <p:spPr bwMode="auto">
          <a:xfrm rot="5400000">
            <a:off x="4335462" y="3100388"/>
            <a:ext cx="180975" cy="165100"/>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74" name="TextBox 18"/>
          <p:cNvSpPr txBox="1">
            <a:spLocks noChangeArrowheads="1"/>
          </p:cNvSpPr>
          <p:nvPr/>
        </p:nvSpPr>
        <p:spPr bwMode="auto">
          <a:xfrm>
            <a:off x="5638800" y="5746750"/>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Articulated Payload Platform (IUVS/STATIC/NGIMS)</a:t>
            </a:r>
          </a:p>
        </p:txBody>
      </p:sp>
      <p:sp>
        <p:nvSpPr>
          <p:cNvPr id="66575" name="TextBox 19"/>
          <p:cNvSpPr txBox="1">
            <a:spLocks noChangeArrowheads="1"/>
          </p:cNvSpPr>
          <p:nvPr/>
        </p:nvSpPr>
        <p:spPr bwMode="auto">
          <a:xfrm>
            <a:off x="5259388" y="5360988"/>
            <a:ext cx="88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Fixed HGA</a:t>
            </a:r>
          </a:p>
        </p:txBody>
      </p:sp>
      <p:cxnSp>
        <p:nvCxnSpPr>
          <p:cNvPr id="66576" name="Straight Arrow Connector 24"/>
          <p:cNvCxnSpPr>
            <a:cxnSpLocks noChangeShapeType="1"/>
            <a:stCxn id="66574" idx="1"/>
          </p:cNvCxnSpPr>
          <p:nvPr/>
        </p:nvCxnSpPr>
        <p:spPr bwMode="auto">
          <a:xfrm rot="10800000">
            <a:off x="5410200" y="5899150"/>
            <a:ext cx="228600" cy="77788"/>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77" name="TextBox 14"/>
          <p:cNvSpPr txBox="1">
            <a:spLocks noChangeArrowheads="1"/>
          </p:cNvSpPr>
          <p:nvPr/>
        </p:nvSpPr>
        <p:spPr bwMode="auto">
          <a:xfrm>
            <a:off x="2565400" y="3575050"/>
            <a:ext cx="582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SWIA</a:t>
            </a:r>
          </a:p>
        </p:txBody>
      </p:sp>
      <p:cxnSp>
        <p:nvCxnSpPr>
          <p:cNvPr id="66578" name="Straight Arrow Connector 15"/>
          <p:cNvCxnSpPr>
            <a:cxnSpLocks noChangeShapeType="1"/>
          </p:cNvCxnSpPr>
          <p:nvPr/>
        </p:nvCxnSpPr>
        <p:spPr bwMode="auto">
          <a:xfrm>
            <a:off x="3225800" y="3752850"/>
            <a:ext cx="520700" cy="12700"/>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79" name="TextBox 14"/>
          <p:cNvSpPr txBox="1">
            <a:spLocks noChangeArrowheads="1"/>
          </p:cNvSpPr>
          <p:nvPr/>
        </p:nvSpPr>
        <p:spPr bwMode="auto">
          <a:xfrm>
            <a:off x="5884863" y="4992688"/>
            <a:ext cx="4238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SEP</a:t>
            </a:r>
          </a:p>
        </p:txBody>
      </p:sp>
      <p:sp>
        <p:nvSpPr>
          <p:cNvPr id="66580" name="TextBox 14"/>
          <p:cNvSpPr txBox="1">
            <a:spLocks noChangeArrowheads="1"/>
          </p:cNvSpPr>
          <p:nvPr/>
        </p:nvSpPr>
        <p:spPr bwMode="auto">
          <a:xfrm>
            <a:off x="3622675" y="5703888"/>
            <a:ext cx="423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SEP</a:t>
            </a:r>
          </a:p>
        </p:txBody>
      </p:sp>
      <p:cxnSp>
        <p:nvCxnSpPr>
          <p:cNvPr id="66581" name="Straight Arrow Connector 15"/>
          <p:cNvCxnSpPr>
            <a:cxnSpLocks noChangeShapeType="1"/>
          </p:cNvCxnSpPr>
          <p:nvPr/>
        </p:nvCxnSpPr>
        <p:spPr bwMode="auto">
          <a:xfrm rot="10800000">
            <a:off x="5584825" y="4989513"/>
            <a:ext cx="292100" cy="114300"/>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66582" name="Straight Arrow Connector 15"/>
          <p:cNvCxnSpPr>
            <a:cxnSpLocks noChangeShapeType="1"/>
            <a:stCxn id="66575" idx="0"/>
          </p:cNvCxnSpPr>
          <p:nvPr/>
        </p:nvCxnSpPr>
        <p:spPr bwMode="auto">
          <a:xfrm flipH="1" flipV="1">
            <a:off x="5060950" y="4975225"/>
            <a:ext cx="642938" cy="385763"/>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66583" name="Straight Arrow Connector 15"/>
          <p:cNvCxnSpPr>
            <a:cxnSpLocks noChangeShapeType="1"/>
          </p:cNvCxnSpPr>
          <p:nvPr/>
        </p:nvCxnSpPr>
        <p:spPr bwMode="auto">
          <a:xfrm flipV="1">
            <a:off x="3871913" y="5308600"/>
            <a:ext cx="228600" cy="414338"/>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84" name="TextBox 14"/>
          <p:cNvSpPr txBox="1">
            <a:spLocks noChangeArrowheads="1"/>
          </p:cNvSpPr>
          <p:nvPr/>
        </p:nvSpPr>
        <p:spPr bwMode="auto">
          <a:xfrm>
            <a:off x="5670550" y="2863850"/>
            <a:ext cx="1455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Electra (behind)</a:t>
            </a:r>
          </a:p>
        </p:txBody>
      </p:sp>
      <p:cxnSp>
        <p:nvCxnSpPr>
          <p:cNvPr id="66585" name="Straight Arrow Connector 15"/>
          <p:cNvCxnSpPr>
            <a:cxnSpLocks noChangeShapeType="1"/>
          </p:cNvCxnSpPr>
          <p:nvPr/>
        </p:nvCxnSpPr>
        <p:spPr bwMode="auto">
          <a:xfrm flipH="1">
            <a:off x="5338763" y="3070225"/>
            <a:ext cx="371475" cy="412750"/>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1502783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TextBox 4"/>
          <p:cNvSpPr txBox="1">
            <a:spLocks noChangeArrowheads="1"/>
          </p:cNvSpPr>
          <p:nvPr/>
        </p:nvSpPr>
        <p:spPr bwMode="auto">
          <a:xfrm>
            <a:off x="228600" y="1143000"/>
            <a:ext cx="8610600" cy="5632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a:p>
            <a:pPr defTabSz="914400" eaLnBrk="0" fontAlgn="base" hangingPunct="0">
              <a:spcBef>
                <a:spcPct val="0"/>
              </a:spcBef>
              <a:spcAft>
                <a:spcPct val="0"/>
              </a:spcAft>
            </a:pPr>
            <a:endParaRPr lang="en-US" smtClean="0">
              <a:solidFill>
                <a:srgbClr val="000000"/>
              </a:solidFill>
            </a:endParaRPr>
          </a:p>
        </p:txBody>
      </p:sp>
      <p:sp>
        <p:nvSpPr>
          <p:cNvPr id="66563" name="Title 1"/>
          <p:cNvSpPr>
            <a:spLocks noGrp="1"/>
          </p:cNvSpPr>
          <p:nvPr>
            <p:ph type="title"/>
          </p:nvPr>
        </p:nvSpPr>
        <p:spPr>
          <a:xfrm>
            <a:off x="1524000" y="228600"/>
            <a:ext cx="6172200" cy="609600"/>
          </a:xfrm>
        </p:spPr>
        <p:txBody>
          <a:bodyPr/>
          <a:lstStyle/>
          <a:p>
            <a:r>
              <a:rPr lang="en-US" dirty="0">
                <a:solidFill>
                  <a:srgbClr val="FFFFFF"/>
                </a:solidFill>
                <a:latin typeface="Arial" charset="0"/>
                <a:ea typeface="ＭＳ Ｐゴシック" charset="0"/>
                <a:cs typeface="ＭＳ Ｐゴシック" charset="0"/>
              </a:rPr>
              <a:t>The MAVEN Spacecraft</a:t>
            </a:r>
          </a:p>
        </p:txBody>
      </p:sp>
      <p:pic>
        <p:nvPicPr>
          <p:cNvPr id="66564" name="Picture 4" descr="maven08_A cop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 y="1228725"/>
            <a:ext cx="7848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3"/>
          <p:cNvSpPr>
            <a:spLocks noChangeArrowheads="1"/>
          </p:cNvSpPr>
          <p:nvPr/>
        </p:nvSpPr>
        <p:spPr bwMode="auto">
          <a:xfrm>
            <a:off x="381000" y="990600"/>
            <a:ext cx="472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buFontTx/>
              <a:buChar char="•"/>
            </a:pPr>
            <a:r>
              <a:rPr lang="en-US" sz="1600" dirty="0" smtClean="0">
                <a:solidFill>
                  <a:srgbClr val="FFFFFF"/>
                </a:solidFill>
                <a:latin typeface="Arial" charset="0"/>
                <a:ea typeface="ＭＳ Ｐゴシック" charset="0"/>
                <a:cs typeface="ＭＳ Ｐゴシック" charset="0"/>
              </a:rPr>
              <a:t> Launch (Wet) Mass: 2455 kg at launch</a:t>
            </a:r>
          </a:p>
          <a:p>
            <a:pPr defTabSz="914400" eaLnBrk="0" fontAlgn="base" hangingPunct="0">
              <a:spcBef>
                <a:spcPct val="0"/>
              </a:spcBef>
              <a:spcAft>
                <a:spcPct val="0"/>
              </a:spcAft>
              <a:buFontTx/>
              <a:buChar char="•"/>
            </a:pPr>
            <a:r>
              <a:rPr lang="en-US" sz="1600" dirty="0" smtClean="0">
                <a:solidFill>
                  <a:srgbClr val="FFFFFF"/>
                </a:solidFill>
                <a:latin typeface="Arial" charset="0"/>
                <a:ea typeface="ＭＳ Ｐゴシック" charset="0"/>
                <a:cs typeface="ＭＳ Ｐゴシック" charset="0"/>
              </a:rPr>
              <a:t> Spacecraft Dry Mass: 810 kg at launch </a:t>
            </a:r>
          </a:p>
          <a:p>
            <a:pPr defTabSz="914400" eaLnBrk="0" fontAlgn="base" hangingPunct="0">
              <a:spcBef>
                <a:spcPct val="0"/>
              </a:spcBef>
              <a:spcAft>
                <a:spcPct val="0"/>
              </a:spcAft>
              <a:buFontTx/>
              <a:buChar char="•"/>
            </a:pPr>
            <a:r>
              <a:rPr lang="en-US" sz="1600" dirty="0" smtClean="0">
                <a:solidFill>
                  <a:srgbClr val="FFFFFF"/>
                </a:solidFill>
                <a:latin typeface="Arial" charset="0"/>
                <a:ea typeface="ＭＳ Ｐゴシック" charset="0"/>
                <a:cs typeface="ＭＳ Ｐゴシック" charset="0"/>
              </a:rPr>
              <a:t> Power:  1135 W at Mars Aphelion</a:t>
            </a:r>
          </a:p>
        </p:txBody>
      </p:sp>
      <p:sp>
        <p:nvSpPr>
          <p:cNvPr id="66566" name="TextBox 5"/>
          <p:cNvSpPr txBox="1">
            <a:spLocks noChangeArrowheads="1"/>
          </p:cNvSpPr>
          <p:nvPr/>
        </p:nvSpPr>
        <p:spPr bwMode="auto">
          <a:xfrm>
            <a:off x="685800" y="5530850"/>
            <a:ext cx="766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MAG (2)</a:t>
            </a:r>
          </a:p>
        </p:txBody>
      </p:sp>
      <p:cxnSp>
        <p:nvCxnSpPr>
          <p:cNvPr id="66567" name="Straight Arrow Connector 7"/>
          <p:cNvCxnSpPr>
            <a:cxnSpLocks noChangeShapeType="1"/>
          </p:cNvCxnSpPr>
          <p:nvPr/>
        </p:nvCxnSpPr>
        <p:spPr bwMode="auto">
          <a:xfrm rot="5400000" flipH="1" flipV="1">
            <a:off x="1066800" y="5322888"/>
            <a:ext cx="228600" cy="228600"/>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68" name="TextBox 8"/>
          <p:cNvSpPr txBox="1">
            <a:spLocks noChangeArrowheads="1"/>
          </p:cNvSpPr>
          <p:nvPr/>
        </p:nvSpPr>
        <p:spPr bwMode="auto">
          <a:xfrm>
            <a:off x="6629400" y="4921250"/>
            <a:ext cx="184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ja-JP" altLang="en-US" sz="1200" smtClean="0">
                <a:solidFill>
                  <a:srgbClr val="FFFFFF"/>
                </a:solidFill>
              </a:rPr>
              <a:t>“</a:t>
            </a:r>
            <a:r>
              <a:rPr lang="en-US" sz="1200" smtClean="0">
                <a:solidFill>
                  <a:srgbClr val="FFFFFF"/>
                </a:solidFill>
              </a:rPr>
              <a:t>Gull-Wing</a:t>
            </a:r>
            <a:r>
              <a:rPr lang="ja-JP" altLang="en-US" sz="1200" smtClean="0">
                <a:solidFill>
                  <a:srgbClr val="FFFFFF"/>
                </a:solidFill>
              </a:rPr>
              <a:t>”</a:t>
            </a:r>
            <a:r>
              <a:rPr lang="en-US" sz="1200" smtClean="0">
                <a:solidFill>
                  <a:srgbClr val="FFFFFF"/>
                </a:solidFill>
              </a:rPr>
              <a:t> Solar Arrays</a:t>
            </a:r>
          </a:p>
        </p:txBody>
      </p:sp>
      <p:cxnSp>
        <p:nvCxnSpPr>
          <p:cNvPr id="66569" name="Straight Arrow Connector 9"/>
          <p:cNvCxnSpPr>
            <a:cxnSpLocks noChangeShapeType="1"/>
          </p:cNvCxnSpPr>
          <p:nvPr/>
        </p:nvCxnSpPr>
        <p:spPr bwMode="auto">
          <a:xfrm rot="16200000" flipV="1">
            <a:off x="6705600" y="4692650"/>
            <a:ext cx="228600" cy="228600"/>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70" name="TextBox 11"/>
          <p:cNvSpPr txBox="1">
            <a:spLocks noChangeArrowheads="1"/>
          </p:cNvSpPr>
          <p:nvPr/>
        </p:nvSpPr>
        <p:spPr bwMode="auto">
          <a:xfrm>
            <a:off x="7086600" y="1416050"/>
            <a:ext cx="749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LPW (2)</a:t>
            </a:r>
          </a:p>
        </p:txBody>
      </p:sp>
      <p:cxnSp>
        <p:nvCxnSpPr>
          <p:cNvPr id="66571" name="Straight Arrow Connector 12"/>
          <p:cNvCxnSpPr>
            <a:cxnSpLocks noChangeShapeType="1"/>
            <a:stCxn id="66570" idx="1"/>
          </p:cNvCxnSpPr>
          <p:nvPr/>
        </p:nvCxnSpPr>
        <p:spPr bwMode="auto">
          <a:xfrm rot="10800000" flipV="1">
            <a:off x="6858000" y="1554163"/>
            <a:ext cx="228600" cy="14287"/>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72" name="TextBox 14"/>
          <p:cNvSpPr txBox="1">
            <a:spLocks noChangeArrowheads="1"/>
          </p:cNvSpPr>
          <p:nvPr/>
        </p:nvSpPr>
        <p:spPr bwMode="auto">
          <a:xfrm>
            <a:off x="4495800" y="2940050"/>
            <a:ext cx="633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SWEA</a:t>
            </a:r>
          </a:p>
        </p:txBody>
      </p:sp>
      <p:cxnSp>
        <p:nvCxnSpPr>
          <p:cNvPr id="66573" name="Straight Arrow Connector 15"/>
          <p:cNvCxnSpPr>
            <a:cxnSpLocks noChangeShapeType="1"/>
          </p:cNvCxnSpPr>
          <p:nvPr/>
        </p:nvCxnSpPr>
        <p:spPr bwMode="auto">
          <a:xfrm rot="5400000">
            <a:off x="4335462" y="3100388"/>
            <a:ext cx="180975" cy="165100"/>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74" name="TextBox 18"/>
          <p:cNvSpPr txBox="1">
            <a:spLocks noChangeArrowheads="1"/>
          </p:cNvSpPr>
          <p:nvPr/>
        </p:nvSpPr>
        <p:spPr bwMode="auto">
          <a:xfrm>
            <a:off x="5638800" y="5746750"/>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Articulated Payload Platform (IUVS/STATIC/NGIMS)</a:t>
            </a:r>
          </a:p>
        </p:txBody>
      </p:sp>
      <p:sp>
        <p:nvSpPr>
          <p:cNvPr id="66575" name="TextBox 19"/>
          <p:cNvSpPr txBox="1">
            <a:spLocks noChangeArrowheads="1"/>
          </p:cNvSpPr>
          <p:nvPr/>
        </p:nvSpPr>
        <p:spPr bwMode="auto">
          <a:xfrm>
            <a:off x="5259388" y="5360988"/>
            <a:ext cx="88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Fixed HGA</a:t>
            </a:r>
          </a:p>
        </p:txBody>
      </p:sp>
      <p:cxnSp>
        <p:nvCxnSpPr>
          <p:cNvPr id="66576" name="Straight Arrow Connector 24"/>
          <p:cNvCxnSpPr>
            <a:cxnSpLocks noChangeShapeType="1"/>
            <a:stCxn id="66574" idx="1"/>
          </p:cNvCxnSpPr>
          <p:nvPr/>
        </p:nvCxnSpPr>
        <p:spPr bwMode="auto">
          <a:xfrm rot="10800000">
            <a:off x="5410200" y="5899150"/>
            <a:ext cx="228600" cy="77788"/>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77" name="TextBox 14"/>
          <p:cNvSpPr txBox="1">
            <a:spLocks noChangeArrowheads="1"/>
          </p:cNvSpPr>
          <p:nvPr/>
        </p:nvSpPr>
        <p:spPr bwMode="auto">
          <a:xfrm>
            <a:off x="2565400" y="3575050"/>
            <a:ext cx="582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SWIA</a:t>
            </a:r>
          </a:p>
        </p:txBody>
      </p:sp>
      <p:cxnSp>
        <p:nvCxnSpPr>
          <p:cNvPr id="66578" name="Straight Arrow Connector 15"/>
          <p:cNvCxnSpPr>
            <a:cxnSpLocks noChangeShapeType="1"/>
          </p:cNvCxnSpPr>
          <p:nvPr/>
        </p:nvCxnSpPr>
        <p:spPr bwMode="auto">
          <a:xfrm>
            <a:off x="3225800" y="3752850"/>
            <a:ext cx="520700" cy="12700"/>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79" name="TextBox 14"/>
          <p:cNvSpPr txBox="1">
            <a:spLocks noChangeArrowheads="1"/>
          </p:cNvSpPr>
          <p:nvPr/>
        </p:nvSpPr>
        <p:spPr bwMode="auto">
          <a:xfrm>
            <a:off x="5884863" y="4992688"/>
            <a:ext cx="4238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SEP</a:t>
            </a:r>
          </a:p>
        </p:txBody>
      </p:sp>
      <p:sp>
        <p:nvSpPr>
          <p:cNvPr id="66580" name="TextBox 14"/>
          <p:cNvSpPr txBox="1">
            <a:spLocks noChangeArrowheads="1"/>
          </p:cNvSpPr>
          <p:nvPr/>
        </p:nvSpPr>
        <p:spPr bwMode="auto">
          <a:xfrm>
            <a:off x="3622675" y="5703888"/>
            <a:ext cx="423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SEP</a:t>
            </a:r>
          </a:p>
        </p:txBody>
      </p:sp>
      <p:cxnSp>
        <p:nvCxnSpPr>
          <p:cNvPr id="66581" name="Straight Arrow Connector 15"/>
          <p:cNvCxnSpPr>
            <a:cxnSpLocks noChangeShapeType="1"/>
          </p:cNvCxnSpPr>
          <p:nvPr/>
        </p:nvCxnSpPr>
        <p:spPr bwMode="auto">
          <a:xfrm rot="10800000">
            <a:off x="5584825" y="4989513"/>
            <a:ext cx="292100" cy="114300"/>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66582" name="Straight Arrow Connector 15"/>
          <p:cNvCxnSpPr>
            <a:cxnSpLocks noChangeShapeType="1"/>
            <a:stCxn id="66575" idx="0"/>
          </p:cNvCxnSpPr>
          <p:nvPr/>
        </p:nvCxnSpPr>
        <p:spPr bwMode="auto">
          <a:xfrm flipH="1" flipV="1">
            <a:off x="5060950" y="4975225"/>
            <a:ext cx="642938" cy="385763"/>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66583" name="Straight Arrow Connector 15"/>
          <p:cNvCxnSpPr>
            <a:cxnSpLocks noChangeShapeType="1"/>
          </p:cNvCxnSpPr>
          <p:nvPr/>
        </p:nvCxnSpPr>
        <p:spPr bwMode="auto">
          <a:xfrm flipV="1">
            <a:off x="3871913" y="5308600"/>
            <a:ext cx="228600" cy="414338"/>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66584" name="TextBox 14"/>
          <p:cNvSpPr txBox="1">
            <a:spLocks noChangeArrowheads="1"/>
          </p:cNvSpPr>
          <p:nvPr/>
        </p:nvSpPr>
        <p:spPr bwMode="auto">
          <a:xfrm>
            <a:off x="5670550" y="2863850"/>
            <a:ext cx="1455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FFFFFF"/>
                </a:solidFill>
              </a:rPr>
              <a:t>Electra (behind)</a:t>
            </a:r>
          </a:p>
        </p:txBody>
      </p:sp>
      <p:cxnSp>
        <p:nvCxnSpPr>
          <p:cNvPr id="66585" name="Straight Arrow Connector 15"/>
          <p:cNvCxnSpPr>
            <a:cxnSpLocks noChangeShapeType="1"/>
          </p:cNvCxnSpPr>
          <p:nvPr/>
        </p:nvCxnSpPr>
        <p:spPr bwMode="auto">
          <a:xfrm flipH="1">
            <a:off x="5338763" y="3070225"/>
            <a:ext cx="371475" cy="412750"/>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pic>
        <p:nvPicPr>
          <p:cNvPr id="2" name="Image 1" descr="appareil-hot-dogs-electrique-chassis-carre-1k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800" y="2076450"/>
            <a:ext cx="4305300" cy="4305300"/>
          </a:xfrm>
          <a:prstGeom prst="rect">
            <a:avLst/>
          </a:prstGeom>
        </p:spPr>
      </p:pic>
    </p:spTree>
    <p:extLst>
      <p:ext uri="{BB962C8B-B14F-4D97-AF65-F5344CB8AC3E}">
        <p14:creationId xmlns:p14="http://schemas.microsoft.com/office/powerpoint/2010/main" val="33837942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mars-background.jpg"/>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76200" y="3383583"/>
            <a:ext cx="12014200" cy="8170577"/>
          </a:xfrm>
          <a:prstGeom prst="rect">
            <a:avLst/>
          </a:prstGeom>
        </p:spPr>
      </p:pic>
      <p:pic>
        <p:nvPicPr>
          <p:cNvPr id="5" name="Picture 4"/>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rot="10800000">
            <a:off x="77612" y="70557"/>
            <a:ext cx="1792111" cy="1792111"/>
          </a:xfrm>
          <a:prstGeom prst="rect">
            <a:avLst/>
          </a:prstGeom>
        </p:spPr>
      </p:pic>
      <p:pic>
        <p:nvPicPr>
          <p:cNvPr id="24" name="Picture 5" descr="MAVEN_spacecraf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1420919">
            <a:off x="1110858" y="-2724490"/>
            <a:ext cx="8827108" cy="762210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105400" y="3731421"/>
            <a:ext cx="3465451" cy="1678779"/>
            <a:chOff x="4814949" y="3646911"/>
            <a:chExt cx="4238422" cy="2060242"/>
          </a:xfrm>
        </p:grpSpPr>
        <p:sp>
          <p:nvSpPr>
            <p:cNvPr id="20" name="Rectangle 19"/>
            <p:cNvSpPr/>
            <p:nvPr/>
          </p:nvSpPr>
          <p:spPr>
            <a:xfrm>
              <a:off x="4814949" y="3666280"/>
              <a:ext cx="4238422" cy="1994721"/>
            </a:xfrm>
            <a:prstGeom prst="rect">
              <a:avLst/>
            </a:prstGeom>
            <a:solidFill>
              <a:schemeClr val="bg1">
                <a:alpha val="43000"/>
              </a:schemeClr>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90"/>
                  </a:solidFill>
                </a:ln>
                <a:solidFill>
                  <a:prstClr val="white"/>
                </a:solidFill>
                <a:latin typeface="Calibri"/>
              </a:endParaRPr>
            </a:p>
          </p:txBody>
        </p:sp>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51987" y="4120713"/>
              <a:ext cx="1702937" cy="1192732"/>
            </a:xfrm>
            <a:prstGeom prst="rect">
              <a:avLst/>
            </a:prstGeom>
            <a:noFill/>
            <a:ln w="28575">
              <a:solidFill>
                <a:srgbClr val="00009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49658" y="4155178"/>
              <a:ext cx="1679981" cy="1158268"/>
            </a:xfrm>
            <a:prstGeom prst="rect">
              <a:avLst/>
            </a:prstGeom>
            <a:noFill/>
            <a:ln w="28575">
              <a:solidFill>
                <a:srgbClr val="000090"/>
              </a:solidFill>
              <a:miter lim="800000"/>
              <a:headEnd/>
              <a:tailEnd/>
            </a:ln>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165533" y="3646911"/>
              <a:ext cx="3827064" cy="415483"/>
            </a:xfrm>
            <a:prstGeom prst="rect">
              <a:avLst/>
            </a:prstGeom>
            <a:noFill/>
          </p:spPr>
          <p:txBody>
            <a:bodyPr wrap="square" rtlCol="0">
              <a:spAutoFit/>
            </a:bodyPr>
            <a:lstStyle/>
            <a:p>
              <a:pPr algn="ctr"/>
              <a:r>
                <a:rPr lang="en-US" sz="1600" i="1" dirty="0">
                  <a:solidFill>
                    <a:prstClr val="black"/>
                  </a:solidFill>
                  <a:latin typeface="Calibri"/>
                  <a:ea typeface="ＭＳ Ｐゴシック" charset="0"/>
                  <a:cs typeface="ＭＳ Ｐゴシック" charset="0"/>
                </a:rPr>
                <a:t>Neutrals and Ions Plus Evolution</a:t>
              </a:r>
            </a:p>
          </p:txBody>
        </p:sp>
        <p:sp>
          <p:nvSpPr>
            <p:cNvPr id="2" name="TextBox 1"/>
            <p:cNvSpPr txBox="1"/>
            <p:nvPr/>
          </p:nvSpPr>
          <p:spPr>
            <a:xfrm>
              <a:off x="5036042" y="5291671"/>
              <a:ext cx="1510364" cy="415482"/>
            </a:xfrm>
            <a:prstGeom prst="rect">
              <a:avLst/>
            </a:prstGeom>
            <a:noFill/>
          </p:spPr>
          <p:txBody>
            <a:bodyPr wrap="square" rtlCol="0">
              <a:spAutoFit/>
            </a:bodyPr>
            <a:lstStyle/>
            <a:p>
              <a:r>
                <a:rPr lang="en-US" sz="1600" dirty="0">
                  <a:solidFill>
                    <a:prstClr val="black"/>
                  </a:solidFill>
                  <a:latin typeface="Calibri"/>
                  <a:ea typeface="ＭＳ Ｐゴシック" charset="0"/>
                  <a:cs typeface="ＭＳ Ｐゴシック" charset="0"/>
                </a:rPr>
                <a:t>IUVS</a:t>
              </a:r>
            </a:p>
          </p:txBody>
        </p:sp>
        <p:sp>
          <p:nvSpPr>
            <p:cNvPr id="28" name="TextBox 27"/>
            <p:cNvSpPr txBox="1"/>
            <p:nvPr/>
          </p:nvSpPr>
          <p:spPr>
            <a:xfrm>
              <a:off x="7102652" y="5276335"/>
              <a:ext cx="1510364" cy="415482"/>
            </a:xfrm>
            <a:prstGeom prst="rect">
              <a:avLst/>
            </a:prstGeom>
            <a:noFill/>
          </p:spPr>
          <p:txBody>
            <a:bodyPr wrap="square" rtlCol="0">
              <a:spAutoFit/>
            </a:bodyPr>
            <a:lstStyle/>
            <a:p>
              <a:r>
                <a:rPr lang="en-US" sz="1600" dirty="0">
                  <a:solidFill>
                    <a:prstClr val="black"/>
                  </a:solidFill>
                  <a:latin typeface="Calibri"/>
                  <a:ea typeface="ＭＳ Ｐゴシック" charset="0"/>
                  <a:cs typeface="ＭＳ Ｐゴシック" charset="0"/>
                </a:rPr>
                <a:t>NGIMS</a:t>
              </a:r>
              <a:endParaRPr lang="en-US" dirty="0">
                <a:solidFill>
                  <a:prstClr val="black"/>
                </a:solidFill>
                <a:latin typeface="Calibri"/>
                <a:ea typeface="ＭＳ Ｐゴシック" charset="0"/>
                <a:cs typeface="ＭＳ Ｐゴシック" charset="0"/>
              </a:endParaRPr>
            </a:p>
          </p:txBody>
        </p:sp>
      </p:grpSp>
      <p:grpSp>
        <p:nvGrpSpPr>
          <p:cNvPr id="34" name="Group 33"/>
          <p:cNvGrpSpPr/>
          <p:nvPr/>
        </p:nvGrpSpPr>
        <p:grpSpPr>
          <a:xfrm>
            <a:off x="168500" y="4668357"/>
            <a:ext cx="4081767" cy="1900641"/>
            <a:chOff x="168500" y="4668357"/>
            <a:chExt cx="4494782" cy="1903463"/>
          </a:xfrm>
        </p:grpSpPr>
        <p:sp>
          <p:nvSpPr>
            <p:cNvPr id="7" name="Rectangle 6"/>
            <p:cNvSpPr/>
            <p:nvPr/>
          </p:nvSpPr>
          <p:spPr>
            <a:xfrm>
              <a:off x="168500" y="4668357"/>
              <a:ext cx="4494782" cy="1903463"/>
            </a:xfrm>
            <a:prstGeom prst="rect">
              <a:avLst/>
            </a:prstGeom>
            <a:solidFill>
              <a:srgbClr val="FFFFFF">
                <a:alpha val="42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4" descr="C:\Users\mcfadden\Documents\maven\STATIC\reviews\120522_IPER\pictures\FLIGHT_FOR_PER\IMG_0706.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4263" y="5101614"/>
              <a:ext cx="867688" cy="1118645"/>
            </a:xfrm>
            <a:prstGeom prst="rect">
              <a:avLst/>
            </a:prstGeom>
            <a:noFill/>
            <a:ln w="28575">
              <a:solidFill>
                <a:srgbClr val="00009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17249" y="5444901"/>
              <a:ext cx="1350586" cy="775358"/>
            </a:xfrm>
            <a:prstGeom prst="rect">
              <a:avLst/>
            </a:prstGeom>
            <a:noFill/>
            <a:ln w="28575">
              <a:solidFill>
                <a:srgbClr val="00009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02777" y="5345077"/>
              <a:ext cx="1510327" cy="875183"/>
            </a:xfrm>
            <a:prstGeom prst="rect">
              <a:avLst/>
            </a:prstGeom>
            <a:noFill/>
            <a:ln w="28575">
              <a:solidFill>
                <a:srgbClr val="00009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6418" y="4681586"/>
              <a:ext cx="4063361" cy="345158"/>
            </a:xfrm>
            <a:prstGeom prst="rect">
              <a:avLst/>
            </a:prstGeom>
            <a:noFill/>
          </p:spPr>
          <p:txBody>
            <a:bodyPr wrap="square" rtlCol="0">
              <a:spAutoFit/>
            </a:bodyPr>
            <a:lstStyle/>
            <a:p>
              <a:pPr algn="ctr"/>
              <a:r>
                <a:rPr lang="en-US" sz="1600" i="1" dirty="0">
                  <a:solidFill>
                    <a:prstClr val="black"/>
                  </a:solidFill>
                  <a:latin typeface="Calibri"/>
                  <a:ea typeface="ＭＳ Ｐゴシック" charset="0"/>
                  <a:cs typeface="ＭＳ Ｐゴシック" charset="0"/>
                </a:rPr>
                <a:t>Ion-Related Properties and Processes</a:t>
              </a:r>
            </a:p>
          </p:txBody>
        </p:sp>
        <p:sp>
          <p:nvSpPr>
            <p:cNvPr id="25" name="TextBox 24"/>
            <p:cNvSpPr txBox="1"/>
            <p:nvPr/>
          </p:nvSpPr>
          <p:spPr>
            <a:xfrm>
              <a:off x="2946333" y="6199666"/>
              <a:ext cx="700534" cy="339057"/>
            </a:xfrm>
            <a:prstGeom prst="rect">
              <a:avLst/>
            </a:prstGeom>
            <a:noFill/>
          </p:spPr>
          <p:txBody>
            <a:bodyPr wrap="square" rtlCol="0">
              <a:spAutoFit/>
            </a:bodyPr>
            <a:lstStyle/>
            <a:p>
              <a:r>
                <a:rPr lang="en-US" sz="1600" dirty="0">
                  <a:solidFill>
                    <a:prstClr val="black"/>
                  </a:solidFill>
                  <a:latin typeface="Calibri"/>
                  <a:ea typeface="ＭＳ Ｐゴシック" charset="0"/>
                  <a:cs typeface="ＭＳ Ｐゴシック" charset="0"/>
                </a:rPr>
                <a:t>LPW</a:t>
              </a:r>
            </a:p>
          </p:txBody>
        </p:sp>
        <p:sp>
          <p:nvSpPr>
            <p:cNvPr id="29" name="TextBox 28"/>
            <p:cNvSpPr txBox="1"/>
            <p:nvPr/>
          </p:nvSpPr>
          <p:spPr>
            <a:xfrm>
              <a:off x="1375717" y="6202488"/>
              <a:ext cx="828614" cy="339057"/>
            </a:xfrm>
            <a:prstGeom prst="rect">
              <a:avLst/>
            </a:prstGeom>
            <a:noFill/>
          </p:spPr>
          <p:txBody>
            <a:bodyPr wrap="square" rtlCol="0">
              <a:spAutoFit/>
            </a:bodyPr>
            <a:lstStyle/>
            <a:p>
              <a:r>
                <a:rPr lang="en-US" sz="1600" dirty="0">
                  <a:solidFill>
                    <a:prstClr val="black"/>
                  </a:solidFill>
                  <a:latin typeface="Calibri"/>
                  <a:ea typeface="ＭＳ Ｐゴシック" charset="0"/>
                  <a:cs typeface="ＭＳ Ｐゴシック" charset="0"/>
                </a:rPr>
                <a:t>MAG</a:t>
              </a:r>
            </a:p>
          </p:txBody>
        </p:sp>
        <p:sp>
          <p:nvSpPr>
            <p:cNvPr id="30" name="TextBox 29"/>
            <p:cNvSpPr txBox="1"/>
            <p:nvPr/>
          </p:nvSpPr>
          <p:spPr>
            <a:xfrm>
              <a:off x="297203" y="6202488"/>
              <a:ext cx="1111019" cy="339057"/>
            </a:xfrm>
            <a:prstGeom prst="rect">
              <a:avLst/>
            </a:prstGeom>
            <a:noFill/>
          </p:spPr>
          <p:txBody>
            <a:bodyPr wrap="square" rtlCol="0">
              <a:spAutoFit/>
            </a:bodyPr>
            <a:lstStyle/>
            <a:p>
              <a:r>
                <a:rPr lang="en-US" sz="1600" dirty="0">
                  <a:solidFill>
                    <a:prstClr val="black"/>
                  </a:solidFill>
                  <a:latin typeface="Calibri"/>
                  <a:ea typeface="ＭＳ Ｐゴシック" charset="0"/>
                  <a:cs typeface="ＭＳ Ｐゴシック" charset="0"/>
                </a:rPr>
                <a:t>STATIC</a:t>
              </a:r>
            </a:p>
          </p:txBody>
        </p:sp>
      </p:grpSp>
      <p:grpSp>
        <p:nvGrpSpPr>
          <p:cNvPr id="33" name="Group 32"/>
          <p:cNvGrpSpPr/>
          <p:nvPr/>
        </p:nvGrpSpPr>
        <p:grpSpPr>
          <a:xfrm>
            <a:off x="311627" y="1284649"/>
            <a:ext cx="2812573" cy="2753951"/>
            <a:chOff x="1138535" y="1163353"/>
            <a:chExt cx="3060584" cy="3064797"/>
          </a:xfrm>
        </p:grpSpPr>
        <p:sp>
          <p:nvSpPr>
            <p:cNvPr id="13" name="Rectangle 12"/>
            <p:cNvSpPr/>
            <p:nvPr/>
          </p:nvSpPr>
          <p:spPr>
            <a:xfrm>
              <a:off x="1138535" y="1174059"/>
              <a:ext cx="2936387" cy="3046655"/>
            </a:xfrm>
            <a:prstGeom prst="rect">
              <a:avLst/>
            </a:prstGeom>
            <a:solidFill>
              <a:srgbClr val="FFFFFF">
                <a:alpha val="42000"/>
              </a:srgbClr>
            </a:solid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prstClr val="black"/>
                  </a:solidFill>
                </a:ln>
                <a:solidFill>
                  <a:prstClr val="white"/>
                </a:solidFill>
                <a:latin typeface="Calibri"/>
              </a:endParaRPr>
            </a:p>
          </p:txBody>
        </p:sp>
        <p:pic>
          <p:nvPicPr>
            <p:cNvPr id="14"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653071" y="1584940"/>
              <a:ext cx="1148658" cy="845185"/>
            </a:xfrm>
            <a:prstGeom prst="rect">
              <a:avLst/>
            </a:prstGeom>
            <a:noFill/>
            <a:ln w="28575">
              <a:solidFill>
                <a:srgbClr val="00009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24366" y="3055180"/>
              <a:ext cx="1039126" cy="856528"/>
            </a:xfrm>
            <a:prstGeom prst="rect">
              <a:avLst/>
            </a:prstGeom>
            <a:noFill/>
            <a:ln w="28575">
              <a:solidFill>
                <a:srgbClr val="00009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520194" y="1592470"/>
              <a:ext cx="792909" cy="1040970"/>
            </a:xfrm>
            <a:prstGeom prst="rect">
              <a:avLst/>
            </a:prstGeom>
            <a:noFill/>
            <a:ln w="28575">
              <a:solidFill>
                <a:srgbClr val="00009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5"/>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046928" y="2820261"/>
              <a:ext cx="718538" cy="1077335"/>
            </a:xfrm>
            <a:prstGeom prst="rect">
              <a:avLst/>
            </a:prstGeom>
            <a:noFill/>
            <a:ln w="28575">
              <a:solidFill>
                <a:srgbClr val="00009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163825" y="1163353"/>
              <a:ext cx="3035294" cy="376767"/>
            </a:xfrm>
            <a:prstGeom prst="rect">
              <a:avLst/>
            </a:prstGeom>
            <a:noFill/>
          </p:spPr>
          <p:txBody>
            <a:bodyPr wrap="square" rtlCol="0">
              <a:spAutoFit/>
            </a:bodyPr>
            <a:lstStyle/>
            <a:p>
              <a:r>
                <a:rPr lang="en-US" sz="1600" i="1" dirty="0">
                  <a:solidFill>
                    <a:prstClr val="black"/>
                  </a:solidFill>
                  <a:latin typeface="Calibri"/>
                  <a:ea typeface="ＭＳ Ｐゴシック" charset="0"/>
                  <a:cs typeface="ＭＳ Ｐゴシック" charset="0"/>
                </a:rPr>
                <a:t>Sun, Solar Wind, Solar Storms</a:t>
              </a:r>
            </a:p>
          </p:txBody>
        </p:sp>
        <p:sp>
          <p:nvSpPr>
            <p:cNvPr id="26" name="TextBox 25"/>
            <p:cNvSpPr txBox="1"/>
            <p:nvPr/>
          </p:nvSpPr>
          <p:spPr>
            <a:xfrm>
              <a:off x="3021754" y="3851383"/>
              <a:ext cx="929354" cy="376767"/>
            </a:xfrm>
            <a:prstGeom prst="rect">
              <a:avLst/>
            </a:prstGeom>
            <a:noFill/>
          </p:spPr>
          <p:txBody>
            <a:bodyPr wrap="square" rtlCol="0">
              <a:spAutoFit/>
            </a:bodyPr>
            <a:lstStyle/>
            <a:p>
              <a:r>
                <a:rPr lang="en-US" sz="1600" dirty="0">
                  <a:solidFill>
                    <a:prstClr val="black"/>
                  </a:solidFill>
                  <a:latin typeface="Calibri"/>
                  <a:ea typeface="ＭＳ Ｐゴシック" charset="0"/>
                  <a:cs typeface="ＭＳ Ｐゴシック" charset="0"/>
                </a:rPr>
                <a:t>SWIA</a:t>
              </a:r>
            </a:p>
          </p:txBody>
        </p:sp>
        <p:sp>
          <p:nvSpPr>
            <p:cNvPr id="27" name="TextBox 26"/>
            <p:cNvSpPr txBox="1"/>
            <p:nvPr/>
          </p:nvSpPr>
          <p:spPr>
            <a:xfrm>
              <a:off x="1470377" y="3851382"/>
              <a:ext cx="856836" cy="376768"/>
            </a:xfrm>
            <a:prstGeom prst="rect">
              <a:avLst/>
            </a:prstGeom>
            <a:noFill/>
          </p:spPr>
          <p:txBody>
            <a:bodyPr wrap="square" rtlCol="0">
              <a:spAutoFit/>
            </a:bodyPr>
            <a:lstStyle/>
            <a:p>
              <a:r>
                <a:rPr lang="en-US" sz="1600" dirty="0">
                  <a:solidFill>
                    <a:prstClr val="black"/>
                  </a:solidFill>
                  <a:latin typeface="Calibri"/>
                  <a:ea typeface="ＭＳ Ｐゴシック" charset="0"/>
                  <a:cs typeface="ＭＳ Ｐゴシック" charset="0"/>
                </a:rPr>
                <a:t>EUV</a:t>
              </a:r>
            </a:p>
          </p:txBody>
        </p:sp>
        <p:sp>
          <p:nvSpPr>
            <p:cNvPr id="31" name="TextBox 30"/>
            <p:cNvSpPr txBox="1"/>
            <p:nvPr/>
          </p:nvSpPr>
          <p:spPr>
            <a:xfrm>
              <a:off x="1497799" y="2593262"/>
              <a:ext cx="787083" cy="376768"/>
            </a:xfrm>
            <a:prstGeom prst="rect">
              <a:avLst/>
            </a:prstGeom>
            <a:noFill/>
          </p:spPr>
          <p:txBody>
            <a:bodyPr wrap="square" rtlCol="0">
              <a:spAutoFit/>
            </a:bodyPr>
            <a:lstStyle/>
            <a:p>
              <a:r>
                <a:rPr lang="en-US" sz="1600" dirty="0">
                  <a:solidFill>
                    <a:prstClr val="black"/>
                  </a:solidFill>
                  <a:latin typeface="Calibri"/>
                  <a:ea typeface="ＭＳ Ｐゴシック" charset="0"/>
                  <a:cs typeface="ＭＳ Ｐゴシック" charset="0"/>
                </a:rPr>
                <a:t>SWEA</a:t>
              </a:r>
            </a:p>
          </p:txBody>
        </p:sp>
        <p:sp>
          <p:nvSpPr>
            <p:cNvPr id="32" name="TextBox 31"/>
            <p:cNvSpPr txBox="1"/>
            <p:nvPr/>
          </p:nvSpPr>
          <p:spPr>
            <a:xfrm>
              <a:off x="2668979" y="2406441"/>
              <a:ext cx="703577" cy="376768"/>
            </a:xfrm>
            <a:prstGeom prst="rect">
              <a:avLst/>
            </a:prstGeom>
            <a:noFill/>
          </p:spPr>
          <p:txBody>
            <a:bodyPr wrap="square" rtlCol="0">
              <a:spAutoFit/>
            </a:bodyPr>
            <a:lstStyle/>
            <a:p>
              <a:r>
                <a:rPr lang="en-US" sz="1600" dirty="0">
                  <a:solidFill>
                    <a:prstClr val="black"/>
                  </a:solidFill>
                  <a:latin typeface="Calibri"/>
                  <a:ea typeface="ＭＳ Ｐゴシック" charset="0"/>
                  <a:cs typeface="ＭＳ Ｐゴシック" charset="0"/>
                </a:rPr>
                <a:t>SEP</a:t>
              </a:r>
            </a:p>
          </p:txBody>
        </p:sp>
      </p:grpSp>
      <p:sp>
        <p:nvSpPr>
          <p:cNvPr id="6" name="TextBox 5"/>
          <p:cNvSpPr txBox="1"/>
          <p:nvPr/>
        </p:nvSpPr>
        <p:spPr>
          <a:xfrm>
            <a:off x="1905000" y="76200"/>
            <a:ext cx="3962400" cy="830997"/>
          </a:xfrm>
          <a:prstGeom prst="rect">
            <a:avLst/>
          </a:prstGeom>
          <a:noFill/>
        </p:spPr>
        <p:txBody>
          <a:bodyPr wrap="square" rtlCol="0">
            <a:spAutoFit/>
          </a:bodyPr>
          <a:lstStyle/>
          <a:p>
            <a:pPr defTabSz="914400" eaLnBrk="0" fontAlgn="base" hangingPunct="0">
              <a:spcBef>
                <a:spcPct val="0"/>
              </a:spcBef>
              <a:spcAft>
                <a:spcPct val="0"/>
              </a:spcAft>
            </a:pPr>
            <a:r>
              <a:rPr lang="en-US" sz="2400" i="1" dirty="0" smtClean="0">
                <a:solidFill>
                  <a:prstClr val="white"/>
                </a:solidFill>
                <a:latin typeface="Arial" charset="0"/>
                <a:ea typeface="ＭＳ Ｐゴシック" charset="0"/>
                <a:cs typeface="ＭＳ Ｐゴシック" charset="0"/>
              </a:rPr>
              <a:t>The MAVEN Science Instruments:</a:t>
            </a:r>
            <a:endParaRPr lang="en-US" sz="2400" i="1" dirty="0">
              <a:solidFill>
                <a:prstClr val="white"/>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698446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p:cNvSpPr>
          <p:nvPr/>
        </p:nvSpPr>
        <p:spPr bwMode="auto">
          <a:xfrm>
            <a:off x="381000" y="596900"/>
            <a:ext cx="38989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ＭＳ Ｐゴシック" charset="-128"/>
              </a:defRPr>
            </a:lvl1pPr>
            <a:lvl2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2pPr>
            <a:lvl3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3pPr>
            <a:lvl4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4pPr>
            <a:lvl5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5pPr>
            <a:lvl6pPr marL="457200" algn="ctr" rtl="0" fontAlgn="base">
              <a:spcBef>
                <a:spcPct val="0"/>
              </a:spcBef>
              <a:spcAft>
                <a:spcPct val="0"/>
              </a:spcAft>
              <a:defRPr sz="2800">
                <a:solidFill>
                  <a:schemeClr val="tx2"/>
                </a:solidFill>
                <a:latin typeface="Arial" charset="0"/>
                <a:ea typeface="ＭＳ Ｐゴシック" pitchFamily="-112" charset="-128"/>
              </a:defRPr>
            </a:lvl6pPr>
            <a:lvl7pPr marL="914400" algn="ctr" rtl="0" fontAlgn="base">
              <a:spcBef>
                <a:spcPct val="0"/>
              </a:spcBef>
              <a:spcAft>
                <a:spcPct val="0"/>
              </a:spcAft>
              <a:defRPr sz="2800">
                <a:solidFill>
                  <a:schemeClr val="tx2"/>
                </a:solidFill>
                <a:latin typeface="Arial" charset="0"/>
                <a:ea typeface="ＭＳ Ｐゴシック" pitchFamily="-112" charset="-128"/>
              </a:defRPr>
            </a:lvl7pPr>
            <a:lvl8pPr marL="1371600" algn="ctr" rtl="0" fontAlgn="base">
              <a:spcBef>
                <a:spcPct val="0"/>
              </a:spcBef>
              <a:spcAft>
                <a:spcPct val="0"/>
              </a:spcAft>
              <a:defRPr sz="2800">
                <a:solidFill>
                  <a:schemeClr val="tx2"/>
                </a:solidFill>
                <a:latin typeface="Arial" charset="0"/>
                <a:ea typeface="ＭＳ Ｐゴシック" pitchFamily="-112" charset="-128"/>
              </a:defRPr>
            </a:lvl8pPr>
            <a:lvl9pPr marL="1828800" algn="ctr" rtl="0" fontAlgn="base">
              <a:spcBef>
                <a:spcPct val="0"/>
              </a:spcBef>
              <a:spcAft>
                <a:spcPct val="0"/>
              </a:spcAft>
              <a:defRPr sz="2800">
                <a:solidFill>
                  <a:schemeClr val="tx2"/>
                </a:solidFill>
                <a:latin typeface="Arial" charset="0"/>
                <a:ea typeface="ＭＳ Ｐゴシック" pitchFamily="-112" charset="-128"/>
              </a:defRPr>
            </a:lvl9pPr>
          </a:lstStyle>
          <a:p>
            <a:pPr algn="r"/>
            <a:r>
              <a:rPr lang="en-US" i="1" dirty="0" smtClean="0">
                <a:solidFill>
                  <a:srgbClr val="2D2D8A"/>
                </a:solidFill>
                <a:latin typeface="Arial"/>
                <a:cs typeface="Arial"/>
              </a:rPr>
              <a:t>MAVEN Launched in Nov. 2013…</a:t>
            </a:r>
            <a:endParaRPr lang="en-US" i="1" dirty="0">
              <a:solidFill>
                <a:srgbClr val="2D2D8A"/>
              </a:solidFill>
              <a:latin typeface="Arial"/>
              <a:cs typeface="Aria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7700" y="90360"/>
            <a:ext cx="4419600" cy="6653340"/>
          </a:xfrm>
          <a:prstGeom prst="rect">
            <a:avLst/>
          </a:prstGeom>
        </p:spPr>
      </p:pic>
    </p:spTree>
    <p:extLst>
      <p:ext uri="{BB962C8B-B14F-4D97-AF65-F5344CB8AC3E}">
        <p14:creationId xmlns:p14="http://schemas.microsoft.com/office/powerpoint/2010/main" val="27238323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46100" y="254000"/>
            <a:ext cx="8089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ＭＳ Ｐゴシック" charset="-128"/>
              </a:defRPr>
            </a:lvl1pPr>
            <a:lvl2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2pPr>
            <a:lvl3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3pPr>
            <a:lvl4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4pPr>
            <a:lvl5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5pPr>
            <a:lvl6pPr marL="457200" algn="ctr" rtl="0" fontAlgn="base">
              <a:spcBef>
                <a:spcPct val="0"/>
              </a:spcBef>
              <a:spcAft>
                <a:spcPct val="0"/>
              </a:spcAft>
              <a:defRPr sz="2800">
                <a:solidFill>
                  <a:schemeClr val="tx2"/>
                </a:solidFill>
                <a:latin typeface="Arial" charset="0"/>
                <a:ea typeface="ＭＳ Ｐゴシック" pitchFamily="-112" charset="-128"/>
              </a:defRPr>
            </a:lvl6pPr>
            <a:lvl7pPr marL="914400" algn="ctr" rtl="0" fontAlgn="base">
              <a:spcBef>
                <a:spcPct val="0"/>
              </a:spcBef>
              <a:spcAft>
                <a:spcPct val="0"/>
              </a:spcAft>
              <a:defRPr sz="2800">
                <a:solidFill>
                  <a:schemeClr val="tx2"/>
                </a:solidFill>
                <a:latin typeface="Arial" charset="0"/>
                <a:ea typeface="ＭＳ Ｐゴシック" pitchFamily="-112" charset="-128"/>
              </a:defRPr>
            </a:lvl7pPr>
            <a:lvl8pPr marL="1371600" algn="ctr" rtl="0" fontAlgn="base">
              <a:spcBef>
                <a:spcPct val="0"/>
              </a:spcBef>
              <a:spcAft>
                <a:spcPct val="0"/>
              </a:spcAft>
              <a:defRPr sz="2800">
                <a:solidFill>
                  <a:schemeClr val="tx2"/>
                </a:solidFill>
                <a:latin typeface="Arial" charset="0"/>
                <a:ea typeface="ＭＳ Ｐゴシック" pitchFamily="-112" charset="-128"/>
              </a:defRPr>
            </a:lvl8pPr>
            <a:lvl9pPr marL="1828800" algn="ctr" rtl="0" fontAlgn="base">
              <a:spcBef>
                <a:spcPct val="0"/>
              </a:spcBef>
              <a:spcAft>
                <a:spcPct val="0"/>
              </a:spcAft>
              <a:defRPr sz="2800">
                <a:solidFill>
                  <a:schemeClr val="tx2"/>
                </a:solidFill>
                <a:latin typeface="Arial" charset="0"/>
                <a:ea typeface="ＭＳ Ｐゴシック" pitchFamily="-112" charset="-128"/>
              </a:defRPr>
            </a:lvl9pPr>
          </a:lstStyle>
          <a:p>
            <a:r>
              <a:rPr lang="en-US" dirty="0" smtClean="0">
                <a:solidFill>
                  <a:srgbClr val="2D2D8A"/>
                </a:solidFill>
                <a:latin typeface="Arial"/>
                <a:cs typeface="Arial"/>
              </a:rPr>
              <a:t>…And Has Been Orbiting Mars Since Sept., 2014</a:t>
            </a:r>
            <a:endParaRPr lang="en-US" dirty="0">
              <a:solidFill>
                <a:srgbClr val="2D2D8A"/>
              </a:solidFill>
              <a:latin typeface="Arial"/>
              <a:cs typeface="Aria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200" y="1285620"/>
            <a:ext cx="8763000" cy="5324983"/>
          </a:xfrm>
          <a:prstGeom prst="rect">
            <a:avLst/>
          </a:prstGeom>
        </p:spPr>
      </p:pic>
    </p:spTree>
    <p:extLst>
      <p:ext uri="{BB962C8B-B14F-4D97-AF65-F5344CB8AC3E}">
        <p14:creationId xmlns:p14="http://schemas.microsoft.com/office/powerpoint/2010/main" val="42136599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98848" y="2417071"/>
            <a:ext cx="4359452" cy="4156507"/>
          </a:xfrm>
          <a:prstGeom prst="rect">
            <a:avLst/>
          </a:prstGeom>
        </p:spPr>
      </p:pic>
      <p:sp>
        <p:nvSpPr>
          <p:cNvPr id="2" name="Title 1"/>
          <p:cNvSpPr>
            <a:spLocks noGrp="1"/>
          </p:cNvSpPr>
          <p:nvPr>
            <p:ph type="title"/>
          </p:nvPr>
        </p:nvSpPr>
        <p:spPr>
          <a:xfrm>
            <a:off x="50800" y="-55562"/>
            <a:ext cx="7112000" cy="615739"/>
          </a:xfrm>
        </p:spPr>
        <p:txBody>
          <a:bodyPr/>
          <a:lstStyle/>
          <a:p>
            <a:r>
              <a:rPr lang="en-US" sz="2400" dirty="0" smtClean="0">
                <a:solidFill>
                  <a:srgbClr val="000090"/>
                </a:solidFill>
                <a:latin typeface="Arial"/>
                <a:cs typeface="Arial"/>
              </a:rPr>
              <a:t>MAVEN’s Close Encounter With Comet Siding Spring</a:t>
            </a:r>
            <a:endParaRPr lang="en-US" sz="2400" dirty="0">
              <a:solidFill>
                <a:srgbClr val="000090"/>
              </a:solidFill>
              <a:latin typeface="Arial"/>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200" y="884711"/>
            <a:ext cx="4695648" cy="3217389"/>
          </a:xfrm>
          <a:prstGeom prst="rect">
            <a:avLst/>
          </a:prstGeom>
        </p:spPr>
      </p:pic>
      <p:sp>
        <p:nvSpPr>
          <p:cNvPr id="4" name="TextBox 3"/>
          <p:cNvSpPr txBox="1"/>
          <p:nvPr/>
        </p:nvSpPr>
        <p:spPr>
          <a:xfrm>
            <a:off x="114300" y="4074079"/>
            <a:ext cx="2209800" cy="276999"/>
          </a:xfrm>
          <a:prstGeom prst="rect">
            <a:avLst/>
          </a:prstGeom>
          <a:noFill/>
        </p:spPr>
        <p:txBody>
          <a:bodyPr wrap="square" rtlCol="0">
            <a:spAutoFit/>
          </a:bodyPr>
          <a:lstStyle/>
          <a:p>
            <a:r>
              <a:rPr lang="en-US" sz="1200" i="1" dirty="0" err="1" smtClean="0">
                <a:latin typeface="Arial"/>
                <a:cs typeface="Arial"/>
              </a:rPr>
              <a:t>Breckland</a:t>
            </a:r>
            <a:r>
              <a:rPr lang="en-US" sz="1200" i="1" dirty="0" smtClean="0">
                <a:latin typeface="Arial"/>
                <a:cs typeface="Arial"/>
              </a:rPr>
              <a:t> Skies Observatory</a:t>
            </a:r>
            <a:endParaRPr lang="en-US" sz="1200" i="1" dirty="0">
              <a:latin typeface="Arial"/>
              <a:cs typeface="Arial"/>
            </a:endParaRPr>
          </a:p>
        </p:txBody>
      </p:sp>
      <p:sp>
        <p:nvSpPr>
          <p:cNvPr id="6" name="TextBox 5"/>
          <p:cNvSpPr txBox="1"/>
          <p:nvPr/>
        </p:nvSpPr>
        <p:spPr>
          <a:xfrm>
            <a:off x="7772574" y="6406702"/>
            <a:ext cx="1387885" cy="276999"/>
          </a:xfrm>
          <a:prstGeom prst="rect">
            <a:avLst/>
          </a:prstGeom>
          <a:noFill/>
        </p:spPr>
        <p:txBody>
          <a:bodyPr wrap="square" rtlCol="0">
            <a:spAutoFit/>
          </a:bodyPr>
          <a:lstStyle/>
          <a:p>
            <a:r>
              <a:rPr lang="en-US" sz="1200" i="1" dirty="0" smtClean="0">
                <a:latin typeface="Arial"/>
                <a:cs typeface="Arial"/>
              </a:rPr>
              <a:t>MAVEN IUVS</a:t>
            </a:r>
            <a:endParaRPr lang="en-US" sz="1200" i="1" dirty="0">
              <a:latin typeface="Arial"/>
              <a:cs typeface="Arial"/>
            </a:endParaRPr>
          </a:p>
        </p:txBody>
      </p:sp>
    </p:spTree>
    <p:extLst>
      <p:ext uri="{BB962C8B-B14F-4D97-AF65-F5344CB8AC3E}">
        <p14:creationId xmlns:p14="http://schemas.microsoft.com/office/powerpoint/2010/main" val="31904600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6451600" cy="665162"/>
          </a:xfrm>
        </p:spPr>
        <p:txBody>
          <a:bodyPr/>
          <a:lstStyle/>
          <a:p>
            <a:r>
              <a:rPr lang="en-US" sz="2400" dirty="0" smtClean="0">
                <a:solidFill>
                  <a:srgbClr val="000090"/>
                </a:solidFill>
                <a:latin typeface="Arial"/>
                <a:cs typeface="Arial"/>
              </a:rPr>
              <a:t>Comet Dust Discovered in Mars Ionosphere</a:t>
            </a:r>
            <a:endParaRPr lang="en-US" sz="2400" dirty="0">
              <a:solidFill>
                <a:srgbClr val="000090"/>
              </a:solidFill>
              <a:latin typeface="Arial"/>
              <a:cs typeface="Arial"/>
            </a:endParaRPr>
          </a:p>
        </p:txBody>
      </p:sp>
      <p:grpSp>
        <p:nvGrpSpPr>
          <p:cNvPr id="4" name="Group 3"/>
          <p:cNvGrpSpPr/>
          <p:nvPr/>
        </p:nvGrpSpPr>
        <p:grpSpPr>
          <a:xfrm>
            <a:off x="1233924" y="1511300"/>
            <a:ext cx="6883400" cy="4744107"/>
            <a:chOff x="279400" y="1155700"/>
            <a:chExt cx="3746500" cy="2494872"/>
          </a:xfrm>
        </p:grpSpPr>
        <p:pic>
          <p:nvPicPr>
            <p:cNvPr id="5" name="Picture 4" descr="Untitled-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9400" y="1267616"/>
              <a:ext cx="3746500" cy="2382956"/>
            </a:xfrm>
            <a:prstGeom prst="rect">
              <a:avLst/>
            </a:prstGeom>
          </p:spPr>
        </p:pic>
        <p:cxnSp>
          <p:nvCxnSpPr>
            <p:cNvPr id="6" name="Straight Arrow Connector 5"/>
            <p:cNvCxnSpPr/>
            <p:nvPr/>
          </p:nvCxnSpPr>
          <p:spPr>
            <a:xfrm>
              <a:off x="3467100" y="2679700"/>
              <a:ext cx="0" cy="292100"/>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289300" y="1155700"/>
              <a:ext cx="0" cy="292100"/>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679700" y="2603500"/>
              <a:ext cx="0" cy="292100"/>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5580467" y="1863541"/>
            <a:ext cx="344924" cy="461665"/>
          </a:xfrm>
          <a:prstGeom prst="rect">
            <a:avLst/>
          </a:prstGeom>
          <a:solidFill>
            <a:schemeClr val="bg1"/>
          </a:solidFill>
        </p:spPr>
        <p:txBody>
          <a:bodyPr wrap="square" rtlCol="0">
            <a:spAutoFit/>
          </a:bodyPr>
          <a:lstStyle/>
          <a:p>
            <a:endParaRPr lang="en-US" sz="2400" dirty="0" smtClean="0"/>
          </a:p>
        </p:txBody>
      </p:sp>
      <p:sp>
        <p:nvSpPr>
          <p:cNvPr id="9" name="TextBox 8"/>
          <p:cNvSpPr txBox="1"/>
          <p:nvPr/>
        </p:nvSpPr>
        <p:spPr>
          <a:xfrm>
            <a:off x="6931102" y="1838141"/>
            <a:ext cx="344924" cy="461665"/>
          </a:xfrm>
          <a:prstGeom prst="rect">
            <a:avLst/>
          </a:prstGeom>
          <a:solidFill>
            <a:schemeClr val="bg1"/>
          </a:solidFill>
        </p:spPr>
        <p:txBody>
          <a:bodyPr wrap="square" rtlCol="0">
            <a:spAutoFit/>
          </a:bodyPr>
          <a:lstStyle/>
          <a:p>
            <a:endParaRPr lang="en-US" sz="2400" dirty="0" smtClean="0"/>
          </a:p>
        </p:txBody>
      </p:sp>
    </p:spTree>
    <p:extLst>
      <p:ext uri="{BB962C8B-B14F-4D97-AF65-F5344CB8AC3E}">
        <p14:creationId xmlns:p14="http://schemas.microsoft.com/office/powerpoint/2010/main" val="29019814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Archéologie ou Sciences spatiales?</a:t>
            </a:r>
            <a:endParaRPr lang="fr-FR" dirty="0"/>
          </a:p>
        </p:txBody>
      </p:sp>
      <p:pic>
        <p:nvPicPr>
          <p:cNvPr id="4" name="Espace réservé du contenu 3" descr="optimized-maxW950-Star_wars_sample_Poster.png"/>
          <p:cNvPicPr>
            <a:picLocks noGrp="1" noChangeAspect="1"/>
          </p:cNvPicPr>
          <p:nvPr>
            <p:ph idx="1"/>
          </p:nvPr>
        </p:nvPicPr>
        <p:blipFill>
          <a:blip r:embed="rId2">
            <a:extLst>
              <a:ext uri="{28A0092B-C50C-407E-A947-70E740481C1C}">
                <a14:useLocalDpi xmlns:a14="http://schemas.microsoft.com/office/drawing/2010/main" val="0"/>
              </a:ext>
            </a:extLst>
          </a:blip>
          <a:srcRect l="-86091" r="-86091"/>
          <a:stretch>
            <a:fillRect/>
          </a:stretch>
        </p:blipFill>
        <p:spPr>
          <a:xfrm>
            <a:off x="2702983" y="1809750"/>
            <a:ext cx="8536517" cy="4229100"/>
          </a:xfrm>
        </p:spPr>
      </p:pic>
      <p:pic>
        <p:nvPicPr>
          <p:cNvPr id="5" name="Image 4" descr="bdd1bdd66186800a510f0f98050265d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 y="1809750"/>
            <a:ext cx="2997200" cy="4229100"/>
          </a:xfrm>
          <a:prstGeom prst="rect">
            <a:avLst/>
          </a:prstGeom>
        </p:spPr>
      </p:pic>
      <p:sp>
        <p:nvSpPr>
          <p:cNvPr id="6" name="Titre 1"/>
          <p:cNvSpPr txBox="1">
            <a:spLocks/>
          </p:cNvSpPr>
          <p:nvPr/>
        </p:nvSpPr>
        <p:spPr bwMode="auto">
          <a:xfrm>
            <a:off x="1397000" y="606425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ＭＳ Ｐゴシック" charset="-128"/>
              </a:defRPr>
            </a:lvl1pPr>
            <a:lvl2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2pPr>
            <a:lvl3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3pPr>
            <a:lvl4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4pPr>
            <a:lvl5pPr algn="ctr" rtl="0" eaLnBrk="0" fontAlgn="base" hangingPunct="0">
              <a:spcBef>
                <a:spcPct val="0"/>
              </a:spcBef>
              <a:spcAft>
                <a:spcPct val="0"/>
              </a:spcAft>
              <a:defRPr sz="2800">
                <a:solidFill>
                  <a:schemeClr val="tx2"/>
                </a:solidFill>
                <a:latin typeface="Arial" charset="0"/>
                <a:ea typeface="ＭＳ Ｐゴシック" pitchFamily="-112" charset="-128"/>
                <a:cs typeface="ＭＳ Ｐゴシック" charset="-128"/>
              </a:defRPr>
            </a:lvl5pPr>
            <a:lvl6pPr marL="457200" algn="ctr" rtl="0" fontAlgn="base">
              <a:spcBef>
                <a:spcPct val="0"/>
              </a:spcBef>
              <a:spcAft>
                <a:spcPct val="0"/>
              </a:spcAft>
              <a:defRPr sz="2800">
                <a:solidFill>
                  <a:schemeClr val="tx2"/>
                </a:solidFill>
                <a:latin typeface="Arial" charset="0"/>
                <a:ea typeface="ＭＳ Ｐゴシック" pitchFamily="-112" charset="-128"/>
              </a:defRPr>
            </a:lvl6pPr>
            <a:lvl7pPr marL="914400" algn="ctr" rtl="0" fontAlgn="base">
              <a:spcBef>
                <a:spcPct val="0"/>
              </a:spcBef>
              <a:spcAft>
                <a:spcPct val="0"/>
              </a:spcAft>
              <a:defRPr sz="2800">
                <a:solidFill>
                  <a:schemeClr val="tx2"/>
                </a:solidFill>
                <a:latin typeface="Arial" charset="0"/>
                <a:ea typeface="ＭＳ Ｐゴシック" pitchFamily="-112" charset="-128"/>
              </a:defRPr>
            </a:lvl7pPr>
            <a:lvl8pPr marL="1371600" algn="ctr" rtl="0" fontAlgn="base">
              <a:spcBef>
                <a:spcPct val="0"/>
              </a:spcBef>
              <a:spcAft>
                <a:spcPct val="0"/>
              </a:spcAft>
              <a:defRPr sz="2800">
                <a:solidFill>
                  <a:schemeClr val="tx2"/>
                </a:solidFill>
                <a:latin typeface="Arial" charset="0"/>
                <a:ea typeface="ＭＳ Ｐゴシック" pitchFamily="-112" charset="-128"/>
              </a:defRPr>
            </a:lvl8pPr>
            <a:lvl9pPr marL="1828800" algn="ctr" rtl="0" fontAlgn="base">
              <a:spcBef>
                <a:spcPct val="0"/>
              </a:spcBef>
              <a:spcAft>
                <a:spcPct val="0"/>
              </a:spcAft>
              <a:defRPr sz="2800">
                <a:solidFill>
                  <a:schemeClr val="tx2"/>
                </a:solidFill>
                <a:latin typeface="Arial" charset="0"/>
                <a:ea typeface="ＭＳ Ｐゴシック" pitchFamily="-112" charset="-128"/>
              </a:defRPr>
            </a:lvl9pPr>
          </a:lstStyle>
          <a:p>
            <a:r>
              <a:rPr lang="fr-FR" dirty="0" smtClean="0"/>
              <a:t>Choisir, c’est renoncer</a:t>
            </a:r>
            <a:endParaRPr lang="fr-FR" dirty="0"/>
          </a:p>
        </p:txBody>
      </p:sp>
    </p:spTree>
    <p:extLst>
      <p:ext uri="{BB962C8B-B14F-4D97-AF65-F5344CB8AC3E}">
        <p14:creationId xmlns:p14="http://schemas.microsoft.com/office/powerpoint/2010/main" val="30101048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6502400" cy="639762"/>
          </a:xfrm>
        </p:spPr>
        <p:txBody>
          <a:bodyPr/>
          <a:lstStyle/>
          <a:p>
            <a:r>
              <a:rPr lang="en-US" sz="2800" dirty="0" smtClean="0">
                <a:solidFill>
                  <a:srgbClr val="000090"/>
                </a:solidFill>
                <a:latin typeface="Arial"/>
                <a:cs typeface="Arial"/>
              </a:rPr>
              <a:t>Aurora at Mars</a:t>
            </a:r>
            <a:endParaRPr lang="en-US" sz="2800" dirty="0">
              <a:solidFill>
                <a:srgbClr val="000090"/>
              </a:solidFill>
              <a:latin typeface="Arial"/>
              <a:cs typeface="Arial"/>
            </a:endParaRPr>
          </a:p>
        </p:txBody>
      </p:sp>
      <p:pic>
        <p:nvPicPr>
          <p:cNvPr id="4" name="Picture 3"/>
          <p:cNvPicPr>
            <a:picLocks noChangeAspect="1"/>
          </p:cNvPicPr>
          <p:nvPr/>
        </p:nvPicPr>
        <p:blipFill>
          <a:blip r:embed="rId2"/>
          <a:stretch>
            <a:fillRect/>
          </a:stretch>
        </p:blipFill>
        <p:spPr>
          <a:xfrm>
            <a:off x="203199" y="984250"/>
            <a:ext cx="6942667" cy="3905250"/>
          </a:xfrm>
          <a:prstGeom prst="rect">
            <a:avLst/>
          </a:prstGeom>
        </p:spPr>
      </p:pic>
      <p:pic>
        <p:nvPicPr>
          <p:cNvPr id="5" name="Espace réservé du contenu 3" descr="Orbit_437_114_387-v7.pn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048000" y="2391007"/>
            <a:ext cx="5353506" cy="3982487"/>
          </a:xfrm>
        </p:spPr>
      </p:pic>
    </p:spTree>
    <p:extLst>
      <p:ext uri="{BB962C8B-B14F-4D97-AF65-F5344CB8AC3E}">
        <p14:creationId xmlns:p14="http://schemas.microsoft.com/office/powerpoint/2010/main" val="2054496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84138"/>
            <a:ext cx="7035800" cy="588962"/>
          </a:xfrm>
        </p:spPr>
        <p:txBody>
          <a:bodyPr/>
          <a:lstStyle/>
          <a:p>
            <a:r>
              <a:rPr lang="en-US" sz="2400" dirty="0" smtClean="0">
                <a:solidFill>
                  <a:srgbClr val="000090"/>
                </a:solidFill>
                <a:latin typeface="Arial"/>
                <a:cs typeface="Arial"/>
              </a:rPr>
              <a:t>Aurora On Mars Are Connected To Solar Storms</a:t>
            </a:r>
            <a:endParaRPr lang="en-US" sz="2400" dirty="0">
              <a:solidFill>
                <a:srgbClr val="000090"/>
              </a:solidFill>
              <a:latin typeface="Arial"/>
              <a:cs typeface="Arial"/>
            </a:endParaRPr>
          </a:p>
        </p:txBody>
      </p:sp>
      <p:grpSp>
        <p:nvGrpSpPr>
          <p:cNvPr id="4" name="Group 3"/>
          <p:cNvGrpSpPr>
            <a:grpSpLocks noChangeAspect="1"/>
          </p:cNvGrpSpPr>
          <p:nvPr/>
        </p:nvGrpSpPr>
        <p:grpSpPr>
          <a:xfrm>
            <a:off x="1242483" y="1257301"/>
            <a:ext cx="5553602" cy="5210402"/>
            <a:chOff x="1538111" y="762197"/>
            <a:chExt cx="5802307" cy="5688133"/>
          </a:xfrm>
        </p:grpSpPr>
        <p:pic>
          <p:nvPicPr>
            <p:cNvPr id="5" name="Content Placeholder 3" descr="Aurora_analysis_v7_360_460.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38111" y="762197"/>
              <a:ext cx="5602111" cy="3641836"/>
            </a:xfrm>
            <a:prstGeom prst="rect">
              <a:avLst/>
            </a:prstGeom>
          </p:spPr>
        </p:pic>
        <p:pic>
          <p:nvPicPr>
            <p:cNvPr id="6" name="Picture 5" descr="Electron_eflux_auror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8111" y="4275873"/>
              <a:ext cx="5802307" cy="2174457"/>
            </a:xfrm>
            <a:prstGeom prst="rect">
              <a:avLst/>
            </a:prstGeom>
          </p:spPr>
        </p:pic>
      </p:grpSp>
      <p:sp>
        <p:nvSpPr>
          <p:cNvPr id="8" name="TextBox 7"/>
          <p:cNvSpPr txBox="1"/>
          <p:nvPr/>
        </p:nvSpPr>
        <p:spPr>
          <a:xfrm>
            <a:off x="6604470" y="1802368"/>
            <a:ext cx="2272830" cy="369332"/>
          </a:xfrm>
          <a:prstGeom prst="rect">
            <a:avLst/>
          </a:prstGeom>
          <a:noFill/>
        </p:spPr>
        <p:txBody>
          <a:bodyPr wrap="square" rtlCol="0">
            <a:spAutoFit/>
          </a:bodyPr>
          <a:lstStyle/>
          <a:p>
            <a:r>
              <a:rPr lang="en-US" i="1" dirty="0" err="1" smtClean="0">
                <a:latin typeface="Arial"/>
                <a:cs typeface="Arial"/>
              </a:rPr>
              <a:t>Auroral</a:t>
            </a:r>
            <a:r>
              <a:rPr lang="en-US" i="1" dirty="0" smtClean="0">
                <a:latin typeface="Arial"/>
                <a:cs typeface="Arial"/>
              </a:rPr>
              <a:t> Intensity</a:t>
            </a:r>
            <a:endParaRPr lang="en-US" i="1" dirty="0">
              <a:latin typeface="Arial"/>
              <a:cs typeface="Arial"/>
            </a:endParaRPr>
          </a:p>
        </p:txBody>
      </p:sp>
      <p:sp>
        <p:nvSpPr>
          <p:cNvPr id="9" name="TextBox 8"/>
          <p:cNvSpPr txBox="1"/>
          <p:nvPr/>
        </p:nvSpPr>
        <p:spPr>
          <a:xfrm>
            <a:off x="6629870" y="4593269"/>
            <a:ext cx="2514130" cy="646331"/>
          </a:xfrm>
          <a:prstGeom prst="rect">
            <a:avLst/>
          </a:prstGeom>
          <a:noFill/>
        </p:spPr>
        <p:txBody>
          <a:bodyPr wrap="square" rtlCol="0">
            <a:spAutoFit/>
          </a:bodyPr>
          <a:lstStyle/>
          <a:p>
            <a:r>
              <a:rPr lang="en-US" i="1" dirty="0" smtClean="0">
                <a:latin typeface="Arial"/>
                <a:cs typeface="Arial"/>
              </a:rPr>
              <a:t>Solar Electron Storm Intensity</a:t>
            </a:r>
            <a:endParaRPr lang="en-US" i="1" dirty="0">
              <a:latin typeface="Arial"/>
              <a:cs typeface="Arial"/>
            </a:endParaRPr>
          </a:p>
        </p:txBody>
      </p:sp>
    </p:spTree>
    <p:extLst>
      <p:ext uri="{BB962C8B-B14F-4D97-AF65-F5344CB8AC3E}">
        <p14:creationId xmlns:p14="http://schemas.microsoft.com/office/powerpoint/2010/main" val="32712846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62" y="-76200"/>
            <a:ext cx="6248400" cy="685800"/>
          </a:xfrm>
        </p:spPr>
        <p:txBody>
          <a:bodyPr/>
          <a:lstStyle/>
          <a:p>
            <a:r>
              <a:rPr lang="en-US" sz="2400" dirty="0" smtClean="0">
                <a:solidFill>
                  <a:srgbClr val="2D2D8A"/>
                </a:solidFill>
                <a:latin typeface="Arial"/>
                <a:cs typeface="Arial"/>
              </a:rPr>
              <a:t>Observations of Atomic Components of H</a:t>
            </a:r>
            <a:r>
              <a:rPr lang="en-US" sz="2400" baseline="-25000" dirty="0" smtClean="0">
                <a:solidFill>
                  <a:srgbClr val="2D2D8A"/>
                </a:solidFill>
                <a:latin typeface="Arial"/>
                <a:cs typeface="Arial"/>
              </a:rPr>
              <a:t>2</a:t>
            </a:r>
            <a:r>
              <a:rPr lang="en-US" sz="2400" dirty="0" smtClean="0">
                <a:solidFill>
                  <a:srgbClr val="2D2D8A"/>
                </a:solidFill>
                <a:latin typeface="Arial"/>
                <a:cs typeface="Arial"/>
              </a:rPr>
              <a:t>O and CO</a:t>
            </a:r>
            <a:r>
              <a:rPr lang="en-US" sz="2400" baseline="-25000" dirty="0" smtClean="0">
                <a:solidFill>
                  <a:srgbClr val="2D2D8A"/>
                </a:solidFill>
                <a:latin typeface="Arial"/>
                <a:cs typeface="Arial"/>
              </a:rPr>
              <a:t>2</a:t>
            </a:r>
            <a:r>
              <a:rPr lang="en-US" sz="2400" dirty="0" smtClean="0">
                <a:solidFill>
                  <a:srgbClr val="2D2D8A"/>
                </a:solidFill>
                <a:latin typeface="Arial"/>
                <a:cs typeface="Arial"/>
              </a:rPr>
              <a:t> on Their Way to Escaping</a:t>
            </a:r>
            <a:endParaRPr lang="en-US" sz="2400" dirty="0">
              <a:solidFill>
                <a:srgbClr val="2D2D8A"/>
              </a:solidFill>
              <a:latin typeface="Arial"/>
              <a:cs typeface="Aria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1207740"/>
            <a:ext cx="9014519" cy="4507260"/>
          </a:xfrm>
          <a:prstGeom prst="rect">
            <a:avLst/>
          </a:prstGeom>
        </p:spPr>
      </p:pic>
      <p:sp>
        <p:nvSpPr>
          <p:cNvPr id="4" name="TextBox 3"/>
          <p:cNvSpPr txBox="1"/>
          <p:nvPr/>
        </p:nvSpPr>
        <p:spPr>
          <a:xfrm>
            <a:off x="-76200" y="5105400"/>
            <a:ext cx="9372600" cy="646331"/>
          </a:xfrm>
          <a:prstGeom prst="rect">
            <a:avLst/>
          </a:prstGeom>
          <a:solidFill>
            <a:schemeClr val="bg1"/>
          </a:solidFill>
        </p:spPr>
        <p:txBody>
          <a:bodyPr wrap="square" rtlCol="0">
            <a:spAutoFit/>
          </a:bodyPr>
          <a:lstStyle/>
          <a:p>
            <a:endParaRPr lang="en-US" sz="3600" dirty="0" smtClean="0"/>
          </a:p>
        </p:txBody>
      </p:sp>
    </p:spTree>
    <p:extLst>
      <p:ext uri="{BB962C8B-B14F-4D97-AF65-F5344CB8AC3E}">
        <p14:creationId xmlns:p14="http://schemas.microsoft.com/office/powerpoint/2010/main" val="1509837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char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7016" y="-389467"/>
            <a:ext cx="9927416" cy="7671185"/>
          </a:xfrm>
          <a:prstGeom prst="rect">
            <a:avLst/>
          </a:prstGeom>
        </p:spPr>
      </p:pic>
    </p:spTree>
    <p:extLst>
      <p:ext uri="{BB962C8B-B14F-4D97-AF65-F5344CB8AC3E}">
        <p14:creationId xmlns:p14="http://schemas.microsoft.com/office/powerpoint/2010/main" val="33597641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ars-earth-comparison"/>
          <p:cNvPicPr>
            <a:picLocks noChangeAspect="1" noChangeArrowheads="1"/>
          </p:cNvPicPr>
          <p:nvPr/>
        </p:nvPicPr>
        <p:blipFill>
          <a:blip r:embed="rId3"/>
          <a:srcRect/>
          <a:stretch>
            <a:fillRect/>
          </a:stretch>
        </p:blipFill>
        <p:spPr bwMode="auto">
          <a:xfrm>
            <a:off x="-2833" y="0"/>
            <a:ext cx="9146833" cy="6858000"/>
          </a:xfrm>
          <a:prstGeom prst="rect">
            <a:avLst/>
          </a:prstGeom>
          <a:noFill/>
          <a:ln w="9525">
            <a:noFill/>
            <a:miter lim="800000"/>
            <a:headEnd/>
            <a:tailEnd/>
          </a:ln>
        </p:spPr>
      </p:pic>
      <p:sp>
        <p:nvSpPr>
          <p:cNvPr id="23555" name="Text Box 3"/>
          <p:cNvSpPr txBox="1">
            <a:spLocks noChangeArrowheads="1"/>
          </p:cNvSpPr>
          <p:nvPr/>
        </p:nvSpPr>
        <p:spPr bwMode="auto">
          <a:xfrm>
            <a:off x="5943600" y="266700"/>
            <a:ext cx="281940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i="1" dirty="0">
                <a:solidFill>
                  <a:srgbClr val="FFFFFF"/>
                </a:solidFill>
                <a:latin typeface="Arial"/>
                <a:ea typeface="ＭＳ Ｐゴシック"/>
              </a:rPr>
              <a:t>Mars</a:t>
            </a:r>
          </a:p>
        </p:txBody>
      </p:sp>
      <p:sp>
        <p:nvSpPr>
          <p:cNvPr id="4" name="Text Box 5"/>
          <p:cNvSpPr txBox="1">
            <a:spLocks noChangeArrowheads="1"/>
          </p:cNvSpPr>
          <p:nvPr/>
        </p:nvSpPr>
        <p:spPr bwMode="auto">
          <a:xfrm>
            <a:off x="381000" y="279400"/>
            <a:ext cx="236220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i="1" dirty="0">
                <a:solidFill>
                  <a:srgbClr val="FFFFFF"/>
                </a:solidFill>
                <a:latin typeface="Arial"/>
                <a:ea typeface="ＭＳ Ｐゴシック"/>
              </a:rPr>
              <a:t>Earth</a:t>
            </a:r>
          </a:p>
        </p:txBody>
      </p:sp>
    </p:spTree>
    <p:extLst>
      <p:ext uri="{BB962C8B-B14F-4D97-AF65-F5344CB8AC3E}">
        <p14:creationId xmlns:p14="http://schemas.microsoft.com/office/powerpoint/2010/main" val="7926420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01700"/>
            <a:ext cx="9144000" cy="4307305"/>
          </a:xfrm>
          <a:prstGeom prst="rect">
            <a:avLst/>
          </a:prstGeom>
        </p:spPr>
      </p:pic>
    </p:spTree>
    <p:extLst>
      <p:ext uri="{BB962C8B-B14F-4D97-AF65-F5344CB8AC3E}">
        <p14:creationId xmlns:p14="http://schemas.microsoft.com/office/powerpoint/2010/main" val="13943792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06" y="50800"/>
            <a:ext cx="6957893" cy="609600"/>
          </a:xfrm>
        </p:spPr>
        <p:txBody>
          <a:bodyPr/>
          <a:lstStyle/>
          <a:p>
            <a:r>
              <a:rPr lang="en-US" sz="2800" dirty="0" smtClean="0">
                <a:solidFill>
                  <a:srgbClr val="2D2D8A"/>
                </a:solidFill>
                <a:latin typeface="Arial"/>
                <a:cs typeface="Arial"/>
              </a:rPr>
              <a:t>Water Is Present As Ice In The Polar Caps</a:t>
            </a:r>
            <a:endParaRPr lang="en-US" sz="2800" dirty="0">
              <a:solidFill>
                <a:srgbClr val="2D2D8A"/>
              </a:solidFill>
              <a:latin typeface="Arial"/>
              <a:cs typeface="Arial"/>
            </a:endParaRPr>
          </a:p>
        </p:txBody>
      </p:sp>
      <p:pic>
        <p:nvPicPr>
          <p:cNvPr id="6" name="Picture 5"/>
          <p:cNvPicPr>
            <a:picLocks noChangeAspect="1"/>
          </p:cNvPicPr>
          <p:nvPr/>
        </p:nvPicPr>
        <p:blipFill>
          <a:blip r:embed="rId2"/>
          <a:stretch>
            <a:fillRect/>
          </a:stretch>
        </p:blipFill>
        <p:spPr>
          <a:xfrm>
            <a:off x="457200" y="1143000"/>
            <a:ext cx="5168900" cy="51689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6700" y="1727200"/>
            <a:ext cx="5476875" cy="4381500"/>
          </a:xfrm>
          <a:prstGeom prst="rect">
            <a:avLst/>
          </a:prstGeom>
        </p:spPr>
      </p:pic>
      <p:pic>
        <p:nvPicPr>
          <p:cNvPr id="7" name="Picture 6"/>
          <p:cNvPicPr>
            <a:picLocks noChangeAspect="1"/>
          </p:cNvPicPr>
          <p:nvPr/>
        </p:nvPicPr>
        <p:blipFill>
          <a:blip r:embed="rId4"/>
          <a:stretch>
            <a:fillRect/>
          </a:stretch>
        </p:blipFill>
        <p:spPr>
          <a:xfrm>
            <a:off x="3157657" y="3257550"/>
            <a:ext cx="5897443" cy="2724150"/>
          </a:xfrm>
          <a:prstGeom prst="rect">
            <a:avLst/>
          </a:prstGeom>
        </p:spPr>
      </p:pic>
    </p:spTree>
    <p:extLst>
      <p:ext uri="{BB962C8B-B14F-4D97-AF65-F5344CB8AC3E}">
        <p14:creationId xmlns:p14="http://schemas.microsoft.com/office/powerpoint/2010/main" val="1930768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3500"/>
            <a:ext cx="6705600" cy="609600"/>
          </a:xfrm>
        </p:spPr>
        <p:txBody>
          <a:bodyPr/>
          <a:lstStyle/>
          <a:p>
            <a:r>
              <a:rPr lang="en-US" sz="2400" dirty="0">
                <a:solidFill>
                  <a:srgbClr val="2D2D8A"/>
                </a:solidFill>
                <a:latin typeface="Arial"/>
                <a:cs typeface="Arial"/>
              </a:rPr>
              <a:t>T</a:t>
            </a:r>
            <a:r>
              <a:rPr lang="en-US" sz="2400" dirty="0" smtClean="0">
                <a:solidFill>
                  <a:srgbClr val="2D2D8A"/>
                </a:solidFill>
                <a:latin typeface="Arial"/>
                <a:cs typeface="Arial"/>
              </a:rPr>
              <a:t>he Mars Climate Has Changed Over The Last 4 Billion Years</a:t>
            </a:r>
            <a:endParaRPr lang="en-US" sz="2400" dirty="0">
              <a:solidFill>
                <a:srgbClr val="2D2D8A"/>
              </a:solidFill>
              <a:latin typeface="Arial"/>
              <a:cs typeface="Arial"/>
            </a:endParaRPr>
          </a:p>
        </p:txBody>
      </p:sp>
      <p:pic>
        <p:nvPicPr>
          <p:cNvPr id="4" name="Picture 3" descr="ancient-cratered-terrain-qu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100" y="1142526"/>
            <a:ext cx="7721600" cy="5374966"/>
          </a:xfrm>
          <a:prstGeom prst="rect">
            <a:avLst/>
          </a:prstGeom>
        </p:spPr>
      </p:pic>
      <p:pic>
        <p:nvPicPr>
          <p:cNvPr id="3" name="Picture 2"/>
          <p:cNvPicPr>
            <a:picLocks noChangeAspect="1"/>
          </p:cNvPicPr>
          <p:nvPr/>
        </p:nvPicPr>
        <p:blipFill>
          <a:blip r:embed="rId3"/>
          <a:stretch>
            <a:fillRect/>
          </a:stretch>
        </p:blipFill>
        <p:spPr>
          <a:xfrm>
            <a:off x="1735939" y="1917700"/>
            <a:ext cx="5812522" cy="43815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7832" y="2335004"/>
            <a:ext cx="6617868" cy="4258688"/>
          </a:xfrm>
          <a:prstGeom prst="rect">
            <a:avLst/>
          </a:prstGeom>
        </p:spPr>
      </p:pic>
    </p:spTree>
    <p:extLst>
      <p:ext uri="{BB962C8B-B14F-4D97-AF65-F5344CB8AC3E}">
        <p14:creationId xmlns:p14="http://schemas.microsoft.com/office/powerpoint/2010/main" val="2252889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200" y="906780"/>
            <a:ext cx="6896100" cy="4223861"/>
          </a:xfrm>
          <a:prstGeom prst="rect">
            <a:avLst/>
          </a:prstGeom>
        </p:spPr>
      </p:pic>
      <p:pic>
        <p:nvPicPr>
          <p:cNvPr id="10" name="Picture 2" descr="ravi_val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0" y="1549082"/>
            <a:ext cx="6121400" cy="4100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63500"/>
            <a:ext cx="6705600" cy="609600"/>
          </a:xfrm>
        </p:spPr>
        <p:txBody>
          <a:bodyPr/>
          <a:lstStyle/>
          <a:p>
            <a:r>
              <a:rPr lang="en-US" sz="2400" dirty="0" smtClean="0">
                <a:solidFill>
                  <a:srgbClr val="2D2D8A"/>
                </a:solidFill>
                <a:latin typeface="Arial"/>
                <a:cs typeface="Arial"/>
              </a:rPr>
              <a:t>Liquid Water Has Been Present Throughout Mars History</a:t>
            </a:r>
            <a:endParaRPr lang="en-US" sz="2400" dirty="0">
              <a:solidFill>
                <a:srgbClr val="2D2D8A"/>
              </a:solidFill>
              <a:latin typeface="Arial"/>
              <a:cs typeface="Aria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5200" y="1371282"/>
            <a:ext cx="6438900" cy="515112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5000" y="1016000"/>
            <a:ext cx="4576803" cy="5168900"/>
          </a:xfrm>
          <a:prstGeom prst="rect">
            <a:avLst/>
          </a:prstGeom>
        </p:spPr>
      </p:pic>
    </p:spTree>
    <p:extLst>
      <p:ext uri="{BB962C8B-B14F-4D97-AF65-F5344CB8AC3E}">
        <p14:creationId xmlns:p14="http://schemas.microsoft.com/office/powerpoint/2010/main" val="2654883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7000"/>
            <a:ext cx="6705600" cy="609600"/>
          </a:xfrm>
        </p:spPr>
        <p:txBody>
          <a:bodyPr/>
          <a:lstStyle/>
          <a:p>
            <a:r>
              <a:rPr lang="en-US" sz="2400" dirty="0" smtClean="0">
                <a:solidFill>
                  <a:srgbClr val="2D2D8A"/>
                </a:solidFill>
                <a:latin typeface="Arial"/>
                <a:cs typeface="Arial"/>
              </a:rPr>
              <a:t>Liquid Water Occurs at the Surface Even Today</a:t>
            </a:r>
            <a:endParaRPr lang="en-US" sz="2400" dirty="0">
              <a:solidFill>
                <a:srgbClr val="2D2D8A"/>
              </a:solidFill>
              <a:latin typeface="Arial"/>
              <a:cs typeface="Arial"/>
            </a:endParaRPr>
          </a:p>
        </p:txBody>
      </p:sp>
      <p:pic>
        <p:nvPicPr>
          <p:cNvPr id="10" name="Picture 5" descr="22834-22689-22267-21555_1380_IRB_A.ORTHO-st-crop1-sm.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68500" y="844631"/>
            <a:ext cx="4913718" cy="490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278096" y="6070600"/>
            <a:ext cx="8865904" cy="646331"/>
          </a:xfrm>
          <a:prstGeom prst="rect">
            <a:avLst/>
          </a:prstGeom>
          <a:noFill/>
        </p:spPr>
        <p:txBody>
          <a:bodyPr wrap="none" rtlCol="0">
            <a:spAutoFit/>
          </a:bodyPr>
          <a:lstStyle/>
          <a:p>
            <a:r>
              <a:rPr lang="fr-FR" i="1" dirty="0" smtClean="0"/>
              <a:t>C’est chouette qu’on ait découvert de l’eau sur Mars. Dommage que le Pastis soit sur Pluton.</a:t>
            </a:r>
          </a:p>
          <a:p>
            <a:r>
              <a:rPr lang="fr-FR" dirty="0" smtClean="0"/>
              <a:t>M. Dumont</a:t>
            </a:r>
            <a:endParaRPr lang="fr-FR" dirty="0"/>
          </a:p>
        </p:txBody>
      </p:sp>
    </p:spTree>
    <p:extLst>
      <p:ext uri="{BB962C8B-B14F-4D97-AF65-F5344CB8AC3E}">
        <p14:creationId xmlns:p14="http://schemas.microsoft.com/office/powerpoint/2010/main" val="23796488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52400" y="101600"/>
            <a:ext cx="7048500" cy="863600"/>
          </a:xfrm>
        </p:spPr>
        <p:txBody>
          <a:bodyPr/>
          <a:lstStyle/>
          <a:p>
            <a:pPr eaLnBrk="1" hangingPunct="1"/>
            <a:r>
              <a:rPr lang="en-US" sz="2400" dirty="0">
                <a:solidFill>
                  <a:srgbClr val="000090"/>
                </a:solidFill>
                <a:latin typeface="Arial" charset="0"/>
                <a:ea typeface="ＭＳ Ｐゴシック" charset="0"/>
                <a:cs typeface="ＭＳ Ｐゴシック" charset="0"/>
              </a:rPr>
              <a:t>Overarching Question:  Did Mars Ever Have Life?</a:t>
            </a:r>
          </a:p>
        </p:txBody>
      </p:sp>
      <p:sp>
        <p:nvSpPr>
          <p:cNvPr id="58371" name="Rectangle 3"/>
          <p:cNvSpPr>
            <a:spLocks noGrp="1" noChangeArrowheads="1"/>
          </p:cNvSpPr>
          <p:nvPr>
            <p:ph type="body" idx="1"/>
          </p:nvPr>
        </p:nvSpPr>
        <p:spPr>
          <a:xfrm>
            <a:off x="457200" y="1079500"/>
            <a:ext cx="8229600" cy="4525963"/>
          </a:xfrm>
        </p:spPr>
        <p:txBody>
          <a:bodyPr/>
          <a:lstStyle/>
          <a:p>
            <a:pPr eaLnBrk="1" hangingPunct="1">
              <a:spcAft>
                <a:spcPct val="25000"/>
              </a:spcAft>
              <a:buFontTx/>
              <a:buNone/>
            </a:pPr>
            <a:r>
              <a:rPr lang="en-US" sz="1800" dirty="0">
                <a:latin typeface="Arial" charset="0"/>
                <a:ea typeface="ＭＳ Ｐゴシック" charset="0"/>
                <a:cs typeface="ＭＳ Ｐゴシック" charset="0"/>
              </a:rPr>
              <a:t>Mars appears to meet or have met all of the environmental requirements for the occurrence of life:</a:t>
            </a:r>
          </a:p>
          <a:p>
            <a:pPr eaLnBrk="1" hangingPunct="1"/>
            <a:r>
              <a:rPr lang="en-US" sz="1800" dirty="0">
                <a:latin typeface="Arial" charset="0"/>
                <a:ea typeface="ＭＳ Ｐゴシック" charset="0"/>
                <a:cs typeface="ＭＳ Ｐゴシック" charset="0"/>
              </a:rPr>
              <a:t>Liquid water</a:t>
            </a:r>
          </a:p>
          <a:p>
            <a:pPr eaLnBrk="1" hangingPunct="1"/>
            <a:r>
              <a:rPr lang="en-US" sz="1800" dirty="0">
                <a:latin typeface="Arial" charset="0"/>
                <a:ea typeface="ＭＳ Ｐゴシック" charset="0"/>
                <a:cs typeface="ＭＳ Ｐゴシック" charset="0"/>
              </a:rPr>
              <a:t>Access to the biogenic elements</a:t>
            </a:r>
          </a:p>
          <a:p>
            <a:pPr eaLnBrk="1" hangingPunct="1"/>
            <a:r>
              <a:rPr lang="en-US" sz="1800" dirty="0">
                <a:latin typeface="Arial" charset="0"/>
                <a:ea typeface="ＭＳ Ｐゴシック" charset="0"/>
                <a:cs typeface="ＭＳ Ｐゴシック" charset="0"/>
              </a:rPr>
              <a:t>Source of energy to drive metabolism</a:t>
            </a:r>
          </a:p>
        </p:txBody>
      </p:sp>
      <p:pic>
        <p:nvPicPr>
          <p:cNvPr id="58372" name="Picture 5" descr="dn8004-1_44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3124200"/>
            <a:ext cx="381000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7" descr="PhotomicrographS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81600" y="3124200"/>
            <a:ext cx="33528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6"/>
          <p:cNvSpPr txBox="1">
            <a:spLocks noChangeArrowheads="1"/>
          </p:cNvSpPr>
          <p:nvPr/>
        </p:nvSpPr>
        <p:spPr bwMode="auto">
          <a:xfrm>
            <a:off x="609600" y="5486400"/>
            <a:ext cx="8001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2">
              <a:spcAft>
                <a:spcPts val="600"/>
              </a:spcAft>
            </a:pPr>
            <a:r>
              <a:rPr lang="en-US" sz="1800" i="1"/>
              <a:t>  Did Mars ever have life?</a:t>
            </a:r>
          </a:p>
          <a:p>
            <a:pPr lvl="2">
              <a:spcAft>
                <a:spcPts val="600"/>
              </a:spcAft>
            </a:pPr>
            <a:r>
              <a:rPr lang="en-US" sz="1800" i="1"/>
              <a:t>  How did any life interact with its planetary environment?</a:t>
            </a:r>
          </a:p>
          <a:p>
            <a:pPr lvl="2">
              <a:spcAft>
                <a:spcPts val="600"/>
              </a:spcAft>
            </a:pPr>
            <a:r>
              <a:rPr lang="en-US" sz="1800" i="1"/>
              <a:t>  How has the habitability of Mars changed over time? </a:t>
            </a:r>
          </a:p>
        </p:txBody>
      </p:sp>
    </p:spTree>
    <p:extLst>
      <p:ext uri="{BB962C8B-B14F-4D97-AF65-F5344CB8AC3E}">
        <p14:creationId xmlns:p14="http://schemas.microsoft.com/office/powerpoint/2010/main" val="118442325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5120</TotalTime>
  <Words>1001</Words>
  <Application>Microsoft Macintosh PowerPoint</Application>
  <PresentationFormat>Présentation à l'écran (4:3)</PresentationFormat>
  <Paragraphs>126</Paragraphs>
  <Slides>23</Slides>
  <Notes>6</Notes>
  <HiddenSlides>0</HiddenSlides>
  <MMClips>1</MMClips>
  <ScaleCrop>false</ScaleCrop>
  <HeadingPairs>
    <vt:vector size="4" baseType="variant">
      <vt:variant>
        <vt:lpstr>Thème</vt:lpstr>
      </vt:variant>
      <vt:variant>
        <vt:i4>4</vt:i4>
      </vt:variant>
      <vt:variant>
        <vt:lpstr>Titres des diapositives</vt:lpstr>
      </vt:variant>
      <vt:variant>
        <vt:i4>23</vt:i4>
      </vt:variant>
    </vt:vector>
  </HeadingPairs>
  <TitlesOfParts>
    <vt:vector size="27" baseType="lpstr">
      <vt:lpstr>1_Office Theme</vt:lpstr>
      <vt:lpstr>Blank Presentation</vt:lpstr>
      <vt:lpstr>Office Theme</vt:lpstr>
      <vt:lpstr>1_Blank Presentation</vt:lpstr>
      <vt:lpstr>Présentation PowerPoint</vt:lpstr>
      <vt:lpstr>Archéologie ou Sciences spatiales?</vt:lpstr>
      <vt:lpstr>Présentation PowerPoint</vt:lpstr>
      <vt:lpstr>Présentation PowerPoint</vt:lpstr>
      <vt:lpstr>Water Is Present As Ice In The Polar Caps</vt:lpstr>
      <vt:lpstr>The Mars Climate Has Changed Over The Last 4 Billion Years</vt:lpstr>
      <vt:lpstr>Liquid Water Has Been Present Throughout Mars History</vt:lpstr>
      <vt:lpstr>Liquid Water Occurs at the Surface Even Today</vt:lpstr>
      <vt:lpstr>Overarching Question:  Did Mars Ever Have Life?</vt:lpstr>
      <vt:lpstr>Evidence for Surface Water on Ancient Mars Where Did the Water Go?  Where Did the CO2 Go? </vt:lpstr>
      <vt:lpstr>Understanding Escape of Atmospheric Gases to Space</vt:lpstr>
      <vt:lpstr>The Solar Wind is Able to Strip Off Gas from the Top of the Atmosphere</vt:lpstr>
      <vt:lpstr>The MAVEN Spacecraft</vt:lpstr>
      <vt:lpstr>The MAVEN Spacecraft</vt:lpstr>
      <vt:lpstr>Présentation PowerPoint</vt:lpstr>
      <vt:lpstr>Présentation PowerPoint</vt:lpstr>
      <vt:lpstr>Présentation PowerPoint</vt:lpstr>
      <vt:lpstr>MAVEN’s Close Encounter With Comet Siding Spring</vt:lpstr>
      <vt:lpstr>Comet Dust Discovered in Mars Ionosphere</vt:lpstr>
      <vt:lpstr>Aurora at Mars</vt:lpstr>
      <vt:lpstr>Aurora On Mars Are Connected To Solar Storms</vt:lpstr>
      <vt:lpstr>Observations of Atomic Components of H2O and CO2 on Their Way to Escaping</vt:lpstr>
      <vt:lpstr>Présentation PowerPoint</vt:lpstr>
    </vt:vector>
  </TitlesOfParts>
  <Company>University of Colorado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Jakosky LASP</dc:creator>
  <cp:lastModifiedBy>Arnaud Stiepen</cp:lastModifiedBy>
  <cp:revision>187</cp:revision>
  <cp:lastPrinted>2015-10-13T14:03:48Z</cp:lastPrinted>
  <dcterms:created xsi:type="dcterms:W3CDTF">2015-03-08T17:44:48Z</dcterms:created>
  <dcterms:modified xsi:type="dcterms:W3CDTF">2015-12-16T16:07:03Z</dcterms:modified>
</cp:coreProperties>
</file>