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64" r:id="rId2"/>
    <p:sldId id="262" r:id="rId3"/>
    <p:sldId id="263" r:id="rId4"/>
    <p:sldId id="277" r:id="rId5"/>
    <p:sldId id="270" r:id="rId6"/>
    <p:sldId id="268" r:id="rId7"/>
    <p:sldId id="273" r:id="rId8"/>
    <p:sldId id="275" r:id="rId9"/>
    <p:sldId id="280" r:id="rId10"/>
    <p:sldId id="282" r:id="rId11"/>
    <p:sldId id="281" r:id="rId12"/>
    <p:sldId id="283" r:id="rId13"/>
    <p:sldId id="285" r:id="rId14"/>
    <p:sldId id="284" r:id="rId15"/>
    <p:sldId id="286" r:id="rId16"/>
    <p:sldId id="296" r:id="rId17"/>
    <p:sldId id="287" r:id="rId18"/>
    <p:sldId id="288" r:id="rId19"/>
    <p:sldId id="292" r:id="rId20"/>
    <p:sldId id="289" r:id="rId21"/>
    <p:sldId id="290" r:id="rId22"/>
    <p:sldId id="295" r:id="rId23"/>
    <p:sldId id="293" r:id="rId24"/>
    <p:sldId id="294" r:id="rId25"/>
    <p:sldId id="279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1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F6E8F-AEA0-4A39-875E-57FC65445E28}" type="datetimeFigureOut">
              <a:rPr lang="en-US" smtClean="0"/>
              <a:pPr/>
              <a:t>2/4/2014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15EBA-828C-4F94-80DC-510430BC570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594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A4DFFA5-9CDE-4AC3-BD36-AED3F1D26319}" type="slidenum">
              <a:rPr lang="en-US" altLang="en-GB" sz="1200" smtClean="0">
                <a:latin typeface="TheSans Q5 Plain" pitchFamily="2" charset="0"/>
              </a:rPr>
              <a:pPr/>
              <a:t>1</a:t>
            </a:fld>
            <a:endParaRPr lang="en-US" altLang="en-GB" sz="1200" smtClean="0">
              <a:latin typeface="TheSans Q5 Plain" pitchFamily="2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649F-9E83-4895-A150-4006993DFFCC}" type="slidenum">
              <a:rPr lang="fr-BE" smtClean="0"/>
              <a:pPr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65304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649F-9E83-4895-A150-4006993DFFCC}" type="slidenum">
              <a:rPr lang="fr-BE" smtClean="0"/>
              <a:pPr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65304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649F-9E83-4895-A150-4006993DFFCC}" type="slidenum">
              <a:rPr lang="fr-BE" smtClean="0"/>
              <a:pPr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6530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649F-9E83-4895-A150-4006993DFFCC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65304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B649F-9E83-4895-A150-4006993DFFCC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6530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gradFill flip="none" rotWithShape="1">
          <a:gsLst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BEF7-CD47-4D3A-B6B5-7542CB20DDE4}" type="datetime1">
              <a:rPr lang="fr-BE" smtClean="0"/>
              <a:pPr/>
              <a:t>4/02/2014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69C1-4594-41D8-B370-F9120C83279F}" type="datetime1">
              <a:rPr lang="fr-BE" smtClean="0"/>
              <a:pPr/>
              <a:t>4/02/2014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A7C3-5ECA-4C74-8483-D1A99F12ACBE}" type="datetime1">
              <a:rPr lang="fr-BE" smtClean="0"/>
              <a:pPr/>
              <a:t>4/02/2014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B349-D6AD-45F5-82BB-211B7917B235}" type="datetime1">
              <a:rPr lang="fr-BE" smtClean="0"/>
              <a:pPr/>
              <a:t>4/02/2014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3CE20-18B8-4E17-9043-FA01965E3419}" type="datetime1">
              <a:rPr lang="fr-BE" smtClean="0"/>
              <a:pPr/>
              <a:t>4/02/2014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CD08D-7937-4077-A469-6926F38C22DE}" type="datetime1">
              <a:rPr lang="fr-BE" smtClean="0"/>
              <a:pPr/>
              <a:t>4/02/2014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08D8-689D-4244-B20C-DE6C4DD95B79}" type="datetime1">
              <a:rPr lang="fr-BE" smtClean="0"/>
              <a:pPr/>
              <a:t>4/02/2014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2538-7DCF-4C56-988E-145471137AC2}" type="datetime1">
              <a:rPr lang="fr-BE" smtClean="0"/>
              <a:pPr/>
              <a:t>4/02/2014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850EF-4A95-45B3-978C-FC039AE13E1F}" type="datetime1">
              <a:rPr lang="fr-BE" smtClean="0"/>
              <a:pPr/>
              <a:t>4/02/2014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46064-13D0-4BA1-936B-F79C852E7F6E}" type="datetime1">
              <a:rPr lang="fr-BE" smtClean="0"/>
              <a:pPr/>
              <a:t>4/02/2014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FE489A5-A07C-4BE9-9D67-18EB43E72BB6}" type="datetime1">
              <a:rPr lang="fr-BE" smtClean="0"/>
              <a:pPr/>
              <a:t>4/02/2014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99ECEAE-C04F-4FFE-BFC0-5E71CF25C98C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1116632" y="1556792"/>
            <a:ext cx="8964488" cy="936104"/>
          </a:xfrm>
          <a:noFill/>
          <a:ln w="9525"/>
        </p:spPr>
        <p:txBody>
          <a:bodyPr>
            <a:normAutofit/>
          </a:bodyPr>
          <a:lstStyle/>
          <a:p>
            <a:r>
              <a:rPr lang="en-GB" altLang="en-GB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Thermomechanics</a:t>
            </a:r>
            <a:r>
              <a:rPr lang="en-GB" altLang="en-GB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days 2014  </a:t>
            </a:r>
            <a:r>
              <a:rPr lang="en-GB" altLang="en-GB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ArcelorMittal</a:t>
            </a:r>
            <a:endParaRPr lang="fr-FR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altLang="en-GB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1930" y="192090"/>
            <a:ext cx="1346014" cy="106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 14" descr="logo_coul_texte_blason_cadre_300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090"/>
            <a:ext cx="1307881" cy="95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ZoneTexte 8"/>
          <p:cNvSpPr txBox="1">
            <a:spLocks noChangeArrowheads="1"/>
          </p:cNvSpPr>
          <p:nvPr/>
        </p:nvSpPr>
        <p:spPr bwMode="auto">
          <a:xfrm>
            <a:off x="611560" y="2564904"/>
            <a:ext cx="79928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3200" b="1" dirty="0" smtClean="0"/>
              <a:t>A FEM approach to study phase transformation within bimetallic rolls</a:t>
            </a:r>
            <a:endParaRPr lang="en-GB" sz="3200" dirty="0" smtClean="0"/>
          </a:p>
          <a:p>
            <a:pPr algn="ctr">
              <a:lnSpc>
                <a:spcPct val="150000"/>
              </a:lnSpc>
            </a:pPr>
            <a:endParaRPr lang="en-GB" sz="3200" b="1" dirty="0">
              <a:latin typeface="+mn-lt"/>
            </a:endParaRPr>
          </a:p>
        </p:txBody>
      </p:sp>
      <p:sp>
        <p:nvSpPr>
          <p:cNvPr id="5128" name="ZoneTexte 9"/>
          <p:cNvSpPr txBox="1">
            <a:spLocks noChangeArrowheads="1"/>
          </p:cNvSpPr>
          <p:nvPr/>
        </p:nvSpPr>
        <p:spPr bwMode="auto">
          <a:xfrm>
            <a:off x="1763688" y="4437112"/>
            <a:ext cx="6764167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u="sng" dirty="0" smtClean="0"/>
              <a:t>Anne Marie HABRAKEN</a:t>
            </a:r>
            <a:r>
              <a:rPr lang="en-GB" sz="1600" dirty="0" smtClean="0"/>
              <a:t>, Ingrid NEIRA TORRES, </a:t>
            </a:r>
            <a:r>
              <a:rPr lang="en-GB" sz="1600" dirty="0" err="1" smtClean="0"/>
              <a:t>Jérome</a:t>
            </a:r>
            <a:r>
              <a:rPr lang="en-GB" sz="1600" dirty="0" smtClean="0"/>
              <a:t> </a:t>
            </a:r>
            <a:r>
              <a:rPr lang="en-GB" sz="1600" cap="small" dirty="0" smtClean="0"/>
              <a:t>TCHOUFANG TCHUINDJANG</a:t>
            </a:r>
            <a:r>
              <a:rPr lang="en-GB" sz="1600" dirty="0" smtClean="0"/>
              <a:t>, Mario SINNAEVE, Jacqueline LECOMTE-BECKERS</a:t>
            </a:r>
          </a:p>
          <a:p>
            <a:pPr algn="ctr"/>
            <a:endParaRPr lang="fr-BE" sz="1600" i="1" dirty="0">
              <a:latin typeface="+mn-lt"/>
            </a:endParaRPr>
          </a:p>
        </p:txBody>
      </p:sp>
      <p:pic>
        <p:nvPicPr>
          <p:cNvPr id="10" name="Image 9"/>
          <p:cNvPicPr>
            <a:picLocks noChangeAspect="1" noChangeArrowheads="1"/>
          </p:cNvPicPr>
          <p:nvPr/>
        </p:nvPicPr>
        <p:blipFill>
          <a:blip r:embed="rId5" cstate="print"/>
          <a:srcRect l="17435" t="53818" r="53004" b="17999"/>
          <a:stretch>
            <a:fillRect/>
          </a:stretch>
        </p:blipFill>
        <p:spPr bwMode="auto">
          <a:xfrm>
            <a:off x="7591425" y="191161"/>
            <a:ext cx="11636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6399"/>
            <a:ext cx="1797543" cy="84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MARICHAL KETIN Your quality op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096000"/>
            <a:ext cx="4762500" cy="762000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4932040" y="621166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Maizières-lès-Metz  5 </a:t>
            </a:r>
            <a:r>
              <a:rPr lang="fr-FR" b="1" dirty="0" err="1" smtClean="0"/>
              <a:t>February</a:t>
            </a:r>
            <a:r>
              <a:rPr lang="fr-FR" b="1" dirty="0" smtClean="0"/>
              <a:t> 2014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8805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63488"/>
          </a:xfrm>
        </p:spPr>
        <p:txBody>
          <a:bodyPr/>
          <a:lstStyle/>
          <a:p>
            <a:r>
              <a:rPr lang="fr-BE" sz="3600" dirty="0" err="1" smtClean="0"/>
              <a:t>Mechanical</a:t>
            </a:r>
            <a:r>
              <a:rPr lang="fr-BE" sz="3600" dirty="0" smtClean="0"/>
              <a:t> data by compression tests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dirty="0" err="1" smtClean="0">
                <a:solidFill>
                  <a:schemeClr val="tx1"/>
                </a:solidFill>
              </a:rPr>
              <a:t>Strong</a:t>
            </a:r>
            <a:r>
              <a:rPr lang="fr-BE" dirty="0" smtClean="0">
                <a:solidFill>
                  <a:schemeClr val="tx1"/>
                </a:solidFill>
              </a:rPr>
              <a:t> dispersion for </a:t>
            </a:r>
            <a:r>
              <a:rPr lang="fr-BE" dirty="0" err="1" smtClean="0">
                <a:solidFill>
                  <a:schemeClr val="tx1"/>
                </a:solidFill>
              </a:rPr>
              <a:t>austenite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at</a:t>
            </a:r>
            <a:r>
              <a:rPr lang="fr-BE" dirty="0" smtClean="0">
                <a:solidFill>
                  <a:schemeClr val="tx1"/>
                </a:solidFill>
              </a:rPr>
              <a:t> 300°C ?</a:t>
            </a:r>
          </a:p>
          <a:p>
            <a:pPr>
              <a:buNone/>
            </a:pPr>
            <a:r>
              <a:rPr lang="fr-BE" dirty="0" err="1" smtClean="0">
                <a:solidFill>
                  <a:schemeClr val="tx1"/>
                </a:solidFill>
              </a:rPr>
              <a:t>Doubts</a:t>
            </a:r>
            <a:r>
              <a:rPr lang="fr-BE" dirty="0" smtClean="0">
                <a:solidFill>
                  <a:schemeClr val="tx1"/>
                </a:solidFill>
              </a:rPr>
              <a:t> on  full  </a:t>
            </a:r>
            <a:r>
              <a:rPr lang="fr-BE" dirty="0" err="1" smtClean="0">
                <a:solidFill>
                  <a:schemeClr val="tx1"/>
                </a:solidFill>
              </a:rPr>
              <a:t>austenitic</a:t>
            </a:r>
            <a:r>
              <a:rPr lang="fr-BE" dirty="0" smtClean="0">
                <a:solidFill>
                  <a:schemeClr val="tx1"/>
                </a:solidFill>
              </a:rPr>
              <a:t> phase tests </a:t>
            </a:r>
          </a:p>
          <a:p>
            <a:pPr>
              <a:buNone/>
            </a:pPr>
            <a:r>
              <a:rPr lang="fr-BE" dirty="0" smtClean="0">
                <a:solidFill>
                  <a:schemeClr val="tx1"/>
                </a:solidFill>
              </a:rPr>
              <a:t>	</a:t>
            </a:r>
            <a:r>
              <a:rPr lang="fr-BE" dirty="0" err="1" smtClean="0">
                <a:solidFill>
                  <a:schemeClr val="tx1"/>
                </a:solidFill>
              </a:rPr>
              <a:t>bainite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apearance</a:t>
            </a: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BE" dirty="0" err="1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10</a:t>
            </a:fld>
            <a:endParaRPr lang="fr-BE"/>
          </a:p>
        </p:txBody>
      </p:sp>
      <p:grpSp>
        <p:nvGrpSpPr>
          <p:cNvPr id="5" name="Groupe 9"/>
          <p:cNvGrpSpPr/>
          <p:nvPr/>
        </p:nvGrpSpPr>
        <p:grpSpPr>
          <a:xfrm>
            <a:off x="251520" y="1052736"/>
            <a:ext cx="4248472" cy="2592288"/>
            <a:chOff x="4644008" y="1124744"/>
            <a:chExt cx="4248472" cy="2592288"/>
          </a:xfrm>
        </p:grpSpPr>
        <p:pic>
          <p:nvPicPr>
            <p:cNvPr id="8" name="Image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124744"/>
              <a:ext cx="4248472" cy="2592288"/>
            </a:xfrm>
            <a:prstGeom prst="rect">
              <a:avLst/>
            </a:prstGeom>
            <a:noFill/>
          </p:spPr>
        </p:pic>
        <p:sp>
          <p:nvSpPr>
            <p:cNvPr id="9" name="ZoneTexte 8"/>
            <p:cNvSpPr txBox="1"/>
            <p:nvPr/>
          </p:nvSpPr>
          <p:spPr>
            <a:xfrm>
              <a:off x="5148064" y="1268761"/>
              <a:ext cx="576064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Shell</a:t>
              </a:r>
              <a:endParaRPr lang="en-US" sz="1400" dirty="0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79512" y="3861048"/>
            <a:ext cx="8964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Austenization</a:t>
            </a:r>
            <a:r>
              <a:rPr lang="fr-BE" dirty="0" smtClean="0"/>
              <a:t> in </a:t>
            </a:r>
            <a:r>
              <a:rPr lang="fr-BE" dirty="0" err="1" smtClean="0"/>
              <a:t>furnace</a:t>
            </a:r>
            <a:r>
              <a:rPr lang="fr-BE" dirty="0" smtClean="0"/>
              <a:t>   </a:t>
            </a:r>
            <a:r>
              <a:rPr lang="fr-BE" dirty="0" err="1" smtClean="0"/>
              <a:t>shorter</a:t>
            </a:r>
            <a:r>
              <a:rPr lang="fr-BE" dirty="0" smtClean="0"/>
              <a:t>  for </a:t>
            </a:r>
            <a:r>
              <a:rPr lang="fr-BE" b="1" dirty="0" err="1" smtClean="0"/>
              <a:t>sample</a:t>
            </a:r>
            <a:r>
              <a:rPr lang="fr-BE" b="1" dirty="0" smtClean="0"/>
              <a:t> 1 </a:t>
            </a:r>
            <a:r>
              <a:rPr lang="fr-BE" dirty="0" err="1" smtClean="0"/>
              <a:t>compressed</a:t>
            </a:r>
            <a:r>
              <a:rPr lang="fr-BE" dirty="0" smtClean="0"/>
              <a:t> </a:t>
            </a:r>
            <a:r>
              <a:rPr lang="fr-BE" dirty="0" err="1" smtClean="0"/>
              <a:t>at</a:t>
            </a:r>
            <a:r>
              <a:rPr lang="fr-BE" dirty="0" smtClean="0"/>
              <a:t> 300°C</a:t>
            </a:r>
          </a:p>
          <a:p>
            <a:pPr marL="342900" indent="-342900">
              <a:buFont typeface="+mj-lt"/>
              <a:buAutoNum type="arabicPeriod"/>
            </a:pPr>
            <a:r>
              <a:rPr lang="fr-BE" dirty="0" err="1" smtClean="0">
                <a:sym typeface="Wingdings" pitchFamily="2" charset="2"/>
              </a:rPr>
              <a:t>Undissolved</a:t>
            </a:r>
            <a:r>
              <a:rPr lang="fr-BE" dirty="0" smtClean="0">
                <a:sym typeface="Wingdings" pitchFamily="2" charset="2"/>
              </a:rPr>
              <a:t> </a:t>
            </a:r>
            <a:r>
              <a:rPr lang="fr-BE" dirty="0" err="1" smtClean="0">
                <a:sym typeface="Wingdings" pitchFamily="2" charset="2"/>
              </a:rPr>
              <a:t>secondary</a:t>
            </a:r>
            <a:r>
              <a:rPr lang="fr-BE" dirty="0" smtClean="0">
                <a:sym typeface="Wingdings" pitchFamily="2" charset="2"/>
              </a:rPr>
              <a:t> </a:t>
            </a:r>
            <a:r>
              <a:rPr lang="fr-BE" dirty="0" err="1" smtClean="0">
                <a:sym typeface="Wingdings" pitchFamily="2" charset="2"/>
              </a:rPr>
              <a:t>carbides</a:t>
            </a:r>
            <a:r>
              <a:rPr lang="fr-BE" dirty="0" smtClean="0">
                <a:sym typeface="Wingdings" pitchFamily="2" charset="2"/>
              </a:rPr>
              <a:t>   </a:t>
            </a:r>
            <a:r>
              <a:rPr lang="fr-BE" b="1" dirty="0" err="1" smtClean="0">
                <a:sym typeface="Wingdings" pitchFamily="2" charset="2"/>
              </a:rPr>
              <a:t>hardening</a:t>
            </a:r>
            <a:r>
              <a:rPr lang="fr-BE" dirty="0" smtClean="0">
                <a:sym typeface="Wingdings" pitchFamily="2" charset="2"/>
              </a:rPr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fr-BE" dirty="0" smtClean="0">
                <a:sym typeface="Wingdings" pitchFamily="2" charset="2"/>
              </a:rPr>
              <a:t>No </a:t>
            </a:r>
            <a:r>
              <a:rPr lang="fr-BE" dirty="0" err="1" smtClean="0">
                <a:sym typeface="Wingdings" pitchFamily="2" charset="2"/>
              </a:rPr>
              <a:t>delamination</a:t>
            </a:r>
            <a:r>
              <a:rPr lang="fr-BE" dirty="0" smtClean="0">
                <a:sym typeface="Wingdings" pitchFamily="2" charset="2"/>
              </a:rPr>
              <a:t> </a:t>
            </a:r>
            <a:r>
              <a:rPr lang="fr-BE" dirty="0" err="1" smtClean="0">
                <a:sym typeface="Wingdings" pitchFamily="2" charset="2"/>
              </a:rPr>
              <a:t>at</a:t>
            </a:r>
            <a:r>
              <a:rPr lang="fr-BE" dirty="0" smtClean="0">
                <a:sym typeface="Wingdings" pitchFamily="2" charset="2"/>
              </a:rPr>
              <a:t> grain </a:t>
            </a:r>
            <a:r>
              <a:rPr lang="fr-BE" dirty="0" err="1" smtClean="0">
                <a:sym typeface="Wingdings" pitchFamily="2" charset="2"/>
              </a:rPr>
              <a:t>boundary</a:t>
            </a:r>
            <a:r>
              <a:rPr lang="fr-BE" dirty="0" smtClean="0">
                <a:sym typeface="Wingdings" pitchFamily="2" charset="2"/>
              </a:rPr>
              <a:t> </a:t>
            </a:r>
            <a:r>
              <a:rPr lang="fr-BE" dirty="0" err="1" smtClean="0">
                <a:sym typeface="Wingdings" pitchFamily="2" charset="2"/>
              </a:rPr>
              <a:t>carbides</a:t>
            </a:r>
            <a:r>
              <a:rPr lang="fr-BE" dirty="0" smtClean="0">
                <a:sym typeface="Wingdings" pitchFamily="2" charset="2"/>
              </a:rPr>
              <a:t>/ </a:t>
            </a:r>
            <a:r>
              <a:rPr lang="fr-BE" dirty="0" err="1" smtClean="0">
                <a:sym typeface="Wingdings" pitchFamily="2" charset="2"/>
              </a:rPr>
              <a:t>matrix</a:t>
            </a:r>
            <a:r>
              <a:rPr lang="fr-BE" dirty="0" smtClean="0">
                <a:sym typeface="Wingdings" pitchFamily="2" charset="2"/>
              </a:rPr>
              <a:t> interface (</a:t>
            </a:r>
            <a:r>
              <a:rPr lang="fr-BE" dirty="0" err="1" smtClean="0">
                <a:sym typeface="Wingdings" pitchFamily="2" charset="2"/>
              </a:rPr>
              <a:t>present</a:t>
            </a:r>
            <a:r>
              <a:rPr lang="fr-BE" dirty="0" smtClean="0">
                <a:sym typeface="Wingdings" pitchFamily="2" charset="2"/>
              </a:rPr>
              <a:t> in </a:t>
            </a:r>
            <a:r>
              <a:rPr lang="fr-BE" dirty="0" err="1" smtClean="0">
                <a:sym typeface="Wingdings" pitchFamily="2" charset="2"/>
              </a:rPr>
              <a:t>sample</a:t>
            </a:r>
            <a:r>
              <a:rPr lang="fr-BE" dirty="0" smtClean="0">
                <a:sym typeface="Wingdings" pitchFamily="2" charset="2"/>
              </a:rPr>
              <a:t> 2)</a:t>
            </a:r>
          </a:p>
          <a:p>
            <a:pPr>
              <a:buFont typeface="Wingdings"/>
              <a:buChar char="à"/>
            </a:pPr>
            <a:endParaRPr lang="fr-BE" dirty="0" smtClean="0">
              <a:sym typeface="Wingdings" pitchFamily="2" charset="2"/>
            </a:endParaRPr>
          </a:p>
          <a:p>
            <a:r>
              <a:rPr lang="fr-BE" dirty="0" err="1" smtClean="0">
                <a:sym typeface="Wingdings" pitchFamily="2" charset="2"/>
              </a:rPr>
              <a:t>Microscop</a:t>
            </a:r>
            <a:r>
              <a:rPr lang="fr-BE" dirty="0" smtClean="0">
                <a:sym typeface="Wingdings" pitchFamily="2" charset="2"/>
              </a:rPr>
              <a:t> + </a:t>
            </a:r>
            <a:r>
              <a:rPr lang="fr-BE" dirty="0" err="1" smtClean="0">
                <a:sym typeface="Wingdings" pitchFamily="2" charset="2"/>
              </a:rPr>
              <a:t>hardness</a:t>
            </a:r>
            <a:r>
              <a:rPr lang="fr-BE" dirty="0" smtClean="0">
                <a:sym typeface="Wingdings" pitchFamily="2" charset="2"/>
              </a:rPr>
              <a:t> of </a:t>
            </a:r>
            <a:r>
              <a:rPr lang="fr-BE" dirty="0" err="1" smtClean="0">
                <a:sym typeface="Wingdings" pitchFamily="2" charset="2"/>
              </a:rPr>
              <a:t>samples</a:t>
            </a:r>
            <a:r>
              <a:rPr lang="fr-BE" dirty="0" smtClean="0">
                <a:sym typeface="Wingdings" pitchFamily="2" charset="2"/>
              </a:rPr>
              <a:t> </a:t>
            </a:r>
            <a:r>
              <a:rPr lang="fr-BE" dirty="0" err="1" smtClean="0">
                <a:sym typeface="Wingdings" pitchFamily="2" charset="2"/>
              </a:rPr>
              <a:t>compressed</a:t>
            </a:r>
            <a:r>
              <a:rPr lang="fr-BE" dirty="0" smtClean="0">
                <a:sym typeface="Wingdings" pitchFamily="2" charset="2"/>
              </a:rPr>
              <a:t> </a:t>
            </a:r>
            <a:r>
              <a:rPr lang="fr-BE" dirty="0" err="1" smtClean="0">
                <a:sym typeface="Wingdings" pitchFamily="2" charset="2"/>
              </a:rPr>
              <a:t>at</a:t>
            </a:r>
            <a:r>
              <a:rPr lang="fr-BE" dirty="0" smtClean="0">
                <a:sym typeface="Wingdings" pitchFamily="2" charset="2"/>
              </a:rPr>
              <a:t> 700°C and 300°C or stress free (=T(t))  </a:t>
            </a:r>
            <a:r>
              <a:rPr lang="fr-BE" b="1" dirty="0" err="1" smtClean="0">
                <a:sym typeface="Wingdings" pitchFamily="2" charset="2"/>
              </a:rPr>
              <a:t>bainite</a:t>
            </a:r>
            <a:r>
              <a:rPr lang="fr-BE" b="1" dirty="0" smtClean="0">
                <a:sym typeface="Wingdings" pitchFamily="2" charset="2"/>
              </a:rPr>
              <a:t> </a:t>
            </a:r>
            <a:r>
              <a:rPr lang="fr-BE" b="1" dirty="0" err="1" smtClean="0">
                <a:sym typeface="Wingdings" pitchFamily="2" charset="2"/>
              </a:rPr>
              <a:t>presence</a:t>
            </a:r>
            <a:endParaRPr lang="fr-BE" b="1" dirty="0" smtClean="0">
              <a:sym typeface="Wingdings" pitchFamily="2" charset="2"/>
            </a:endParaRPr>
          </a:p>
          <a:p>
            <a:r>
              <a:rPr lang="fr-BE" b="1" dirty="0" err="1" smtClean="0">
                <a:sym typeface="Wingdings" pitchFamily="2" charset="2"/>
              </a:rPr>
              <a:t>Complex</a:t>
            </a:r>
            <a:r>
              <a:rPr lang="fr-BE" b="1" dirty="0" smtClean="0">
                <a:sym typeface="Wingdings" pitchFamily="2" charset="2"/>
              </a:rPr>
              <a:t> </a:t>
            </a:r>
            <a:r>
              <a:rPr lang="fr-BE" b="1" dirty="0" err="1" smtClean="0">
                <a:sym typeface="Wingdings" pitchFamily="2" charset="2"/>
              </a:rPr>
              <a:t>effect</a:t>
            </a:r>
            <a:r>
              <a:rPr lang="fr-BE" dirty="0" smtClean="0">
                <a:sym typeface="Wingdings" pitchFamily="2" charset="2"/>
              </a:rPr>
              <a:t>: 	stress   </a:t>
            </a:r>
            <a:r>
              <a:rPr lang="fr-BE" dirty="0" err="1" smtClean="0">
                <a:sym typeface="Wingdings" pitchFamily="2" charset="2"/>
              </a:rPr>
              <a:t>bainite</a:t>
            </a:r>
            <a:r>
              <a:rPr lang="fr-BE" dirty="0" smtClean="0">
                <a:sym typeface="Wingdings" pitchFamily="2" charset="2"/>
              </a:rPr>
              <a:t> transfo </a:t>
            </a:r>
            <a:r>
              <a:rPr lang="fr-BE" dirty="0" err="1" smtClean="0">
                <a:sym typeface="Wingdings" pitchFamily="2" charset="2"/>
              </a:rPr>
              <a:t>earlier</a:t>
            </a:r>
            <a:r>
              <a:rPr lang="fr-BE" dirty="0" smtClean="0">
                <a:sym typeface="Wingdings" pitchFamily="2" charset="2"/>
              </a:rPr>
              <a:t> but </a:t>
            </a:r>
            <a:r>
              <a:rPr lang="fr-BE" dirty="0" err="1" smtClean="0">
                <a:sym typeface="Wingdings" pitchFamily="2" charset="2"/>
              </a:rPr>
              <a:t>only</a:t>
            </a:r>
            <a:r>
              <a:rPr lang="fr-BE" dirty="0" smtClean="0">
                <a:sym typeface="Wingdings" pitchFamily="2" charset="2"/>
              </a:rPr>
              <a:t> in </a:t>
            </a:r>
            <a:r>
              <a:rPr lang="fr-BE" dirty="0" err="1" smtClean="0">
                <a:sym typeface="Wingdings" pitchFamily="2" charset="2"/>
              </a:rPr>
              <a:t>well</a:t>
            </a:r>
            <a:r>
              <a:rPr lang="fr-BE" dirty="0" smtClean="0">
                <a:sym typeface="Wingdings" pitchFamily="2" charset="2"/>
              </a:rPr>
              <a:t> </a:t>
            </a:r>
            <a:r>
              <a:rPr lang="fr-BE" dirty="0" err="1" smtClean="0">
                <a:sym typeface="Wingdings" pitchFamily="2" charset="2"/>
              </a:rPr>
              <a:t>oriented</a:t>
            </a:r>
            <a:r>
              <a:rPr lang="fr-BE" dirty="0" smtClean="0">
                <a:sym typeface="Wingdings" pitchFamily="2" charset="2"/>
              </a:rPr>
              <a:t> grains, </a:t>
            </a:r>
          </a:p>
          <a:p>
            <a:r>
              <a:rPr lang="fr-BE" dirty="0" smtClean="0">
                <a:sym typeface="Wingdings" pitchFamily="2" charset="2"/>
              </a:rPr>
              <a:t>					in </a:t>
            </a:r>
            <a:r>
              <a:rPr lang="fr-BE" dirty="0" err="1" smtClean="0">
                <a:sym typeface="Wingdings" pitchFamily="2" charset="2"/>
              </a:rPr>
              <a:t>other</a:t>
            </a:r>
            <a:r>
              <a:rPr lang="fr-BE" dirty="0" smtClean="0">
                <a:sym typeface="Wingdings" pitchFamily="2" charset="2"/>
              </a:rPr>
              <a:t> grains transfo </a:t>
            </a:r>
            <a:r>
              <a:rPr lang="fr-BE" dirty="0" err="1" smtClean="0">
                <a:sym typeface="Wingdings" pitchFamily="2" charset="2"/>
              </a:rPr>
              <a:t>inhibited</a:t>
            </a:r>
            <a:r>
              <a:rPr lang="fr-BE" dirty="0" smtClean="0">
                <a:sym typeface="Wingdings" pitchFamily="2" charset="2"/>
              </a:rPr>
              <a:t>, </a:t>
            </a:r>
          </a:p>
          <a:p>
            <a:r>
              <a:rPr lang="fr-BE" dirty="0" smtClean="0">
                <a:sym typeface="Wingdings" pitchFamily="2" charset="2"/>
              </a:rPr>
              <a:t>		stress free </a:t>
            </a:r>
            <a:r>
              <a:rPr lang="fr-BE" dirty="0" err="1" smtClean="0">
                <a:sym typeface="Wingdings" pitchFamily="2" charset="2"/>
              </a:rPr>
              <a:t>samples</a:t>
            </a:r>
            <a:r>
              <a:rPr lang="fr-BE" dirty="0" smtClean="0">
                <a:sym typeface="Wingdings" pitchFamily="2" charset="2"/>
              </a:rPr>
              <a:t> : more </a:t>
            </a:r>
            <a:r>
              <a:rPr lang="fr-BE" dirty="0" err="1" smtClean="0">
                <a:sym typeface="Wingdings" pitchFamily="2" charset="2"/>
              </a:rPr>
              <a:t>random</a:t>
            </a:r>
            <a:r>
              <a:rPr lang="fr-BE" dirty="0" smtClean="0">
                <a:sym typeface="Wingdings" pitchFamily="2" charset="2"/>
              </a:rPr>
              <a:t>  </a:t>
            </a:r>
            <a:r>
              <a:rPr lang="fr-BE" dirty="0" err="1" smtClean="0">
                <a:sym typeface="Wingdings" pitchFamily="2" charset="2"/>
              </a:rPr>
              <a:t>bainite</a:t>
            </a:r>
            <a:endParaRPr lang="fr-BE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63488"/>
          </a:xfrm>
        </p:spPr>
        <p:txBody>
          <a:bodyPr/>
          <a:lstStyle/>
          <a:p>
            <a:r>
              <a:rPr lang="fr-BE" sz="3600" dirty="0" err="1" smtClean="0"/>
              <a:t>Mechanical</a:t>
            </a:r>
            <a:r>
              <a:rPr lang="fr-BE" sz="3600" dirty="0" smtClean="0"/>
              <a:t> data by compression tests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5220072" y="980728"/>
            <a:ext cx="3384376" cy="4525963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endParaRPr lang="fr-BE" dirty="0" smtClean="0"/>
          </a:p>
          <a:p>
            <a:pPr>
              <a:buNone/>
            </a:pPr>
            <a:r>
              <a:rPr lang="fr-BE" dirty="0" err="1" smtClean="0">
                <a:solidFill>
                  <a:schemeClr val="tx1"/>
                </a:solidFill>
              </a:rPr>
              <a:t>Same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behaviour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at</a:t>
            </a:r>
            <a:r>
              <a:rPr lang="fr-BE" dirty="0" smtClean="0">
                <a:solidFill>
                  <a:schemeClr val="tx1"/>
                </a:solidFill>
              </a:rPr>
              <a:t> 80°C and 150°C for  100% of Ma </a:t>
            </a:r>
            <a:r>
              <a:rPr lang="fr-BE" dirty="0" err="1" smtClean="0">
                <a:solidFill>
                  <a:schemeClr val="tx1"/>
                </a:solidFill>
              </a:rPr>
              <a:t>samples</a:t>
            </a:r>
            <a:r>
              <a:rPr lang="fr-BE" dirty="0" smtClean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11" name="Image 10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752528" cy="3528392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971600" y="1412776"/>
            <a:ext cx="6480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Shell</a:t>
            </a:r>
            <a:endParaRPr lang="en-US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051720" y="12687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Martensite for </a:t>
            </a:r>
            <a:r>
              <a:rPr lang="fr-BE" dirty="0" err="1" smtClean="0"/>
              <a:t>Galaxi</a:t>
            </a:r>
            <a:endParaRPr lang="fr-BE" dirty="0"/>
          </a:p>
        </p:txBody>
      </p:sp>
      <p:sp>
        <p:nvSpPr>
          <p:cNvPr id="16" name="ZoneTexte 15"/>
          <p:cNvSpPr txBox="1"/>
          <p:nvPr/>
        </p:nvSpPr>
        <p:spPr>
          <a:xfrm>
            <a:off x="0" y="5013176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 Bala  </a:t>
            </a:r>
            <a:r>
              <a:rPr lang="fr-BE" dirty="0" err="1" smtClean="0"/>
              <a:t>Arch</a:t>
            </a:r>
            <a:r>
              <a:rPr lang="fr-BE" dirty="0" smtClean="0"/>
              <a:t> of M&amp;M 2009  1</a:t>
            </a:r>
            <a:r>
              <a:rPr lang="fr-BE" baseline="30000" dirty="0" smtClean="0"/>
              <a:t>st </a:t>
            </a:r>
            <a:r>
              <a:rPr lang="fr-BE" dirty="0" smtClean="0"/>
              <a:t>state of </a:t>
            </a:r>
            <a:r>
              <a:rPr lang="fr-BE" dirty="0" err="1" smtClean="0"/>
              <a:t>tempering</a:t>
            </a:r>
            <a:r>
              <a:rPr lang="fr-BE" dirty="0" smtClean="0"/>
              <a:t> in HSS = </a:t>
            </a:r>
            <a:r>
              <a:rPr lang="fr-BE" dirty="0" err="1" smtClean="0"/>
              <a:t>precipitation</a:t>
            </a:r>
            <a:r>
              <a:rPr lang="fr-BE" dirty="0" smtClean="0"/>
              <a:t> of </a:t>
            </a:r>
            <a:r>
              <a:rPr lang="el-GR" dirty="0" smtClean="0"/>
              <a:t>ε</a:t>
            </a:r>
            <a:r>
              <a:rPr lang="fr-BE" dirty="0" smtClean="0"/>
              <a:t> transition 					</a:t>
            </a:r>
            <a:r>
              <a:rPr lang="fr-BE" dirty="0" err="1" smtClean="0"/>
              <a:t>carbides</a:t>
            </a:r>
            <a:r>
              <a:rPr lang="fr-BE" dirty="0" smtClean="0"/>
              <a:t> </a:t>
            </a:r>
            <a:r>
              <a:rPr lang="fr-BE" dirty="0" err="1" smtClean="0"/>
              <a:t>between</a:t>
            </a:r>
            <a:r>
              <a:rPr lang="fr-BE" dirty="0" smtClean="0"/>
              <a:t> 80°C and 300°C</a:t>
            </a:r>
          </a:p>
          <a:p>
            <a:r>
              <a:rPr lang="fr-BE" b="1" dirty="0" err="1" smtClean="0"/>
              <a:t>Assumption</a:t>
            </a:r>
            <a:r>
              <a:rPr lang="fr-BE" b="1" dirty="0" smtClean="0"/>
              <a:t>:</a:t>
            </a:r>
            <a:r>
              <a:rPr lang="fr-BE" dirty="0" smtClean="0"/>
              <a:t>  </a:t>
            </a:r>
          </a:p>
          <a:p>
            <a:r>
              <a:rPr lang="fr-BE" dirty="0" smtClean="0"/>
              <a:t>the </a:t>
            </a:r>
            <a:r>
              <a:rPr lang="fr-BE" dirty="0" err="1" smtClean="0"/>
              <a:t>softening</a:t>
            </a:r>
            <a:r>
              <a:rPr lang="fr-BE" dirty="0" smtClean="0"/>
              <a:t> due to stress relaxation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higher</a:t>
            </a:r>
            <a:r>
              <a:rPr lang="fr-BE" dirty="0" smtClean="0"/>
              <a:t> </a:t>
            </a:r>
            <a:r>
              <a:rPr lang="fr-BE" dirty="0" err="1" smtClean="0"/>
              <a:t>Tp</a:t>
            </a:r>
            <a:r>
              <a:rPr lang="fr-BE" dirty="0" smtClean="0"/>
              <a:t>° </a:t>
            </a:r>
          </a:p>
          <a:p>
            <a:r>
              <a:rPr lang="fr-BE" dirty="0" smtClean="0"/>
              <a:t>in </a:t>
            </a:r>
            <a:r>
              <a:rPr lang="fr-BE" b="1" i="1" dirty="0" err="1" smtClean="0"/>
              <a:t>competition</a:t>
            </a:r>
            <a:r>
              <a:rPr lang="fr-BE" b="1" i="1" dirty="0" smtClean="0"/>
              <a:t> 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the </a:t>
            </a:r>
            <a:r>
              <a:rPr lang="fr-BE" dirty="0" err="1" smtClean="0"/>
              <a:t>hardening</a:t>
            </a:r>
            <a:r>
              <a:rPr lang="fr-BE" dirty="0" smtClean="0"/>
              <a:t> due to </a:t>
            </a:r>
            <a:r>
              <a:rPr lang="fr-BE" dirty="0" err="1" smtClean="0"/>
              <a:t>precipitation</a:t>
            </a:r>
            <a:r>
              <a:rPr lang="fr-BE" dirty="0" smtClean="0"/>
              <a:t> of </a:t>
            </a:r>
            <a:r>
              <a:rPr lang="el-GR" dirty="0" smtClean="0"/>
              <a:t>ε</a:t>
            </a:r>
            <a:r>
              <a:rPr lang="fr-BE" dirty="0" smtClean="0"/>
              <a:t> transition </a:t>
            </a:r>
            <a:r>
              <a:rPr lang="fr-BE" dirty="0" err="1" smtClean="0"/>
              <a:t>carbides</a:t>
            </a:r>
            <a:r>
              <a:rPr lang="fr-BE" dirty="0" smtClean="0"/>
              <a:t> </a:t>
            </a: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5496"/>
          </a:xfrm>
        </p:spPr>
        <p:txBody>
          <a:bodyPr/>
          <a:lstStyle/>
          <a:p>
            <a:r>
              <a:rPr lang="fr-BE" dirty="0" err="1" smtClean="0"/>
              <a:t>Current</a:t>
            </a:r>
            <a:r>
              <a:rPr lang="fr-BE" dirty="0" smtClean="0"/>
              <a:t> simulations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8526720" cy="4526280"/>
          </a:xfrm>
        </p:spPr>
        <p:txBody>
          <a:bodyPr>
            <a:normAutofit/>
          </a:bodyPr>
          <a:lstStyle/>
          <a:p>
            <a:r>
              <a:rPr lang="fr-BE" dirty="0" smtClean="0">
                <a:solidFill>
                  <a:schemeClr val="tx1"/>
                </a:solidFill>
              </a:rPr>
              <a:t>Stress-</a:t>
            </a:r>
            <a:r>
              <a:rPr lang="fr-BE" dirty="0" err="1" smtClean="0">
                <a:solidFill>
                  <a:schemeClr val="tx1"/>
                </a:solidFill>
              </a:rPr>
              <a:t>strain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curve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forget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bainite</a:t>
            </a:r>
            <a:r>
              <a:rPr lang="fr-BE" dirty="0" smtClean="0">
                <a:solidFill>
                  <a:schemeClr val="tx1"/>
                </a:solidFill>
              </a:rPr>
              <a:t> in </a:t>
            </a:r>
            <a:r>
              <a:rPr lang="fr-BE" dirty="0" err="1" smtClean="0">
                <a:solidFill>
                  <a:schemeClr val="tx1"/>
                </a:solidFill>
              </a:rPr>
              <a:t>austenite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Galaxi</a:t>
            </a:r>
            <a:endParaRPr lang="fr-BE" dirty="0" smtClean="0">
              <a:solidFill>
                <a:schemeClr val="tx1"/>
              </a:solidFill>
            </a:endParaRPr>
          </a:p>
          <a:p>
            <a:r>
              <a:rPr lang="fr-BE" dirty="0" smtClean="0">
                <a:solidFill>
                  <a:schemeClr val="tx1"/>
                </a:solidFill>
              </a:rPr>
              <a:t>Ms  transfo </a:t>
            </a:r>
            <a:r>
              <a:rPr lang="fr-BE" dirty="0" err="1" smtClean="0">
                <a:solidFill>
                  <a:schemeClr val="tx1"/>
                </a:solidFill>
              </a:rPr>
              <a:t>based</a:t>
            </a:r>
            <a:r>
              <a:rPr lang="fr-BE" dirty="0" smtClean="0">
                <a:solidFill>
                  <a:schemeClr val="tx1"/>
                </a:solidFill>
              </a:rPr>
              <a:t> on </a:t>
            </a:r>
            <a:r>
              <a:rPr lang="fr-BE" dirty="0" err="1" smtClean="0">
                <a:solidFill>
                  <a:schemeClr val="tx1"/>
                </a:solidFill>
              </a:rPr>
              <a:t>cryogenic</a:t>
            </a:r>
            <a:r>
              <a:rPr lang="fr-BE" dirty="0" smtClean="0">
                <a:solidFill>
                  <a:schemeClr val="tx1"/>
                </a:solidFill>
              </a:rPr>
              <a:t> test on </a:t>
            </a:r>
            <a:r>
              <a:rPr lang="fr-BE" dirty="0" err="1" smtClean="0">
                <a:solidFill>
                  <a:schemeClr val="tx1"/>
                </a:solidFill>
              </a:rPr>
              <a:t>Zarya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samples</a:t>
            </a:r>
            <a:endParaRPr lang="fr-BE" dirty="0" smtClean="0">
              <a:solidFill>
                <a:schemeClr val="tx1"/>
              </a:solidFill>
            </a:endParaRPr>
          </a:p>
          <a:p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Transformation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Induced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Plasticity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: not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identified</a:t>
            </a:r>
            <a:endParaRPr lang="fr-BE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fr-BE" dirty="0" smtClean="0">
                <a:solidFill>
                  <a:schemeClr val="tx1"/>
                </a:solidFill>
              </a:rPr>
              <a:t>No shift of Ms </a:t>
            </a:r>
            <a:r>
              <a:rPr lang="fr-BE" dirty="0" err="1" smtClean="0">
                <a:solidFill>
                  <a:schemeClr val="tx1"/>
                </a:solidFill>
              </a:rPr>
              <a:t>temperature</a:t>
            </a:r>
            <a:r>
              <a:rPr lang="fr-BE" dirty="0" smtClean="0">
                <a:solidFill>
                  <a:schemeClr val="tx1"/>
                </a:solidFill>
              </a:rPr>
              <a:t> : not </a:t>
            </a:r>
            <a:r>
              <a:rPr lang="fr-BE" dirty="0" err="1" smtClean="0">
                <a:solidFill>
                  <a:schemeClr val="tx1"/>
                </a:solidFill>
              </a:rPr>
              <a:t>identified</a:t>
            </a: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BE" dirty="0" smtClean="0">
                <a:solidFill>
                  <a:schemeClr val="tx1"/>
                </a:solidFill>
              </a:rPr>
              <a:t>	(</a:t>
            </a:r>
            <a:r>
              <a:rPr lang="fr-BE" dirty="0" err="1" smtClean="0">
                <a:solidFill>
                  <a:schemeClr val="tx1"/>
                </a:solidFill>
              </a:rPr>
              <a:t>phenomena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known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from</a:t>
            </a:r>
            <a:r>
              <a:rPr lang="fr-BE" dirty="0" smtClean="0">
                <a:solidFill>
                  <a:schemeClr val="tx1"/>
                </a:solidFill>
              </a:rPr>
              <a:t> by  </a:t>
            </a:r>
            <a:r>
              <a:rPr lang="fr-BE" dirty="0" err="1" smtClean="0">
                <a:solidFill>
                  <a:schemeClr val="tx1"/>
                </a:solidFill>
              </a:rPr>
              <a:t>previous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Gleeble</a:t>
            </a:r>
            <a:r>
              <a:rPr lang="fr-BE" dirty="0" smtClean="0">
                <a:solidFill>
                  <a:schemeClr val="tx1"/>
                </a:solidFill>
              </a:rPr>
              <a:t> tests)</a:t>
            </a:r>
          </a:p>
          <a:p>
            <a:pPr>
              <a:buNone/>
            </a:pPr>
            <a:endParaRPr lang="fr-BE" dirty="0" smtClean="0">
              <a:solidFill>
                <a:schemeClr val="tx1"/>
              </a:solidFill>
            </a:endParaRPr>
          </a:p>
          <a:p>
            <a:pPr>
              <a:buFont typeface="Wingdings"/>
              <a:buChar char="à"/>
            </a:pP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Sensitivity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study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 to check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effect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(future)</a:t>
            </a:r>
          </a:p>
          <a:p>
            <a:pPr>
              <a:buFont typeface="Wingdings"/>
              <a:buChar char="à"/>
            </a:pPr>
            <a:endParaRPr lang="fr-BE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Is the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current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model able to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explain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the  trends of more cracks for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larger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rolls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?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fr-BE" dirty="0" smtClean="0"/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Simulations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251520" y="2636912"/>
            <a:ext cx="8640959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79512"/>
          </a:xfrm>
        </p:spPr>
        <p:txBody>
          <a:bodyPr/>
          <a:lstStyle/>
          <a:p>
            <a:r>
              <a:rPr lang="fr-BE" dirty="0" smtClean="0"/>
              <a:t>Thermal </a:t>
            </a:r>
            <a:r>
              <a:rPr lang="fr-BE" dirty="0" err="1" smtClean="0"/>
              <a:t>fields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8" name="Image 7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744416" cy="288032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251520" y="4293096"/>
            <a:ext cx="88924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PPC </a:t>
            </a:r>
            <a:r>
              <a:rPr lang="en-GB" sz="2400" b="1" dirty="0" smtClean="0"/>
              <a:t>Post Casting Cooling stage  </a:t>
            </a:r>
            <a:r>
              <a:rPr lang="en-GB" sz="2400" dirty="0" smtClean="0"/>
              <a:t>(convection radiation)</a:t>
            </a:r>
            <a:endParaRPr lang="fr-BE" sz="2400" dirty="0" smtClean="0"/>
          </a:p>
          <a:p>
            <a:r>
              <a:rPr lang="fr-BE" sz="2400" dirty="0" smtClean="0"/>
              <a:t>THT </a:t>
            </a:r>
            <a:r>
              <a:rPr lang="en-GB" sz="2400" b="1" dirty="0" smtClean="0"/>
              <a:t>Tempering Heat Treatment (</a:t>
            </a:r>
            <a:r>
              <a:rPr lang="en-GB" sz="2400" dirty="0" smtClean="0"/>
              <a:t>imposed temperature)</a:t>
            </a:r>
          </a:p>
          <a:p>
            <a:endParaRPr lang="en-GB" dirty="0" smtClean="0"/>
          </a:p>
          <a:p>
            <a:r>
              <a:rPr lang="en-GB" sz="3200" dirty="0" smtClean="0"/>
              <a:t>Stronger gradients in cooling than in tempering</a:t>
            </a:r>
            <a:endParaRPr lang="fr-BE" sz="3200" dirty="0"/>
          </a:p>
        </p:txBody>
      </p:sp>
      <p:pic>
        <p:nvPicPr>
          <p:cNvPr id="11" name="Image 10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06627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7504"/>
          </a:xfrm>
        </p:spPr>
        <p:txBody>
          <a:bodyPr/>
          <a:lstStyle/>
          <a:p>
            <a:r>
              <a:rPr lang="fr-BE" dirty="0" smtClean="0"/>
              <a:t>Axial stress f(t)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15</a:t>
            </a:fld>
            <a:endParaRPr lang="fr-BE"/>
          </a:p>
        </p:txBody>
      </p:sp>
      <p:grpSp>
        <p:nvGrpSpPr>
          <p:cNvPr id="9" name="Groupe 8"/>
          <p:cNvGrpSpPr/>
          <p:nvPr/>
        </p:nvGrpSpPr>
        <p:grpSpPr>
          <a:xfrm>
            <a:off x="179512" y="1124744"/>
            <a:ext cx="6192688" cy="5040560"/>
            <a:chOff x="611560" y="1772816"/>
            <a:chExt cx="6192688" cy="4608512"/>
          </a:xfrm>
        </p:grpSpPr>
        <p:pic>
          <p:nvPicPr>
            <p:cNvPr id="6" name="Imag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772816"/>
              <a:ext cx="6192688" cy="4608512"/>
            </a:xfrm>
            <a:prstGeom prst="rect">
              <a:avLst/>
            </a:prstGeom>
            <a:noFill/>
          </p:spPr>
        </p:pic>
        <p:sp>
          <p:nvSpPr>
            <p:cNvPr id="7" name="ZoneTexte 6"/>
            <p:cNvSpPr txBox="1"/>
            <p:nvPr/>
          </p:nvSpPr>
          <p:spPr>
            <a:xfrm>
              <a:off x="1979712" y="1988840"/>
              <a:ext cx="1728192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BE" dirty="0" smtClean="0"/>
                <a:t>Center</a:t>
              </a:r>
            </a:p>
            <a:p>
              <a:r>
                <a:rPr lang="fr-BE" dirty="0" smtClean="0"/>
                <a:t>Interface </a:t>
              </a:r>
              <a:r>
                <a:rPr lang="fr-BE" dirty="0" err="1" smtClean="0"/>
                <a:t>core</a:t>
              </a:r>
              <a:endParaRPr lang="fr-BE" dirty="0" smtClean="0"/>
            </a:p>
            <a:p>
              <a:r>
                <a:rPr lang="fr-BE" dirty="0" smtClean="0"/>
                <a:t>Interface </a:t>
              </a:r>
              <a:r>
                <a:rPr lang="fr-BE" dirty="0" err="1" smtClean="0"/>
                <a:t>shell</a:t>
              </a:r>
              <a:endParaRPr lang="fr-BE" dirty="0" smtClean="0"/>
            </a:p>
            <a:p>
              <a:r>
                <a:rPr lang="fr-BE" dirty="0" smtClean="0"/>
                <a:t>Surface</a:t>
              </a:r>
            </a:p>
            <a:p>
              <a:endParaRPr lang="fr-BE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627784" y="5301208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dirty="0" smtClean="0">
                  <a:latin typeface="Arial" pitchFamily="34" charset="0"/>
                  <a:cs typeface="Arial" pitchFamily="34" charset="0"/>
                </a:rPr>
                <a:t>PCC</a:t>
              </a:r>
              <a:endParaRPr lang="fr-BE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6516216" y="1340768"/>
            <a:ext cx="262778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Higher</a:t>
            </a:r>
            <a:r>
              <a:rPr lang="fr-BE" sz="2400" dirty="0" smtClean="0"/>
              <a:t> stress state </a:t>
            </a:r>
            <a:r>
              <a:rPr lang="fr-BE" sz="2400" dirty="0" err="1" smtClean="0"/>
              <a:t>during</a:t>
            </a:r>
            <a:r>
              <a:rPr lang="fr-BE" sz="2400" dirty="0" smtClean="0"/>
              <a:t>  THT </a:t>
            </a:r>
            <a:r>
              <a:rPr lang="fr-BE" sz="2400" dirty="0" err="1" smtClean="0"/>
              <a:t>than</a:t>
            </a:r>
            <a:r>
              <a:rPr lang="fr-BE" sz="2400" dirty="0" smtClean="0"/>
              <a:t> PCC</a:t>
            </a:r>
          </a:p>
          <a:p>
            <a:endParaRPr lang="fr-BE" sz="2400" dirty="0" smtClean="0"/>
          </a:p>
          <a:p>
            <a:r>
              <a:rPr lang="fr-BE" sz="2400" dirty="0" err="1" smtClean="0"/>
              <a:t>Different</a:t>
            </a:r>
            <a:r>
              <a:rPr lang="fr-BE" sz="2400" dirty="0" smtClean="0"/>
              <a:t> stress </a:t>
            </a:r>
            <a:r>
              <a:rPr lang="fr-BE" sz="2400" dirty="0" err="1" smtClean="0"/>
              <a:t>level</a:t>
            </a:r>
            <a:r>
              <a:rPr lang="fr-BE" sz="2400" dirty="0" smtClean="0"/>
              <a:t> in </a:t>
            </a:r>
            <a:r>
              <a:rPr lang="fr-BE" sz="2400" dirty="0" err="1" smtClean="0"/>
              <a:t>core</a:t>
            </a:r>
            <a:endParaRPr lang="fr-BE" sz="2400" dirty="0" smtClean="0"/>
          </a:p>
          <a:p>
            <a:r>
              <a:rPr lang="fr-BE" sz="2400" dirty="0" smtClean="0"/>
              <a:t>No stress gradient in </a:t>
            </a:r>
            <a:r>
              <a:rPr lang="fr-BE" sz="2400" dirty="0" err="1" smtClean="0"/>
              <a:t>shell</a:t>
            </a:r>
            <a:endParaRPr lang="fr-BE" sz="2400" dirty="0" smtClean="0"/>
          </a:p>
          <a:p>
            <a:endParaRPr lang="fr-BE" sz="2400" dirty="0" smtClean="0"/>
          </a:p>
          <a:p>
            <a:r>
              <a:rPr lang="fr-BE" sz="2400" dirty="0" err="1" smtClean="0"/>
              <a:t>Huge</a:t>
            </a:r>
            <a:r>
              <a:rPr lang="fr-BE" sz="2400" dirty="0" smtClean="0"/>
              <a:t> gradient </a:t>
            </a:r>
            <a:r>
              <a:rPr lang="fr-BE" sz="2400" dirty="0" err="1" smtClean="0"/>
              <a:t>at</a:t>
            </a:r>
            <a:r>
              <a:rPr lang="fr-BE" sz="2400" dirty="0" smtClean="0"/>
              <a:t> </a:t>
            </a:r>
            <a:r>
              <a:rPr lang="fr-BE" sz="2400" dirty="0" err="1" smtClean="0"/>
              <a:t>material</a:t>
            </a:r>
            <a:r>
              <a:rPr lang="fr-BE" sz="2400" dirty="0" smtClean="0"/>
              <a:t> interface</a:t>
            </a:r>
          </a:p>
          <a:p>
            <a:endParaRPr lang="fr-BE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6381328"/>
            <a:ext cx="85689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dirty="0" err="1" smtClean="0"/>
              <a:t>After</a:t>
            </a:r>
            <a:r>
              <a:rPr lang="fr-BE" dirty="0" smtClean="0"/>
              <a:t> PCC : last </a:t>
            </a:r>
            <a:r>
              <a:rPr lang="fr-BE" dirty="0" err="1" smtClean="0"/>
              <a:t>cooled</a:t>
            </a:r>
            <a:r>
              <a:rPr lang="fr-BE" dirty="0" smtClean="0"/>
              <a:t>  surface in </a:t>
            </a:r>
            <a:r>
              <a:rPr lang="fr-BE" dirty="0" err="1" smtClean="0"/>
              <a:t>tensile</a:t>
            </a:r>
            <a:r>
              <a:rPr lang="fr-BE" dirty="0" smtClean="0"/>
              <a:t>   	</a:t>
            </a:r>
            <a:r>
              <a:rPr lang="fr-BE" dirty="0" err="1" smtClean="0"/>
              <a:t>After</a:t>
            </a:r>
            <a:r>
              <a:rPr lang="fr-BE" dirty="0" smtClean="0"/>
              <a:t> THT +- idem but </a:t>
            </a:r>
            <a:r>
              <a:rPr lang="fr-BE" dirty="0" err="1" smtClean="0"/>
              <a:t>tempered</a:t>
            </a:r>
            <a:r>
              <a:rPr lang="fr-BE" dirty="0" smtClean="0"/>
              <a:t> MS</a:t>
            </a:r>
          </a:p>
          <a:p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7504"/>
          </a:xfrm>
        </p:spPr>
        <p:txBody>
          <a:bodyPr/>
          <a:lstStyle/>
          <a:p>
            <a:r>
              <a:rPr lang="fr-BE" dirty="0" err="1" smtClean="0"/>
              <a:t>Hoop</a:t>
            </a:r>
            <a:r>
              <a:rPr lang="fr-BE" dirty="0" smtClean="0"/>
              <a:t> stress// </a:t>
            </a:r>
            <a:r>
              <a:rPr lang="fr-BE" dirty="0" smtClean="0"/>
              <a:t>A</a:t>
            </a:r>
            <a:r>
              <a:rPr lang="fr-BE" dirty="0" smtClean="0"/>
              <a:t>xial stress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151047"/>
            <a:ext cx="6819900" cy="4555905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179512" y="5877272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Non </a:t>
            </a:r>
            <a:r>
              <a:rPr lang="fr-BE" dirty="0" err="1" smtClean="0"/>
              <a:t>negligeable</a:t>
            </a:r>
            <a:r>
              <a:rPr lang="fr-BE" dirty="0" smtClean="0"/>
              <a:t>, not </a:t>
            </a:r>
            <a:r>
              <a:rPr lang="fr-BE" dirty="0" err="1" smtClean="0"/>
              <a:t>identicat</a:t>
            </a:r>
            <a:r>
              <a:rPr lang="fr-BE" dirty="0" smtClean="0"/>
              <a:t> to axial values, info to use in  rupture </a:t>
            </a:r>
            <a:r>
              <a:rPr lang="fr-BE" dirty="0" err="1" smtClean="0"/>
              <a:t>criteria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35496"/>
          </a:xfrm>
        </p:spPr>
        <p:txBody>
          <a:bodyPr/>
          <a:lstStyle/>
          <a:p>
            <a:r>
              <a:rPr lang="fr-BE" dirty="0" smtClean="0"/>
              <a:t>Phase transformation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6300192" y="1484784"/>
            <a:ext cx="2843808" cy="4968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BE" sz="2000" dirty="0" err="1" smtClean="0">
                <a:solidFill>
                  <a:schemeClr val="tx1"/>
                </a:solidFill>
              </a:rPr>
              <a:t>Red</a:t>
            </a:r>
            <a:r>
              <a:rPr lang="fr-BE" sz="2000" dirty="0" smtClean="0">
                <a:solidFill>
                  <a:schemeClr val="tx1"/>
                </a:solidFill>
              </a:rPr>
              <a:t> = </a:t>
            </a:r>
            <a:r>
              <a:rPr lang="fr-BE" sz="2000" dirty="0" err="1" smtClean="0">
                <a:solidFill>
                  <a:schemeClr val="tx1"/>
                </a:solidFill>
              </a:rPr>
              <a:t>core</a:t>
            </a:r>
            <a:endParaRPr lang="fr-BE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BE" sz="2000" dirty="0" smtClean="0">
                <a:solidFill>
                  <a:schemeClr val="tx1"/>
                </a:solidFill>
              </a:rPr>
              <a:t>Light = interface</a:t>
            </a:r>
          </a:p>
          <a:p>
            <a:pPr>
              <a:buNone/>
            </a:pPr>
            <a:r>
              <a:rPr lang="fr-BE" sz="2000" dirty="0" smtClean="0">
                <a:solidFill>
                  <a:schemeClr val="tx1"/>
                </a:solidFill>
              </a:rPr>
              <a:t>Blue = surface</a:t>
            </a:r>
          </a:p>
          <a:p>
            <a:pPr>
              <a:buNone/>
            </a:pPr>
            <a:endParaRPr lang="fr-BE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fr-BE" sz="2000" dirty="0" smtClean="0">
                <a:solidFill>
                  <a:schemeClr val="tx1"/>
                </a:solidFill>
              </a:rPr>
              <a:t>Thermal gradient surface - centre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000" dirty="0" smtClean="0">
                <a:solidFill>
                  <a:schemeClr val="tx1"/>
                </a:solidFill>
              </a:rPr>
              <a:t>Fe+ </a:t>
            </a:r>
            <a:r>
              <a:rPr lang="fr-BE" sz="2000" dirty="0" err="1" smtClean="0">
                <a:solidFill>
                  <a:schemeClr val="tx1"/>
                </a:solidFill>
              </a:rPr>
              <a:t>Pe</a:t>
            </a:r>
            <a:r>
              <a:rPr lang="fr-BE" sz="2000" dirty="0" smtClean="0">
                <a:solidFill>
                  <a:schemeClr val="tx1"/>
                </a:solidFill>
              </a:rPr>
              <a:t> in </a:t>
            </a:r>
          </a:p>
          <a:p>
            <a:pPr marL="457200" indent="-457200">
              <a:buNone/>
            </a:pPr>
            <a:r>
              <a:rPr lang="fr-BE" sz="2000" dirty="0" smtClean="0">
                <a:solidFill>
                  <a:schemeClr val="tx1"/>
                </a:solidFill>
              </a:rPr>
              <a:t>	</a:t>
            </a:r>
            <a:r>
              <a:rPr lang="fr-BE" sz="2000" dirty="0" err="1" smtClean="0">
                <a:solidFill>
                  <a:schemeClr val="tx1"/>
                </a:solidFill>
              </a:rPr>
              <a:t>Core</a:t>
            </a:r>
            <a:r>
              <a:rPr lang="fr-BE" sz="2000" dirty="0" smtClean="0">
                <a:solidFill>
                  <a:schemeClr val="tx1"/>
                </a:solidFill>
              </a:rPr>
              <a:t> interface +..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fr-BE" sz="2000" dirty="0" smtClean="0">
                <a:solidFill>
                  <a:schemeClr val="tx1"/>
                </a:solidFill>
              </a:rPr>
              <a:t>Fe+</a:t>
            </a:r>
            <a:r>
              <a:rPr lang="fr-BE" sz="2000" dirty="0" err="1" smtClean="0">
                <a:solidFill>
                  <a:schemeClr val="tx1"/>
                </a:solidFill>
              </a:rPr>
              <a:t>Pe</a:t>
            </a:r>
            <a:r>
              <a:rPr lang="fr-BE" sz="2000" dirty="0" smtClean="0">
                <a:solidFill>
                  <a:schemeClr val="tx1"/>
                </a:solidFill>
              </a:rPr>
              <a:t> in </a:t>
            </a:r>
            <a:r>
              <a:rPr lang="fr-BE" sz="2000" dirty="0" err="1" smtClean="0">
                <a:solidFill>
                  <a:schemeClr val="tx1"/>
                </a:solidFill>
              </a:rPr>
              <a:t>Core</a:t>
            </a:r>
            <a:r>
              <a:rPr lang="fr-BE" sz="2000" dirty="0" smtClean="0">
                <a:solidFill>
                  <a:schemeClr val="tx1"/>
                </a:solidFill>
              </a:rPr>
              <a:t> Center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fr-BE" sz="2000" dirty="0" smtClean="0">
                <a:solidFill>
                  <a:schemeClr val="tx1"/>
                </a:solidFill>
              </a:rPr>
              <a:t>Dilatation </a:t>
            </a:r>
            <a:r>
              <a:rPr lang="fr-BE" sz="2000" dirty="0" err="1" smtClean="0">
                <a:solidFill>
                  <a:schemeClr val="tx1"/>
                </a:solidFill>
              </a:rPr>
              <a:t>coef</a:t>
            </a:r>
            <a:r>
              <a:rPr lang="fr-BE" sz="2000" dirty="0" smtClean="0">
                <a:solidFill>
                  <a:schemeClr val="tx1"/>
                </a:solidFill>
              </a:rPr>
              <a:t>. </a:t>
            </a:r>
            <a:r>
              <a:rPr lang="fr-BE" sz="2000" dirty="0" err="1" smtClean="0">
                <a:solidFill>
                  <a:schemeClr val="tx1"/>
                </a:solidFill>
              </a:rPr>
              <a:t>strongly</a:t>
            </a:r>
            <a:r>
              <a:rPr lang="fr-BE" sz="2000" dirty="0" smtClean="0">
                <a:solidFill>
                  <a:schemeClr val="tx1"/>
                </a:solidFill>
              </a:rPr>
              <a:t> </a:t>
            </a:r>
            <a:r>
              <a:rPr lang="fr-BE" sz="2000" dirty="0" err="1" smtClean="0">
                <a:solidFill>
                  <a:schemeClr val="tx1"/>
                </a:solidFill>
              </a:rPr>
              <a:t>different</a:t>
            </a:r>
            <a:r>
              <a:rPr lang="fr-BE" sz="2000" dirty="0" smtClean="0">
                <a:solidFill>
                  <a:schemeClr val="tx1"/>
                </a:solidFill>
              </a:rPr>
              <a:t> in Shell and </a:t>
            </a:r>
            <a:r>
              <a:rPr lang="fr-BE" sz="2000" dirty="0" err="1" smtClean="0">
                <a:solidFill>
                  <a:schemeClr val="tx1"/>
                </a:solidFill>
              </a:rPr>
              <a:t>Core</a:t>
            </a:r>
            <a:endParaRPr lang="fr-BE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fr-BE" sz="2000" dirty="0" smtClean="0">
                <a:solidFill>
                  <a:schemeClr val="tx1"/>
                </a:solidFill>
              </a:rPr>
              <a:t>Martensite transformation in </a:t>
            </a:r>
            <a:r>
              <a:rPr lang="fr-BE" sz="2000" dirty="0" err="1" smtClean="0">
                <a:solidFill>
                  <a:schemeClr val="tx1"/>
                </a:solidFill>
              </a:rPr>
              <a:t>shell</a:t>
            </a:r>
            <a:endParaRPr lang="fr-BE" sz="2000" dirty="0" smtClean="0">
              <a:solidFill>
                <a:schemeClr val="tx1"/>
              </a:solidFill>
            </a:endParaRPr>
          </a:p>
          <a:p>
            <a:pPr marL="457200" indent="-457200">
              <a:buNone/>
            </a:pPr>
            <a:endParaRPr lang="fr-BE" sz="2000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5866563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1520"/>
          </a:xfrm>
        </p:spPr>
        <p:txBody>
          <a:bodyPr/>
          <a:lstStyle/>
          <a:p>
            <a:r>
              <a:rPr lang="fr-BE" dirty="0" smtClean="0"/>
              <a:t>Stress state </a:t>
            </a:r>
            <a:r>
              <a:rPr lang="fr-BE" dirty="0" err="1" smtClean="0"/>
              <a:t>along</a:t>
            </a:r>
            <a:r>
              <a:rPr lang="fr-BE" dirty="0" smtClean="0"/>
              <a:t> radius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6228184" y="1600200"/>
            <a:ext cx="2915816" cy="4525963"/>
          </a:xfrm>
        </p:spPr>
        <p:txBody>
          <a:bodyPr>
            <a:normAutofit fontScale="85000" lnSpcReduction="10000"/>
          </a:bodyPr>
          <a:lstStyle/>
          <a:p>
            <a:r>
              <a:rPr lang="fr-BE" dirty="0" err="1" smtClean="0">
                <a:solidFill>
                  <a:schemeClr val="tx1"/>
                </a:solidFill>
              </a:rPr>
              <a:t>During</a:t>
            </a:r>
            <a:r>
              <a:rPr lang="fr-BE" dirty="0" smtClean="0">
                <a:solidFill>
                  <a:schemeClr val="tx1"/>
                </a:solidFill>
              </a:rPr>
              <a:t> HPT</a:t>
            </a:r>
          </a:p>
          <a:p>
            <a:pPr>
              <a:buNone/>
            </a:pP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BE" dirty="0" smtClean="0">
                <a:solidFill>
                  <a:schemeClr val="tx1"/>
                </a:solidFill>
              </a:rPr>
              <a:t>High </a:t>
            </a:r>
            <a:r>
              <a:rPr lang="fr-BE" dirty="0" err="1" smtClean="0">
                <a:solidFill>
                  <a:schemeClr val="tx1"/>
                </a:solidFill>
              </a:rPr>
              <a:t>tensile</a:t>
            </a:r>
            <a:r>
              <a:rPr lang="fr-BE" dirty="0" smtClean="0">
                <a:solidFill>
                  <a:schemeClr val="tx1"/>
                </a:solidFill>
              </a:rPr>
              <a:t> state </a:t>
            </a:r>
            <a:r>
              <a:rPr lang="fr-BE" dirty="0" err="1" smtClean="0">
                <a:solidFill>
                  <a:schemeClr val="tx1"/>
                </a:solidFill>
              </a:rPr>
              <a:t>happens</a:t>
            </a:r>
            <a:r>
              <a:rPr lang="fr-BE" dirty="0" smtClean="0">
                <a:solidFill>
                  <a:schemeClr val="tx1"/>
                </a:solidFill>
              </a:rPr>
              <a:t> in </a:t>
            </a:r>
            <a:r>
              <a:rPr lang="fr-BE" dirty="0" err="1" smtClean="0">
                <a:solidFill>
                  <a:schemeClr val="tx1"/>
                </a:solidFill>
              </a:rPr>
              <a:t>shell</a:t>
            </a: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BE" dirty="0" err="1" smtClean="0">
                <a:solidFill>
                  <a:schemeClr val="tx1"/>
                </a:solidFill>
              </a:rPr>
              <a:t>Tensile</a:t>
            </a:r>
            <a:r>
              <a:rPr lang="fr-BE" dirty="0" smtClean="0">
                <a:solidFill>
                  <a:schemeClr val="tx1"/>
                </a:solidFill>
              </a:rPr>
              <a:t> state in </a:t>
            </a:r>
            <a:r>
              <a:rPr lang="fr-BE" dirty="0" err="1" smtClean="0">
                <a:solidFill>
                  <a:schemeClr val="tx1"/>
                </a:solidFill>
              </a:rPr>
              <a:t>core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disappears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than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is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recovered</a:t>
            </a: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BE" dirty="0" err="1" smtClean="0">
                <a:solidFill>
                  <a:schemeClr val="tx1"/>
                </a:solidFill>
              </a:rPr>
              <a:t>Effect</a:t>
            </a:r>
            <a:r>
              <a:rPr lang="fr-BE" dirty="0" smtClean="0">
                <a:solidFill>
                  <a:schemeClr val="tx1"/>
                </a:solidFill>
              </a:rPr>
              <a:t> not </a:t>
            </a:r>
            <a:r>
              <a:rPr lang="fr-BE" dirty="0" err="1" smtClean="0">
                <a:solidFill>
                  <a:schemeClr val="tx1"/>
                </a:solidFill>
              </a:rPr>
              <a:t>explained</a:t>
            </a:r>
            <a:r>
              <a:rPr lang="fr-BE" dirty="0" smtClean="0">
                <a:solidFill>
                  <a:schemeClr val="tx1"/>
                </a:solidFill>
              </a:rPr>
              <a:t> by  </a:t>
            </a:r>
            <a:r>
              <a:rPr lang="fr-BE" dirty="0" err="1" smtClean="0">
                <a:solidFill>
                  <a:schemeClr val="tx1"/>
                </a:solidFill>
              </a:rPr>
              <a:t>temperature</a:t>
            </a:r>
            <a:r>
              <a:rPr lang="fr-BE" dirty="0" smtClean="0">
                <a:solidFill>
                  <a:schemeClr val="tx1"/>
                </a:solidFill>
              </a:rPr>
              <a:t> gradient </a:t>
            </a:r>
          </a:p>
          <a:p>
            <a:pPr>
              <a:buNone/>
            </a:pPr>
            <a:r>
              <a:rPr lang="fr-BE" dirty="0" smtClean="0">
                <a:solidFill>
                  <a:schemeClr val="tx1"/>
                </a:solidFill>
              </a:rPr>
              <a:t>	but </a:t>
            </a:r>
            <a:r>
              <a:rPr lang="fr-BE" dirty="0" err="1" smtClean="0">
                <a:solidFill>
                  <a:schemeClr val="tx1"/>
                </a:solidFill>
              </a:rPr>
              <a:t>different</a:t>
            </a:r>
            <a:r>
              <a:rPr lang="fr-BE" dirty="0" smtClean="0">
                <a:solidFill>
                  <a:schemeClr val="tx1"/>
                </a:solidFill>
              </a:rPr>
              <a:t> dilatation </a:t>
            </a:r>
            <a:r>
              <a:rPr lang="fr-BE" dirty="0" err="1" smtClean="0">
                <a:solidFill>
                  <a:schemeClr val="tx1"/>
                </a:solidFill>
              </a:rPr>
              <a:t>coef</a:t>
            </a:r>
            <a:r>
              <a:rPr lang="fr-BE" dirty="0" smtClean="0">
                <a:solidFill>
                  <a:schemeClr val="tx1"/>
                </a:solidFill>
              </a:rPr>
              <a:t>.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5843155" cy="504056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4355976" y="59492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End of PCC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3923928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End of HPT</a:t>
            </a:r>
            <a:endParaRPr lang="fr-BE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563888" y="3356992"/>
            <a:ext cx="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8" idx="2"/>
          </p:cNvCxnSpPr>
          <p:nvPr/>
        </p:nvCxnSpPr>
        <p:spPr>
          <a:xfrm>
            <a:off x="4680012" y="3798332"/>
            <a:ext cx="828092" cy="92681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3779912" y="3789040"/>
            <a:ext cx="86409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203848" y="29969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End of PCC</a:t>
            </a:r>
            <a:endParaRPr lang="fr-BE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5580112" y="4797152"/>
            <a:ext cx="144016" cy="11521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115616" y="4149080"/>
            <a:ext cx="47525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3488"/>
          </a:xfrm>
        </p:spPr>
        <p:txBody>
          <a:bodyPr/>
          <a:lstStyle/>
          <a:p>
            <a:r>
              <a:rPr lang="fr-BE" dirty="0" smtClean="0"/>
              <a:t>Dilatation coefficients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6" name="Espace réservé du contenu 5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035619" cy="3533621"/>
          </a:xfrm>
          <a:prstGeom prst="rect">
            <a:avLst/>
          </a:prstGeom>
          <a:noFill/>
        </p:spPr>
      </p:pic>
      <p:pic>
        <p:nvPicPr>
          <p:cNvPr id="7" name="Espace réservé du contenu 6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032448" cy="352839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763688" y="11967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Core</a:t>
            </a:r>
            <a:r>
              <a:rPr lang="fr-BE" dirty="0" smtClean="0"/>
              <a:t> SGI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6012160" y="11967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Shell </a:t>
            </a:r>
            <a:r>
              <a:rPr lang="fr-BE" dirty="0" err="1" smtClean="0"/>
              <a:t>Galaxi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7380312" y="28529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Austenite</a:t>
            </a:r>
            <a:endParaRPr lang="fr-BE" dirty="0"/>
          </a:p>
        </p:txBody>
      </p:sp>
      <p:sp>
        <p:nvSpPr>
          <p:cNvPr id="11" name="ZoneTexte 10"/>
          <p:cNvSpPr txBox="1"/>
          <p:nvPr/>
        </p:nvSpPr>
        <p:spPr>
          <a:xfrm>
            <a:off x="5868144" y="24208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Martensite</a:t>
            </a:r>
            <a:endParaRPr lang="fr-BE" dirty="0"/>
          </a:p>
        </p:txBody>
      </p:sp>
      <p:cxnSp>
        <p:nvCxnSpPr>
          <p:cNvPr id="13" name="Connecteur droit avec flèche 12"/>
          <p:cNvCxnSpPr>
            <a:stCxn id="10" idx="0"/>
          </p:cNvCxnSpPr>
          <p:nvPr/>
        </p:nvCxnSpPr>
        <p:spPr>
          <a:xfrm flipH="1" flipV="1">
            <a:off x="7812360" y="2492896"/>
            <a:ext cx="252028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6372200" y="1988840"/>
            <a:ext cx="144016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2915816" y="12687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Fe=</a:t>
            </a:r>
            <a:r>
              <a:rPr lang="fr-BE" dirty="0" err="1" smtClean="0"/>
              <a:t>Pe</a:t>
            </a:r>
            <a:endParaRPr lang="fr-BE" dirty="0"/>
          </a:p>
        </p:txBody>
      </p:sp>
      <p:sp>
        <p:nvSpPr>
          <p:cNvPr id="24" name="Rectangle 23"/>
          <p:cNvSpPr/>
          <p:nvPr/>
        </p:nvSpPr>
        <p:spPr>
          <a:xfrm>
            <a:off x="2699792" y="2420888"/>
            <a:ext cx="11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 err="1" smtClean="0"/>
              <a:t>Austenite</a:t>
            </a:r>
            <a:endParaRPr lang="fr-BE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2411760" y="2348880"/>
            <a:ext cx="432048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2987824" y="1628800"/>
            <a:ext cx="216024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79512" y="472514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Values &gt; dilatation </a:t>
            </a:r>
            <a:r>
              <a:rPr lang="fr-BE" sz="2400" dirty="0" err="1" smtClean="0"/>
              <a:t>experiments</a:t>
            </a:r>
            <a:r>
              <a:rPr lang="fr-BE" sz="2400" dirty="0" smtClean="0"/>
              <a:t>  +  </a:t>
            </a:r>
            <a:r>
              <a:rPr lang="fr-BE" sz="2400" dirty="0" err="1" smtClean="0"/>
              <a:t>identified</a:t>
            </a:r>
            <a:endParaRPr lang="fr-BE" sz="2400" dirty="0" smtClean="0"/>
          </a:p>
          <a:p>
            <a:r>
              <a:rPr lang="fr-BE" sz="2400" dirty="0" err="1" smtClean="0"/>
              <a:t>Inaccuracy</a:t>
            </a:r>
            <a:r>
              <a:rPr lang="fr-BE" sz="2400" dirty="0" smtClean="0"/>
              <a:t>  </a:t>
            </a:r>
            <a:r>
              <a:rPr lang="fr-BE" sz="2400" dirty="0" err="1" smtClean="0"/>
              <a:t>when</a:t>
            </a:r>
            <a:r>
              <a:rPr lang="fr-BE" sz="2400" dirty="0" smtClean="0"/>
              <a:t> phase </a:t>
            </a:r>
            <a:r>
              <a:rPr lang="fr-BE" sz="2400" dirty="0" err="1" smtClean="0"/>
              <a:t>disappears</a:t>
            </a:r>
            <a:endParaRPr lang="fr-BE" sz="2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395536" y="5589240"/>
            <a:ext cx="4248472" cy="1497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Fe or </a:t>
            </a:r>
            <a:r>
              <a:rPr lang="fr-BE" sz="2000" dirty="0" err="1" smtClean="0"/>
              <a:t>Pe</a:t>
            </a:r>
            <a:r>
              <a:rPr lang="fr-BE" sz="2000" dirty="0" smtClean="0"/>
              <a:t> transfo </a:t>
            </a:r>
            <a:r>
              <a:rPr lang="fr-BE" dirty="0" smtClean="0"/>
              <a:t>:                 </a:t>
            </a:r>
            <a:r>
              <a:rPr lang="en-GB" dirty="0" smtClean="0">
                <a:latin typeface="Times New Roman"/>
                <a:ea typeface="Times New Roman"/>
              </a:rPr>
              <a:t>7.76x10</a:t>
            </a:r>
            <a:r>
              <a:rPr lang="en-GB" baseline="30000" dirty="0" smtClean="0">
                <a:latin typeface="Times New Roman"/>
                <a:ea typeface="Times New Roman"/>
              </a:rPr>
              <a:t>-04</a:t>
            </a:r>
          </a:p>
          <a:p>
            <a:endParaRPr lang="en-GB" sz="2000" baseline="30000" dirty="0" smtClean="0">
              <a:latin typeface="Times New Roman"/>
              <a:ea typeface="Times New Roman"/>
            </a:endParaRPr>
          </a:p>
          <a:p>
            <a:r>
              <a:rPr lang="en-GB" sz="2000" dirty="0" err="1" smtClean="0">
                <a:latin typeface="Times New Roman"/>
                <a:ea typeface="Times New Roman"/>
              </a:rPr>
              <a:t>Martensitite</a:t>
            </a:r>
            <a:r>
              <a:rPr lang="en-GB" sz="2000" dirty="0" smtClean="0">
                <a:latin typeface="Times New Roman"/>
                <a:ea typeface="Times New Roman"/>
              </a:rPr>
              <a:t> </a:t>
            </a:r>
            <a:r>
              <a:rPr lang="en-GB" sz="2000" dirty="0" err="1" smtClean="0">
                <a:latin typeface="Times New Roman"/>
                <a:ea typeface="Times New Roman"/>
              </a:rPr>
              <a:t>transfo</a:t>
            </a:r>
            <a:r>
              <a:rPr lang="en-GB" sz="2000" dirty="0" smtClean="0">
                <a:latin typeface="Times New Roman"/>
                <a:ea typeface="Times New Roman"/>
              </a:rPr>
              <a:t>:               3.00x10</a:t>
            </a:r>
            <a:r>
              <a:rPr lang="en-GB" sz="2000" baseline="30000" dirty="0" smtClean="0">
                <a:latin typeface="Times New Roman"/>
                <a:ea typeface="Times New Roman"/>
              </a:rPr>
              <a:t>-03</a:t>
            </a:r>
            <a:endParaRPr lang="en-GB" sz="2400" dirty="0" smtClean="0">
              <a:latin typeface="Times New Roman"/>
              <a:ea typeface="Times New Roman"/>
            </a:endParaRPr>
          </a:p>
          <a:p>
            <a:endParaRPr lang="en-GB" sz="2000" dirty="0" smtClean="0">
              <a:latin typeface="Times New Roman"/>
              <a:ea typeface="Times New Roman"/>
            </a:endParaRPr>
          </a:p>
          <a:p>
            <a:endParaRPr lang="fr-BE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510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3012" name="Object 24"/>
          <p:cNvGraphicFramePr>
            <a:graphicFrameLocks noChangeAspect="1"/>
          </p:cNvGraphicFramePr>
          <p:nvPr/>
        </p:nvGraphicFramePr>
        <p:xfrm>
          <a:off x="2267744" y="5517232"/>
          <a:ext cx="860425" cy="468312"/>
        </p:xfrm>
        <a:graphic>
          <a:graphicData uri="http://schemas.openxmlformats.org/presentationml/2006/ole">
            <p:oleObj spid="_x0000_s43012" name="Équation" r:id="rId5" imgW="330120" imgH="203040" progId="Equation.3">
              <p:embed/>
            </p:oleObj>
          </a:graphicData>
        </a:graphic>
      </p:graphicFrame>
      <p:graphicFrame>
        <p:nvGraphicFramePr>
          <p:cNvPr id="43013" name="Object 24"/>
          <p:cNvGraphicFramePr>
            <a:graphicFrameLocks noChangeAspect="1"/>
          </p:cNvGraphicFramePr>
          <p:nvPr/>
        </p:nvGraphicFramePr>
        <p:xfrm>
          <a:off x="2627784" y="6021288"/>
          <a:ext cx="860425" cy="468312"/>
        </p:xfrm>
        <a:graphic>
          <a:graphicData uri="http://schemas.openxmlformats.org/presentationml/2006/ole">
            <p:oleObj spid="_x0000_s43013" name="Équation" r:id="rId6" imgW="330120" imgH="203040" progId="Equation.3">
              <p:embed/>
            </p:oleObj>
          </a:graphicData>
        </a:graphic>
      </p:graphicFrame>
      <p:graphicFrame>
        <p:nvGraphicFramePr>
          <p:cNvPr id="43014" name="Object 24"/>
          <p:cNvGraphicFramePr>
            <a:graphicFrameLocks noChangeAspect="1"/>
          </p:cNvGraphicFramePr>
          <p:nvPr/>
        </p:nvGraphicFramePr>
        <p:xfrm>
          <a:off x="6372200" y="4653136"/>
          <a:ext cx="528637" cy="468312"/>
        </p:xfrm>
        <a:graphic>
          <a:graphicData uri="http://schemas.openxmlformats.org/presentationml/2006/ole">
            <p:oleObj spid="_x0000_s43014" name="Équation" r:id="rId7" imgW="2030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5536" y="188641"/>
            <a:ext cx="8425184" cy="537244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GB" b="1" u="sng" dirty="0" smtClean="0">
                <a:solidFill>
                  <a:schemeClr val="tx1"/>
                </a:solidFill>
                <a:latin typeface="+mn-lt"/>
              </a:rPr>
              <a:t>Bimetallic rolling mills</a:t>
            </a:r>
            <a:endParaRPr lang="en-GB" sz="1800" b="1" u="sng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High wear resistance in the shell = </a:t>
            </a:r>
            <a:r>
              <a:rPr lang="en-GB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Chrome Steel </a:t>
            </a:r>
            <a:endParaRPr lang="en-GB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>
              <a:lnSpc>
                <a:spcPct val="80000"/>
              </a:lnSpc>
              <a:buNone/>
              <a:defRPr/>
            </a:pPr>
            <a:r>
              <a:rPr lang="en-GB" sz="2000" i="1" dirty="0" smtClean="0">
                <a:solidFill>
                  <a:schemeClr val="tx1"/>
                </a:solidFill>
                <a:latin typeface="+mn-lt"/>
              </a:rPr>
              <a:t>(as cast condition: </a:t>
            </a:r>
            <a:r>
              <a:rPr lang="en-GB" sz="2000" i="1" dirty="0" err="1" smtClean="0">
                <a:solidFill>
                  <a:schemeClr val="tx1"/>
                </a:solidFill>
                <a:latin typeface="+mn-lt"/>
              </a:rPr>
              <a:t>troostite</a:t>
            </a:r>
            <a:r>
              <a:rPr lang="en-GB" sz="2000" i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2000" i="1" dirty="0" err="1" smtClean="0">
                <a:solidFill>
                  <a:schemeClr val="tx1"/>
                </a:solidFill>
                <a:latin typeface="+mn-lt"/>
              </a:rPr>
              <a:t>martensite</a:t>
            </a:r>
            <a:r>
              <a:rPr lang="en-GB" sz="2000" i="1" dirty="0" smtClean="0">
                <a:solidFill>
                  <a:schemeClr val="tx1"/>
                </a:solidFill>
                <a:latin typeface="+mn-lt"/>
              </a:rPr>
              <a:t>, residual austenite ,</a:t>
            </a:r>
          </a:p>
          <a:p>
            <a:pPr algn="r">
              <a:lnSpc>
                <a:spcPct val="80000"/>
              </a:lnSpc>
              <a:buNone/>
              <a:defRPr/>
            </a:pPr>
            <a:r>
              <a:rPr lang="en-GB" sz="2000" i="1" dirty="0" smtClean="0">
                <a:solidFill>
                  <a:schemeClr val="tx1"/>
                </a:solidFill>
                <a:latin typeface="+mn-lt"/>
              </a:rPr>
              <a:t>eutectic carbides at GB + uniformly secondary  carbides in the matrix)</a:t>
            </a:r>
          </a:p>
          <a:p>
            <a:pPr algn="r">
              <a:lnSpc>
                <a:spcPct val="80000"/>
              </a:lnSpc>
              <a:buNone/>
              <a:defRPr/>
            </a:pPr>
            <a:endParaRPr lang="en-GB" sz="2000" i="1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High toughness in the core = </a:t>
            </a:r>
            <a:r>
              <a:rPr lang="en-GB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Spheroidal</a:t>
            </a:r>
            <a:r>
              <a:rPr lang="en-GB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Graphite Iron</a:t>
            </a:r>
            <a:endParaRPr lang="en-GB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6" indent="-342900" algn="r">
              <a:lnSpc>
                <a:spcPct val="80000"/>
              </a:lnSpc>
              <a:buNone/>
              <a:defRPr/>
            </a:pPr>
            <a:r>
              <a:rPr lang="en-GB" sz="2000" i="1" dirty="0" smtClean="0">
                <a:solidFill>
                  <a:schemeClr val="tx1"/>
                </a:solidFill>
                <a:latin typeface="+mn-lt"/>
              </a:rPr>
              <a:t>( either  </a:t>
            </a:r>
            <a:r>
              <a:rPr lang="en-GB" sz="2000" i="1" dirty="0" err="1" smtClean="0">
                <a:solidFill>
                  <a:schemeClr val="tx1"/>
                </a:solidFill>
                <a:latin typeface="+mn-lt"/>
              </a:rPr>
              <a:t>pearlitic</a:t>
            </a:r>
            <a:r>
              <a:rPr lang="en-GB" sz="2000" i="1" dirty="0" smtClean="0">
                <a:solidFill>
                  <a:schemeClr val="tx1"/>
                </a:solidFill>
                <a:latin typeface="+mn-lt"/>
              </a:rPr>
              <a:t> or </a:t>
            </a:r>
            <a:r>
              <a:rPr lang="en-GB" sz="2000" i="1" dirty="0" err="1" smtClean="0">
                <a:solidFill>
                  <a:schemeClr val="tx1"/>
                </a:solidFill>
                <a:latin typeface="+mn-lt"/>
              </a:rPr>
              <a:t>ferritic</a:t>
            </a:r>
            <a:r>
              <a:rPr lang="en-GB" sz="2000" i="1" dirty="0" smtClean="0">
                <a:solidFill>
                  <a:schemeClr val="tx1"/>
                </a:solidFill>
                <a:latin typeface="+mn-lt"/>
              </a:rPr>
              <a:t> one)</a:t>
            </a:r>
          </a:p>
          <a:p>
            <a:pPr>
              <a:lnSpc>
                <a:spcPct val="80000"/>
              </a:lnSpc>
              <a:buNone/>
              <a:defRPr/>
            </a:pPr>
            <a:endParaRPr lang="en-GB" sz="200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endParaRPr lang="en-GB" sz="1800" dirty="0" smtClean="0">
              <a:latin typeface="+mn-lt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1800" dirty="0" smtClean="0">
                <a:latin typeface="+mn-lt"/>
              </a:rPr>
              <a:t> </a:t>
            </a:r>
            <a:endParaRPr lang="en-US" sz="1800" dirty="0" smtClean="0">
              <a:latin typeface="+mn-lt"/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5847878" cy="32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7619-3452-4D5A-82D4-F085238D3748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8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2088232" cy="39697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599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Sensitivity</a:t>
            </a:r>
            <a:r>
              <a:rPr lang="fr-BE" dirty="0" smtClean="0"/>
              <a:t> to </a:t>
            </a:r>
            <a:r>
              <a:rPr lang="fr-BE" dirty="0" err="1" smtClean="0"/>
              <a:t>parameter</a:t>
            </a:r>
            <a:r>
              <a:rPr lang="fr-BE" dirty="0" smtClean="0"/>
              <a:t> </a:t>
            </a:r>
            <a:r>
              <a:rPr lang="fr-BE" dirty="0" err="1" smtClean="0"/>
              <a:t>accuracy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6" name="Espace réservé du contenu 5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2558" y="2564904"/>
            <a:ext cx="3846909" cy="2592287"/>
          </a:xfrm>
          <a:prstGeom prst="rect">
            <a:avLst/>
          </a:prstGeom>
          <a:noFill/>
        </p:spPr>
      </p:pic>
      <p:pic>
        <p:nvPicPr>
          <p:cNvPr id="9" name="Espace réservé du contenu 8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08205"/>
            <a:ext cx="4038600" cy="2509953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539552" y="551723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/>
              <a:t>Results</a:t>
            </a:r>
            <a:r>
              <a:rPr lang="fr-BE" sz="2000" dirty="0" smtClean="0"/>
              <a:t> </a:t>
            </a:r>
            <a:r>
              <a:rPr lang="fr-BE" sz="2000" dirty="0" err="1" smtClean="0"/>
              <a:t>with</a:t>
            </a:r>
            <a:r>
              <a:rPr lang="fr-BE" sz="2000" dirty="0" smtClean="0"/>
              <a:t> data (Jan 2013)  … </a:t>
            </a:r>
          </a:p>
          <a:p>
            <a:r>
              <a:rPr lang="fr-BE" sz="2000" dirty="0" err="1" smtClean="0"/>
              <a:t>Results</a:t>
            </a:r>
            <a:r>
              <a:rPr lang="fr-BE" sz="2000" dirty="0" smtClean="0"/>
              <a:t> </a:t>
            </a:r>
            <a:r>
              <a:rPr lang="fr-BE" sz="2000" dirty="0" err="1" smtClean="0"/>
              <a:t>with</a:t>
            </a:r>
            <a:r>
              <a:rPr lang="fr-BE" sz="2000" dirty="0" smtClean="0"/>
              <a:t> data (Jan 2014)</a:t>
            </a:r>
          </a:p>
          <a:p>
            <a:r>
              <a:rPr lang="fr-BE" sz="2000" dirty="0" smtClean="0"/>
              <a:t>TTT, dilatation  coefficients and        </a:t>
            </a:r>
            <a:r>
              <a:rPr lang="fr-BE" sz="2000" dirty="0" err="1" smtClean="0"/>
              <a:t>modified</a:t>
            </a:r>
            <a:r>
              <a:rPr lang="fr-BE" sz="2000" dirty="0" smtClean="0"/>
              <a:t> </a:t>
            </a:r>
            <a:endParaRPr lang="fr-BE" sz="2000" dirty="0"/>
          </a:p>
        </p:txBody>
      </p:sp>
      <p:graphicFrame>
        <p:nvGraphicFramePr>
          <p:cNvPr id="46081" name="Object 24"/>
          <p:cNvGraphicFramePr>
            <a:graphicFrameLocks noChangeAspect="1"/>
          </p:cNvGraphicFramePr>
          <p:nvPr/>
        </p:nvGraphicFramePr>
        <p:xfrm>
          <a:off x="4139952" y="6021288"/>
          <a:ext cx="528638" cy="468312"/>
        </p:xfrm>
        <a:graphic>
          <a:graphicData uri="http://schemas.openxmlformats.org/presentationml/2006/ole">
            <p:oleObj spid="_x0000_s46081" name="Équation" r:id="rId5" imgW="2030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fr-BE" sz="3600" b="1" dirty="0" err="1" smtClean="0"/>
              <a:t>Effect</a:t>
            </a:r>
            <a:r>
              <a:rPr lang="fr-BE" sz="3600" b="1" dirty="0" smtClean="0"/>
              <a:t> of </a:t>
            </a:r>
            <a:r>
              <a:rPr lang="fr-BE" sz="3600" b="1" dirty="0" err="1" smtClean="0"/>
              <a:t>increased</a:t>
            </a:r>
            <a:r>
              <a:rPr lang="fr-BE" sz="3600" b="1" dirty="0" smtClean="0"/>
              <a:t> </a:t>
            </a:r>
            <a:r>
              <a:rPr lang="fr-BE" sz="3600" b="1" dirty="0" err="1" smtClean="0"/>
              <a:t>geometry</a:t>
            </a:r>
            <a:r>
              <a:rPr lang="fr-BE" sz="3600" b="1" dirty="0" smtClean="0"/>
              <a:t> on </a:t>
            </a:r>
            <a:r>
              <a:rPr lang="fr-BE" sz="3600" b="1" dirty="0" err="1" smtClean="0"/>
              <a:t>residual</a:t>
            </a:r>
            <a:r>
              <a:rPr lang="fr-BE" sz="3600" b="1" dirty="0" smtClean="0"/>
              <a:t> axial </a:t>
            </a:r>
            <a:r>
              <a:rPr lang="fr-BE" sz="3600" b="1" dirty="0" err="1" smtClean="0"/>
              <a:t>strain</a:t>
            </a:r>
            <a:endParaRPr lang="fr-BE" sz="3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67624" y="5260710"/>
            <a:ext cx="2676376" cy="159729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380312" y="48691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Old</a:t>
            </a:r>
            <a:r>
              <a:rPr lang="fr-BE" dirty="0" smtClean="0"/>
              <a:t> input data</a:t>
            </a:r>
            <a:endParaRPr lang="fr-BE" dirty="0"/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6768752" cy="381642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6804248" y="1340768"/>
            <a:ext cx="201622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err="1" smtClean="0"/>
              <a:t>Increased</a:t>
            </a:r>
            <a:r>
              <a:rPr lang="fr-BE" sz="2800" dirty="0" smtClean="0"/>
              <a:t> </a:t>
            </a:r>
          </a:p>
          <a:p>
            <a:r>
              <a:rPr lang="fr-BE" sz="2800" dirty="0" err="1" smtClean="0"/>
              <a:t>geometry</a:t>
            </a:r>
            <a:r>
              <a:rPr lang="fr-BE" sz="2800" dirty="0" smtClean="0"/>
              <a:t> </a:t>
            </a:r>
          </a:p>
          <a:p>
            <a:r>
              <a:rPr lang="fr-BE" sz="2800" dirty="0" smtClean="0"/>
              <a:t>« </a:t>
            </a:r>
            <a:r>
              <a:rPr lang="fr-BE" sz="2800" dirty="0" err="1" smtClean="0"/>
              <a:t>Similar</a:t>
            </a:r>
            <a:r>
              <a:rPr lang="fr-BE" sz="2800" dirty="0" smtClean="0"/>
              <a:t> »</a:t>
            </a:r>
          </a:p>
          <a:p>
            <a:r>
              <a:rPr lang="fr-BE" sz="2800" dirty="0" smtClean="0"/>
              <a:t>but </a:t>
            </a:r>
            <a:r>
              <a:rPr lang="fr-BE" sz="2800" dirty="0" err="1" smtClean="0"/>
              <a:t>higher</a:t>
            </a:r>
            <a:endParaRPr lang="fr-BE" sz="2800" dirty="0" smtClean="0"/>
          </a:p>
          <a:p>
            <a:r>
              <a:rPr lang="fr-BE" sz="2800" dirty="0" smtClean="0"/>
              <a:t> </a:t>
            </a:r>
            <a:r>
              <a:rPr lang="fr-BE" sz="2800" dirty="0" err="1" smtClean="0"/>
              <a:t>residual</a:t>
            </a:r>
            <a:r>
              <a:rPr lang="fr-BE" sz="2800" dirty="0" smtClean="0"/>
              <a:t> stresses  </a:t>
            </a:r>
            <a:r>
              <a:rPr lang="fr-BE" sz="2800" dirty="0" err="1" smtClean="0"/>
              <a:t>after</a:t>
            </a:r>
            <a:r>
              <a:rPr lang="fr-BE" sz="2800" dirty="0" smtClean="0"/>
              <a:t> HPT</a:t>
            </a:r>
          </a:p>
          <a:p>
            <a:endParaRPr lang="fr-BE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5373216"/>
            <a:ext cx="64442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PHT :  extreme values at interface non proportional to total radius</a:t>
            </a:r>
          </a:p>
          <a:p>
            <a:r>
              <a:rPr lang="en-GB" sz="2400" dirty="0" smtClean="0"/>
              <a:t>PCC : in the core </a:t>
            </a:r>
          </a:p>
          <a:p>
            <a:r>
              <a:rPr lang="en-GB" sz="2400" dirty="0" smtClean="0"/>
              <a:t>max tensile stress  89 to 183 </a:t>
            </a:r>
            <a:r>
              <a:rPr lang="en-GB" sz="2400" dirty="0" err="1" smtClean="0"/>
              <a:t>Mpa</a:t>
            </a:r>
            <a:r>
              <a:rPr lang="en-GB" sz="2400" dirty="0" smtClean="0"/>
              <a:t> when radius</a:t>
            </a:r>
          </a:p>
          <a:p>
            <a:endParaRPr lang="fr-BE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2699792" y="6525344"/>
            <a:ext cx="72008" cy="3326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6444208" y="6597352"/>
            <a:ext cx="72008" cy="2606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79512"/>
          </a:xfrm>
        </p:spPr>
        <p:txBody>
          <a:bodyPr/>
          <a:lstStyle/>
          <a:p>
            <a:r>
              <a:rPr lang="fr-BE" dirty="0" smtClean="0"/>
              <a:t>Conclusions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dirty="0" smtClean="0">
                <a:solidFill>
                  <a:schemeClr val="tx1"/>
                </a:solidFill>
              </a:rPr>
              <a:t>Model </a:t>
            </a:r>
            <a:r>
              <a:rPr lang="fr-BE" dirty="0" err="1" smtClean="0">
                <a:solidFill>
                  <a:schemeClr val="tx1"/>
                </a:solidFill>
              </a:rPr>
              <a:t>helps:to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understand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better</a:t>
            </a:r>
            <a:r>
              <a:rPr lang="fr-BE" dirty="0" smtClean="0">
                <a:solidFill>
                  <a:schemeClr val="tx1"/>
                </a:solidFill>
              </a:rPr>
              <a:t> the </a:t>
            </a:r>
            <a:r>
              <a:rPr lang="fr-BE" dirty="0" err="1" smtClean="0">
                <a:solidFill>
                  <a:schemeClr val="tx1"/>
                </a:solidFill>
              </a:rPr>
              <a:t>phenomena</a:t>
            </a: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BE" dirty="0" smtClean="0">
                <a:solidFill>
                  <a:schemeClr val="tx1"/>
                </a:solidFill>
              </a:rPr>
              <a:t>			</a:t>
            </a:r>
            <a:r>
              <a:rPr lang="fr-BE" dirty="0" err="1" smtClean="0">
                <a:solidFill>
                  <a:schemeClr val="tx1"/>
                </a:solidFill>
              </a:rPr>
              <a:t>validated</a:t>
            </a:r>
            <a:r>
              <a:rPr lang="fr-BE" dirty="0" smtClean="0">
                <a:solidFill>
                  <a:schemeClr val="tx1"/>
                </a:solidFill>
              </a:rPr>
              <a:t> on phase </a:t>
            </a:r>
            <a:r>
              <a:rPr lang="fr-BE" dirty="0" err="1" smtClean="0">
                <a:solidFill>
                  <a:schemeClr val="tx1"/>
                </a:solidFill>
              </a:rPr>
              <a:t>percentages</a:t>
            </a: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BE" dirty="0" smtClean="0">
                <a:solidFill>
                  <a:schemeClr val="tx1"/>
                </a:solidFill>
              </a:rPr>
              <a:t>			( + in </a:t>
            </a:r>
            <a:r>
              <a:rPr lang="fr-BE" dirty="0" err="1" smtClean="0">
                <a:solidFill>
                  <a:schemeClr val="tx1"/>
                </a:solidFill>
              </a:rPr>
              <a:t>previous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study</a:t>
            </a:r>
            <a:r>
              <a:rPr lang="fr-BE" dirty="0" smtClean="0">
                <a:solidFill>
                  <a:schemeClr val="tx1"/>
                </a:solidFill>
              </a:rPr>
              <a:t> on </a:t>
            </a:r>
            <a:r>
              <a:rPr lang="fr-BE" dirty="0" err="1" smtClean="0">
                <a:solidFill>
                  <a:schemeClr val="tx1"/>
                </a:solidFill>
              </a:rPr>
              <a:t>residual</a:t>
            </a:r>
            <a:r>
              <a:rPr lang="fr-BE" dirty="0" smtClean="0">
                <a:solidFill>
                  <a:schemeClr val="tx1"/>
                </a:solidFill>
              </a:rPr>
              <a:t> stress </a:t>
            </a:r>
            <a:r>
              <a:rPr lang="fr-BE" dirty="0" err="1" smtClean="0">
                <a:solidFill>
                  <a:schemeClr val="tx1"/>
                </a:solidFill>
              </a:rPr>
              <a:t>level</a:t>
            </a:r>
            <a:r>
              <a:rPr lang="fr-BE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fr-BE" dirty="0" smtClean="0">
                <a:solidFill>
                  <a:schemeClr val="tx1"/>
                </a:solidFill>
              </a:rPr>
              <a:t>			on </a:t>
            </a:r>
            <a:r>
              <a:rPr lang="fr-BE" dirty="0" err="1" smtClean="0">
                <a:solidFill>
                  <a:schemeClr val="tx1"/>
                </a:solidFill>
              </a:rPr>
              <a:t>going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work</a:t>
            </a:r>
            <a:r>
              <a:rPr lang="fr-BE" dirty="0" smtClean="0">
                <a:solidFill>
                  <a:schemeClr val="tx1"/>
                </a:solidFill>
              </a:rPr>
              <a:t>: rupture </a:t>
            </a:r>
            <a:r>
              <a:rPr lang="fr-BE" dirty="0" err="1" smtClean="0">
                <a:solidFill>
                  <a:schemeClr val="tx1"/>
                </a:solidFill>
              </a:rPr>
              <a:t>criteria</a:t>
            </a: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BE" dirty="0" smtClean="0">
                <a:solidFill>
                  <a:schemeClr val="tx1"/>
                </a:solidFill>
              </a:rPr>
              <a:t>Input data: </a:t>
            </a:r>
            <a:r>
              <a:rPr lang="fr-BE" dirty="0" err="1" smtClean="0">
                <a:solidFill>
                  <a:schemeClr val="tx1"/>
                </a:solidFill>
              </a:rPr>
              <a:t>very</a:t>
            </a:r>
            <a:r>
              <a:rPr lang="fr-BE" dirty="0" smtClean="0">
                <a:solidFill>
                  <a:schemeClr val="tx1"/>
                </a:solidFill>
              </a:rPr>
              <a:t>  </a:t>
            </a:r>
            <a:r>
              <a:rPr lang="fr-BE" dirty="0" err="1" smtClean="0">
                <a:solidFill>
                  <a:schemeClr val="tx1"/>
                </a:solidFill>
              </a:rPr>
              <a:t>heavy</a:t>
            </a:r>
            <a:r>
              <a:rPr lang="fr-BE" dirty="0" smtClean="0">
                <a:solidFill>
                  <a:schemeClr val="tx1"/>
                </a:solidFill>
              </a:rPr>
              <a:t> , </a:t>
            </a:r>
            <a:r>
              <a:rPr lang="fr-BE" dirty="0" err="1" smtClean="0">
                <a:solidFill>
                  <a:schemeClr val="tx1"/>
                </a:solidFill>
              </a:rPr>
              <a:t>accuracy</a:t>
            </a:r>
            <a:r>
              <a:rPr lang="fr-BE" dirty="0" smtClean="0">
                <a:solidFill>
                  <a:schemeClr val="tx1"/>
                </a:solidFill>
              </a:rPr>
              <a:t> modifies </a:t>
            </a:r>
            <a:r>
              <a:rPr lang="fr-BE" dirty="0" err="1" smtClean="0">
                <a:solidFill>
                  <a:schemeClr val="tx1"/>
                </a:solidFill>
              </a:rPr>
              <a:t>results</a:t>
            </a: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BE" dirty="0" err="1" smtClean="0">
                <a:solidFill>
                  <a:schemeClr val="tx1"/>
                </a:solidFill>
              </a:rPr>
              <a:t>Phenomena</a:t>
            </a:r>
            <a:r>
              <a:rPr lang="fr-BE" dirty="0" smtClean="0">
                <a:solidFill>
                  <a:schemeClr val="tx1"/>
                </a:solidFill>
              </a:rPr>
              <a:t>  not </a:t>
            </a:r>
            <a:r>
              <a:rPr lang="fr-BE" dirty="0" err="1" smtClean="0">
                <a:solidFill>
                  <a:schemeClr val="tx1"/>
                </a:solidFill>
              </a:rPr>
              <a:t>included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because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lack</a:t>
            </a:r>
            <a:r>
              <a:rPr lang="fr-BE" dirty="0" smtClean="0">
                <a:solidFill>
                  <a:schemeClr val="tx1"/>
                </a:solidFill>
              </a:rPr>
              <a:t> of data</a:t>
            </a:r>
          </a:p>
          <a:p>
            <a:pPr>
              <a:buNone/>
            </a:pPr>
            <a:r>
              <a:rPr lang="fr-BE" dirty="0" smtClean="0">
                <a:solidFill>
                  <a:schemeClr val="tx1"/>
                </a:solidFill>
              </a:rPr>
              <a:t>		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Transformation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Induced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Plasticity</a:t>
            </a:r>
            <a:r>
              <a:rPr lang="fr-BE" dirty="0" smtClean="0">
                <a:solidFill>
                  <a:schemeClr val="tx1"/>
                </a:solidFill>
              </a:rPr>
              <a:t>, </a:t>
            </a:r>
          </a:p>
          <a:p>
            <a:pPr>
              <a:buNone/>
            </a:pPr>
            <a:r>
              <a:rPr lang="fr-BE" dirty="0" smtClean="0">
                <a:solidFill>
                  <a:schemeClr val="tx1"/>
                </a:solidFill>
              </a:rPr>
              <a:t>		Shift of transformation due to stress, </a:t>
            </a:r>
            <a:r>
              <a:rPr lang="fr-BE" dirty="0" err="1" smtClean="0">
                <a:solidFill>
                  <a:schemeClr val="tx1"/>
                </a:solidFill>
              </a:rPr>
              <a:t>strain</a:t>
            </a:r>
            <a:r>
              <a:rPr lang="fr-BE" dirty="0" smtClean="0">
                <a:solidFill>
                  <a:schemeClr val="tx1"/>
                </a:solidFill>
              </a:rPr>
              <a:t> states</a:t>
            </a:r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22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Towards</a:t>
            </a:r>
            <a:r>
              <a:rPr lang="fr-BE" dirty="0" smtClean="0"/>
              <a:t> more </a:t>
            </a:r>
            <a:r>
              <a:rPr lang="fr-BE" dirty="0" err="1" smtClean="0"/>
              <a:t>microscopic</a:t>
            </a:r>
            <a:r>
              <a:rPr lang="fr-BE" dirty="0" smtClean="0"/>
              <a:t> computation?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23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79512" y="1772816"/>
            <a:ext cx="8964488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i="1" dirty="0" smtClean="0">
                <a:solidFill>
                  <a:schemeClr val="tx1"/>
                </a:solidFill>
              </a:rPr>
              <a:t>Help  to </a:t>
            </a:r>
            <a:r>
              <a:rPr lang="fr-BE" i="1" dirty="0" err="1" smtClean="0">
                <a:solidFill>
                  <a:schemeClr val="tx1"/>
                </a:solidFill>
              </a:rPr>
              <a:t>improve</a:t>
            </a:r>
            <a:r>
              <a:rPr lang="fr-BE" i="1" dirty="0" smtClean="0">
                <a:solidFill>
                  <a:schemeClr val="tx1"/>
                </a:solidFill>
              </a:rPr>
              <a:t> the </a:t>
            </a:r>
            <a:r>
              <a:rPr lang="fr-BE" i="1" dirty="0" err="1" smtClean="0">
                <a:solidFill>
                  <a:schemeClr val="tx1"/>
                </a:solidFill>
              </a:rPr>
              <a:t>classical</a:t>
            </a:r>
            <a:r>
              <a:rPr lang="fr-BE" i="1" dirty="0" smtClean="0">
                <a:solidFill>
                  <a:schemeClr val="tx1"/>
                </a:solidFill>
              </a:rPr>
              <a:t> phase transformation model </a:t>
            </a:r>
          </a:p>
          <a:p>
            <a:pPr>
              <a:buNone/>
            </a:pPr>
            <a:endParaRPr lang="fr-BE" sz="800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BE" dirty="0" err="1" smtClean="0">
                <a:solidFill>
                  <a:schemeClr val="tx1"/>
                </a:solidFill>
              </a:rPr>
              <a:t>Analysis</a:t>
            </a:r>
            <a:r>
              <a:rPr lang="fr-BE" dirty="0" smtClean="0">
                <a:solidFill>
                  <a:schemeClr val="tx1"/>
                </a:solidFill>
              </a:rPr>
              <a:t> of C contents (</a:t>
            </a:r>
            <a:r>
              <a:rPr lang="fr-BE" dirty="0" err="1" smtClean="0">
                <a:solidFill>
                  <a:schemeClr val="tx1"/>
                </a:solidFill>
              </a:rPr>
              <a:t>Pietrzyk</a:t>
            </a:r>
            <a:r>
              <a:rPr lang="fr-BE" baseline="30000" dirty="0" err="1" smtClean="0">
                <a:solidFill>
                  <a:schemeClr val="tx1"/>
                </a:solidFill>
              </a:rPr>
              <a:t>Krakow</a:t>
            </a:r>
            <a:r>
              <a:rPr lang="fr-BE" dirty="0" smtClean="0">
                <a:solidFill>
                  <a:schemeClr val="tx1"/>
                </a:solidFill>
              </a:rPr>
              <a:t>, </a:t>
            </a:r>
            <a:r>
              <a:rPr lang="fr-BE" dirty="0" err="1" smtClean="0">
                <a:solidFill>
                  <a:schemeClr val="tx1"/>
                </a:solidFill>
              </a:rPr>
              <a:t>Gauthier</a:t>
            </a:r>
            <a:r>
              <a:rPr lang="fr-BE" baseline="30000" dirty="0" err="1" smtClean="0">
                <a:solidFill>
                  <a:schemeClr val="tx1"/>
                </a:solidFill>
              </a:rPr>
              <a:t>Nancy</a:t>
            </a:r>
            <a:r>
              <a:rPr lang="fr-BE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fr-BE" dirty="0" smtClean="0">
                <a:solidFill>
                  <a:schemeClr val="tx1"/>
                </a:solidFill>
              </a:rPr>
              <a:t>		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 interpolation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between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different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TTT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diagram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>
              <a:buNone/>
            </a:pPr>
            <a:endParaRPr lang="fr-BE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None/>
            </a:pP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Microscopic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analysis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(CPFEM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Barbe</a:t>
            </a:r>
            <a:r>
              <a:rPr lang="fr-BE" baseline="30000" dirty="0" err="1" smtClean="0">
                <a:solidFill>
                  <a:schemeClr val="tx1"/>
                </a:solidFill>
                <a:sym typeface="Wingdings" pitchFamily="2" charset="2"/>
              </a:rPr>
              <a:t>INSARouen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</a:p>
          <a:p>
            <a:pPr>
              <a:buNone/>
            </a:pP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Forest,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Cailletaud</a:t>
            </a:r>
            <a:r>
              <a:rPr lang="fr-BE" dirty="0" smtClean="0"/>
              <a:t> </a:t>
            </a:r>
            <a:r>
              <a:rPr lang="fr-BE" baseline="30000" dirty="0" smtClean="0">
                <a:solidFill>
                  <a:schemeClr val="tx1"/>
                </a:solidFill>
              </a:rPr>
              <a:t>Centre des Matériaux MINES </a:t>
            </a:r>
            <a:r>
              <a:rPr lang="fr-BE" baseline="30000" dirty="0" err="1" smtClean="0">
                <a:solidFill>
                  <a:schemeClr val="tx1"/>
                </a:solidFill>
              </a:rPr>
              <a:t>Paristech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)</a:t>
            </a:r>
          </a:p>
          <a:p>
            <a:pPr>
              <a:buNone/>
            </a:pP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		shift of MS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temperature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 </a:t>
            </a:r>
          </a:p>
          <a:p>
            <a:pPr>
              <a:buNone/>
            </a:pP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--&gt;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improvement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of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analytical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model possible not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yet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BE" dirty="0" err="1" smtClean="0">
                <a:solidFill>
                  <a:schemeClr val="tx1"/>
                </a:solidFill>
                <a:sym typeface="Wingdings" pitchFamily="2" charset="2"/>
              </a:rPr>
              <a:t>done</a:t>
            </a:r>
            <a:r>
              <a:rPr lang="fr-BE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Towards</a:t>
            </a:r>
            <a:r>
              <a:rPr lang="fr-BE" dirty="0" smtClean="0"/>
              <a:t> more </a:t>
            </a:r>
            <a:r>
              <a:rPr lang="fr-BE" dirty="0" err="1" smtClean="0"/>
              <a:t>microscopic</a:t>
            </a:r>
            <a:r>
              <a:rPr lang="fr-BE" dirty="0" smtClean="0"/>
              <a:t> computation?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179512" y="1772816"/>
            <a:ext cx="8964488" cy="489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>
                <a:solidFill>
                  <a:schemeClr val="tx1"/>
                </a:solidFill>
              </a:rPr>
              <a:t>Help to improve the classical phase transformation model </a:t>
            </a:r>
          </a:p>
          <a:p>
            <a:pPr>
              <a:buNone/>
            </a:pPr>
            <a:endParaRPr lang="en-US" sz="800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Bacroix</a:t>
            </a:r>
            <a:r>
              <a:rPr lang="en-US" baseline="30000" dirty="0" err="1" smtClean="0">
                <a:solidFill>
                  <a:schemeClr val="tx1"/>
                </a:solidFill>
                <a:sym typeface="Wingdings" pitchFamily="2" charset="2"/>
              </a:rPr>
              <a:t>Paris</a:t>
            </a:r>
            <a:r>
              <a:rPr lang="en-US" baseline="30000" dirty="0" smtClean="0">
                <a:solidFill>
                  <a:schemeClr val="tx1"/>
                </a:solidFill>
                <a:sym typeface="Wingdings" pitchFamily="2" charset="2"/>
              </a:rPr>
              <a:t> 13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: use of crystal plasticity and Fast Fourier Transform  to investigate Transformation Induced Plasticity  improvement of analytical models 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Appolaire</a:t>
            </a:r>
            <a:r>
              <a:rPr lang="en-US" baseline="30000" dirty="0" err="1" smtClean="0">
                <a:solidFill>
                  <a:schemeClr val="tx1"/>
                </a:solidFill>
                <a:sym typeface="Wingdings" pitchFamily="2" charset="2"/>
              </a:rPr>
              <a:t>Onera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Levitas</a:t>
            </a:r>
            <a:r>
              <a:rPr lang="en-GB" i="1" dirty="0" smtClean="0"/>
              <a:t> </a:t>
            </a:r>
            <a:r>
              <a:rPr lang="en-GB" i="1" baseline="30000" dirty="0" smtClean="0">
                <a:solidFill>
                  <a:schemeClr val="tx1"/>
                </a:solidFill>
              </a:rPr>
              <a:t>Iowa State University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Cho</a:t>
            </a:r>
            <a:r>
              <a:rPr lang="en-US" baseline="30000" dirty="0" err="1" smtClean="0">
                <a:solidFill>
                  <a:schemeClr val="tx1"/>
                </a:solidFill>
                <a:sym typeface="Wingdings" pitchFamily="2" charset="2"/>
              </a:rPr>
              <a:t>Hanyang</a:t>
            </a:r>
            <a:r>
              <a:rPr lang="en-US" baseline="30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baseline="30000" dirty="0" err="1" smtClean="0">
                <a:solidFill>
                  <a:schemeClr val="tx1"/>
                </a:solidFill>
                <a:sym typeface="Wingdings" pitchFamily="2" charset="2"/>
              </a:rPr>
              <a:t>Univ</a:t>
            </a:r>
            <a:r>
              <a:rPr lang="en-US" baseline="30000" dirty="0" smtClean="0">
                <a:solidFill>
                  <a:schemeClr val="tx1"/>
                </a:solidFill>
                <a:sym typeface="Wingdings" pitchFamily="2" charset="2"/>
              </a:rPr>
              <a:t> Seoul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Viardin</a:t>
            </a:r>
            <a:r>
              <a:rPr lang="en-US" baseline="30000" dirty="0" err="1" smtClean="0">
                <a:solidFill>
                  <a:schemeClr val="tx1"/>
                </a:solidFill>
                <a:sym typeface="Wingdings" pitchFamily="2" charset="2"/>
              </a:rPr>
              <a:t>ACCESS</a:t>
            </a:r>
            <a:r>
              <a:rPr lang="en-US" baseline="30000" dirty="0" smtClean="0">
                <a:solidFill>
                  <a:schemeClr val="tx1"/>
                </a:solidFill>
                <a:sym typeface="Wingdings" pitchFamily="2" charset="2"/>
              </a:rPr>
              <a:t> Aachen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: phase fields models (interface propagation) to investigate phase transformation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BE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fr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 smtClean="0"/>
              <a:t>Thank you </a:t>
            </a:r>
            <a:br>
              <a:rPr lang="en-US" sz="4400" dirty="0" smtClean="0"/>
            </a:br>
            <a:r>
              <a:rPr lang="en-US" sz="4400" dirty="0" smtClean="0"/>
              <a:t>for your attention</a:t>
            </a:r>
            <a:br>
              <a:rPr lang="en-US" sz="4400" dirty="0" smtClean="0"/>
            </a:b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endParaRPr lang="en-US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179512" y="1916832"/>
            <a:ext cx="854612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BE" dirty="0" smtClean="0"/>
          </a:p>
          <a:p>
            <a:endParaRPr lang="fr-BE" dirty="0" smtClean="0"/>
          </a:p>
          <a:p>
            <a:r>
              <a:rPr lang="en-GB" b="1" dirty="0" smtClean="0"/>
              <a:t>To appear  in Proceedings of ECRS in Troyes 7-10 July  2014</a:t>
            </a:r>
          </a:p>
          <a:p>
            <a:r>
              <a:rPr lang="en-GB" dirty="0" smtClean="0"/>
              <a:t>Study of residual stresses in bimetallic work rolls</a:t>
            </a:r>
            <a:br>
              <a:rPr lang="en-GB" dirty="0" smtClean="0"/>
            </a:br>
            <a:r>
              <a:rPr lang="en-GB" dirty="0" smtClean="0"/>
              <a:t>Ingrid NEIRA TORRES, </a:t>
            </a:r>
            <a:r>
              <a:rPr lang="en-GB" dirty="0" err="1" smtClean="0"/>
              <a:t>Gaëtan</a:t>
            </a:r>
            <a:r>
              <a:rPr lang="en-GB" dirty="0" smtClean="0"/>
              <a:t> GILLES, </a:t>
            </a:r>
            <a:r>
              <a:rPr lang="en-GB" dirty="0" err="1" smtClean="0"/>
              <a:t>Jérôme</a:t>
            </a:r>
            <a:r>
              <a:rPr lang="en-GB" dirty="0" smtClean="0"/>
              <a:t> </a:t>
            </a:r>
            <a:r>
              <a:rPr lang="en-GB" cap="small" dirty="0" smtClean="0"/>
              <a:t>TCHOUFANG TCHUINDJANG</a:t>
            </a:r>
            <a:r>
              <a:rPr lang="en-GB" dirty="0" smtClean="0"/>
              <a:t>,</a:t>
            </a:r>
          </a:p>
          <a:p>
            <a:r>
              <a:rPr lang="en-GB" dirty="0" smtClean="0"/>
              <a:t> Jacqueline LECOMTE-BECKERS, Mario SINNAEVE, Anne Marie HABRAKEN</a:t>
            </a:r>
          </a:p>
          <a:p>
            <a:endParaRPr lang="en-GB" dirty="0" smtClean="0"/>
          </a:p>
          <a:p>
            <a:r>
              <a:rPr lang="en-GB" b="1" dirty="0" smtClean="0"/>
              <a:t>Published work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Neira</a:t>
            </a:r>
            <a:r>
              <a:rPr lang="en-GB" dirty="0" smtClean="0"/>
              <a:t> Torres, Ingrid; Gilles, </a:t>
            </a:r>
            <a:r>
              <a:rPr lang="en-GB" dirty="0" err="1" smtClean="0"/>
              <a:t>Gaëtan</a:t>
            </a:r>
            <a:r>
              <a:rPr lang="en-GB" dirty="0" smtClean="0"/>
              <a:t>; </a:t>
            </a:r>
            <a:r>
              <a:rPr lang="en-GB" dirty="0" err="1" smtClean="0"/>
              <a:t>Tchuindjang</a:t>
            </a:r>
            <a:r>
              <a:rPr lang="en-GB" dirty="0" smtClean="0"/>
              <a:t>, </a:t>
            </a:r>
            <a:r>
              <a:rPr lang="en-GB" dirty="0" err="1" smtClean="0"/>
              <a:t>Jérôme</a:t>
            </a:r>
            <a:r>
              <a:rPr lang="en-GB" dirty="0" smtClean="0"/>
              <a:t> </a:t>
            </a:r>
            <a:r>
              <a:rPr lang="en-GB" dirty="0" err="1" smtClean="0"/>
              <a:t>Tchoufack</a:t>
            </a:r>
            <a:r>
              <a:rPr lang="en-GB" dirty="0" smtClean="0"/>
              <a:t>; </a:t>
            </a:r>
          </a:p>
          <a:p>
            <a:r>
              <a:rPr lang="en-GB" dirty="0" err="1" smtClean="0"/>
              <a:t>Lecomte-Beckers</a:t>
            </a:r>
            <a:r>
              <a:rPr lang="en-GB" dirty="0" smtClean="0"/>
              <a:t>, Jacqueline; </a:t>
            </a:r>
            <a:r>
              <a:rPr lang="en-GB" dirty="0" err="1" smtClean="0"/>
              <a:t>Sinnaeve</a:t>
            </a:r>
            <a:r>
              <a:rPr lang="en-GB" dirty="0" smtClean="0"/>
              <a:t>, Mario; Habraken, Anne</a:t>
            </a:r>
          </a:p>
          <a:p>
            <a:r>
              <a:rPr lang="en-GB" b="1" dirty="0" smtClean="0"/>
              <a:t>Computer Methods in Materials Science, 13(1), 84-91. Poland: AKAPIT (2013).</a:t>
            </a:r>
            <a:endParaRPr lang="fr-BE" b="1" dirty="0" smtClean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77072"/>
            <a:ext cx="7699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384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56" y="38646"/>
            <a:ext cx="7467600" cy="65405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200" dirty="0" smtClean="0"/>
              <a:t>Work motivation</a:t>
            </a:r>
            <a:endParaRPr lang="en-GB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2"/>
          </p:nvPr>
        </p:nvSpPr>
        <p:spPr>
          <a:xfrm>
            <a:off x="246536" y="676275"/>
            <a:ext cx="8897463" cy="525207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1800" b="1" dirty="0" smtClean="0">
                <a:solidFill>
                  <a:schemeClr val="tx1"/>
                </a:solidFill>
                <a:latin typeface="+mn-lt"/>
              </a:rPr>
              <a:t>High rate of failure during cooling and heat treatment for radius &gt; 1200mm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1800" b="1" dirty="0" smtClean="0">
                <a:solidFill>
                  <a:schemeClr val="tx1"/>
                </a:solidFill>
                <a:latin typeface="+mn-lt"/>
              </a:rPr>
              <a:t>       for </a:t>
            </a:r>
            <a:r>
              <a:rPr lang="en-GB" sz="1800" b="1" dirty="0" err="1" smtClean="0">
                <a:solidFill>
                  <a:schemeClr val="tx1"/>
                </a:solidFill>
                <a:latin typeface="+mn-lt"/>
              </a:rPr>
              <a:t>pearlitic</a:t>
            </a:r>
            <a:r>
              <a:rPr lang="en-GB" sz="1800" b="1" dirty="0" smtClean="0">
                <a:solidFill>
                  <a:schemeClr val="tx1"/>
                </a:solidFill>
                <a:latin typeface="+mn-lt"/>
              </a:rPr>
              <a:t> core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180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1800" b="1" dirty="0" smtClean="0">
                <a:solidFill>
                  <a:schemeClr val="tx1"/>
                </a:solidFill>
                <a:latin typeface="+mn-lt"/>
              </a:rPr>
              <a:t>FE  Simulations to find the origin of the crack.</a:t>
            </a:r>
          </a:p>
          <a:p>
            <a:pPr eaLnBrk="1" hangingPunct="1">
              <a:lnSpc>
                <a:spcPct val="90000"/>
              </a:lnSpc>
            </a:pPr>
            <a:endParaRPr lang="es-ES_tradnl" sz="1800" dirty="0" smtClean="0">
              <a:latin typeface="+mn-lt"/>
            </a:endParaRPr>
          </a:p>
          <a:p>
            <a:pPr eaLnBrk="1" hangingPunct="1"/>
            <a:endParaRPr lang="en-US" sz="1800" dirty="0" smtClean="0">
              <a:latin typeface="+mn-lt"/>
            </a:endParaRPr>
          </a:p>
        </p:txBody>
      </p:sp>
      <p:pic>
        <p:nvPicPr>
          <p:cNvPr id="1536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2088232" cy="39697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V="1">
            <a:off x="1763688" y="2541475"/>
            <a:ext cx="1332148" cy="432048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7619-3452-4D5A-82D4-F085238D3748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12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420888"/>
            <a:ext cx="2486509" cy="142999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355976" y="2996952"/>
            <a:ext cx="860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/>
              <a:t>Fe-</a:t>
            </a:r>
            <a:r>
              <a:rPr lang="fr-BE" sz="1200" dirty="0" err="1" smtClean="0"/>
              <a:t>Pe</a:t>
            </a:r>
            <a:endParaRPr lang="fr-BE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139952" y="2420888"/>
            <a:ext cx="980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/>
              <a:t>Ma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437112"/>
            <a:ext cx="6016414" cy="1357731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Flèche droite 27"/>
          <p:cNvSpPr/>
          <p:nvPr/>
        </p:nvSpPr>
        <p:spPr>
          <a:xfrm rot="5400000">
            <a:off x="5672271" y="3783550"/>
            <a:ext cx="663364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6263680" y="1988840"/>
            <a:ext cx="28803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Crack at material interface  during  heating post treatment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propagation  in the core ?</a:t>
            </a:r>
          </a:p>
          <a:p>
            <a:endParaRPr lang="en-US" sz="800" dirty="0" smtClean="0"/>
          </a:p>
          <a:p>
            <a:r>
              <a:rPr lang="en-US" dirty="0" smtClean="0"/>
              <a:t>Core crack  during cooling</a:t>
            </a:r>
          </a:p>
          <a:p>
            <a:r>
              <a:rPr lang="en-US" dirty="0" smtClean="0"/>
              <a:t> hidden by shell?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143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8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35" y="84410"/>
            <a:ext cx="8229600" cy="548680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GB" sz="3600" dirty="0"/>
              <a:t>Model </a:t>
            </a:r>
            <a:r>
              <a:rPr lang="en-GB" sz="3600" dirty="0" smtClean="0"/>
              <a:t>description</a:t>
            </a:r>
            <a:endParaRPr lang="en-GB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05077" y="832329"/>
            <a:ext cx="8938923" cy="4525963"/>
          </a:xfrm>
        </p:spPr>
        <p:txBody>
          <a:bodyPr>
            <a:normAutofit/>
          </a:bodyPr>
          <a:lstStyle/>
          <a:p>
            <a:r>
              <a:rPr lang="fr-BE" sz="1800" dirty="0" err="1" smtClean="0">
                <a:solidFill>
                  <a:schemeClr val="tx1"/>
                </a:solidFill>
                <a:latin typeface="+mn-lt"/>
              </a:rPr>
              <a:t>PhD</a:t>
            </a:r>
            <a:r>
              <a:rPr lang="fr-BE" sz="1800" dirty="0" smtClean="0">
                <a:solidFill>
                  <a:schemeClr val="tx1"/>
                </a:solidFill>
                <a:latin typeface="+mn-lt"/>
              </a:rPr>
              <a:t> (A.M.Habraken</a:t>
            </a:r>
            <a:r>
              <a:rPr lang="fr-BE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fr-BE" sz="1800" dirty="0" smtClean="0">
                <a:solidFill>
                  <a:schemeClr val="tx1"/>
                </a:solidFill>
                <a:latin typeface="+mn-lt"/>
              </a:rPr>
              <a:t>1989)</a:t>
            </a:r>
            <a:endParaRPr lang="fr-BE" sz="1800" dirty="0">
              <a:solidFill>
                <a:schemeClr val="tx1"/>
              </a:solidFill>
              <a:latin typeface="+mn-lt"/>
            </a:endParaRPr>
          </a:p>
          <a:p>
            <a:r>
              <a:rPr lang="fr-BE" sz="1800" dirty="0" err="1" smtClean="0">
                <a:solidFill>
                  <a:schemeClr val="tx1"/>
                </a:solidFill>
                <a:latin typeface="+mn-lt"/>
              </a:rPr>
              <a:t>Coupled</a:t>
            </a:r>
            <a:r>
              <a:rPr lang="fr-BE" sz="1800" dirty="0" smtClean="0">
                <a:solidFill>
                  <a:schemeClr val="tx1"/>
                </a:solidFill>
                <a:latin typeface="+mn-lt"/>
              </a:rPr>
              <a:t> thermo </a:t>
            </a:r>
            <a:r>
              <a:rPr lang="fr-BE" sz="1800" dirty="0" err="1" smtClean="0">
                <a:solidFill>
                  <a:schemeClr val="tx1"/>
                </a:solidFill>
                <a:latin typeface="+mn-lt"/>
              </a:rPr>
              <a:t>mechanical</a:t>
            </a:r>
            <a:r>
              <a:rPr lang="fr-BE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BE" sz="1800" dirty="0" err="1" smtClean="0">
                <a:solidFill>
                  <a:schemeClr val="tx1"/>
                </a:solidFill>
                <a:latin typeface="+mn-lt"/>
              </a:rPr>
              <a:t>metallurgical</a:t>
            </a:r>
            <a:r>
              <a:rPr lang="fr-BE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BE" sz="1800" dirty="0" err="1" smtClean="0">
                <a:solidFill>
                  <a:schemeClr val="tx1"/>
                </a:solidFill>
                <a:latin typeface="+mn-lt"/>
              </a:rPr>
              <a:t>analysis</a:t>
            </a:r>
            <a:r>
              <a:rPr lang="fr-BE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BE" sz="1800" dirty="0" err="1" smtClean="0">
                <a:solidFill>
                  <a:schemeClr val="tx1"/>
                </a:solidFill>
                <a:latin typeface="+mn-lt"/>
              </a:rPr>
              <a:t>during</a:t>
            </a:r>
            <a:r>
              <a:rPr lang="fr-BE" sz="1800" dirty="0" smtClean="0">
                <a:solidFill>
                  <a:schemeClr val="tx1"/>
                </a:solidFill>
                <a:latin typeface="+mn-lt"/>
              </a:rPr>
              <a:t> the </a:t>
            </a:r>
            <a:r>
              <a:rPr lang="fr-BE" sz="1800" dirty="0" err="1" smtClean="0">
                <a:solidFill>
                  <a:schemeClr val="tx1"/>
                </a:solidFill>
                <a:latin typeface="+mn-lt"/>
              </a:rPr>
              <a:t>cooling</a:t>
            </a:r>
            <a:r>
              <a:rPr lang="fr-BE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BE" sz="1800" dirty="0" err="1" smtClean="0">
                <a:solidFill>
                  <a:schemeClr val="tx1"/>
                </a:solidFill>
                <a:latin typeface="+mn-lt"/>
              </a:rPr>
              <a:t>process</a:t>
            </a:r>
            <a:r>
              <a:rPr lang="fr-BE" sz="1800" dirty="0" smtClean="0">
                <a:solidFill>
                  <a:schemeClr val="tx1"/>
                </a:solidFill>
                <a:latin typeface="+mn-lt"/>
              </a:rPr>
              <a:t> of </a:t>
            </a:r>
            <a:r>
              <a:rPr lang="fr-BE" sz="1800" dirty="0" err="1" smtClean="0">
                <a:solidFill>
                  <a:schemeClr val="tx1"/>
                </a:solidFill>
                <a:latin typeface="+mn-lt"/>
              </a:rPr>
              <a:t>steeel</a:t>
            </a:r>
            <a:r>
              <a:rPr lang="fr-BE" sz="1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fr-BE" sz="1800" dirty="0" err="1" smtClean="0">
                <a:solidFill>
                  <a:schemeClr val="tx1"/>
                </a:solidFill>
                <a:latin typeface="+mn-lt"/>
              </a:rPr>
              <a:t>pieces</a:t>
            </a:r>
            <a:r>
              <a:rPr lang="fr-BE" sz="180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fr-BE" sz="1800" dirty="0" err="1" smtClean="0">
                <a:solidFill>
                  <a:schemeClr val="tx1"/>
                </a:solidFill>
                <a:latin typeface="+mn-lt"/>
              </a:rPr>
              <a:t>A.M.Habraken</a:t>
            </a:r>
            <a:r>
              <a:rPr lang="fr-BE" sz="1800" dirty="0" smtClean="0">
                <a:solidFill>
                  <a:schemeClr val="tx1"/>
                </a:solidFill>
                <a:latin typeface="+mn-lt"/>
              </a:rPr>
              <a:t>, M. </a:t>
            </a:r>
            <a:r>
              <a:rPr lang="fr-BE" sz="1800" dirty="0" err="1" smtClean="0">
                <a:solidFill>
                  <a:schemeClr val="tx1"/>
                </a:solidFill>
                <a:latin typeface="+mn-lt"/>
              </a:rPr>
              <a:t>Bourdouxhe</a:t>
            </a:r>
            <a:r>
              <a:rPr lang="fr-BE" sz="18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GB" sz="1800" dirty="0" err="1" smtClean="0">
                <a:solidFill>
                  <a:schemeClr val="tx1"/>
                </a:solidFill>
              </a:rPr>
              <a:t>Eur.J</a:t>
            </a:r>
            <a:r>
              <a:rPr lang="en-GB" sz="1800" dirty="0" smtClean="0">
                <a:solidFill>
                  <a:schemeClr val="tx1"/>
                </a:solidFill>
              </a:rPr>
              <a:t>. </a:t>
            </a:r>
            <a:r>
              <a:rPr lang="en-GB" sz="1800" dirty="0" err="1" smtClean="0">
                <a:solidFill>
                  <a:schemeClr val="tx1"/>
                </a:solidFill>
              </a:rPr>
              <a:t>Mec</a:t>
            </a:r>
            <a:r>
              <a:rPr lang="en-GB" sz="1800" dirty="0" smtClean="0">
                <a:solidFill>
                  <a:schemeClr val="tx1"/>
                </a:solidFill>
              </a:rPr>
              <a:t> A/Solids11(1992)</a:t>
            </a:r>
            <a:endParaRPr lang="fr-BE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7619-3452-4D5A-82D4-F085238D3748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30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48 Rectángulo"/>
          <p:cNvSpPr/>
          <p:nvPr/>
        </p:nvSpPr>
        <p:spPr>
          <a:xfrm>
            <a:off x="5724128" y="2987177"/>
            <a:ext cx="2088232" cy="514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smtClean="0">
                <a:solidFill>
                  <a:schemeClr val="tx1"/>
                </a:solidFill>
              </a:rPr>
              <a:t>Metallic structure</a:t>
            </a:r>
            <a:endParaRPr lang="es-CL" baseline="-25000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774605" y="2879043"/>
            <a:ext cx="232174" cy="21626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8 Rectángulo"/>
          <p:cNvSpPr/>
          <p:nvPr/>
        </p:nvSpPr>
        <p:spPr>
          <a:xfrm>
            <a:off x="1547664" y="2986933"/>
            <a:ext cx="2088232" cy="514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smtClean="0">
                <a:solidFill>
                  <a:schemeClr val="tx1"/>
                </a:solidFill>
              </a:rPr>
              <a:t>Temperature</a:t>
            </a:r>
            <a:endParaRPr lang="es-CL" baseline="-25000" dirty="0">
              <a:solidFill>
                <a:schemeClr val="tx1"/>
              </a:solidFill>
            </a:endParaRPr>
          </a:p>
        </p:txBody>
      </p:sp>
      <p:sp>
        <p:nvSpPr>
          <p:cNvPr id="20" name="48 Rectángulo"/>
          <p:cNvSpPr/>
          <p:nvPr/>
        </p:nvSpPr>
        <p:spPr>
          <a:xfrm>
            <a:off x="3774605" y="5467834"/>
            <a:ext cx="2088232" cy="514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smtClean="0">
                <a:solidFill>
                  <a:schemeClr val="tx1"/>
                </a:solidFill>
              </a:rPr>
              <a:t>Stress and strain</a:t>
            </a:r>
            <a:endParaRPr lang="es-CL" baseline="-25000" dirty="0">
              <a:solidFill>
                <a:schemeClr val="tx1"/>
              </a:solidFill>
            </a:endParaRPr>
          </a:p>
        </p:txBody>
      </p:sp>
      <p:cxnSp>
        <p:nvCxnSpPr>
          <p:cNvPr id="24" name="119 Conector recto de flecha"/>
          <p:cNvCxnSpPr/>
          <p:nvPr/>
        </p:nvCxnSpPr>
        <p:spPr>
          <a:xfrm>
            <a:off x="3635896" y="3140968"/>
            <a:ext cx="2088232" cy="2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119 Conector recto de flecha"/>
          <p:cNvCxnSpPr/>
          <p:nvPr/>
        </p:nvCxnSpPr>
        <p:spPr>
          <a:xfrm>
            <a:off x="2642330" y="3501252"/>
            <a:ext cx="1800200" cy="196658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119 Conector recto de flecha"/>
          <p:cNvCxnSpPr/>
          <p:nvPr/>
        </p:nvCxnSpPr>
        <p:spPr>
          <a:xfrm flipH="1">
            <a:off x="5364088" y="3486087"/>
            <a:ext cx="1152128" cy="19668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119 Conector recto de flecha"/>
          <p:cNvCxnSpPr/>
          <p:nvPr/>
        </p:nvCxnSpPr>
        <p:spPr>
          <a:xfrm flipH="1">
            <a:off x="3635896" y="3356992"/>
            <a:ext cx="20882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119 Conector recto de flecha"/>
          <p:cNvCxnSpPr/>
          <p:nvPr/>
        </p:nvCxnSpPr>
        <p:spPr>
          <a:xfrm flipH="1" flipV="1">
            <a:off x="2411697" y="3519007"/>
            <a:ext cx="1769991" cy="19310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119 Conector recto de flecha"/>
          <p:cNvCxnSpPr/>
          <p:nvPr/>
        </p:nvCxnSpPr>
        <p:spPr>
          <a:xfrm flipV="1">
            <a:off x="5580112" y="3483495"/>
            <a:ext cx="1120317" cy="19665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48 Rectángulo"/>
          <p:cNvSpPr/>
          <p:nvPr/>
        </p:nvSpPr>
        <p:spPr>
          <a:xfrm>
            <a:off x="3621836" y="2858658"/>
            <a:ext cx="1935832" cy="257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>
                <a:solidFill>
                  <a:schemeClr val="tx1"/>
                </a:solidFill>
              </a:rPr>
              <a:t> </a:t>
            </a:r>
            <a:r>
              <a:rPr lang="fr-BE" sz="1100" dirty="0" smtClean="0">
                <a:solidFill>
                  <a:schemeClr val="tx1"/>
                </a:solidFill>
              </a:rPr>
              <a:t>1   Phase transformation</a:t>
            </a:r>
            <a:endParaRPr lang="es-CL" sz="1100" baseline="-25000" dirty="0">
              <a:solidFill>
                <a:schemeClr val="tx1"/>
              </a:solidFill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4167881" y="3377953"/>
            <a:ext cx="232174" cy="21626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48 Rectángulo"/>
          <p:cNvSpPr/>
          <p:nvPr/>
        </p:nvSpPr>
        <p:spPr>
          <a:xfrm>
            <a:off x="3742300" y="3372733"/>
            <a:ext cx="1873323" cy="257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>
                <a:solidFill>
                  <a:schemeClr val="tx1"/>
                </a:solidFill>
              </a:rPr>
              <a:t> </a:t>
            </a:r>
            <a:r>
              <a:rPr lang="fr-BE" sz="1100" dirty="0" smtClean="0">
                <a:solidFill>
                  <a:schemeClr val="tx1"/>
                </a:solidFill>
              </a:rPr>
              <a:t>2   Latent heat</a:t>
            </a:r>
            <a:endParaRPr lang="es-CL" sz="1100" baseline="-25000" dirty="0">
              <a:solidFill>
                <a:schemeClr val="tx1"/>
              </a:solidFill>
            </a:endParaRPr>
          </a:p>
        </p:txBody>
      </p:sp>
      <p:sp>
        <p:nvSpPr>
          <p:cNvPr id="60" name="48 Rectángulo"/>
          <p:cNvSpPr/>
          <p:nvPr/>
        </p:nvSpPr>
        <p:spPr>
          <a:xfrm>
            <a:off x="3164401" y="3629769"/>
            <a:ext cx="1795833" cy="1422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 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Thermal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    stress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       Variation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            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                 mechanical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                     parameters</a:t>
            </a:r>
            <a:endParaRPr lang="en-US" sz="1100" baseline="-25000" dirty="0">
              <a:solidFill>
                <a:schemeClr val="tx1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3246502" y="3719120"/>
            <a:ext cx="232174" cy="21626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48 Rectángulo"/>
          <p:cNvSpPr/>
          <p:nvPr/>
        </p:nvSpPr>
        <p:spPr>
          <a:xfrm>
            <a:off x="1843151" y="4088499"/>
            <a:ext cx="1699279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>
                <a:solidFill>
                  <a:schemeClr val="tx1"/>
                </a:solidFill>
              </a:rPr>
              <a:t> </a:t>
            </a:r>
            <a:r>
              <a:rPr lang="fr-BE" sz="1100" dirty="0" smtClean="0">
                <a:solidFill>
                  <a:schemeClr val="tx1"/>
                </a:solidFill>
              </a:rPr>
              <a:t>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Heat generation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due to deformation</a:t>
            </a:r>
          </a:p>
        </p:txBody>
      </p:sp>
      <p:sp>
        <p:nvSpPr>
          <p:cNvPr id="67" name="Ellipse 66"/>
          <p:cNvSpPr/>
          <p:nvPr/>
        </p:nvSpPr>
        <p:spPr>
          <a:xfrm>
            <a:off x="2591780" y="4190175"/>
            <a:ext cx="232174" cy="21626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48 Rectángulo"/>
          <p:cNvSpPr/>
          <p:nvPr/>
        </p:nvSpPr>
        <p:spPr>
          <a:xfrm>
            <a:off x="5013197" y="3827254"/>
            <a:ext cx="1699279" cy="1257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>
                <a:solidFill>
                  <a:schemeClr val="tx1"/>
                </a:solidFill>
              </a:rPr>
              <a:t> </a:t>
            </a:r>
            <a:r>
              <a:rPr lang="fr-BE" sz="1100" dirty="0" smtClean="0">
                <a:solidFill>
                  <a:schemeClr val="tx1"/>
                </a:solidFill>
              </a:rPr>
              <a:t>                      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Transformation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       </a:t>
            </a:r>
            <a:r>
              <a:rPr lang="fr-BE" sz="1100" dirty="0" err="1" smtClean="0">
                <a:solidFill>
                  <a:schemeClr val="tx1"/>
                </a:solidFill>
              </a:rPr>
              <a:t>strain</a:t>
            </a:r>
            <a:r>
              <a:rPr lang="fr-BE" sz="1100" dirty="0" smtClean="0">
                <a:solidFill>
                  <a:schemeClr val="tx1"/>
                </a:solidFill>
              </a:rPr>
              <a:t> 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      </a:t>
            </a:r>
            <a:r>
              <a:rPr lang="fr-BE" sz="1100" dirty="0" err="1" smtClean="0">
                <a:solidFill>
                  <a:schemeClr val="tx1"/>
                </a:solidFill>
              </a:rPr>
              <a:t>plasticity</a:t>
            </a:r>
            <a:endParaRPr lang="fr-BE" sz="1100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err="1" smtClean="0">
                <a:solidFill>
                  <a:schemeClr val="tx1"/>
                </a:solidFill>
              </a:rPr>
              <a:t>Charact</a:t>
            </a:r>
            <a:r>
              <a:rPr lang="fr-BE" sz="1100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mixture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err="1" smtClean="0">
                <a:solidFill>
                  <a:schemeClr val="tx1"/>
                </a:solidFill>
              </a:rPr>
              <a:t>law</a:t>
            </a:r>
            <a:r>
              <a:rPr lang="fr-BE" sz="11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2" name="Ellipse 71"/>
          <p:cNvSpPr/>
          <p:nvPr/>
        </p:nvSpPr>
        <p:spPr>
          <a:xfrm>
            <a:off x="5810561" y="3872231"/>
            <a:ext cx="232174" cy="21626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48 Rectángulo"/>
          <p:cNvSpPr/>
          <p:nvPr/>
        </p:nvSpPr>
        <p:spPr>
          <a:xfrm>
            <a:off x="6172838" y="3637451"/>
            <a:ext cx="2482574" cy="1210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         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    Mechanical induced</a:t>
            </a:r>
            <a:endParaRPr lang="fr-BE" sz="11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 transformation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100" dirty="0" smtClean="0">
                <a:solidFill>
                  <a:schemeClr val="tx1"/>
                </a:solidFill>
              </a:rPr>
              <a:t>kinetic modification</a:t>
            </a:r>
          </a:p>
        </p:txBody>
      </p:sp>
      <p:sp>
        <p:nvSpPr>
          <p:cNvPr id="74" name="Ellipse 73"/>
          <p:cNvSpPr/>
          <p:nvPr/>
        </p:nvSpPr>
        <p:spPr>
          <a:xfrm>
            <a:off x="6504261" y="3882523"/>
            <a:ext cx="232174" cy="21626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3528" y="6350169"/>
            <a:ext cx="86044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>
              <a:lnSpc>
                <a:spcPct val="150000"/>
              </a:lnSpc>
            </a:pPr>
            <a:r>
              <a:rPr lang="en-US" dirty="0" smtClean="0"/>
              <a:t>Totally coupled thermo metallurgic mechanical finite element simulations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0196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9" grpId="0" animBg="1"/>
      <p:bldP spid="20" grpId="0" animBg="1"/>
      <p:bldP spid="54" grpId="0"/>
      <p:bldP spid="55" grpId="0" animBg="1"/>
      <p:bldP spid="56" grpId="0"/>
      <p:bldP spid="60" grpId="0"/>
      <p:bldP spid="64" grpId="0" animBg="1"/>
      <p:bldP spid="66" grpId="0"/>
      <p:bldP spid="67" grpId="0" animBg="1"/>
      <p:bldP spid="71" grpId="0"/>
      <p:bldP spid="72" grpId="0" animBg="1"/>
      <p:bldP spid="73" grpId="0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17" y="84410"/>
            <a:ext cx="8229600" cy="548680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GB" sz="3600" dirty="0"/>
              <a:t>Metallurgical model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07504" y="692696"/>
            <a:ext cx="8654417" cy="54726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Transformations by diffusion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(ferrite, pearlite,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</a:rPr>
              <a:t>bainite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b="1" dirty="0" smtClean="0">
              <a:solidFill>
                <a:schemeClr val="tx1"/>
              </a:solidFill>
              <a:latin typeface="+mn-lt"/>
            </a:endParaRPr>
          </a:p>
          <a:p>
            <a:pPr marL="800100"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TTT diagram </a:t>
            </a:r>
          </a:p>
          <a:p>
            <a:pPr marL="800100" lvl="1">
              <a:lnSpc>
                <a:spcPct val="150000"/>
              </a:lnSpc>
            </a:pP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Additivity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rule</a:t>
            </a:r>
          </a:p>
          <a:p>
            <a:pPr marL="800100" lvl="1">
              <a:lnSpc>
                <a:spcPct val="150000"/>
              </a:lnSpc>
              <a:buNone/>
            </a:pPr>
            <a:endParaRPr lang="en-US" b="1" dirty="0" smtClean="0">
              <a:solidFill>
                <a:schemeClr val="tx1"/>
              </a:solidFill>
              <a:latin typeface="+mn-lt"/>
            </a:endParaRPr>
          </a:p>
          <a:p>
            <a:pPr marL="800100" lvl="1">
              <a:lnSpc>
                <a:spcPct val="150000"/>
              </a:lnSpc>
            </a:pP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Sheil’s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sum (nucleation)</a:t>
            </a: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800100" lvl="1"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Johnson-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Mehl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Avrami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 law</a:t>
            </a: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1371600" lvl="3" indent="0">
              <a:lnSpc>
                <a:spcPct val="150000"/>
              </a:lnSpc>
              <a:buNone/>
            </a:pPr>
            <a:endParaRPr lang="fr-BE" b="1" dirty="0">
              <a:solidFill>
                <a:schemeClr val="tx1"/>
              </a:solidFill>
              <a:latin typeface="+mn-lt"/>
            </a:endParaRPr>
          </a:p>
          <a:p>
            <a:pPr marL="1371600" lvl="3" indent="0">
              <a:lnSpc>
                <a:spcPct val="150000"/>
              </a:lnSpc>
              <a:buNone/>
            </a:pPr>
            <a:endParaRPr lang="fr-BE" b="1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tx1"/>
                </a:solidFill>
                <a:latin typeface="+mn-lt"/>
              </a:rPr>
              <a:t>Martensitic transformation</a:t>
            </a:r>
          </a:p>
          <a:p>
            <a:pPr marL="514350" lvl="1" indent="0">
              <a:lnSpc>
                <a:spcPct val="150000"/>
              </a:lnSpc>
              <a:buNone/>
            </a:pP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Koistinen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Marburger’s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law</a:t>
            </a:r>
          </a:p>
          <a:p>
            <a:pPr lvl="1">
              <a:lnSpc>
                <a:spcPct val="150000"/>
              </a:lnSpc>
            </a:pPr>
            <a:endParaRPr lang="en-US" sz="1200" dirty="0" smtClean="0">
              <a:latin typeface="+mn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7619-3452-4D5A-82D4-F085238D3748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30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877272"/>
            <a:ext cx="3941763" cy="50323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4032448" cy="2843534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6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sz="half" idx="2"/>
          </p:nvPr>
        </p:nvSpPr>
        <p:spPr>
          <a:xfrm>
            <a:off x="323528" y="692696"/>
            <a:ext cx="8496944" cy="5302260"/>
          </a:xfrm>
        </p:spPr>
        <p:txBody>
          <a:bodyPr/>
          <a:lstStyle/>
          <a:p>
            <a:pPr lvl="6">
              <a:lnSpc>
                <a:spcPct val="90000"/>
              </a:lnSpc>
            </a:pPr>
            <a:endParaRPr lang="es-ES_tradnl" sz="1100" dirty="0" smtClean="0"/>
          </a:p>
          <a:p>
            <a:pPr eaLnBrk="1" hangingPunct="1"/>
            <a:endParaRPr lang="en-US" sz="2100" dirty="0" smtClean="0"/>
          </a:p>
        </p:txBody>
      </p:sp>
      <p:grpSp>
        <p:nvGrpSpPr>
          <p:cNvPr id="36" name="Groupe 35"/>
          <p:cNvGrpSpPr/>
          <p:nvPr/>
        </p:nvGrpSpPr>
        <p:grpSpPr>
          <a:xfrm>
            <a:off x="0" y="188640"/>
            <a:ext cx="8640960" cy="5472608"/>
            <a:chOff x="0" y="1762547"/>
            <a:chExt cx="7686776" cy="4411731"/>
          </a:xfrm>
        </p:grpSpPr>
        <p:cxnSp>
          <p:nvCxnSpPr>
            <p:cNvPr id="19" name="112 Conector recto de flecha"/>
            <p:cNvCxnSpPr/>
            <p:nvPr/>
          </p:nvCxnSpPr>
          <p:spPr>
            <a:xfrm>
              <a:off x="5742089" y="2847137"/>
              <a:ext cx="36036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115 Conector recto de flecha"/>
            <p:cNvCxnSpPr/>
            <p:nvPr/>
          </p:nvCxnSpPr>
          <p:spPr>
            <a:xfrm>
              <a:off x="5742088" y="3564067"/>
              <a:ext cx="3603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117 Conector recto de flecha"/>
            <p:cNvCxnSpPr>
              <a:endCxn id="14" idx="1"/>
            </p:cNvCxnSpPr>
            <p:nvPr/>
          </p:nvCxnSpPr>
          <p:spPr>
            <a:xfrm>
              <a:off x="5742088" y="4195736"/>
              <a:ext cx="3603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119 Conector recto de flecha"/>
            <p:cNvCxnSpPr/>
            <p:nvPr/>
          </p:nvCxnSpPr>
          <p:spPr>
            <a:xfrm>
              <a:off x="3419872" y="2780928"/>
              <a:ext cx="436966" cy="3025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19 Conector recto de flecha"/>
            <p:cNvCxnSpPr>
              <a:endCxn id="10" idx="1"/>
            </p:cNvCxnSpPr>
            <p:nvPr/>
          </p:nvCxnSpPr>
          <p:spPr>
            <a:xfrm flipV="1">
              <a:off x="2992743" y="3563087"/>
              <a:ext cx="864095" cy="9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119 Conector recto de flecha"/>
            <p:cNvCxnSpPr/>
            <p:nvPr/>
          </p:nvCxnSpPr>
          <p:spPr>
            <a:xfrm flipV="1">
              <a:off x="3419872" y="4010322"/>
              <a:ext cx="436966" cy="14349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0" name="Connecteur droit 14339"/>
            <p:cNvCxnSpPr>
              <a:stCxn id="12" idx="2"/>
              <a:endCxn id="13" idx="0"/>
            </p:cNvCxnSpPr>
            <p:nvPr/>
          </p:nvCxnSpPr>
          <p:spPr>
            <a:xfrm>
              <a:off x="6884415" y="3091278"/>
              <a:ext cx="923" cy="2147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112 Conector recto de flecha"/>
            <p:cNvCxnSpPr>
              <a:stCxn id="14" idx="2"/>
              <a:endCxn id="53" idx="0"/>
            </p:cNvCxnSpPr>
            <p:nvPr/>
          </p:nvCxnSpPr>
          <p:spPr>
            <a:xfrm flipH="1">
              <a:off x="6890801" y="4420851"/>
              <a:ext cx="3813" cy="8803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>
              <a:stCxn id="13" idx="2"/>
              <a:endCxn id="14" idx="0"/>
            </p:cNvCxnSpPr>
            <p:nvPr/>
          </p:nvCxnSpPr>
          <p:spPr>
            <a:xfrm>
              <a:off x="6885338" y="3820124"/>
              <a:ext cx="9276" cy="1504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e 34"/>
            <p:cNvGrpSpPr/>
            <p:nvPr/>
          </p:nvGrpSpPr>
          <p:grpSpPr>
            <a:xfrm>
              <a:off x="0" y="1762547"/>
              <a:ext cx="7686776" cy="4411731"/>
              <a:chOff x="0" y="1762547"/>
              <a:chExt cx="7686776" cy="4411731"/>
            </a:xfrm>
          </p:grpSpPr>
          <p:sp>
            <p:nvSpPr>
              <p:cNvPr id="10" name="34 Rectángulo"/>
              <p:cNvSpPr/>
              <p:nvPr/>
            </p:nvSpPr>
            <p:spPr>
              <a:xfrm>
                <a:off x="3856838" y="2705323"/>
                <a:ext cx="1871663" cy="17155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L" sz="2000" dirty="0" smtClean="0">
                    <a:solidFill>
                      <a:schemeClr val="tx1"/>
                    </a:solidFill>
                  </a:rPr>
                  <a:t>Lagamine</a:t>
                </a:r>
              </a:p>
            </p:txBody>
          </p:sp>
          <p:sp>
            <p:nvSpPr>
              <p:cNvPr id="12" name="48 Rectángulo"/>
              <p:cNvSpPr/>
              <p:nvPr/>
            </p:nvSpPr>
            <p:spPr>
              <a:xfrm>
                <a:off x="6091329" y="2549679"/>
                <a:ext cx="1586171" cy="54159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dirty="0" smtClean="0">
                    <a:solidFill>
                      <a:schemeClr val="tx1"/>
                    </a:solidFill>
                  </a:rPr>
                  <a:t>Stresses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L" sz="1400" dirty="0" smtClean="0">
                    <a:solidFill>
                      <a:schemeClr val="tx1"/>
                    </a:solidFill>
                  </a:rPr>
                  <a:t>(</a:t>
                </a:r>
                <a:r>
                  <a:rPr lang="el-GR" sz="1400" dirty="0" smtClean="0">
                    <a:solidFill>
                      <a:schemeClr val="tx1"/>
                    </a:solidFill>
                  </a:rPr>
                  <a:t>σ</a:t>
                </a:r>
                <a:r>
                  <a:rPr lang="fr-BE" sz="1400" baseline="-25000" dirty="0" smtClean="0">
                    <a:solidFill>
                      <a:schemeClr val="tx1"/>
                    </a:solidFill>
                  </a:rPr>
                  <a:t>x , </a:t>
                </a:r>
                <a:r>
                  <a:rPr lang="el-GR" sz="1400" dirty="0" smtClean="0">
                    <a:solidFill>
                      <a:schemeClr val="tx1"/>
                    </a:solidFill>
                  </a:rPr>
                  <a:t>σ</a:t>
                </a:r>
                <a:r>
                  <a:rPr lang="fr-BE" sz="1400" baseline="-25000" dirty="0" smtClean="0">
                    <a:solidFill>
                      <a:schemeClr val="tx1"/>
                    </a:solidFill>
                  </a:rPr>
                  <a:t>y ,</a:t>
                </a:r>
                <a:r>
                  <a:rPr lang="el-GR" sz="1400" dirty="0" smtClean="0">
                    <a:solidFill>
                      <a:schemeClr val="tx1"/>
                    </a:solidFill>
                  </a:rPr>
                  <a:t>σ</a:t>
                </a:r>
                <a:r>
                  <a:rPr lang="fr-BE" sz="1400" baseline="-25000" dirty="0" smtClean="0">
                    <a:solidFill>
                      <a:schemeClr val="tx1"/>
                    </a:solidFill>
                  </a:rPr>
                  <a:t>z , </a:t>
                </a:r>
                <a:r>
                  <a:rPr lang="el-GR" sz="1400" dirty="0" smtClean="0">
                    <a:solidFill>
                      <a:schemeClr val="tx1"/>
                    </a:solidFill>
                  </a:rPr>
                  <a:t>σ</a:t>
                </a:r>
                <a:r>
                  <a:rPr lang="fr-BE" sz="1400" baseline="-25000" dirty="0" err="1" smtClean="0">
                    <a:solidFill>
                      <a:schemeClr val="tx1"/>
                    </a:solidFill>
                  </a:rPr>
                  <a:t>xy</a:t>
                </a:r>
                <a:r>
                  <a:rPr lang="fr-BE" sz="1400" dirty="0" smtClean="0">
                    <a:solidFill>
                      <a:schemeClr val="tx1"/>
                    </a:solidFill>
                  </a:rPr>
                  <a:t>) </a:t>
                </a:r>
                <a:r>
                  <a:rPr lang="fr-BE" sz="1400" baseline="-25000" dirty="0" smtClean="0">
                    <a:solidFill>
                      <a:schemeClr val="tx1"/>
                    </a:solidFill>
                  </a:rPr>
                  <a:t> </a:t>
                </a:r>
                <a:endParaRPr lang="es-CL" sz="14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54 Rectángulo"/>
              <p:cNvSpPr/>
              <p:nvPr/>
            </p:nvSpPr>
            <p:spPr>
              <a:xfrm>
                <a:off x="6093175" y="3306048"/>
                <a:ext cx="1584325" cy="51407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dirty="0" smtClean="0">
                    <a:solidFill>
                      <a:schemeClr val="tx1"/>
                    </a:solidFill>
                  </a:rPr>
                  <a:t>Strains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L" sz="1400" dirty="0" smtClean="0">
                    <a:solidFill>
                      <a:schemeClr val="tx1"/>
                    </a:solidFill>
                  </a:rPr>
                  <a:t>(</a:t>
                </a:r>
                <a:r>
                  <a:rPr lang="el-GR" sz="1400" dirty="0" smtClean="0">
                    <a:solidFill>
                      <a:schemeClr val="tx1"/>
                    </a:solidFill>
                  </a:rPr>
                  <a:t>ε</a:t>
                </a:r>
                <a:r>
                  <a:rPr lang="fr-BE" sz="1400" baseline="-25000" dirty="0" smtClean="0">
                    <a:solidFill>
                      <a:schemeClr val="tx1"/>
                    </a:solidFill>
                  </a:rPr>
                  <a:t>th</a:t>
                </a:r>
                <a:r>
                  <a:rPr lang="fr-BE" sz="1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l-GR" sz="1400" dirty="0" smtClean="0">
                    <a:solidFill>
                      <a:schemeClr val="tx1"/>
                    </a:solidFill>
                  </a:rPr>
                  <a:t>ε</a:t>
                </a:r>
                <a:r>
                  <a:rPr lang="fr-BE" sz="1400" baseline="-25000" dirty="0" smtClean="0">
                    <a:solidFill>
                      <a:schemeClr val="tx1"/>
                    </a:solidFill>
                  </a:rPr>
                  <a:t>p</a:t>
                </a:r>
                <a:r>
                  <a:rPr lang="fr-BE" sz="1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l-GR" sz="1400" dirty="0" smtClean="0">
                    <a:solidFill>
                      <a:schemeClr val="tx1"/>
                    </a:solidFill>
                  </a:rPr>
                  <a:t>ε</a:t>
                </a:r>
                <a:r>
                  <a:rPr lang="fr-BE" sz="1400" baseline="-25000" dirty="0" smtClean="0">
                    <a:solidFill>
                      <a:schemeClr val="tx1"/>
                    </a:solidFill>
                  </a:rPr>
                  <a:t>ph</a:t>
                </a:r>
                <a:r>
                  <a:rPr lang="fr-BE" sz="1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l-GR" sz="1400" dirty="0" smtClean="0">
                    <a:solidFill>
                      <a:schemeClr val="tx1"/>
                    </a:solidFill>
                  </a:rPr>
                  <a:t>ε</a:t>
                </a:r>
                <a:r>
                  <a:rPr lang="fr-BE" sz="1400" baseline="-25000" dirty="0" err="1" smtClean="0">
                    <a:solidFill>
                      <a:schemeClr val="tx1"/>
                    </a:solidFill>
                  </a:rPr>
                  <a:t>ptr</a:t>
                </a:r>
                <a:r>
                  <a:rPr lang="es-CL" sz="1400" dirty="0" smtClean="0">
                    <a:solidFill>
                      <a:schemeClr val="tx1"/>
                    </a:solidFill>
                  </a:rPr>
                  <a:t>)</a:t>
                </a:r>
                <a:endParaRPr lang="es-CL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55 Rectángulo"/>
              <p:cNvSpPr/>
              <p:nvPr/>
            </p:nvSpPr>
            <p:spPr>
              <a:xfrm>
                <a:off x="6102451" y="3970621"/>
                <a:ext cx="1584325" cy="45023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dirty="0" smtClean="0">
                    <a:solidFill>
                      <a:schemeClr val="tx1"/>
                    </a:solidFill>
                  </a:rPr>
                  <a:t>Phase  rates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L" sz="1400" dirty="0" smtClean="0">
                    <a:solidFill>
                      <a:schemeClr val="tx1"/>
                    </a:solidFill>
                  </a:rPr>
                  <a:t>(%Fe, %Pe, %Ma</a:t>
                </a:r>
                <a:r>
                  <a:rPr lang="es-CL" sz="14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  <p:sp>
            <p:nvSpPr>
              <p:cNvPr id="25" name="48 Rectángulo"/>
              <p:cNvSpPr/>
              <p:nvPr/>
            </p:nvSpPr>
            <p:spPr>
              <a:xfrm>
                <a:off x="0" y="2204865"/>
                <a:ext cx="3419872" cy="73416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b="1" dirty="0" smtClean="0">
                    <a:solidFill>
                      <a:schemeClr val="tx1"/>
                    </a:solidFill>
                  </a:rPr>
                  <a:t>Thermo physical parameters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1600" dirty="0" smtClean="0">
                    <a:solidFill>
                      <a:schemeClr val="tx1"/>
                    </a:solidFill>
                  </a:rPr>
                  <a:t>α</a:t>
                </a:r>
                <a:r>
                  <a:rPr lang="fr-BE" sz="16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l-GR" sz="1600" dirty="0" smtClean="0">
                    <a:solidFill>
                      <a:schemeClr val="tx1"/>
                    </a:solidFill>
                  </a:rPr>
                  <a:t>ρ</a:t>
                </a:r>
                <a:r>
                  <a:rPr lang="fr-BE" sz="16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l-GR" sz="1600" dirty="0" smtClean="0">
                    <a:solidFill>
                      <a:schemeClr val="tx1"/>
                    </a:solidFill>
                  </a:rPr>
                  <a:t>λ</a:t>
                </a:r>
                <a:r>
                  <a:rPr lang="fr-BE" sz="1600" dirty="0" smtClean="0">
                    <a:solidFill>
                      <a:schemeClr val="tx1"/>
                    </a:solidFill>
                  </a:rPr>
                  <a:t>, C</a:t>
                </a:r>
                <a:r>
                  <a:rPr lang="fr-BE" sz="1600" baseline="-25000" dirty="0" smtClean="0">
                    <a:solidFill>
                      <a:schemeClr val="tx1"/>
                    </a:solidFill>
                  </a:rPr>
                  <a:t>p</a:t>
                </a:r>
                <a:r>
                  <a:rPr lang="fr-BE" sz="1600" dirty="0" smtClean="0">
                    <a:solidFill>
                      <a:schemeClr val="tx1"/>
                    </a:solidFill>
                  </a:rPr>
                  <a:t> for </a:t>
                </a:r>
                <a:r>
                  <a:rPr lang="fr-BE" sz="1600" dirty="0" err="1" smtClean="0">
                    <a:solidFill>
                      <a:schemeClr val="tx1"/>
                    </a:solidFill>
                  </a:rPr>
                  <a:t>each</a:t>
                </a:r>
                <a:r>
                  <a:rPr lang="fr-BE" sz="1600" dirty="0" smtClean="0">
                    <a:solidFill>
                      <a:schemeClr val="tx1"/>
                    </a:solidFill>
                  </a:rPr>
                  <a:t> phase f(T)</a:t>
                </a:r>
                <a:endParaRPr lang="es-CL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48 Rectángulo"/>
              <p:cNvSpPr/>
              <p:nvPr/>
            </p:nvSpPr>
            <p:spPr>
              <a:xfrm>
                <a:off x="490230" y="3140969"/>
                <a:ext cx="2520280" cy="1800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b="1" dirty="0" smtClean="0">
                    <a:solidFill>
                      <a:schemeClr val="tx1"/>
                    </a:solidFill>
                  </a:rPr>
                  <a:t>Metallurgical parameters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600" dirty="0" smtClean="0">
                    <a:solidFill>
                      <a:schemeClr val="tx1"/>
                    </a:solidFill>
                  </a:rPr>
                  <a:t>TTT 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diagrams (</a:t>
                </a:r>
                <a:r>
                  <a:rPr lang="en-GB" sz="1600" dirty="0" smtClean="0">
                    <a:solidFill>
                      <a:schemeClr val="tx1"/>
                    </a:solidFill>
                    <a:sym typeface="Wingdings" pitchFamily="2" charset="2"/>
                  </a:rPr>
                  <a:t>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JMA)</a:t>
                </a:r>
              </a:p>
              <a:p>
                <a:pPr algn="ctr"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</a:rPr>
                  <a:t>Transformation strain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</a:rPr>
                  <a:t>Plasticity </a:t>
                </a:r>
                <a:r>
                  <a:rPr lang="en-GB" sz="1600" dirty="0" err="1" smtClean="0">
                    <a:solidFill>
                      <a:schemeClr val="tx1"/>
                    </a:solidFill>
                  </a:rPr>
                  <a:t>transf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 strain,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</a:rPr>
                  <a:t>Shift of transformation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 err="1" smtClean="0">
                    <a:solidFill>
                      <a:schemeClr val="tx1"/>
                    </a:solidFill>
                  </a:rPr>
                  <a:t>Coef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 of </a:t>
                </a:r>
                <a:r>
                  <a:rPr lang="en-GB" sz="1600" dirty="0" err="1" smtClean="0">
                    <a:solidFill>
                      <a:schemeClr val="tx1"/>
                    </a:solidFill>
                  </a:rPr>
                  <a:t>Koist</a:t>
                </a:r>
                <a:r>
                  <a:rPr lang="en-GB" sz="1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GB" sz="1600" dirty="0" err="1" smtClean="0">
                    <a:solidFill>
                      <a:schemeClr val="tx1"/>
                    </a:solidFill>
                  </a:rPr>
                  <a:t>Marburger</a:t>
                </a:r>
                <a:endParaRPr lang="en-GB" sz="1600" dirty="0" smtClean="0">
                  <a:solidFill>
                    <a:schemeClr val="tx1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</a:rPr>
                  <a:t>Latent heat of </a:t>
                </a:r>
                <a:r>
                  <a:rPr lang="en-GB" sz="1600" dirty="0" err="1" smtClean="0">
                    <a:solidFill>
                      <a:schemeClr val="tx1"/>
                    </a:solidFill>
                  </a:rPr>
                  <a:t>transfo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48 Rectángulo"/>
              <p:cNvSpPr/>
              <p:nvPr/>
            </p:nvSpPr>
            <p:spPr>
              <a:xfrm>
                <a:off x="179512" y="5157192"/>
                <a:ext cx="3240360" cy="101708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600" dirty="0" smtClean="0">
                    <a:solidFill>
                      <a:schemeClr val="tx1"/>
                    </a:solidFill>
                  </a:rPr>
                  <a:t>Mechanical parameters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L" sz="1600" dirty="0" smtClean="0">
                    <a:solidFill>
                      <a:schemeClr val="tx1"/>
                    </a:solidFill>
                  </a:rPr>
                  <a:t>(E, </a:t>
                </a:r>
                <a:r>
                  <a:rPr lang="el-GR" sz="1600" dirty="0" smtClean="0">
                    <a:solidFill>
                      <a:schemeClr val="tx1"/>
                    </a:solidFill>
                  </a:rPr>
                  <a:t>ν</a:t>
                </a:r>
                <a:r>
                  <a:rPr lang="fr-BE" sz="1600" dirty="0" smtClean="0">
                    <a:solidFill>
                      <a:schemeClr val="tx1"/>
                    </a:solidFill>
                  </a:rPr>
                  <a:t>, E</a:t>
                </a:r>
                <a:r>
                  <a:rPr lang="fr-BE" sz="1600" baseline="-25000" dirty="0" smtClean="0">
                    <a:solidFill>
                      <a:schemeClr val="tx1"/>
                    </a:solidFill>
                  </a:rPr>
                  <a:t>t</a:t>
                </a:r>
                <a:r>
                  <a:rPr lang="fr-BE" sz="16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l-GR" sz="1600" dirty="0" smtClean="0">
                    <a:solidFill>
                      <a:schemeClr val="tx1"/>
                    </a:solidFill>
                  </a:rPr>
                  <a:t>σ</a:t>
                </a:r>
                <a:r>
                  <a:rPr lang="fr-BE" sz="1600" baseline="-25000" dirty="0" smtClean="0">
                    <a:solidFill>
                      <a:schemeClr val="tx1"/>
                    </a:solidFill>
                  </a:rPr>
                  <a:t>y</a:t>
                </a:r>
                <a:r>
                  <a:rPr lang="fr-BE" sz="1600" dirty="0" smtClean="0">
                    <a:solidFill>
                      <a:schemeClr val="tx1"/>
                    </a:solidFill>
                  </a:rPr>
                  <a:t> for </a:t>
                </a:r>
                <a:r>
                  <a:rPr lang="fr-BE" sz="1600" dirty="0" err="1" smtClean="0">
                    <a:solidFill>
                      <a:schemeClr val="tx1"/>
                    </a:solidFill>
                  </a:rPr>
                  <a:t>each</a:t>
                </a:r>
                <a:r>
                  <a:rPr lang="fr-BE" sz="1600" dirty="0" smtClean="0">
                    <a:solidFill>
                      <a:schemeClr val="tx1"/>
                    </a:solidFill>
                  </a:rPr>
                  <a:t> phase f(T))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CL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55 Rectángulo"/>
              <p:cNvSpPr/>
              <p:nvPr/>
            </p:nvSpPr>
            <p:spPr>
              <a:xfrm>
                <a:off x="6104101" y="5301208"/>
                <a:ext cx="1573399" cy="4320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400" dirty="0" smtClean="0">
                    <a:solidFill>
                      <a:schemeClr val="tx1"/>
                    </a:solidFill>
                  </a:rPr>
                  <a:t>Analysis of results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55 Rectángulo"/>
              <p:cNvSpPr/>
              <p:nvPr/>
            </p:nvSpPr>
            <p:spPr>
              <a:xfrm>
                <a:off x="958207" y="1762547"/>
                <a:ext cx="1584325" cy="29051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L" sz="1400" dirty="0" smtClean="0">
                    <a:solidFill>
                      <a:schemeClr val="tx1"/>
                    </a:solidFill>
                  </a:rPr>
                  <a:t>INPUT DATA</a:t>
                </a:r>
                <a:endParaRPr lang="es-CL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55 Rectángulo"/>
              <p:cNvSpPr/>
              <p:nvPr/>
            </p:nvSpPr>
            <p:spPr>
              <a:xfrm>
                <a:off x="4000506" y="1770036"/>
                <a:ext cx="1584325" cy="29051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L" sz="1400" dirty="0" smtClean="0">
                    <a:solidFill>
                      <a:schemeClr val="tx1"/>
                    </a:solidFill>
                  </a:rPr>
                  <a:t>FE </a:t>
                </a:r>
                <a:r>
                  <a:rPr lang="en-GB" sz="1400" dirty="0" smtClean="0">
                    <a:solidFill>
                      <a:schemeClr val="tx1"/>
                    </a:solidFill>
                  </a:rPr>
                  <a:t>code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55 Rectángulo"/>
              <p:cNvSpPr/>
              <p:nvPr/>
            </p:nvSpPr>
            <p:spPr>
              <a:xfrm>
                <a:off x="6097813" y="1786458"/>
                <a:ext cx="1584325" cy="29051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CL" sz="1400" dirty="0" smtClean="0">
                    <a:solidFill>
                      <a:schemeClr val="tx1"/>
                    </a:solidFill>
                  </a:rPr>
                  <a:t>OUTPUT DATA</a:t>
                </a:r>
                <a:endParaRPr lang="es-CL" sz="1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7619-3452-4D5A-82D4-F085238D3748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37" name="Rectangle 36"/>
          <p:cNvSpPr/>
          <p:nvPr/>
        </p:nvSpPr>
        <p:spPr>
          <a:xfrm>
            <a:off x="323528" y="6211669"/>
            <a:ext cx="8820472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fr-BE" b="1" dirty="0" err="1" smtClean="0">
                <a:solidFill>
                  <a:schemeClr val="bg1"/>
                </a:solidFill>
              </a:rPr>
              <a:t>Average</a:t>
            </a:r>
            <a:r>
              <a:rPr lang="fr-BE" b="1" dirty="0" smtClean="0">
                <a:solidFill>
                  <a:schemeClr val="bg1"/>
                </a:solidFill>
              </a:rPr>
              <a:t> values on </a:t>
            </a:r>
            <a:r>
              <a:rPr lang="fr-BE" b="1" dirty="0" err="1" smtClean="0">
                <a:solidFill>
                  <a:schemeClr val="bg1"/>
                </a:solidFill>
              </a:rPr>
              <a:t>very</a:t>
            </a:r>
            <a:r>
              <a:rPr lang="fr-BE" b="1" dirty="0" smtClean="0">
                <a:solidFill>
                  <a:schemeClr val="bg1"/>
                </a:solidFill>
              </a:rPr>
              <a:t> </a:t>
            </a:r>
            <a:r>
              <a:rPr lang="fr-BE" b="1" dirty="0" err="1" smtClean="0">
                <a:solidFill>
                  <a:schemeClr val="bg1"/>
                </a:solidFill>
              </a:rPr>
              <a:t>heterogeneous</a:t>
            </a:r>
            <a:r>
              <a:rPr lang="fr-BE" b="1" dirty="0" smtClean="0">
                <a:solidFill>
                  <a:schemeClr val="bg1"/>
                </a:solidFill>
              </a:rPr>
              <a:t> </a:t>
            </a:r>
            <a:r>
              <a:rPr lang="fr-BE" b="1" dirty="0" err="1" smtClean="0">
                <a:solidFill>
                  <a:schemeClr val="bg1"/>
                </a:solidFill>
              </a:rPr>
              <a:t>material</a:t>
            </a:r>
            <a:r>
              <a:rPr lang="fr-BE" b="1" dirty="0" smtClean="0">
                <a:solidFill>
                  <a:schemeClr val="bg1"/>
                </a:solidFill>
              </a:rPr>
              <a:t> : </a:t>
            </a:r>
            <a:r>
              <a:rPr lang="fr-BE" b="1" dirty="0" err="1" smtClean="0">
                <a:solidFill>
                  <a:schemeClr val="bg1"/>
                </a:solidFill>
              </a:rPr>
              <a:t>Galaxy</a:t>
            </a:r>
            <a:r>
              <a:rPr lang="fr-BE" b="1" dirty="0" smtClean="0">
                <a:solidFill>
                  <a:schemeClr val="bg1"/>
                </a:solidFill>
              </a:rPr>
              <a:t> 12 to 15% </a:t>
            </a:r>
            <a:r>
              <a:rPr lang="fr-BE" b="1" dirty="0" err="1" smtClean="0">
                <a:solidFill>
                  <a:schemeClr val="bg1"/>
                </a:solidFill>
              </a:rPr>
              <a:t>carbides</a:t>
            </a:r>
            <a:endParaRPr lang="fr-BE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BE" b="1" dirty="0" smtClean="0">
                <a:solidFill>
                  <a:schemeClr val="bg1"/>
                </a:solidFill>
              </a:rPr>
              <a:t>	 </a:t>
            </a:r>
            <a:r>
              <a:rPr lang="fr-BE" b="1" dirty="0" err="1" smtClean="0">
                <a:solidFill>
                  <a:schemeClr val="bg1"/>
                </a:solidFill>
              </a:rPr>
              <a:t>strong</a:t>
            </a:r>
            <a:r>
              <a:rPr lang="fr-BE" b="1" dirty="0" smtClean="0">
                <a:solidFill>
                  <a:schemeClr val="bg1"/>
                </a:solidFill>
              </a:rPr>
              <a:t> variation in </a:t>
            </a:r>
            <a:r>
              <a:rPr lang="fr-BE" b="1" dirty="0" err="1" smtClean="0">
                <a:solidFill>
                  <a:schemeClr val="bg1"/>
                </a:solidFill>
              </a:rPr>
              <a:t>matrix</a:t>
            </a:r>
            <a:r>
              <a:rPr lang="fr-BE" b="1" dirty="0" smtClean="0">
                <a:solidFill>
                  <a:schemeClr val="bg1"/>
                </a:solidFill>
              </a:rPr>
              <a:t> C contents </a:t>
            </a:r>
            <a:r>
              <a:rPr lang="fr-BE" b="1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fr-BE" b="1" dirty="0" err="1" smtClean="0">
                <a:solidFill>
                  <a:schemeClr val="bg1"/>
                </a:solidFill>
                <a:sym typeface="Wingdings" pitchFamily="2" charset="2"/>
              </a:rPr>
              <a:t>scattering</a:t>
            </a:r>
            <a:r>
              <a:rPr lang="fr-BE" b="1" dirty="0" smtClean="0">
                <a:solidFill>
                  <a:schemeClr val="bg1"/>
                </a:solidFill>
                <a:sym typeface="Wingdings" pitchFamily="2" charset="2"/>
              </a:rPr>
              <a:t> in Ms </a:t>
            </a:r>
            <a:r>
              <a:rPr lang="fr-BE" b="1" dirty="0" err="1" smtClean="0">
                <a:solidFill>
                  <a:schemeClr val="bg1"/>
                </a:solidFill>
                <a:sym typeface="Wingdings" pitchFamily="2" charset="2"/>
              </a:rPr>
              <a:t>temperature</a:t>
            </a:r>
            <a:r>
              <a:rPr lang="fr-BE" b="1" dirty="0" smtClean="0">
                <a:solidFill>
                  <a:schemeClr val="bg1"/>
                </a:solidFill>
                <a:sym typeface="Wingdings" pitchFamily="2" charset="2"/>
              </a:rPr>
              <a:t>,  </a:t>
            </a:r>
            <a:r>
              <a:rPr lang="fr-BE" b="1" dirty="0" err="1" smtClean="0">
                <a:solidFill>
                  <a:schemeClr val="bg1"/>
                </a:solidFill>
                <a:sym typeface="Wingdings" pitchFamily="2" charset="2"/>
              </a:rPr>
              <a:t>etc</a:t>
            </a:r>
            <a:endParaRPr lang="fr-BE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9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30" y="85603"/>
            <a:ext cx="7467600" cy="546294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GB" sz="3200" dirty="0" smtClean="0"/>
              <a:t>Dilatometry test for core material (cooling)</a:t>
            </a:r>
            <a:endParaRPr lang="en-GB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2"/>
          </p:nvPr>
        </p:nvSpPr>
        <p:spPr>
          <a:xfrm>
            <a:off x="393071" y="822034"/>
            <a:ext cx="8496944" cy="5302260"/>
          </a:xfrm>
        </p:spPr>
        <p:txBody>
          <a:bodyPr/>
          <a:lstStyle/>
          <a:p>
            <a:pPr lvl="6">
              <a:lnSpc>
                <a:spcPct val="90000"/>
              </a:lnSpc>
            </a:pPr>
            <a:endParaRPr lang="es-ES_tradnl" sz="1100" dirty="0" smtClean="0"/>
          </a:p>
          <a:p>
            <a:pPr eaLnBrk="1" hangingPunct="1"/>
            <a:endParaRPr lang="en-US" sz="2100" dirty="0" smtClean="0"/>
          </a:p>
        </p:txBody>
      </p:sp>
      <p:sp>
        <p:nvSpPr>
          <p:cNvPr id="13" name="54 Rectángulo"/>
          <p:cNvSpPr/>
          <p:nvPr/>
        </p:nvSpPr>
        <p:spPr>
          <a:xfrm>
            <a:off x="6518190" y="4657421"/>
            <a:ext cx="947948" cy="807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dirty="0" smtClean="0">
                <a:solidFill>
                  <a:schemeClr val="tx1"/>
                </a:solidFill>
              </a:rPr>
              <a:t>ε</a:t>
            </a:r>
            <a:r>
              <a:rPr lang="fr-BE" sz="2800" baseline="-25000" dirty="0" smtClean="0">
                <a:solidFill>
                  <a:schemeClr val="tx1"/>
                </a:solidFill>
              </a:rPr>
              <a:t>tr</a:t>
            </a: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27" name="48 Rectángulo"/>
          <p:cNvSpPr/>
          <p:nvPr/>
        </p:nvSpPr>
        <p:spPr>
          <a:xfrm>
            <a:off x="4488154" y="4666618"/>
            <a:ext cx="1596014" cy="807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smtClean="0">
                <a:solidFill>
                  <a:schemeClr val="tx1"/>
                </a:solidFill>
              </a:rPr>
              <a:t>TTT </a:t>
            </a:r>
            <a:r>
              <a:rPr lang="en-GB" dirty="0" smtClean="0">
                <a:solidFill>
                  <a:schemeClr val="tx1"/>
                </a:solidFill>
              </a:rPr>
              <a:t>diagram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6D337619-3452-4D5A-82D4-F085238D3748}" type="slidenum">
              <a:rPr lang="fr-BE" smtClean="0"/>
              <a:pPr/>
              <a:t>7</a:t>
            </a:fld>
            <a:endParaRPr lang="fr-BE" dirty="0"/>
          </a:p>
        </p:txBody>
      </p:sp>
      <p:pic>
        <p:nvPicPr>
          <p:cNvPr id="30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5 Rectángulo"/>
          <p:cNvSpPr/>
          <p:nvPr/>
        </p:nvSpPr>
        <p:spPr>
          <a:xfrm>
            <a:off x="2594263" y="4666618"/>
            <a:ext cx="1346390" cy="807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Latent heat</a:t>
            </a:r>
            <a:endParaRPr lang="en-US" baseline="-25000" dirty="0">
              <a:solidFill>
                <a:schemeClr val="tx1"/>
              </a:solidFill>
            </a:endParaRPr>
          </a:p>
        </p:txBody>
      </p:sp>
      <p:sp>
        <p:nvSpPr>
          <p:cNvPr id="28" name="48 Rectángulo"/>
          <p:cNvSpPr/>
          <p:nvPr/>
        </p:nvSpPr>
        <p:spPr>
          <a:xfrm>
            <a:off x="611560" y="4653915"/>
            <a:ext cx="1731654" cy="8203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1600" dirty="0" err="1" smtClean="0">
                <a:solidFill>
                  <a:schemeClr val="tx1"/>
                </a:solidFill>
              </a:rPr>
              <a:t>Thermophysical</a:t>
            </a:r>
            <a:r>
              <a:rPr lang="fr-BE" sz="1600" dirty="0" smtClean="0">
                <a:solidFill>
                  <a:schemeClr val="tx1"/>
                </a:solidFill>
              </a:rPr>
              <a:t> </a:t>
            </a:r>
            <a:r>
              <a:rPr lang="fr-BE" sz="1600" dirty="0" err="1" smtClean="0">
                <a:solidFill>
                  <a:schemeClr val="tx1"/>
                </a:solidFill>
              </a:rPr>
              <a:t>parameters</a:t>
            </a:r>
            <a:endParaRPr lang="fr-BE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CL" dirty="0" smtClean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α</a:t>
            </a:r>
            <a:r>
              <a:rPr lang="fr-BE" dirty="0">
                <a:solidFill>
                  <a:schemeClr val="tx1"/>
                </a:solidFill>
              </a:rPr>
              <a:t>, </a:t>
            </a:r>
            <a:r>
              <a:rPr lang="el-GR" dirty="0">
                <a:solidFill>
                  <a:schemeClr val="tx1"/>
                </a:solidFill>
              </a:rPr>
              <a:t>ρ</a:t>
            </a:r>
            <a:r>
              <a:rPr lang="fr-BE" dirty="0">
                <a:solidFill>
                  <a:schemeClr val="tx1"/>
                </a:solidFill>
              </a:rPr>
              <a:t>, </a:t>
            </a:r>
            <a:r>
              <a:rPr lang="el-GR" dirty="0">
                <a:solidFill>
                  <a:schemeClr val="tx1"/>
                </a:solidFill>
              </a:rPr>
              <a:t>λ</a:t>
            </a:r>
            <a:r>
              <a:rPr lang="fr-BE" dirty="0">
                <a:solidFill>
                  <a:schemeClr val="tx1"/>
                </a:solidFill>
              </a:rPr>
              <a:t>, C</a:t>
            </a:r>
            <a:r>
              <a:rPr lang="fr-BE" baseline="-25000" dirty="0">
                <a:solidFill>
                  <a:schemeClr val="tx1"/>
                </a:solidFill>
              </a:rPr>
              <a:t>p</a:t>
            </a:r>
            <a:r>
              <a:rPr lang="fr-BE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55 Rectángulo"/>
          <p:cNvSpPr/>
          <p:nvPr/>
        </p:nvSpPr>
        <p:spPr>
          <a:xfrm>
            <a:off x="1547664" y="5884640"/>
            <a:ext cx="1760760" cy="6680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Experimental 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4488154" y="5905994"/>
            <a:ext cx="1596014" cy="7112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Inverse method from CCT diagram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7" name="55 Rectángulo"/>
          <p:cNvSpPr/>
          <p:nvPr/>
        </p:nvSpPr>
        <p:spPr>
          <a:xfrm>
            <a:off x="6660232" y="5905994"/>
            <a:ext cx="798007" cy="574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Flèche droite 57"/>
          <p:cNvSpPr/>
          <p:nvPr/>
        </p:nvSpPr>
        <p:spPr>
          <a:xfrm rot="5400000">
            <a:off x="1865363" y="5588141"/>
            <a:ext cx="354853" cy="18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9" name="Flèche droite 58"/>
          <p:cNvSpPr/>
          <p:nvPr/>
        </p:nvSpPr>
        <p:spPr>
          <a:xfrm rot="5400000">
            <a:off x="2677957" y="5588142"/>
            <a:ext cx="354853" cy="18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0" name="Flèche droite 59"/>
          <p:cNvSpPr/>
          <p:nvPr/>
        </p:nvSpPr>
        <p:spPr>
          <a:xfrm rot="5400000">
            <a:off x="5033546" y="5588143"/>
            <a:ext cx="354853" cy="18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1" name="Flèche droite 60"/>
          <p:cNvSpPr/>
          <p:nvPr/>
        </p:nvSpPr>
        <p:spPr>
          <a:xfrm rot="5400000">
            <a:off x="6907737" y="5590243"/>
            <a:ext cx="354853" cy="18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5904654" cy="34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0" name="119 Conector recto de flecha"/>
          <p:cNvCxnSpPr/>
          <p:nvPr/>
        </p:nvCxnSpPr>
        <p:spPr>
          <a:xfrm flipH="1">
            <a:off x="2159732" y="3592909"/>
            <a:ext cx="468052" cy="10610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119 Conector recto de flecha"/>
          <p:cNvCxnSpPr/>
          <p:nvPr/>
        </p:nvCxnSpPr>
        <p:spPr>
          <a:xfrm flipH="1">
            <a:off x="2948384" y="3612023"/>
            <a:ext cx="615504" cy="10418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119 Conector recto de flecha"/>
          <p:cNvCxnSpPr/>
          <p:nvPr/>
        </p:nvCxnSpPr>
        <p:spPr>
          <a:xfrm>
            <a:off x="4746094" y="3612023"/>
            <a:ext cx="371878" cy="10610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119 Conector recto de flecha"/>
          <p:cNvCxnSpPr/>
          <p:nvPr/>
        </p:nvCxnSpPr>
        <p:spPr>
          <a:xfrm>
            <a:off x="5508104" y="3605612"/>
            <a:ext cx="1152128" cy="10483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4 Rectángulo"/>
          <p:cNvSpPr/>
          <p:nvPr/>
        </p:nvSpPr>
        <p:spPr>
          <a:xfrm>
            <a:off x="5652120" y="2780928"/>
            <a:ext cx="432048" cy="2362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400" dirty="0" smtClean="0">
                <a:solidFill>
                  <a:schemeClr val="tx1"/>
                </a:solidFill>
              </a:rPr>
              <a:t>Au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23" name="54 Rectángulo"/>
          <p:cNvSpPr/>
          <p:nvPr/>
        </p:nvSpPr>
        <p:spPr>
          <a:xfrm>
            <a:off x="3944600" y="1896586"/>
            <a:ext cx="617988" cy="2362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400" dirty="0" err="1" smtClean="0">
                <a:solidFill>
                  <a:schemeClr val="tx1"/>
                </a:solidFill>
              </a:rPr>
              <a:t>Pe</a:t>
            </a:r>
            <a:r>
              <a:rPr lang="fr-BE" sz="1400" dirty="0" smtClean="0">
                <a:solidFill>
                  <a:schemeClr val="tx1"/>
                </a:solidFill>
              </a:rPr>
              <a:t>-Fe</a:t>
            </a:r>
            <a:endParaRPr lang="es-C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11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52" grpId="0" animBg="1"/>
      <p:bldP spid="28" grpId="0" animBg="1"/>
      <p:bldP spid="38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30" y="85603"/>
            <a:ext cx="7467600" cy="54629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200" dirty="0" err="1" smtClean="0"/>
              <a:t>Dilatometry</a:t>
            </a:r>
            <a:r>
              <a:rPr lang="en-GB" sz="3200" dirty="0" smtClean="0"/>
              <a:t> test core material</a:t>
            </a:r>
            <a:endParaRPr lang="en-GB" sz="3200" dirty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2"/>
          </p:nvPr>
        </p:nvSpPr>
        <p:spPr>
          <a:xfrm>
            <a:off x="393071" y="822034"/>
            <a:ext cx="8496944" cy="5302260"/>
          </a:xfrm>
        </p:spPr>
        <p:txBody>
          <a:bodyPr/>
          <a:lstStyle/>
          <a:p>
            <a:pPr lvl="6">
              <a:lnSpc>
                <a:spcPct val="90000"/>
              </a:lnSpc>
            </a:pPr>
            <a:endParaRPr lang="es-ES_tradnl" sz="1100" dirty="0" smtClean="0"/>
          </a:p>
          <a:p>
            <a:pPr eaLnBrk="1" hangingPunct="1"/>
            <a:endParaRPr lang="en-US" sz="21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543278" y="6376243"/>
            <a:ext cx="561975" cy="365125"/>
          </a:xfrm>
        </p:spPr>
        <p:txBody>
          <a:bodyPr/>
          <a:lstStyle/>
          <a:p>
            <a:fld id="{6D337619-3452-4D5A-82D4-F085238D3748}" type="slidenum">
              <a:rPr lang="fr-BE" smtClean="0"/>
              <a:pPr/>
              <a:t>8</a:t>
            </a:fld>
            <a:endParaRPr lang="fr-BE" dirty="0"/>
          </a:p>
        </p:txBody>
      </p:sp>
      <p:pic>
        <p:nvPicPr>
          <p:cNvPr id="30" name="Image 14" descr="logo_coul_texte_blason_cadre_300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6510" y="24805"/>
            <a:ext cx="915814" cy="667891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88" y="1055688"/>
            <a:ext cx="7462837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4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63488"/>
          </a:xfrm>
        </p:spPr>
        <p:txBody>
          <a:bodyPr/>
          <a:lstStyle/>
          <a:p>
            <a:r>
              <a:rPr lang="fr-BE" sz="3600" dirty="0" err="1" smtClean="0"/>
              <a:t>Mechanical</a:t>
            </a:r>
            <a:r>
              <a:rPr lang="fr-BE" sz="3600" dirty="0" smtClean="0"/>
              <a:t> data by compression tests</a:t>
            </a:r>
            <a:endParaRPr lang="fr-BE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ECEAE-C04F-4FFE-BFC0-5E71CF25C98C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6" name="Espace réservé du contenu 5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5328592" cy="3888432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899592" y="1124744"/>
            <a:ext cx="57606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Core</a:t>
            </a:r>
            <a:endParaRPr lang="en-US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763688" y="11967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Ferrite for SGI</a:t>
            </a:r>
            <a:endParaRPr lang="fr-BE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half" idx="2"/>
          </p:nvPr>
        </p:nvSpPr>
        <p:spPr>
          <a:xfrm>
            <a:off x="1439144" y="4869160"/>
            <a:ext cx="7704856" cy="2404864"/>
          </a:xfrm>
        </p:spPr>
        <p:txBody>
          <a:bodyPr/>
          <a:lstStyle/>
          <a:p>
            <a:pPr>
              <a:buNone/>
            </a:pPr>
            <a:r>
              <a:rPr lang="fr-BE" dirty="0" err="1" smtClean="0">
                <a:solidFill>
                  <a:schemeClr val="tx1"/>
                </a:solidFill>
              </a:rPr>
              <a:t>Similar</a:t>
            </a:r>
            <a:r>
              <a:rPr lang="fr-BE" dirty="0" smtClean="0">
                <a:solidFill>
                  <a:schemeClr val="tx1"/>
                </a:solidFill>
              </a:rPr>
              <a:t> tests on </a:t>
            </a:r>
          </a:p>
          <a:p>
            <a:r>
              <a:rPr lang="fr-BE" dirty="0" err="1" smtClean="0">
                <a:solidFill>
                  <a:schemeClr val="tx1"/>
                </a:solidFill>
              </a:rPr>
              <a:t>Pearlite</a:t>
            </a:r>
            <a:r>
              <a:rPr lang="fr-BE" dirty="0" smtClean="0">
                <a:solidFill>
                  <a:schemeClr val="tx1"/>
                </a:solidFill>
              </a:rPr>
              <a:t> SGI </a:t>
            </a:r>
            <a:r>
              <a:rPr lang="fr-BE" dirty="0" err="1" smtClean="0">
                <a:solidFill>
                  <a:schemeClr val="tx1"/>
                </a:solidFill>
              </a:rPr>
              <a:t>samples</a:t>
            </a:r>
            <a:endParaRPr lang="fr-BE" dirty="0" smtClean="0">
              <a:solidFill>
                <a:schemeClr val="tx1"/>
              </a:solidFill>
            </a:endParaRPr>
          </a:p>
          <a:p>
            <a:r>
              <a:rPr lang="fr-BE" dirty="0" err="1" smtClean="0">
                <a:solidFill>
                  <a:schemeClr val="tx1"/>
                </a:solidFill>
              </a:rPr>
              <a:t>Austenite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Galaxi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samples</a:t>
            </a:r>
            <a:endParaRPr lang="fr-BE" dirty="0" smtClean="0">
              <a:solidFill>
                <a:schemeClr val="tx1"/>
              </a:solidFill>
            </a:endParaRPr>
          </a:p>
          <a:p>
            <a:r>
              <a:rPr lang="fr-BE" dirty="0" err="1" smtClean="0">
                <a:solidFill>
                  <a:schemeClr val="tx1"/>
                </a:solidFill>
              </a:rPr>
              <a:t>Martensitic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Galaxi</a:t>
            </a:r>
            <a:r>
              <a:rPr lang="fr-BE" dirty="0" smtClean="0">
                <a:solidFill>
                  <a:schemeClr val="tx1"/>
                </a:solidFill>
              </a:rPr>
              <a:t> </a:t>
            </a:r>
            <a:r>
              <a:rPr lang="fr-BE" dirty="0" err="1" smtClean="0">
                <a:solidFill>
                  <a:schemeClr val="tx1"/>
                </a:solidFill>
              </a:rPr>
              <a:t>samples</a:t>
            </a:r>
            <a:endParaRPr lang="fr-B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1246</TotalTime>
  <Words>962</Words>
  <Application>Microsoft Office PowerPoint</Application>
  <PresentationFormat>Affichage à l'écran (4:3)</PresentationFormat>
  <Paragraphs>286</Paragraphs>
  <Slides>25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Exécutif</vt:lpstr>
      <vt:lpstr>Équation</vt:lpstr>
      <vt:lpstr>Diapositive 1</vt:lpstr>
      <vt:lpstr>Diapositive 2</vt:lpstr>
      <vt:lpstr>Work motivation</vt:lpstr>
      <vt:lpstr>Model description</vt:lpstr>
      <vt:lpstr>Metallurgical model</vt:lpstr>
      <vt:lpstr>Diapositive 6</vt:lpstr>
      <vt:lpstr>Dilatometry test for core material (cooling)</vt:lpstr>
      <vt:lpstr>Dilatometry test core material</vt:lpstr>
      <vt:lpstr>Mechanical data by compression tests</vt:lpstr>
      <vt:lpstr>Mechanical data by compression tests</vt:lpstr>
      <vt:lpstr>Mechanical data by compression tests</vt:lpstr>
      <vt:lpstr>Current simulations </vt:lpstr>
      <vt:lpstr>Simulations </vt:lpstr>
      <vt:lpstr>Thermal fields</vt:lpstr>
      <vt:lpstr>Axial stress f(t)</vt:lpstr>
      <vt:lpstr>Hoop stress// Axial stress</vt:lpstr>
      <vt:lpstr>Phase transformation</vt:lpstr>
      <vt:lpstr>Stress state along radius</vt:lpstr>
      <vt:lpstr>Dilatation coefficients</vt:lpstr>
      <vt:lpstr>Sensitivity to parameter accuracy</vt:lpstr>
      <vt:lpstr>Effect of increased geometry on residual axial strain</vt:lpstr>
      <vt:lpstr>Conclusions</vt:lpstr>
      <vt:lpstr>Towards more microscopic computation?</vt:lpstr>
      <vt:lpstr>Towards more microscopic computation?</vt:lpstr>
      <vt:lpstr>Thank you  for your attention    </vt:lpstr>
    </vt:vector>
  </TitlesOfParts>
  <Company>PRIMINFO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phase transformation within bimetallic rolls</dc:title>
  <dc:creator>Ingrid Neira</dc:creator>
  <cp:lastModifiedBy>Habraken</cp:lastModifiedBy>
  <cp:revision>86</cp:revision>
  <dcterms:created xsi:type="dcterms:W3CDTF">2013-09-04T08:19:21Z</dcterms:created>
  <dcterms:modified xsi:type="dcterms:W3CDTF">2014-02-04T17:14:03Z</dcterms:modified>
</cp:coreProperties>
</file>