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6" r:id="rId2"/>
    <p:sldId id="277" r:id="rId3"/>
    <p:sldId id="278" r:id="rId4"/>
    <p:sldId id="281" r:id="rId5"/>
    <p:sldId id="286" r:id="rId6"/>
    <p:sldId id="258" r:id="rId7"/>
    <p:sldId id="279" r:id="rId8"/>
    <p:sldId id="259" r:id="rId9"/>
    <p:sldId id="287" r:id="rId10"/>
    <p:sldId id="288" r:id="rId11"/>
    <p:sldId id="283" r:id="rId12"/>
    <p:sldId id="315" r:id="rId13"/>
    <p:sldId id="292" r:id="rId14"/>
    <p:sldId id="290" r:id="rId15"/>
    <p:sldId id="291" r:id="rId16"/>
    <p:sldId id="293" r:id="rId17"/>
    <p:sldId id="296" r:id="rId18"/>
    <p:sldId id="294" r:id="rId19"/>
    <p:sldId id="295" r:id="rId20"/>
    <p:sldId id="299" r:id="rId21"/>
    <p:sldId id="298" r:id="rId22"/>
    <p:sldId id="300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1" r:id="rId32"/>
    <p:sldId id="310" r:id="rId33"/>
    <p:sldId id="301" r:id="rId34"/>
    <p:sldId id="312" r:id="rId35"/>
    <p:sldId id="313" r:id="rId36"/>
    <p:sldId id="320" r:id="rId37"/>
    <p:sldId id="317" r:id="rId38"/>
    <p:sldId id="318" r:id="rId39"/>
    <p:sldId id="319" r:id="rId40"/>
    <p:sldId id="282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FFF7FF"/>
    <a:srgbClr val="FFF3FF"/>
    <a:srgbClr val="FFEBFF"/>
    <a:srgbClr val="FFD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18" autoAdjust="0"/>
  </p:normalViewPr>
  <p:slideViewPr>
    <p:cSldViewPr>
      <p:cViewPr>
        <p:scale>
          <a:sx n="66" d="100"/>
          <a:sy n="66" d="100"/>
        </p:scale>
        <p:origin x="-1284" y="-26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27898-6D91-4606-BCE2-DF2D89326A24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3920B-AE14-48E4-B2A9-C57F982B88D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222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E87DD-B8E7-E548-9994-E58EF7CBE7C5}" type="slidenum">
              <a:rPr lang="fr-FR"/>
              <a:pPr/>
              <a:t>39</a:t>
            </a:fld>
            <a:endParaRPr lang="fr-FR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3920B-AE14-48E4-B2A9-C57F982B88D8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20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3920B-AE14-48E4-B2A9-C57F982B88D8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4812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3920B-AE14-48E4-B2A9-C57F982B88D8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8827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3920B-AE14-48E4-B2A9-C57F982B88D8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709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9055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931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89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957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090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5790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25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628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326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7045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601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BE7EE-32CE-449C-81B5-C5EA3CA4C3F9}" type="datetimeFigureOut">
              <a:rPr lang="fr-BE" smtClean="0"/>
              <a:t>11/11/2015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F865F-79CD-4887-90D1-2FC83EEA532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428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"/><Relationship Id="rId5" Type="http://schemas.openxmlformats.org/officeDocument/2006/relationships/image" Target="../media/image33.jpeg"/><Relationship Id="rId4" Type="http://schemas.openxmlformats.org/officeDocument/2006/relationships/image" Target="../media/image32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tif"/><Relationship Id="rId4" Type="http://schemas.openxmlformats.org/officeDocument/2006/relationships/image" Target="../media/image4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"/><Relationship Id="rId4" Type="http://schemas.openxmlformats.org/officeDocument/2006/relationships/image" Target="../media/image48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tif"/><Relationship Id="rId4" Type="http://schemas.openxmlformats.org/officeDocument/2006/relationships/image" Target="../media/image51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t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jp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"/><Relationship Id="rId5" Type="http://schemas.openxmlformats.org/officeDocument/2006/relationships/image" Target="../media/image56.png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JPG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jpeg"/><Relationship Id="rId4" Type="http://schemas.openxmlformats.org/officeDocument/2006/relationships/image" Target="../media/image78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8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jp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tif"/><Relationship Id="rId3" Type="http://schemas.openxmlformats.org/officeDocument/2006/relationships/image" Target="../media/image9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tif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tif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openxmlformats.org/officeDocument/2006/relationships/image" Target="../media/image99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04.jpeg"/><Relationship Id="rId10" Type="http://schemas.openxmlformats.org/officeDocument/2006/relationships/image" Target="../media/image107.jpeg"/><Relationship Id="rId4" Type="http://schemas.openxmlformats.org/officeDocument/2006/relationships/image" Target="../media/image103.jpeg"/><Relationship Id="rId9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t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"/><Relationship Id="rId4" Type="http://schemas.openxmlformats.org/officeDocument/2006/relationships/image" Target="../media/image10.t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Logo Capmed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28" y="3140968"/>
            <a:ext cx="4889766" cy="3672408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067994" y="6409790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6730291" y="64470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ogo Ocea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16" y="260647"/>
            <a:ext cx="851183" cy="6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21" y="260647"/>
            <a:ext cx="697864" cy="6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7449726" y="983746"/>
            <a:ext cx="1641550" cy="3858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Picture 11" descr="Logo Capmed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31" y="41524"/>
            <a:ext cx="1139434" cy="855760"/>
          </a:xfrm>
          <a:prstGeom prst="rect">
            <a:avLst/>
          </a:prstGeom>
        </p:spPr>
      </p:pic>
      <p:pic>
        <p:nvPicPr>
          <p:cNvPr id="28" name="Image 27" descr="LOGO_STARES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978" y="54225"/>
            <a:ext cx="1618857" cy="834862"/>
          </a:xfrm>
          <a:prstGeom prst="rect">
            <a:avLst/>
          </a:prstGeom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403647" y="1392452"/>
            <a:ext cx="694879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fr-FR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STAtion</a:t>
            </a:r>
            <a:r>
              <a:rPr lang="en-US" altLang="fr-F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of Reference and </a:t>
            </a:r>
            <a:r>
              <a:rPr lang="en-US" altLang="fr-FR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en-US" altLang="fr-F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on Change of local and global Anthropogenic Pressures on Mediterranean Ecosystems Drifts: The </a:t>
            </a:r>
          </a:p>
          <a:p>
            <a:r>
              <a:rPr lang="en-US" altLang="fr-FR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project</a:t>
            </a:r>
            <a:endParaRPr lang="en-US" altLang="fr-FR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403649" y="3284984"/>
            <a:ext cx="532859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1600" dirty="0"/>
              <a:t>J. </a:t>
            </a:r>
            <a:r>
              <a:rPr lang="en-GB" altLang="fr-FR" sz="1600" dirty="0" err="1"/>
              <a:t>Richir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Abadie</a:t>
            </a:r>
            <a:r>
              <a:rPr lang="en-GB" altLang="fr-FR" sz="1600" dirty="0"/>
              <a:t>, M. </a:t>
            </a:r>
            <a:r>
              <a:rPr lang="en-GB" altLang="fr-FR" sz="1600" dirty="0" err="1"/>
              <a:t>Binard</a:t>
            </a:r>
            <a:r>
              <a:rPr lang="en-GB" altLang="fr-FR" sz="1600" dirty="0"/>
              <a:t>, </a:t>
            </a:r>
            <a:r>
              <a:rPr lang="fr-BE" sz="1600" dirty="0"/>
              <a:t>R. </a:t>
            </a:r>
            <a:r>
              <a:rPr lang="fr-BE" sz="1600" dirty="0" err="1"/>
              <a:t>Biondo</a:t>
            </a:r>
            <a:r>
              <a:rPr lang="fr-BE" sz="1600" dirty="0"/>
              <a:t>, </a:t>
            </a:r>
            <a:r>
              <a:rPr lang="en-GB" altLang="fr-FR" sz="1600" dirty="0" smtClean="0"/>
              <a:t>P</a:t>
            </a:r>
            <a:r>
              <a:rPr lang="en-GB" altLang="fr-FR" sz="1600" dirty="0"/>
              <a:t>. </a:t>
            </a:r>
            <a:r>
              <a:rPr lang="en-GB" altLang="fr-FR" sz="1600" dirty="0" err="1"/>
              <a:t>Boissery</a:t>
            </a:r>
            <a:r>
              <a:rPr lang="en-GB" altLang="fr-FR" sz="1600" dirty="0"/>
              <a:t>, A.V. Borges, W. </a:t>
            </a:r>
            <a:r>
              <a:rPr lang="en-GB" altLang="fr-FR" sz="1600" dirty="0" err="1"/>
              <a:t>Champenois</a:t>
            </a:r>
            <a:r>
              <a:rPr lang="en-GB" altLang="fr-FR" sz="1600" dirty="0"/>
              <a:t>, N. </a:t>
            </a:r>
            <a:r>
              <a:rPr lang="en-GB" altLang="fr-FR" sz="1600" dirty="0" err="1"/>
              <a:t>Cimiterra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Collignon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err="1" smtClean="0"/>
              <a:t>Donnay</a:t>
            </a:r>
            <a:r>
              <a:rPr lang="en-GB" altLang="fr-FR" sz="1600" dirty="0"/>
              <a:t>, C. </a:t>
            </a:r>
            <a:r>
              <a:rPr lang="en-GB" altLang="fr-FR" sz="1600" dirty="0" err="1"/>
              <a:t>Fréjefond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Goffart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J</a:t>
            </a:r>
            <a:r>
              <a:rPr lang="en-GB" altLang="fr-FR" sz="1600" dirty="0"/>
              <a:t>.-H. </a:t>
            </a:r>
            <a:r>
              <a:rPr lang="en-GB" altLang="fr-FR" sz="1600" dirty="0" err="1"/>
              <a:t>Hecq</a:t>
            </a:r>
            <a:r>
              <a:rPr lang="en-GB" altLang="fr-FR" sz="1600" dirty="0"/>
              <a:t>, P. </a:t>
            </a:r>
            <a:r>
              <a:rPr lang="en-GB" altLang="fr-FR" sz="1600" dirty="0" err="1"/>
              <a:t>Lejeune</a:t>
            </a:r>
            <a:r>
              <a:rPr lang="en-GB" altLang="fr-FR" sz="1600" dirty="0"/>
              <a:t>, G. </a:t>
            </a:r>
            <a:r>
              <a:rPr lang="en-GB" altLang="fr-FR" sz="1600" dirty="0" err="1"/>
              <a:t>Lepoint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L</a:t>
            </a:r>
            <a:r>
              <a:rPr lang="en-GB" altLang="fr-FR" sz="1600" dirty="0"/>
              <a:t>. Michel, C. </a:t>
            </a:r>
            <a:r>
              <a:rPr lang="en-GB" altLang="fr-FR" sz="1600" dirty="0" err="1"/>
              <a:t>Pelaprat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smtClean="0"/>
              <a:t>Pere</a:t>
            </a:r>
            <a:r>
              <a:rPr lang="en-GB" altLang="fr-FR" sz="1600" dirty="0"/>
              <a:t>, D. </a:t>
            </a:r>
            <a:r>
              <a:rPr lang="en-GB" altLang="fr-FR" sz="1600" dirty="0" err="1"/>
              <a:t>Sirjacobs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J</a:t>
            </a:r>
            <a:r>
              <a:rPr lang="en-GB" altLang="fr-FR" sz="1600" dirty="0"/>
              <a:t>.-P. </a:t>
            </a:r>
            <a:r>
              <a:rPr lang="en-GB" altLang="fr-FR" sz="1600" dirty="0" err="1"/>
              <a:t>Thomé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err="1" smtClean="0"/>
              <a:t>Volpon</a:t>
            </a:r>
            <a:r>
              <a:rPr lang="en-GB" altLang="fr-FR" sz="1600" dirty="0" smtClean="0"/>
              <a:t> and </a:t>
            </a:r>
          </a:p>
          <a:p>
            <a:pPr eaLnBrk="1" hangingPunct="1"/>
            <a:r>
              <a:rPr lang="en-GB" altLang="fr-FR" sz="1600" dirty="0" smtClean="0"/>
              <a:t>S</a:t>
            </a:r>
            <a:r>
              <a:rPr lang="en-GB" altLang="fr-FR" sz="1600" dirty="0"/>
              <a:t>. </a:t>
            </a:r>
            <a:r>
              <a:rPr lang="en-GB" altLang="fr-FR" sz="1600" dirty="0" err="1" smtClean="0"/>
              <a:t>Gobert</a:t>
            </a:r>
            <a:endParaRPr lang="en-GB" altLang="fr-FR" sz="1600" dirty="0" smtClean="0"/>
          </a:p>
          <a:p>
            <a:pPr eaLnBrk="1" hangingPunct="1"/>
            <a:endParaRPr lang="en-GB" altLang="fr-FR" sz="1600" dirty="0" smtClean="0"/>
          </a:p>
          <a:p>
            <a:pPr eaLnBrk="1" hangingPunct="1"/>
            <a:endParaRPr lang="en-GB" altLang="fr-FR" sz="1600" dirty="0"/>
          </a:p>
          <a:p>
            <a:pPr eaLnBrk="1" hangingPunct="1"/>
            <a:r>
              <a:rPr lang="fr-BE" altLang="fr-FR" sz="1600" dirty="0" smtClean="0"/>
              <a:t>Qingdao,</a:t>
            </a:r>
          </a:p>
          <a:p>
            <a:pPr eaLnBrk="1" hangingPunct="1"/>
            <a:r>
              <a:rPr lang="fr-BE" altLang="fr-FR" sz="1600" dirty="0" smtClean="0"/>
              <a:t>11-08-15</a:t>
            </a:r>
            <a:endParaRPr lang="fr-BE" altLang="fr-FR" sz="1600" dirty="0"/>
          </a:p>
        </p:txBody>
      </p:sp>
      <p:pic>
        <p:nvPicPr>
          <p:cNvPr id="21" name="Picture 7" descr="logo_couleur_fond_bleu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-4950" r="6219" b="-1573"/>
          <a:stretch/>
        </p:blipFill>
        <p:spPr>
          <a:xfrm>
            <a:off x="-1" y="0"/>
            <a:ext cx="1289328" cy="12477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Image 31" descr="Logo_CTC_OK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4966" y="58120"/>
            <a:ext cx="1684888" cy="8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61786" y="2099366"/>
            <a:ext cx="7910285" cy="4263571"/>
          </a:xfrm>
          <a:prstGeom prst="rect">
            <a:avLst/>
          </a:prstGeom>
          <a:solidFill>
            <a:srgbClr val="0080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latin typeface="Candara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27370" y="5877272"/>
            <a:ext cx="11114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Hard substrates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9" y="6363441"/>
            <a:ext cx="8772071" cy="508000"/>
          </a:xfrm>
          <a:prstGeom prst="rect">
            <a:avLst/>
          </a:prstGeom>
          <a:solidFill>
            <a:srgbClr val="FFE2C5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3" name="Round Single Corner Rectangle 22"/>
          <p:cNvSpPr/>
          <p:nvPr/>
        </p:nvSpPr>
        <p:spPr>
          <a:xfrm>
            <a:off x="-1" y="1904995"/>
            <a:ext cx="861787" cy="4472331"/>
          </a:xfrm>
          <a:prstGeom prst="round1Rect">
            <a:avLst>
              <a:gd name="adj" fmla="val 20867"/>
            </a:avLst>
          </a:prstGeom>
          <a:solidFill>
            <a:srgbClr val="FFE2C5"/>
          </a:solidFill>
          <a:ln w="38100" cmpd="sng"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ndara"/>
              <a:cs typeface="Candar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2071" y="2099130"/>
            <a:ext cx="371929" cy="4772312"/>
          </a:xfrm>
          <a:prstGeom prst="rect">
            <a:avLst/>
          </a:prstGeom>
          <a:solidFill>
            <a:srgbClr val="0080FF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99285" y="2329447"/>
            <a:ext cx="3447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OPEN</a:t>
            </a: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SEA</a:t>
            </a:r>
          </a:p>
          <a:p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WATERS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5466" y="6058872"/>
            <a:ext cx="1102319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Soft bottom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0260" y="6061526"/>
            <a:ext cx="140884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P. </a:t>
            </a:r>
            <a:r>
              <a:rPr lang="en-US" sz="1050" b="1" i="1" dirty="0" err="1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sz="1050" b="1" i="1" dirty="0" err="1" smtClean="0">
                <a:solidFill>
                  <a:schemeClr val="tx2"/>
                </a:solidFill>
                <a:latin typeface="Candara"/>
                <a:cs typeface="Candara"/>
              </a:rPr>
              <a:t>ceanica</a:t>
            </a:r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 meadows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98409" y="3969654"/>
            <a:ext cx="9372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Zooplancton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86032" y="3385456"/>
            <a:ext cx="1238296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Phytoplancton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4836719" y="4551926"/>
            <a:ext cx="382599" cy="290286"/>
            <a:chOff x="2602700" y="448389"/>
            <a:chExt cx="382599" cy="290286"/>
          </a:xfrm>
          <a:effectLst/>
        </p:grpSpPr>
        <p:sp>
          <p:nvSpPr>
            <p:cNvPr id="44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092279" y="750633"/>
            <a:ext cx="176490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Meteorological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09998" y="2443630"/>
            <a:ext cx="143108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Hydrological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 smtClean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5" name="Group 70"/>
          <p:cNvGrpSpPr/>
          <p:nvPr/>
        </p:nvGrpSpPr>
        <p:grpSpPr>
          <a:xfrm>
            <a:off x="3243092" y="3053524"/>
            <a:ext cx="1030126" cy="809058"/>
            <a:chOff x="1511440" y="600975"/>
            <a:chExt cx="1030126" cy="809058"/>
          </a:xfrm>
        </p:grpSpPr>
        <p:grpSp>
          <p:nvGrpSpPr>
            <p:cNvPr id="6" name="Group 67"/>
            <p:cNvGrpSpPr/>
            <p:nvPr/>
          </p:nvGrpSpPr>
          <p:grpSpPr>
            <a:xfrm>
              <a:off x="1511440" y="908582"/>
              <a:ext cx="389850" cy="290286"/>
              <a:chOff x="984357" y="737016"/>
              <a:chExt cx="389850" cy="29028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984357" y="755158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038784" y="73701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7" name="Group 65"/>
            <p:cNvGrpSpPr/>
            <p:nvPr/>
          </p:nvGrpSpPr>
          <p:grpSpPr>
            <a:xfrm>
              <a:off x="1836400" y="905102"/>
              <a:ext cx="377026" cy="290286"/>
              <a:chOff x="1341541" y="926537"/>
              <a:chExt cx="377026" cy="290286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1341541" y="944679"/>
                <a:ext cx="3770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2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386897" y="926537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8" name="Group 66"/>
            <p:cNvGrpSpPr/>
            <p:nvPr/>
          </p:nvGrpSpPr>
          <p:grpSpPr>
            <a:xfrm>
              <a:off x="1661153" y="602758"/>
              <a:ext cx="399468" cy="290286"/>
              <a:chOff x="1029890" y="1071680"/>
              <a:chExt cx="399468" cy="290286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029890" y="1089822"/>
                <a:ext cx="39946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PO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84317" y="1071680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9" name="Group 69"/>
            <p:cNvGrpSpPr/>
            <p:nvPr/>
          </p:nvGrpSpPr>
          <p:grpSpPr>
            <a:xfrm>
              <a:off x="1990194" y="600975"/>
              <a:ext cx="428322" cy="290286"/>
              <a:chOff x="1278043" y="602196"/>
              <a:chExt cx="428322" cy="290286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278043" y="620338"/>
                <a:ext cx="42832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SiO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41541" y="60219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656419" y="1156117"/>
              <a:ext cx="72648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2"/>
                  </a:solidFill>
                  <a:latin typeface="Candara"/>
                  <a:cs typeface="Candara"/>
                </a:rPr>
                <a:t>Nutrients</a:t>
              </a:r>
              <a:endParaRPr lang="en-US" sz="1050" b="1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grpSp>
          <p:nvGrpSpPr>
            <p:cNvPr id="10" name="Group 64"/>
            <p:cNvGrpSpPr/>
            <p:nvPr/>
          </p:nvGrpSpPr>
          <p:grpSpPr>
            <a:xfrm>
              <a:off x="2149929" y="905102"/>
              <a:ext cx="391637" cy="290286"/>
              <a:chOff x="2149929" y="905102"/>
              <a:chExt cx="391637" cy="290286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2149929" y="926537"/>
                <a:ext cx="39163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NH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+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204355" y="905102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2517636" y="5291424"/>
            <a:ext cx="96112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  <a:latin typeface="Candara" pitchFamily="34" charset="0"/>
              </a:rPr>
              <a:t>Ichthyofauna</a:t>
            </a:r>
            <a:endParaRPr lang="en-US" sz="1050" b="1" dirty="0">
              <a:solidFill>
                <a:schemeClr val="tx2"/>
              </a:solidFill>
              <a:latin typeface="Candar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22074" y="1115006"/>
            <a:ext cx="0" cy="33839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0" idx="2"/>
          </p:cNvCxnSpPr>
          <p:nvPr/>
        </p:nvCxnSpPr>
        <p:spPr>
          <a:xfrm>
            <a:off x="7974731" y="1022264"/>
            <a:ext cx="24075" cy="141711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909001" y="2724558"/>
            <a:ext cx="9167" cy="12450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297519" y="5568743"/>
            <a:ext cx="0" cy="305059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 rot="10800000" flipV="1">
            <a:off x="3881582" y="2579908"/>
            <a:ext cx="3127704" cy="351386"/>
          </a:xfrm>
          <a:prstGeom prst="bentConnector3">
            <a:avLst>
              <a:gd name="adj1" fmla="val 99944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8441081" y="2573558"/>
            <a:ext cx="416103" cy="293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42" idx="3"/>
          </p:cNvCxnSpPr>
          <p:nvPr/>
        </p:nvCxnSpPr>
        <p:spPr>
          <a:xfrm flipH="1">
            <a:off x="8335662" y="4110118"/>
            <a:ext cx="521521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008616" y="4904246"/>
            <a:ext cx="11603" cy="467825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967046" y="5372071"/>
            <a:ext cx="305999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7009280" y="5365721"/>
            <a:ext cx="15149" cy="697203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31" idx="0"/>
          </p:cNvCxnSpPr>
          <p:nvPr/>
        </p:nvCxnSpPr>
        <p:spPr>
          <a:xfrm>
            <a:off x="5374680" y="5365741"/>
            <a:ext cx="2" cy="695785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3980009" y="5373841"/>
            <a:ext cx="2" cy="503431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43" idx="1"/>
          </p:cNvCxnSpPr>
          <p:nvPr/>
        </p:nvCxnSpPr>
        <p:spPr>
          <a:xfrm>
            <a:off x="4319326" y="3525920"/>
            <a:ext cx="1966706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 rot="16200000" flipH="1">
            <a:off x="6978154" y="3726636"/>
            <a:ext cx="449551" cy="329045"/>
          </a:xfrm>
          <a:prstGeom prst="bentConnector3">
            <a:avLst>
              <a:gd name="adj1" fmla="val 100851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/>
          <p:cNvCxnSpPr/>
          <p:nvPr/>
        </p:nvCxnSpPr>
        <p:spPr>
          <a:xfrm rot="10800000" flipV="1">
            <a:off x="5232620" y="3666384"/>
            <a:ext cx="1619478" cy="1058518"/>
          </a:xfrm>
          <a:prstGeom prst="bentConnector3">
            <a:avLst>
              <a:gd name="adj1" fmla="val 125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161415" y="2724558"/>
            <a:ext cx="0" cy="65452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16"/>
          <p:cNvCxnSpPr>
            <a:stCxn id="50" idx="1"/>
          </p:cNvCxnSpPr>
          <p:nvPr/>
        </p:nvCxnSpPr>
        <p:spPr>
          <a:xfrm flipH="1">
            <a:off x="5232619" y="891097"/>
            <a:ext cx="1859660" cy="3088"/>
          </a:xfrm>
          <a:prstGeom prst="straightConnector1">
            <a:avLst/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45"/>
          <p:cNvGrpSpPr/>
          <p:nvPr/>
        </p:nvGrpSpPr>
        <p:grpSpPr>
          <a:xfrm>
            <a:off x="4834632" y="764704"/>
            <a:ext cx="382599" cy="290286"/>
            <a:chOff x="2602700" y="448389"/>
            <a:chExt cx="382599" cy="290286"/>
          </a:xfrm>
          <a:effectLst/>
        </p:grpSpPr>
        <p:sp>
          <p:nvSpPr>
            <p:cNvPr id="132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136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65" name="TextBox 1"/>
          <p:cNvSpPr txBox="1"/>
          <p:nvPr/>
        </p:nvSpPr>
        <p:spPr>
          <a:xfrm>
            <a:off x="156299" y="116632"/>
            <a:ext cx="63935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study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processes operating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of </a:t>
            </a:r>
            <a:r>
              <a:rPr lang="en-US" sz="17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61786" y="2099366"/>
            <a:ext cx="7910285" cy="4263571"/>
          </a:xfrm>
          <a:prstGeom prst="rect">
            <a:avLst/>
          </a:prstGeom>
          <a:solidFill>
            <a:srgbClr val="0080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latin typeface="Candara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27370" y="5877272"/>
            <a:ext cx="11114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Hard substrates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9" y="6363441"/>
            <a:ext cx="8772071" cy="508000"/>
          </a:xfrm>
          <a:prstGeom prst="rect">
            <a:avLst/>
          </a:prstGeom>
          <a:solidFill>
            <a:srgbClr val="FFE2C5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3" name="Round Single Corner Rectangle 22"/>
          <p:cNvSpPr/>
          <p:nvPr/>
        </p:nvSpPr>
        <p:spPr>
          <a:xfrm>
            <a:off x="-1" y="1904995"/>
            <a:ext cx="861787" cy="4472331"/>
          </a:xfrm>
          <a:prstGeom prst="round1Rect">
            <a:avLst>
              <a:gd name="adj" fmla="val 20867"/>
            </a:avLst>
          </a:prstGeom>
          <a:solidFill>
            <a:srgbClr val="FFE2C5"/>
          </a:solidFill>
          <a:ln w="38100" cmpd="sng"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ndara"/>
              <a:cs typeface="Candar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2071" y="2099130"/>
            <a:ext cx="371929" cy="4772312"/>
          </a:xfrm>
          <a:prstGeom prst="rect">
            <a:avLst/>
          </a:prstGeom>
          <a:solidFill>
            <a:srgbClr val="0080FF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99285" y="2329447"/>
            <a:ext cx="3447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OPEN</a:t>
            </a: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SEA</a:t>
            </a:r>
          </a:p>
          <a:p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WATERS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5466" y="6058872"/>
            <a:ext cx="1102319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Soft bottom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0260" y="6061526"/>
            <a:ext cx="140884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P. </a:t>
            </a:r>
            <a:r>
              <a:rPr lang="en-US" sz="1050" b="1" i="1" dirty="0" err="1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sz="1050" b="1" i="1" dirty="0" err="1" smtClean="0">
                <a:solidFill>
                  <a:schemeClr val="tx2"/>
                </a:solidFill>
                <a:latin typeface="Candara"/>
                <a:cs typeface="Candara"/>
              </a:rPr>
              <a:t>ceanica</a:t>
            </a:r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 meadows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98409" y="3969654"/>
            <a:ext cx="9372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Zooplancton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86032" y="3385456"/>
            <a:ext cx="1238296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Phytoplancton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4836719" y="4551926"/>
            <a:ext cx="382599" cy="290286"/>
            <a:chOff x="2602700" y="448389"/>
            <a:chExt cx="382599" cy="290286"/>
          </a:xfrm>
          <a:effectLst/>
        </p:grpSpPr>
        <p:sp>
          <p:nvSpPr>
            <p:cNvPr id="44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092279" y="750633"/>
            <a:ext cx="176490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Meteorological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09998" y="2443630"/>
            <a:ext cx="143108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Hydrological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 smtClean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5" name="Group 70"/>
          <p:cNvGrpSpPr/>
          <p:nvPr/>
        </p:nvGrpSpPr>
        <p:grpSpPr>
          <a:xfrm>
            <a:off x="3243092" y="3053524"/>
            <a:ext cx="1030126" cy="809058"/>
            <a:chOff x="1511440" y="600975"/>
            <a:chExt cx="1030126" cy="809058"/>
          </a:xfrm>
        </p:grpSpPr>
        <p:grpSp>
          <p:nvGrpSpPr>
            <p:cNvPr id="6" name="Group 67"/>
            <p:cNvGrpSpPr/>
            <p:nvPr/>
          </p:nvGrpSpPr>
          <p:grpSpPr>
            <a:xfrm>
              <a:off x="1511440" y="908582"/>
              <a:ext cx="389850" cy="290286"/>
              <a:chOff x="984357" y="737016"/>
              <a:chExt cx="389850" cy="29028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984357" y="755158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038784" y="73701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7" name="Group 65"/>
            <p:cNvGrpSpPr/>
            <p:nvPr/>
          </p:nvGrpSpPr>
          <p:grpSpPr>
            <a:xfrm>
              <a:off x="1836400" y="905102"/>
              <a:ext cx="377026" cy="290286"/>
              <a:chOff x="1341541" y="926537"/>
              <a:chExt cx="377026" cy="290286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1341541" y="944679"/>
                <a:ext cx="3770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2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386897" y="926537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8" name="Group 66"/>
            <p:cNvGrpSpPr/>
            <p:nvPr/>
          </p:nvGrpSpPr>
          <p:grpSpPr>
            <a:xfrm>
              <a:off x="1661153" y="602758"/>
              <a:ext cx="399468" cy="290286"/>
              <a:chOff x="1029890" y="1071680"/>
              <a:chExt cx="399468" cy="290286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029890" y="1089822"/>
                <a:ext cx="39946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PO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84317" y="1071680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9" name="Group 69"/>
            <p:cNvGrpSpPr/>
            <p:nvPr/>
          </p:nvGrpSpPr>
          <p:grpSpPr>
            <a:xfrm>
              <a:off x="1990194" y="600975"/>
              <a:ext cx="428322" cy="290286"/>
              <a:chOff x="1278043" y="602196"/>
              <a:chExt cx="428322" cy="290286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278043" y="620338"/>
                <a:ext cx="42832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SiO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41541" y="60219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656419" y="1156117"/>
              <a:ext cx="72648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2"/>
                  </a:solidFill>
                  <a:latin typeface="Candara"/>
                  <a:cs typeface="Candara"/>
                </a:rPr>
                <a:t>Nutrients</a:t>
              </a:r>
              <a:endParaRPr lang="en-US" sz="1050" b="1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grpSp>
          <p:nvGrpSpPr>
            <p:cNvPr id="10" name="Group 64"/>
            <p:cNvGrpSpPr/>
            <p:nvPr/>
          </p:nvGrpSpPr>
          <p:grpSpPr>
            <a:xfrm>
              <a:off x="2149929" y="905102"/>
              <a:ext cx="391637" cy="290286"/>
              <a:chOff x="2149929" y="905102"/>
              <a:chExt cx="391637" cy="290286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2149929" y="926537"/>
                <a:ext cx="39163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NH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+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204355" y="905102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2517636" y="5291424"/>
            <a:ext cx="96112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  <a:latin typeface="Candara" pitchFamily="34" charset="0"/>
              </a:rPr>
              <a:t>Ichthyofauna</a:t>
            </a:r>
            <a:endParaRPr lang="en-US" sz="1050" b="1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22359" y="5928810"/>
            <a:ext cx="1124525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Sewage outfalls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6300" y="2131539"/>
            <a:ext cx="671284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Rivers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79712" y="2004457"/>
            <a:ext cx="1380411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Aquaculture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74681" y="1817266"/>
            <a:ext cx="1175140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Pleasance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474031" y="4588232"/>
            <a:ext cx="979709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Scuba diving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854695" y="5949280"/>
            <a:ext cx="864110" cy="459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Caulerpa</a:t>
            </a:r>
            <a:r>
              <a:rPr lang="en-US" sz="1050" b="1" i="1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en-US" sz="105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racemosa</a:t>
            </a:r>
            <a:endParaRPr lang="en-US" sz="1050" b="1" i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22074" y="1115006"/>
            <a:ext cx="0" cy="33839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0" idx="2"/>
          </p:cNvCxnSpPr>
          <p:nvPr/>
        </p:nvCxnSpPr>
        <p:spPr>
          <a:xfrm>
            <a:off x="7974731" y="1022264"/>
            <a:ext cx="24075" cy="141711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840072" y="2098194"/>
            <a:ext cx="0" cy="396473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444208" y="2091833"/>
            <a:ext cx="0" cy="1293623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rot="5400000">
            <a:off x="4173820" y="2104563"/>
            <a:ext cx="1349022" cy="1055354"/>
          </a:xfrm>
          <a:prstGeom prst="bentConnector3">
            <a:avLst>
              <a:gd name="adj1" fmla="val 100366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909001" y="2724558"/>
            <a:ext cx="9167" cy="12450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297519" y="5568743"/>
            <a:ext cx="0" cy="305059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 rot="10800000" flipV="1">
            <a:off x="3881582" y="2579908"/>
            <a:ext cx="3127704" cy="351386"/>
          </a:xfrm>
          <a:prstGeom prst="bentConnector3">
            <a:avLst>
              <a:gd name="adj1" fmla="val 99944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8441081" y="2573558"/>
            <a:ext cx="416103" cy="293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42" idx="3"/>
          </p:cNvCxnSpPr>
          <p:nvPr/>
        </p:nvCxnSpPr>
        <p:spPr>
          <a:xfrm flipH="1">
            <a:off x="8335662" y="4110118"/>
            <a:ext cx="521521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008616" y="4904246"/>
            <a:ext cx="11603" cy="467825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967046" y="5372071"/>
            <a:ext cx="305999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7009280" y="5365721"/>
            <a:ext cx="15149" cy="697203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31" idx="0"/>
          </p:cNvCxnSpPr>
          <p:nvPr/>
        </p:nvCxnSpPr>
        <p:spPr>
          <a:xfrm>
            <a:off x="5374680" y="5365741"/>
            <a:ext cx="2" cy="695785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3980009" y="5373841"/>
            <a:ext cx="2" cy="503431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43" idx="1"/>
          </p:cNvCxnSpPr>
          <p:nvPr/>
        </p:nvCxnSpPr>
        <p:spPr>
          <a:xfrm>
            <a:off x="4319326" y="3525920"/>
            <a:ext cx="1966706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 rot="16200000" flipH="1">
            <a:off x="6978154" y="3726636"/>
            <a:ext cx="449551" cy="329045"/>
          </a:xfrm>
          <a:prstGeom prst="bentConnector3">
            <a:avLst>
              <a:gd name="adj1" fmla="val 100851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/>
          <p:cNvCxnSpPr/>
          <p:nvPr/>
        </p:nvCxnSpPr>
        <p:spPr>
          <a:xfrm rot="10800000" flipV="1">
            <a:off x="5232620" y="3666384"/>
            <a:ext cx="1619478" cy="1058518"/>
          </a:xfrm>
          <a:prstGeom prst="bentConnector3">
            <a:avLst>
              <a:gd name="adj1" fmla="val 125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161415" y="2724558"/>
            <a:ext cx="0" cy="65452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5000005" y="5640482"/>
            <a:ext cx="0" cy="41839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stCxn id="80" idx="3"/>
            <a:endCxn id="29" idx="0"/>
          </p:cNvCxnSpPr>
          <p:nvPr/>
        </p:nvCxnSpPr>
        <p:spPr>
          <a:xfrm>
            <a:off x="3453740" y="4728696"/>
            <a:ext cx="129357" cy="1148576"/>
          </a:xfrm>
          <a:prstGeom prst="bentConnector2">
            <a:avLst/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/>
          <p:cNvCxnSpPr>
            <a:stCxn id="76" idx="1"/>
            <a:endCxn id="74" idx="1"/>
          </p:cNvCxnSpPr>
          <p:nvPr/>
        </p:nvCxnSpPr>
        <p:spPr>
          <a:xfrm rot="10800000" flipH="1" flipV="1">
            <a:off x="35495" y="1553240"/>
            <a:ext cx="886863" cy="4516034"/>
          </a:xfrm>
          <a:prstGeom prst="bentConnector3">
            <a:avLst>
              <a:gd name="adj1" fmla="val 0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2046884" y="6055836"/>
            <a:ext cx="980486" cy="1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/>
          <p:cNvCxnSpPr>
            <a:endCxn id="30" idx="2"/>
          </p:cNvCxnSpPr>
          <p:nvPr/>
        </p:nvCxnSpPr>
        <p:spPr>
          <a:xfrm flipV="1">
            <a:off x="1460506" y="6339800"/>
            <a:ext cx="5666120" cy="205864"/>
          </a:xfrm>
          <a:prstGeom prst="bentConnector2">
            <a:avLst/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5840072" y="6342454"/>
            <a:ext cx="0" cy="199179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Elbow Connector 151"/>
          <p:cNvCxnSpPr>
            <a:stCxn id="199" idx="26"/>
          </p:cNvCxnSpPr>
          <p:nvPr/>
        </p:nvCxnSpPr>
        <p:spPr>
          <a:xfrm>
            <a:off x="905091" y="2091833"/>
            <a:ext cx="2247392" cy="1170468"/>
          </a:xfrm>
          <a:prstGeom prst="bentConnector3">
            <a:avLst>
              <a:gd name="adj1" fmla="val 13834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/>
          <p:nvPr/>
        </p:nvCxnSpPr>
        <p:spPr>
          <a:xfrm rot="5400000" flipH="1" flipV="1">
            <a:off x="971404" y="3743057"/>
            <a:ext cx="2427532" cy="1943975"/>
          </a:xfrm>
          <a:prstGeom prst="bentConnector3">
            <a:avLst>
              <a:gd name="adj1" fmla="val 99962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460501" y="6209738"/>
            <a:ext cx="2" cy="33517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203848" y="1412776"/>
            <a:ext cx="3592314" cy="3546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6792334" y="1416321"/>
            <a:ext cx="0" cy="1962765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373620" y="2285385"/>
            <a:ext cx="0" cy="4239959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Elbow Connector 168"/>
          <p:cNvCxnSpPr/>
          <p:nvPr/>
        </p:nvCxnSpPr>
        <p:spPr>
          <a:xfrm flipV="1">
            <a:off x="1433614" y="3666384"/>
            <a:ext cx="5141852" cy="496490"/>
          </a:xfrm>
          <a:prstGeom prst="bentConnector3">
            <a:avLst>
              <a:gd name="adj1" fmla="val 100140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1433612" y="4156820"/>
            <a:ext cx="2" cy="176400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16"/>
          <p:cNvCxnSpPr>
            <a:stCxn id="50" idx="1"/>
          </p:cNvCxnSpPr>
          <p:nvPr/>
        </p:nvCxnSpPr>
        <p:spPr>
          <a:xfrm flipH="1">
            <a:off x="5232619" y="891097"/>
            <a:ext cx="1859660" cy="3088"/>
          </a:xfrm>
          <a:prstGeom prst="straightConnector1">
            <a:avLst/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5496" y="1412776"/>
            <a:ext cx="1296144" cy="280928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Population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cxnSp>
        <p:nvCxnSpPr>
          <p:cNvPr id="147" name="Straight Connector 164"/>
          <p:cNvCxnSpPr/>
          <p:nvPr/>
        </p:nvCxnSpPr>
        <p:spPr>
          <a:xfrm flipH="1">
            <a:off x="3210200" y="1412776"/>
            <a:ext cx="1" cy="591681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>
            <a:stCxn id="80" idx="2"/>
            <a:endCxn id="73" idx="0"/>
          </p:cNvCxnSpPr>
          <p:nvPr/>
        </p:nvCxnSpPr>
        <p:spPr>
          <a:xfrm>
            <a:off x="2963886" y="4869160"/>
            <a:ext cx="34312" cy="42226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Elbow Connector 84"/>
          <p:cNvCxnSpPr>
            <a:stCxn id="78" idx="3"/>
          </p:cNvCxnSpPr>
          <p:nvPr/>
        </p:nvCxnSpPr>
        <p:spPr>
          <a:xfrm>
            <a:off x="3360123" y="2144921"/>
            <a:ext cx="232416" cy="780023"/>
          </a:xfrm>
          <a:prstGeom prst="bentConnector2">
            <a:avLst/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Forme libre 198"/>
          <p:cNvSpPr/>
          <p:nvPr/>
        </p:nvSpPr>
        <p:spPr>
          <a:xfrm rot="458026">
            <a:off x="-1948" y="1976979"/>
            <a:ext cx="911940" cy="95729"/>
          </a:xfrm>
          <a:custGeom>
            <a:avLst/>
            <a:gdLst>
              <a:gd name="connsiteX0" fmla="*/ 0 w 1100667"/>
              <a:gd name="connsiteY0" fmla="*/ 42333 h 178986"/>
              <a:gd name="connsiteX1" fmla="*/ 76200 w 1100667"/>
              <a:gd name="connsiteY1" fmla="*/ 16933 h 178986"/>
              <a:gd name="connsiteX2" fmla="*/ 101600 w 1100667"/>
              <a:gd name="connsiteY2" fmla="*/ 8467 h 178986"/>
              <a:gd name="connsiteX3" fmla="*/ 127000 w 1100667"/>
              <a:gd name="connsiteY3" fmla="*/ 0 h 178986"/>
              <a:gd name="connsiteX4" fmla="*/ 169333 w 1100667"/>
              <a:gd name="connsiteY4" fmla="*/ 8467 h 178986"/>
              <a:gd name="connsiteX5" fmla="*/ 186267 w 1100667"/>
              <a:gd name="connsiteY5" fmla="*/ 25400 h 178986"/>
              <a:gd name="connsiteX6" fmla="*/ 211667 w 1100667"/>
              <a:gd name="connsiteY6" fmla="*/ 76200 h 178986"/>
              <a:gd name="connsiteX7" fmla="*/ 254000 w 1100667"/>
              <a:gd name="connsiteY7" fmla="*/ 127000 h 178986"/>
              <a:gd name="connsiteX8" fmla="*/ 304800 w 1100667"/>
              <a:gd name="connsiteY8" fmla="*/ 143933 h 178986"/>
              <a:gd name="connsiteX9" fmla="*/ 330200 w 1100667"/>
              <a:gd name="connsiteY9" fmla="*/ 152400 h 178986"/>
              <a:gd name="connsiteX10" fmla="*/ 414867 w 1100667"/>
              <a:gd name="connsiteY10" fmla="*/ 143933 h 178986"/>
              <a:gd name="connsiteX11" fmla="*/ 465667 w 1100667"/>
              <a:gd name="connsiteY11" fmla="*/ 118533 h 178986"/>
              <a:gd name="connsiteX12" fmla="*/ 491067 w 1100667"/>
              <a:gd name="connsiteY12" fmla="*/ 110067 h 178986"/>
              <a:gd name="connsiteX13" fmla="*/ 508000 w 1100667"/>
              <a:gd name="connsiteY13" fmla="*/ 84667 h 178986"/>
              <a:gd name="connsiteX14" fmla="*/ 575733 w 1100667"/>
              <a:gd name="connsiteY14" fmla="*/ 67733 h 178986"/>
              <a:gd name="connsiteX15" fmla="*/ 601133 w 1100667"/>
              <a:gd name="connsiteY15" fmla="*/ 59267 h 178986"/>
              <a:gd name="connsiteX16" fmla="*/ 719667 w 1100667"/>
              <a:gd name="connsiteY16" fmla="*/ 67733 h 178986"/>
              <a:gd name="connsiteX17" fmla="*/ 770467 w 1100667"/>
              <a:gd name="connsiteY17" fmla="*/ 101600 h 178986"/>
              <a:gd name="connsiteX18" fmla="*/ 795867 w 1100667"/>
              <a:gd name="connsiteY18" fmla="*/ 118533 h 178986"/>
              <a:gd name="connsiteX19" fmla="*/ 821267 w 1100667"/>
              <a:gd name="connsiteY19" fmla="*/ 127000 h 178986"/>
              <a:gd name="connsiteX20" fmla="*/ 846667 w 1100667"/>
              <a:gd name="connsiteY20" fmla="*/ 143933 h 178986"/>
              <a:gd name="connsiteX21" fmla="*/ 897467 w 1100667"/>
              <a:gd name="connsiteY21" fmla="*/ 169333 h 178986"/>
              <a:gd name="connsiteX22" fmla="*/ 948267 w 1100667"/>
              <a:gd name="connsiteY22" fmla="*/ 152400 h 178986"/>
              <a:gd name="connsiteX23" fmla="*/ 973667 w 1100667"/>
              <a:gd name="connsiteY23" fmla="*/ 135467 h 178986"/>
              <a:gd name="connsiteX24" fmla="*/ 1024467 w 1100667"/>
              <a:gd name="connsiteY24" fmla="*/ 118533 h 178986"/>
              <a:gd name="connsiteX25" fmla="*/ 1049867 w 1100667"/>
              <a:gd name="connsiteY25" fmla="*/ 101600 h 178986"/>
              <a:gd name="connsiteX26" fmla="*/ 1100667 w 1100667"/>
              <a:gd name="connsiteY26" fmla="*/ 101600 h 17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00667" h="178986">
                <a:moveTo>
                  <a:pt x="0" y="42333"/>
                </a:moveTo>
                <a:lnTo>
                  <a:pt x="76200" y="16933"/>
                </a:lnTo>
                <a:lnTo>
                  <a:pt x="101600" y="8467"/>
                </a:lnTo>
                <a:lnTo>
                  <a:pt x="127000" y="0"/>
                </a:lnTo>
                <a:cubicBezTo>
                  <a:pt x="141111" y="2822"/>
                  <a:pt x="156106" y="2798"/>
                  <a:pt x="169333" y="8467"/>
                </a:cubicBezTo>
                <a:cubicBezTo>
                  <a:pt x="176670" y="11611"/>
                  <a:pt x="181280" y="19167"/>
                  <a:pt x="186267" y="25400"/>
                </a:cubicBezTo>
                <a:cubicBezTo>
                  <a:pt x="218616" y="65835"/>
                  <a:pt x="190803" y="34473"/>
                  <a:pt x="211667" y="76200"/>
                </a:cubicBezTo>
                <a:cubicBezTo>
                  <a:pt x="218558" y="89983"/>
                  <a:pt x="241036" y="119798"/>
                  <a:pt x="254000" y="127000"/>
                </a:cubicBezTo>
                <a:cubicBezTo>
                  <a:pt x="269603" y="135668"/>
                  <a:pt x="287867" y="138289"/>
                  <a:pt x="304800" y="143933"/>
                </a:cubicBezTo>
                <a:lnTo>
                  <a:pt x="330200" y="152400"/>
                </a:lnTo>
                <a:cubicBezTo>
                  <a:pt x="358422" y="149578"/>
                  <a:pt x="386834" y="148246"/>
                  <a:pt x="414867" y="143933"/>
                </a:cubicBezTo>
                <a:cubicBezTo>
                  <a:pt x="445611" y="139203"/>
                  <a:pt x="437756" y="132489"/>
                  <a:pt x="465667" y="118533"/>
                </a:cubicBezTo>
                <a:cubicBezTo>
                  <a:pt x="473649" y="114542"/>
                  <a:pt x="482600" y="112889"/>
                  <a:pt x="491067" y="110067"/>
                </a:cubicBezTo>
                <a:cubicBezTo>
                  <a:pt x="496711" y="101600"/>
                  <a:pt x="498899" y="89218"/>
                  <a:pt x="508000" y="84667"/>
                </a:cubicBezTo>
                <a:cubicBezTo>
                  <a:pt x="528816" y="74259"/>
                  <a:pt x="553155" y="73378"/>
                  <a:pt x="575733" y="67733"/>
                </a:cubicBezTo>
                <a:cubicBezTo>
                  <a:pt x="584391" y="65568"/>
                  <a:pt x="592666" y="62089"/>
                  <a:pt x="601133" y="59267"/>
                </a:cubicBezTo>
                <a:cubicBezTo>
                  <a:pt x="640644" y="62089"/>
                  <a:pt x="680326" y="63105"/>
                  <a:pt x="719667" y="67733"/>
                </a:cubicBezTo>
                <a:cubicBezTo>
                  <a:pt x="750852" y="71402"/>
                  <a:pt x="746235" y="81407"/>
                  <a:pt x="770467" y="101600"/>
                </a:cubicBezTo>
                <a:cubicBezTo>
                  <a:pt x="778284" y="108114"/>
                  <a:pt x="786766" y="113982"/>
                  <a:pt x="795867" y="118533"/>
                </a:cubicBezTo>
                <a:cubicBezTo>
                  <a:pt x="803849" y="122524"/>
                  <a:pt x="813285" y="123009"/>
                  <a:pt x="821267" y="127000"/>
                </a:cubicBezTo>
                <a:cubicBezTo>
                  <a:pt x="830368" y="131551"/>
                  <a:pt x="837566" y="139382"/>
                  <a:pt x="846667" y="143933"/>
                </a:cubicBezTo>
                <a:cubicBezTo>
                  <a:pt x="916774" y="178986"/>
                  <a:pt x="824675" y="120806"/>
                  <a:pt x="897467" y="169333"/>
                </a:cubicBezTo>
                <a:cubicBezTo>
                  <a:pt x="914400" y="163689"/>
                  <a:pt x="933415" y="162301"/>
                  <a:pt x="948267" y="152400"/>
                </a:cubicBezTo>
                <a:cubicBezTo>
                  <a:pt x="956734" y="146756"/>
                  <a:pt x="964368" y="139600"/>
                  <a:pt x="973667" y="135467"/>
                </a:cubicBezTo>
                <a:cubicBezTo>
                  <a:pt x="989978" y="128218"/>
                  <a:pt x="1009615" y="128434"/>
                  <a:pt x="1024467" y="118533"/>
                </a:cubicBezTo>
                <a:cubicBezTo>
                  <a:pt x="1032934" y="112889"/>
                  <a:pt x="1039934" y="103807"/>
                  <a:pt x="1049867" y="101600"/>
                </a:cubicBezTo>
                <a:cubicBezTo>
                  <a:pt x="1066397" y="97927"/>
                  <a:pt x="1083734" y="101600"/>
                  <a:pt x="1100667" y="10160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Forme libre 199"/>
          <p:cNvSpPr/>
          <p:nvPr/>
        </p:nvSpPr>
        <p:spPr>
          <a:xfrm rot="157592">
            <a:off x="-4982" y="1935757"/>
            <a:ext cx="827583" cy="72008"/>
          </a:xfrm>
          <a:custGeom>
            <a:avLst/>
            <a:gdLst>
              <a:gd name="connsiteX0" fmla="*/ 0 w 1100667"/>
              <a:gd name="connsiteY0" fmla="*/ 42333 h 178986"/>
              <a:gd name="connsiteX1" fmla="*/ 76200 w 1100667"/>
              <a:gd name="connsiteY1" fmla="*/ 16933 h 178986"/>
              <a:gd name="connsiteX2" fmla="*/ 101600 w 1100667"/>
              <a:gd name="connsiteY2" fmla="*/ 8467 h 178986"/>
              <a:gd name="connsiteX3" fmla="*/ 127000 w 1100667"/>
              <a:gd name="connsiteY3" fmla="*/ 0 h 178986"/>
              <a:gd name="connsiteX4" fmla="*/ 169333 w 1100667"/>
              <a:gd name="connsiteY4" fmla="*/ 8467 h 178986"/>
              <a:gd name="connsiteX5" fmla="*/ 186267 w 1100667"/>
              <a:gd name="connsiteY5" fmla="*/ 25400 h 178986"/>
              <a:gd name="connsiteX6" fmla="*/ 211667 w 1100667"/>
              <a:gd name="connsiteY6" fmla="*/ 76200 h 178986"/>
              <a:gd name="connsiteX7" fmla="*/ 254000 w 1100667"/>
              <a:gd name="connsiteY7" fmla="*/ 127000 h 178986"/>
              <a:gd name="connsiteX8" fmla="*/ 304800 w 1100667"/>
              <a:gd name="connsiteY8" fmla="*/ 143933 h 178986"/>
              <a:gd name="connsiteX9" fmla="*/ 330200 w 1100667"/>
              <a:gd name="connsiteY9" fmla="*/ 152400 h 178986"/>
              <a:gd name="connsiteX10" fmla="*/ 414867 w 1100667"/>
              <a:gd name="connsiteY10" fmla="*/ 143933 h 178986"/>
              <a:gd name="connsiteX11" fmla="*/ 465667 w 1100667"/>
              <a:gd name="connsiteY11" fmla="*/ 118533 h 178986"/>
              <a:gd name="connsiteX12" fmla="*/ 491067 w 1100667"/>
              <a:gd name="connsiteY12" fmla="*/ 110067 h 178986"/>
              <a:gd name="connsiteX13" fmla="*/ 508000 w 1100667"/>
              <a:gd name="connsiteY13" fmla="*/ 84667 h 178986"/>
              <a:gd name="connsiteX14" fmla="*/ 575733 w 1100667"/>
              <a:gd name="connsiteY14" fmla="*/ 67733 h 178986"/>
              <a:gd name="connsiteX15" fmla="*/ 601133 w 1100667"/>
              <a:gd name="connsiteY15" fmla="*/ 59267 h 178986"/>
              <a:gd name="connsiteX16" fmla="*/ 719667 w 1100667"/>
              <a:gd name="connsiteY16" fmla="*/ 67733 h 178986"/>
              <a:gd name="connsiteX17" fmla="*/ 770467 w 1100667"/>
              <a:gd name="connsiteY17" fmla="*/ 101600 h 178986"/>
              <a:gd name="connsiteX18" fmla="*/ 795867 w 1100667"/>
              <a:gd name="connsiteY18" fmla="*/ 118533 h 178986"/>
              <a:gd name="connsiteX19" fmla="*/ 821267 w 1100667"/>
              <a:gd name="connsiteY19" fmla="*/ 127000 h 178986"/>
              <a:gd name="connsiteX20" fmla="*/ 846667 w 1100667"/>
              <a:gd name="connsiteY20" fmla="*/ 143933 h 178986"/>
              <a:gd name="connsiteX21" fmla="*/ 897467 w 1100667"/>
              <a:gd name="connsiteY21" fmla="*/ 169333 h 178986"/>
              <a:gd name="connsiteX22" fmla="*/ 948267 w 1100667"/>
              <a:gd name="connsiteY22" fmla="*/ 152400 h 178986"/>
              <a:gd name="connsiteX23" fmla="*/ 973667 w 1100667"/>
              <a:gd name="connsiteY23" fmla="*/ 135467 h 178986"/>
              <a:gd name="connsiteX24" fmla="*/ 1024467 w 1100667"/>
              <a:gd name="connsiteY24" fmla="*/ 118533 h 178986"/>
              <a:gd name="connsiteX25" fmla="*/ 1049867 w 1100667"/>
              <a:gd name="connsiteY25" fmla="*/ 101600 h 178986"/>
              <a:gd name="connsiteX26" fmla="*/ 1100667 w 1100667"/>
              <a:gd name="connsiteY26" fmla="*/ 101600 h 17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00667" h="178986">
                <a:moveTo>
                  <a:pt x="0" y="42333"/>
                </a:moveTo>
                <a:lnTo>
                  <a:pt x="76200" y="16933"/>
                </a:lnTo>
                <a:lnTo>
                  <a:pt x="101600" y="8467"/>
                </a:lnTo>
                <a:lnTo>
                  <a:pt x="127000" y="0"/>
                </a:lnTo>
                <a:cubicBezTo>
                  <a:pt x="141111" y="2822"/>
                  <a:pt x="156106" y="2798"/>
                  <a:pt x="169333" y="8467"/>
                </a:cubicBezTo>
                <a:cubicBezTo>
                  <a:pt x="176670" y="11611"/>
                  <a:pt x="181280" y="19167"/>
                  <a:pt x="186267" y="25400"/>
                </a:cubicBezTo>
                <a:cubicBezTo>
                  <a:pt x="218616" y="65835"/>
                  <a:pt x="190803" y="34473"/>
                  <a:pt x="211667" y="76200"/>
                </a:cubicBezTo>
                <a:cubicBezTo>
                  <a:pt x="218558" y="89983"/>
                  <a:pt x="241036" y="119798"/>
                  <a:pt x="254000" y="127000"/>
                </a:cubicBezTo>
                <a:cubicBezTo>
                  <a:pt x="269603" y="135668"/>
                  <a:pt x="287867" y="138289"/>
                  <a:pt x="304800" y="143933"/>
                </a:cubicBezTo>
                <a:lnTo>
                  <a:pt x="330200" y="152400"/>
                </a:lnTo>
                <a:cubicBezTo>
                  <a:pt x="358422" y="149578"/>
                  <a:pt x="386834" y="148246"/>
                  <a:pt x="414867" y="143933"/>
                </a:cubicBezTo>
                <a:cubicBezTo>
                  <a:pt x="445611" y="139203"/>
                  <a:pt x="437756" y="132489"/>
                  <a:pt x="465667" y="118533"/>
                </a:cubicBezTo>
                <a:cubicBezTo>
                  <a:pt x="473649" y="114542"/>
                  <a:pt x="482600" y="112889"/>
                  <a:pt x="491067" y="110067"/>
                </a:cubicBezTo>
                <a:cubicBezTo>
                  <a:pt x="496711" y="101600"/>
                  <a:pt x="498899" y="89218"/>
                  <a:pt x="508000" y="84667"/>
                </a:cubicBezTo>
                <a:cubicBezTo>
                  <a:pt x="528816" y="74259"/>
                  <a:pt x="553155" y="73378"/>
                  <a:pt x="575733" y="67733"/>
                </a:cubicBezTo>
                <a:cubicBezTo>
                  <a:pt x="584391" y="65568"/>
                  <a:pt x="592666" y="62089"/>
                  <a:pt x="601133" y="59267"/>
                </a:cubicBezTo>
                <a:cubicBezTo>
                  <a:pt x="640644" y="62089"/>
                  <a:pt x="680326" y="63105"/>
                  <a:pt x="719667" y="67733"/>
                </a:cubicBezTo>
                <a:cubicBezTo>
                  <a:pt x="750852" y="71402"/>
                  <a:pt x="746235" y="81407"/>
                  <a:pt x="770467" y="101600"/>
                </a:cubicBezTo>
                <a:cubicBezTo>
                  <a:pt x="778284" y="108114"/>
                  <a:pt x="786766" y="113982"/>
                  <a:pt x="795867" y="118533"/>
                </a:cubicBezTo>
                <a:cubicBezTo>
                  <a:pt x="803849" y="122524"/>
                  <a:pt x="813285" y="123009"/>
                  <a:pt x="821267" y="127000"/>
                </a:cubicBezTo>
                <a:cubicBezTo>
                  <a:pt x="830368" y="131551"/>
                  <a:pt x="837566" y="139382"/>
                  <a:pt x="846667" y="143933"/>
                </a:cubicBezTo>
                <a:cubicBezTo>
                  <a:pt x="916774" y="178986"/>
                  <a:pt x="824675" y="120806"/>
                  <a:pt x="897467" y="169333"/>
                </a:cubicBezTo>
                <a:cubicBezTo>
                  <a:pt x="914400" y="163689"/>
                  <a:pt x="933415" y="162301"/>
                  <a:pt x="948267" y="152400"/>
                </a:cubicBezTo>
                <a:cubicBezTo>
                  <a:pt x="956734" y="146756"/>
                  <a:pt x="964368" y="139600"/>
                  <a:pt x="973667" y="135467"/>
                </a:cubicBezTo>
                <a:cubicBezTo>
                  <a:pt x="989978" y="128218"/>
                  <a:pt x="1009615" y="128434"/>
                  <a:pt x="1024467" y="118533"/>
                </a:cubicBezTo>
                <a:cubicBezTo>
                  <a:pt x="1032934" y="112889"/>
                  <a:pt x="1039934" y="103807"/>
                  <a:pt x="1049867" y="101600"/>
                </a:cubicBezTo>
                <a:cubicBezTo>
                  <a:pt x="1066397" y="97927"/>
                  <a:pt x="1083734" y="101600"/>
                  <a:pt x="1100667" y="10160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5" name="Straight Connector 164"/>
          <p:cNvCxnSpPr/>
          <p:nvPr/>
        </p:nvCxnSpPr>
        <p:spPr>
          <a:xfrm>
            <a:off x="8286750" y="5640482"/>
            <a:ext cx="5" cy="30879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97"/>
          <p:cNvCxnSpPr/>
          <p:nvPr/>
        </p:nvCxnSpPr>
        <p:spPr>
          <a:xfrm flipH="1" flipV="1">
            <a:off x="7677785" y="6186483"/>
            <a:ext cx="183723" cy="2937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121"/>
          <p:cNvCxnSpPr/>
          <p:nvPr/>
        </p:nvCxnSpPr>
        <p:spPr>
          <a:xfrm flipH="1" flipV="1">
            <a:off x="4972353" y="5640482"/>
            <a:ext cx="3314397" cy="6354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21"/>
          <p:cNvCxnSpPr>
            <a:endCxn id="29" idx="3"/>
          </p:cNvCxnSpPr>
          <p:nvPr/>
        </p:nvCxnSpPr>
        <p:spPr>
          <a:xfrm rot="10800000" flipV="1">
            <a:off x="4138823" y="5640482"/>
            <a:ext cx="861182" cy="377254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45"/>
          <p:cNvGrpSpPr/>
          <p:nvPr/>
        </p:nvGrpSpPr>
        <p:grpSpPr>
          <a:xfrm>
            <a:off x="4834632" y="764704"/>
            <a:ext cx="382599" cy="290286"/>
            <a:chOff x="2602700" y="448389"/>
            <a:chExt cx="382599" cy="290286"/>
          </a:xfrm>
          <a:effectLst/>
        </p:grpSpPr>
        <p:sp>
          <p:nvSpPr>
            <p:cNvPr id="132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136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90" name="TextBox 1"/>
          <p:cNvSpPr txBox="1"/>
          <p:nvPr/>
        </p:nvSpPr>
        <p:spPr>
          <a:xfrm>
            <a:off x="156299" y="116632"/>
            <a:ext cx="6393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study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processes operating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of </a:t>
            </a:r>
            <a:r>
              <a:rPr lang="en-US" sz="17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understand the influence of anthropogenic 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on these processes.</a:t>
            </a:r>
            <a:endParaRPr lang="en-US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907704" y="231031"/>
            <a:ext cx="413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683"/>
            <a:ext cx="9144000" cy="47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0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549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Phytoplancton         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" y="0"/>
            <a:ext cx="1623474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2"/>
          <a:stretch/>
        </p:blipFill>
        <p:spPr>
          <a:xfrm>
            <a:off x="5500924" y="893220"/>
            <a:ext cx="3639770" cy="24476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2576" r="18676" b="39286"/>
          <a:stretch/>
        </p:blipFill>
        <p:spPr>
          <a:xfrm>
            <a:off x="1605153" y="4623150"/>
            <a:ext cx="3643494" cy="2236251"/>
          </a:xfrm>
          <a:prstGeom prst="rect">
            <a:avLst/>
          </a:prstGeom>
          <a:ln w="19050">
            <a:noFill/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6"/>
          <a:stretch/>
        </p:blipFill>
        <p:spPr>
          <a:xfrm>
            <a:off x="1600229" y="893219"/>
            <a:ext cx="3912976" cy="24475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70095" y="3501008"/>
            <a:ext cx="717953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The Index I</a:t>
            </a:r>
            <a:r>
              <a:rPr lang="fr-BE" sz="19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fr-BE" sz="19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Medit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uses the pigment signature of the phytoplancton </a:t>
            </a:r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by HPLC as quick </a:t>
            </a:r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BE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floristic</a:t>
            </a:r>
            <a:r>
              <a:rPr lang="fr-BE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composition.</a:t>
            </a:r>
            <a:endParaRPr lang="fr-BE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79" y="4623150"/>
            <a:ext cx="3898126" cy="22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549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Phytoplancton         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9" y="0"/>
            <a:ext cx="1623474" cy="6858000"/>
          </a:xfrm>
          <a:prstGeom prst="rect">
            <a:avLst/>
          </a:prstGeom>
        </p:spPr>
      </p:pic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1675675" y="1040036"/>
            <a:ext cx="4336485" cy="5770117"/>
            <a:chOff x="5844126" y="1101896"/>
            <a:chExt cx="3147578" cy="4188160"/>
          </a:xfrm>
        </p:grpSpPr>
        <p:pic>
          <p:nvPicPr>
            <p:cNvPr id="15" name="Image 14" descr="Pen Duick:Users:iBook Anne:Desktop:Graphes rapport SCM 14:Tchla 06-14 projets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-2151"/>
            <a:stretch/>
          </p:blipFill>
          <p:spPr bwMode="auto">
            <a:xfrm>
              <a:off x="5994400" y="1101896"/>
              <a:ext cx="2997304" cy="22550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60"/>
            <a:stretch/>
          </p:blipFill>
          <p:spPr bwMode="auto">
            <a:xfrm>
              <a:off x="5844126" y="3573016"/>
              <a:ext cx="3117215" cy="1717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627784" y="942628"/>
            <a:ext cx="2257433" cy="263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 </a:t>
            </a:r>
            <a:r>
              <a:rPr lang="fr-BE" sz="9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9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9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TChl</a:t>
            </a:r>
            <a:r>
              <a:rPr lang="fr-BE" sz="9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2006-2014, surface</a:t>
            </a:r>
            <a:endParaRPr lang="fr-BE" sz="9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67944" y="3979664"/>
            <a:ext cx="1512168" cy="263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DCE and </a:t>
            </a:r>
            <a:r>
              <a:rPr lang="fr-BE" sz="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BE" sz="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9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fr-BE" sz="9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56342" y="5195164"/>
            <a:ext cx="179354" cy="970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fr-B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77120" y="3979664"/>
            <a:ext cx="1895715" cy="263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DCE and </a:t>
            </a:r>
            <a:r>
              <a:rPr lang="fr-BE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BE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9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fr-B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6215484" y="929928"/>
            <a:ext cx="2627709" cy="5915372"/>
            <a:chOff x="6215484" y="929928"/>
            <a:chExt cx="2627709" cy="591537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84" y="929928"/>
              <a:ext cx="2627709" cy="591537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321004" y="6272293"/>
              <a:ext cx="1296144" cy="547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STARESO –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</a:t>
              </a:r>
              <a:endParaRPr lang="fr-BE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Alga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organized</a:t>
              </a:r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mooring</a:t>
              </a:r>
              <a:endParaRPr lang="fr-BE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Calvi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organized</a:t>
              </a:r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mooring</a:t>
              </a:r>
              <a:endParaRPr lang="fr-BE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Aquaculture </a:t>
              </a:r>
              <a:r>
                <a:rPr lang="fr-BE" sz="7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</a:t>
              </a:r>
              <a:endParaRPr lang="fr-BE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47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Zooplancton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0"/>
            <a:ext cx="1607344" cy="685800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1489809" y="975084"/>
            <a:ext cx="4862635" cy="3013443"/>
            <a:chOff x="1489809" y="975084"/>
            <a:chExt cx="4862635" cy="3013443"/>
          </a:xfrm>
        </p:grpSpPr>
        <p:grpSp>
          <p:nvGrpSpPr>
            <p:cNvPr id="5" name="Groupe 4"/>
            <p:cNvGrpSpPr>
              <a:grpSpLocks noChangeAspect="1"/>
            </p:cNvGrpSpPr>
            <p:nvPr/>
          </p:nvGrpSpPr>
          <p:grpSpPr>
            <a:xfrm>
              <a:off x="1489809" y="975084"/>
              <a:ext cx="4862635" cy="3013443"/>
              <a:chOff x="1475657" y="1052736"/>
              <a:chExt cx="5063420" cy="3137872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736" b="1029"/>
              <a:stretch/>
            </p:blipFill>
            <p:spPr bwMode="auto">
              <a:xfrm>
                <a:off x="1475657" y="1052736"/>
                <a:ext cx="5040560" cy="309666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5170924" y="2534424"/>
                <a:ext cx="1368153" cy="16561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716016" y="1230093"/>
              <a:ext cx="79208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Copepods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8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Acartia</a:t>
              </a:r>
              <a:r>
                <a:rPr lang="fr-BE" sz="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8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clausi</a:t>
              </a:r>
              <a:endParaRPr lang="fr-BE" sz="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4" r="555" b="7946"/>
          <a:stretch/>
        </p:blipFill>
        <p:spPr bwMode="auto">
          <a:xfrm>
            <a:off x="2019376" y="4729335"/>
            <a:ext cx="7134018" cy="2123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8" t="4134" r="2602" b="2325"/>
          <a:stretch/>
        </p:blipFill>
        <p:spPr bwMode="auto">
          <a:xfrm>
            <a:off x="5497966" y="2704759"/>
            <a:ext cx="3577517" cy="2096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15" t="46983" b="1029"/>
          <a:stretch/>
        </p:blipFill>
        <p:spPr bwMode="auto">
          <a:xfrm>
            <a:off x="7138911" y="958418"/>
            <a:ext cx="1921333" cy="2398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90515" y="4873351"/>
            <a:ext cx="373037" cy="18680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BE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Mesozoo</a:t>
            </a:r>
            <a:r>
              <a:rPr lang="fr-BE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biovolume </a:t>
            </a:r>
          </a:p>
          <a:p>
            <a:pPr algn="ctr"/>
            <a:r>
              <a:rPr lang="fr-BE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r>
              <a:rPr lang="fr-BE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 m</a:t>
            </a:r>
            <a:r>
              <a:rPr lang="fr-BE" sz="12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fr-BE" sz="12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907704" y="231031"/>
            <a:ext cx="517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Pelagia</a:t>
            </a:r>
            <a:r>
              <a:rPr lang="fr-BE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noctiluca</a:t>
            </a:r>
            <a:endParaRPr lang="fr-BE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0"/>
            <a:ext cx="1607344" cy="6858000"/>
          </a:xfrm>
          <a:prstGeom prst="rect">
            <a:avLst/>
          </a:prstGeom>
        </p:spPr>
      </p:pic>
      <p:grpSp>
        <p:nvGrpSpPr>
          <p:cNvPr id="3" name="Groupe 2"/>
          <p:cNvGrpSpPr>
            <a:grpSpLocks noChangeAspect="1"/>
          </p:cNvGrpSpPr>
          <p:nvPr/>
        </p:nvGrpSpPr>
        <p:grpSpPr>
          <a:xfrm>
            <a:off x="7639050" y="-803"/>
            <a:ext cx="1511499" cy="6867562"/>
            <a:chOff x="7050097" y="404664"/>
            <a:chExt cx="1373887" cy="624231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5" t="-1" r="50950" b="41539"/>
            <a:stretch/>
          </p:blipFill>
          <p:spPr bwMode="auto">
            <a:xfrm>
              <a:off x="7050097" y="404664"/>
              <a:ext cx="1373887" cy="197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93" t="400" r="4083" b="41515"/>
            <a:stretch/>
          </p:blipFill>
          <p:spPr bwMode="auto">
            <a:xfrm>
              <a:off x="7050097" y="2371027"/>
              <a:ext cx="1373887" cy="186530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432" t="60776" r="5310" b="3633"/>
            <a:stretch/>
          </p:blipFill>
          <p:spPr bwMode="auto">
            <a:xfrm>
              <a:off x="7050097" y="5468476"/>
              <a:ext cx="1373887" cy="117850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21" t="60128" r="51927" b="3632"/>
            <a:stretch/>
          </p:blipFill>
          <p:spPr bwMode="auto">
            <a:xfrm>
              <a:off x="7050097" y="4236328"/>
              <a:ext cx="1373887" cy="123359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42" y="1052736"/>
            <a:ext cx="5142246" cy="57260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44208" y="1052736"/>
            <a:ext cx="7920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46366" y="2473896"/>
            <a:ext cx="79208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936952" y="1293716"/>
            <a:ext cx="369332" cy="103230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40088" y="2794834"/>
            <a:ext cx="369332" cy="1032306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937707" y="4221088"/>
            <a:ext cx="369332" cy="1032305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fr-BE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Pelagia</a:t>
            </a:r>
            <a:endParaRPr lang="fr-B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37707" y="5301208"/>
            <a:ext cx="369332" cy="1296144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Mesozooplancton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95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Hard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substrates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0"/>
            <a:ext cx="1638057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45" y="951639"/>
            <a:ext cx="4492752" cy="5876544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56" y="4189556"/>
            <a:ext cx="2860040" cy="26301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3474" y="1078136"/>
            <a:ext cx="2858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Indices: LIMA, FAST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11030" r="22658" b="1272"/>
          <a:stretch/>
        </p:blipFill>
        <p:spPr bwMode="auto">
          <a:xfrm>
            <a:off x="6174581" y="1628800"/>
            <a:ext cx="2871788" cy="2340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753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95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Hard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substrates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0"/>
            <a:ext cx="1638057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44" y="3104963"/>
            <a:ext cx="7522103" cy="37708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24" y="980728"/>
            <a:ext cx="3200543" cy="212192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94866" y="2979753"/>
            <a:ext cx="631132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Revelatta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78577" y="2977900"/>
            <a:ext cx="652835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St-François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093517" y="2980290"/>
            <a:ext cx="631132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Spanu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61525" y="2457182"/>
            <a:ext cx="703140" cy="107722"/>
          </a:xfrm>
          <a:prstGeom prst="rect">
            <a:avLst/>
          </a:prstGeom>
          <a:noFill/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2005 - 2012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162176" y="2457182"/>
            <a:ext cx="703140" cy="107722"/>
          </a:xfrm>
          <a:prstGeom prst="rect">
            <a:avLst/>
          </a:prstGeom>
          <a:noFill/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2005 - 2012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57525" y="2458992"/>
            <a:ext cx="703140" cy="107722"/>
          </a:xfrm>
          <a:prstGeom prst="rect">
            <a:avLst/>
          </a:prstGeom>
          <a:noFill/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2005 - 2012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77770" y="1052736"/>
            <a:ext cx="1638646" cy="107722"/>
          </a:xfrm>
          <a:prstGeom prst="rect">
            <a:avLst/>
          </a:prstGeom>
          <a:solidFill>
            <a:schemeClr val="bg1"/>
          </a:solidFill>
        </p:spPr>
        <p:txBody>
          <a:bodyPr wrap="square" tIns="0" rIns="90000" bIns="0" rtlCol="0">
            <a:spAutoFit/>
          </a:bodyPr>
          <a:lstStyle/>
          <a:p>
            <a:pPr algn="ctr"/>
            <a:r>
              <a:rPr lang="fr-BE" sz="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index in the </a:t>
            </a:r>
            <a:r>
              <a:rPr lang="fr-BE" sz="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of Calvi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07720" y="1924452"/>
            <a:ext cx="16147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5952852" y="1932836"/>
            <a:ext cx="8073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5841563" y="1772816"/>
            <a:ext cx="292388" cy="616645"/>
          </a:xfrm>
          <a:prstGeom prst="rect">
            <a:avLst/>
          </a:prstGeom>
          <a:noFill/>
        </p:spPr>
        <p:txBody>
          <a:bodyPr vert="vert270" wrap="square" tIns="0" bIns="0" rtlCol="0">
            <a:spAutoFit/>
          </a:bodyPr>
          <a:lstStyle/>
          <a:p>
            <a:pPr algn="ctr"/>
            <a:r>
              <a:rPr lang="fr-BE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LIMA index</a:t>
            </a:r>
            <a:endParaRPr lang="fr-BE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33104" y="1073348"/>
            <a:ext cx="364122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LIMA (Littoral Marin) index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by STARESO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attractiveness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and the patrimonial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richness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Mediterranean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marine site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0 and 40m </a:t>
            </a:r>
            <a:r>
              <a:rPr lang="fr-F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832" y="3253180"/>
            <a:ext cx="46085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BE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BE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r>
              <a:rPr lang="fr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STARESO </a:t>
            </a:r>
            <a:r>
              <a:rPr lang="fr-BE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(°C)</a:t>
            </a:r>
            <a:r>
              <a:rPr lang="fr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BE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1981 to March 2014 </a:t>
            </a:r>
            <a:endParaRPr lang="fr-BE" sz="9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7704" y="5013176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fr-BE" sz="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43686" y="5284857"/>
            <a:ext cx="1548172" cy="190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BE" sz="800" b="1" i="1" dirty="0" err="1">
                <a:solidFill>
                  <a:schemeClr val="accent2">
                    <a:lumMod val="75000"/>
                  </a:schemeClr>
                </a:solidFill>
              </a:rPr>
              <a:t>Thalassoma</a:t>
            </a:r>
            <a:r>
              <a:rPr lang="fr-BE" sz="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BE" sz="7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pavo</a:t>
            </a:r>
            <a:r>
              <a:rPr lang="fr-BE" sz="7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apparition</a:t>
            </a:r>
            <a:endParaRPr lang="fr-BE" sz="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71556" y="5669199"/>
            <a:ext cx="22322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Cystosera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population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decline</a:t>
            </a:r>
            <a:endParaRPr lang="fr-BE" sz="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74327" y="5693501"/>
            <a:ext cx="1922766" cy="269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Filamentous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algae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bloom, </a:t>
            </a:r>
          </a:p>
          <a:p>
            <a:pPr algn="ctr">
              <a:lnSpc>
                <a:spcPct val="150000"/>
              </a:lnSpc>
            </a:pP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Gorgonia</a:t>
            </a:r>
            <a:r>
              <a:rPr lang="fr-BE" sz="7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endParaRPr lang="fr-BE" sz="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445544" y="5785162"/>
            <a:ext cx="1670911" cy="170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Caulerpa</a:t>
            </a:r>
            <a:r>
              <a:rPr lang="fr-BE" sz="7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racemosa</a:t>
            </a:r>
            <a:r>
              <a:rPr lang="fr-BE" sz="7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BE" sz="7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fr-BE" sz="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83968" y="5198382"/>
            <a:ext cx="1224136" cy="190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BE" sz="800" b="1" dirty="0" err="1" smtClean="0">
                <a:solidFill>
                  <a:schemeClr val="accent3">
                    <a:lumMod val="75000"/>
                  </a:schemeClr>
                </a:solidFill>
              </a:rPr>
              <a:t>Wastewater</a:t>
            </a:r>
            <a:r>
              <a:rPr lang="fr-BE" sz="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BE" sz="800" b="1" dirty="0" err="1" smtClean="0">
                <a:solidFill>
                  <a:schemeClr val="accent3">
                    <a:lumMod val="75000"/>
                  </a:schemeClr>
                </a:solidFill>
              </a:rPr>
              <a:t>treatment</a:t>
            </a:r>
            <a:r>
              <a:rPr lang="fr-BE" sz="800" b="1" dirty="0" smtClean="0">
                <a:solidFill>
                  <a:schemeClr val="accent3">
                    <a:lumMod val="75000"/>
                  </a:schemeClr>
                </a:solidFill>
              </a:rPr>
              <a:t> plan </a:t>
            </a:r>
            <a:r>
              <a:rPr lang="fr-BE" sz="800" b="1" dirty="0" err="1" smtClean="0">
                <a:solidFill>
                  <a:schemeClr val="accent3">
                    <a:lumMod val="75000"/>
                  </a:schemeClr>
                </a:solidFill>
              </a:rPr>
              <a:t>creation</a:t>
            </a:r>
            <a:endParaRPr lang="fr-BE" sz="7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78578" y="5414263"/>
            <a:ext cx="1872646" cy="170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" b="1" i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Cystocera</a:t>
            </a:r>
            <a:r>
              <a:rPr lang="fr-BE" sz="7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population restauration</a:t>
            </a:r>
            <a:endParaRPr lang="fr-BE" sz="7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163850" y="5010679"/>
            <a:ext cx="1872646" cy="170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7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Lobster</a:t>
            </a:r>
            <a:r>
              <a:rPr lang="fr-BE" sz="7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r>
              <a:rPr lang="fr-BE" sz="7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7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endParaRPr lang="fr-BE" sz="7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38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Macroalgae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2" y="0"/>
            <a:ext cx="1595378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" r="1486" b="4712"/>
          <a:stretch/>
        </p:blipFill>
        <p:spPr bwMode="auto">
          <a:xfrm>
            <a:off x="1609151" y="3192128"/>
            <a:ext cx="5051081" cy="3496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 t="9518" r="33863" b="57184"/>
          <a:stretch/>
        </p:blipFill>
        <p:spPr bwMode="auto">
          <a:xfrm>
            <a:off x="6732437" y="2918474"/>
            <a:ext cx="2376067" cy="1826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8" t="9518" r="1177" b="57184"/>
          <a:stretch/>
        </p:blipFill>
        <p:spPr bwMode="auto">
          <a:xfrm>
            <a:off x="6733012" y="4854531"/>
            <a:ext cx="2375492" cy="1814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9518" r="66286" b="57184"/>
          <a:stretch/>
        </p:blipFill>
        <p:spPr bwMode="auto">
          <a:xfrm>
            <a:off x="6743878" y="991249"/>
            <a:ext cx="2372246" cy="1821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r="2192" b="9848"/>
          <a:stretch/>
        </p:blipFill>
        <p:spPr bwMode="auto">
          <a:xfrm>
            <a:off x="1834352" y="1807980"/>
            <a:ext cx="4586996" cy="1094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725930" y="1124744"/>
            <a:ext cx="4802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CARLIT index: </a:t>
            </a:r>
            <a:r>
              <a:rPr lang="fr-FR" sz="2000" dirty="0" err="1" smtClean="0"/>
              <a:t>CARtography</a:t>
            </a:r>
            <a:r>
              <a:rPr lang="fr-FR" sz="2000" dirty="0" smtClean="0"/>
              <a:t> of the  </a:t>
            </a:r>
            <a:r>
              <a:rPr lang="fr-FR" sz="2000" dirty="0" err="1" smtClean="0"/>
              <a:t>LITtoral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5708" y="4012431"/>
            <a:ext cx="155356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r-BE" sz="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Macroalgae</a:t>
            </a:r>
            <a:r>
              <a:rPr lang="fr-BE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</a:t>
            </a:r>
            <a:endParaRPr lang="fr-B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1840" y="4156075"/>
            <a:ext cx="1265559" cy="340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r-BE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fr-BE" sz="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</a:t>
            </a:r>
            <a:endParaRPr lang="fr-BE" sz="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CARLIT monitoring stations</a:t>
            </a:r>
            <a:endParaRPr lang="fr-B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20272" y="2247899"/>
            <a:ext cx="298103" cy="4476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r-BE" sz="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endParaRPr lang="fr-BE" sz="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endParaRPr lang="fr-BE" sz="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good</a:t>
            </a:r>
            <a:endParaRPr lang="fr-BE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26250" y="2152650"/>
            <a:ext cx="492125" cy="8612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CARLIT index</a:t>
            </a:r>
            <a:endParaRPr lang="fr-BE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27652" y="3131803"/>
            <a:ext cx="1224136" cy="24741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 </a:t>
            </a:r>
            <a:r>
              <a:rPr lang="fr-B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30827" y="5063319"/>
            <a:ext cx="1224136" cy="24741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</a:t>
            </a:r>
            <a:r>
              <a:rPr lang="fr-B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58385" y="1206277"/>
            <a:ext cx="1224136" cy="24741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 </a:t>
            </a:r>
            <a:r>
              <a:rPr lang="fr-BE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endParaRPr lang="fr-B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3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Logo Capmed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28" y="3140968"/>
            <a:ext cx="4889766" cy="36724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67994" y="6409790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07704" y="1196752"/>
            <a:ext cx="676875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kumimoji="0" lang="fr-FR" alt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scientific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information on marine </a:t>
            </a:r>
            <a:r>
              <a:rPr kumimoji="0" lang="fr-FR" alt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ecosystems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must </a:t>
            </a:r>
            <a:r>
              <a:rPr kumimoji="0" lang="fr-FR" alt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objective issues:</a:t>
            </a: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what is the state ?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ii ) what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are the changes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iii ) what are the mechanisms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involved ?</a:t>
            </a: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fr-FR" alt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 more prospective issue: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 iv )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expect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how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fr-FR" alt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07704" y="231031"/>
            <a:ext cx="383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  <p:pic>
        <p:nvPicPr>
          <p:cNvPr id="16" name="Image 15" descr="posido.jpg"/>
          <p:cNvPicPr>
            <a:picLocks noChangeAspect="1"/>
          </p:cNvPicPr>
          <p:nvPr/>
        </p:nvPicPr>
        <p:blipFill>
          <a:blip r:embed="rId6" cstate="print"/>
          <a:srcRect r="4630"/>
          <a:stretch>
            <a:fillRect/>
          </a:stretch>
        </p:blipFill>
        <p:spPr>
          <a:xfrm>
            <a:off x="1606702" y="5233875"/>
            <a:ext cx="1385699" cy="8175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Image 17" descr="mero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807" y="6051379"/>
            <a:ext cx="1181364" cy="8175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age 22" descr="gorgone.jpg"/>
          <p:cNvPicPr>
            <a:picLocks noChangeAspect="1"/>
          </p:cNvPicPr>
          <p:nvPr/>
        </p:nvPicPr>
        <p:blipFill>
          <a:blip r:embed="rId8" cstate="print">
            <a:lum bright="10000"/>
          </a:blip>
          <a:stretch>
            <a:fillRect/>
          </a:stretch>
        </p:blipFill>
        <p:spPr>
          <a:xfrm>
            <a:off x="2787170" y="6051380"/>
            <a:ext cx="1230485" cy="8175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374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6980" r="14699"/>
          <a:stretch/>
        </p:blipFill>
        <p:spPr bwMode="auto">
          <a:xfrm>
            <a:off x="1715046" y="1196752"/>
            <a:ext cx="6704057" cy="56166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3986" y="3039368"/>
            <a:ext cx="3128094" cy="2632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Infralittoral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pebbles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Infralittoral rocks</a:t>
            </a:r>
          </a:p>
          <a:p>
            <a:endParaRPr lang="fr-BE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Supralittoral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rocks</a:t>
            </a:r>
          </a:p>
          <a:p>
            <a:endParaRPr lang="fr-BE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Posidonia</a:t>
            </a:r>
            <a:r>
              <a:rPr lang="fr-BE" sz="1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fr-BE" sz="1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meadow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fine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Coarse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fine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gravels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BE" sz="5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horizontal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5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horizontal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endParaRPr lang="fr-BE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back of creeks</a:t>
            </a:r>
          </a:p>
          <a:p>
            <a:endParaRPr lang="fr-BE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fr-BE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r>
              <a:rPr lang="fr-BE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points</a:t>
            </a:r>
            <a:endParaRPr lang="fr-B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434" b="9559"/>
          <a:stretch/>
        </p:blipFill>
        <p:spPr bwMode="auto">
          <a:xfrm>
            <a:off x="1571978" y="891580"/>
            <a:ext cx="2750783" cy="1845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38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Macroalgae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2" y="0"/>
            <a:ext cx="159537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2040" y="4305796"/>
            <a:ext cx="122413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6516216" y="5597421"/>
            <a:ext cx="257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dirty="0" smtClean="0"/>
              <a:t>CARLIT </a:t>
            </a:r>
          </a:p>
          <a:p>
            <a:pPr algn="r"/>
            <a:r>
              <a:rPr lang="fr-BE" dirty="0" smtClean="0"/>
              <a:t>Index values: 15 </a:t>
            </a:r>
          </a:p>
          <a:p>
            <a:pPr algn="r"/>
            <a:r>
              <a:rPr lang="fr-BE" dirty="0" smtClean="0"/>
              <a:t>of </a:t>
            </a:r>
            <a:r>
              <a:rPr lang="fr-BE" dirty="0"/>
              <a:t>18 </a:t>
            </a:r>
            <a:r>
              <a:rPr lang="fr-BE" dirty="0" err="1"/>
              <a:t>transects</a:t>
            </a:r>
            <a:r>
              <a:rPr lang="fr-BE" dirty="0"/>
              <a:t> </a:t>
            </a:r>
            <a:r>
              <a:rPr lang="fr-BE" dirty="0" smtClean="0"/>
              <a:t>have a good to </a:t>
            </a:r>
            <a:r>
              <a:rPr lang="fr-BE" dirty="0" err="1" smtClean="0"/>
              <a:t>very</a:t>
            </a:r>
            <a:r>
              <a:rPr lang="fr-BE" dirty="0" smtClean="0"/>
              <a:t> good </a:t>
            </a:r>
            <a:r>
              <a:rPr lang="fr-BE" dirty="0" err="1" smtClean="0"/>
              <a:t>status</a:t>
            </a:r>
            <a:r>
              <a:rPr lang="fr-B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00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73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Macrobenthos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" y="0"/>
            <a:ext cx="1591124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28" y="2060848"/>
            <a:ext cx="2306955" cy="1735455"/>
          </a:xfrm>
          <a:prstGeom prst="rect">
            <a:avLst/>
          </a:prstGeom>
          <a:noFill/>
          <a:ex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085" y="3967980"/>
            <a:ext cx="2306955" cy="1735455"/>
          </a:xfrm>
          <a:prstGeom prst="rect">
            <a:avLst/>
          </a:prstGeom>
          <a:noFill/>
          <a:extLst/>
        </p:spPr>
      </p:pic>
      <p:sp>
        <p:nvSpPr>
          <p:cNvPr id="4" name="ZoneTexte 3"/>
          <p:cNvSpPr txBox="1"/>
          <p:nvPr/>
        </p:nvSpPr>
        <p:spPr>
          <a:xfrm>
            <a:off x="1691680" y="1005111"/>
            <a:ext cx="33123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of coloration-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decoloration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eosin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 for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seagrass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5290953" y="2190420"/>
            <a:ext cx="3737695" cy="2614956"/>
            <a:chOff x="4103329" y="1837561"/>
            <a:chExt cx="2530185" cy="177016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3329" y="1837561"/>
              <a:ext cx="2530185" cy="1735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0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4114152" y="3378464"/>
              <a:ext cx="1772781" cy="229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60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60876" rIns="90000" bIns="45000"/>
            <a:lstStyle>
              <a:lvl1pPr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fr-BE" altLang="fr-FR" sz="1200" dirty="0">
                  <a:solidFill>
                    <a:schemeClr val="bg1"/>
                  </a:solidFill>
                </a:rPr>
                <a:t>Canari </a:t>
              </a:r>
              <a:r>
                <a:rPr lang="fr-BE" altLang="fr-FR" sz="1200" dirty="0" err="1">
                  <a:solidFill>
                    <a:schemeClr val="bg1"/>
                  </a:solidFill>
                </a:rPr>
                <a:t>abestos</a:t>
              </a:r>
              <a:r>
                <a:rPr lang="fr-BE" altLang="fr-FR" sz="1200" dirty="0">
                  <a:solidFill>
                    <a:schemeClr val="bg1"/>
                  </a:solidFill>
                </a:rPr>
                <a:t> mine (flickr.com)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189592" y="1007919"/>
            <a:ext cx="39511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J’MAMBI: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ponderation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M-AMBI by the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equitability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value, the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Pielou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index (J’),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calculated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BE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B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assemblage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22" descr="Corse.png"/>
          <p:cNvPicPr preferRelativeResize="0"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66" y="3776022"/>
            <a:ext cx="1087488" cy="197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Ellipse 19"/>
          <p:cNvSpPr>
            <a:spLocks noChangeAspect="1"/>
          </p:cNvSpPr>
          <p:nvPr/>
        </p:nvSpPr>
        <p:spPr bwMode="auto">
          <a:xfrm>
            <a:off x="8540725" y="3962729"/>
            <a:ext cx="122428" cy="105593"/>
          </a:xfrm>
          <a:prstGeom prst="ellipse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21" name="Ellipse 20"/>
          <p:cNvSpPr>
            <a:spLocks noChangeAspect="1"/>
          </p:cNvSpPr>
          <p:nvPr/>
        </p:nvSpPr>
        <p:spPr bwMode="auto">
          <a:xfrm>
            <a:off x="8064450" y="4244054"/>
            <a:ext cx="140792" cy="121432"/>
          </a:xfrm>
          <a:prstGeom prst="ellipse">
            <a:avLst/>
          </a:prstGeom>
          <a:solidFill>
            <a:srgbClr val="00B050">
              <a:alpha val="50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30" name="Groupe 29"/>
          <p:cNvGrpSpPr/>
          <p:nvPr/>
        </p:nvGrpSpPr>
        <p:grpSpPr>
          <a:xfrm>
            <a:off x="1691680" y="5870213"/>
            <a:ext cx="7280798" cy="864015"/>
            <a:chOff x="1691680" y="5870213"/>
            <a:chExt cx="7280798" cy="864015"/>
          </a:xfrm>
        </p:grpSpPr>
        <p:grpSp>
          <p:nvGrpSpPr>
            <p:cNvPr id="27" name="Groupe 26"/>
            <p:cNvGrpSpPr/>
            <p:nvPr/>
          </p:nvGrpSpPr>
          <p:grpSpPr>
            <a:xfrm>
              <a:off x="1691680" y="5870213"/>
              <a:ext cx="7280798" cy="864015"/>
              <a:chOff x="1691680" y="5805345"/>
              <a:chExt cx="7280798" cy="864015"/>
            </a:xfrm>
          </p:grpSpPr>
          <p:pic>
            <p:nvPicPr>
              <p:cNvPr id="13" name="Picture 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0" r="5091" b="23432"/>
              <a:stretch/>
            </p:blipFill>
            <p:spPr bwMode="auto">
              <a:xfrm>
                <a:off x="1691680" y="5805345"/>
                <a:ext cx="7280798" cy="86401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749399" y="6165304"/>
                <a:ext cx="648072" cy="2880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BE" sz="1000" b="1" dirty="0" err="1" smtClean="0">
                    <a:solidFill>
                      <a:schemeClr val="tx1"/>
                    </a:solidFill>
                    <a:latin typeface="Times" pitchFamily="18" charset="0"/>
                  </a:rPr>
                  <a:t>Abestos</a:t>
                </a:r>
                <a:r>
                  <a:rPr lang="fr-BE" sz="1000" b="1" dirty="0" smtClean="0">
                    <a:solidFill>
                      <a:schemeClr val="tx1"/>
                    </a:solidFill>
                    <a:latin typeface="Times" pitchFamily="18" charset="0"/>
                  </a:rPr>
                  <a:t> mine</a:t>
                </a:r>
                <a:endParaRPr lang="fr-BE" sz="1000" b="1" dirty="0">
                  <a:solidFill>
                    <a:schemeClr val="tx1"/>
                  </a:solidFill>
                  <a:latin typeface="Times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866209" y="5833923"/>
                <a:ext cx="648072" cy="2641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BE" sz="1000" b="1" dirty="0" err="1" smtClean="0">
                    <a:solidFill>
                      <a:schemeClr val="tx1"/>
                    </a:solidFill>
                    <a:latin typeface="Times" pitchFamily="18" charset="0"/>
                  </a:rPr>
                  <a:t>Diversity</a:t>
                </a:r>
                <a:endParaRPr lang="fr-BE" sz="1000" b="1" dirty="0">
                  <a:solidFill>
                    <a:schemeClr val="tx1"/>
                  </a:solidFill>
                  <a:latin typeface="Times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600578" y="5833842"/>
                <a:ext cx="648072" cy="2641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fr-BE" sz="1000" b="1" dirty="0" err="1" smtClean="0">
                    <a:solidFill>
                      <a:schemeClr val="tx1"/>
                    </a:solidFill>
                    <a:latin typeface="Times" pitchFamily="18" charset="0"/>
                  </a:rPr>
                  <a:t>Richness</a:t>
                </a:r>
                <a:endParaRPr lang="fr-BE" sz="1000" b="1" dirty="0">
                  <a:solidFill>
                    <a:schemeClr val="tx1"/>
                  </a:solidFill>
                  <a:latin typeface="Times" pitchFamily="18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6084168" y="6309320"/>
              <a:ext cx="576064" cy="144491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</a:t>
              </a:r>
              <a:endParaRPr lang="fr-BE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44408" y="6565900"/>
              <a:ext cx="576064" cy="12223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fr-BE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</a:t>
              </a:r>
              <a:endParaRPr lang="fr-BE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94154" y="6318846"/>
              <a:ext cx="685626" cy="1349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fr-BE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</a:t>
              </a:r>
              <a:endParaRPr lang="fr-BE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84168" y="6560617"/>
              <a:ext cx="576064" cy="12858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fr-BE" sz="10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Good</a:t>
              </a:r>
              <a:endParaRPr lang="fr-BE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2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32" y="896020"/>
            <a:ext cx="2376264" cy="3551711"/>
          </a:xfrm>
          <a:prstGeom prst="rect">
            <a:avLst/>
          </a:prstGeom>
        </p:spPr>
      </p:pic>
      <p:grpSp>
        <p:nvGrpSpPr>
          <p:cNvPr id="47" name="Groupe 46"/>
          <p:cNvGrpSpPr>
            <a:grpSpLocks noChangeAspect="1"/>
          </p:cNvGrpSpPr>
          <p:nvPr/>
        </p:nvGrpSpPr>
        <p:grpSpPr>
          <a:xfrm>
            <a:off x="5580112" y="4716636"/>
            <a:ext cx="3166436" cy="2112562"/>
            <a:chOff x="5329574" y="4703018"/>
            <a:chExt cx="2753421" cy="183701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26" b="5474"/>
            <a:stretch/>
          </p:blipFill>
          <p:spPr>
            <a:xfrm>
              <a:off x="5329574" y="4703018"/>
              <a:ext cx="2554794" cy="183701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7361262" y="4924000"/>
              <a:ext cx="721733" cy="548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endPara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Gender</a:t>
              </a:r>
              <a:endPara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Familly</a:t>
              </a:r>
              <a:endParaRPr lang="fr-B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73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Macrobenthos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" y="0"/>
            <a:ext cx="1591124" cy="685800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763688" y="1034956"/>
            <a:ext cx="4248472" cy="2946532"/>
            <a:chOff x="1691680" y="1052736"/>
            <a:chExt cx="4248472" cy="294653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7" b="1302"/>
            <a:stretch/>
          </p:blipFill>
          <p:spPr bwMode="auto">
            <a:xfrm>
              <a:off x="1691680" y="1052736"/>
              <a:ext cx="4248472" cy="29465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2051720" y="1084486"/>
              <a:ext cx="259228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fr-B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 </a:t>
              </a:r>
              <a:r>
                <a:rPr lang="fr-BE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bottom</a:t>
              </a:r>
              <a:r>
                <a:rPr lang="fr-B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macrobenthos</a:t>
              </a:r>
              <a:endParaRPr lang="fr-BE" sz="1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fr-BE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Sampled</a:t>
              </a:r>
              <a:r>
                <a:rPr lang="fr-BE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stations</a:t>
              </a:r>
              <a:endParaRPr lang="fr-BE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e 48"/>
          <p:cNvGrpSpPr>
            <a:grpSpLocks noChangeAspect="1"/>
          </p:cNvGrpSpPr>
          <p:nvPr/>
        </p:nvGrpSpPr>
        <p:grpSpPr>
          <a:xfrm>
            <a:off x="1776050" y="4077072"/>
            <a:ext cx="4045328" cy="2677858"/>
            <a:chOff x="1776056" y="4412796"/>
            <a:chExt cx="3517677" cy="2328572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056" y="4412796"/>
              <a:ext cx="3300000" cy="2328572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572000" y="4746476"/>
              <a:ext cx="721733" cy="5483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endPara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Gender</a:t>
              </a:r>
              <a:endPara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10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Familly</a:t>
              </a:r>
              <a:endParaRPr lang="fr-B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271451" y="4472535"/>
              <a:ext cx="2079539" cy="2902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BE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Summer</a:t>
              </a:r>
              <a:r>
                <a:rPr lang="fr-BE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organized</a:t>
              </a:r>
              <a:r>
                <a:rPr lang="fr-BE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mooring</a:t>
              </a:r>
              <a:r>
                <a:rPr lang="fr-BE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site EQR</a:t>
              </a:r>
              <a:endParaRPr lang="fr-BE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151132" y="4441428"/>
            <a:ext cx="1453712" cy="333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 </a:t>
            </a:r>
            <a:r>
              <a:rPr lang="fr-BE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BE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EQR</a:t>
            </a:r>
            <a:endParaRPr lang="fr-B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69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Ecotoxicology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834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7"/>
          <a:stretch/>
        </p:blipFill>
        <p:spPr>
          <a:xfrm>
            <a:off x="1589474" y="4059477"/>
            <a:ext cx="3714046" cy="280321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9" y="980728"/>
            <a:ext cx="1912524" cy="185765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t="40847" r="15342"/>
          <a:stretch/>
        </p:blipFill>
        <p:spPr>
          <a:xfrm>
            <a:off x="1583472" y="3083270"/>
            <a:ext cx="1524511" cy="107780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t="59435" r="12079" b="9956"/>
          <a:stretch/>
        </p:blipFill>
        <p:spPr>
          <a:xfrm>
            <a:off x="3851921" y="3082588"/>
            <a:ext cx="1451600" cy="1081465"/>
          </a:xfrm>
          <a:prstGeom prst="rect">
            <a:avLst/>
          </a:prstGeom>
        </p:spPr>
      </p:pic>
      <p:pic>
        <p:nvPicPr>
          <p:cNvPr id="14" name="Picture 11" descr="D:\Thèse\Images\photos thèse\novembre 2010\IMG_28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r="2221"/>
          <a:stretch/>
        </p:blipFill>
        <p:spPr bwMode="auto">
          <a:xfrm>
            <a:off x="2915816" y="3083270"/>
            <a:ext cx="1016342" cy="108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62350" y="1309970"/>
            <a:ext cx="2100383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Trace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Pollution Index: </a:t>
            </a:r>
          </a:p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TEPI = </a:t>
            </a:r>
          </a:p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Cf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fr-B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BE" baseline="30000" dirty="0">
                <a:latin typeface="Arial" panose="020B0604020202020204" pitchFamily="34" charset="0"/>
                <a:cs typeface="Arial" panose="020B0604020202020204" pitchFamily="34" charset="0"/>
              </a:rPr>
              <a:t>1/n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r="5933"/>
          <a:stretch/>
        </p:blipFill>
        <p:spPr>
          <a:xfrm>
            <a:off x="5437223" y="1124744"/>
            <a:ext cx="3703470" cy="560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67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Ecotoxicology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834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b="10309"/>
          <a:stretch/>
        </p:blipFill>
        <p:spPr bwMode="auto">
          <a:xfrm>
            <a:off x="1717842" y="1340768"/>
            <a:ext cx="7422360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7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510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Blue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7344" cy="685800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4886" r="16304" b="14129"/>
          <a:stretch/>
        </p:blipFill>
        <p:spPr bwMode="auto">
          <a:xfrm>
            <a:off x="2038929" y="3861048"/>
            <a:ext cx="5485399" cy="2804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65523"/>
            <a:ext cx="3395216" cy="2263477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691680" y="1173163"/>
            <a:ext cx="3855884" cy="2255837"/>
            <a:chOff x="1691680" y="1173163"/>
            <a:chExt cx="3855884" cy="2255837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173163"/>
              <a:ext cx="3855884" cy="2255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2003606" y="1420396"/>
              <a:ext cx="608938" cy="618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lang="fr-BE" sz="7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Sand + </a:t>
              </a:r>
              <a:r>
                <a:rPr lang="fr-BE" sz="7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mud</a:t>
              </a:r>
              <a:endPara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BE" sz="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7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Mooring</a:t>
              </a:r>
              <a:endParaRPr lang="fr-BE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9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5108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Blue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7344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/>
          <a:stretch/>
        </p:blipFill>
        <p:spPr bwMode="auto">
          <a:xfrm>
            <a:off x="6055919" y="4217580"/>
            <a:ext cx="1744364" cy="2080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C:\Users\Alberto\Desktop\u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98" y="4217580"/>
            <a:ext cx="1076882" cy="2080498"/>
          </a:xfrm>
          <a:prstGeom prst="rect">
            <a:avLst/>
          </a:prstGeom>
          <a:noFill/>
          <a:ln w="3175">
            <a:noFill/>
          </a:ln>
        </p:spPr>
      </p:pic>
      <p:grpSp>
        <p:nvGrpSpPr>
          <p:cNvPr id="4" name="Groupe 3"/>
          <p:cNvGrpSpPr/>
          <p:nvPr/>
        </p:nvGrpSpPr>
        <p:grpSpPr>
          <a:xfrm>
            <a:off x="1933365" y="4149080"/>
            <a:ext cx="3934779" cy="2670820"/>
            <a:chOff x="1933365" y="4149080"/>
            <a:chExt cx="3934779" cy="2670820"/>
          </a:xfrm>
        </p:grpSpPr>
        <p:pic>
          <p:nvPicPr>
            <p:cNvPr id="7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" t="6806" r="6549" b="5759"/>
            <a:stretch/>
          </p:blipFill>
          <p:spPr bwMode="auto">
            <a:xfrm>
              <a:off x="1933365" y="4149080"/>
              <a:ext cx="3934779" cy="26708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786262" y="4377804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31308" y="4379838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830004" y="968028"/>
            <a:ext cx="6774444" cy="3134444"/>
            <a:chOff x="1830004" y="968028"/>
            <a:chExt cx="6774444" cy="3134444"/>
          </a:xfrm>
        </p:grpSpPr>
        <p:pic>
          <p:nvPicPr>
            <p:cNvPr id="6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4" b="1972"/>
            <a:stretch/>
          </p:blipFill>
          <p:spPr bwMode="auto">
            <a:xfrm>
              <a:off x="1830004" y="968028"/>
              <a:ext cx="6774444" cy="313444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970186" y="1153885"/>
              <a:ext cx="21602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Temperature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(°C)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07704" y="2348880"/>
              <a:ext cx="216024" cy="1137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PPB (</a:t>
              </a:r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nmol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</a:t>
              </a:r>
              <a:r>
                <a:rPr lang="fr-BE" sz="800" baseline="-25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fr-BE" sz="8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fr-BE" sz="8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9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14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Anchoring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D:\Doctorat\STARE-CAPMED\Ancrage 2014\Ancrage\paysage_posidonie.em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r="8805" b="53119"/>
          <a:stretch/>
        </p:blipFill>
        <p:spPr bwMode="auto">
          <a:xfrm>
            <a:off x="1555284" y="2488084"/>
            <a:ext cx="1803400" cy="137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5555" r="4008" b="5009"/>
          <a:stretch/>
        </p:blipFill>
        <p:spPr bwMode="auto">
          <a:xfrm>
            <a:off x="3369845" y="2780638"/>
            <a:ext cx="5663551" cy="4032448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D:\Doctorat\STARE-CAPMED\Ancrage 2014\Ancrage\paysage_posidonie.em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" t="44796" r="54782"/>
          <a:stretch/>
        </p:blipFill>
        <p:spPr bwMode="auto">
          <a:xfrm>
            <a:off x="1566332" y="3795772"/>
            <a:ext cx="1803400" cy="161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D:\Doctorat\STARE-CAPMED\Ancrage 2014\Ancrage\paysage_posidonie.em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96" b="53119"/>
          <a:stretch/>
        </p:blipFill>
        <p:spPr bwMode="auto">
          <a:xfrm>
            <a:off x="1566332" y="980728"/>
            <a:ext cx="1803400" cy="137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D:\Doctorat\STARE-CAPMED\Ancrage 2014\Ancrage\paysage_posidonie.em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44796" r="8101"/>
          <a:stretch/>
        </p:blipFill>
        <p:spPr bwMode="auto">
          <a:xfrm>
            <a:off x="1676441" y="5250006"/>
            <a:ext cx="1731392" cy="161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21" descr="ancre_posido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69" y="4536006"/>
            <a:ext cx="1275064" cy="170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549374" y="1095718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Patchiness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Index (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PaSI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assess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origin (natural or induced by human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activities)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patches in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meadows,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identified with the use of side scan sonar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BE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resulting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fr-B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7452320" y="1032208"/>
            <a:ext cx="1581077" cy="1651254"/>
            <a:chOff x="7452320" y="1032208"/>
            <a:chExt cx="1581077" cy="1651254"/>
          </a:xfrm>
        </p:grpSpPr>
        <p:grpSp>
          <p:nvGrpSpPr>
            <p:cNvPr id="19" name="Groupe 18"/>
            <p:cNvGrpSpPr/>
            <p:nvPr/>
          </p:nvGrpSpPr>
          <p:grpSpPr>
            <a:xfrm>
              <a:off x="7452320" y="1032208"/>
              <a:ext cx="1581077" cy="1651254"/>
              <a:chOff x="3203848" y="2564904"/>
              <a:chExt cx="1245119" cy="1256030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121"/>
              <a:stretch/>
            </p:blipFill>
            <p:spPr bwMode="auto">
              <a:xfrm>
                <a:off x="3203848" y="2564904"/>
                <a:ext cx="710927" cy="12560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39"/>
              <a:stretch/>
            </p:blipFill>
            <p:spPr bwMode="auto">
              <a:xfrm>
                <a:off x="3895723" y="2564904"/>
                <a:ext cx="553244" cy="12560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7495178" y="1051432"/>
              <a:ext cx="806549" cy="1058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9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PaSI</a:t>
              </a:r>
              <a:r>
                <a:rPr lang="fr-BE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value</a:t>
              </a:r>
              <a:endParaRPr lang="fr-B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73964" y="1052736"/>
              <a:ext cx="634306" cy="1058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fr-BE" sz="9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fr-BE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code</a:t>
              </a:r>
              <a:endParaRPr lang="fr-B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50936" y="957868"/>
            <a:ext cx="136815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meadow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(matrix)</a:t>
            </a:r>
            <a:endParaRPr lang="fr-B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7256" y="2462416"/>
            <a:ext cx="15077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meadow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(patches)</a:t>
            </a:r>
            <a:endParaRPr lang="fr-B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63688" y="3909308"/>
            <a:ext cx="156131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Patches of </a:t>
            </a:r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origins</a:t>
            </a:r>
            <a:endParaRPr lang="fr-B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17256" y="5339308"/>
            <a:ext cx="1507748" cy="249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Patches of </a:t>
            </a:r>
            <a:r>
              <a:rPr lang="fr-BE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B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types</a:t>
            </a:r>
            <a:endParaRPr lang="fr-B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" y="0"/>
            <a:ext cx="161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14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Anchoring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 descr="D:\Doctorat\STARE-CAPMED\Ancrage 2014\Ancrage\mapping_boat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1028"/>
          <a:stretch/>
        </p:blipFill>
        <p:spPr bwMode="auto">
          <a:xfrm>
            <a:off x="5007600" y="1027336"/>
            <a:ext cx="4007645" cy="5805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0258" y="6021288"/>
            <a:ext cx="3931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GPS localisation of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boats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Alga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&lt; 10m; orange: 10-20m;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&gt; 20m). Data are for a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frequentation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 descr="D:\Doctorat\STARE-CAPMED\Ancrage 2014\Ancrage\pore_wat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01936"/>
            <a:ext cx="3009962" cy="225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042" descr="S31_07Aout2010_AM_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21530" r="13297" b="25269"/>
          <a:stretch>
            <a:fillRect/>
          </a:stretch>
        </p:blipFill>
        <p:spPr bwMode="auto">
          <a:xfrm>
            <a:off x="7521253" y="911240"/>
            <a:ext cx="1622747" cy="12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1678142" y="3549075"/>
            <a:ext cx="3673246" cy="2040165"/>
            <a:chOff x="1678142" y="3428999"/>
            <a:chExt cx="3673246" cy="2040165"/>
          </a:xfrm>
        </p:grpSpPr>
        <p:pic>
          <p:nvPicPr>
            <p:cNvPr id="8" name="Image 7" descr="D:\Doctorat\STARE-CAPMED\Ancrage 2014\Ancrage\resultats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9" t="50000" r="15337"/>
            <a:stretch/>
          </p:blipFill>
          <p:spPr bwMode="auto">
            <a:xfrm>
              <a:off x="1678142" y="3428999"/>
              <a:ext cx="3673246" cy="2040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1720258" y="3798566"/>
              <a:ext cx="288032" cy="15841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fr-BE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Sediment</a:t>
              </a:r>
              <a:r>
                <a:rPr lang="fr-B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  <a:r>
                <a:rPr lang="fr-BE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(cm)</a:t>
              </a:r>
              <a:endParaRPr lang="fr-B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3092" y="5133377"/>
              <a:ext cx="614731" cy="14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BE" sz="9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</a:t>
              </a:r>
              <a:endParaRPr lang="fr-BE" sz="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95494" y="5137541"/>
              <a:ext cx="1392530" cy="14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BE" sz="900" dirty="0" err="1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Meadow</a:t>
              </a:r>
              <a:r>
                <a:rPr lang="fr-BE" sz="9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fr-BE" sz="900" dirty="0" err="1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anchoring</a:t>
              </a:r>
              <a:r>
                <a:rPr lang="fr-BE" sz="9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area</a:t>
              </a:r>
              <a:endParaRPr lang="fr-BE" sz="9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7328" y="4648916"/>
              <a:ext cx="1002744" cy="1434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BE" sz="9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Anchoring</a:t>
              </a:r>
              <a:r>
                <a:rPr lang="fr-BE" sz="9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patch</a:t>
              </a:r>
              <a:endParaRPr lang="fr-BE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6" y="0"/>
            <a:ext cx="1611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9" t="2051" r="227" b="1972"/>
          <a:stretch/>
        </p:blipFill>
        <p:spPr>
          <a:xfrm>
            <a:off x="1558865" y="908720"/>
            <a:ext cx="7320916" cy="2376264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02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Fisheries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0"/>
            <a:ext cx="161949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86" y="3306192"/>
            <a:ext cx="7055594" cy="35830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6096" y="3364439"/>
            <a:ext cx="1889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estimation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(50m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net unit 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by km</a:t>
            </a:r>
            <a:r>
              <a:rPr lang="fr-BE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lobster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(right) nets in the area of Calvi. 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Picture 7" descr="IMG00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550" y="6021096"/>
            <a:ext cx="1172210" cy="8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 descr="IMG_21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68" y="6021096"/>
            <a:ext cx="1116068" cy="836904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07704" y="1889097"/>
            <a:ext cx="6912768" cy="389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 how human activities can interact with the fundamental processes that govern the functioning of the different coastal ecosystems of a Mediterranean bay.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of these interactions involves: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fontAlgn="base">
              <a:spcBef>
                <a:spcPct val="0"/>
              </a:spcBef>
              <a:spcAft>
                <a:spcPts val="600"/>
              </a:spcAft>
              <a:buAutoNum type="romanLcParenBoth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identification of the anthropogenic pressures;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fontAlgn="base">
              <a:spcBef>
                <a:spcPct val="0"/>
              </a:spcBef>
              <a:spcAft>
                <a:spcPts val="600"/>
              </a:spcAft>
              <a:buAutoNum type="romanLcParenBoth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quantification of their impacts on the ecosystems;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 fontAlgn="base">
              <a:spcBef>
                <a:spcPct val="0"/>
              </a:spcBef>
              <a:spcAft>
                <a:spcPts val="1800"/>
              </a:spcAft>
              <a:buAutoNum type="romanLcParenBoth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prioritization of these impacts.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confirm the relevance of the use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Bay as a reference in the study of local and global pressures and the changes they may cause on the structure and the functioning of Mediterranean coastal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ecosytems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fr-FR" alt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  <p:pic>
        <p:nvPicPr>
          <p:cNvPr id="22" name="Image 21" descr="IMG_226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07" y="6021096"/>
            <a:ext cx="1408203" cy="844017"/>
          </a:xfrm>
          <a:prstGeom prst="rect">
            <a:avLst/>
          </a:prstGeom>
        </p:spPr>
      </p:pic>
      <p:pic>
        <p:nvPicPr>
          <p:cNvPr id="25" name="Picture 8" descr="P10100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09" y="6021096"/>
            <a:ext cx="975954" cy="85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 descr="DSC_3224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42" y="6021096"/>
            <a:ext cx="1271552" cy="844017"/>
          </a:xfrm>
          <a:prstGeom prst="rect">
            <a:avLst/>
          </a:prstGeom>
        </p:spPr>
      </p:pic>
      <p:pic>
        <p:nvPicPr>
          <p:cNvPr id="30" name="Image 29" descr="PIERRE:stareso:photos:plongeur (pl) - compressé:pl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47" y="6021096"/>
            <a:ext cx="1123399" cy="84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 descr="IMG_211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8" y="6021095"/>
            <a:ext cx="1125554" cy="844017"/>
          </a:xfrm>
          <a:prstGeom prst="rect">
            <a:avLst/>
          </a:prstGeom>
        </p:spPr>
      </p:pic>
      <p:pic>
        <p:nvPicPr>
          <p:cNvPr id="20" name="Picture 7" descr="IMG00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46" y="6021096"/>
            <a:ext cx="1172210" cy="84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07" y="6021096"/>
            <a:ext cx="1207977" cy="84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07704" y="1126485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en-US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eference and </a:t>
            </a:r>
            <a:r>
              <a:rPr lang="en-US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fr-FR" dirty="0" err="1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hange of local and global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nthropogenic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ressures on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editerranean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cosystems </a:t>
            </a:r>
            <a:r>
              <a:rPr lang="en-US" alt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fr-FR" dirty="0">
                <a:latin typeface="Arial" panose="020B0604020202020204" pitchFamily="34" charset="0"/>
                <a:cs typeface="Arial" panose="020B0604020202020204" pitchFamily="34" charset="0"/>
              </a:rPr>
              <a:t>rifts</a:t>
            </a:r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1907704" y="231031"/>
            <a:ext cx="423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STARECAPMED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 Objectives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02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Fisheries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0"/>
            <a:ext cx="1619490" cy="6858000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715632" y="4818757"/>
            <a:ext cx="2880042" cy="2047875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642421" y="4811754"/>
            <a:ext cx="2880043" cy="2047875"/>
          </a:xfrm>
          <a:prstGeom prst="rect">
            <a:avLst/>
          </a:prstGeom>
        </p:spPr>
      </p:pic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7688140" y="4811755"/>
            <a:ext cx="1347437" cy="2046246"/>
            <a:chOff x="990916" y="3281680"/>
            <a:chExt cx="1397636" cy="2122479"/>
          </a:xfrm>
        </p:grpSpPr>
        <p:pic>
          <p:nvPicPr>
            <p:cNvPr id="15" name="Image 14" descr="Macintosh HD:Users:editionsgrandchien:Desktop:Sans titre2 copi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916" y="4206875"/>
              <a:ext cx="1397635" cy="1197284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  </a:ext>
            </a:extLst>
          </p:spPr>
        </p:pic>
        <p:pic>
          <p:nvPicPr>
            <p:cNvPr id="16" name="Image 15" descr="Macintosh HD:Users:editionsgrandchien:Desktop:Sans titre copie.pn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917" y="3281680"/>
              <a:ext cx="1397635" cy="107759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1712307" y="997247"/>
            <a:ext cx="7324189" cy="3801807"/>
            <a:chOff x="1712307" y="997247"/>
            <a:chExt cx="7324189" cy="380180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307" y="997247"/>
              <a:ext cx="7324189" cy="380180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43075" y="1058069"/>
              <a:ext cx="297179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Nbr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/ E</a:t>
              </a:r>
              <a:endParaRPr lang="fr-B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44638" y="2987427"/>
              <a:ext cx="297179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Nbr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/ E</a:t>
              </a:r>
              <a:endParaRPr lang="fr-B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26571" y="1062261"/>
              <a:ext cx="297179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Nbr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/ E</a:t>
              </a:r>
              <a:endParaRPr lang="fr-B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26571" y="2973710"/>
              <a:ext cx="297179" cy="12961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Nbr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BE" sz="12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</a:t>
              </a:r>
              <a:r>
                <a:rPr lang="fr-BE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/ E</a:t>
              </a:r>
              <a:endParaRPr lang="fr-B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722366" y="1237010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Males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Females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406309" y="1237010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Males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Females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22366" y="3160018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Males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Females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99959" y="3154710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Males</a:t>
              </a:r>
            </a:p>
            <a:p>
              <a:endParaRPr lang="fr-BE" sz="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Females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7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>
            <a:grpSpLocks noChangeAspect="1"/>
          </p:cNvGrpSpPr>
          <p:nvPr/>
        </p:nvGrpSpPr>
        <p:grpSpPr>
          <a:xfrm>
            <a:off x="1219817" y="914400"/>
            <a:ext cx="7920877" cy="5941751"/>
            <a:chOff x="1697672" y="1272857"/>
            <a:chExt cx="5748655" cy="431228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672" y="1272857"/>
              <a:ext cx="5748655" cy="4312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Bouée 7"/>
            <p:cNvSpPr>
              <a:spLocks noChangeArrowheads="1"/>
            </p:cNvSpPr>
            <p:nvPr/>
          </p:nvSpPr>
          <p:spPr bwMode="auto">
            <a:xfrm>
              <a:off x="2481580" y="2050381"/>
              <a:ext cx="1239235" cy="1637228"/>
            </a:xfrm>
            <a:prstGeom prst="donut">
              <a:avLst>
                <a:gd name="adj" fmla="val 4490"/>
              </a:avLst>
            </a:prstGeom>
            <a:solidFill>
              <a:srgbClr val="EEECE1">
                <a:lumMod val="50000"/>
              </a:srgbClr>
            </a:solidFill>
            <a:ln w="12700">
              <a:solidFill>
                <a:srgbClr val="EEECE1">
                  <a:lumMod val="90000"/>
                </a:srgbClr>
              </a:solidFill>
              <a:round/>
              <a:headEnd/>
              <a:tailEnd/>
            </a:ln>
            <a:effectLst>
              <a:outerShdw dist="25400" dir="5400000" sx="100999" sy="100999" rotWithShape="0">
                <a:srgbClr val="808080">
                  <a:alpha val="39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fr-BE"/>
            </a:p>
          </p:txBody>
        </p:sp>
        <p:sp>
          <p:nvSpPr>
            <p:cNvPr id="9" name="Bouée 8"/>
            <p:cNvSpPr>
              <a:spLocks noChangeArrowheads="1"/>
            </p:cNvSpPr>
            <p:nvPr/>
          </p:nvSpPr>
          <p:spPr bwMode="auto">
            <a:xfrm>
              <a:off x="5595948" y="2539557"/>
              <a:ext cx="1069656" cy="1422020"/>
            </a:xfrm>
            <a:prstGeom prst="donut">
              <a:avLst>
                <a:gd name="adj" fmla="val 3112"/>
              </a:avLst>
            </a:prstGeom>
            <a:solidFill>
              <a:srgbClr val="EEECE1">
                <a:lumMod val="25000"/>
              </a:srgbClr>
            </a:solidFill>
            <a:ln w="12700">
              <a:solidFill>
                <a:srgbClr val="EEECE1">
                  <a:lumMod val="10000"/>
                </a:srgbClr>
              </a:solidFill>
              <a:round/>
              <a:headEnd/>
              <a:tailEnd/>
            </a:ln>
            <a:effectLst>
              <a:outerShdw dist="25400" dir="5400000" sx="100999" sy="100999" rotWithShape="0">
                <a:srgbClr val="808080">
                  <a:alpha val="39999"/>
                </a:srgbClr>
              </a:outerShdw>
            </a:effec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fr-BE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43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err="1"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4060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53" y="4567751"/>
            <a:ext cx="2595067" cy="22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"/>
          <a:stretch/>
        </p:blipFill>
        <p:spPr bwMode="auto">
          <a:xfrm>
            <a:off x="3753047" y="2633106"/>
            <a:ext cx="2322085" cy="173795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xtLst>
            <a:ext uri="{FAA26D3D-D897-4be2-8F04-BA451C77F1D7}"/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757" y="2633106"/>
            <a:ext cx="2322915" cy="1741563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FAA26D3D-D897-4be2-8F04-BA451C77F1D7}"/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8" b="5623"/>
          <a:stretch/>
        </p:blipFill>
        <p:spPr bwMode="auto">
          <a:xfrm>
            <a:off x="1574688" y="4389120"/>
            <a:ext cx="4500494" cy="2466459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/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5" b="3508"/>
          <a:stretch/>
        </p:blipFill>
        <p:spPr bwMode="auto">
          <a:xfrm>
            <a:off x="6089250" y="2633106"/>
            <a:ext cx="3054750" cy="4222474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/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43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04060" cy="6858000"/>
          </a:xfrm>
          <a:prstGeom prst="rect">
            <a:avLst/>
          </a:prstGeom>
        </p:spPr>
      </p:pic>
      <p:grpSp>
        <p:nvGrpSpPr>
          <p:cNvPr id="16" name="Grouper 6"/>
          <p:cNvGrpSpPr>
            <a:grpSpLocks noChangeAspect="1"/>
          </p:cNvGrpSpPr>
          <p:nvPr/>
        </p:nvGrpSpPr>
        <p:grpSpPr>
          <a:xfrm>
            <a:off x="2733009" y="1023094"/>
            <a:ext cx="5236067" cy="1495202"/>
            <a:chOff x="0" y="0"/>
            <a:chExt cx="4652464" cy="1329040"/>
          </a:xfrm>
        </p:grpSpPr>
        <p:pic>
          <p:nvPicPr>
            <p:cNvPr id="17" name="Image 16" descr="dades0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528432" cy="1329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  </a:ext>
            </a:extLst>
          </p:spPr>
        </p:pic>
        <p:pic>
          <p:nvPicPr>
            <p:cNvPr id="18" name="Image 17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331" y="0"/>
              <a:ext cx="1439314" cy="1329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 18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863" y="1"/>
              <a:ext cx="1374601" cy="1329039"/>
            </a:xfrm>
            <a:prstGeom prst="rect">
              <a:avLst/>
            </a:prstGeom>
            <a:noFill/>
            <a:ln w="28575">
              <a:solidFill>
                <a:srgbClr val="FFFFFF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89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61" y="1043056"/>
            <a:ext cx="4553228" cy="341945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392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Reserve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1085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0801" y="3289936"/>
            <a:ext cx="2616646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Permanent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transects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vs. FAST index: modifications of the FAST index are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situations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reserve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47" y="1082744"/>
            <a:ext cx="2599799" cy="18515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378550" y="2646781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Sciana</a:t>
            </a:r>
            <a:r>
              <a:rPr lang="fr-FR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umbra</a:t>
            </a:r>
            <a:endParaRPr lang="fr-BE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27" y="4660683"/>
            <a:ext cx="7490421" cy="20853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94620" y="4784452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FAST: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endParaRPr lang="fr-B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4752" y="4781912"/>
            <a:ext cx="20162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FAST: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large size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endParaRPr lang="fr-B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72848" y="4781912"/>
            <a:ext cx="145070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FAST: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cumulated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index</a:t>
            </a:r>
            <a:endParaRPr lang="fr-B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58070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Sum.12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47566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Sum.13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99124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Sum.12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83870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Sum.13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9988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Sum.12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33134" y="6453336"/>
            <a:ext cx="648072" cy="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BE" sz="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Sum.13 (S+D)</a:t>
            </a:r>
            <a:endParaRPr lang="fr-BE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9017446" y="1772816"/>
            <a:ext cx="0" cy="3312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392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</a:t>
            </a:r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Reserve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10853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77072"/>
            <a:ext cx="4392488" cy="2639632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63688" y="1092186"/>
            <a:ext cx="3672408" cy="2883005"/>
            <a:chOff x="1763688" y="1092186"/>
            <a:chExt cx="3672408" cy="288300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092186"/>
              <a:ext cx="3672408" cy="2883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4810884" y="3326512"/>
              <a:ext cx="568836" cy="504056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</a:t>
              </a:r>
            </a:p>
            <a:p>
              <a:endParaRPr lang="fr-BE" sz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±SE</a:t>
              </a:r>
            </a:p>
            <a:p>
              <a:endParaRPr lang="fr-BE" sz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35540" y="1196752"/>
              <a:ext cx="2448272" cy="126014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9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Diplodus</a:t>
              </a:r>
              <a:r>
                <a:rPr lang="fr-FR" sz="9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Symphodus</a:t>
              </a:r>
              <a:r>
                <a:rPr lang="fr-FR" sz="9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Index (all size classes)</a:t>
              </a:r>
              <a:endParaRPr lang="fr-B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5652120" y="1092186"/>
            <a:ext cx="2910329" cy="2883005"/>
            <a:chOff x="5652120" y="1092186"/>
            <a:chExt cx="2910329" cy="288300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092186"/>
              <a:ext cx="2910329" cy="2883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8074104" y="3326512"/>
              <a:ext cx="467916" cy="504056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fr-BE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</a:t>
              </a:r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SD</a:t>
              </a:r>
            </a:p>
            <a:p>
              <a:endParaRPr lang="fr-BE" sz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±SE</a:t>
              </a:r>
            </a:p>
            <a:p>
              <a:endParaRPr lang="fr-BE" sz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fr-BE" sz="8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endParaRPr lang="fr-BE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01268" y="1196752"/>
              <a:ext cx="2448272" cy="126014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</a:t>
              </a:r>
              <a:r>
                <a:rPr lang="fr-FR" sz="9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species</a:t>
              </a:r>
              <a:r>
                <a:rPr lang="fr-FR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</a:t>
              </a:r>
              <a:r>
                <a:rPr lang="fr-FR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9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biomass</a:t>
              </a:r>
              <a:endParaRPr lang="fr-BE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71391" y="2392310"/>
              <a:ext cx="135964" cy="504056"/>
            </a:xfrm>
            <a:prstGeom prst="rect">
              <a:avLst/>
            </a:prstGeom>
            <a:solidFill>
              <a:srgbClr val="FF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r>
                <a:rPr lang="fr-BE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g/1000m</a:t>
              </a:r>
              <a:r>
                <a:rPr lang="fr-BE" sz="800" baseline="30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BE" sz="8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56268" y="4221088"/>
            <a:ext cx="3600400" cy="293576"/>
          </a:xfrm>
          <a:prstGeom prst="rect">
            <a:avLst/>
          </a:prstGeom>
          <a:solidFill>
            <a:srgbClr val="F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deviation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unprotected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zones, for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BE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B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7704" y="4509120"/>
            <a:ext cx="1440160" cy="1794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0" b="1" dirty="0" smtClean="0">
                <a:solidFill>
                  <a:srgbClr val="FF0000"/>
                </a:solidFill>
              </a:rPr>
              <a:t>?</a:t>
            </a:r>
            <a:endParaRPr lang="fr-BE" sz="100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43966" y="4514664"/>
            <a:ext cx="1440160" cy="1794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000" b="1" dirty="0" smtClean="0">
                <a:solidFill>
                  <a:srgbClr val="FF0000"/>
                </a:solidFill>
              </a:rPr>
              <a:t>?</a:t>
            </a:r>
            <a:endParaRPr lang="fr-BE" sz="10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907704" y="231031"/>
            <a:ext cx="272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DATABASE RACE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7113"/>
            <a:ext cx="4911256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4" y="0"/>
            <a:ext cx="1619428" cy="6858000"/>
          </a:xfrm>
          <a:prstGeom prst="rect">
            <a:avLst/>
          </a:prstGeom>
        </p:spPr>
      </p:pic>
      <p:pic>
        <p:nvPicPr>
          <p:cNvPr id="7" name="Image 6" descr="http://www.gitan.ulg.ac.be/cms/uploads/images/pgAdmi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27" y="172904"/>
            <a:ext cx="4057909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pgAdmin III: PostgreSQL Tool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9218" y="1014316"/>
            <a:ext cx="3178388" cy="910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 descr="http://www.gitan.ulg.ac.be/cms/uploads/images/QGIS%282%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205" y="3965575"/>
            <a:ext cx="4114687" cy="2734883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14" name="Image 13" descr="http://www.gitan.ulg.ac.be/cms/uploads/images/ros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89" y="3073103"/>
            <a:ext cx="3181301" cy="366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http://www.gitan.ulg.ac.be/cms/uploads/images/QGIS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08" y="2042790"/>
            <a:ext cx="877959" cy="97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http://www.gitan.ulg.ac.be/cms/uploads/images/R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73033"/>
            <a:ext cx="1009765" cy="767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ZoneTexte 21"/>
          <p:cNvSpPr txBox="1"/>
          <p:nvPr/>
        </p:nvSpPr>
        <p:spPr>
          <a:xfrm>
            <a:off x="1907704" y="231031"/>
            <a:ext cx="413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7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61786" y="2099366"/>
            <a:ext cx="7910285" cy="4263571"/>
          </a:xfrm>
          <a:prstGeom prst="rect">
            <a:avLst/>
          </a:prstGeom>
          <a:solidFill>
            <a:srgbClr val="0080F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latin typeface="Candara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27370" y="5877272"/>
            <a:ext cx="11114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t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Hard substrates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49" y="6363441"/>
            <a:ext cx="8772071" cy="508000"/>
          </a:xfrm>
          <a:prstGeom prst="rect">
            <a:avLst/>
          </a:prstGeom>
          <a:solidFill>
            <a:srgbClr val="FFE2C5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3" name="Round Single Corner Rectangle 22"/>
          <p:cNvSpPr/>
          <p:nvPr/>
        </p:nvSpPr>
        <p:spPr>
          <a:xfrm>
            <a:off x="-1" y="1904995"/>
            <a:ext cx="861787" cy="4472331"/>
          </a:xfrm>
          <a:prstGeom prst="round1Rect">
            <a:avLst>
              <a:gd name="adj" fmla="val 20867"/>
            </a:avLst>
          </a:prstGeom>
          <a:solidFill>
            <a:srgbClr val="FFE2C5"/>
          </a:solidFill>
          <a:ln w="38100" cmpd="sng"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Candara"/>
              <a:cs typeface="Candar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72071" y="2099130"/>
            <a:ext cx="371929" cy="4772312"/>
          </a:xfrm>
          <a:prstGeom prst="rect">
            <a:avLst/>
          </a:prstGeom>
          <a:solidFill>
            <a:srgbClr val="0080FF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cs typeface="Candar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99285" y="2329447"/>
            <a:ext cx="3447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OPEN</a:t>
            </a: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 SEA</a:t>
            </a:r>
          </a:p>
          <a:p>
            <a:endParaRPr lang="en-US" dirty="0">
              <a:solidFill>
                <a:schemeClr val="tx2"/>
              </a:solidFill>
              <a:latin typeface="Candara"/>
              <a:cs typeface="Candara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Candara"/>
                <a:cs typeface="Candara"/>
              </a:rPr>
              <a:t>WATERS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75466" y="6058872"/>
            <a:ext cx="1102319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Soft bottom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0260" y="6061526"/>
            <a:ext cx="140884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  <a:effectLst/>
        </p:spPr>
        <p:txBody>
          <a:bodyPr wrap="none" rtlCol="0" anchor="ctr">
            <a:spAutoFit/>
          </a:bodyPr>
          <a:lstStyle/>
          <a:p>
            <a:pPr algn="ctr"/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P. </a:t>
            </a:r>
            <a:r>
              <a:rPr lang="en-US" sz="1050" b="1" i="1" dirty="0" err="1">
                <a:solidFill>
                  <a:schemeClr val="tx2"/>
                </a:solidFill>
                <a:latin typeface="Candara"/>
                <a:cs typeface="Candara"/>
              </a:rPr>
              <a:t>o</a:t>
            </a:r>
            <a:r>
              <a:rPr lang="en-US" sz="1050" b="1" i="1" dirty="0" err="1" smtClean="0">
                <a:solidFill>
                  <a:schemeClr val="tx2"/>
                </a:solidFill>
                <a:latin typeface="Candara"/>
                <a:cs typeface="Candara"/>
              </a:rPr>
              <a:t>ceanica</a:t>
            </a:r>
            <a:r>
              <a:rPr lang="en-US" sz="1050" b="1" i="1" dirty="0" smtClean="0">
                <a:solidFill>
                  <a:schemeClr val="tx2"/>
                </a:solidFill>
                <a:latin typeface="Candara"/>
                <a:cs typeface="Candara"/>
              </a:rPr>
              <a:t> meadows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98409" y="3969654"/>
            <a:ext cx="93725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Zooplancton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86032" y="3385456"/>
            <a:ext cx="1238296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Phytoplancton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4836719" y="4551926"/>
            <a:ext cx="382599" cy="290286"/>
            <a:chOff x="2602700" y="448389"/>
            <a:chExt cx="382599" cy="290286"/>
          </a:xfrm>
          <a:effectLst/>
        </p:grpSpPr>
        <p:sp>
          <p:nvSpPr>
            <p:cNvPr id="44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092279" y="750633"/>
            <a:ext cx="176490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Meteorological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09998" y="2443630"/>
            <a:ext cx="1431083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1050" b="1" dirty="0" smtClean="0">
                <a:solidFill>
                  <a:schemeClr val="tx2"/>
                </a:solidFill>
                <a:latin typeface="Candara"/>
                <a:cs typeface="Candara"/>
              </a:rPr>
              <a:t>Hydrological </a:t>
            </a:r>
            <a:r>
              <a:rPr lang="en-US" sz="1050" b="1" dirty="0" err="1" smtClean="0">
                <a:solidFill>
                  <a:schemeClr val="tx2"/>
                </a:solidFill>
                <a:latin typeface="Candara"/>
                <a:cs typeface="Candara"/>
              </a:rPr>
              <a:t>forcings</a:t>
            </a:r>
            <a:endParaRPr lang="en-US" sz="1050" b="1" dirty="0" smtClean="0">
              <a:solidFill>
                <a:schemeClr val="tx2"/>
              </a:solidFill>
              <a:latin typeface="Candara"/>
              <a:cs typeface="Candara"/>
            </a:endParaRPr>
          </a:p>
        </p:txBody>
      </p:sp>
      <p:grpSp>
        <p:nvGrpSpPr>
          <p:cNvPr id="5" name="Group 70"/>
          <p:cNvGrpSpPr/>
          <p:nvPr/>
        </p:nvGrpSpPr>
        <p:grpSpPr>
          <a:xfrm>
            <a:off x="3243092" y="3053524"/>
            <a:ext cx="1030126" cy="809058"/>
            <a:chOff x="1511440" y="600975"/>
            <a:chExt cx="1030126" cy="809058"/>
          </a:xfrm>
        </p:grpSpPr>
        <p:grpSp>
          <p:nvGrpSpPr>
            <p:cNvPr id="6" name="Group 67"/>
            <p:cNvGrpSpPr/>
            <p:nvPr/>
          </p:nvGrpSpPr>
          <p:grpSpPr>
            <a:xfrm>
              <a:off x="1511440" y="908582"/>
              <a:ext cx="389850" cy="290286"/>
              <a:chOff x="984357" y="737016"/>
              <a:chExt cx="389850" cy="29028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984357" y="755158"/>
                <a:ext cx="38985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038784" y="73701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7" name="Group 65"/>
            <p:cNvGrpSpPr/>
            <p:nvPr/>
          </p:nvGrpSpPr>
          <p:grpSpPr>
            <a:xfrm>
              <a:off x="1836400" y="905102"/>
              <a:ext cx="377026" cy="290286"/>
              <a:chOff x="1341541" y="926537"/>
              <a:chExt cx="377026" cy="290286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1341541" y="944679"/>
                <a:ext cx="37702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2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386897" y="926537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8" name="Group 66"/>
            <p:cNvGrpSpPr/>
            <p:nvPr/>
          </p:nvGrpSpPr>
          <p:grpSpPr>
            <a:xfrm>
              <a:off x="1661153" y="602758"/>
              <a:ext cx="399468" cy="290286"/>
              <a:chOff x="1029890" y="1071680"/>
              <a:chExt cx="399468" cy="290286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029890" y="1089822"/>
                <a:ext cx="39946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PO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3-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84317" y="1071680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9" name="Group 69"/>
            <p:cNvGrpSpPr/>
            <p:nvPr/>
          </p:nvGrpSpPr>
          <p:grpSpPr>
            <a:xfrm>
              <a:off x="1990194" y="600975"/>
              <a:ext cx="428322" cy="290286"/>
              <a:chOff x="1278043" y="602196"/>
              <a:chExt cx="428322" cy="290286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278043" y="620338"/>
                <a:ext cx="42832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SiO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4-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341541" y="602196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656419" y="1156117"/>
              <a:ext cx="726481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chemeClr val="tx2"/>
                  </a:solidFill>
                  <a:latin typeface="Candara"/>
                  <a:cs typeface="Candara"/>
                </a:rPr>
                <a:t>Nutrients</a:t>
              </a:r>
              <a:endParaRPr lang="en-US" sz="1050" b="1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grpSp>
          <p:nvGrpSpPr>
            <p:cNvPr id="10" name="Group 64"/>
            <p:cNvGrpSpPr/>
            <p:nvPr/>
          </p:nvGrpSpPr>
          <p:grpSpPr>
            <a:xfrm>
              <a:off x="2149929" y="905102"/>
              <a:ext cx="391637" cy="290286"/>
              <a:chOff x="2149929" y="905102"/>
              <a:chExt cx="391637" cy="290286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2149929" y="926537"/>
                <a:ext cx="39163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NH</a:t>
                </a:r>
                <a:r>
                  <a:rPr lang="en-US" sz="800" baseline="-25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4</a:t>
                </a:r>
                <a:r>
                  <a:rPr lang="en-US" sz="800" baseline="30000" dirty="0" smtClean="0">
                    <a:solidFill>
                      <a:schemeClr val="tx2"/>
                    </a:solidFill>
                    <a:latin typeface="Candara"/>
                    <a:cs typeface="Candara"/>
                  </a:rPr>
                  <a:t>+</a:t>
                </a:r>
                <a:endParaRPr lang="en-US" sz="800" baseline="30000" dirty="0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204355" y="905102"/>
                <a:ext cx="281214" cy="290286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  <a:latin typeface="Candara"/>
                  <a:cs typeface="Candara"/>
                </a:endParaRPr>
              </a:p>
            </p:txBody>
          </p:sp>
        </p:grpSp>
      </p:grpSp>
      <p:sp>
        <p:nvSpPr>
          <p:cNvPr id="73" name="TextBox 72"/>
          <p:cNvSpPr txBox="1"/>
          <p:nvPr/>
        </p:nvSpPr>
        <p:spPr>
          <a:xfrm>
            <a:off x="2517636" y="5291424"/>
            <a:ext cx="961124" cy="28092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solidFill>
                  <a:schemeClr val="tx2"/>
                </a:solidFill>
                <a:latin typeface="Candara" pitchFamily="34" charset="0"/>
              </a:rPr>
              <a:t>Ichthyofauna</a:t>
            </a:r>
            <a:endParaRPr lang="en-US" sz="1050" b="1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22359" y="5928810"/>
            <a:ext cx="1124525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Sewage outfalls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6300" y="2131539"/>
            <a:ext cx="671284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Rivers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79712" y="2004457"/>
            <a:ext cx="1380411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Aquaculture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74681" y="1817266"/>
            <a:ext cx="1175140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Pleasance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474031" y="4588232"/>
            <a:ext cx="979709" cy="2809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Scuba diving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854695" y="5949280"/>
            <a:ext cx="864110" cy="459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Caulerpa</a:t>
            </a:r>
            <a:r>
              <a:rPr lang="en-US" sz="1050" b="1" i="1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en-US" sz="105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racemosa</a:t>
            </a:r>
            <a:endParaRPr lang="en-US" sz="1050" b="1" i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22074" y="1115006"/>
            <a:ext cx="0" cy="33839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0" idx="2"/>
          </p:cNvCxnSpPr>
          <p:nvPr/>
        </p:nvCxnSpPr>
        <p:spPr>
          <a:xfrm>
            <a:off x="7974731" y="1022264"/>
            <a:ext cx="24075" cy="141711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5840072" y="2098194"/>
            <a:ext cx="0" cy="396473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444208" y="2091833"/>
            <a:ext cx="0" cy="1293623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rot="5400000">
            <a:off x="4173820" y="2104563"/>
            <a:ext cx="1349022" cy="1055354"/>
          </a:xfrm>
          <a:prstGeom prst="bentConnector3">
            <a:avLst>
              <a:gd name="adj1" fmla="val 100366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909001" y="2724558"/>
            <a:ext cx="9167" cy="1245096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297519" y="5568743"/>
            <a:ext cx="0" cy="305059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/>
          <p:nvPr/>
        </p:nvCxnSpPr>
        <p:spPr>
          <a:xfrm rot="10800000" flipV="1">
            <a:off x="3881582" y="2579908"/>
            <a:ext cx="3127704" cy="351386"/>
          </a:xfrm>
          <a:prstGeom prst="bentConnector3">
            <a:avLst>
              <a:gd name="adj1" fmla="val 99944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8441081" y="2573558"/>
            <a:ext cx="416103" cy="293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42" idx="3"/>
          </p:cNvCxnSpPr>
          <p:nvPr/>
        </p:nvCxnSpPr>
        <p:spPr>
          <a:xfrm flipH="1">
            <a:off x="8335662" y="4110118"/>
            <a:ext cx="521521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008616" y="4904246"/>
            <a:ext cx="11603" cy="467825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967046" y="5372071"/>
            <a:ext cx="305999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7009280" y="5365721"/>
            <a:ext cx="15149" cy="697203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31" idx="0"/>
          </p:cNvCxnSpPr>
          <p:nvPr/>
        </p:nvCxnSpPr>
        <p:spPr>
          <a:xfrm>
            <a:off x="5374680" y="5365741"/>
            <a:ext cx="2" cy="695785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3980009" y="5373841"/>
            <a:ext cx="2" cy="503431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43" idx="1"/>
          </p:cNvCxnSpPr>
          <p:nvPr/>
        </p:nvCxnSpPr>
        <p:spPr>
          <a:xfrm>
            <a:off x="4319326" y="3525920"/>
            <a:ext cx="1966706" cy="0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/>
          <p:cNvCxnSpPr/>
          <p:nvPr/>
        </p:nvCxnSpPr>
        <p:spPr>
          <a:xfrm rot="16200000" flipH="1">
            <a:off x="6978154" y="3726636"/>
            <a:ext cx="449551" cy="329045"/>
          </a:xfrm>
          <a:prstGeom prst="bentConnector3">
            <a:avLst>
              <a:gd name="adj1" fmla="val 100851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/>
          <p:cNvCxnSpPr/>
          <p:nvPr/>
        </p:nvCxnSpPr>
        <p:spPr>
          <a:xfrm rot="10800000" flipV="1">
            <a:off x="5232620" y="3666384"/>
            <a:ext cx="1619478" cy="1058518"/>
          </a:xfrm>
          <a:prstGeom prst="bentConnector3">
            <a:avLst>
              <a:gd name="adj1" fmla="val 125"/>
            </a:avLst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7161415" y="2724558"/>
            <a:ext cx="0" cy="654528"/>
          </a:xfrm>
          <a:prstGeom prst="straightConnector1">
            <a:avLst/>
          </a:prstGeom>
          <a:ln w="12700" cmpd="sng">
            <a:solidFill>
              <a:schemeClr val="tx2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5000005" y="5640482"/>
            <a:ext cx="0" cy="418390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Elbow Connector 125"/>
          <p:cNvCxnSpPr>
            <a:stCxn id="80" idx="3"/>
            <a:endCxn id="29" idx="0"/>
          </p:cNvCxnSpPr>
          <p:nvPr/>
        </p:nvCxnSpPr>
        <p:spPr>
          <a:xfrm>
            <a:off x="3453740" y="4728696"/>
            <a:ext cx="129357" cy="1148576"/>
          </a:xfrm>
          <a:prstGeom prst="bentConnector2">
            <a:avLst/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/>
          <p:cNvCxnSpPr>
            <a:stCxn id="76" idx="1"/>
            <a:endCxn id="74" idx="1"/>
          </p:cNvCxnSpPr>
          <p:nvPr/>
        </p:nvCxnSpPr>
        <p:spPr>
          <a:xfrm rot="10800000" flipH="1" flipV="1">
            <a:off x="35495" y="1553240"/>
            <a:ext cx="886863" cy="4516034"/>
          </a:xfrm>
          <a:prstGeom prst="bentConnector3">
            <a:avLst>
              <a:gd name="adj1" fmla="val 0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2046884" y="6055836"/>
            <a:ext cx="980486" cy="1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44"/>
          <p:cNvCxnSpPr>
            <a:endCxn id="30" idx="2"/>
          </p:cNvCxnSpPr>
          <p:nvPr/>
        </p:nvCxnSpPr>
        <p:spPr>
          <a:xfrm flipV="1">
            <a:off x="1460506" y="6339800"/>
            <a:ext cx="5666120" cy="205864"/>
          </a:xfrm>
          <a:prstGeom prst="bentConnector2">
            <a:avLst/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5840072" y="6342454"/>
            <a:ext cx="0" cy="199179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Elbow Connector 151"/>
          <p:cNvCxnSpPr>
            <a:stCxn id="199" idx="26"/>
          </p:cNvCxnSpPr>
          <p:nvPr/>
        </p:nvCxnSpPr>
        <p:spPr>
          <a:xfrm>
            <a:off x="905091" y="2091833"/>
            <a:ext cx="2247392" cy="1170468"/>
          </a:xfrm>
          <a:prstGeom prst="bentConnector3">
            <a:avLst>
              <a:gd name="adj1" fmla="val 13834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/>
          <p:nvPr/>
        </p:nvCxnSpPr>
        <p:spPr>
          <a:xfrm rot="5400000" flipH="1" flipV="1">
            <a:off x="971404" y="3743057"/>
            <a:ext cx="2427532" cy="1943975"/>
          </a:xfrm>
          <a:prstGeom prst="bentConnector3">
            <a:avLst>
              <a:gd name="adj1" fmla="val 99962"/>
            </a:avLst>
          </a:prstGeom>
          <a:ln w="12700" cmpd="sng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460501" y="6209738"/>
            <a:ext cx="2" cy="33517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3203848" y="1412776"/>
            <a:ext cx="3592314" cy="3546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6792334" y="1416321"/>
            <a:ext cx="0" cy="1962765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2373620" y="2285385"/>
            <a:ext cx="0" cy="4239959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Elbow Connector 168"/>
          <p:cNvCxnSpPr/>
          <p:nvPr/>
        </p:nvCxnSpPr>
        <p:spPr>
          <a:xfrm flipV="1">
            <a:off x="1433614" y="3666384"/>
            <a:ext cx="5141852" cy="496490"/>
          </a:xfrm>
          <a:prstGeom prst="bentConnector3">
            <a:avLst>
              <a:gd name="adj1" fmla="val 100140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1433612" y="4156820"/>
            <a:ext cx="2" cy="176400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16"/>
          <p:cNvCxnSpPr>
            <a:stCxn id="50" idx="1"/>
          </p:cNvCxnSpPr>
          <p:nvPr/>
        </p:nvCxnSpPr>
        <p:spPr>
          <a:xfrm flipH="1">
            <a:off x="5232619" y="891097"/>
            <a:ext cx="1859660" cy="3088"/>
          </a:xfrm>
          <a:prstGeom prst="straightConnector1">
            <a:avLst/>
          </a:prstGeom>
          <a:ln w="12700" cmpd="sng">
            <a:solidFill>
              <a:schemeClr val="tx2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5496" y="1412776"/>
            <a:ext cx="1296144" cy="280928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FF0000"/>
                </a:solidFill>
                <a:latin typeface="Candara"/>
                <a:cs typeface="Candara"/>
              </a:rPr>
              <a:t>Population</a:t>
            </a:r>
            <a:endParaRPr lang="en-US" sz="105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cxnSp>
        <p:nvCxnSpPr>
          <p:cNvPr id="147" name="Straight Connector 164"/>
          <p:cNvCxnSpPr/>
          <p:nvPr/>
        </p:nvCxnSpPr>
        <p:spPr>
          <a:xfrm flipH="1">
            <a:off x="3210200" y="1412776"/>
            <a:ext cx="1" cy="591681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>
            <a:stCxn id="80" idx="2"/>
            <a:endCxn id="73" idx="0"/>
          </p:cNvCxnSpPr>
          <p:nvPr/>
        </p:nvCxnSpPr>
        <p:spPr>
          <a:xfrm>
            <a:off x="2963886" y="4869160"/>
            <a:ext cx="34312" cy="422264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Elbow Connector 84"/>
          <p:cNvCxnSpPr>
            <a:stCxn id="78" idx="3"/>
          </p:cNvCxnSpPr>
          <p:nvPr/>
        </p:nvCxnSpPr>
        <p:spPr>
          <a:xfrm>
            <a:off x="3360123" y="2144921"/>
            <a:ext cx="232416" cy="780023"/>
          </a:xfrm>
          <a:prstGeom prst="bentConnector2">
            <a:avLst/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Forme libre 198"/>
          <p:cNvSpPr/>
          <p:nvPr/>
        </p:nvSpPr>
        <p:spPr>
          <a:xfrm rot="458026">
            <a:off x="-1948" y="1976979"/>
            <a:ext cx="911940" cy="95729"/>
          </a:xfrm>
          <a:custGeom>
            <a:avLst/>
            <a:gdLst>
              <a:gd name="connsiteX0" fmla="*/ 0 w 1100667"/>
              <a:gd name="connsiteY0" fmla="*/ 42333 h 178986"/>
              <a:gd name="connsiteX1" fmla="*/ 76200 w 1100667"/>
              <a:gd name="connsiteY1" fmla="*/ 16933 h 178986"/>
              <a:gd name="connsiteX2" fmla="*/ 101600 w 1100667"/>
              <a:gd name="connsiteY2" fmla="*/ 8467 h 178986"/>
              <a:gd name="connsiteX3" fmla="*/ 127000 w 1100667"/>
              <a:gd name="connsiteY3" fmla="*/ 0 h 178986"/>
              <a:gd name="connsiteX4" fmla="*/ 169333 w 1100667"/>
              <a:gd name="connsiteY4" fmla="*/ 8467 h 178986"/>
              <a:gd name="connsiteX5" fmla="*/ 186267 w 1100667"/>
              <a:gd name="connsiteY5" fmla="*/ 25400 h 178986"/>
              <a:gd name="connsiteX6" fmla="*/ 211667 w 1100667"/>
              <a:gd name="connsiteY6" fmla="*/ 76200 h 178986"/>
              <a:gd name="connsiteX7" fmla="*/ 254000 w 1100667"/>
              <a:gd name="connsiteY7" fmla="*/ 127000 h 178986"/>
              <a:gd name="connsiteX8" fmla="*/ 304800 w 1100667"/>
              <a:gd name="connsiteY8" fmla="*/ 143933 h 178986"/>
              <a:gd name="connsiteX9" fmla="*/ 330200 w 1100667"/>
              <a:gd name="connsiteY9" fmla="*/ 152400 h 178986"/>
              <a:gd name="connsiteX10" fmla="*/ 414867 w 1100667"/>
              <a:gd name="connsiteY10" fmla="*/ 143933 h 178986"/>
              <a:gd name="connsiteX11" fmla="*/ 465667 w 1100667"/>
              <a:gd name="connsiteY11" fmla="*/ 118533 h 178986"/>
              <a:gd name="connsiteX12" fmla="*/ 491067 w 1100667"/>
              <a:gd name="connsiteY12" fmla="*/ 110067 h 178986"/>
              <a:gd name="connsiteX13" fmla="*/ 508000 w 1100667"/>
              <a:gd name="connsiteY13" fmla="*/ 84667 h 178986"/>
              <a:gd name="connsiteX14" fmla="*/ 575733 w 1100667"/>
              <a:gd name="connsiteY14" fmla="*/ 67733 h 178986"/>
              <a:gd name="connsiteX15" fmla="*/ 601133 w 1100667"/>
              <a:gd name="connsiteY15" fmla="*/ 59267 h 178986"/>
              <a:gd name="connsiteX16" fmla="*/ 719667 w 1100667"/>
              <a:gd name="connsiteY16" fmla="*/ 67733 h 178986"/>
              <a:gd name="connsiteX17" fmla="*/ 770467 w 1100667"/>
              <a:gd name="connsiteY17" fmla="*/ 101600 h 178986"/>
              <a:gd name="connsiteX18" fmla="*/ 795867 w 1100667"/>
              <a:gd name="connsiteY18" fmla="*/ 118533 h 178986"/>
              <a:gd name="connsiteX19" fmla="*/ 821267 w 1100667"/>
              <a:gd name="connsiteY19" fmla="*/ 127000 h 178986"/>
              <a:gd name="connsiteX20" fmla="*/ 846667 w 1100667"/>
              <a:gd name="connsiteY20" fmla="*/ 143933 h 178986"/>
              <a:gd name="connsiteX21" fmla="*/ 897467 w 1100667"/>
              <a:gd name="connsiteY21" fmla="*/ 169333 h 178986"/>
              <a:gd name="connsiteX22" fmla="*/ 948267 w 1100667"/>
              <a:gd name="connsiteY22" fmla="*/ 152400 h 178986"/>
              <a:gd name="connsiteX23" fmla="*/ 973667 w 1100667"/>
              <a:gd name="connsiteY23" fmla="*/ 135467 h 178986"/>
              <a:gd name="connsiteX24" fmla="*/ 1024467 w 1100667"/>
              <a:gd name="connsiteY24" fmla="*/ 118533 h 178986"/>
              <a:gd name="connsiteX25" fmla="*/ 1049867 w 1100667"/>
              <a:gd name="connsiteY25" fmla="*/ 101600 h 178986"/>
              <a:gd name="connsiteX26" fmla="*/ 1100667 w 1100667"/>
              <a:gd name="connsiteY26" fmla="*/ 101600 h 17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00667" h="178986">
                <a:moveTo>
                  <a:pt x="0" y="42333"/>
                </a:moveTo>
                <a:lnTo>
                  <a:pt x="76200" y="16933"/>
                </a:lnTo>
                <a:lnTo>
                  <a:pt x="101600" y="8467"/>
                </a:lnTo>
                <a:lnTo>
                  <a:pt x="127000" y="0"/>
                </a:lnTo>
                <a:cubicBezTo>
                  <a:pt x="141111" y="2822"/>
                  <a:pt x="156106" y="2798"/>
                  <a:pt x="169333" y="8467"/>
                </a:cubicBezTo>
                <a:cubicBezTo>
                  <a:pt x="176670" y="11611"/>
                  <a:pt x="181280" y="19167"/>
                  <a:pt x="186267" y="25400"/>
                </a:cubicBezTo>
                <a:cubicBezTo>
                  <a:pt x="218616" y="65835"/>
                  <a:pt x="190803" y="34473"/>
                  <a:pt x="211667" y="76200"/>
                </a:cubicBezTo>
                <a:cubicBezTo>
                  <a:pt x="218558" y="89983"/>
                  <a:pt x="241036" y="119798"/>
                  <a:pt x="254000" y="127000"/>
                </a:cubicBezTo>
                <a:cubicBezTo>
                  <a:pt x="269603" y="135668"/>
                  <a:pt x="287867" y="138289"/>
                  <a:pt x="304800" y="143933"/>
                </a:cubicBezTo>
                <a:lnTo>
                  <a:pt x="330200" y="152400"/>
                </a:lnTo>
                <a:cubicBezTo>
                  <a:pt x="358422" y="149578"/>
                  <a:pt x="386834" y="148246"/>
                  <a:pt x="414867" y="143933"/>
                </a:cubicBezTo>
                <a:cubicBezTo>
                  <a:pt x="445611" y="139203"/>
                  <a:pt x="437756" y="132489"/>
                  <a:pt x="465667" y="118533"/>
                </a:cubicBezTo>
                <a:cubicBezTo>
                  <a:pt x="473649" y="114542"/>
                  <a:pt x="482600" y="112889"/>
                  <a:pt x="491067" y="110067"/>
                </a:cubicBezTo>
                <a:cubicBezTo>
                  <a:pt x="496711" y="101600"/>
                  <a:pt x="498899" y="89218"/>
                  <a:pt x="508000" y="84667"/>
                </a:cubicBezTo>
                <a:cubicBezTo>
                  <a:pt x="528816" y="74259"/>
                  <a:pt x="553155" y="73378"/>
                  <a:pt x="575733" y="67733"/>
                </a:cubicBezTo>
                <a:cubicBezTo>
                  <a:pt x="584391" y="65568"/>
                  <a:pt x="592666" y="62089"/>
                  <a:pt x="601133" y="59267"/>
                </a:cubicBezTo>
                <a:cubicBezTo>
                  <a:pt x="640644" y="62089"/>
                  <a:pt x="680326" y="63105"/>
                  <a:pt x="719667" y="67733"/>
                </a:cubicBezTo>
                <a:cubicBezTo>
                  <a:pt x="750852" y="71402"/>
                  <a:pt x="746235" y="81407"/>
                  <a:pt x="770467" y="101600"/>
                </a:cubicBezTo>
                <a:cubicBezTo>
                  <a:pt x="778284" y="108114"/>
                  <a:pt x="786766" y="113982"/>
                  <a:pt x="795867" y="118533"/>
                </a:cubicBezTo>
                <a:cubicBezTo>
                  <a:pt x="803849" y="122524"/>
                  <a:pt x="813285" y="123009"/>
                  <a:pt x="821267" y="127000"/>
                </a:cubicBezTo>
                <a:cubicBezTo>
                  <a:pt x="830368" y="131551"/>
                  <a:pt x="837566" y="139382"/>
                  <a:pt x="846667" y="143933"/>
                </a:cubicBezTo>
                <a:cubicBezTo>
                  <a:pt x="916774" y="178986"/>
                  <a:pt x="824675" y="120806"/>
                  <a:pt x="897467" y="169333"/>
                </a:cubicBezTo>
                <a:cubicBezTo>
                  <a:pt x="914400" y="163689"/>
                  <a:pt x="933415" y="162301"/>
                  <a:pt x="948267" y="152400"/>
                </a:cubicBezTo>
                <a:cubicBezTo>
                  <a:pt x="956734" y="146756"/>
                  <a:pt x="964368" y="139600"/>
                  <a:pt x="973667" y="135467"/>
                </a:cubicBezTo>
                <a:cubicBezTo>
                  <a:pt x="989978" y="128218"/>
                  <a:pt x="1009615" y="128434"/>
                  <a:pt x="1024467" y="118533"/>
                </a:cubicBezTo>
                <a:cubicBezTo>
                  <a:pt x="1032934" y="112889"/>
                  <a:pt x="1039934" y="103807"/>
                  <a:pt x="1049867" y="101600"/>
                </a:cubicBezTo>
                <a:cubicBezTo>
                  <a:pt x="1066397" y="97927"/>
                  <a:pt x="1083734" y="101600"/>
                  <a:pt x="1100667" y="10160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Forme libre 199"/>
          <p:cNvSpPr/>
          <p:nvPr/>
        </p:nvSpPr>
        <p:spPr>
          <a:xfrm rot="157592">
            <a:off x="-4982" y="1935757"/>
            <a:ext cx="827583" cy="72008"/>
          </a:xfrm>
          <a:custGeom>
            <a:avLst/>
            <a:gdLst>
              <a:gd name="connsiteX0" fmla="*/ 0 w 1100667"/>
              <a:gd name="connsiteY0" fmla="*/ 42333 h 178986"/>
              <a:gd name="connsiteX1" fmla="*/ 76200 w 1100667"/>
              <a:gd name="connsiteY1" fmla="*/ 16933 h 178986"/>
              <a:gd name="connsiteX2" fmla="*/ 101600 w 1100667"/>
              <a:gd name="connsiteY2" fmla="*/ 8467 h 178986"/>
              <a:gd name="connsiteX3" fmla="*/ 127000 w 1100667"/>
              <a:gd name="connsiteY3" fmla="*/ 0 h 178986"/>
              <a:gd name="connsiteX4" fmla="*/ 169333 w 1100667"/>
              <a:gd name="connsiteY4" fmla="*/ 8467 h 178986"/>
              <a:gd name="connsiteX5" fmla="*/ 186267 w 1100667"/>
              <a:gd name="connsiteY5" fmla="*/ 25400 h 178986"/>
              <a:gd name="connsiteX6" fmla="*/ 211667 w 1100667"/>
              <a:gd name="connsiteY6" fmla="*/ 76200 h 178986"/>
              <a:gd name="connsiteX7" fmla="*/ 254000 w 1100667"/>
              <a:gd name="connsiteY7" fmla="*/ 127000 h 178986"/>
              <a:gd name="connsiteX8" fmla="*/ 304800 w 1100667"/>
              <a:gd name="connsiteY8" fmla="*/ 143933 h 178986"/>
              <a:gd name="connsiteX9" fmla="*/ 330200 w 1100667"/>
              <a:gd name="connsiteY9" fmla="*/ 152400 h 178986"/>
              <a:gd name="connsiteX10" fmla="*/ 414867 w 1100667"/>
              <a:gd name="connsiteY10" fmla="*/ 143933 h 178986"/>
              <a:gd name="connsiteX11" fmla="*/ 465667 w 1100667"/>
              <a:gd name="connsiteY11" fmla="*/ 118533 h 178986"/>
              <a:gd name="connsiteX12" fmla="*/ 491067 w 1100667"/>
              <a:gd name="connsiteY12" fmla="*/ 110067 h 178986"/>
              <a:gd name="connsiteX13" fmla="*/ 508000 w 1100667"/>
              <a:gd name="connsiteY13" fmla="*/ 84667 h 178986"/>
              <a:gd name="connsiteX14" fmla="*/ 575733 w 1100667"/>
              <a:gd name="connsiteY14" fmla="*/ 67733 h 178986"/>
              <a:gd name="connsiteX15" fmla="*/ 601133 w 1100667"/>
              <a:gd name="connsiteY15" fmla="*/ 59267 h 178986"/>
              <a:gd name="connsiteX16" fmla="*/ 719667 w 1100667"/>
              <a:gd name="connsiteY16" fmla="*/ 67733 h 178986"/>
              <a:gd name="connsiteX17" fmla="*/ 770467 w 1100667"/>
              <a:gd name="connsiteY17" fmla="*/ 101600 h 178986"/>
              <a:gd name="connsiteX18" fmla="*/ 795867 w 1100667"/>
              <a:gd name="connsiteY18" fmla="*/ 118533 h 178986"/>
              <a:gd name="connsiteX19" fmla="*/ 821267 w 1100667"/>
              <a:gd name="connsiteY19" fmla="*/ 127000 h 178986"/>
              <a:gd name="connsiteX20" fmla="*/ 846667 w 1100667"/>
              <a:gd name="connsiteY20" fmla="*/ 143933 h 178986"/>
              <a:gd name="connsiteX21" fmla="*/ 897467 w 1100667"/>
              <a:gd name="connsiteY21" fmla="*/ 169333 h 178986"/>
              <a:gd name="connsiteX22" fmla="*/ 948267 w 1100667"/>
              <a:gd name="connsiteY22" fmla="*/ 152400 h 178986"/>
              <a:gd name="connsiteX23" fmla="*/ 973667 w 1100667"/>
              <a:gd name="connsiteY23" fmla="*/ 135467 h 178986"/>
              <a:gd name="connsiteX24" fmla="*/ 1024467 w 1100667"/>
              <a:gd name="connsiteY24" fmla="*/ 118533 h 178986"/>
              <a:gd name="connsiteX25" fmla="*/ 1049867 w 1100667"/>
              <a:gd name="connsiteY25" fmla="*/ 101600 h 178986"/>
              <a:gd name="connsiteX26" fmla="*/ 1100667 w 1100667"/>
              <a:gd name="connsiteY26" fmla="*/ 101600 h 17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00667" h="178986">
                <a:moveTo>
                  <a:pt x="0" y="42333"/>
                </a:moveTo>
                <a:lnTo>
                  <a:pt x="76200" y="16933"/>
                </a:lnTo>
                <a:lnTo>
                  <a:pt x="101600" y="8467"/>
                </a:lnTo>
                <a:lnTo>
                  <a:pt x="127000" y="0"/>
                </a:lnTo>
                <a:cubicBezTo>
                  <a:pt x="141111" y="2822"/>
                  <a:pt x="156106" y="2798"/>
                  <a:pt x="169333" y="8467"/>
                </a:cubicBezTo>
                <a:cubicBezTo>
                  <a:pt x="176670" y="11611"/>
                  <a:pt x="181280" y="19167"/>
                  <a:pt x="186267" y="25400"/>
                </a:cubicBezTo>
                <a:cubicBezTo>
                  <a:pt x="218616" y="65835"/>
                  <a:pt x="190803" y="34473"/>
                  <a:pt x="211667" y="76200"/>
                </a:cubicBezTo>
                <a:cubicBezTo>
                  <a:pt x="218558" y="89983"/>
                  <a:pt x="241036" y="119798"/>
                  <a:pt x="254000" y="127000"/>
                </a:cubicBezTo>
                <a:cubicBezTo>
                  <a:pt x="269603" y="135668"/>
                  <a:pt x="287867" y="138289"/>
                  <a:pt x="304800" y="143933"/>
                </a:cubicBezTo>
                <a:lnTo>
                  <a:pt x="330200" y="152400"/>
                </a:lnTo>
                <a:cubicBezTo>
                  <a:pt x="358422" y="149578"/>
                  <a:pt x="386834" y="148246"/>
                  <a:pt x="414867" y="143933"/>
                </a:cubicBezTo>
                <a:cubicBezTo>
                  <a:pt x="445611" y="139203"/>
                  <a:pt x="437756" y="132489"/>
                  <a:pt x="465667" y="118533"/>
                </a:cubicBezTo>
                <a:cubicBezTo>
                  <a:pt x="473649" y="114542"/>
                  <a:pt x="482600" y="112889"/>
                  <a:pt x="491067" y="110067"/>
                </a:cubicBezTo>
                <a:cubicBezTo>
                  <a:pt x="496711" y="101600"/>
                  <a:pt x="498899" y="89218"/>
                  <a:pt x="508000" y="84667"/>
                </a:cubicBezTo>
                <a:cubicBezTo>
                  <a:pt x="528816" y="74259"/>
                  <a:pt x="553155" y="73378"/>
                  <a:pt x="575733" y="67733"/>
                </a:cubicBezTo>
                <a:cubicBezTo>
                  <a:pt x="584391" y="65568"/>
                  <a:pt x="592666" y="62089"/>
                  <a:pt x="601133" y="59267"/>
                </a:cubicBezTo>
                <a:cubicBezTo>
                  <a:pt x="640644" y="62089"/>
                  <a:pt x="680326" y="63105"/>
                  <a:pt x="719667" y="67733"/>
                </a:cubicBezTo>
                <a:cubicBezTo>
                  <a:pt x="750852" y="71402"/>
                  <a:pt x="746235" y="81407"/>
                  <a:pt x="770467" y="101600"/>
                </a:cubicBezTo>
                <a:cubicBezTo>
                  <a:pt x="778284" y="108114"/>
                  <a:pt x="786766" y="113982"/>
                  <a:pt x="795867" y="118533"/>
                </a:cubicBezTo>
                <a:cubicBezTo>
                  <a:pt x="803849" y="122524"/>
                  <a:pt x="813285" y="123009"/>
                  <a:pt x="821267" y="127000"/>
                </a:cubicBezTo>
                <a:cubicBezTo>
                  <a:pt x="830368" y="131551"/>
                  <a:pt x="837566" y="139382"/>
                  <a:pt x="846667" y="143933"/>
                </a:cubicBezTo>
                <a:cubicBezTo>
                  <a:pt x="916774" y="178986"/>
                  <a:pt x="824675" y="120806"/>
                  <a:pt x="897467" y="169333"/>
                </a:cubicBezTo>
                <a:cubicBezTo>
                  <a:pt x="914400" y="163689"/>
                  <a:pt x="933415" y="162301"/>
                  <a:pt x="948267" y="152400"/>
                </a:cubicBezTo>
                <a:cubicBezTo>
                  <a:pt x="956734" y="146756"/>
                  <a:pt x="964368" y="139600"/>
                  <a:pt x="973667" y="135467"/>
                </a:cubicBezTo>
                <a:cubicBezTo>
                  <a:pt x="989978" y="128218"/>
                  <a:pt x="1009615" y="128434"/>
                  <a:pt x="1024467" y="118533"/>
                </a:cubicBezTo>
                <a:cubicBezTo>
                  <a:pt x="1032934" y="112889"/>
                  <a:pt x="1039934" y="103807"/>
                  <a:pt x="1049867" y="101600"/>
                </a:cubicBezTo>
                <a:cubicBezTo>
                  <a:pt x="1066397" y="97927"/>
                  <a:pt x="1083734" y="101600"/>
                  <a:pt x="1100667" y="10160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5" name="Straight Connector 164"/>
          <p:cNvCxnSpPr/>
          <p:nvPr/>
        </p:nvCxnSpPr>
        <p:spPr>
          <a:xfrm>
            <a:off x="8286750" y="5640482"/>
            <a:ext cx="5" cy="30879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97"/>
          <p:cNvCxnSpPr/>
          <p:nvPr/>
        </p:nvCxnSpPr>
        <p:spPr>
          <a:xfrm flipH="1" flipV="1">
            <a:off x="7677785" y="6186483"/>
            <a:ext cx="183723" cy="2937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121"/>
          <p:cNvCxnSpPr/>
          <p:nvPr/>
        </p:nvCxnSpPr>
        <p:spPr>
          <a:xfrm flipH="1" flipV="1">
            <a:off x="4972353" y="5640482"/>
            <a:ext cx="3314397" cy="6354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21"/>
          <p:cNvCxnSpPr>
            <a:endCxn id="29" idx="3"/>
          </p:cNvCxnSpPr>
          <p:nvPr/>
        </p:nvCxnSpPr>
        <p:spPr>
          <a:xfrm rot="10800000" flipV="1">
            <a:off x="4138823" y="5640482"/>
            <a:ext cx="861182" cy="377254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45"/>
          <p:cNvGrpSpPr/>
          <p:nvPr/>
        </p:nvGrpSpPr>
        <p:grpSpPr>
          <a:xfrm>
            <a:off x="4834632" y="764704"/>
            <a:ext cx="382599" cy="290286"/>
            <a:chOff x="2602700" y="448389"/>
            <a:chExt cx="382599" cy="290286"/>
          </a:xfrm>
          <a:effectLst/>
        </p:grpSpPr>
        <p:sp>
          <p:nvSpPr>
            <p:cNvPr id="132" name="TextBox 43"/>
            <p:cNvSpPr txBox="1"/>
            <p:nvPr/>
          </p:nvSpPr>
          <p:spPr>
            <a:xfrm>
              <a:off x="2602700" y="448389"/>
              <a:ext cx="38259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  <a:latin typeface="Candara"/>
                  <a:cs typeface="Candara"/>
                </a:rPr>
                <a:t>CO</a:t>
              </a:r>
              <a:r>
                <a:rPr lang="en-US" sz="1000" baseline="-25000" dirty="0" smtClean="0">
                  <a:solidFill>
                    <a:schemeClr val="tx2"/>
                  </a:solidFill>
                  <a:latin typeface="Candara"/>
                  <a:cs typeface="Candara"/>
                </a:rPr>
                <a:t>2</a:t>
              </a:r>
              <a:endParaRPr lang="en-US" sz="1000" baseline="-25000" dirty="0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  <p:sp>
          <p:nvSpPr>
            <p:cNvPr id="136" name="Oval 44"/>
            <p:cNvSpPr/>
            <p:nvPr/>
          </p:nvSpPr>
          <p:spPr>
            <a:xfrm>
              <a:off x="2648056" y="448389"/>
              <a:ext cx="281214" cy="29028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90" name="TextBox 1"/>
          <p:cNvSpPr txBox="1"/>
          <p:nvPr/>
        </p:nvSpPr>
        <p:spPr>
          <a:xfrm>
            <a:off x="156299" y="116632"/>
            <a:ext cx="6393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study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processes operating </a:t>
            </a:r>
            <a:r>
              <a:rPr lang="en-US" sz="1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of </a:t>
            </a:r>
            <a:r>
              <a:rPr lang="en-US" sz="17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sz="17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To understand the influence of anthropogenic </a:t>
            </a:r>
          </a:p>
          <a:p>
            <a:r>
              <a:rPr lang="en-US" sz="17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on these processes.</a:t>
            </a:r>
            <a:endParaRPr lang="en-US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164"/>
            <a:ext cx="9144000" cy="63859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26698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olidFill>
                  <a:schemeClr val="bg1"/>
                </a:solidFill>
                <a:latin typeface="Candara"/>
                <a:cs typeface="Candara"/>
              </a:rPr>
              <a:t> Essential to apply an integrative approach such as the one developed in the framework of STARECAPMED</a:t>
            </a:r>
            <a:endParaRPr lang="en-US" sz="28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78" y="0"/>
            <a:ext cx="3003022" cy="1566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" y="-3566"/>
            <a:ext cx="6146798" cy="1569650"/>
          </a:xfrm>
          <a:prstGeom prst="rect">
            <a:avLst/>
          </a:prstGeom>
          <a:solidFill>
            <a:srgbClr val="0080FF"/>
          </a:solidFill>
          <a:ln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 defTabSz="1280003">
              <a:spcAft>
                <a:spcPts val="600"/>
              </a:spcAft>
              <a:buClr>
                <a:schemeClr val="tx1"/>
              </a:buCl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anchoring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i="1" dirty="0" smtClean="0">
                <a:solidFill>
                  <a:schemeClr val="bg1"/>
                </a:solidFill>
                <a:latin typeface="Candara"/>
                <a:cs typeface="Candara"/>
              </a:rPr>
              <a:t>P. </a:t>
            </a:r>
            <a:r>
              <a:rPr lang="fr-FR" sz="2400" i="1" dirty="0" err="1" smtClean="0">
                <a:solidFill>
                  <a:schemeClr val="bg1"/>
                </a:solidFill>
                <a:latin typeface="Candara"/>
                <a:cs typeface="Candara"/>
              </a:rPr>
              <a:t>oceanica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i="1" dirty="0" smtClean="0">
                <a:solidFill>
                  <a:schemeClr val="bg1"/>
                </a:solidFill>
                <a:latin typeface="Candara"/>
                <a:cs typeface="Candara"/>
              </a:rPr>
              <a:t>C. </a:t>
            </a:r>
            <a:r>
              <a:rPr lang="fr-FR" sz="2400" i="1" dirty="0" err="1" smtClean="0">
                <a:solidFill>
                  <a:schemeClr val="bg1"/>
                </a:solidFill>
                <a:latin typeface="Candara"/>
                <a:cs typeface="Candara"/>
              </a:rPr>
              <a:t>racemosa</a:t>
            </a:r>
            <a:r>
              <a:rPr lang="fr-FR" sz="2400" i="1" dirty="0" smtClean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landscape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fish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recruitment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and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fisheries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macroalgae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macrobenthos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ecotoxicology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-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blue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carbon</a:t>
            </a:r>
            <a:r>
              <a:rPr lang="fr-FR" sz="2400" dirty="0" smtClean="0">
                <a:solidFill>
                  <a:schemeClr val="bg1"/>
                </a:solidFill>
                <a:latin typeface="Candara"/>
                <a:cs typeface="Candara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Candara"/>
                <a:cs typeface="Candara"/>
              </a:rPr>
              <a:t>well</a:t>
            </a:r>
            <a:endParaRPr lang="fr-FR" sz="2400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957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areso (chemin des douanier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690" b="827"/>
          <a:stretch>
            <a:fillRect/>
          </a:stretch>
        </p:blipFill>
        <p:spPr bwMode="auto">
          <a:xfrm>
            <a:off x="-1" y="855132"/>
            <a:ext cx="9177739" cy="60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4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/>
          <p:cNvSpPr txBox="1"/>
          <p:nvPr/>
        </p:nvSpPr>
        <p:spPr>
          <a:xfrm>
            <a:off x="1907704" y="231031"/>
            <a:ext cx="496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The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Calvi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02" y="1471398"/>
            <a:ext cx="7537298" cy="54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Logo Capmed 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28" y="3140968"/>
            <a:ext cx="4889766" cy="3672408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2067994" y="6409790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6730291" y="64470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logo Ocea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616" y="260647"/>
            <a:ext cx="851183" cy="63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21" y="260647"/>
            <a:ext cx="697864" cy="6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7449726" y="983746"/>
            <a:ext cx="1641550" cy="3858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Picture 11" descr="Logo Capmed 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31" y="41524"/>
            <a:ext cx="1139434" cy="855760"/>
          </a:xfrm>
          <a:prstGeom prst="rect">
            <a:avLst/>
          </a:prstGeom>
        </p:spPr>
      </p:pic>
      <p:pic>
        <p:nvPicPr>
          <p:cNvPr id="28" name="Image 27" descr="LOGO_STARES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978" y="54225"/>
            <a:ext cx="1618857" cy="834862"/>
          </a:xfrm>
          <a:prstGeom prst="rect">
            <a:avLst/>
          </a:prstGeom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403647" y="1423229"/>
            <a:ext cx="694879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Many thanks for </a:t>
            </a:r>
          </a:p>
          <a:p>
            <a:r>
              <a:rPr lang="en-US" altLang="fr-F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  <a:endParaRPr lang="en-US" altLang="fr-F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1403649" y="3284984"/>
            <a:ext cx="532859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1600" dirty="0"/>
              <a:t>J. </a:t>
            </a:r>
            <a:r>
              <a:rPr lang="en-GB" altLang="fr-FR" sz="1600" dirty="0" err="1"/>
              <a:t>Richir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Abadie</a:t>
            </a:r>
            <a:r>
              <a:rPr lang="en-GB" altLang="fr-FR" sz="1600" dirty="0"/>
              <a:t>, M. </a:t>
            </a:r>
            <a:r>
              <a:rPr lang="en-GB" altLang="fr-FR" sz="1600" dirty="0" err="1"/>
              <a:t>Binard</a:t>
            </a:r>
            <a:r>
              <a:rPr lang="en-GB" altLang="fr-FR" sz="1600" dirty="0"/>
              <a:t>, </a:t>
            </a:r>
            <a:r>
              <a:rPr lang="fr-BE" sz="1600" dirty="0"/>
              <a:t>R. </a:t>
            </a:r>
            <a:r>
              <a:rPr lang="fr-BE" sz="1600" dirty="0" err="1"/>
              <a:t>Biondo</a:t>
            </a:r>
            <a:r>
              <a:rPr lang="fr-BE" sz="1600" dirty="0"/>
              <a:t>, </a:t>
            </a:r>
            <a:r>
              <a:rPr lang="en-GB" altLang="fr-FR" sz="1600" dirty="0" smtClean="0"/>
              <a:t>P</a:t>
            </a:r>
            <a:r>
              <a:rPr lang="en-GB" altLang="fr-FR" sz="1600" dirty="0"/>
              <a:t>. </a:t>
            </a:r>
            <a:r>
              <a:rPr lang="en-GB" altLang="fr-FR" sz="1600" dirty="0" err="1"/>
              <a:t>Boissery</a:t>
            </a:r>
            <a:r>
              <a:rPr lang="en-GB" altLang="fr-FR" sz="1600" dirty="0"/>
              <a:t>, A.V. Borges, W. </a:t>
            </a:r>
            <a:r>
              <a:rPr lang="en-GB" altLang="fr-FR" sz="1600" dirty="0" err="1"/>
              <a:t>Champenois</a:t>
            </a:r>
            <a:r>
              <a:rPr lang="en-GB" altLang="fr-FR" sz="1600" dirty="0"/>
              <a:t>, N. </a:t>
            </a:r>
            <a:r>
              <a:rPr lang="en-GB" altLang="fr-FR" sz="1600" dirty="0" err="1"/>
              <a:t>Cimiterra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Collignon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err="1" smtClean="0"/>
              <a:t>Donnay</a:t>
            </a:r>
            <a:r>
              <a:rPr lang="en-GB" altLang="fr-FR" sz="1600" dirty="0"/>
              <a:t>, C. </a:t>
            </a:r>
            <a:r>
              <a:rPr lang="en-GB" altLang="fr-FR" sz="1600" dirty="0" err="1"/>
              <a:t>Fréjefond</a:t>
            </a:r>
            <a:r>
              <a:rPr lang="en-GB" altLang="fr-FR" sz="1600" dirty="0"/>
              <a:t>, A. </a:t>
            </a:r>
            <a:r>
              <a:rPr lang="en-GB" altLang="fr-FR" sz="1600" dirty="0" err="1"/>
              <a:t>Goffart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J</a:t>
            </a:r>
            <a:r>
              <a:rPr lang="en-GB" altLang="fr-FR" sz="1600" dirty="0"/>
              <a:t>.-H. </a:t>
            </a:r>
            <a:r>
              <a:rPr lang="en-GB" altLang="fr-FR" sz="1600" dirty="0" err="1"/>
              <a:t>Hecq</a:t>
            </a:r>
            <a:r>
              <a:rPr lang="en-GB" altLang="fr-FR" sz="1600" dirty="0"/>
              <a:t>, P. </a:t>
            </a:r>
            <a:r>
              <a:rPr lang="en-GB" altLang="fr-FR" sz="1600" dirty="0" err="1"/>
              <a:t>Lejeune</a:t>
            </a:r>
            <a:r>
              <a:rPr lang="en-GB" altLang="fr-FR" sz="1600" dirty="0"/>
              <a:t>, G. </a:t>
            </a:r>
            <a:r>
              <a:rPr lang="en-GB" altLang="fr-FR" sz="1600" dirty="0" err="1"/>
              <a:t>Lepoint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L</a:t>
            </a:r>
            <a:r>
              <a:rPr lang="en-GB" altLang="fr-FR" sz="1600" dirty="0"/>
              <a:t>. Michel, C. </a:t>
            </a:r>
            <a:r>
              <a:rPr lang="en-GB" altLang="fr-FR" sz="1600" dirty="0" err="1"/>
              <a:t>Pelaprat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smtClean="0"/>
              <a:t>Pere</a:t>
            </a:r>
            <a:r>
              <a:rPr lang="en-GB" altLang="fr-FR" sz="1600" dirty="0"/>
              <a:t>, D. </a:t>
            </a:r>
            <a:r>
              <a:rPr lang="en-GB" altLang="fr-FR" sz="1600" dirty="0" err="1"/>
              <a:t>Sirjacobs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eaLnBrk="1" hangingPunct="1"/>
            <a:r>
              <a:rPr lang="en-GB" altLang="fr-FR" sz="1600" dirty="0" smtClean="0"/>
              <a:t>J</a:t>
            </a:r>
            <a:r>
              <a:rPr lang="en-GB" altLang="fr-FR" sz="1600" dirty="0"/>
              <a:t>.-P. </a:t>
            </a:r>
            <a:r>
              <a:rPr lang="en-GB" altLang="fr-FR" sz="1600" dirty="0" err="1"/>
              <a:t>Thomé</a:t>
            </a:r>
            <a:r>
              <a:rPr lang="en-GB" altLang="fr-FR" sz="1600" dirty="0"/>
              <a:t>, </a:t>
            </a:r>
            <a:endParaRPr lang="en-GB" altLang="fr-FR" sz="1600" dirty="0" smtClean="0"/>
          </a:p>
          <a:p>
            <a:pPr marL="342900" indent="-342900" eaLnBrk="1" hangingPunct="1">
              <a:buAutoNum type="alphaUcPeriod"/>
            </a:pPr>
            <a:r>
              <a:rPr lang="en-GB" altLang="fr-FR" sz="1600" dirty="0" err="1" smtClean="0"/>
              <a:t>Volpon</a:t>
            </a:r>
            <a:r>
              <a:rPr lang="en-GB" altLang="fr-FR" sz="1600" dirty="0" smtClean="0"/>
              <a:t> and </a:t>
            </a:r>
          </a:p>
          <a:p>
            <a:pPr eaLnBrk="1" hangingPunct="1"/>
            <a:r>
              <a:rPr lang="en-GB" altLang="fr-FR" sz="1600" dirty="0" smtClean="0"/>
              <a:t>S</a:t>
            </a:r>
            <a:r>
              <a:rPr lang="en-GB" altLang="fr-FR" sz="1600" dirty="0"/>
              <a:t>. </a:t>
            </a:r>
            <a:r>
              <a:rPr lang="en-GB" altLang="fr-FR" sz="1600" dirty="0" err="1" smtClean="0"/>
              <a:t>Gobert</a:t>
            </a:r>
            <a:endParaRPr lang="en-GB" altLang="fr-FR" sz="1600" dirty="0" smtClean="0"/>
          </a:p>
          <a:p>
            <a:pPr eaLnBrk="1" hangingPunct="1"/>
            <a:endParaRPr lang="en-GB" altLang="fr-FR" sz="1600" dirty="0" smtClean="0"/>
          </a:p>
          <a:p>
            <a:pPr eaLnBrk="1" hangingPunct="1"/>
            <a:endParaRPr lang="en-GB" altLang="fr-FR" sz="1600" dirty="0"/>
          </a:p>
          <a:p>
            <a:pPr eaLnBrk="1" hangingPunct="1"/>
            <a:r>
              <a:rPr lang="fr-BE" altLang="fr-FR" sz="1600" dirty="0" smtClean="0"/>
              <a:t>Qingdao,</a:t>
            </a:r>
          </a:p>
          <a:p>
            <a:pPr eaLnBrk="1" hangingPunct="1"/>
            <a:r>
              <a:rPr lang="fr-BE" altLang="fr-FR" sz="1600" dirty="0" smtClean="0"/>
              <a:t>11-08-15</a:t>
            </a:r>
            <a:endParaRPr lang="fr-BE" altLang="fr-FR" sz="1600" dirty="0"/>
          </a:p>
        </p:txBody>
      </p:sp>
      <p:pic>
        <p:nvPicPr>
          <p:cNvPr id="21" name="Picture 7" descr="logo_couleur_fond_bleu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-4950" r="6219" b="-1573"/>
          <a:stretch/>
        </p:blipFill>
        <p:spPr>
          <a:xfrm>
            <a:off x="-1" y="0"/>
            <a:ext cx="1289328" cy="12477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Image 31" descr="Logo_CTC_OK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4966" y="58120"/>
            <a:ext cx="1684888" cy="8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6037" y="1095127"/>
            <a:ext cx="3122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eference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16980"/>
            <a:ext cx="5683224" cy="59410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907704" y="231031"/>
            <a:ext cx="496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The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Calvi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3D_bai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6267" y="211667"/>
            <a:ext cx="871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fr-FR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eference - The </a:t>
            </a:r>
            <a:r>
              <a:rPr lang="fr-FR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F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Calvi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8532440" y="5745956"/>
            <a:ext cx="216024" cy="216024"/>
          </a:xfrm>
          <a:prstGeom prst="ellipse">
            <a:avLst/>
          </a:prstGeom>
          <a:solidFill>
            <a:schemeClr val="bg1">
              <a:alpha val="30196"/>
            </a:schemeClr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7151225" y="5563114"/>
            <a:ext cx="1296144" cy="372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STARESO</a:t>
            </a:r>
            <a:endParaRPr lang="fr-B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4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59"/>
          <a:stretch/>
        </p:blipFill>
        <p:spPr>
          <a:xfrm>
            <a:off x="5428624" y="916980"/>
            <a:ext cx="3722861" cy="22008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1"/>
          <a:stretch/>
        </p:blipFill>
        <p:spPr>
          <a:xfrm>
            <a:off x="1604128" y="3114675"/>
            <a:ext cx="7547357" cy="3751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4392" y="5504532"/>
            <a:ext cx="540060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fr-BE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BE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STARESO (°C) </a:t>
            </a:r>
            <a:r>
              <a:rPr lang="fr-BE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1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BE" sz="1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1981 to March 2014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3688" y="1183685"/>
            <a:ext cx="366493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Station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STARESO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unique tool in a preserved natural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site.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2204864"/>
            <a:ext cx="36753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Station has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archived environmental data for decades.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4293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STARESO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-27384"/>
            <a:ext cx="9144000" cy="6894668"/>
            <a:chOff x="0" y="-27384"/>
            <a:chExt cx="9144000" cy="6894668"/>
          </a:xfrm>
        </p:grpSpPr>
        <p:pic>
          <p:nvPicPr>
            <p:cNvPr id="4" name="Picture 16" descr="5807855345_0e3b81ed5b_b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1" r="14752" b="11796"/>
            <a:stretch/>
          </p:blipFill>
          <p:spPr>
            <a:xfrm>
              <a:off x="0" y="-27384"/>
              <a:ext cx="9144000" cy="4840684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89" b="-2"/>
            <a:stretch/>
          </p:blipFill>
          <p:spPr>
            <a:xfrm>
              <a:off x="26943" y="4817933"/>
              <a:ext cx="4515424" cy="2049351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82"/>
            <a:stretch/>
          </p:blipFill>
          <p:spPr>
            <a:xfrm>
              <a:off x="4584700" y="4817934"/>
              <a:ext cx="4521200" cy="2039828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186267" y="44624"/>
            <a:ext cx="871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eference</a:t>
            </a: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fr-FR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F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Calvi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3140968"/>
            <a:ext cx="34302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bay of </a:t>
            </a:r>
            <a:r>
              <a:rPr lang="en-US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includes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characteristic ecosystems of the Mediterranean littoral.</a:t>
            </a:r>
            <a:endParaRPr lang="fr-BE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113"/>
            <a:ext cx="1400342" cy="909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1907704" y="231031"/>
            <a:ext cx="5054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STARECAPMED - The </a:t>
            </a:r>
            <a:r>
              <a:rPr lang="fr-B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of Calvi </a:t>
            </a:r>
          </a:p>
          <a:p>
            <a: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</a:t>
            </a: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7113"/>
            <a:ext cx="9140694" cy="892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614322" cy="68651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10" y="987421"/>
            <a:ext cx="7081286" cy="57718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77852" y="6040338"/>
            <a:ext cx="19442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i="1" smtClean="0">
                <a:latin typeface="Arial" panose="020B0604020202020204" pitchFamily="34" charset="0"/>
                <a:cs typeface="Arial" panose="020B0604020202020204" pitchFamily="34" charset="0"/>
              </a:rPr>
              <a:t>Posidonia oceanica </a:t>
            </a:r>
            <a:r>
              <a:rPr lang="fr-BE" sz="1000" smtClean="0">
                <a:latin typeface="Arial" panose="020B0604020202020204" pitchFamily="34" charset="0"/>
                <a:cs typeface="Arial" panose="020B0604020202020204" pitchFamily="34" charset="0"/>
              </a:rPr>
              <a:t>meadows</a:t>
            </a:r>
          </a:p>
          <a:p>
            <a:endParaRPr lang="fr-BE" sz="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i="1" smtClean="0">
                <a:latin typeface="Arial" panose="020B0604020202020204" pitchFamily="34" charset="0"/>
                <a:cs typeface="Arial" panose="020B0604020202020204" pitchFamily="34" charset="0"/>
              </a:rPr>
              <a:t>Posidonia oceanica </a:t>
            </a:r>
            <a:r>
              <a:rPr lang="fr-BE" sz="1000" smtClean="0">
                <a:latin typeface="Arial" panose="020B0604020202020204" pitchFamily="34" charset="0"/>
                <a:cs typeface="Arial" panose="020B0604020202020204" pitchFamily="34" charset="0"/>
              </a:rPr>
              <a:t>dead matte</a:t>
            </a:r>
          </a:p>
          <a:p>
            <a:endParaRPr lang="fr-BE" sz="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i="1" smtClean="0">
                <a:latin typeface="Arial" panose="020B0604020202020204" pitchFamily="34" charset="0"/>
                <a:cs typeface="Arial" panose="020B0604020202020204" pitchFamily="34" charset="0"/>
              </a:rPr>
              <a:t>Cymodocea nodosa </a:t>
            </a:r>
            <a:r>
              <a:rPr lang="fr-BE" sz="1000" smtClean="0">
                <a:latin typeface="Arial" panose="020B0604020202020204" pitchFamily="34" charset="0"/>
                <a:cs typeface="Arial" panose="020B0604020202020204" pitchFamily="34" charset="0"/>
              </a:rPr>
              <a:t>meadows</a:t>
            </a:r>
          </a:p>
          <a:p>
            <a:endParaRPr lang="fr-BE" sz="2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smtClean="0">
                <a:latin typeface="Arial" panose="020B0604020202020204" pitchFamily="34" charset="0"/>
                <a:cs typeface="Arial" panose="020B0604020202020204" pitchFamily="34" charset="0"/>
              </a:rPr>
              <a:t>Sandy bottom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24958" y="6040338"/>
            <a:ext cx="239531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Supralittoral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rocks</a:t>
            </a:r>
          </a:p>
          <a:p>
            <a:endParaRPr lang="fr-BE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Infralittoral rocks 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photophile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algae</a:t>
            </a:r>
            <a:endParaRPr lang="fr-BE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Coralligenous</a:t>
            </a:r>
            <a:endParaRPr lang="fr-BE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muddy</a:t>
            </a:r>
            <a:r>
              <a:rPr lang="fr-B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32873" y="2370088"/>
            <a:ext cx="2209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BE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fr-BE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stations </a:t>
            </a:r>
          </a:p>
          <a:p>
            <a:pPr algn="ctr"/>
            <a:r>
              <a:rPr lang="fr-B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pressure points</a:t>
            </a:r>
            <a:endParaRPr lang="fr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1438</Words>
  <Application>Microsoft Office PowerPoint</Application>
  <PresentationFormat>Affichage à l'écran (4:3)</PresentationFormat>
  <Paragraphs>372</Paragraphs>
  <Slides>40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170</cp:revision>
  <cp:lastPrinted>2015-11-08T00:40:06Z</cp:lastPrinted>
  <dcterms:created xsi:type="dcterms:W3CDTF">2015-11-02T13:50:08Z</dcterms:created>
  <dcterms:modified xsi:type="dcterms:W3CDTF">2015-11-11T11:33:24Z</dcterms:modified>
</cp:coreProperties>
</file>