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30243463" cy="43205400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1611313" indent="869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3235325" indent="17335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4857750" indent="2595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6480175" indent="34607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2">
          <p15:clr>
            <a:srgbClr val="A4A3A4"/>
          </p15:clr>
        </p15:guide>
        <p15:guide id="2" pos="95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147"/>
    <a:srgbClr val="FFFFFF"/>
    <a:srgbClr val="F3973A"/>
    <a:srgbClr val="FBDCBD"/>
    <a:srgbClr val="FBDFB7"/>
    <a:srgbClr val="3382BF"/>
    <a:srgbClr val="7BC4E5"/>
    <a:srgbClr val="F8F8F8"/>
    <a:srgbClr val="FACF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553" autoAdjust="0"/>
    <p:restoredTop sz="92780" autoAdjust="0"/>
  </p:normalViewPr>
  <p:slideViewPr>
    <p:cSldViewPr snapToGrid="0" showGuides="1">
      <p:cViewPr>
        <p:scale>
          <a:sx n="40" d="100"/>
          <a:sy n="40" d="100"/>
        </p:scale>
        <p:origin x="1656" y="-1782"/>
      </p:cViewPr>
      <p:guideLst>
        <p:guide orient="horz" pos="13612"/>
        <p:guide pos="9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5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6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dirty="0" smtClean="0"/>
              <a:t>D’</a:t>
            </a:r>
            <a:endParaRPr lang="en-GB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(Feuil1!$B$5,Feuil1!$D$5)</c:f>
                <c:numCache>
                  <c:formatCode>General</c:formatCode>
                  <c:ptCount val="2"/>
                  <c:pt idx="0">
                    <c:v>0.41499999999999998</c:v>
                  </c:pt>
                  <c:pt idx="1">
                    <c:v>0.27</c:v>
                  </c:pt>
                </c:numCache>
              </c:numRef>
            </c:plus>
            <c:minus>
              <c:numRef>
                <c:f>(Feuil1!$B$5,Feuil1!$D$5)</c:f>
                <c:numCache>
                  <c:formatCode>General</c:formatCode>
                  <c:ptCount val="2"/>
                  <c:pt idx="0">
                    <c:v>0.41499999999999998</c:v>
                  </c:pt>
                  <c:pt idx="1">
                    <c:v>0.27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2.48</c:v>
                </c:pt>
                <c:pt idx="1">
                  <c:v>2.6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(Feuil1!$C$5,Feuil1!$E$5)</c:f>
                <c:numCache>
                  <c:formatCode>General</c:formatCode>
                  <c:ptCount val="2"/>
                  <c:pt idx="0">
                    <c:v>0.27500000000000002</c:v>
                  </c:pt>
                  <c:pt idx="1">
                    <c:v>0.27</c:v>
                  </c:pt>
                </c:numCache>
              </c:numRef>
            </c:plus>
            <c:minus>
              <c:numRef>
                <c:f>(Feuil1!$C$5,Feuil1!$E$5)</c:f>
                <c:numCache>
                  <c:formatCode>General</c:formatCode>
                  <c:ptCount val="2"/>
                  <c:pt idx="0">
                    <c:v>0.27500000000000002</c:v>
                  </c:pt>
                  <c:pt idx="1">
                    <c:v>0.27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1.87</c:v>
                </c:pt>
                <c:pt idx="1">
                  <c:v>1.73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296624"/>
        <c:axId val="416297184"/>
      </c:barChart>
      <c:catAx>
        <c:axId val="41629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297184"/>
        <c:crosses val="autoZero"/>
        <c:auto val="1"/>
        <c:lblAlgn val="ctr"/>
        <c:lblOffset val="100"/>
        <c:noMultiLvlLbl val="0"/>
      </c:catAx>
      <c:valAx>
        <c:axId val="416297184"/>
        <c:scaling>
          <c:orientation val="minMax"/>
          <c:max val="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29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800" dirty="0" smtClean="0"/>
              <a:t>D’</a:t>
            </a:r>
            <a:endParaRPr lang="en-GB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Feuil1!$B$5:$C$5</c:f>
                <c:numCache>
                  <c:formatCode>General</c:formatCode>
                  <c:ptCount val="2"/>
                  <c:pt idx="0">
                    <c:v>0.41499999999999998</c:v>
                  </c:pt>
                  <c:pt idx="1">
                    <c:v>0.495</c:v>
                  </c:pt>
                </c:numCache>
              </c:numRef>
            </c:plus>
            <c:minus>
              <c:numRef>
                <c:f>Feuil1!$B$5:$C$5</c:f>
                <c:numCache>
                  <c:formatCode>General</c:formatCode>
                  <c:ptCount val="2"/>
                  <c:pt idx="0">
                    <c:v>0.41499999999999998</c:v>
                  </c:pt>
                  <c:pt idx="1">
                    <c:v>0.495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1.81</c:v>
                </c:pt>
                <c:pt idx="1">
                  <c:v>1.6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Feuil1!$D$5:$E$5</c:f>
                <c:numCache>
                  <c:formatCode>General</c:formatCode>
                  <c:ptCount val="2"/>
                  <c:pt idx="0">
                    <c:v>0.33500000000000002</c:v>
                  </c:pt>
                  <c:pt idx="1">
                    <c:v>0.23499999999999999</c:v>
                  </c:pt>
                </c:numCache>
              </c:numRef>
            </c:plus>
            <c:minus>
              <c:numRef>
                <c:f>Feuil1!$D$5:$E$5</c:f>
                <c:numCache>
                  <c:formatCode>General</c:formatCode>
                  <c:ptCount val="2"/>
                  <c:pt idx="0">
                    <c:v>0.33500000000000002</c:v>
                  </c:pt>
                  <c:pt idx="1">
                    <c:v>0.23499999999999999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General</c:formatCode>
                <c:ptCount val="2"/>
                <c:pt idx="0">
                  <c:v>1.58</c:v>
                </c:pt>
                <c:pt idx="1">
                  <c:v>1.22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3186944"/>
        <c:axId val="413187504"/>
      </c:barChart>
      <c:catAx>
        <c:axId val="413186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187504"/>
        <c:crosses val="autoZero"/>
        <c:auto val="1"/>
        <c:lblAlgn val="ctr"/>
        <c:lblOffset val="100"/>
        <c:noMultiLvlLbl val="0"/>
      </c:catAx>
      <c:valAx>
        <c:axId val="413187504"/>
        <c:scaling>
          <c:orientation val="minMax"/>
          <c:max val="3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186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dirty="0" smtClean="0"/>
              <a:t>R : Hits - FA</a:t>
            </a:r>
            <a:endParaRPr lang="fr-BE" dirty="0"/>
          </a:p>
        </c:rich>
      </c:tx>
      <c:layout>
        <c:manualLayout>
          <c:xMode val="edge"/>
          <c:yMode val="edge"/>
          <c:x val="0.34450685886090238"/>
          <c:y val="3.73011447681084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Feuil1!$B$5:$B$6</c:f>
                <c:numCache>
                  <c:formatCode>General</c:formatCode>
                  <c:ptCount val="2"/>
                  <c:pt idx="0">
                    <c:v>9.8715378500000006E-2</c:v>
                  </c:pt>
                  <c:pt idx="1">
                    <c:v>0.111425869</c:v>
                  </c:pt>
                </c:numCache>
              </c:numRef>
            </c:plus>
            <c:minus>
              <c:numRef>
                <c:f>Feuil1!$B$5:$B$6</c:f>
                <c:numCache>
                  <c:formatCode>General</c:formatCode>
                  <c:ptCount val="2"/>
                  <c:pt idx="0">
                    <c:v>9.8715378500000006E-2</c:v>
                  </c:pt>
                  <c:pt idx="1">
                    <c:v>0.111425869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0,000,000</c:formatCode>
                <c:ptCount val="2"/>
                <c:pt idx="0">
                  <c:v>0.45681818181818179</c:v>
                </c:pt>
                <c:pt idx="1">
                  <c:v>0.48636363636363628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Feuil1!$C$5:$C$6</c:f>
                <c:numCache>
                  <c:formatCode>General</c:formatCode>
                  <c:ptCount val="2"/>
                  <c:pt idx="0">
                    <c:v>0.1437805285</c:v>
                  </c:pt>
                  <c:pt idx="1">
                    <c:v>0.1219849885</c:v>
                  </c:pt>
                </c:numCache>
              </c:numRef>
            </c:plus>
            <c:minus>
              <c:numRef>
                <c:f>Feuil1!$C$5:$C$6</c:f>
                <c:numCache>
                  <c:formatCode>General</c:formatCode>
                  <c:ptCount val="2"/>
                  <c:pt idx="0">
                    <c:v>0.1437805285</c:v>
                  </c:pt>
                  <c:pt idx="1">
                    <c:v>0.1219849885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0,000,000</c:formatCode>
                <c:ptCount val="2"/>
                <c:pt idx="0">
                  <c:v>0.29761904761904767</c:v>
                </c:pt>
                <c:pt idx="1">
                  <c:v>0.26515151515151519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9437488"/>
        <c:axId val="419438048"/>
      </c:barChart>
      <c:catAx>
        <c:axId val="4194374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38048"/>
        <c:crosses val="autoZero"/>
        <c:auto val="1"/>
        <c:lblAlgn val="ctr"/>
        <c:lblOffset val="100"/>
        <c:noMultiLvlLbl val="0"/>
      </c:catAx>
      <c:valAx>
        <c:axId val="41943804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43748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dirty="0" smtClean="0"/>
              <a:t>R : Hits - FA</a:t>
            </a:r>
            <a:endParaRPr lang="fr-BE" dirty="0"/>
          </a:p>
        </c:rich>
      </c:tx>
      <c:layout>
        <c:manualLayout>
          <c:xMode val="edge"/>
          <c:yMode val="edge"/>
          <c:x val="0.35254731285028668"/>
          <c:y val="5.02210852933241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90521080423788"/>
          <c:y val="0.16557591309583278"/>
          <c:w val="0.85097184648640112"/>
          <c:h val="0.695230520476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Feuil1!$B$5:$B$6</c:f>
                <c:numCache>
                  <c:formatCode>General</c:formatCode>
                  <c:ptCount val="2"/>
                  <c:pt idx="0">
                    <c:v>0.1200974215</c:v>
                  </c:pt>
                  <c:pt idx="1">
                    <c:v>7.2350624500000002E-2</c:v>
                  </c:pt>
                </c:numCache>
              </c:numRef>
            </c:plus>
            <c:minus>
              <c:numRef>
                <c:f>Feuil1!$B$5:$B$6</c:f>
                <c:numCache>
                  <c:formatCode>General</c:formatCode>
                  <c:ptCount val="2"/>
                  <c:pt idx="0">
                    <c:v>0.1200974215</c:v>
                  </c:pt>
                  <c:pt idx="1">
                    <c:v>7.2350624500000002E-2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0,000,000</c:formatCode>
                <c:ptCount val="2"/>
                <c:pt idx="0">
                  <c:v>0.62045454545454548</c:v>
                </c:pt>
                <c:pt idx="1">
                  <c:v>0.69772727272727275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Feuil1!$C$5:$C$6</c:f>
                <c:numCache>
                  <c:formatCode>General</c:formatCode>
                  <c:ptCount val="2"/>
                  <c:pt idx="0">
                    <c:v>9.6113016999999995E-2</c:v>
                  </c:pt>
                  <c:pt idx="1">
                    <c:v>8.2407499999999995E-2</c:v>
                  </c:pt>
                </c:numCache>
              </c:numRef>
            </c:plus>
            <c:minus>
              <c:numRef>
                <c:f>Feuil1!$C$5:$C$6</c:f>
                <c:numCache>
                  <c:formatCode>General</c:formatCode>
                  <c:ptCount val="2"/>
                  <c:pt idx="0">
                    <c:v>9.6113016999999995E-2</c:v>
                  </c:pt>
                  <c:pt idx="1">
                    <c:v>8.2407499999999995E-2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0,000,000</c:formatCode>
                <c:ptCount val="2"/>
                <c:pt idx="0">
                  <c:v>0.55000000000000016</c:v>
                </c:pt>
                <c:pt idx="1">
                  <c:v>0.55000000000000004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986848"/>
        <c:axId val="416987408"/>
      </c:barChart>
      <c:catAx>
        <c:axId val="4169868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987408"/>
        <c:crosses val="autoZero"/>
        <c:auto val="1"/>
        <c:lblAlgn val="ctr"/>
        <c:lblOffset val="100"/>
        <c:noMultiLvlLbl val="0"/>
      </c:catAx>
      <c:valAx>
        <c:axId val="41698740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98684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dirty="0" smtClean="0"/>
              <a:t>K : Hits - FA</a:t>
            </a:r>
            <a:endParaRPr lang="fr-BE" dirty="0"/>
          </a:p>
        </c:rich>
      </c:tx>
      <c:layout>
        <c:manualLayout>
          <c:xMode val="edge"/>
          <c:yMode val="edge"/>
          <c:x val="0.35254731285028668"/>
          <c:y val="5.022108529332411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90521080423788"/>
          <c:y val="0.16557591309583278"/>
          <c:w val="0.85097184648640112"/>
          <c:h val="0.6952305204766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Feuil1!$B$5:$B$6</c:f>
                <c:numCache>
                  <c:formatCode>General</c:formatCode>
                  <c:ptCount val="2"/>
                  <c:pt idx="0">
                    <c:v>0.1426113215</c:v>
                  </c:pt>
                  <c:pt idx="1">
                    <c:v>0.115277252</c:v>
                  </c:pt>
                </c:numCache>
              </c:numRef>
            </c:plus>
            <c:minus>
              <c:numRef>
                <c:f>Feuil1!$B$5:$B$6</c:f>
                <c:numCache>
                  <c:formatCode>General</c:formatCode>
                  <c:ptCount val="2"/>
                  <c:pt idx="0">
                    <c:v>0.1426113215</c:v>
                  </c:pt>
                  <c:pt idx="1">
                    <c:v>0.115277252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0,000,000</c:formatCode>
                <c:ptCount val="2"/>
                <c:pt idx="0">
                  <c:v>0.47522092308276526</c:v>
                </c:pt>
                <c:pt idx="1">
                  <c:v>0.28558538683538681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Feuil1!$C$5:$C$6</c:f>
                <c:numCache>
                  <c:formatCode>General</c:formatCode>
                  <c:ptCount val="2"/>
                  <c:pt idx="0">
                    <c:v>0.11893058500000001</c:v>
                  </c:pt>
                  <c:pt idx="1">
                    <c:v>8.5389131500000007E-2</c:v>
                  </c:pt>
                </c:numCache>
              </c:numRef>
            </c:plus>
            <c:minus>
              <c:numRef>
                <c:f>Feuil1!$C$5:$C$6</c:f>
                <c:numCache>
                  <c:formatCode>General</c:formatCode>
                  <c:ptCount val="2"/>
                  <c:pt idx="0">
                    <c:v>0.11893058500000001</c:v>
                  </c:pt>
                  <c:pt idx="1">
                    <c:v>8.5389131500000007E-2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0,000,000</c:formatCode>
                <c:ptCount val="2"/>
                <c:pt idx="0">
                  <c:v>0.38445265518794935</c:v>
                </c:pt>
                <c:pt idx="1">
                  <c:v>0.16595105187210465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903344"/>
        <c:axId val="416903904"/>
      </c:barChart>
      <c:catAx>
        <c:axId val="416903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903904"/>
        <c:crosses val="autoZero"/>
        <c:auto val="1"/>
        <c:lblAlgn val="ctr"/>
        <c:lblOffset val="100"/>
        <c:noMultiLvlLbl val="0"/>
      </c:catAx>
      <c:valAx>
        <c:axId val="416903904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9033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BE" dirty="0" smtClean="0"/>
              <a:t>K : Hits - FA</a:t>
            </a:r>
            <a:endParaRPr lang="fr-BE" dirty="0"/>
          </a:p>
        </c:rich>
      </c:tx>
      <c:layout>
        <c:manualLayout>
          <c:xMode val="edge"/>
          <c:yMode val="edge"/>
          <c:x val="0.34450685886090238"/>
          <c:y val="3.73011447681084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Jeunes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Feuil1!$B$5:$B$6</c:f>
                <c:numCache>
                  <c:formatCode>General</c:formatCode>
                  <c:ptCount val="2"/>
                  <c:pt idx="0">
                    <c:v>0.125731647</c:v>
                  </c:pt>
                  <c:pt idx="1">
                    <c:v>0.115923892</c:v>
                  </c:pt>
                </c:numCache>
              </c:numRef>
            </c:plus>
            <c:minus>
              <c:numRef>
                <c:f>Feuil1!$B$5:$B$6</c:f>
                <c:numCache>
                  <c:formatCode>General</c:formatCode>
                  <c:ptCount val="2"/>
                  <c:pt idx="0">
                    <c:v>0.125731647</c:v>
                  </c:pt>
                  <c:pt idx="1">
                    <c:v>0.115923892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Feuil1!$B$2:$B$3</c:f>
              <c:numCache>
                <c:formatCode>0,000,000</c:formatCode>
                <c:ptCount val="2"/>
                <c:pt idx="0">
                  <c:v>0.41180227149178678</c:v>
                </c:pt>
                <c:pt idx="1">
                  <c:v>0.28571619429140033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Agés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Feuil1!$C$5:$C$6</c:f>
                <c:numCache>
                  <c:formatCode>General</c:formatCode>
                  <c:ptCount val="2"/>
                  <c:pt idx="0">
                    <c:v>6.5090512500000003E-2</c:v>
                  </c:pt>
                  <c:pt idx="1">
                    <c:v>7.9050737999999995E-2</c:v>
                  </c:pt>
                </c:numCache>
              </c:numRef>
            </c:plus>
            <c:minus>
              <c:numRef>
                <c:f>Feuil1!$C$5:$C$6</c:f>
                <c:numCache>
                  <c:formatCode>General</c:formatCode>
                  <c:ptCount val="2"/>
                  <c:pt idx="0">
                    <c:v>6.5090512500000003E-2</c:v>
                  </c:pt>
                  <c:pt idx="1">
                    <c:v>7.9050737999999995E-2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Feuil1!$A$2:$A$3</c:f>
              <c:strCache>
                <c:ptCount val="2"/>
                <c:pt idx="0">
                  <c:v>Mots composés</c:v>
                </c:pt>
                <c:pt idx="1">
                  <c:v>Nouvelles paires</c:v>
                </c:pt>
              </c:strCache>
            </c:strRef>
          </c:cat>
          <c:val>
            <c:numRef>
              <c:f>Feuil1!$C$2:$C$3</c:f>
              <c:numCache>
                <c:formatCode>0,000,000</c:formatCode>
                <c:ptCount val="2"/>
                <c:pt idx="0">
                  <c:v>0.40295385888397373</c:v>
                </c:pt>
                <c:pt idx="1">
                  <c:v>0.2926051733857844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6837248"/>
        <c:axId val="416837808"/>
      </c:barChart>
      <c:catAx>
        <c:axId val="4168372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837808"/>
        <c:crosses val="autoZero"/>
        <c:auto val="1"/>
        <c:lblAlgn val="ctr"/>
        <c:lblOffset val="100"/>
        <c:noMultiLvlLbl val="0"/>
      </c:catAx>
      <c:valAx>
        <c:axId val="416837808"/>
        <c:scaling>
          <c:orientation val="minMax"/>
          <c:max val="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6837248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0.28065</cdr:x>
      <cdr:y>0.11845</cdr:y>
    </cdr:from>
    <cdr:to>
      <cdr:x>0.33698</cdr:x>
      <cdr:y>0.1932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2527822" y="759857"/>
          <a:ext cx="507368" cy="479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600" dirty="0" smtClean="0"/>
            <a:t>***</a:t>
          </a:r>
          <a:endParaRPr lang="fr-BE" sz="1600" dirty="0"/>
        </a:p>
      </cdr:txBody>
    </cdr:sp>
  </cdr:relSizeAnchor>
  <cdr:relSizeAnchor xmlns:cdr="http://schemas.openxmlformats.org/drawingml/2006/chartDrawing">
    <cdr:from>
      <cdr:x>0.72075</cdr:x>
      <cdr:y>0.11367</cdr:y>
    </cdr:from>
    <cdr:to>
      <cdr:x>0.77709</cdr:x>
      <cdr:y>0.18842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6491851" y="729180"/>
          <a:ext cx="507458" cy="4795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600" dirty="0" smtClean="0"/>
            <a:t>***</a:t>
          </a:r>
          <a:endParaRPr lang="fr-BE" sz="16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0.50625</cdr:x>
      <cdr:y>0.15291</cdr:y>
    </cdr:from>
    <cdr:to>
      <cdr:x>0.56211</cdr:x>
      <cdr:y>0.24064</cdr:y>
    </cdr:to>
    <cdr:sp macro="" textlink="">
      <cdr:nvSpPr>
        <cdr:cNvPr id="5" name="ZoneTexte 1"/>
        <cdr:cNvSpPr txBox="1"/>
      </cdr:nvSpPr>
      <cdr:spPr>
        <a:xfrm xmlns:a="http://schemas.openxmlformats.org/drawingml/2006/main">
          <a:off x="4532608" y="967995"/>
          <a:ext cx="500132" cy="555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800" dirty="0" smtClean="0"/>
            <a:t>**</a:t>
          </a:r>
          <a:endParaRPr lang="fr-BE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0.26889</cdr:x>
      <cdr:y>0.31908</cdr:y>
    </cdr:from>
    <cdr:to>
      <cdr:x>0.36428</cdr:x>
      <cdr:y>0.4281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1068449" y="1170259"/>
          <a:ext cx="379044" cy="39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800" dirty="0" smtClean="0"/>
            <a:t>*</a:t>
          </a:r>
          <a:endParaRPr lang="fr-BE" sz="1800" dirty="0"/>
        </a:p>
      </cdr:txBody>
    </cdr:sp>
  </cdr:relSizeAnchor>
  <cdr:relSizeAnchor xmlns:cdr="http://schemas.openxmlformats.org/drawingml/2006/chartDrawing">
    <cdr:from>
      <cdr:x>0.70319</cdr:x>
      <cdr:y>0.31908</cdr:y>
    </cdr:from>
    <cdr:to>
      <cdr:x>0.79858</cdr:x>
      <cdr:y>0.4281</cdr:y>
    </cdr:to>
    <cdr:sp macro="" textlink="">
      <cdr:nvSpPr>
        <cdr:cNvPr id="5" name="ZoneTexte 1"/>
        <cdr:cNvSpPr txBox="1"/>
      </cdr:nvSpPr>
      <cdr:spPr>
        <a:xfrm xmlns:a="http://schemas.openxmlformats.org/drawingml/2006/main">
          <a:off x="2794203" y="1170259"/>
          <a:ext cx="379044" cy="39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800" dirty="0" smtClean="0"/>
            <a:t>*</a:t>
          </a:r>
          <a:endParaRPr lang="fr-BE" sz="18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0.28356</cdr:x>
      <cdr:y>0.23324</cdr:y>
    </cdr:from>
    <cdr:to>
      <cdr:x>0.38152</cdr:x>
      <cdr:y>0.34813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097248" y="811757"/>
          <a:ext cx="379043" cy="39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800" dirty="0"/>
            <a:t>*</a:t>
          </a:r>
        </a:p>
      </cdr:txBody>
    </cdr:sp>
  </cdr:relSizeAnchor>
  <cdr:relSizeAnchor xmlns:cdr="http://schemas.openxmlformats.org/drawingml/2006/chartDrawing">
    <cdr:from>
      <cdr:x>0.72285</cdr:x>
      <cdr:y>0.23262</cdr:y>
    </cdr:from>
    <cdr:to>
      <cdr:x>0.8208</cdr:x>
      <cdr:y>0.3475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2797068" y="809580"/>
          <a:ext cx="379043" cy="39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800" dirty="0"/>
            <a:t>*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0.49829</cdr:x>
      <cdr:y>0.3299</cdr:y>
    </cdr:from>
    <cdr:to>
      <cdr:x>0.59938</cdr:x>
      <cdr:y>0.42777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2412252" y="1624873"/>
          <a:ext cx="489383" cy="4820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BE" sz="1600" dirty="0" smtClean="0"/>
            <a:t>***</a:t>
          </a:r>
          <a:endParaRPr lang="fr-BE" sz="16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0.45654</cdr:x>
      <cdr:y>0.42401</cdr:y>
    </cdr:from>
    <cdr:to>
      <cdr:x>0.67035</cdr:x>
      <cdr:y>0.42401</cdr:y>
    </cdr:to>
    <cdr:sp macro="" textlink="">
      <cdr:nvSpPr>
        <cdr:cNvPr id="3" name="Connecteur droit 2"/>
        <cdr:cNvSpPr/>
      </cdr:nvSpPr>
      <cdr:spPr>
        <a:xfrm xmlns:a="http://schemas.openxmlformats.org/drawingml/2006/main">
          <a:off x="1814132" y="1555081"/>
          <a:ext cx="849599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fr-FR"/>
        </a:p>
      </cdr:txBody>
    </cdr:sp>
  </cdr:relSizeAnchor>
  <cdr:relSizeAnchor xmlns:cdr="http://schemas.openxmlformats.org/drawingml/2006/chartDrawing">
    <cdr:from>
      <cdr:x>0.49588</cdr:x>
      <cdr:y>0.34289</cdr:y>
    </cdr:from>
    <cdr:to>
      <cdr:x>0.59127</cdr:x>
      <cdr:y>0.45191</cdr:y>
    </cdr:to>
    <cdr:sp macro="" textlink="">
      <cdr:nvSpPr>
        <cdr:cNvPr id="4" name="ZoneTexte 3"/>
        <cdr:cNvSpPr txBox="1"/>
      </cdr:nvSpPr>
      <cdr:spPr>
        <a:xfrm xmlns:a="http://schemas.openxmlformats.org/drawingml/2006/main">
          <a:off x="1970419" y="1257554"/>
          <a:ext cx="379043" cy="399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BE" sz="1800" dirty="0" smtClean="0"/>
            <a:t>***</a:t>
          </a:r>
          <a:endParaRPr lang="fr-BE" sz="1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AC5AC96E-6C6E-4DC5-A713-9BFDFF22ABA6}" type="datetimeFigureOut">
              <a:rPr lang="fr-FR"/>
              <a:pPr>
                <a:defRPr/>
              </a:pPr>
              <a:t>01/12/2015</a:t>
            </a:fld>
            <a:endParaRPr lang="fr-FR"/>
          </a:p>
        </p:txBody>
      </p:sp>
      <p:sp>
        <p:nvSpPr>
          <p:cNvPr id="17412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3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/>
            </a:lvl1pPr>
          </a:lstStyle>
          <a:p>
            <a:pPr>
              <a:defRPr/>
            </a:pPr>
            <a:fld id="{B860AADD-D937-45A9-9ABB-E40F4D81403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749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D0200A25-86BC-4CDE-A740-9016AF4F334D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768350"/>
            <a:ext cx="2684462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 smtClean="0">
                <a:latin typeface="Calibri" pitchFamily="34" charset="0"/>
              </a:defRPr>
            </a:lvl1pPr>
          </a:lstStyle>
          <a:p>
            <a:pPr>
              <a:defRPr/>
            </a:pPr>
            <a:fld id="{C815A7F1-6125-4125-918A-467D7B702EB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00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611313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323532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4857750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6480175" algn="l" rtl="0" eaLnBrk="0" fontAlgn="base" hangingPunct="0">
      <a:spcBef>
        <a:spcPct val="30000"/>
      </a:spcBef>
      <a:spcAft>
        <a:spcPct val="0"/>
      </a:spcAft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8113660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9736399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11359132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12981868" algn="l" defTabSz="3245462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87" y="13421721"/>
            <a:ext cx="25706948" cy="926114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6551" y="24483081"/>
            <a:ext cx="21170424" cy="110413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22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45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68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909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13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36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E01ED-BD3E-4DD9-AFE1-7970E87B3028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3545D-F829-4B00-8040-AEE542D24EC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7EF66-8492-4265-891F-CDE389184A69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34BB5A-D2D6-444A-A5E5-66E0EA2619F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26540" y="1730279"/>
            <a:ext cx="6804776" cy="3686459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12181" y="1730279"/>
            <a:ext cx="19910279" cy="36864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EE157-82D9-499C-8999-02872D0CEF6C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FAF99-2750-416A-96B3-D6A71C20EA4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42A54-7BEB-467B-A83F-FAF0C8957B8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7C097-09EF-401B-95D8-FF35D18A799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54" y="27763498"/>
            <a:ext cx="25706948" cy="8581070"/>
          </a:xfrm>
        </p:spPr>
        <p:txBody>
          <a:bodyPr anchor="t"/>
          <a:lstStyle>
            <a:lvl1pPr algn="l">
              <a:defRPr sz="142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054" y="18312347"/>
            <a:ext cx="25706948" cy="9451187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227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324546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3pPr>
            <a:lvl4pPr marL="486819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490934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1136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73639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359132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2981868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B34BD-2D51-41FD-A199-0F11A6B11526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B9ACB-D522-4F9A-9FBE-D8AD1AA02B2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2190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73783" y="10081283"/>
            <a:ext cx="13357532" cy="28513578"/>
          </a:xfrm>
        </p:spPr>
        <p:txBody>
          <a:bodyPr/>
          <a:lstStyle>
            <a:lvl1pPr>
              <a:defRPr sz="9900"/>
            </a:lvl1pPr>
            <a:lvl2pPr>
              <a:defRPr sz="89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24C21-78D4-48B0-9394-72F2A8486413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64DB3-16EA-4F7A-B430-4C2FC62D62A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209" y="9671257"/>
            <a:ext cx="13362783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209" y="13701777"/>
            <a:ext cx="13362783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63290" y="9671257"/>
            <a:ext cx="13368028" cy="4030530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22733" indent="0">
              <a:buNone/>
              <a:defRPr sz="7200" b="1"/>
            </a:lvl2pPr>
            <a:lvl3pPr marL="3245462" indent="0">
              <a:buNone/>
              <a:defRPr sz="6400" b="1"/>
            </a:lvl3pPr>
            <a:lvl4pPr marL="4868198" indent="0">
              <a:buNone/>
              <a:defRPr sz="5300" b="1"/>
            </a:lvl4pPr>
            <a:lvl5pPr marL="6490934" indent="0">
              <a:buNone/>
              <a:defRPr sz="5300" b="1"/>
            </a:lvl5pPr>
            <a:lvl6pPr marL="8113660" indent="0">
              <a:buNone/>
              <a:defRPr sz="5300" b="1"/>
            </a:lvl6pPr>
            <a:lvl7pPr marL="9736399" indent="0">
              <a:buNone/>
              <a:defRPr sz="5300" b="1"/>
            </a:lvl7pPr>
            <a:lvl8pPr marL="11359132" indent="0">
              <a:buNone/>
              <a:defRPr sz="5300" b="1"/>
            </a:lvl8pPr>
            <a:lvl9pPr marL="12981868" indent="0">
              <a:buNone/>
              <a:defRPr sz="5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63290" y="13701777"/>
            <a:ext cx="13368028" cy="24893098"/>
          </a:xfrm>
        </p:spPr>
        <p:txBody>
          <a:bodyPr/>
          <a:lstStyle>
            <a:lvl1pPr>
              <a:defRPr sz="8900"/>
            </a:lvl1pPr>
            <a:lvl2pPr>
              <a:defRPr sz="7200"/>
            </a:lvl2pPr>
            <a:lvl3pPr>
              <a:defRPr sz="6400"/>
            </a:lvl3pPr>
            <a:lvl4pPr>
              <a:defRPr sz="5300"/>
            </a:lvl4pPr>
            <a:lvl5pPr>
              <a:defRPr sz="5300"/>
            </a:lvl5pPr>
            <a:lvl6pPr>
              <a:defRPr sz="5300"/>
            </a:lvl6pPr>
            <a:lvl7pPr>
              <a:defRPr sz="5300"/>
            </a:lvl7pPr>
            <a:lvl8pPr>
              <a:defRPr sz="5300"/>
            </a:lvl8pPr>
            <a:lvl9pPr>
              <a:defRPr sz="5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A991-D711-45EE-A2DE-245274CDCA46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47011-0C6A-4A1E-B989-94793CE9762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516D7-3A6F-40F4-BC8A-E08692B835CD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E9B3B-3F66-4749-8CF4-59C13360D83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BDA24-D6C2-4969-ACA5-6FF7FC54A6D6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4F84CD-4489-4050-BB83-B24CDFD8B1D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238" y="1720243"/>
            <a:ext cx="9949889" cy="732091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4380" y="1720275"/>
            <a:ext cx="16906939" cy="36874606"/>
          </a:xfrm>
        </p:spPr>
        <p:txBody>
          <a:bodyPr/>
          <a:lstStyle>
            <a:lvl1pPr>
              <a:defRPr sz="11400"/>
            </a:lvl1pPr>
            <a:lvl2pPr>
              <a:defRPr sz="9900"/>
            </a:lvl2pPr>
            <a:lvl3pPr>
              <a:defRPr sz="89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238" y="9041190"/>
            <a:ext cx="9949889" cy="29553697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2FB67-BE26-43C2-8D40-2A16069E0A9B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DDAD-556E-491B-9570-4BBF683EC98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7929" y="30243817"/>
            <a:ext cx="18146078" cy="3570442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27929" y="3860462"/>
            <a:ext cx="18146078" cy="25923240"/>
          </a:xfrm>
        </p:spPr>
        <p:txBody>
          <a:bodyPr rtlCol="0">
            <a:normAutofit/>
          </a:bodyPr>
          <a:lstStyle>
            <a:lvl1pPr marL="0" indent="0">
              <a:buNone/>
              <a:defRPr sz="11400"/>
            </a:lvl1pPr>
            <a:lvl2pPr marL="1622733" indent="0">
              <a:buNone/>
              <a:defRPr sz="9900"/>
            </a:lvl2pPr>
            <a:lvl3pPr marL="3245462" indent="0">
              <a:buNone/>
              <a:defRPr sz="8900"/>
            </a:lvl3pPr>
            <a:lvl4pPr marL="4868198" indent="0">
              <a:buNone/>
              <a:defRPr sz="7200"/>
            </a:lvl4pPr>
            <a:lvl5pPr marL="6490934" indent="0">
              <a:buNone/>
              <a:defRPr sz="7200"/>
            </a:lvl5pPr>
            <a:lvl6pPr marL="8113660" indent="0">
              <a:buNone/>
              <a:defRPr sz="7200"/>
            </a:lvl6pPr>
            <a:lvl7pPr marL="9736399" indent="0">
              <a:buNone/>
              <a:defRPr sz="7200"/>
            </a:lvl7pPr>
            <a:lvl8pPr marL="11359132" indent="0">
              <a:buNone/>
              <a:defRPr sz="7200"/>
            </a:lvl8pPr>
            <a:lvl9pPr marL="12981868" indent="0">
              <a:buNone/>
              <a:defRPr sz="72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27929" y="33814281"/>
            <a:ext cx="18146078" cy="5070632"/>
          </a:xfrm>
        </p:spPr>
        <p:txBody>
          <a:bodyPr/>
          <a:lstStyle>
            <a:lvl1pPr marL="0" indent="0">
              <a:buNone/>
              <a:defRPr sz="5000"/>
            </a:lvl1pPr>
            <a:lvl2pPr marL="1622733" indent="0">
              <a:buNone/>
              <a:defRPr sz="4200"/>
            </a:lvl2pPr>
            <a:lvl3pPr marL="3245462" indent="0">
              <a:buNone/>
              <a:defRPr sz="3200"/>
            </a:lvl3pPr>
            <a:lvl4pPr marL="4868198" indent="0">
              <a:buNone/>
              <a:defRPr sz="3200"/>
            </a:lvl4pPr>
            <a:lvl5pPr marL="6490934" indent="0">
              <a:buNone/>
              <a:defRPr sz="3200"/>
            </a:lvl5pPr>
            <a:lvl6pPr marL="8113660" indent="0">
              <a:buNone/>
              <a:defRPr sz="3200"/>
            </a:lvl6pPr>
            <a:lvl7pPr marL="9736399" indent="0">
              <a:buNone/>
              <a:defRPr sz="3200"/>
            </a:lvl7pPr>
            <a:lvl8pPr marL="11359132" indent="0">
              <a:buNone/>
              <a:defRPr sz="3200"/>
            </a:lvl8pPr>
            <a:lvl9pPr marL="12981868" indent="0">
              <a:buNone/>
              <a:defRPr sz="32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0DD03-4281-4E9F-B8B7-C971FF4DA921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FC11D-433F-4F99-B8DB-6BFE7AE2D4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6571" y="1726748"/>
            <a:ext cx="27230324" cy="7209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6571" y="10084255"/>
            <a:ext cx="27230324" cy="285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4538" tIns="162275" rIns="324538" bIns="1622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6571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5A78EE-122C-45DF-824B-C5C897FDBBA4}" type="datetimeFigureOut">
              <a:rPr lang="en-US"/>
              <a:pPr>
                <a:defRPr/>
              </a:pPr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34616" y="40048542"/>
            <a:ext cx="9574235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69352" y="40048542"/>
            <a:ext cx="7067542" cy="2298247"/>
          </a:xfrm>
          <a:prstGeom prst="rect">
            <a:avLst/>
          </a:prstGeom>
        </p:spPr>
        <p:txBody>
          <a:bodyPr vert="horz" lIns="324538" tIns="162275" rIns="324538" bIns="162275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4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BEB6A3C-863B-4CB3-8274-1CEA63868C1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15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5pPr>
      <a:lvl6pPr marL="1622733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6pPr>
      <a:lvl7pPr marL="3245462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7pPr>
      <a:lvl8pPr marL="4868198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8pPr>
      <a:lvl9pPr marL="6490934" algn="ctr" rtl="0" eaLnBrk="1" fontAlgn="base" hangingPunct="1">
        <a:spcBef>
          <a:spcPct val="0"/>
        </a:spcBef>
        <a:spcAft>
          <a:spcPct val="0"/>
        </a:spcAft>
        <a:defRPr sz="15600">
          <a:solidFill>
            <a:schemeClr val="tx1"/>
          </a:solidFill>
          <a:latin typeface="Calibri" pitchFamily="34" charset="0"/>
        </a:defRPr>
      </a:lvl9pPr>
    </p:titleStyle>
    <p:bodyStyle>
      <a:lvl1pPr marL="1206500" indent="-12065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30488" indent="-1006475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5200" kern="1200">
          <a:solidFill>
            <a:schemeClr val="tx1"/>
          </a:solidFill>
          <a:latin typeface="+mn-lt"/>
          <a:ea typeface="+mn-ea"/>
          <a:cs typeface="+mn-cs"/>
        </a:defRPr>
      </a:lvl2pPr>
      <a:lvl3pPr marL="4046538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5670550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92975" indent="-79851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89250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547761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70498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3226" indent="-811367" algn="l" defTabSz="3245462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622733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24546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86819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0934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3660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736399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359132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981868" algn="l" defTabSz="3245462" rtl="0" eaLnBrk="1" latinLnBrk="0" hangingPunct="1"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2.png"/><Relationship Id="rId7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/>
          <p:cNvSpPr/>
          <p:nvPr/>
        </p:nvSpPr>
        <p:spPr>
          <a:xfrm>
            <a:off x="445083" y="34611269"/>
            <a:ext cx="29162420" cy="808482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CONCLUSION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082" y="6141216"/>
            <a:ext cx="29044317" cy="813037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INTRODUCTION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pic>
        <p:nvPicPr>
          <p:cNvPr id="2051" name="Picture 8" descr="CRC_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93" y="3194118"/>
            <a:ext cx="2665409" cy="2623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17"/>
          <p:cNvSpPr/>
          <p:nvPr/>
        </p:nvSpPr>
        <p:spPr>
          <a:xfrm>
            <a:off x="2420580" y="3408544"/>
            <a:ext cx="2538364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latin typeface="Century" panose="02040604050505020304" pitchFamily="18" charset="0"/>
              </a:rPr>
              <a:t>Emma </a:t>
            </a:r>
            <a:r>
              <a:rPr lang="en-US" sz="6600" dirty="0" smtClean="0">
                <a:latin typeface="Century" panose="02040604050505020304" pitchFamily="18" charset="0"/>
              </a:rPr>
              <a:t>Delhaye</a:t>
            </a:r>
            <a:r>
              <a:rPr lang="en-US" sz="6600" baseline="30000" dirty="0" smtClean="0">
                <a:latin typeface="Century" panose="02040604050505020304" pitchFamily="18" charset="0"/>
              </a:rPr>
              <a:t>1</a:t>
            </a:r>
            <a:r>
              <a:rPr lang="en-US" sz="6600" dirty="0" smtClean="0">
                <a:latin typeface="Century" panose="02040604050505020304" pitchFamily="18" charset="0"/>
              </a:rPr>
              <a:t> &amp; </a:t>
            </a:r>
            <a:r>
              <a:rPr lang="en-US" sz="6600" dirty="0">
                <a:latin typeface="Century" panose="02040604050505020304" pitchFamily="18" charset="0"/>
              </a:rPr>
              <a:t>Christine Bastin</a:t>
            </a:r>
            <a:r>
              <a:rPr lang="en-US" sz="6600" baseline="30000" dirty="0">
                <a:latin typeface="Century" panose="02040604050505020304" pitchFamily="18" charset="0"/>
              </a:rPr>
              <a:t>1</a:t>
            </a:r>
            <a:r>
              <a:rPr lang="en-US" sz="6600" dirty="0">
                <a:latin typeface="Century" panose="02040604050505020304" pitchFamily="18" charset="0"/>
              </a:rPr>
              <a:t> </a:t>
            </a:r>
            <a:endParaRPr lang="fr-BE" sz="6600" dirty="0">
              <a:latin typeface="Century" panose="020406040505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81885" y="12750229"/>
            <a:ext cx="29007511" cy="5161830"/>
          </a:xfrm>
          <a:prstGeom prst="rect">
            <a:avLst/>
          </a:prstGeom>
          <a:solidFill>
            <a:schemeClr val="bg1"/>
          </a:solidFill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3403" y="12758988"/>
            <a:ext cx="29015993" cy="672456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HYPOTHESES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61715" y="41259063"/>
            <a:ext cx="29364484" cy="19979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" rIns="360000" bIns="360000"/>
          <a:lstStyle/>
          <a:p>
            <a:pPr>
              <a:spcBef>
                <a:spcPts val="0"/>
              </a:spcBef>
              <a:defRPr/>
            </a:pPr>
            <a:r>
              <a:rPr lang="en-US" sz="2800" b="1" dirty="0" smtClean="0">
                <a:solidFill>
                  <a:schemeClr val="tx1"/>
                </a:solidFill>
              </a:rPr>
              <a:t>ACKNOWLEDGEMENTS </a:t>
            </a:r>
            <a:r>
              <a:rPr lang="en-US" sz="2800" b="1" dirty="0">
                <a:solidFill>
                  <a:schemeClr val="tx1"/>
                </a:solidFill>
              </a:rPr>
              <a:t>&amp; </a:t>
            </a:r>
            <a:r>
              <a:rPr lang="en-US" sz="2800" b="1" dirty="0" smtClean="0">
                <a:solidFill>
                  <a:schemeClr val="tx1"/>
                </a:solidFill>
              </a:rPr>
              <a:t>SPONSORS</a:t>
            </a:r>
          </a:p>
          <a:p>
            <a:pPr>
              <a:spcBef>
                <a:spcPts val="0"/>
              </a:spcBef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SAO-FRA </a:t>
            </a:r>
            <a:r>
              <a:rPr lang="en-US" sz="2800" dirty="0">
                <a:solidFill>
                  <a:schemeClr val="tx1"/>
                </a:solidFill>
              </a:rPr>
              <a:t>and the King </a:t>
            </a:r>
            <a:r>
              <a:rPr lang="en-US" sz="2800" dirty="0" err="1">
                <a:solidFill>
                  <a:schemeClr val="tx1"/>
                </a:solidFill>
              </a:rPr>
              <a:t>Baudouin</a:t>
            </a:r>
            <a:r>
              <a:rPr lang="en-US" sz="2800" dirty="0">
                <a:solidFill>
                  <a:schemeClr val="tx1"/>
                </a:solidFill>
              </a:rPr>
              <a:t> Foundation (grant 2011-R12860-003), </a:t>
            </a:r>
            <a:r>
              <a:rPr lang="en-US" sz="2800" dirty="0" smtClean="0">
                <a:solidFill>
                  <a:schemeClr val="tx1"/>
                </a:solidFill>
              </a:rPr>
              <a:t>Inter-University </a:t>
            </a:r>
            <a:r>
              <a:rPr lang="en-US" sz="2800" dirty="0">
                <a:solidFill>
                  <a:schemeClr val="tx1"/>
                </a:solidFill>
              </a:rPr>
              <a:t>Attraction Pole P7/11, F.R.S.-FNRS (FRSM grant 3.4511.11 </a:t>
            </a:r>
            <a:r>
              <a:rPr lang="en-US" sz="2800" dirty="0" smtClean="0">
                <a:solidFill>
                  <a:schemeClr val="tx1"/>
                </a:solidFill>
              </a:rPr>
              <a:t>), and the </a:t>
            </a:r>
            <a:r>
              <a:rPr lang="en-US" sz="2800" dirty="0">
                <a:solidFill>
                  <a:schemeClr val="tx1"/>
                </a:solidFill>
              </a:rPr>
              <a:t>University of </a:t>
            </a:r>
            <a:r>
              <a:rPr lang="en-US" sz="2800" dirty="0" smtClean="0">
                <a:solidFill>
                  <a:schemeClr val="tx1"/>
                </a:solidFill>
              </a:rPr>
              <a:t>Liège.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2058" name="Picture 27" descr="logoULg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75698" y="3136248"/>
            <a:ext cx="3314200" cy="2322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Rectangle 20"/>
          <p:cNvSpPr/>
          <p:nvPr/>
        </p:nvSpPr>
        <p:spPr>
          <a:xfrm>
            <a:off x="10099061" y="18376872"/>
            <a:ext cx="19415691" cy="15866482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5084" y="6141216"/>
            <a:ext cx="29044316" cy="6115096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24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5083" y="34597092"/>
            <a:ext cx="29162420" cy="6280054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Round Same Side Corner Rectangle 21"/>
          <p:cNvSpPr/>
          <p:nvPr/>
        </p:nvSpPr>
        <p:spPr>
          <a:xfrm>
            <a:off x="0" y="0"/>
            <a:ext cx="30243463" cy="3070393"/>
          </a:xfrm>
          <a:prstGeom prst="round2SameRect">
            <a:avLst/>
          </a:prstGeom>
          <a:solidFill>
            <a:srgbClr val="002060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fr-BE" sz="5400" dirty="0">
                <a:latin typeface="Century" panose="02040604050505020304" pitchFamily="18" charset="0"/>
              </a:rPr>
              <a:t>Effet du vieillissement normal sur la mémoire associative et les processus de reconnaissance qui la sous-tendent pour des associations </a:t>
            </a:r>
            <a:r>
              <a:rPr lang="fr-BE" sz="5400" dirty="0" err="1">
                <a:latin typeface="Century" panose="02040604050505020304" pitchFamily="18" charset="0"/>
              </a:rPr>
              <a:t>pré-existantes</a:t>
            </a:r>
            <a:r>
              <a:rPr lang="fr-BE" sz="5400" dirty="0">
                <a:latin typeface="Century" panose="02040604050505020304" pitchFamily="18" charset="0"/>
              </a:rPr>
              <a:t> en mémoire : le cas des mots composés</a:t>
            </a:r>
            <a:endParaRPr lang="en-US" sz="5400" b="1" cap="small" dirty="0">
              <a:solidFill>
                <a:schemeClr val="accent6"/>
              </a:solidFill>
              <a:latin typeface="Century" panose="02040604050505020304" pitchFamily="18" charset="0"/>
            </a:endParaRPr>
          </a:p>
        </p:txBody>
      </p:sp>
      <p:sp>
        <p:nvSpPr>
          <p:cNvPr id="23" name="Round Same Side Corner Rectangle 22"/>
          <p:cNvSpPr/>
          <p:nvPr/>
        </p:nvSpPr>
        <p:spPr>
          <a:xfrm>
            <a:off x="-15605" y="42455233"/>
            <a:ext cx="30240626" cy="727038"/>
          </a:xfrm>
          <a:prstGeom prst="round2SameRect">
            <a:avLst>
              <a:gd name="adj1" fmla="val 0"/>
              <a:gd name="adj2" fmla="val 40155"/>
            </a:avLst>
          </a:prstGeom>
          <a:solidFill>
            <a:srgbClr val="F3973A"/>
          </a:solidFill>
          <a:ln>
            <a:solidFill>
              <a:srgbClr val="00214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US" sz="4800" cap="small" dirty="0"/>
              <a:t>Cyclotron Research Centre</a:t>
            </a:r>
            <a:r>
              <a:rPr lang="en-US" sz="4800" dirty="0"/>
              <a:t>	 </a:t>
            </a:r>
            <a:r>
              <a:rPr lang="en-US" sz="4800" dirty="0">
                <a:solidFill>
                  <a:schemeClr val="tx2"/>
                </a:solidFill>
              </a:rPr>
              <a:t>| http://www.cyclotron.ulg.ac.be  </a:t>
            </a:r>
            <a:r>
              <a:rPr lang="en-US" sz="4800" cap="small" dirty="0"/>
              <a:t>| </a:t>
            </a:r>
            <a:r>
              <a:rPr lang="en-US" sz="4800" dirty="0" smtClean="0"/>
              <a:t>Emma </a:t>
            </a:r>
            <a:r>
              <a:rPr lang="en-US" sz="4800" dirty="0" err="1" smtClean="0"/>
              <a:t>Delhaye</a:t>
            </a:r>
            <a:r>
              <a:rPr lang="en-US" sz="4800" dirty="0" smtClean="0"/>
              <a:t> </a:t>
            </a:r>
            <a:r>
              <a:rPr lang="en-US" sz="4800" dirty="0" smtClean="0">
                <a:solidFill>
                  <a:schemeClr val="tx2"/>
                </a:solidFill>
              </a:rPr>
              <a:t>| emma.delhaye@ulg.ac.be</a:t>
            </a:r>
            <a:endParaRPr lang="en-US" sz="4800" dirty="0">
              <a:solidFill>
                <a:schemeClr val="tx2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919960" y="4741070"/>
            <a:ext cx="238479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aseline="30000" dirty="0" smtClean="0">
                <a:latin typeface="Century" panose="02040604050505020304" pitchFamily="18" charset="0"/>
              </a:rPr>
              <a:t>1</a:t>
            </a:r>
            <a:r>
              <a:rPr lang="en-US" sz="4400" dirty="0" smtClean="0">
                <a:latin typeface="Century" panose="02040604050505020304" pitchFamily="18" charset="0"/>
              </a:rPr>
              <a:t> </a:t>
            </a:r>
            <a:r>
              <a:rPr lang="en-US" sz="4400" dirty="0" smtClean="0">
                <a:latin typeface="Century" panose="02040604050505020304" pitchFamily="18" charset="0"/>
              </a:rPr>
              <a:t>Centre de </a:t>
            </a:r>
            <a:r>
              <a:rPr lang="en-US" sz="4400" dirty="0" err="1">
                <a:latin typeface="Century" panose="02040604050505020304" pitchFamily="18" charset="0"/>
              </a:rPr>
              <a:t>R</a:t>
            </a:r>
            <a:r>
              <a:rPr lang="en-US" sz="4400" dirty="0" err="1" smtClean="0">
                <a:latin typeface="Century" panose="02040604050505020304" pitchFamily="18" charset="0"/>
              </a:rPr>
              <a:t>echerches</a:t>
            </a:r>
            <a:r>
              <a:rPr lang="en-US" sz="4400" dirty="0" smtClean="0">
                <a:latin typeface="Century" panose="02040604050505020304" pitchFamily="18" charset="0"/>
              </a:rPr>
              <a:t> du Cyclotron, </a:t>
            </a:r>
            <a:r>
              <a:rPr lang="en-US" sz="4400" dirty="0" err="1" smtClean="0">
                <a:latin typeface="Century" panose="02040604050505020304" pitchFamily="18" charset="0"/>
              </a:rPr>
              <a:t>Université</a:t>
            </a:r>
            <a:r>
              <a:rPr lang="en-US" sz="4400" dirty="0" smtClean="0">
                <a:latin typeface="Century" panose="02040604050505020304" pitchFamily="18" charset="0"/>
              </a:rPr>
              <a:t> de </a:t>
            </a:r>
            <a:r>
              <a:rPr lang="en-US" sz="4400" dirty="0">
                <a:latin typeface="Century" panose="02040604050505020304" pitchFamily="18" charset="0"/>
              </a:rPr>
              <a:t>L</a:t>
            </a:r>
            <a:r>
              <a:rPr lang="en-US" sz="4400" dirty="0" smtClean="0">
                <a:latin typeface="Century" panose="02040604050505020304" pitchFamily="18" charset="0"/>
              </a:rPr>
              <a:t>iège, </a:t>
            </a:r>
            <a:r>
              <a:rPr lang="en-US" sz="4400" dirty="0" err="1" smtClean="0">
                <a:latin typeface="Century" panose="02040604050505020304" pitchFamily="18" charset="0"/>
              </a:rPr>
              <a:t>Belgique</a:t>
            </a:r>
            <a:endParaRPr lang="en-US" dirty="0">
              <a:latin typeface="Century" panose="020406040505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6517" y="18373489"/>
            <a:ext cx="9288464" cy="988822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METHODE: Participants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6517" y="18369486"/>
            <a:ext cx="9288463" cy="7869781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078650"/>
              </p:ext>
            </p:extLst>
          </p:nvPr>
        </p:nvGraphicFramePr>
        <p:xfrm>
          <a:off x="785906" y="19529619"/>
          <a:ext cx="8670301" cy="641683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42767"/>
                <a:gridCol w="1466193"/>
                <a:gridCol w="1466193"/>
                <a:gridCol w="1497574"/>
                <a:gridCol w="1497574"/>
              </a:tblGrid>
              <a:tr h="685841">
                <a:tc>
                  <a:txBody>
                    <a:bodyPr/>
                    <a:lstStyle/>
                    <a:p>
                      <a:endParaRPr lang="fr-BE" sz="4000" dirty="0">
                        <a:latin typeface="+mn-lt"/>
                      </a:endParaRPr>
                    </a:p>
                  </a:txBody>
                  <a:tcPr marL="54006" marR="54006" marT="54864" marB="54864"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BE" sz="3600" dirty="0" smtClean="0">
                          <a:solidFill>
                            <a:schemeClr val="bg1"/>
                          </a:solidFill>
                          <a:latin typeface="Century" panose="02040604050505020304" pitchFamily="18" charset="0"/>
                        </a:rPr>
                        <a:t>Etude 1</a:t>
                      </a:r>
                      <a:endParaRPr lang="fr-BE" sz="3600" dirty="0">
                        <a:solidFill>
                          <a:schemeClr val="bg1"/>
                        </a:solidFill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BE" sz="3600" dirty="0" smtClean="0">
                          <a:solidFill>
                            <a:schemeClr val="bg1"/>
                          </a:solidFill>
                          <a:latin typeface="Century" panose="02040604050505020304" pitchFamily="18" charset="0"/>
                        </a:rPr>
                        <a:t>Etude 2</a:t>
                      </a:r>
                    </a:p>
                  </a:txBody>
                  <a:tcPr marL="54006" marR="54006" marT="54864" marB="54864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20492">
                <a:tc>
                  <a:txBody>
                    <a:bodyPr/>
                    <a:lstStyle/>
                    <a:p>
                      <a:endParaRPr lang="fr-BE" sz="3200" dirty="0">
                        <a:latin typeface="+mn-lt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Jeunes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Agés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Jeunes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Agés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  <a:tr h="1090863">
                <a:tc>
                  <a:txBody>
                    <a:bodyPr/>
                    <a:lstStyle/>
                    <a:p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Age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22,6 </a:t>
                      </a:r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(1,7)</a:t>
                      </a:r>
                      <a:endParaRPr lang="fr-BE" sz="28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marL="0" marR="0" indent="0" algn="ctr" defTabSz="32454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66,9</a:t>
                      </a:r>
                    </a:p>
                    <a:p>
                      <a:pPr marL="0" marR="0" indent="0" algn="ctr" defTabSz="32454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(4,4)</a:t>
                      </a: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23,4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(1,73)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72,62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(7,02)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  <a:tr h="1090863">
                <a:tc>
                  <a:txBody>
                    <a:bodyPr/>
                    <a:lstStyle/>
                    <a:p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Education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(1,92)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16,1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(4,13)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14,18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(1,7)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14,4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(1,47)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  <a:tr h="697211">
                <a:tc>
                  <a:txBody>
                    <a:bodyPr/>
                    <a:lstStyle/>
                    <a:p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Sexe</a:t>
                      </a:r>
                      <a:r>
                        <a:rPr lang="fr-BE" sz="3200" baseline="0" dirty="0" smtClean="0">
                          <a:latin typeface="Century" panose="02040604050505020304" pitchFamily="18" charset="0"/>
                        </a:rPr>
                        <a:t> F/M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10/10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12/8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11/9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2800" dirty="0" smtClean="0">
                          <a:latin typeface="Century" panose="02040604050505020304" pitchFamily="18" charset="0"/>
                        </a:rPr>
                        <a:t>12/9</a:t>
                      </a:r>
                      <a:endParaRPr lang="fr-BE" sz="28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  <a:tr h="1062210">
                <a:tc>
                  <a:txBody>
                    <a:bodyPr/>
                    <a:lstStyle/>
                    <a:p>
                      <a:r>
                        <a:rPr lang="fr-BE" sz="3200" dirty="0" err="1" smtClean="0">
                          <a:latin typeface="Century" panose="02040604050505020304" pitchFamily="18" charset="0"/>
                        </a:rPr>
                        <a:t>Mattis</a:t>
                      </a:r>
                      <a:r>
                        <a:rPr lang="fr-BE" sz="3200" baseline="0" dirty="0" smtClean="0">
                          <a:latin typeface="Century" panose="02040604050505020304" pitchFamily="18" charset="0"/>
                        </a:rPr>
                        <a:t> DRS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_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140,95</a:t>
                      </a:r>
                      <a:endParaRPr lang="fr-BE" sz="3200" dirty="0" smtClean="0">
                        <a:latin typeface="Century" panose="02040604050505020304" pitchFamily="18" charset="0"/>
                      </a:endParaRP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(2,52)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_</a:t>
                      </a:r>
                      <a:endParaRPr lang="fr-BE" sz="32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141,67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(3,64)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  <a:tr h="1035865">
                <a:tc>
                  <a:txBody>
                    <a:bodyPr/>
                    <a:lstStyle/>
                    <a:p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Mill-Hill </a:t>
                      </a:r>
                      <a:r>
                        <a:rPr lang="fr-BE" sz="2800" dirty="0" smtClean="0">
                          <a:latin typeface="Century" panose="02040604050505020304" pitchFamily="18" charset="0"/>
                        </a:rPr>
                        <a:t>(/33)</a:t>
                      </a:r>
                      <a:endParaRPr lang="fr-BE" sz="28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25,25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(3,04)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27,5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(4,51)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21,55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(3,85)</a:t>
                      </a:r>
                      <a:endParaRPr lang="fr-BE" sz="28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3200" dirty="0" smtClean="0">
                          <a:latin typeface="Century" panose="02040604050505020304" pitchFamily="18" charset="0"/>
                        </a:rPr>
                        <a:t>22,9</a:t>
                      </a:r>
                    </a:p>
                    <a:p>
                      <a:pPr algn="ctr"/>
                      <a:r>
                        <a:rPr lang="fr-BE" sz="2400" dirty="0" smtClean="0">
                          <a:latin typeface="Century" panose="02040604050505020304" pitchFamily="18" charset="0"/>
                        </a:rPr>
                        <a:t>(6,11)</a:t>
                      </a:r>
                      <a:endParaRPr lang="fr-BE" sz="2400" dirty="0">
                        <a:latin typeface="Century" panose="02040604050505020304" pitchFamily="18" charset="0"/>
                      </a:endParaRPr>
                    </a:p>
                  </a:txBody>
                  <a:tcPr marL="54006" marR="54006" marT="54864" marB="54864"/>
                </a:tc>
              </a:tr>
            </a:tbl>
          </a:graphicData>
        </a:graphic>
      </p:graphicFrame>
      <p:sp>
        <p:nvSpPr>
          <p:cNvPr id="31" name="Rectangle 30"/>
          <p:cNvSpPr/>
          <p:nvPr/>
        </p:nvSpPr>
        <p:spPr>
          <a:xfrm>
            <a:off x="467126" y="26557483"/>
            <a:ext cx="9288464" cy="7685871"/>
          </a:xfrm>
          <a:prstGeom prst="rect">
            <a:avLst/>
          </a:prstGeom>
          <a:noFill/>
          <a:ln w="76200">
            <a:solidFill>
              <a:srgbClr val="F397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1800000" rIns="540000" bIns="360000"/>
          <a:lstStyle/>
          <a:p>
            <a:pPr>
              <a:spcBef>
                <a:spcPts val="600"/>
              </a:spcBef>
              <a:defRPr/>
            </a:pPr>
            <a:endParaRPr lang="en-US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76518" y="26551179"/>
            <a:ext cx="9253004" cy="834538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METHODE: </a:t>
            </a:r>
            <a:r>
              <a:rPr lang="en-US" sz="5400" b="1" dirty="0" err="1" smtClean="0">
                <a:solidFill>
                  <a:srgbClr val="F3973A"/>
                </a:solidFill>
                <a:latin typeface="Century" panose="02040604050505020304" pitchFamily="18" charset="0"/>
              </a:rPr>
              <a:t>Procédure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0104770" y="18355463"/>
            <a:ext cx="19415690" cy="985806"/>
          </a:xfrm>
          <a:prstGeom prst="rect">
            <a:avLst/>
          </a:prstGeom>
          <a:solidFill>
            <a:srgbClr val="002060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0" tIns="0" rIns="540000" bIns="0" anchor="ctr"/>
          <a:lstStyle/>
          <a:p>
            <a:pPr algn="ctr">
              <a:defRPr/>
            </a:pPr>
            <a:r>
              <a:rPr lang="en-US" sz="5400" b="1" dirty="0" smtClean="0">
                <a:solidFill>
                  <a:srgbClr val="F3973A"/>
                </a:solidFill>
                <a:latin typeface="Century" panose="02040604050505020304" pitchFamily="18" charset="0"/>
              </a:rPr>
              <a:t>RESULTATS</a:t>
            </a:r>
            <a:endParaRPr lang="en-US" sz="5400" dirty="0">
              <a:solidFill>
                <a:srgbClr val="F3973A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57" name="Graphique 56"/>
          <p:cNvGraphicFramePr/>
          <p:nvPr>
            <p:extLst>
              <p:ext uri="{D42A27DB-BD31-4B8C-83A1-F6EECF244321}">
                <p14:modId xmlns:p14="http://schemas.microsoft.com/office/powerpoint/2010/main" val="613296123"/>
              </p:ext>
            </p:extLst>
          </p:nvPr>
        </p:nvGraphicFramePr>
        <p:xfrm>
          <a:off x="10518908" y="20415325"/>
          <a:ext cx="9007071" cy="6414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9" name="ZoneTexte 58"/>
          <p:cNvSpPr txBox="1"/>
          <p:nvPr/>
        </p:nvSpPr>
        <p:spPr>
          <a:xfrm>
            <a:off x="11483976" y="19537617"/>
            <a:ext cx="7579319" cy="646331"/>
          </a:xfrm>
          <a:prstGeom prst="rect">
            <a:avLst/>
          </a:prstGeom>
          <a:solidFill>
            <a:srgbClr val="F3973A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BE" sz="3600" dirty="0" smtClean="0">
                <a:latin typeface="Century" panose="02040604050505020304" pitchFamily="18" charset="0"/>
              </a:rPr>
              <a:t>Etude 1 : Reconnaissance oui / non</a:t>
            </a:r>
            <a:endParaRPr lang="en-GB" sz="3600" dirty="0">
              <a:latin typeface="Century" panose="02040604050505020304" pitchFamily="18" charset="0"/>
            </a:endParaRPr>
          </a:p>
        </p:txBody>
      </p:sp>
      <p:cxnSp>
        <p:nvCxnSpPr>
          <p:cNvPr id="69" name="Connecteur droit 68"/>
          <p:cNvCxnSpPr/>
          <p:nvPr/>
        </p:nvCxnSpPr>
        <p:spPr>
          <a:xfrm flipH="1">
            <a:off x="19766026" y="19832432"/>
            <a:ext cx="31436" cy="1302243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20624163" y="19537617"/>
            <a:ext cx="8392041" cy="646331"/>
          </a:xfrm>
          <a:prstGeom prst="rect">
            <a:avLst/>
          </a:prstGeom>
          <a:solidFill>
            <a:srgbClr val="F3973A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r"/>
            <a:r>
              <a:rPr lang="fr-BE" sz="3600" dirty="0" smtClean="0">
                <a:latin typeface="Century" panose="02040604050505020304" pitchFamily="18" charset="0"/>
              </a:rPr>
              <a:t>Etude 2 : Reconnaissance à choix forcé</a:t>
            </a:r>
            <a:endParaRPr lang="en-GB" sz="3600" dirty="0">
              <a:latin typeface="Century" panose="02040604050505020304" pitchFamily="18" charset="0"/>
            </a:endParaRPr>
          </a:p>
        </p:txBody>
      </p:sp>
      <p:graphicFrame>
        <p:nvGraphicFramePr>
          <p:cNvPr id="77" name="Graphique 76"/>
          <p:cNvGraphicFramePr/>
          <p:nvPr>
            <p:extLst>
              <p:ext uri="{D42A27DB-BD31-4B8C-83A1-F6EECF244321}">
                <p14:modId xmlns:p14="http://schemas.microsoft.com/office/powerpoint/2010/main" val="3802252355"/>
              </p:ext>
            </p:extLst>
          </p:nvPr>
        </p:nvGraphicFramePr>
        <p:xfrm>
          <a:off x="20037509" y="20499750"/>
          <a:ext cx="8953321" cy="6330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635859" y="27384588"/>
            <a:ext cx="8970094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BE" sz="3200" b="1" u="sng" dirty="0" smtClean="0">
                <a:latin typeface="Century" panose="02040604050505020304" pitchFamily="18" charset="0"/>
              </a:rPr>
              <a:t>Encodage</a:t>
            </a:r>
            <a:r>
              <a:rPr lang="fr-BE" sz="3200" dirty="0" smtClean="0">
                <a:latin typeface="Century" panose="02040604050505020304" pitchFamily="18" charset="0"/>
              </a:rPr>
              <a:t> </a:t>
            </a:r>
            <a:r>
              <a:rPr lang="fr-BE" sz="2800" dirty="0" smtClean="0">
                <a:latin typeface="Century" panose="02040604050505020304" pitchFamily="18" charset="0"/>
              </a:rPr>
              <a:t>: 66 paires de mots sous 2 conditions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BE" sz="2800" u="sng" dirty="0">
                <a:latin typeface="Century" panose="02040604050505020304" pitchFamily="18" charset="0"/>
              </a:rPr>
              <a:t>U</a:t>
            </a:r>
            <a:r>
              <a:rPr lang="fr-BE" sz="2800" u="sng" dirty="0" smtClean="0">
                <a:latin typeface="Century" panose="02040604050505020304" pitchFamily="18" charset="0"/>
              </a:rPr>
              <a:t>ne </a:t>
            </a:r>
            <a:r>
              <a:rPr lang="fr-BE" sz="2800" u="sng" dirty="0" smtClean="0">
                <a:latin typeface="Century" panose="02040604050505020304" pitchFamily="18" charset="0"/>
              </a:rPr>
              <a:t>condition d’unification </a:t>
            </a:r>
            <a:r>
              <a:rPr lang="fr-BE" sz="2800" dirty="0" smtClean="0">
                <a:latin typeface="Century" panose="02040604050505020304" pitchFamily="18" charset="0"/>
              </a:rPr>
              <a:t>: mots composés</a:t>
            </a:r>
            <a:endParaRPr lang="fr-BE" sz="2400" dirty="0" smtClean="0">
              <a:latin typeface="Century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BE" sz="2400" dirty="0">
              <a:latin typeface="Century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BE" sz="2400" dirty="0" smtClean="0">
              <a:latin typeface="Century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BE" sz="2400" dirty="0">
              <a:latin typeface="Century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BE" sz="2800" u="sng" dirty="0">
                <a:latin typeface="Century" panose="02040604050505020304" pitchFamily="18" charset="0"/>
              </a:rPr>
              <a:t>U</a:t>
            </a:r>
            <a:r>
              <a:rPr lang="fr-BE" sz="2800" u="sng" dirty="0" smtClean="0">
                <a:latin typeface="Century" panose="02040604050505020304" pitchFamily="18" charset="0"/>
              </a:rPr>
              <a:t>ne </a:t>
            </a:r>
            <a:r>
              <a:rPr lang="fr-BE" sz="2800" u="sng" dirty="0">
                <a:latin typeface="Century" panose="02040604050505020304" pitchFamily="18" charset="0"/>
              </a:rPr>
              <a:t>condition </a:t>
            </a:r>
            <a:r>
              <a:rPr lang="fr-BE" sz="2800" u="sng" dirty="0" smtClean="0">
                <a:latin typeface="Century" panose="02040604050505020304" pitchFamily="18" charset="0"/>
              </a:rPr>
              <a:t>sans unification </a:t>
            </a:r>
            <a:r>
              <a:rPr lang="fr-BE" sz="2800" dirty="0">
                <a:latin typeface="Century" panose="02040604050505020304" pitchFamily="18" charset="0"/>
              </a:rPr>
              <a:t>: </a:t>
            </a:r>
            <a:r>
              <a:rPr lang="fr-BE" sz="2800" dirty="0" smtClean="0">
                <a:latin typeface="Century" panose="02040604050505020304" pitchFamily="18" charset="0"/>
              </a:rPr>
              <a:t>nouvelles paires</a:t>
            </a:r>
            <a:endParaRPr lang="fr-BE" sz="2400" dirty="0" smtClean="0">
              <a:latin typeface="Century" panose="020406040505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BE" sz="2400" dirty="0">
              <a:latin typeface="Century" panose="02040604050505020304" pitchFamily="18" charset="0"/>
            </a:endParaRPr>
          </a:p>
          <a:p>
            <a:endParaRPr lang="fr-BE" sz="2400" dirty="0" smtClean="0">
              <a:latin typeface="Century" panose="02040604050505020304" pitchFamily="18" charset="0"/>
            </a:endParaRPr>
          </a:p>
          <a:p>
            <a:endParaRPr lang="fr-BE" sz="2400" dirty="0">
              <a:latin typeface="Century" panose="02040604050505020304" pitchFamily="18" charset="0"/>
            </a:endParaRPr>
          </a:p>
          <a:p>
            <a:endParaRPr lang="fr-BE" sz="2400" dirty="0">
              <a:latin typeface="Century" panose="02040604050505020304" pitchFamily="18" charset="0"/>
            </a:endParaRPr>
          </a:p>
          <a:p>
            <a:r>
              <a:rPr lang="fr-BE" sz="3200" b="1" u="sng" dirty="0" smtClean="0">
                <a:latin typeface="Century" panose="02040604050505020304" pitchFamily="18" charset="0"/>
              </a:rPr>
              <a:t>Reconnaissance</a:t>
            </a:r>
            <a:r>
              <a:rPr lang="fr-BE" sz="3200" b="1" dirty="0" smtClean="0">
                <a:latin typeface="Century" panose="02040604050505020304" pitchFamily="18" charset="0"/>
              </a:rPr>
              <a:t> :</a:t>
            </a:r>
            <a:r>
              <a:rPr lang="fr-BE" sz="3200" dirty="0" smtClean="0">
                <a:latin typeface="Century" panose="02040604050505020304" pitchFamily="18" charset="0"/>
              </a:rPr>
              <a:t> </a:t>
            </a:r>
          </a:p>
          <a:p>
            <a:r>
              <a:rPr lang="fr-BE" sz="2800" dirty="0" smtClean="0">
                <a:latin typeface="Century" panose="02040604050505020304" pitchFamily="18" charset="0"/>
              </a:rPr>
              <a:t>	</a:t>
            </a:r>
            <a:r>
              <a:rPr lang="fr-BE" sz="2800" b="1" dirty="0" smtClean="0">
                <a:latin typeface="Century" panose="02040604050505020304" pitchFamily="18" charset="0"/>
              </a:rPr>
              <a:t>   </a:t>
            </a:r>
            <a:r>
              <a:rPr lang="fr-BE" sz="2800" u="sng" dirty="0" smtClean="0">
                <a:latin typeface="Century" panose="02040604050505020304" pitchFamily="18" charset="0"/>
              </a:rPr>
              <a:t>Etude 1</a:t>
            </a:r>
            <a:r>
              <a:rPr lang="fr-BE" sz="2800" b="1" dirty="0" smtClean="0">
                <a:latin typeface="Century" panose="02040604050505020304" pitchFamily="18" charset="0"/>
              </a:rPr>
              <a:t> </a:t>
            </a:r>
            <a:r>
              <a:rPr lang="fr-BE" sz="2800" dirty="0" smtClean="0">
                <a:latin typeface="Century" panose="02040604050505020304" pitchFamily="18" charset="0"/>
              </a:rPr>
              <a:t>				   </a:t>
            </a:r>
            <a:r>
              <a:rPr lang="fr-BE" sz="2800" u="sng" dirty="0" smtClean="0">
                <a:latin typeface="Century" panose="02040604050505020304" pitchFamily="18" charset="0"/>
              </a:rPr>
              <a:t>Etude 2</a:t>
            </a:r>
          </a:p>
          <a:p>
            <a:endParaRPr lang="fr-BE" sz="2800" u="sng" dirty="0">
              <a:latin typeface="Century" panose="02040604050505020304" pitchFamily="18" charset="0"/>
            </a:endParaRPr>
          </a:p>
          <a:p>
            <a:endParaRPr lang="fr-BE" sz="2800" u="sng" dirty="0" smtClean="0">
              <a:latin typeface="Century" panose="02040604050505020304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fr-BE" sz="2800" dirty="0" smtClean="0">
                <a:latin typeface="Century" panose="02040604050505020304" pitchFamily="18" charset="0"/>
              </a:rPr>
              <a:t>+ </a:t>
            </a:r>
            <a:r>
              <a:rPr lang="fr-BE" sz="2800" dirty="0" err="1" smtClean="0">
                <a:latin typeface="Century" panose="02040604050505020304" pitchFamily="18" charset="0"/>
              </a:rPr>
              <a:t>Remember</a:t>
            </a:r>
            <a:r>
              <a:rPr lang="fr-BE" sz="2800" dirty="0" smtClean="0">
                <a:latin typeface="Century" panose="02040604050505020304" pitchFamily="18" charset="0"/>
              </a:rPr>
              <a:t>/Know/</a:t>
            </a:r>
            <a:r>
              <a:rPr lang="fr-BE" sz="2800" dirty="0" err="1" smtClean="0">
                <a:latin typeface="Century" panose="02040604050505020304" pitchFamily="18" charset="0"/>
              </a:rPr>
              <a:t>Guess</a:t>
            </a:r>
            <a:endParaRPr lang="fr-BE" sz="2800" dirty="0">
              <a:latin typeface="Century" panose="020406040505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3985" y="28641779"/>
            <a:ext cx="8852103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BE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casse cou</a:t>
            </a:r>
          </a:p>
          <a:p>
            <a:pPr algn="ctr"/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Un </a:t>
            </a:r>
            <a:r>
              <a:rPr lang="fr-B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casse-cou est une personne qui prend souvent des </a:t>
            </a:r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risques</a:t>
            </a:r>
            <a:endParaRPr lang="fr-B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383714" y="30167901"/>
            <a:ext cx="5926622" cy="95410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BE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h</a:t>
            </a:r>
            <a:r>
              <a:rPr lang="fr-BE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erbe idée</a:t>
            </a:r>
          </a:p>
          <a:p>
            <a:pPr algn="ctr"/>
            <a:r>
              <a:rPr lang="fr-BE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Piétiner l’herbe n’est pas une bonne idée</a:t>
            </a:r>
            <a:endParaRPr lang="fr-B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" panose="02040604050505020304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65751" y="32625339"/>
            <a:ext cx="3615284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BE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Avez-vous étudié cette paire?</a:t>
            </a:r>
          </a:p>
          <a:p>
            <a:pPr algn="ctr"/>
            <a:r>
              <a:rPr lang="fr-BE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casse tête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35641" y="32625338"/>
            <a:ext cx="4948791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FF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BE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Laquelle de ces paires avez-vous étudié?</a:t>
            </a:r>
          </a:p>
          <a:p>
            <a:pPr algn="ctr"/>
            <a:r>
              <a:rPr lang="fr-BE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" panose="02040604050505020304" pitchFamily="18" charset="0"/>
              </a:rPr>
              <a:t>casse tête		casse cou</a:t>
            </a:r>
          </a:p>
        </p:txBody>
      </p:sp>
      <p:graphicFrame>
        <p:nvGraphicFramePr>
          <p:cNvPr id="42" name="Graphique 41"/>
          <p:cNvGraphicFramePr/>
          <p:nvPr>
            <p:extLst>
              <p:ext uri="{D42A27DB-BD31-4B8C-83A1-F6EECF244321}">
                <p14:modId xmlns:p14="http://schemas.microsoft.com/office/powerpoint/2010/main" val="3868173756"/>
              </p:ext>
            </p:extLst>
          </p:nvPr>
        </p:nvGraphicFramePr>
        <p:xfrm>
          <a:off x="20131542" y="28474773"/>
          <a:ext cx="4746316" cy="4640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9" name="ZoneTexte 38"/>
          <p:cNvSpPr txBox="1"/>
          <p:nvPr/>
        </p:nvSpPr>
        <p:spPr>
          <a:xfrm>
            <a:off x="10827078" y="27484247"/>
            <a:ext cx="2911374" cy="523220"/>
          </a:xfrm>
          <a:prstGeom prst="rect">
            <a:avLst/>
          </a:prstGeom>
          <a:solidFill>
            <a:srgbClr val="F3973A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BE" sz="2800" dirty="0" smtClean="0">
                <a:latin typeface="Century" panose="02040604050505020304" pitchFamily="18" charset="0"/>
              </a:rPr>
              <a:t>Paradigme RKG</a:t>
            </a:r>
            <a:endParaRPr lang="en-GB" sz="2800" dirty="0">
              <a:latin typeface="Century" panose="02040604050505020304" pitchFamily="18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20500193" y="27484247"/>
            <a:ext cx="2911374" cy="523220"/>
          </a:xfrm>
          <a:prstGeom prst="rect">
            <a:avLst/>
          </a:prstGeom>
          <a:solidFill>
            <a:srgbClr val="F3973A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fr-BE" sz="2800" dirty="0" smtClean="0">
                <a:latin typeface="Century" panose="02040604050505020304" pitchFamily="18" charset="0"/>
              </a:rPr>
              <a:t>Paradigme RKG</a:t>
            </a:r>
            <a:endParaRPr lang="en-GB" sz="2800" dirty="0">
              <a:latin typeface="Century" panose="02040604050505020304" pitchFamily="18" charset="0"/>
            </a:endParaRPr>
          </a:p>
        </p:txBody>
      </p:sp>
      <p:graphicFrame>
        <p:nvGraphicFramePr>
          <p:cNvPr id="41" name="Graphique 40"/>
          <p:cNvGraphicFramePr/>
          <p:nvPr>
            <p:extLst>
              <p:ext uri="{D42A27DB-BD31-4B8C-83A1-F6EECF244321}">
                <p14:modId xmlns:p14="http://schemas.microsoft.com/office/powerpoint/2010/main" val="1154089972"/>
              </p:ext>
            </p:extLst>
          </p:nvPr>
        </p:nvGraphicFramePr>
        <p:xfrm>
          <a:off x="10070096" y="28264036"/>
          <a:ext cx="4992346" cy="4956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3" name="Graphique 42"/>
          <p:cNvGraphicFramePr/>
          <p:nvPr>
            <p:extLst>
              <p:ext uri="{D42A27DB-BD31-4B8C-83A1-F6EECF244321}">
                <p14:modId xmlns:p14="http://schemas.microsoft.com/office/powerpoint/2010/main" val="3693088592"/>
              </p:ext>
            </p:extLst>
          </p:nvPr>
        </p:nvGraphicFramePr>
        <p:xfrm>
          <a:off x="14843957" y="28293995"/>
          <a:ext cx="4841062" cy="4925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6" name="Graphique 45"/>
          <p:cNvGraphicFramePr/>
          <p:nvPr>
            <p:extLst>
              <p:ext uri="{D42A27DB-BD31-4B8C-83A1-F6EECF244321}">
                <p14:modId xmlns:p14="http://schemas.microsoft.com/office/powerpoint/2010/main" val="1762682320"/>
              </p:ext>
            </p:extLst>
          </p:nvPr>
        </p:nvGraphicFramePr>
        <p:xfrm>
          <a:off x="24883817" y="28448267"/>
          <a:ext cx="4723686" cy="4667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cxnSp>
        <p:nvCxnSpPr>
          <p:cNvPr id="48" name="Connecteur droit 47"/>
          <p:cNvCxnSpPr/>
          <p:nvPr/>
        </p:nvCxnSpPr>
        <p:spPr>
          <a:xfrm>
            <a:off x="16928666" y="30285810"/>
            <a:ext cx="10374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24231990" y="21878047"/>
            <a:ext cx="1176388" cy="981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27883067" y="26388075"/>
            <a:ext cx="16211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400" dirty="0" smtClean="0">
                <a:latin typeface="Century" panose="02040604050505020304" pitchFamily="18" charset="0"/>
              </a:rPr>
              <a:t>* p &lt; 0,05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400" dirty="0" smtClean="0">
                <a:latin typeface="Century" panose="02040604050505020304" pitchFamily="18" charset="0"/>
              </a:rPr>
              <a:t>** p &lt; 0,01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BE" sz="1400" dirty="0" smtClean="0">
                <a:latin typeface="Century" panose="02040604050505020304" pitchFamily="18" charset="0"/>
              </a:rPr>
              <a:t>*** p &lt; 0,001</a:t>
            </a:r>
            <a:endParaRPr lang="en-GB" sz="1400" dirty="0">
              <a:latin typeface="Century" panose="02040604050505020304" pitchFamily="18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693985" y="13567922"/>
            <a:ext cx="287954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L’unification (ici, deux mots formant un mot composé) permet-elle d’atténuer le déficit associatif des participants âgés en permettant de baser la reconnaissance sur un sentiment de familiarité ?</a:t>
            </a:r>
          </a:p>
          <a:p>
            <a:pPr marL="2182813" lvl="1" indent="-571500">
              <a:buFont typeface="Arial" panose="020B0604020202020204" pitchFamily="34" charset="0"/>
              <a:buChar char="•"/>
            </a:pPr>
            <a:r>
              <a:rPr lang="fr-BE" sz="4400" dirty="0" smtClean="0">
                <a:latin typeface="Century" panose="02040604050505020304" pitchFamily="18" charset="0"/>
              </a:rPr>
              <a:t>Avantage de discrimination pour les mots composés chez les âgés?</a:t>
            </a:r>
          </a:p>
          <a:p>
            <a:pPr marL="2182813" lvl="1" indent="-571500">
              <a:buFont typeface="Arial" panose="020B0604020202020204" pitchFamily="34" charset="0"/>
              <a:buChar char="•"/>
            </a:pPr>
            <a:r>
              <a:rPr lang="fr-BE" sz="4400" dirty="0" smtClean="0">
                <a:latin typeface="Century" panose="02040604050505020304" pitchFamily="18" charset="0"/>
              </a:rPr>
              <a:t>Reconnaissance de mots composés sous-tendue par davantage de familiarité chez les âgés?</a:t>
            </a:r>
          </a:p>
          <a:p>
            <a:pPr marL="571500" indent="-5715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Effet du format du test? Utilisation de la familiarité : choix forcé &gt; oui/non</a:t>
            </a:r>
            <a:endParaRPr lang="fr-BE" sz="4800" u="sng" dirty="0" smtClean="0">
              <a:latin typeface="Century" panose="02040604050505020304" pitchFamily="18" charset="0"/>
            </a:endParaRPr>
          </a:p>
        </p:txBody>
      </p:sp>
      <p:sp>
        <p:nvSpPr>
          <p:cNvPr id="45" name="ZoneTexte 55"/>
          <p:cNvSpPr txBox="1"/>
          <p:nvPr/>
        </p:nvSpPr>
        <p:spPr>
          <a:xfrm>
            <a:off x="511308" y="35643269"/>
            <a:ext cx="2902227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1611313" indent="8699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3235325" indent="17335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4857750" indent="2595563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6480175" indent="346075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685800" indent="-6858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L’utilisation de mots composés (déjà unifiés) facilite la reconnaissance basée sur la familiarité.</a:t>
            </a:r>
          </a:p>
          <a:p>
            <a:pPr marL="3921125" lvl="2" indent="-685800">
              <a:buFont typeface="Arial" panose="020B0604020202020204" pitchFamily="34" charset="0"/>
              <a:buChar char="•"/>
            </a:pPr>
            <a:r>
              <a:rPr lang="fr-BE" sz="4400" dirty="0" smtClean="0">
                <a:latin typeface="Century" panose="02040604050505020304" pitchFamily="18" charset="0"/>
              </a:rPr>
              <a:t>Effet similaire chez les jeunes et chez les âgés </a:t>
            </a:r>
            <a:endParaRPr lang="fr-BE" sz="4400" dirty="0">
              <a:latin typeface="Century" panose="02040604050505020304" pitchFamily="18" charset="0"/>
            </a:endParaRPr>
          </a:p>
          <a:p>
            <a:pPr marL="3921125" lvl="2" indent="-685800">
              <a:buFont typeface="Arial" panose="020B0604020202020204" pitchFamily="34" charset="0"/>
              <a:buChar char="•"/>
            </a:pPr>
            <a:r>
              <a:rPr lang="fr-BE" sz="4400" dirty="0" smtClean="0">
                <a:latin typeface="Century" panose="02040604050505020304" pitchFamily="18" charset="0"/>
              </a:rPr>
              <a:t>Pas d’atténuation de </a:t>
            </a:r>
            <a:r>
              <a:rPr lang="fr-BE" sz="4400" dirty="0">
                <a:latin typeface="Century" panose="02040604050505020304" pitchFamily="18" charset="0"/>
              </a:rPr>
              <a:t>l’effet de l’âge sur la reconnaissance </a:t>
            </a:r>
            <a:r>
              <a:rPr lang="fr-BE" sz="4400" dirty="0" smtClean="0">
                <a:latin typeface="Century" panose="02040604050505020304" pitchFamily="18" charset="0"/>
              </a:rPr>
              <a:t>d’associations unifiées en reconnaissance oui/non </a:t>
            </a:r>
            <a:r>
              <a:rPr lang="fr-BE" sz="4400" dirty="0" smtClean="0">
                <a:latin typeface="Century" panose="02040604050505020304" pitchFamily="18" charset="0"/>
                <a:sym typeface="Wingdings" panose="05000000000000000000" pitchFamily="2" charset="2"/>
              </a:rPr>
              <a:t> </a:t>
            </a:r>
            <a:r>
              <a:rPr lang="fr-BE" sz="4400" dirty="0" smtClean="0">
                <a:latin typeface="Century" panose="02040604050505020304" pitchFamily="18" charset="0"/>
              </a:rPr>
              <a:t>familiarité pré-expérimentale importante que les âgés ne parviennent pas à contrecarrer à l’aide de la recollection qui est altérée.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Le choix forcé permet une utilisation fiable de la familiarité relative qui est plus importante pour les mots unifiés et mène à une meilleure discrimination des mots composés.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604431" y="6910074"/>
            <a:ext cx="2888496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Difficulté à encoder et rappeler des associations permettant de former un souvenir épisodique complexe dans le vieillissement normal </a:t>
            </a:r>
            <a:r>
              <a:rPr lang="fr-BE" sz="4000" dirty="0" smtClean="0">
                <a:latin typeface="Century" panose="02040604050505020304" pitchFamily="18" charset="0"/>
              </a:rPr>
              <a:t>(</a:t>
            </a:r>
            <a:r>
              <a:rPr lang="fr-BE" sz="4000" dirty="0" err="1" smtClean="0">
                <a:latin typeface="Century" panose="02040604050505020304" pitchFamily="18" charset="0"/>
              </a:rPr>
              <a:t>Naveh-Benjamin</a:t>
            </a:r>
            <a:r>
              <a:rPr lang="fr-BE" sz="4000" dirty="0" smtClean="0">
                <a:latin typeface="Century" panose="02040604050505020304" pitchFamily="18" charset="0"/>
              </a:rPr>
              <a:t>, 2000).</a:t>
            </a:r>
            <a:r>
              <a:rPr lang="fr-BE" sz="4800" dirty="0">
                <a:latin typeface="Century" panose="02040604050505020304" pitchFamily="18" charset="0"/>
              </a:rPr>
              <a:t> </a:t>
            </a:r>
            <a:endParaRPr lang="fr-BE" sz="4800" dirty="0" smtClean="0">
              <a:latin typeface="Century" panose="020406040505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La </a:t>
            </a:r>
            <a:r>
              <a:rPr lang="fr-BE" sz="4800" dirty="0">
                <a:latin typeface="Century" panose="02040604050505020304" pitchFamily="18" charset="0"/>
              </a:rPr>
              <a:t>recollection (rappel de détails liés au contexte d’apprentissage</a:t>
            </a:r>
            <a:r>
              <a:rPr lang="fr-BE" sz="4800" dirty="0" smtClean="0">
                <a:latin typeface="Century" panose="02040604050505020304" pitchFamily="18" charset="0"/>
              </a:rPr>
              <a:t>) décline </a:t>
            </a:r>
            <a:r>
              <a:rPr lang="fr-BE" sz="4800" dirty="0">
                <a:latin typeface="Century" panose="02040604050505020304" pitchFamily="18" charset="0"/>
              </a:rPr>
              <a:t>mais la familiarité (rappel sur base de la force du souvenir</a:t>
            </a:r>
            <a:r>
              <a:rPr lang="fr-BE" sz="4800" dirty="0" smtClean="0">
                <a:latin typeface="Century" panose="02040604050505020304" pitchFamily="18" charset="0"/>
              </a:rPr>
              <a:t>) est </a:t>
            </a:r>
            <a:r>
              <a:rPr lang="fr-BE" sz="4800" dirty="0">
                <a:latin typeface="Century" panose="02040604050505020304" pitchFamily="18" charset="0"/>
              </a:rPr>
              <a:t>relativement préservée dans le vieillissement.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Récupérer des associations </a:t>
            </a:r>
            <a:r>
              <a:rPr lang="fr-BE" sz="4800" dirty="0" smtClean="0">
                <a:latin typeface="Century" panose="02040604050505020304" pitchFamily="18" charset="0"/>
              </a:rPr>
              <a:t>nécessite </a:t>
            </a:r>
            <a:r>
              <a:rPr lang="fr-BE" sz="4800" dirty="0" smtClean="0">
                <a:latin typeface="Century" panose="02040604050505020304" pitchFamily="18" charset="0"/>
              </a:rPr>
              <a:t>généralement la recollection.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BE" sz="4800" dirty="0" smtClean="0">
                <a:latin typeface="Century" panose="02040604050505020304" pitchFamily="18" charset="0"/>
              </a:rPr>
              <a:t>L’unification (encodage d’une association comme un tout intégré) permettrait de reconnaitre une association sur base de la familiarité uniquement.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C_template_traditional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CRC_template_traditional_poster</Template>
  <TotalTime>897</TotalTime>
  <Words>532</Words>
  <Application>Microsoft Office PowerPoint</Application>
  <PresentationFormat>Personnalisé</PresentationFormat>
  <Paragraphs>113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</vt:lpstr>
      <vt:lpstr>Wingdings</vt:lpstr>
      <vt:lpstr>CRC_template_traditional_poster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Christine</dc:creator>
  <cp:lastModifiedBy>PRIMINFO</cp:lastModifiedBy>
  <cp:revision>126</cp:revision>
  <dcterms:created xsi:type="dcterms:W3CDTF">2013-04-08T10:55:58Z</dcterms:created>
  <dcterms:modified xsi:type="dcterms:W3CDTF">2015-12-01T11:45:15Z</dcterms:modified>
</cp:coreProperties>
</file>