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109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Override PartName="/ppt/slides/slide114.xml" ContentType="application/vnd.openxmlformats-officedocument.presentationml.slide+xml"/>
  <Default Extension="bin" ContentType="application/vnd.openxmlformats-officedocument.presentationml.printerSettings"/>
  <Override PartName="/ppt/slideLayouts/slideLayout8.xml" ContentType="application/vnd.openxmlformats-officedocument.presentationml.slideLayout+xml"/>
  <Override PartName="/ppt/slides/slide92.xml" ContentType="application/vnd.openxmlformats-officedocument.presentationml.slide+xml"/>
  <Override PartName="/ppt/slides/slide100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s/slide106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111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Default Extension="gif" ContentType="image/gif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9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112.xml" ContentType="application/vnd.openxmlformats-officedocument.presentationml.slide+xml"/>
  <Override PartName="/ppt/slides/slide107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4.xml" ContentType="application/vnd.openxmlformats-officedocument.presentationml.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s/slide67.xml" ContentType="application/vnd.openxmlformats-officedocument.presentationml.slide+xml"/>
  <Override PartName="/ppt/slides/slide108.xml" ContentType="application/vnd.openxmlformats-officedocument.presentationml.slide+xml"/>
  <Override PartName="/ppt/slides/slide32.xml" ContentType="application/vnd.openxmlformats-officedocument.presentationml.slide+xml"/>
  <Override PartName="/ppt/slides/slide113.xml" ContentType="application/vnd.openxmlformats-officedocument.presentationml.slide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s/slide105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slides/slide110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16"/>
  </p:notesMasterIdLst>
  <p:sldIdLst>
    <p:sldId id="329" r:id="rId2"/>
    <p:sldId id="331" r:id="rId3"/>
    <p:sldId id="273" r:id="rId4"/>
    <p:sldId id="257" r:id="rId5"/>
    <p:sldId id="332" r:id="rId6"/>
    <p:sldId id="333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95" r:id="rId35"/>
    <p:sldId id="396" r:id="rId36"/>
    <p:sldId id="397" r:id="rId37"/>
    <p:sldId id="406" r:id="rId38"/>
    <p:sldId id="349" r:id="rId39"/>
    <p:sldId id="371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80" r:id="rId49"/>
    <p:sldId id="381" r:id="rId50"/>
    <p:sldId id="382" r:id="rId51"/>
    <p:sldId id="383" r:id="rId52"/>
    <p:sldId id="384" r:id="rId53"/>
    <p:sldId id="385" r:id="rId54"/>
    <p:sldId id="386" r:id="rId55"/>
    <p:sldId id="387" r:id="rId56"/>
    <p:sldId id="388" r:id="rId57"/>
    <p:sldId id="392" r:id="rId58"/>
    <p:sldId id="394" r:id="rId59"/>
    <p:sldId id="391" r:id="rId60"/>
    <p:sldId id="393" r:id="rId61"/>
    <p:sldId id="398" r:id="rId62"/>
    <p:sldId id="399" r:id="rId63"/>
    <p:sldId id="400" r:id="rId64"/>
    <p:sldId id="401" r:id="rId65"/>
    <p:sldId id="402" r:id="rId66"/>
    <p:sldId id="403" r:id="rId67"/>
    <p:sldId id="404" r:id="rId68"/>
    <p:sldId id="405" r:id="rId69"/>
    <p:sldId id="350" r:id="rId70"/>
    <p:sldId id="351" r:id="rId71"/>
    <p:sldId id="348" r:id="rId72"/>
    <p:sldId id="352" r:id="rId73"/>
    <p:sldId id="353" r:id="rId74"/>
    <p:sldId id="354" r:id="rId75"/>
    <p:sldId id="443" r:id="rId76"/>
    <p:sldId id="355" r:id="rId77"/>
    <p:sldId id="356" r:id="rId78"/>
    <p:sldId id="357" r:id="rId79"/>
    <p:sldId id="407" r:id="rId80"/>
    <p:sldId id="408" r:id="rId81"/>
    <p:sldId id="409" r:id="rId82"/>
    <p:sldId id="410" r:id="rId83"/>
    <p:sldId id="411" r:id="rId84"/>
    <p:sldId id="412" r:id="rId85"/>
    <p:sldId id="413" r:id="rId86"/>
    <p:sldId id="414" r:id="rId87"/>
    <p:sldId id="415" r:id="rId88"/>
    <p:sldId id="416" r:id="rId89"/>
    <p:sldId id="417" r:id="rId90"/>
    <p:sldId id="419" r:id="rId91"/>
    <p:sldId id="420" r:id="rId92"/>
    <p:sldId id="442" r:id="rId93"/>
    <p:sldId id="418" r:id="rId94"/>
    <p:sldId id="421" r:id="rId95"/>
    <p:sldId id="422" r:id="rId96"/>
    <p:sldId id="423" r:id="rId97"/>
    <p:sldId id="424" r:id="rId98"/>
    <p:sldId id="425" r:id="rId99"/>
    <p:sldId id="426" r:id="rId100"/>
    <p:sldId id="427" r:id="rId101"/>
    <p:sldId id="428" r:id="rId102"/>
    <p:sldId id="429" r:id="rId103"/>
    <p:sldId id="435" r:id="rId104"/>
    <p:sldId id="430" r:id="rId105"/>
    <p:sldId id="431" r:id="rId106"/>
    <p:sldId id="432" r:id="rId107"/>
    <p:sldId id="433" r:id="rId108"/>
    <p:sldId id="434" r:id="rId109"/>
    <p:sldId id="436" r:id="rId110"/>
    <p:sldId id="438" r:id="rId111"/>
    <p:sldId id="437" r:id="rId112"/>
    <p:sldId id="439" r:id="rId113"/>
    <p:sldId id="440" r:id="rId114"/>
    <p:sldId id="441" r:id="rId1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6428B"/>
    <a:srgbClr val="8A7862"/>
    <a:srgbClr val="BFD237"/>
    <a:srgbClr val="7F202A"/>
    <a:srgbClr val="0AE1FF"/>
    <a:srgbClr val="57D833"/>
    <a:srgbClr val="FF2404"/>
    <a:srgbClr val="EAEA00"/>
    <a:srgbClr val="D32397"/>
    <a:srgbClr val="A461E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7129" autoAdjust="0"/>
    <p:restoredTop sz="98653" autoAdjust="0"/>
  </p:normalViewPr>
  <p:slideViewPr>
    <p:cSldViewPr snapToGrid="0" snapToObjects="1">
      <p:cViewPr>
        <p:scale>
          <a:sx n="100" d="100"/>
          <a:sy n="100" d="100"/>
        </p:scale>
        <p:origin x="-1416" y="-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notesMaster" Target="notesMasters/notesMaster1.xml"/><Relationship Id="rId117" Type="http://schemas.openxmlformats.org/officeDocument/2006/relationships/printerSettings" Target="printerSettings/printerSettings1.bin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19A24-8E54-3E48-AAF1-AC09B8956905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F2C5F-1A77-7E4E-90AA-38E664748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45DA4-399A-CA48-8A7D-72B7AE5684BB}" type="slidenum">
              <a:rPr lang="fr-FR">
                <a:latin typeface="Times New Roman" pitchFamily="-84" charset="0"/>
              </a:rPr>
              <a:pPr/>
              <a:t>50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Le nerf est représenté par 4 axones de taille différente. La conduction nerveuse est plus rapide au niveau des axones de gros calibre.</a:t>
            </a:r>
          </a:p>
          <a:p>
            <a:pPr eaLnBrk="1" hangingPunct="1"/>
            <a:endParaRPr lang="fr-BE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Stimulation supramaximale</a:t>
            </a:r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7A2890-1DC2-7A4D-847D-580D469AC6A6}" type="slidenum">
              <a:rPr lang="fr-FR">
                <a:latin typeface="Times New Roman" pitchFamily="-84" charset="0"/>
              </a:rPr>
              <a:pPr/>
              <a:t>51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Démyélinisation segmentaire des neuropathies démyélinisantes acquises (ex. SGB)  par opposition à</a:t>
            </a: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Démyélinisation homogène des neuropathie héréditaire</a:t>
            </a:r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F97BB-4CBE-014D-AABA-E0BD62C426AE}" type="slidenum">
              <a:rPr lang="fr-FR">
                <a:latin typeface="Times New Roman" pitchFamily="-84" charset="0"/>
              </a:rPr>
              <a:pPr/>
              <a:t>52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52924-9291-7C45-929B-59A6F2989598}" type="slidenum">
              <a:rPr lang="fr-FR">
                <a:latin typeface="Times New Roman" pitchFamily="-84" charset="0"/>
              </a:rPr>
              <a:pPr/>
              <a:t>53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625F5-62E8-9041-B687-C84058BC3029}" type="slidenum">
              <a:rPr lang="fr-FR">
                <a:latin typeface="Times New Roman" pitchFamily="-84" charset="0"/>
              </a:rPr>
              <a:pPr/>
              <a:t>54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08C8D-1653-CF42-90A3-C3DAF2F5C2AB}" type="slidenum">
              <a:rPr lang="fr-FR">
                <a:latin typeface="Times New Roman" pitchFamily="-84" charset="0"/>
              </a:rPr>
              <a:pPr/>
              <a:t>55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A1100-CF42-664A-8025-90E5ECF3FC0B}" type="slidenum">
              <a:rPr lang="fr-FR">
                <a:latin typeface="Times New Roman" pitchFamily="-84" charset="0"/>
              </a:rPr>
              <a:pPr/>
              <a:t>56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7F065-E7F9-F244-B3B3-CB7562FB3550}" type="slidenum">
              <a:rPr lang="fr-FR">
                <a:latin typeface="Times New Roman" pitchFamily="-84" charset="0"/>
              </a:rPr>
              <a:pPr/>
              <a:t>59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348" y="686465"/>
            <a:ext cx="5058939" cy="3427893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54" y="4343179"/>
            <a:ext cx="5027893" cy="411435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 : expliquer pas à pas en fonction de l’intensité de la stimulation nerveuse</a:t>
            </a: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(durée=1ms, faible intensité uniquement Ia, puis Ia et f motrices, puis f motrices et collision de toutes les H)</a:t>
            </a:r>
          </a:p>
          <a:p>
            <a:pPr eaLnBrk="1" hangingPunct="1"/>
            <a:endParaRPr lang="fr-BE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 : chaque trace = st supramaximale, 5mV/D à gauche et 500 µV/D à droite</a:t>
            </a:r>
          </a:p>
          <a:p>
            <a:pPr eaLnBrk="1" hangingPunct="1"/>
            <a:endParaRPr lang="fr-BE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Paramètres pour les F et les H, et exemples pathologiques</a:t>
            </a:r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C9A09-6B3F-2646-B692-1DF5547920A3}" type="datetimeFigureOut">
              <a:rPr lang="fr-FR" smtClean="0"/>
              <a:pPr/>
              <a:t>1/12/15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me%CC%81dian.mp4" TargetMode="External"/><Relationship Id="rId2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77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gif"/><Relationship Id="rId3" Type="http://schemas.openxmlformats.org/officeDocument/2006/relationships/image" Target="../media/image79.gi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hyperlink" Target="C:%5CWINDOWS%5CBureau%5CDES2000%20bis.ppt%235.%20Pr%C3%A9sentation%20PowerPoi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hyperlink" Target="DES%202000%5CDES2000%20bis.ppt%238.%20Pr%C3%A9sentation%20PowerPoint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syn%20neuroge%CC%80ne.mp4" TargetMode="Externa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De%CC%81ficit%20mot.mp4" TargetMode="Externa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Amyotrophie.mp4" TargetMode="Externa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fasciculations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ROT.mp4" TargetMode="Externa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sensibilite%CC%81.mp4" TargetMode="Externa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Babinski.mp4" TargetMode="Externa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C:%5CWINDOWS%5CBureau%5CDES2000%20bis.ppt%235.%20Pr%C3%A9sentation%20PowerPoint" TargetMode="Externa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Nerf%20sural%20(deux%20segments).mov.mp4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C:%5CWINDOWS%5CBureau%5CDES2000%20bis.ppt%235.%20Pr%C3%A9sentation%20PowerPoint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Fibulaire%20moteur.mov.mp4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Re%CC%81flexe%20H%20(S1).mov.mp4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3" Type="http://schemas.openxmlformats.org/officeDocument/2006/relationships/image" Target="../media/image3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Sus-scapulaire.mov.mp4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Radic.mp4" TargetMode="External"/><Relationship Id="rId2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Lase%CC%80gue.mp4" TargetMode="External"/><Relationship Id="rId2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sous-le%CC%81sionnel.mp4" TargetMode="External"/><Relationship Id="rId2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TPS.mp4" TargetMode="Externa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gi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g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7.png"/><Relationship Id="rId1" Type="http://schemas.openxmlformats.org/officeDocument/2006/relationships/video" Target="file://localhost/Users/francoiswang/Documents/BAC3/radial.mp4" TargetMode="External"/><Relationship Id="rId2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85925"/>
            <a:ext cx="7772400" cy="1470025"/>
          </a:xfrm>
        </p:spPr>
        <p:txBody>
          <a:bodyPr/>
          <a:lstStyle/>
          <a:p>
            <a:r>
              <a:rPr lang="fr-FR" dirty="0" smtClean="0"/>
              <a:t>Neuropathies périphériques</a:t>
            </a:r>
            <a:br>
              <a:rPr lang="fr-FR" dirty="0" smtClean="0"/>
            </a:br>
            <a:r>
              <a:rPr lang="fr-FR" dirty="0" smtClean="0"/>
              <a:t>(pathologie)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4417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F. Wang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2476264" y="4406900"/>
            <a:ext cx="4191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Module neurologique bac 3 BKR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RU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9342" y="2368550"/>
            <a:ext cx="30940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8750"/>
            <a:ext cx="7772400" cy="1470025"/>
          </a:xfrm>
        </p:spPr>
        <p:txBody>
          <a:bodyPr/>
          <a:lstStyle/>
          <a:p>
            <a:r>
              <a:rPr lang="fr-FR" dirty="0" smtClean="0"/>
              <a:t>Dégénérescence axonale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3569" y="1727540"/>
            <a:ext cx="8649810" cy="391800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444500" algn="l"/>
                <a:tab pos="898525" algn="l"/>
                <a:tab pos="1701800" algn="l"/>
                <a:tab pos="2425700" algn="l"/>
                <a:tab pos="2692400" algn="l"/>
                <a:tab pos="2870200" algn="l"/>
                <a:tab pos="3771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Récupération </a:t>
            </a:r>
            <a:r>
              <a:rPr lang="fr-FR" sz="2400" dirty="0" smtClean="0"/>
              <a:t>de la dégénérescence </a:t>
            </a:r>
            <a:r>
              <a:rPr lang="fr-FR" sz="2400" dirty="0" smtClean="0">
                <a:solidFill>
                  <a:srgbClr val="7F7F7F"/>
                </a:solidFill>
              </a:rPr>
              <a:t>par « </a:t>
            </a:r>
            <a:r>
              <a:rPr lang="fr-FR" sz="2400" i="1" dirty="0" err="1" smtClean="0">
                <a:solidFill>
                  <a:srgbClr val="7F7F7F"/>
                </a:solidFill>
              </a:rPr>
              <a:t>dying</a:t>
            </a:r>
            <a:r>
              <a:rPr lang="fr-FR" sz="2400" i="1" dirty="0" smtClean="0">
                <a:solidFill>
                  <a:srgbClr val="7F7F7F"/>
                </a:solidFill>
              </a:rPr>
              <a:t> back</a:t>
            </a:r>
            <a:r>
              <a:rPr lang="fr-FR" sz="2400" dirty="0" smtClean="0">
                <a:solidFill>
                  <a:srgbClr val="7F7F7F"/>
                </a:solidFill>
              </a:rPr>
              <a:t> » 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- 	</a:t>
            </a:r>
            <a:r>
              <a:rPr lang="fr-FR" sz="2400" dirty="0" smtClean="0">
                <a:solidFill>
                  <a:srgbClr val="FF6600"/>
                </a:solidFill>
              </a:rPr>
              <a:t>réinnervation collatérale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sprouting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 smtClean="0"/>
              <a:t>: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3041650"/>
            <a:ext cx="4929883" cy="315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Griffe ulnaire</a:t>
            </a:r>
            <a:endParaRPr lang="fr-FR" dirty="0"/>
          </a:p>
        </p:txBody>
      </p:sp>
      <p:pic>
        <p:nvPicPr>
          <p:cNvPr id="5" name="Image 4" descr="180px-PitresTestutFig9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35100"/>
            <a:ext cx="2286000" cy="3987800"/>
          </a:xfrm>
          <a:prstGeom prst="rect">
            <a:avLst/>
          </a:prstGeom>
        </p:spPr>
      </p:pic>
      <p:pic>
        <p:nvPicPr>
          <p:cNvPr id="7" name="Image 6" descr="180px-PitresTestutFig9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422400"/>
            <a:ext cx="2286000" cy="4013200"/>
          </a:xfrm>
          <a:prstGeom prst="rect">
            <a:avLst/>
          </a:prstGeom>
        </p:spPr>
      </p:pic>
      <p:pic>
        <p:nvPicPr>
          <p:cNvPr id="8" name="Image 7" descr="180px-PitresTestutFig9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11300"/>
            <a:ext cx="2286000" cy="383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473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médian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La </a:t>
            </a:r>
            <a:r>
              <a:rPr lang="fr-FR" sz="2400" b="1" dirty="0" smtClean="0"/>
              <a:t>compression au poignet est la plus fréquente  : syndrome du 	canal carpien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La symptomatologie est dominée par des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err="1" smtClean="0">
                <a:solidFill>
                  <a:srgbClr val="FF6600"/>
                </a:solidFill>
              </a:rPr>
              <a:t>acroparesthésies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nocturnes (+++) des trois premiers</a:t>
            </a:r>
            <a:br>
              <a:rPr lang="fr-FR" sz="2400" dirty="0" smtClean="0"/>
            </a:br>
            <a:r>
              <a:rPr lang="fr-FR" sz="2400" dirty="0" smtClean="0"/>
              <a:t>				doigts de la main (souvent de toute la main)</a:t>
            </a:r>
            <a:br>
              <a:rPr lang="fr-FR" sz="2400" dirty="0" smtClean="0"/>
            </a:br>
            <a:r>
              <a:rPr lang="fr-FR" sz="2400" dirty="0" smtClean="0"/>
              <a:t>				Douloureuses ou seulement désagréables, elles peuvent</a:t>
            </a:r>
            <a:br>
              <a:rPr lang="fr-FR" sz="2400" dirty="0" smtClean="0"/>
            </a:br>
            <a:r>
              <a:rPr lang="fr-FR" sz="2400" dirty="0" smtClean="0"/>
              <a:t>				irradier jusqu'au coude, voire plus haut (++)</a:t>
            </a:r>
            <a:br>
              <a:rPr lang="fr-FR" sz="2400" dirty="0" smtClean="0"/>
            </a:br>
            <a:r>
              <a:rPr lang="fr-FR" sz="2400" dirty="0" smtClean="0"/>
              <a:t>				Le malade est réveillé plusieurs fois dans la nuit, se lève</a:t>
            </a:r>
            <a:br>
              <a:rPr lang="fr-FR" sz="2400" dirty="0" smtClean="0"/>
            </a:br>
            <a:r>
              <a:rPr lang="fr-FR" sz="2400" dirty="0" smtClean="0"/>
              <a:t>				et agite sa main avant de se rendormir</a:t>
            </a:r>
            <a:br>
              <a:rPr lang="fr-FR" sz="2400" dirty="0" smtClean="0"/>
            </a:br>
            <a:r>
              <a:rPr lang="fr-FR" sz="2400" dirty="0" smtClean="0"/>
              <a:t>		-	Le </a:t>
            </a:r>
            <a:r>
              <a:rPr lang="fr-FR" sz="2400" dirty="0" smtClean="0">
                <a:solidFill>
                  <a:srgbClr val="FF6600"/>
                </a:solidFill>
              </a:rPr>
              <a:t>déficit sensitif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FF6600"/>
                </a:solidFill>
              </a:rPr>
              <a:t>inconstant </a:t>
            </a:r>
            <a:r>
              <a:rPr lang="fr-FR" sz="2400" dirty="0" smtClean="0"/>
              <a:t>, intéresse principalement 				la pulpe de l'index</a:t>
            </a:r>
            <a:br>
              <a:rPr lang="fr-FR" sz="2400" dirty="0" smtClean="0"/>
            </a:br>
            <a:r>
              <a:rPr lang="fr-FR" sz="2400" dirty="0" smtClean="0"/>
              <a:t>		-	Il existe souvent un </a:t>
            </a:r>
            <a:r>
              <a:rPr lang="fr-FR" sz="2400" dirty="0" smtClean="0">
                <a:solidFill>
                  <a:srgbClr val="FF6600"/>
                </a:solidFill>
              </a:rPr>
              <a:t>signe de </a:t>
            </a:r>
            <a:r>
              <a:rPr lang="fr-FR" sz="2400" dirty="0" err="1" smtClean="0">
                <a:solidFill>
                  <a:srgbClr val="FF6600"/>
                </a:solidFill>
              </a:rPr>
              <a:t>Tinel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au poignet : la</a:t>
            </a:r>
            <a:br>
              <a:rPr lang="fr-FR" sz="2400" dirty="0" smtClean="0"/>
            </a:br>
            <a:r>
              <a:rPr lang="fr-FR" sz="2400" dirty="0" smtClean="0"/>
              <a:t>				percussion du carpe déclenche des paresthésies de R2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1306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médian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La </a:t>
            </a:r>
            <a:r>
              <a:rPr lang="fr-FR" sz="2400" b="1" dirty="0" smtClean="0"/>
              <a:t>compression au poignet est la plus fréquente  : syndrome du 	canal carpien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Le </a:t>
            </a:r>
            <a:r>
              <a:rPr lang="fr-FR" sz="2400" dirty="0" smtClean="0">
                <a:solidFill>
                  <a:srgbClr val="FF6600"/>
                </a:solidFill>
              </a:rPr>
              <a:t>déficit moteur</a:t>
            </a:r>
            <a:r>
              <a:rPr lang="fr-FR" sz="2400" dirty="0" smtClean="0"/>
              <a:t>, inconstant et </a:t>
            </a:r>
            <a:r>
              <a:rPr lang="fr-FR" sz="2400" dirty="0" smtClean="0">
                <a:solidFill>
                  <a:srgbClr val="FF6600"/>
                </a:solidFill>
              </a:rPr>
              <a:t>tardif</a:t>
            </a:r>
            <a:r>
              <a:rPr lang="fr-FR" sz="2400" dirty="0" smtClean="0"/>
              <a:t>, intéresse</a:t>
            </a:r>
            <a:br>
              <a:rPr lang="fr-FR" sz="2400" dirty="0" smtClean="0"/>
            </a:br>
            <a:r>
              <a:rPr lang="fr-FR" sz="2400" dirty="0" smtClean="0"/>
              <a:t>				principalement la pince </a:t>
            </a:r>
            <a:r>
              <a:rPr lang="fr-FR" sz="2400" dirty="0" err="1" smtClean="0"/>
              <a:t>pouce-index</a:t>
            </a:r>
            <a:r>
              <a:rPr lang="fr-FR" sz="2400" dirty="0" smtClean="0"/>
              <a:t> , qui normalement</a:t>
            </a:r>
            <a:br>
              <a:rPr lang="fr-FR" sz="2400" dirty="0" smtClean="0"/>
            </a:br>
            <a:r>
              <a:rPr lang="fr-FR" sz="2400" dirty="0" smtClean="0"/>
              <a:t>				ne peut se laisser franchir (déficit de l'opposant)</a:t>
            </a:r>
            <a:br>
              <a:rPr lang="fr-FR" sz="2400" dirty="0" smtClean="0"/>
            </a:br>
            <a:r>
              <a:rPr lang="fr-FR" sz="2400" dirty="0" smtClean="0"/>
              <a:t>		-	L'</a:t>
            </a:r>
            <a:r>
              <a:rPr lang="fr-FR" sz="2400" dirty="0" smtClean="0">
                <a:solidFill>
                  <a:srgbClr val="FF6600"/>
                </a:solidFill>
              </a:rPr>
              <a:t>amyotrophie</a:t>
            </a:r>
            <a:r>
              <a:rPr lang="fr-FR" sz="2400" dirty="0" smtClean="0"/>
              <a:t> du versant externe de l'éminence thénar</a:t>
            </a:r>
            <a:br>
              <a:rPr lang="fr-FR" sz="2400" dirty="0" smtClean="0"/>
            </a:br>
            <a:r>
              <a:rPr lang="fr-FR" sz="2400" dirty="0" smtClean="0"/>
              <a:t>				est </a:t>
            </a:r>
            <a:r>
              <a:rPr lang="fr-FR" sz="2400" dirty="0" smtClean="0">
                <a:solidFill>
                  <a:srgbClr val="FF6600"/>
                </a:solidFill>
              </a:rPr>
              <a:t>encore plus tardive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ENMG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Les atteintes plus hautes sont beaucoup plus rares :</a:t>
            </a:r>
            <a:br>
              <a:rPr lang="fr-FR" sz="2400" dirty="0" smtClean="0"/>
            </a:br>
            <a:r>
              <a:rPr lang="fr-FR" sz="2400" dirty="0" smtClean="0"/>
              <a:t>		-	L'atteinte du nerf au </a:t>
            </a:r>
            <a:r>
              <a:rPr lang="fr-FR" sz="2400" dirty="0" smtClean="0">
                <a:solidFill>
                  <a:srgbClr val="FF6600"/>
                </a:solidFill>
              </a:rPr>
              <a:t>bras</a:t>
            </a:r>
            <a:r>
              <a:rPr lang="fr-FR" sz="2400" dirty="0" smtClean="0"/>
              <a:t> ajoute à la séméiologie ci</a:t>
            </a:r>
            <a:br>
              <a:rPr lang="fr-FR" sz="2400" dirty="0" smtClean="0"/>
            </a:br>
            <a:r>
              <a:rPr lang="fr-FR" sz="2400" dirty="0" smtClean="0"/>
              <a:t>				dessus décrite une paralysie des fléchisseurs des 2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et</a:t>
            </a:r>
            <a:br>
              <a:rPr lang="fr-FR" sz="2400" dirty="0" smtClean="0"/>
            </a:br>
            <a:r>
              <a:rPr lang="fr-FR" sz="2400" dirty="0" smtClean="0"/>
              <a:t>				3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phalanges R2 et R3 (« </a:t>
            </a:r>
            <a:r>
              <a:rPr lang="fr-FR" sz="2400" dirty="0" smtClean="0">
                <a:solidFill>
                  <a:srgbClr val="FF6600"/>
                </a:solidFill>
              </a:rPr>
              <a:t>main de prédicateur</a:t>
            </a:r>
            <a:r>
              <a:rPr lang="fr-FR" sz="2400" dirty="0" smtClean="0"/>
              <a:t> »), un</a:t>
            </a:r>
            <a:br>
              <a:rPr lang="fr-FR" sz="2400" dirty="0" smtClean="0"/>
            </a:br>
            <a:r>
              <a:rPr lang="fr-FR" sz="2400" dirty="0" smtClean="0"/>
              <a:t>				déficit de la pronation de l’AB et de la flexion du poignet</a:t>
            </a:r>
            <a:br>
              <a:rPr lang="fr-FR" sz="2400" dirty="0" smtClean="0"/>
            </a:br>
            <a:r>
              <a:rPr lang="fr-FR" sz="2400" dirty="0" smtClean="0"/>
              <a:t>		-	L'atteinte isolée du </a:t>
            </a:r>
            <a:r>
              <a:rPr lang="fr-FR" sz="2400" dirty="0" smtClean="0">
                <a:solidFill>
                  <a:srgbClr val="FF6600"/>
                </a:solidFill>
              </a:rPr>
              <a:t>NIA</a:t>
            </a:r>
            <a:r>
              <a:rPr lang="fr-FR" sz="2400" dirty="0" smtClean="0"/>
              <a:t> est motrice pure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pic>
        <p:nvPicPr>
          <p:cNvPr id="5" name="Image 4" descr="médi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6" name="médian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4100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cutané latéral de la cuisse (fémoro-cutané) 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err="1" smtClean="0"/>
              <a:t>Méralgie</a:t>
            </a:r>
            <a:r>
              <a:rPr lang="fr-FR" sz="2400" dirty="0" smtClean="0"/>
              <a:t> </a:t>
            </a:r>
            <a:r>
              <a:rPr lang="fr-FR" sz="2400" dirty="0" err="1" smtClean="0"/>
              <a:t>paresthésique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Paresthésies et hypoesthésies « en raquette » de la face</a:t>
            </a:r>
            <a:br>
              <a:rPr lang="fr-FR" sz="2400" dirty="0" smtClean="0"/>
            </a:br>
            <a:r>
              <a:rPr lang="fr-FR" sz="2400" dirty="0" smtClean="0"/>
              <a:t>				externe de la cuisse</a:t>
            </a:r>
            <a:br>
              <a:rPr lang="fr-FR" sz="2400" dirty="0" smtClean="0"/>
            </a:br>
            <a:r>
              <a:rPr lang="fr-FR" sz="2400" dirty="0" smtClean="0"/>
              <a:t>		-	Aucun trouble moteur ni réflexe</a:t>
            </a:r>
          </a:p>
        </p:txBody>
      </p:sp>
      <p:pic>
        <p:nvPicPr>
          <p:cNvPr id="4" name="Image 3" descr="capture-d_ecc81cran-2015-04-01-acc80-08-28-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45" y="3822700"/>
            <a:ext cx="1946890" cy="2774950"/>
          </a:xfrm>
          <a:prstGeom prst="rect">
            <a:avLst/>
          </a:prstGeom>
        </p:spPr>
      </p:pic>
      <p:pic>
        <p:nvPicPr>
          <p:cNvPr id="5" name="Image 4" descr="i23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26" y="3365500"/>
            <a:ext cx="3040773" cy="323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4100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b="1" dirty="0" smtClean="0">
                <a:solidFill>
                  <a:srgbClr val="FF6600"/>
                </a:solidFill>
              </a:rPr>
              <a:t>Nerf fémoral </a:t>
            </a:r>
            <a:r>
              <a:rPr lang="fr-FR" sz="2400" b="1" dirty="0" smtClean="0"/>
              <a:t>(crural)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Douleurs et </a:t>
            </a:r>
            <a:r>
              <a:rPr lang="fr-FR" sz="2400" dirty="0" smtClean="0">
                <a:solidFill>
                  <a:srgbClr val="FF6600"/>
                </a:solidFill>
              </a:rPr>
              <a:t>déficit sensitif </a:t>
            </a:r>
            <a:r>
              <a:rPr lang="fr-FR" sz="2400" dirty="0" smtClean="0"/>
              <a:t>de la </a:t>
            </a:r>
            <a:r>
              <a:rPr lang="fr-FR" sz="2400" dirty="0" smtClean="0">
                <a:solidFill>
                  <a:srgbClr val="FF6600"/>
                </a:solidFill>
              </a:rPr>
              <a:t>face antérieure </a:t>
            </a:r>
            <a:r>
              <a:rPr lang="fr-FR" sz="2400" dirty="0" smtClean="0"/>
              <a:t>de la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cuisse </a:t>
            </a:r>
            <a:r>
              <a:rPr lang="fr-FR" sz="2400" dirty="0" smtClean="0"/>
              <a:t>pouvant s'étendre à la face </a:t>
            </a:r>
            <a:r>
              <a:rPr lang="fr-FR" sz="2400" dirty="0" err="1" smtClean="0"/>
              <a:t>antéro-médiale</a:t>
            </a:r>
            <a:r>
              <a:rPr lang="fr-FR" sz="2400" dirty="0" smtClean="0"/>
              <a:t> de la</a:t>
            </a:r>
            <a:br>
              <a:rPr lang="fr-FR" sz="2400" dirty="0" smtClean="0"/>
            </a:br>
            <a:r>
              <a:rPr lang="fr-FR" sz="2400" dirty="0" smtClean="0"/>
              <a:t>				jambe (</a:t>
            </a:r>
            <a:r>
              <a:rPr lang="fr-FR" sz="2400" dirty="0" smtClean="0">
                <a:solidFill>
                  <a:srgbClr val="FF6600"/>
                </a:solidFill>
              </a:rPr>
              <a:t>nerf saphène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Déficit moteur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	du </a:t>
            </a:r>
            <a:r>
              <a:rPr lang="fr-FR" sz="2400" dirty="0" smtClean="0">
                <a:solidFill>
                  <a:srgbClr val="FF6600"/>
                </a:solidFill>
              </a:rPr>
              <a:t>psoas </a:t>
            </a:r>
            <a:r>
              <a:rPr lang="fr-FR" sz="2400" dirty="0" smtClean="0"/>
              <a:t>(flexion de la cuisse sur le bassin) si le nerf 					est lésé dans la gaine du psoas</a:t>
            </a:r>
            <a:br>
              <a:rPr lang="fr-FR" sz="2400" dirty="0" smtClean="0"/>
            </a:br>
            <a:r>
              <a:rPr lang="fr-FR" sz="2400" dirty="0" smtClean="0"/>
              <a:t>					du </a:t>
            </a:r>
            <a:r>
              <a:rPr lang="fr-FR" sz="2400" dirty="0" smtClean="0">
                <a:solidFill>
                  <a:srgbClr val="FF6600"/>
                </a:solidFill>
              </a:rPr>
              <a:t>quadriceps </a:t>
            </a:r>
            <a:r>
              <a:rPr lang="fr-FR" sz="2400" dirty="0" smtClean="0"/>
              <a:t>fémoral (extension de la jambe sur la 					cuisse)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Aréflexie rotulienne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Diagnostic différentiel difficile avec une atteinte de L4 (où</a:t>
            </a:r>
            <a:br>
              <a:rPr lang="fr-FR" sz="2400" dirty="0" smtClean="0"/>
            </a:br>
            <a:r>
              <a:rPr lang="fr-FR" sz="2400" dirty="0" smtClean="0"/>
              <a:t>				le psoas est épargné et le tibial antérieur atteint)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4100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b="1" dirty="0" smtClean="0">
                <a:solidFill>
                  <a:srgbClr val="FF6600"/>
                </a:solidFill>
              </a:rPr>
              <a:t>Nerf fibulaire commun </a:t>
            </a:r>
            <a:r>
              <a:rPr lang="fr-FR" sz="2400" b="1" dirty="0" smtClean="0"/>
              <a:t>(SPE)</a:t>
            </a:r>
            <a:br>
              <a:rPr lang="fr-FR" sz="2400" b="1" dirty="0" smtClean="0"/>
            </a:br>
            <a:r>
              <a:rPr lang="fr-FR" sz="2400" b="1" dirty="0" smtClean="0"/>
              <a:t>	</a:t>
            </a:r>
            <a:r>
              <a:rPr lang="fr-FR" sz="2400" dirty="0" smtClean="0"/>
              <a:t>Atteint généralement à la hauteur du col de la fibule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Le </a:t>
            </a:r>
            <a:r>
              <a:rPr lang="fr-FR" sz="2400" dirty="0" smtClean="0">
                <a:solidFill>
                  <a:srgbClr val="FF6600"/>
                </a:solidFill>
              </a:rPr>
              <a:t>pied </a:t>
            </a:r>
            <a:r>
              <a:rPr lang="fr-FR" sz="2400" dirty="0" smtClean="0"/>
              <a:t>est </a:t>
            </a:r>
            <a:r>
              <a:rPr lang="fr-FR" sz="2400" dirty="0" smtClean="0">
                <a:solidFill>
                  <a:srgbClr val="FF6600"/>
                </a:solidFill>
              </a:rPr>
              <a:t>tombant</a:t>
            </a:r>
            <a:r>
              <a:rPr lang="fr-FR" sz="2400" dirty="0" smtClean="0"/>
              <a:t>, par déficit du tibial antérieur</a:t>
            </a:r>
            <a:br>
              <a:rPr lang="fr-FR" sz="2400" dirty="0" smtClean="0"/>
            </a:br>
            <a:r>
              <a:rPr lang="fr-FR" sz="2400" dirty="0" smtClean="0"/>
              <a:t>				(steppage à la marche). </a:t>
            </a:r>
            <a:br>
              <a:rPr lang="fr-FR" sz="2400" dirty="0" smtClean="0"/>
            </a:br>
            <a:r>
              <a:rPr lang="fr-FR" sz="2400" dirty="0" smtClean="0"/>
              <a:t>				La marche sur le talon est impossible. </a:t>
            </a:r>
            <a:br>
              <a:rPr lang="fr-FR" sz="2400" dirty="0" smtClean="0"/>
            </a:br>
            <a:r>
              <a:rPr lang="fr-FR" sz="2400" dirty="0" smtClean="0"/>
              <a:t>				Les extenseurs des orteils sont également déficitaires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Amyotrophie </a:t>
            </a:r>
            <a:r>
              <a:rPr lang="fr-FR" sz="2400" dirty="0" smtClean="0"/>
              <a:t>de la loge </a:t>
            </a:r>
            <a:r>
              <a:rPr lang="fr-FR" sz="2400" dirty="0" err="1" smtClean="0"/>
              <a:t>antéro-latérale</a:t>
            </a:r>
            <a:r>
              <a:rPr lang="fr-FR" sz="2400" dirty="0" smtClean="0"/>
              <a:t> de la jambe,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différée </a:t>
            </a:r>
            <a:r>
              <a:rPr lang="fr-FR" sz="2400" dirty="0" smtClean="0"/>
              <a:t>et inconstante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Troubles sensitifs </a:t>
            </a:r>
            <a:r>
              <a:rPr lang="fr-FR" sz="2400" dirty="0" smtClean="0"/>
              <a:t>inconstants et le plus souvent </a:t>
            </a:r>
            <a:r>
              <a:rPr lang="fr-FR" sz="2400" dirty="0" smtClean="0">
                <a:solidFill>
                  <a:srgbClr val="FF6600"/>
                </a:solidFill>
              </a:rPr>
              <a:t>discrets</a:t>
            </a:r>
            <a:r>
              <a:rPr lang="fr-FR" sz="2400" dirty="0" smtClean="0"/>
              <a:t>,</a:t>
            </a:r>
            <a:br>
              <a:rPr lang="fr-FR" sz="2400" dirty="0" smtClean="0"/>
            </a:br>
            <a:r>
              <a:rPr lang="fr-FR" sz="2400" dirty="0" smtClean="0"/>
              <a:t>				de la face </a:t>
            </a:r>
            <a:r>
              <a:rPr lang="fr-FR" sz="2400" dirty="0" err="1" smtClean="0"/>
              <a:t>antéro-latérale</a:t>
            </a:r>
            <a:r>
              <a:rPr lang="fr-FR" sz="2400" dirty="0" smtClean="0"/>
              <a:t> de la jambe et/ou du cou de</a:t>
            </a:r>
            <a:br>
              <a:rPr lang="fr-FR" sz="2400" dirty="0" smtClean="0"/>
            </a:br>
            <a:r>
              <a:rPr lang="fr-FR" sz="2400" dirty="0" smtClean="0"/>
              <a:t>				pied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4100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b="1" dirty="0" smtClean="0">
                <a:solidFill>
                  <a:srgbClr val="FF6600"/>
                </a:solidFill>
              </a:rPr>
              <a:t>Nerf tibial </a:t>
            </a:r>
            <a:r>
              <a:rPr lang="fr-FR" sz="2400" b="1" dirty="0" smtClean="0"/>
              <a:t>(SPI)</a:t>
            </a:r>
            <a:br>
              <a:rPr lang="fr-FR" sz="2400" b="1" dirty="0" smtClean="0"/>
            </a:br>
            <a:r>
              <a:rPr lang="fr-FR" sz="2400" b="1" dirty="0" smtClean="0"/>
              <a:t>	</a:t>
            </a:r>
            <a:r>
              <a:rPr lang="fr-FR" sz="2400" dirty="0" smtClean="0"/>
              <a:t>Son atteinte est beaucoup plus rare que celle du nerf fibulaire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Déficit de la flexion plantaire </a:t>
            </a:r>
            <a:r>
              <a:rPr lang="fr-FR" sz="2400" dirty="0" smtClean="0"/>
              <a:t>du pied, par atteinte du</a:t>
            </a:r>
            <a:br>
              <a:rPr lang="fr-FR" sz="2400" dirty="0" smtClean="0"/>
            </a:br>
            <a:r>
              <a:rPr lang="fr-FR" sz="2400" dirty="0" smtClean="0"/>
              <a:t>				triceps sural</a:t>
            </a:r>
            <a:br>
              <a:rPr lang="fr-FR" sz="2400" dirty="0" smtClean="0"/>
            </a:br>
            <a:r>
              <a:rPr lang="fr-FR" sz="2400" dirty="0" smtClean="0"/>
              <a:t>				La marche sur la pointe du pied est impossible</a:t>
            </a:r>
            <a:br>
              <a:rPr lang="fr-FR" sz="2400" dirty="0" smtClean="0"/>
            </a:br>
            <a:r>
              <a:rPr lang="fr-FR" sz="2400" dirty="0" smtClean="0"/>
              <a:t>				A un stade évolué, </a:t>
            </a:r>
            <a:r>
              <a:rPr lang="fr-FR" sz="2400" dirty="0" smtClean="0">
                <a:solidFill>
                  <a:srgbClr val="FF6600"/>
                </a:solidFill>
              </a:rPr>
              <a:t>atrophie du mollet</a:t>
            </a:r>
            <a:r>
              <a:rPr lang="fr-FR" sz="2400" dirty="0" smtClean="0"/>
              <a:t>.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Aréflexie achilléenne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-	</a:t>
            </a:r>
            <a:r>
              <a:rPr lang="fr-FR" sz="2400" dirty="0" smtClean="0">
                <a:solidFill>
                  <a:srgbClr val="FF6600"/>
                </a:solidFill>
              </a:rPr>
              <a:t>Troubles sensitifs </a:t>
            </a:r>
            <a:r>
              <a:rPr lang="fr-FR" sz="2400" dirty="0" smtClean="0"/>
              <a:t>(douleurs et hypo ou anesthésie) de la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plante du pied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b="1" dirty="0" smtClean="0">
                <a:solidFill>
                  <a:srgbClr val="FF6600"/>
                </a:solidFill>
              </a:rPr>
              <a:t>Nerf sciatique</a:t>
            </a: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L'atteinte du tronc du nerf sciatique (traumatismes du petit bassin 	ou de la fesse) additionne les signes d'atteinte du nerf fibulaire 	commun et du nerf tibial</a:t>
            </a:r>
            <a:endParaRPr lang="fr-FR" sz="2400" dirty="0" smtClean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2900" y="60325"/>
            <a:ext cx="7772400" cy="1470025"/>
          </a:xfrm>
        </p:spPr>
        <p:txBody>
          <a:bodyPr/>
          <a:lstStyle/>
          <a:p>
            <a:pPr algn="l"/>
            <a:r>
              <a:rPr lang="fr-FR" dirty="0" smtClean="0"/>
              <a:t>Syndromes</a:t>
            </a:r>
            <a:br>
              <a:rPr lang="fr-FR" dirty="0" smtClean="0"/>
            </a:br>
            <a:r>
              <a:rPr lang="fr-FR" dirty="0" smtClean="0"/>
              <a:t>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8164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b="1" dirty="0" smtClean="0">
                <a:solidFill>
                  <a:srgbClr val="FF6600"/>
                </a:solidFill>
              </a:rPr>
              <a:t>Nerf </a:t>
            </a:r>
            <a:r>
              <a:rPr lang="nl-BE" sz="2400" b="1" dirty="0" smtClean="0">
                <a:solidFill>
                  <a:srgbClr val="FF6600"/>
                </a:solidFill>
              </a:rPr>
              <a:t>pudendal </a:t>
            </a:r>
            <a:br>
              <a:rPr lang="nl-BE" sz="2400" b="1" dirty="0" smtClean="0">
                <a:solidFill>
                  <a:srgbClr val="FF6600"/>
                </a:solidFill>
              </a:rPr>
            </a:br>
            <a:r>
              <a:rPr lang="nl-BE" sz="2400" b="1" dirty="0" smtClean="0">
                <a:solidFill>
                  <a:srgbClr val="FF6600"/>
                </a:solidFill>
              </a:rPr>
              <a:t>	</a:t>
            </a:r>
            <a:r>
              <a:rPr lang="nl-BE" sz="2400" b="1" dirty="0" smtClean="0">
                <a:solidFill>
                  <a:schemeClr val="bg1">
                    <a:lumMod val="50000"/>
                  </a:schemeClr>
                </a:solidFill>
              </a:rPr>
              <a:t>(honteux interne)</a:t>
            </a:r>
            <a:br>
              <a:rPr lang="nl-BE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b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FR" sz="2400" dirty="0" smtClean="0"/>
              <a:t>donne des brûlures </a:t>
            </a:r>
            <a:br>
              <a:rPr lang="fr-FR" sz="2400" dirty="0" smtClean="0"/>
            </a:br>
            <a:r>
              <a:rPr lang="fr-FR" sz="2400" dirty="0" smtClean="0"/>
              <a:t>	périnéales (compression </a:t>
            </a:r>
            <a:br>
              <a:rPr lang="fr-FR" sz="2400" dirty="0" smtClean="0"/>
            </a:br>
            <a:r>
              <a:rPr lang="fr-FR" sz="2400" dirty="0" smtClean="0"/>
              <a:t>	dans le canal d'</a:t>
            </a:r>
            <a:r>
              <a:rPr lang="fr-FR" sz="2400" dirty="0" err="1" smtClean="0"/>
              <a:t>Alcock</a:t>
            </a:r>
            <a:r>
              <a:rPr lang="fr-FR" sz="2400" dirty="0" smtClean="0"/>
              <a:t>)</a:t>
            </a:r>
            <a:endParaRPr lang="fr-FR" sz="2400" dirty="0" smtClean="0">
              <a:solidFill>
                <a:srgbClr val="FF6600"/>
              </a:solidFill>
            </a:endParaRPr>
          </a:p>
        </p:txBody>
      </p:sp>
      <p:pic>
        <p:nvPicPr>
          <p:cNvPr id="4" name="Image 3" descr="p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78" y="0"/>
            <a:ext cx="5724172" cy="7747000"/>
          </a:xfrm>
          <a:prstGeom prst="rect">
            <a:avLst/>
          </a:prstGeom>
        </p:spPr>
      </p:pic>
      <p:pic>
        <p:nvPicPr>
          <p:cNvPr id="5" name="Image 4" descr="ob_483217_copedevi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19204"/>
            <a:ext cx="2832100" cy="297529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7010400" y="5317804"/>
            <a:ext cx="520700" cy="5241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Chapitre 6 : syndromes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CLASSIFICATION TOPOGRAPHIQUE </a:t>
            </a:r>
          </a:p>
          <a:p>
            <a:r>
              <a:rPr lang="fr-FR" sz="2400" dirty="0" smtClean="0"/>
              <a:t>DES NEUROPATHIES PERIPHERIQUES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DEMYELINISATION</a:t>
            </a:r>
            <a:endParaRPr lang="fr-FR" sz="2400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1259375"/>
            <a:ext cx="9144000" cy="1470025"/>
          </a:xfrm>
        </p:spPr>
        <p:txBody>
          <a:bodyPr/>
          <a:lstStyle/>
          <a:p>
            <a:r>
              <a:rPr lang="fr-FR" dirty="0" smtClean="0"/>
              <a:t>Chapitre 3 : physiopathologie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yndromes-peripheriques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631" y="2857500"/>
            <a:ext cx="4373369" cy="31877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0025"/>
            <a:ext cx="7772400" cy="1470025"/>
          </a:xfrm>
        </p:spPr>
        <p:txBody>
          <a:bodyPr/>
          <a:lstStyle/>
          <a:p>
            <a:r>
              <a:rPr lang="fr-FR" dirty="0" smtClean="0"/>
              <a:t>Classification topographique des neuropathies périphériques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2108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POLYNEUROPATHIES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POLYNEVRITES (ou </a:t>
            </a:r>
            <a:r>
              <a:rPr lang="nl-BE" sz="2400" dirty="0" smtClean="0">
                <a:solidFill>
                  <a:srgbClr val="FF6600"/>
                </a:solidFill>
              </a:rPr>
              <a:t>Polyneuropathies LD</a:t>
            </a:r>
            <a:r>
              <a:rPr lang="nl-BE" sz="2400" dirty="0" smtClean="0">
                <a:solidFill>
                  <a:srgbClr val="7F7F7F"/>
                </a:solidFill>
              </a:rPr>
              <a:t>)</a:t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nl-BE" sz="2400" dirty="0" smtClean="0">
                <a:solidFill>
                  <a:srgbClr val="FF6600"/>
                </a:solidFill>
              </a:rPr>
              <a:t>POLYRADICULONEVRITES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MONONEUROPATHIES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MONONEUROPATHIES </a:t>
            </a:r>
            <a:r>
              <a:rPr lang="nl-BE" sz="2400" dirty="0" smtClean="0">
                <a:solidFill>
                  <a:srgbClr val="FF6600"/>
                </a:solidFill>
              </a:rPr>
              <a:t>SIMPLES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MONONEUROPATHIES </a:t>
            </a:r>
            <a:r>
              <a:rPr lang="nl-BE" sz="2400" dirty="0" smtClean="0">
                <a:solidFill>
                  <a:srgbClr val="FF6600"/>
                </a:solidFill>
              </a:rPr>
              <a:t>MULTIPLES</a:t>
            </a:r>
            <a:endParaRPr lang="fr-FR" sz="2400" dirty="0" smtClean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yndromes-peripheriques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024" y="3708400"/>
            <a:ext cx="3205976" cy="2336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0025"/>
            <a:ext cx="7772400" cy="1470025"/>
          </a:xfrm>
        </p:spPr>
        <p:txBody>
          <a:bodyPr/>
          <a:lstStyle/>
          <a:p>
            <a:r>
              <a:rPr lang="fr-FR" dirty="0" smtClean="0"/>
              <a:t>Classification topographique des neuropathies périphériques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981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POLYNEUROPATHIES</a:t>
            </a:r>
            <a:br>
              <a:rPr lang="nl-BE" sz="2400" b="1" dirty="0" smtClean="0">
                <a:solidFill>
                  <a:srgbClr val="7F7F7F"/>
                </a:solidFill>
              </a:rPr>
            </a:br>
            <a:r>
              <a:rPr lang="nl-BE" sz="2400" b="1" dirty="0" smtClean="0">
                <a:solidFill>
                  <a:srgbClr val="7F7F7F"/>
                </a:solidFill>
              </a:rPr>
              <a:t>	</a:t>
            </a:r>
            <a:r>
              <a:rPr lang="fr-FR" sz="2400" dirty="0" smtClean="0"/>
              <a:t>Atteinte de tous les troncs nerveux et/ou toutes les racines. 	Le syndrome neurogène périphérique (</a:t>
            </a:r>
            <a:r>
              <a:rPr lang="fr-FR" sz="2400" dirty="0" err="1" smtClean="0"/>
              <a:t>SdNP</a:t>
            </a:r>
            <a:r>
              <a:rPr lang="fr-FR" sz="2400" dirty="0" smtClean="0"/>
              <a:t>) y est par définition 	bilatéral 	et symétrique (ou peu asymétrique)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POLYNEVRITES (ou </a:t>
            </a:r>
            <a:r>
              <a:rPr lang="nl-BE" sz="2400" dirty="0" smtClean="0">
                <a:solidFill>
                  <a:srgbClr val="FF6600"/>
                </a:solidFill>
              </a:rPr>
              <a:t>Polyneuropathies LD</a:t>
            </a:r>
            <a:r>
              <a:rPr lang="nl-BE" sz="2400" dirty="0" smtClean="0">
                <a:solidFill>
                  <a:srgbClr val="7F7F7F"/>
                </a:solidFill>
              </a:rPr>
              <a:t>)</a:t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	</a:t>
            </a:r>
            <a:r>
              <a:rPr lang="fr-FR" sz="2400" dirty="0" err="1" smtClean="0"/>
              <a:t>SdNP</a:t>
            </a:r>
            <a:r>
              <a:rPr lang="fr-FR" sz="2400" dirty="0" smtClean="0"/>
              <a:t> bilatéral </a:t>
            </a:r>
            <a:r>
              <a:rPr lang="fr-FR" sz="2400" dirty="0" smtClean="0">
                <a:solidFill>
                  <a:srgbClr val="FF6600"/>
                </a:solidFill>
              </a:rPr>
              <a:t>symétrique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distal</a:t>
            </a:r>
            <a:r>
              <a:rPr lang="fr-FR" sz="2400" dirty="0" smtClean="0"/>
              <a:t>, touchant initialement </a:t>
            </a:r>
            <a:br>
              <a:rPr lang="fr-FR" sz="2400" dirty="0" smtClean="0"/>
            </a:br>
            <a:r>
              <a:rPr lang="fr-FR" sz="2400" dirty="0" smtClean="0"/>
              <a:t>		et principalement les pieds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progressif 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	</a:t>
            </a:r>
            <a:r>
              <a:rPr lang="fr-FR" sz="2400" dirty="0" smtClean="0"/>
              <a:t>(installé en quelques mois ou années)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synchrone 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	</a:t>
            </a:r>
            <a:r>
              <a:rPr lang="fr-FR" sz="2400" dirty="0" smtClean="0"/>
              <a:t>(les 2 pieds sont touchés simultanément)</a:t>
            </a:r>
            <a:endParaRPr lang="fr-FR" sz="2400" dirty="0" smtClean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1500" y="3708400"/>
            <a:ext cx="1193800" cy="233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0025"/>
            <a:ext cx="7772400" cy="1470025"/>
          </a:xfrm>
        </p:spPr>
        <p:txBody>
          <a:bodyPr/>
          <a:lstStyle/>
          <a:p>
            <a:r>
              <a:rPr lang="fr-FR" dirty="0" smtClean="0"/>
              <a:t>Classification topographique des neuropathies périphériques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981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POLYNEUROPATHIES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POLYNEVRITES (ou 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Polyneuropathies LD)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nl-BE" sz="2400" dirty="0" smtClean="0">
                <a:solidFill>
                  <a:srgbClr val="FF6600"/>
                </a:solidFill>
              </a:rPr>
              <a:t>POLYRADICULONEVRITES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	</a:t>
            </a:r>
            <a:r>
              <a:rPr lang="fr-FR" sz="2400" dirty="0" err="1" smtClean="0"/>
              <a:t>SdNP</a:t>
            </a:r>
            <a:r>
              <a:rPr lang="fr-FR" sz="2400" dirty="0" smtClean="0"/>
              <a:t> bilatéral et </a:t>
            </a:r>
            <a:r>
              <a:rPr lang="fr-FR" sz="2400" dirty="0" smtClean="0">
                <a:solidFill>
                  <a:srgbClr val="FF6600"/>
                </a:solidFill>
              </a:rPr>
              <a:t>symétrique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proximal et distal</a:t>
            </a:r>
            <a:r>
              <a:rPr lang="fr-FR" sz="2400" dirty="0" smtClean="0"/>
              <a:t>, touchant les </a:t>
            </a:r>
            <a:br>
              <a:rPr lang="fr-FR" sz="2400" dirty="0" smtClean="0"/>
            </a:br>
            <a:r>
              <a:rPr lang="fr-FR" sz="2400" dirty="0" smtClean="0"/>
              <a:t>		4 membres et souvent la face et le </a:t>
            </a:r>
            <a:br>
              <a:rPr lang="fr-FR" sz="2400" dirty="0" smtClean="0"/>
            </a:br>
            <a:r>
              <a:rPr lang="fr-FR" sz="2400" dirty="0" smtClean="0"/>
              <a:t>		tronc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aigu </a:t>
            </a:r>
            <a:r>
              <a:rPr lang="fr-FR" sz="2400" dirty="0" smtClean="0"/>
              <a:t>(installé en quelques jours), </a:t>
            </a:r>
            <a:br>
              <a:rPr lang="fr-FR" sz="2400" dirty="0" smtClean="0"/>
            </a:br>
            <a:r>
              <a:rPr lang="fr-FR" sz="2400" dirty="0" smtClean="0"/>
              <a:t>		mais il existe des formes </a:t>
            </a:r>
            <a:r>
              <a:rPr lang="fr-FR" sz="2400" dirty="0" smtClean="0">
                <a:solidFill>
                  <a:srgbClr val="FF6600"/>
                </a:solidFill>
              </a:rPr>
              <a:t>chroniques</a:t>
            </a:r>
          </a:p>
        </p:txBody>
      </p:sp>
      <p:pic>
        <p:nvPicPr>
          <p:cNvPr id="4" name="Image 3" descr="Syndromes-peripheriques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024" y="3708400"/>
            <a:ext cx="3205976" cy="233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02600" y="3708400"/>
            <a:ext cx="1041400" cy="233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2108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POLYNEUROPATHIES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POLYNEVRITES (ou Polyneuropathies LD)</a:t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	-	POLYRADICULONEVRITES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MONONEUROPATHIES</a:t>
            </a:r>
            <a:br>
              <a:rPr lang="nl-BE" sz="2400" b="1" dirty="0" smtClean="0">
                <a:solidFill>
                  <a:srgbClr val="7F7F7F"/>
                </a:solidFill>
              </a:rPr>
            </a:br>
            <a:r>
              <a:rPr lang="nl-BE" sz="2400" b="1" dirty="0" smtClean="0">
                <a:solidFill>
                  <a:srgbClr val="7F7F7F"/>
                </a:solidFill>
              </a:rPr>
              <a:t>	</a:t>
            </a:r>
            <a:r>
              <a:rPr lang="fr-FR" sz="2400" dirty="0" smtClean="0"/>
              <a:t>Atteinte d'un tronc nerveux, d'un plexus </a:t>
            </a:r>
            <a:br>
              <a:rPr lang="fr-FR" sz="2400" dirty="0" smtClean="0"/>
            </a:br>
            <a:r>
              <a:rPr lang="fr-FR" sz="2400" dirty="0" smtClean="0"/>
              <a:t>	ou d'une racine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nl-BE" sz="2400" dirty="0" smtClean="0">
                <a:solidFill>
                  <a:srgbClr val="FF6600"/>
                </a:solidFill>
              </a:rPr>
              <a:t>MONONEUROPATHIES SIMPLES</a:t>
            </a:r>
            <a:br>
              <a:rPr lang="nl-BE" sz="2400" dirty="0" smtClean="0">
                <a:solidFill>
                  <a:srgbClr val="FF6600"/>
                </a:solidFill>
              </a:rPr>
            </a:br>
            <a:r>
              <a:rPr lang="nl-BE" sz="2400" dirty="0" smtClean="0">
                <a:solidFill>
                  <a:srgbClr val="FF6600"/>
                </a:solidFill>
              </a:rPr>
              <a:t>		</a:t>
            </a:r>
            <a:r>
              <a:rPr lang="fr-FR" sz="2400" dirty="0" smtClean="0"/>
              <a:t>si le </a:t>
            </a:r>
            <a:r>
              <a:rPr lang="fr-FR" sz="2400" dirty="0" err="1" smtClean="0"/>
              <a:t>SdNP</a:t>
            </a:r>
            <a:r>
              <a:rPr lang="fr-FR" sz="2400" dirty="0" smtClean="0"/>
              <a:t> est </a:t>
            </a:r>
            <a:r>
              <a:rPr lang="fr-FR" sz="2400" dirty="0" err="1" smtClean="0"/>
              <a:t>monofocal</a:t>
            </a:r>
            <a:r>
              <a:rPr lang="fr-FR" sz="2400" dirty="0" smtClean="0"/>
              <a:t> unilatéral, </a:t>
            </a:r>
            <a:br>
              <a:rPr lang="fr-FR" sz="2400" dirty="0" smtClean="0"/>
            </a:br>
            <a:r>
              <a:rPr lang="fr-FR" sz="2400" dirty="0" smtClean="0"/>
              <a:t>		limité à un seul élément anatomique</a:t>
            </a:r>
            <a:br>
              <a:rPr lang="fr-FR" sz="2400" dirty="0" smtClean="0"/>
            </a:br>
            <a:r>
              <a:rPr lang="fr-FR" sz="2400" dirty="0" smtClean="0"/>
              <a:t>		Une racine : </a:t>
            </a:r>
            <a:r>
              <a:rPr lang="fr-FR" sz="2400" dirty="0" smtClean="0">
                <a:solidFill>
                  <a:srgbClr val="FF6600"/>
                </a:solidFill>
              </a:rPr>
              <a:t>syndrome radiculaire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Un plexus : </a:t>
            </a:r>
            <a:r>
              <a:rPr lang="fr-FR" sz="2400" dirty="0" smtClean="0">
                <a:solidFill>
                  <a:srgbClr val="FF6600"/>
                </a:solidFill>
              </a:rPr>
              <a:t>syndrome </a:t>
            </a:r>
            <a:r>
              <a:rPr lang="fr-FR" sz="2400" dirty="0" err="1" smtClean="0">
                <a:solidFill>
                  <a:srgbClr val="FF6600"/>
                </a:solidFill>
              </a:rPr>
              <a:t>plexuel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Un tronc nerveux : </a:t>
            </a:r>
            <a:r>
              <a:rPr lang="fr-FR" sz="2400" dirty="0" smtClean="0">
                <a:solidFill>
                  <a:srgbClr val="FF6600"/>
                </a:solidFill>
              </a:rPr>
              <a:t>syndrome tronculaire</a:t>
            </a:r>
            <a:r>
              <a:rPr lang="fr-FR" sz="2400" dirty="0" smtClean="0"/>
              <a:t> </a:t>
            </a:r>
            <a:endParaRPr lang="fr-FR" sz="2400" dirty="0" smtClean="0">
              <a:solidFill>
                <a:srgbClr val="FF66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0025"/>
            <a:ext cx="7772400" cy="1470025"/>
          </a:xfrm>
        </p:spPr>
        <p:txBody>
          <a:bodyPr/>
          <a:lstStyle/>
          <a:p>
            <a:r>
              <a:rPr lang="fr-FR" dirty="0" smtClean="0"/>
              <a:t>Classification topographique des neuropathies périphériques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2108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POLYNEUROPATHIES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POLYNEVRITES (ou Polyneuropathies LD)</a:t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	-	POLYRADICULONEVRITES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nl-BE" sz="2400" b="1" dirty="0" smtClean="0">
                <a:solidFill>
                  <a:srgbClr val="7F7F7F"/>
                </a:solidFill>
              </a:rPr>
              <a:t>MONONEUROPATHIES</a:t>
            </a:r>
            <a:br>
              <a:rPr lang="nl-BE" sz="2400" b="1" dirty="0" smtClean="0">
                <a:solidFill>
                  <a:srgbClr val="7F7F7F"/>
                </a:solidFill>
              </a:rPr>
            </a:br>
            <a:r>
              <a:rPr lang="nl-BE" sz="2400" b="1" dirty="0" smtClean="0">
                <a:solidFill>
                  <a:srgbClr val="7F7F7F"/>
                </a:solidFill>
              </a:rPr>
              <a:t>	</a:t>
            </a:r>
            <a:r>
              <a:rPr lang="fr-FR" sz="2400" dirty="0" smtClean="0"/>
              <a:t>Atteinte d'un tronc nerveux, d'un plexus </a:t>
            </a:r>
            <a:br>
              <a:rPr lang="fr-FR" sz="2400" dirty="0" smtClean="0"/>
            </a:br>
            <a:r>
              <a:rPr lang="fr-FR" sz="2400" dirty="0" smtClean="0"/>
              <a:t>	ou d'une racine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MONONEUROPATHIES SIMPLES</a:t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	-	</a:t>
            </a:r>
            <a:r>
              <a:rPr lang="nl-BE" sz="2400" dirty="0" smtClean="0">
                <a:solidFill>
                  <a:srgbClr val="FF6600"/>
                </a:solidFill>
              </a:rPr>
              <a:t>MONONEUROPATHIES MULTIPLES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dirty="0" smtClean="0"/>
              <a:t>Si le </a:t>
            </a:r>
            <a:r>
              <a:rPr lang="fr-FR" sz="2400" dirty="0" err="1" smtClean="0"/>
              <a:t>SdNP</a:t>
            </a:r>
            <a:r>
              <a:rPr lang="fr-FR" sz="2400" dirty="0" smtClean="0"/>
              <a:t> est </a:t>
            </a:r>
            <a:r>
              <a:rPr lang="fr-FR" sz="2400" dirty="0" err="1" smtClean="0">
                <a:solidFill>
                  <a:srgbClr val="FF6600"/>
                </a:solidFill>
              </a:rPr>
              <a:t>plurifocal</a:t>
            </a:r>
            <a:r>
              <a:rPr lang="fr-FR" sz="2400" dirty="0" smtClean="0"/>
              <a:t>, </a:t>
            </a:r>
            <a:br>
              <a:rPr lang="fr-FR" sz="2400" dirty="0" smtClean="0"/>
            </a:br>
            <a:r>
              <a:rPr lang="fr-FR" sz="2400" dirty="0" smtClean="0"/>
              <a:t>		habituellement bilatéral, 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asymétrique </a:t>
            </a:r>
            <a:r>
              <a:rPr lang="fr-FR" sz="2400" dirty="0" smtClean="0"/>
              <a:t>et </a:t>
            </a:r>
            <a:r>
              <a:rPr lang="fr-FR" sz="2400" dirty="0" smtClean="0">
                <a:solidFill>
                  <a:srgbClr val="FF6600"/>
                </a:solidFill>
              </a:rPr>
              <a:t>asynchrone</a:t>
            </a:r>
            <a:r>
              <a:rPr lang="fr-FR" sz="2400" dirty="0" smtClean="0"/>
              <a:t>. </a:t>
            </a:r>
            <a:br>
              <a:rPr lang="fr-FR" sz="2400" dirty="0" smtClean="0"/>
            </a:br>
            <a:r>
              <a:rPr lang="fr-FR" sz="2400" dirty="0" smtClean="0"/>
              <a:t>		Plusieurs troncs nerveux : </a:t>
            </a:r>
            <a:r>
              <a:rPr lang="fr-FR" sz="2400" b="1" dirty="0" smtClean="0">
                <a:solidFill>
                  <a:srgbClr val="FF6600"/>
                </a:solidFill>
              </a:rPr>
              <a:t>multinévrite</a:t>
            </a:r>
            <a:endParaRPr lang="fr-FR" sz="2400" dirty="0" smtClean="0">
              <a:solidFill>
                <a:srgbClr val="FF6600"/>
              </a:solidFill>
            </a:endParaRPr>
          </a:p>
        </p:txBody>
      </p:sp>
      <p:pic>
        <p:nvPicPr>
          <p:cNvPr id="7" name="Image 6" descr="Syndromes-peripheriques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024" y="3708400"/>
            <a:ext cx="3205976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42000" y="3708400"/>
            <a:ext cx="1193800" cy="233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0025"/>
            <a:ext cx="7772400" cy="1470025"/>
          </a:xfrm>
        </p:spPr>
        <p:txBody>
          <a:bodyPr/>
          <a:lstStyle/>
          <a:p>
            <a:r>
              <a:rPr lang="fr-FR" dirty="0" smtClean="0"/>
              <a:t>Classification topographique des neuropathies périphériques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r 10"/>
          <p:cNvGrpSpPr/>
          <p:nvPr/>
        </p:nvGrpSpPr>
        <p:grpSpPr>
          <a:xfrm>
            <a:off x="3667125" y="3206751"/>
            <a:ext cx="5514975" cy="6019800"/>
            <a:chOff x="2066925" y="247651"/>
            <a:chExt cx="5514975" cy="6019800"/>
          </a:xfrm>
        </p:grpSpPr>
        <p:pic>
          <p:nvPicPr>
            <p:cNvPr id="7" name="Picture 14" descr="C:\Mes documents\DES2000\DES images\Neuraprax-axonot.jpg">
              <a:hlinkClick r:id="rId2" action="ppaction://hlinkpres?slideindex=5&amp;slidetitle=Présentation PowerPoint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6925" y="247651"/>
              <a:ext cx="5514975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2387600" y="3663950"/>
              <a:ext cx="5194300" cy="2578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-201125"/>
            <a:ext cx="9144000" cy="1470025"/>
          </a:xfrm>
        </p:spPr>
        <p:txBody>
          <a:bodyPr/>
          <a:lstStyle/>
          <a:p>
            <a:r>
              <a:rPr lang="fr-FR" dirty="0" smtClean="0"/>
              <a:t>Démyélinisation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054441"/>
            <a:ext cx="8649810" cy="21840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Démyélinisation segmentaire</a:t>
            </a:r>
            <a:r>
              <a:rPr lang="fr-FR" sz="2400" dirty="0" smtClean="0"/>
              <a:t>: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axones et tissus de soutien restent intacts </a:t>
            </a:r>
            <a:br>
              <a:rPr lang="fr-FR" sz="2400" dirty="0" smtClean="0"/>
            </a:br>
            <a:r>
              <a:rPr lang="fr-FR" sz="2400" dirty="0" smtClean="0"/>
              <a:t>	- perte de la myéline entre 2 nœuds de Ranvier (</a:t>
            </a:r>
            <a:r>
              <a:rPr lang="fr-FR" sz="2400" dirty="0" err="1" smtClean="0"/>
              <a:t>axonopathie</a:t>
            </a:r>
            <a:r>
              <a:rPr lang="fr-FR" sz="2400" dirty="0" smtClean="0"/>
              <a:t> 		secondaire parfois)</a:t>
            </a:r>
            <a:br>
              <a:rPr lang="fr-FR" sz="2400" dirty="0" smtClean="0"/>
            </a:br>
            <a:r>
              <a:rPr lang="fr-FR" sz="2400" dirty="0" smtClean="0"/>
              <a:t>	-		mécanisme immunologique (SGB) ou toxique (diphtérie)			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9397"/>
            <a:ext cx="3746500" cy="3768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-74125"/>
            <a:ext cx="9144000" cy="1470025"/>
          </a:xfrm>
        </p:spPr>
        <p:txBody>
          <a:bodyPr/>
          <a:lstStyle/>
          <a:p>
            <a:r>
              <a:rPr lang="fr-FR" dirty="0" smtClean="0"/>
              <a:t>Démyélinisation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1"/>
            <a:ext cx="8649810" cy="21840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Récupération </a:t>
            </a:r>
            <a:r>
              <a:rPr lang="fr-FR" sz="2400" dirty="0" smtClean="0">
                <a:solidFill>
                  <a:srgbClr val="8A7862"/>
                </a:solidFill>
              </a:rPr>
              <a:t>de la démyélinisation segmentaire: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err="1" smtClean="0"/>
              <a:t>remyélinisation</a:t>
            </a:r>
            <a:r>
              <a:rPr lang="fr-FR" sz="2400" dirty="0" smtClean="0"/>
              <a:t> avec des segments </a:t>
            </a:r>
            <a:r>
              <a:rPr lang="fr-FR" sz="2400" dirty="0" err="1" smtClean="0"/>
              <a:t>internodaux</a:t>
            </a:r>
            <a:r>
              <a:rPr lang="fr-FR" sz="2400" dirty="0" smtClean="0"/>
              <a:t> plus courts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9" name="Picture 11" descr="Neura récup">
            <a:hlinkClick r:id="rId2" action="ppaction://hlinkpres?slideindex=8&amp;slidetitle=Présentation PowerPoint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9952" y="3098800"/>
            <a:ext cx="6240147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9397"/>
            <a:ext cx="3746500" cy="3768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154475"/>
            <a:ext cx="9144000" cy="1470025"/>
          </a:xfrm>
        </p:spPr>
        <p:txBody>
          <a:bodyPr/>
          <a:lstStyle/>
          <a:p>
            <a:r>
              <a:rPr lang="fr-FR" dirty="0" smtClean="0"/>
              <a:t>Démyélinisation segmentaire et </a:t>
            </a:r>
            <a:r>
              <a:rPr lang="fr-FR" dirty="0" err="1" smtClean="0"/>
              <a:t>axonopathie</a:t>
            </a:r>
            <a:r>
              <a:rPr lang="fr-FR" dirty="0" smtClean="0"/>
              <a:t> distale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76" y="2444750"/>
            <a:ext cx="7325524" cy="3379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AUTRES MECANISMES</a:t>
            </a:r>
            <a:endParaRPr lang="fr-FR" sz="2400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1259375"/>
            <a:ext cx="9144000" cy="1470025"/>
          </a:xfrm>
        </p:spPr>
        <p:txBody>
          <a:bodyPr/>
          <a:lstStyle/>
          <a:p>
            <a:r>
              <a:rPr lang="fr-FR" dirty="0" smtClean="0"/>
              <a:t>Chapitre 3 : physiopathologie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63500"/>
            <a:ext cx="9144000" cy="1470025"/>
          </a:xfrm>
        </p:spPr>
        <p:txBody>
          <a:bodyPr/>
          <a:lstStyle/>
          <a:p>
            <a:r>
              <a:rPr lang="fr-FR" dirty="0" smtClean="0"/>
              <a:t>Autres mécanismes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1"/>
            <a:ext cx="8649810" cy="21840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Atteinte vasculaire</a:t>
            </a:r>
            <a:r>
              <a:rPr lang="fr-FR" sz="2400" dirty="0" smtClean="0">
                <a:solidFill>
                  <a:srgbClr val="8A7862"/>
                </a:solidFill>
              </a:rPr>
              <a:t>: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infiltrats inflammatoires de la paroi des VS =&gt; occlusion de la 		lumière =&gt; lésions ischémiques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err="1" smtClean="0"/>
              <a:t>vascularites</a:t>
            </a:r>
            <a:r>
              <a:rPr lang="fr-FR" sz="2400" dirty="0" smtClean="0"/>
              <a:t> (PAN) : atteinte des VS situés dans l’</a:t>
            </a:r>
            <a:r>
              <a:rPr lang="fr-FR" sz="2400" dirty="0" err="1" smtClean="0"/>
              <a:t>épinèvre</a:t>
            </a:r>
            <a:r>
              <a:rPr lang="fr-FR" sz="2400" dirty="0" smtClean="0"/>
              <a:t> =&gt; 		dégénérescence axonale massive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7" name="Image 6" descr="25654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4351511"/>
            <a:ext cx="3654388" cy="21127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0" y="3721100"/>
            <a:ext cx="4221676" cy="2743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63500"/>
            <a:ext cx="9144000" cy="1470025"/>
          </a:xfrm>
        </p:spPr>
        <p:txBody>
          <a:bodyPr/>
          <a:lstStyle/>
          <a:p>
            <a:r>
              <a:rPr lang="fr-FR" dirty="0" smtClean="0"/>
              <a:t>Autres mécanismes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1"/>
            <a:ext cx="8649810" cy="21840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Dépôts dans l’</a:t>
            </a:r>
            <a:r>
              <a:rPr lang="fr-FR" sz="2400" dirty="0" err="1" smtClean="0">
                <a:solidFill>
                  <a:srgbClr val="FF6600"/>
                </a:solidFill>
              </a:rPr>
              <a:t>endonèvre</a:t>
            </a:r>
            <a:r>
              <a:rPr lang="fr-FR" sz="2400" dirty="0" smtClean="0">
                <a:solidFill>
                  <a:srgbClr val="8A7862"/>
                </a:solidFill>
              </a:rPr>
              <a:t>: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substance amyloïde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7" name="Image 6" descr="25654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4351511"/>
            <a:ext cx="3654388" cy="21127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199" y="2959098"/>
            <a:ext cx="4586015" cy="3352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63500"/>
            <a:ext cx="9144000" cy="1470025"/>
          </a:xfrm>
        </p:spPr>
        <p:txBody>
          <a:bodyPr/>
          <a:lstStyle/>
          <a:p>
            <a:r>
              <a:rPr lang="fr-FR" dirty="0" smtClean="0"/>
              <a:t>Autres mécanismes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1"/>
            <a:ext cx="8649810" cy="21840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Infiltration du nerf par des cellules tumorales</a:t>
            </a:r>
            <a:r>
              <a:rPr lang="fr-FR" sz="2400" dirty="0" smtClean="0">
                <a:solidFill>
                  <a:srgbClr val="8A7862"/>
                </a:solidFill>
              </a:rPr>
              <a:t>: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racines nerveuses : lymphome, leucémie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7" name="Image 6" descr="25654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4351511"/>
            <a:ext cx="3654388" cy="21127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2824336"/>
            <a:ext cx="4670200" cy="305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63500"/>
            <a:ext cx="9144000" cy="1470025"/>
          </a:xfrm>
        </p:spPr>
        <p:txBody>
          <a:bodyPr/>
          <a:lstStyle/>
          <a:p>
            <a:r>
              <a:rPr lang="fr-FR" dirty="0" smtClean="0"/>
              <a:t>Autres mécanismes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1"/>
            <a:ext cx="8649810" cy="21840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Infection du SNP</a:t>
            </a:r>
            <a:r>
              <a:rPr lang="fr-FR" sz="2400" dirty="0" smtClean="0">
                <a:solidFill>
                  <a:srgbClr val="8A7862"/>
                </a:solidFill>
              </a:rPr>
              <a:t>: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u="sng" dirty="0" smtClean="0"/>
              <a:t>Lèpre</a:t>
            </a:r>
            <a:r>
              <a:rPr lang="fr-FR" sz="2400" dirty="0" smtClean="0"/>
              <a:t>, </a:t>
            </a:r>
            <a:r>
              <a:rPr lang="fr-FR" sz="2400" dirty="0" err="1" smtClean="0"/>
              <a:t>Lyme</a:t>
            </a:r>
            <a:r>
              <a:rPr lang="fr-FR" sz="2400" dirty="0" smtClean="0"/>
              <a:t>, HIV, HTLV-1 =&gt; réaction inflammatoire et 				immunitaire</a:t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7" name="Image 6" descr="25654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4351511"/>
            <a:ext cx="3654388" cy="21127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49" y="2997198"/>
            <a:ext cx="5029703" cy="322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Neuropathies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Chapitre 3 : physiopathologie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Neuropathies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Chapitre 4 : syndrome neurogène périphérique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syndrome neurogène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45208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Symptômes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Faiblesse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Maladresse, gène, lourdeur …d'un ou plusieurs membres, 				traduisant le déficit moteur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Troubles sensitifs </a:t>
            </a:r>
            <a:r>
              <a:rPr lang="fr-FR" sz="2400" dirty="0" smtClean="0"/>
              <a:t>divers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Douleurs </a:t>
            </a:r>
            <a:r>
              <a:rPr lang="fr-FR" sz="2400" dirty="0" smtClean="0"/>
              <a:t>(décharges électriques, brûlures, crampes au repos)				</a:t>
            </a:r>
            <a:r>
              <a:rPr lang="fr-FR" sz="2400" dirty="0" smtClean="0">
                <a:solidFill>
                  <a:srgbClr val="FF6600"/>
                </a:solidFill>
              </a:rPr>
              <a:t>Paresthésies </a:t>
            </a:r>
            <a:r>
              <a:rPr lang="fr-FR" sz="2400" dirty="0" smtClean="0"/>
              <a:t>(fourmillements, picotements)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Anesthésie </a:t>
            </a:r>
            <a:r>
              <a:rPr lang="fr-FR" sz="2400" dirty="0" smtClean="0"/>
              <a:t>ou </a:t>
            </a:r>
            <a:r>
              <a:rPr lang="fr-FR" sz="2400" dirty="0" smtClean="0">
                <a:solidFill>
                  <a:srgbClr val="FF6600"/>
                </a:solidFill>
              </a:rPr>
              <a:t>hypoesthésie </a:t>
            </a:r>
            <a:r>
              <a:rPr lang="fr-FR" sz="2400" dirty="0" smtClean="0"/>
              <a:t>(« comme après une</a:t>
            </a:r>
            <a:br>
              <a:rPr lang="fr-FR" sz="2400" dirty="0" smtClean="0"/>
            </a:br>
            <a:r>
              <a:rPr lang="fr-FR" sz="2400" dirty="0" smtClean="0"/>
              <a:t>				anesthésie locale chez le dentiste », « peau cartonnée », 				</a:t>
            </a:r>
            <a:r>
              <a:rPr lang="fr-FR" sz="2400" dirty="0" err="1" smtClean="0"/>
              <a:t>etc</a:t>
            </a:r>
            <a:r>
              <a:rPr lang="fr-FR" sz="2400" dirty="0" smtClean="0"/>
              <a:t>… )			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symptômes</a:t>
            </a:r>
            <a:endParaRPr lang="fr-FR" dirty="0"/>
          </a:p>
        </p:txBody>
      </p:sp>
      <p:pic>
        <p:nvPicPr>
          <p:cNvPr id="6" name="Image 5" descr="syn neurogè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7" name="syn neurogèn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811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syndrome neurogène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2704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Signes cliniques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Déficit moteur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T</a:t>
            </a:r>
            <a:r>
              <a:rPr lang="fr-FR" sz="2400" dirty="0" err="1" smtClean="0"/>
              <a:t>opographie</a:t>
            </a:r>
            <a:r>
              <a:rPr lang="fr-FR" sz="2400" dirty="0" smtClean="0"/>
              <a:t> variable, mais le plus souvent à</a:t>
            </a:r>
            <a:br>
              <a:rPr lang="fr-FR" sz="2400" dirty="0" smtClean="0"/>
            </a:br>
            <a:r>
              <a:rPr lang="fr-FR" sz="2400" dirty="0" smtClean="0"/>
              <a:t>				prédominance distale</a:t>
            </a:r>
            <a:br>
              <a:rPr lang="fr-FR" sz="2400" dirty="0" smtClean="0"/>
            </a:br>
            <a:r>
              <a:rPr lang="fr-FR" sz="2400" dirty="0" smtClean="0"/>
              <a:t>				Hypotonique</a:t>
            </a:r>
            <a:br>
              <a:rPr lang="fr-FR" sz="2400" dirty="0" smtClean="0"/>
            </a:br>
            <a:r>
              <a:rPr lang="fr-FR" sz="2400" dirty="0" smtClean="0"/>
              <a:t>				Intensité variable : 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endParaRPr lang="fr-FR" sz="2400" dirty="0" smtClean="0"/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		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959100" y="3987800"/>
            <a:ext cx="6184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solidFill>
                  <a:srgbClr val="FF6600"/>
                </a:solidFill>
              </a:rPr>
              <a:t>Medical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err="1" smtClean="0">
                <a:solidFill>
                  <a:srgbClr val="FF6600"/>
                </a:solidFill>
              </a:rPr>
              <a:t>Research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err="1" smtClean="0">
                <a:solidFill>
                  <a:srgbClr val="FF6600"/>
                </a:solidFill>
              </a:rPr>
              <a:t>Concil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err="1" smtClean="0">
                <a:solidFill>
                  <a:srgbClr val="FF6600"/>
                </a:solidFill>
              </a:rPr>
              <a:t>Scale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>
                <a:solidFill>
                  <a:srgbClr val="7F7F7F"/>
                </a:solidFill>
              </a:rPr>
              <a:t>0 : absence de contraction décelable</a:t>
            </a:r>
          </a:p>
          <a:p>
            <a:r>
              <a:rPr lang="fr-FR" sz="2400" dirty="0" smtClean="0">
                <a:solidFill>
                  <a:srgbClr val="7F7F7F"/>
                </a:solidFill>
              </a:rPr>
              <a:t>1 : contraction palpable sans mouvement actif</a:t>
            </a:r>
          </a:p>
          <a:p>
            <a:r>
              <a:rPr lang="fr-FR" sz="2400" dirty="0" smtClean="0">
                <a:solidFill>
                  <a:srgbClr val="7F7F7F"/>
                </a:solidFill>
              </a:rPr>
              <a:t>2 : mouvement actif sans gravité</a:t>
            </a:r>
          </a:p>
          <a:p>
            <a:r>
              <a:rPr lang="fr-FR" sz="2400" dirty="0" smtClean="0">
                <a:solidFill>
                  <a:srgbClr val="7F7F7F"/>
                </a:solidFill>
              </a:rPr>
              <a:t>3 : mouvement actif  contre la gravité</a:t>
            </a:r>
          </a:p>
          <a:p>
            <a:r>
              <a:rPr lang="fr-FR" sz="2400" dirty="0" smtClean="0">
                <a:solidFill>
                  <a:srgbClr val="7F7F7F"/>
                </a:solidFill>
              </a:rPr>
              <a:t>4 : mouvement actif  contre forte résistance</a:t>
            </a:r>
          </a:p>
          <a:p>
            <a:r>
              <a:rPr lang="fr-FR" sz="2400" dirty="0" smtClean="0">
                <a:solidFill>
                  <a:srgbClr val="7F7F7F"/>
                </a:solidFill>
              </a:rPr>
              <a:t>5 : force normale, comparable au côté sain</a:t>
            </a:r>
            <a:endParaRPr lang="en-US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7780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déficit moteur</a:t>
            </a:r>
            <a:endParaRPr lang="fr-FR" dirty="0"/>
          </a:p>
        </p:txBody>
      </p:sp>
      <p:pic>
        <p:nvPicPr>
          <p:cNvPr id="7" name="Image 6" descr="déficit moteu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8" name="Déficit mot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syndrome neurogène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2704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Signes cliniques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Amyotrophie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Signe majeur mais habituellement absent au début de</a:t>
            </a:r>
            <a:br>
              <a:rPr lang="fr-FR" sz="2400" dirty="0" smtClean="0"/>
            </a:br>
            <a:r>
              <a:rPr lang="fr-FR" sz="2400" dirty="0" smtClean="0"/>
              <a:t>				l'atteinte</a:t>
            </a:r>
            <a:br>
              <a:rPr lang="fr-FR" sz="2400" dirty="0" smtClean="0"/>
            </a:b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Fasciculations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Contractions musculaires très brèves, superficielles,</a:t>
            </a:r>
            <a:br>
              <a:rPr lang="fr-FR" sz="2400" dirty="0" smtClean="0"/>
            </a:br>
            <a:r>
              <a:rPr lang="fr-FR" sz="2400" dirty="0" smtClean="0"/>
              <a:t>				localisées à une partie d'un muscle, ne déplaçant pas le</a:t>
            </a:r>
            <a:br>
              <a:rPr lang="fr-FR" sz="2400" dirty="0" smtClean="0"/>
            </a:br>
            <a:r>
              <a:rPr lang="fr-FR" sz="2400" dirty="0" smtClean="0"/>
              <a:t>				segment de membre, bien visibles à jour frisant,</a:t>
            </a:r>
            <a:br>
              <a:rPr lang="fr-FR" sz="2400" dirty="0" smtClean="0"/>
            </a:br>
            <a:r>
              <a:rPr lang="fr-FR" sz="2400" dirty="0" smtClean="0"/>
              <a:t>				survenant spontanément ou après percussion du muscle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Grande valeur séméiologique </a:t>
            </a:r>
            <a:r>
              <a:rPr lang="fr-FR" sz="2400" dirty="0" smtClean="0"/>
              <a:t>mais très inconstantes</a:t>
            </a:r>
            <a:br>
              <a:rPr lang="fr-FR" sz="2400" dirty="0" smtClean="0"/>
            </a:br>
            <a:r>
              <a:rPr lang="fr-FR" sz="2400" dirty="0" smtClean="0"/>
              <a:t>				surtout présentes lors de l'atteinte des neurones des</a:t>
            </a:r>
            <a:br>
              <a:rPr lang="fr-FR" sz="2400" dirty="0" smtClean="0"/>
            </a:br>
            <a:r>
              <a:rPr lang="fr-FR" sz="2400" dirty="0" smtClean="0"/>
              <a:t>				cornes antérieures de la moelle 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endParaRPr lang="fr-FR" sz="2400" dirty="0" smtClean="0"/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		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amyotrophie</a:t>
            </a:r>
            <a:endParaRPr lang="fr-FR" dirty="0"/>
          </a:p>
        </p:txBody>
      </p:sp>
      <p:pic>
        <p:nvPicPr>
          <p:cNvPr id="6" name="Image 5" descr="Amyotroph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7" name="Amyotrophi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fasciculations</a:t>
            </a:r>
            <a:endParaRPr lang="fr-FR" dirty="0"/>
          </a:p>
        </p:txBody>
      </p:sp>
      <p:pic>
        <p:nvPicPr>
          <p:cNvPr id="5" name="fasciculations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syndrome neurogène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257640"/>
            <a:ext cx="8649810" cy="2704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Signes cliniques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Abolition ou diminution des réflexes ostéo-tendineux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C'est, avec l'amyotrophie, le meilleur signe clinique</a:t>
            </a:r>
            <a:br>
              <a:rPr lang="fr-FR" sz="2400" dirty="0" smtClean="0"/>
            </a:br>
            <a:r>
              <a:rPr lang="fr-FR" sz="2400" dirty="0" smtClean="0"/>
              <a:t>				Inconstant, notamment quand le tronc nerveux ou la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		racine atteints n'est pas impliqué dans un arc réflexe</a:t>
            </a:r>
            <a:br>
              <a:rPr lang="fr-FR" sz="2400" dirty="0" smtClean="0"/>
            </a:br>
            <a:r>
              <a:rPr lang="fr-FR" sz="2400" dirty="0" smtClean="0"/>
              <a:t>				cliniquement accessible</a:t>
            </a:r>
            <a:br>
              <a:rPr lang="fr-FR" sz="2400" dirty="0" smtClean="0"/>
            </a:b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Déficit sensitif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Déficit de la sensibilité </a:t>
            </a:r>
            <a:r>
              <a:rPr lang="fr-FR" sz="2400" dirty="0" err="1" smtClean="0">
                <a:solidFill>
                  <a:srgbClr val="FF6600"/>
                </a:solidFill>
              </a:rPr>
              <a:t>thermo-algique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(froid, chaud,</a:t>
            </a:r>
            <a:br>
              <a:rPr lang="fr-FR" sz="2400" dirty="0" smtClean="0"/>
            </a:br>
            <a:r>
              <a:rPr lang="fr-FR" sz="2400" dirty="0" smtClean="0"/>
              <a:t>				piqûre) par atteinte des petites fibres </a:t>
            </a:r>
            <a:r>
              <a:rPr lang="fr-FR" sz="2400" dirty="0" err="1" smtClean="0"/>
              <a:t>myéliniques</a:t>
            </a:r>
            <a:r>
              <a:rPr lang="fr-FR" sz="2400" dirty="0" smtClean="0"/>
              <a:t> et des</a:t>
            </a:r>
            <a:br>
              <a:rPr lang="fr-FR" sz="2400" dirty="0" smtClean="0"/>
            </a:br>
            <a:r>
              <a:rPr lang="fr-FR" sz="2400" dirty="0" smtClean="0"/>
              <a:t>				fibres amyéliniques</a:t>
            </a:r>
            <a:br>
              <a:rPr lang="fr-FR" sz="2400" dirty="0" smtClean="0"/>
            </a:br>
            <a:r>
              <a:rPr lang="fr-FR" sz="2400" dirty="0" smtClean="0"/>
              <a:t>				Déficit de la sensibilité au </a:t>
            </a:r>
            <a:r>
              <a:rPr lang="fr-FR" sz="2400" dirty="0" smtClean="0">
                <a:solidFill>
                  <a:srgbClr val="FF6600"/>
                </a:solidFill>
              </a:rPr>
              <a:t>tact superficiel </a:t>
            </a:r>
            <a:r>
              <a:rPr lang="fr-FR" sz="2400" dirty="0" smtClean="0"/>
              <a:t>et de la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sensibilité profonde </a:t>
            </a:r>
            <a:r>
              <a:rPr lang="fr-FR" sz="2400" dirty="0" smtClean="0"/>
              <a:t>(sens de position du gros orteil,</a:t>
            </a:r>
            <a:br>
              <a:rPr lang="fr-FR" sz="2400" dirty="0" smtClean="0"/>
            </a:br>
            <a:r>
              <a:rPr lang="fr-FR" sz="2400" dirty="0" smtClean="0"/>
              <a:t>				perception des vibrations du diapason) par atteinte des</a:t>
            </a:r>
            <a:br>
              <a:rPr lang="fr-FR" sz="2400" dirty="0" smtClean="0"/>
            </a:br>
            <a:r>
              <a:rPr lang="fr-FR" sz="2400" dirty="0" smtClean="0"/>
              <a:t>				grosses fibres </a:t>
            </a:r>
            <a:r>
              <a:rPr lang="fr-FR" sz="2400" dirty="0" err="1" smtClean="0"/>
              <a:t>myélinique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2700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ROT</a:t>
            </a:r>
            <a:endParaRPr lang="fr-FR" dirty="0"/>
          </a:p>
        </p:txBody>
      </p:sp>
      <p:pic>
        <p:nvPicPr>
          <p:cNvPr id="6" name="Image 5" descr="R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7" name="ROT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DEGENERESCENCE AXONALE</a:t>
            </a:r>
            <a:endParaRPr lang="fr-FR" sz="2400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0" y="1259375"/>
            <a:ext cx="9144000" cy="1470025"/>
          </a:xfrm>
        </p:spPr>
        <p:txBody>
          <a:bodyPr/>
          <a:lstStyle/>
          <a:p>
            <a:r>
              <a:rPr lang="fr-FR" dirty="0" smtClean="0"/>
              <a:t>Chapitre 3 : physiopathologie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2700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déficit sensitif</a:t>
            </a:r>
            <a:endParaRPr lang="fr-FR" dirty="0"/>
          </a:p>
        </p:txBody>
      </p:sp>
      <p:pic>
        <p:nvPicPr>
          <p:cNvPr id="5" name="Image 4" descr="sensibilité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9144000" cy="5715000"/>
          </a:xfrm>
          <a:prstGeom prst="rect">
            <a:avLst/>
          </a:prstGeom>
        </p:spPr>
      </p:pic>
      <p:pic>
        <p:nvPicPr>
          <p:cNvPr id="8" name="sensibilité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syndrome neurogène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257640"/>
            <a:ext cx="8649810" cy="2704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Signes cliniques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Troubles trophiques et signes végétatifs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Peau sèche, amincie, dépilée, troubles vaso-moteurs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Maux perforants plantaires</a:t>
            </a:r>
            <a:r>
              <a:rPr lang="fr-FR" sz="2400" dirty="0" smtClean="0"/>
              <a:t>, rétractions tendineuses,</a:t>
            </a:r>
            <a:br>
              <a:rPr lang="fr-FR" sz="2400" dirty="0" smtClean="0"/>
            </a:br>
            <a:r>
              <a:rPr lang="fr-FR" sz="2400" dirty="0" smtClean="0"/>
              <a:t>				pieds creux, rarement arthropathies</a:t>
            </a:r>
            <a:br>
              <a:rPr lang="fr-FR" sz="2400" dirty="0" smtClean="0"/>
            </a:br>
            <a:r>
              <a:rPr lang="fr-FR" sz="2400" dirty="0" smtClean="0"/>
              <a:t>				Signes de </a:t>
            </a:r>
            <a:r>
              <a:rPr lang="fr-FR" sz="2400" dirty="0" err="1" smtClean="0">
                <a:solidFill>
                  <a:srgbClr val="FF6600"/>
                </a:solidFill>
              </a:rPr>
              <a:t>dysautonomie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(diabète, amylose) : 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		hypotension OS, impuissance, troubles vésicaux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 </a:t>
            </a:r>
            <a:r>
              <a:rPr lang="fr-FR" sz="2400" dirty="0" smtClean="0">
                <a:solidFill>
                  <a:srgbClr val="FF6600"/>
                </a:solidFill>
              </a:rPr>
              <a:t>Signes négatifs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Pas de signes d'atteinte du SNC, en particulier </a:t>
            </a:r>
            <a:r>
              <a:rPr lang="fr-FR" sz="2400" dirty="0" smtClean="0">
                <a:solidFill>
                  <a:srgbClr val="FF6600"/>
                </a:solidFill>
              </a:rPr>
              <a:t>pas de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				signe de Babinski</a:t>
            </a:r>
            <a:r>
              <a:rPr lang="fr-FR" sz="2400" dirty="0" smtClean="0"/>
              <a:t>, sauf si lésion associée du SNC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278" y="4114800"/>
            <a:ext cx="2527922" cy="16319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884" y="4114799"/>
            <a:ext cx="2533816" cy="163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signe de Babinski</a:t>
            </a:r>
            <a:endParaRPr lang="fr-FR" dirty="0"/>
          </a:p>
        </p:txBody>
      </p:sp>
      <p:pic>
        <p:nvPicPr>
          <p:cNvPr id="8" name="Image 7" descr="Babins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100"/>
            <a:ext cx="9144000" cy="5715000"/>
          </a:xfrm>
          <a:prstGeom prst="rect">
            <a:avLst/>
          </a:prstGeom>
        </p:spPr>
      </p:pic>
      <p:pic>
        <p:nvPicPr>
          <p:cNvPr id="9" name="Babinski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938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Chapitre 4 : syndrome neurogène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87840"/>
            <a:ext cx="8649810" cy="2704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Examens complémentaires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</a:t>
            </a:r>
            <a:r>
              <a:rPr lang="fr-FR" sz="2400" dirty="0" smtClean="0">
                <a:solidFill>
                  <a:schemeClr val="accent6"/>
                </a:solidFill>
              </a:rPr>
              <a:t>- </a:t>
            </a:r>
            <a:r>
              <a:rPr lang="nl-BE" sz="2400" dirty="0" smtClean="0">
                <a:solidFill>
                  <a:srgbClr val="FF6600"/>
                </a:solidFill>
              </a:rPr>
              <a:t>ENMG</a:t>
            </a:r>
            <a:br>
              <a:rPr lang="nl-BE" sz="2400" dirty="0" smtClean="0">
                <a:solidFill>
                  <a:srgbClr val="FF6600"/>
                </a:solidFill>
              </a:rPr>
            </a:br>
            <a:r>
              <a:rPr lang="nl-BE" sz="2400" dirty="0" smtClean="0">
                <a:solidFill>
                  <a:srgbClr val="FF6600"/>
                </a:solidFill>
              </a:rPr>
              <a:t>	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- Biologie/PL</a:t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	-	Biopsie neuromusculaire</a:t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	-	Imagerie : IRM et échographie</a:t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nl-BE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nl-BE" sz="2400" dirty="0" smtClean="0">
                <a:solidFill>
                  <a:srgbClr val="8A7862"/>
                </a:solidFill>
              </a:rPr>
              <a:t>Diagnostic différentiel</a:t>
            </a:r>
            <a:br>
              <a:rPr lang="nl-BE" sz="2400" dirty="0" smtClean="0">
                <a:solidFill>
                  <a:srgbClr val="8A7862"/>
                </a:solidFill>
              </a:rPr>
            </a:br>
            <a:r>
              <a:rPr lang="nl-BE" sz="2400" dirty="0" smtClean="0">
                <a:solidFill>
                  <a:srgbClr val="8A7862"/>
                </a:solidFill>
              </a:rPr>
              <a:t>	-	Syndrome myogène</a:t>
            </a:r>
            <a:br>
              <a:rPr lang="nl-BE" sz="2400" dirty="0" smtClean="0">
                <a:solidFill>
                  <a:srgbClr val="8A7862"/>
                </a:solidFill>
              </a:rPr>
            </a:br>
            <a:r>
              <a:rPr lang="nl-BE" sz="2400" dirty="0" smtClean="0">
                <a:solidFill>
                  <a:srgbClr val="8A7862"/>
                </a:solidFill>
              </a:rPr>
              <a:t>	-	Syndrome myasthénique</a:t>
            </a:r>
            <a:br>
              <a:rPr lang="nl-BE" sz="2400" dirty="0" smtClean="0">
                <a:solidFill>
                  <a:srgbClr val="8A7862"/>
                </a:solidFill>
              </a:rPr>
            </a:br>
            <a:r>
              <a:rPr lang="nl-BE" sz="2400" dirty="0" smtClean="0">
                <a:solidFill>
                  <a:srgbClr val="8A7862"/>
                </a:solidFill>
              </a:rPr>
              <a:t>	-	Syndrome pyramidal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Diagnostic différentiel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87840"/>
            <a:ext cx="8649810" cy="47494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444500" algn="l"/>
                <a:tab pos="7239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Syndrome myogène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	Déficit moteur </a:t>
            </a:r>
            <a:r>
              <a:rPr lang="fr-FR" sz="2400" dirty="0" smtClean="0">
                <a:solidFill>
                  <a:srgbClr val="FF6600"/>
                </a:solidFill>
              </a:rPr>
              <a:t>proximal </a:t>
            </a:r>
            <a:r>
              <a:rPr lang="fr-FR" sz="2400" dirty="0" smtClean="0">
                <a:solidFill>
                  <a:srgbClr val="7F7F7F"/>
                </a:solidFill>
              </a:rPr>
              <a:t>et </a:t>
            </a:r>
            <a:r>
              <a:rPr lang="fr-FR" sz="2400" dirty="0" smtClean="0">
                <a:solidFill>
                  <a:srgbClr val="FF6600"/>
                </a:solidFill>
              </a:rPr>
              <a:t>axial</a:t>
            </a:r>
            <a:r>
              <a:rPr lang="fr-FR" sz="2400" dirty="0" smtClean="0">
                <a:solidFill>
                  <a:srgbClr val="7F7F7F"/>
                </a:solidFill>
              </a:rPr>
              <a:t>, parfois </a:t>
            </a:r>
            <a:r>
              <a:rPr lang="fr-FR" sz="2400" dirty="0" smtClean="0">
                <a:solidFill>
                  <a:srgbClr val="FF6600"/>
                </a:solidFill>
              </a:rPr>
              <a:t>facial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Amyotrophie de même topographie, parfois hypertrophie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</a:t>
            </a:r>
            <a:r>
              <a:rPr lang="fr-FR" sz="2400" dirty="0" err="1" smtClean="0">
                <a:solidFill>
                  <a:srgbClr val="7F7F7F"/>
                </a:solidFill>
              </a:rPr>
              <a:t>Myotonie</a:t>
            </a:r>
            <a:r>
              <a:rPr lang="fr-FR" sz="2400" dirty="0" smtClean="0">
                <a:solidFill>
                  <a:srgbClr val="7F7F7F"/>
                </a:solidFill>
              </a:rPr>
              <a:t> (lenteur à la décontraction musculaire) inconstante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Signes négatifs (pas de déficit sensitif, ROT présents)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nl-BE" sz="2400" dirty="0" smtClean="0">
                <a:solidFill>
                  <a:srgbClr val="FF6600"/>
                </a:solidFill>
              </a:rPr>
              <a:t>ENMG </a:t>
            </a:r>
            <a:r>
              <a:rPr lang="nl-BE" sz="2400" dirty="0" smtClean="0">
                <a:solidFill>
                  <a:srgbClr val="7F7F7F"/>
                </a:solidFill>
              </a:rPr>
              <a:t>: </a:t>
            </a:r>
            <a:r>
              <a:rPr lang="fr-FR" sz="2400" dirty="0" smtClean="0">
                <a:solidFill>
                  <a:srgbClr val="7F7F7F"/>
                </a:solidFill>
              </a:rPr>
              <a:t>tracé EMG riche (sommation spatiale) et peu volté</a:t>
            </a:r>
            <a:r>
              <a:rPr lang="nl-BE" sz="2400" dirty="0" smtClean="0">
                <a:solidFill>
                  <a:srgbClr val="7F7F7F"/>
                </a:solidFill>
              </a:rPr>
              <a:t/>
            </a:r>
            <a:br>
              <a:rPr lang="nl-BE" sz="2400" dirty="0" smtClean="0">
                <a:solidFill>
                  <a:srgbClr val="7F7F7F"/>
                </a:solidFill>
              </a:rPr>
            </a:br>
            <a:r>
              <a:rPr lang="nl-BE" sz="2400" dirty="0" smtClean="0">
                <a:solidFill>
                  <a:srgbClr val="7F7F7F"/>
                </a:solidFill>
              </a:rPr>
              <a:t>	-	</a:t>
            </a:r>
            <a:r>
              <a:rPr lang="fr-FR" sz="2400" dirty="0" smtClean="0">
                <a:solidFill>
                  <a:srgbClr val="7F7F7F"/>
                </a:solidFill>
              </a:rPr>
              <a:t>Elévation de la </a:t>
            </a:r>
            <a:r>
              <a:rPr lang="fr-FR" sz="2400" dirty="0" smtClean="0">
                <a:solidFill>
                  <a:srgbClr val="FF6600"/>
                </a:solidFill>
              </a:rPr>
              <a:t>CK </a:t>
            </a:r>
            <a:r>
              <a:rPr lang="fr-FR" sz="2400" dirty="0" smtClean="0">
                <a:solidFill>
                  <a:srgbClr val="7F7F7F"/>
                </a:solidFill>
              </a:rPr>
              <a:t>(créatine kinase) sérique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</a:t>
            </a:r>
            <a:r>
              <a:rPr lang="fr-FR" sz="2400" dirty="0" smtClean="0">
                <a:solidFill>
                  <a:srgbClr val="FF6600"/>
                </a:solidFill>
              </a:rPr>
              <a:t>Biopsie </a:t>
            </a:r>
            <a:r>
              <a:rPr lang="fr-FR" sz="2400" dirty="0" smtClean="0"/>
              <a:t>musculaire : aspect bariolé, en mosaïque des fibres.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Diagnostic différentiel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87840"/>
            <a:ext cx="8649810" cy="2704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Syndrome myasthénique</a:t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dirty="0" smtClean="0">
              <a:solidFill>
                <a:srgbClr val="7F7F7F"/>
              </a:solidFill>
            </a:endParaRP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 	Déficit moteur lié à l'effort et disparaissant au repos :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fr-FR" sz="2400" dirty="0" smtClean="0">
                <a:solidFill>
                  <a:srgbClr val="FF6600"/>
                </a:solidFill>
              </a:rPr>
              <a:t>fatigabilité fluctuante</a:t>
            </a: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400" dirty="0" smtClean="0">
                <a:solidFill>
                  <a:schemeClr val="bg1">
                    <a:lumMod val="50000"/>
                  </a:schemeClr>
                </a:solidFill>
              </a:rPr>
              <a:t>	-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Atteinte fréquente de l'oculomotricité (</a:t>
            </a:r>
            <a:r>
              <a:rPr lang="fr-FR" sz="2400" dirty="0" smtClean="0">
                <a:solidFill>
                  <a:srgbClr val="FF6600"/>
                </a:solidFill>
              </a:rPr>
              <a:t>ptosis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400" dirty="0" smtClean="0">
                <a:solidFill>
                  <a:srgbClr val="FF6600"/>
                </a:solidFill>
              </a:rPr>
              <a:t>diplopie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	Gravité potentielle de l'atteinte respiratoire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	Aucune atteinte sensitive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	L'examen clinique peut être normal (au repos)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 	Le Test à la </a:t>
            </a:r>
            <a:r>
              <a:rPr lang="fr-FR" sz="2400" dirty="0" smtClean="0">
                <a:solidFill>
                  <a:srgbClr val="FF6600"/>
                </a:solidFill>
              </a:rPr>
              <a:t>PROSTIGMINE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corrige le(s) déficit(s) en quelques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minutes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</a:t>
            </a:r>
            <a:r>
              <a:rPr lang="fr-FR" sz="2400" dirty="0" smtClean="0">
                <a:solidFill>
                  <a:srgbClr val="FF6600"/>
                </a:solidFill>
              </a:rPr>
              <a:t>ENMG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: Le bloc neuromusculaire se traduit par un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décrément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 (diminution de l'amplitude des potentiels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d'action musculaires)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Diagnostic différentiel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87840"/>
            <a:ext cx="8649810" cy="2704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Syndrome pyramidal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endParaRPr lang="fr-FR" sz="2400" dirty="0" smtClean="0">
              <a:solidFill>
                <a:srgbClr val="7F7F7F"/>
              </a:solidFill>
            </a:endParaRP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fr-FR" sz="2400" dirty="0" smtClean="0"/>
              <a:t>Déficit moteur</a:t>
            </a:r>
            <a:br>
              <a:rPr lang="fr-FR" sz="2400" dirty="0" smtClean="0"/>
            </a:br>
            <a:r>
              <a:rPr lang="fr-FR" sz="2400" dirty="0" smtClean="0"/>
              <a:t>		Extenseurs du MS (épreuve des bras tendus, signe de Garcin)</a:t>
            </a:r>
            <a:br>
              <a:rPr lang="fr-FR" sz="2400" dirty="0" smtClean="0"/>
            </a:br>
            <a:r>
              <a:rPr lang="fr-FR" sz="2400" dirty="0" smtClean="0"/>
              <a:t>		Fléchisseurs du MI (signe de </a:t>
            </a:r>
            <a:r>
              <a:rPr lang="fr-FR" sz="2400" dirty="0" err="1" smtClean="0"/>
              <a:t>Mingazzini</a:t>
            </a:r>
            <a:r>
              <a:rPr lang="fr-FR" sz="2400" dirty="0" smtClean="0"/>
              <a:t>, signe de Barré)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Territoire facial inférieur</a:t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dirty="0" smtClean="0">
                <a:solidFill>
                  <a:srgbClr val="FF6600"/>
                </a:solidFill>
              </a:rPr>
              <a:t>Spasticité </a:t>
            </a:r>
            <a:r>
              <a:rPr lang="fr-FR" sz="2400" dirty="0" smtClean="0"/>
              <a:t>(hypertonie pyramidale)</a:t>
            </a:r>
            <a:br>
              <a:rPr lang="fr-FR" sz="2400" dirty="0" smtClean="0"/>
            </a:br>
            <a:r>
              <a:rPr lang="fr-FR" sz="2400" dirty="0" smtClean="0"/>
              <a:t>		Prédomine sur les fléchisseurs du MS</a:t>
            </a:r>
            <a:br>
              <a:rPr lang="fr-FR" sz="2400" dirty="0" smtClean="0"/>
            </a:br>
            <a:r>
              <a:rPr lang="fr-FR" sz="2400" dirty="0" smtClean="0"/>
              <a:t>		Prédomine sur les extenseurs du MI (démarche en fauchant)</a:t>
            </a:r>
            <a:br>
              <a:rPr lang="fr-FR" sz="2400" dirty="0" smtClean="0"/>
            </a:br>
            <a:r>
              <a:rPr lang="fr-FR" sz="2400" dirty="0" smtClean="0"/>
              <a:t>		Accrue à l'action. Elastique</a:t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dirty="0" smtClean="0">
                <a:solidFill>
                  <a:srgbClr val="FF6600"/>
                </a:solidFill>
              </a:rPr>
              <a:t>ROT</a:t>
            </a:r>
            <a:r>
              <a:rPr lang="fr-FR" sz="2400" dirty="0" smtClean="0"/>
              <a:t> vifs, diffusés (extension de la zone réflexogène), 				</a:t>
            </a:r>
            <a:r>
              <a:rPr lang="fr-FR" sz="2400" dirty="0" err="1" smtClean="0"/>
              <a:t>polycinétiques</a:t>
            </a:r>
            <a:r>
              <a:rPr lang="fr-FR" sz="2400" dirty="0" smtClean="0"/>
              <a:t> (clonus du pied) = spasticité</a:t>
            </a:r>
            <a:br>
              <a:rPr lang="fr-FR" sz="2400" dirty="0" smtClean="0"/>
            </a:br>
            <a:r>
              <a:rPr lang="fr-FR" sz="24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Diagnostic différentiel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87840"/>
            <a:ext cx="8649810" cy="49018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Syndrome pyramidal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endParaRPr lang="fr-FR" sz="2400" dirty="0" smtClean="0">
              <a:solidFill>
                <a:srgbClr val="7F7F7F"/>
              </a:solidFill>
            </a:endParaRP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fr-FR" sz="2400" dirty="0" smtClean="0"/>
              <a:t>Signe de </a:t>
            </a:r>
            <a:r>
              <a:rPr lang="fr-FR" sz="2400" dirty="0" smtClean="0">
                <a:solidFill>
                  <a:srgbClr val="FF6600"/>
                </a:solidFill>
              </a:rPr>
              <a:t>Babinski </a:t>
            </a:r>
            <a:r>
              <a:rPr lang="fr-FR" sz="2400" dirty="0" smtClean="0"/>
              <a:t>(extension du gros orteil lors de la 				stimulation du bord externe de la plante du pied)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	Atteinte d'un hémicorps controlatérale à la lésion en cas 			d'atteinte </a:t>
            </a:r>
            <a:r>
              <a:rPr lang="fr-FR" sz="2400" dirty="0" err="1" smtClean="0">
                <a:solidFill>
                  <a:srgbClr val="FF6600"/>
                </a:solidFill>
              </a:rPr>
              <a:t>supra-médullaire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(</a:t>
            </a:r>
            <a:r>
              <a:rPr lang="fr-FR" sz="2400" dirty="0" smtClean="0">
                <a:solidFill>
                  <a:srgbClr val="FF6600"/>
                </a:solidFill>
              </a:rPr>
              <a:t>hémiplégie </a:t>
            </a:r>
            <a:r>
              <a:rPr lang="fr-FR" sz="2400" dirty="0" smtClean="0"/>
              <a:t>= paralysie complète)</a:t>
            </a:r>
            <a:br>
              <a:rPr lang="fr-FR" sz="2400" dirty="0" smtClean="0"/>
            </a:br>
            <a:r>
              <a:rPr lang="fr-FR" sz="2400" dirty="0" smtClean="0"/>
              <a:t>	-	Atteinte des 4 membres : </a:t>
            </a:r>
            <a:r>
              <a:rPr lang="fr-FR" sz="2400" dirty="0" smtClean="0">
                <a:solidFill>
                  <a:srgbClr val="FF6600"/>
                </a:solidFill>
              </a:rPr>
              <a:t>tétraplégie </a:t>
            </a:r>
            <a:r>
              <a:rPr lang="fr-FR" sz="2400" dirty="0" smtClean="0"/>
              <a:t>(paralysie complète) si 		atteinte </a:t>
            </a:r>
            <a:r>
              <a:rPr lang="fr-FR" sz="2400" dirty="0" smtClean="0">
                <a:solidFill>
                  <a:srgbClr val="FF6600"/>
                </a:solidFill>
              </a:rPr>
              <a:t>moelle cervicale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Atteinte des 2 membres inférieurs : </a:t>
            </a:r>
            <a:r>
              <a:rPr lang="fr-FR" sz="2400" dirty="0" smtClean="0">
                <a:solidFill>
                  <a:srgbClr val="FF6600"/>
                </a:solidFill>
              </a:rPr>
              <a:t>paraplégie </a:t>
            </a:r>
            <a:r>
              <a:rPr lang="fr-FR" sz="2400" dirty="0" smtClean="0"/>
              <a:t>(paralysie 			complète) si atteinte </a:t>
            </a:r>
            <a:r>
              <a:rPr lang="fr-FR" sz="2400" smtClean="0">
                <a:solidFill>
                  <a:srgbClr val="FF6600"/>
                </a:solidFill>
              </a:rPr>
              <a:t>moelle dorsale</a:t>
            </a:r>
            <a:br>
              <a:rPr lang="fr-FR" sz="2400" smtClean="0">
                <a:solidFill>
                  <a:srgbClr val="FF6600"/>
                </a:solidFill>
              </a:rPr>
            </a:br>
            <a:r>
              <a:rPr lang="fr-FR" sz="2400" smtClean="0">
                <a:solidFill>
                  <a:srgbClr val="FF6600"/>
                </a:solidFill>
              </a:rPr>
              <a:t>	</a:t>
            </a:r>
            <a:r>
              <a:rPr lang="fr-FR" sz="2400" smtClean="0">
                <a:solidFill>
                  <a:srgbClr val="7F7F7F"/>
                </a:solidFill>
              </a:rPr>
              <a:t>-</a:t>
            </a: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Syndrome pseudo-bulbaire (paralysie </a:t>
            </a:r>
            <a:r>
              <a:rPr lang="fr-FR" sz="2400" dirty="0" err="1" smtClean="0"/>
              <a:t>labio-glosso-</a:t>
            </a:r>
            <a:r>
              <a:rPr lang="fr-FR" sz="2400" dirty="0" smtClean="0"/>
              <a:t>					pharyngée) par atteinte bilatérale des fibres </a:t>
            </a:r>
            <a:r>
              <a:rPr lang="fr-FR" sz="2400" dirty="0" err="1" smtClean="0"/>
              <a:t>cortico-bulbaires</a:t>
            </a:r>
            <a:r>
              <a:rPr lang="fr-FR" sz="2400" dirty="0" smtClean="0"/>
              <a:t>.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Neuropathies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Chapitre 5 : ENMG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Les outils électrophysiologiques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3593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PE </a:t>
            </a:r>
            <a:r>
              <a:rPr lang="fr-FR" sz="2400" dirty="0" smtClean="0">
                <a:solidFill>
                  <a:srgbClr val="7F7F7F"/>
                </a:solidFill>
              </a:rPr>
              <a:t>(PEV, PEA, PES, PEM) : explorent principalement la conduction 	nerveuse </a:t>
            </a:r>
            <a:r>
              <a:rPr lang="fr-FR" sz="2400" dirty="0" smtClean="0">
                <a:solidFill>
                  <a:srgbClr val="FF6600"/>
                </a:solidFill>
              </a:rPr>
              <a:t>centrale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ENMG </a:t>
            </a:r>
            <a:r>
              <a:rPr lang="fr-FR" sz="2400" dirty="0" smtClean="0">
                <a:solidFill>
                  <a:srgbClr val="7F7F7F"/>
                </a:solidFill>
              </a:rPr>
              <a:t>: exploration fonctionnelle du système nerveux 	</a:t>
            </a:r>
            <a:r>
              <a:rPr lang="fr-FR" sz="2400" dirty="0" smtClean="0">
                <a:solidFill>
                  <a:srgbClr val="FF6600"/>
                </a:solidFill>
              </a:rPr>
              <a:t>périphérique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Neurographie sensitive</a:t>
            </a:r>
            <a:br>
              <a:rPr lang="fr-FR" sz="2400" dirty="0" smtClean="0"/>
            </a:br>
            <a:r>
              <a:rPr lang="fr-FR" sz="2400" dirty="0" smtClean="0"/>
              <a:t>	- Neurographie motrice</a:t>
            </a:r>
            <a:br>
              <a:rPr lang="fr-FR" sz="2400" dirty="0" smtClean="0"/>
            </a:br>
            <a:r>
              <a:rPr lang="fr-FR" sz="2400" dirty="0" smtClean="0"/>
              <a:t>	- Réflexologie</a:t>
            </a:r>
            <a:br>
              <a:rPr lang="fr-FR" sz="2400" dirty="0" smtClean="0"/>
            </a:br>
            <a:r>
              <a:rPr lang="fr-FR" sz="2400" dirty="0" smtClean="0"/>
              <a:t>	- Electromyographie (EMG)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2066925" y="469900"/>
            <a:ext cx="5514975" cy="6210300"/>
            <a:chOff x="2066925" y="469900"/>
            <a:chExt cx="5514975" cy="6210300"/>
          </a:xfrm>
        </p:grpSpPr>
        <p:pic>
          <p:nvPicPr>
            <p:cNvPr id="6" name="Picture 14" descr="C:\Mes documents\DES2000\DES images\Neuraprax-axonot.jpg">
              <a:hlinkClick r:id="rId2" action="ppaction://hlinkpres?slideindex=5&amp;slidetitle=Présentation PowerPoint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6925" y="660400"/>
              <a:ext cx="5514975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2066925" y="469900"/>
              <a:ext cx="5514975" cy="353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45550"/>
            <a:ext cx="7772400" cy="1470025"/>
          </a:xfrm>
        </p:spPr>
        <p:txBody>
          <a:bodyPr/>
          <a:lstStyle/>
          <a:p>
            <a:r>
              <a:rPr lang="fr-FR" dirty="0" smtClean="0"/>
              <a:t>Dégénérescence axonale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391800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/>
              <a:t>Dégénérescence </a:t>
            </a:r>
            <a:r>
              <a:rPr lang="fr-FR" sz="2400" dirty="0" smtClean="0">
                <a:solidFill>
                  <a:srgbClr val="FF6600"/>
                </a:solidFill>
              </a:rPr>
              <a:t>Wallérienne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- l’axone est la cible primaire (démyélinisation secondaire)</a:t>
            </a:r>
            <a:br>
              <a:rPr lang="fr-FR" sz="2400" dirty="0" smtClean="0"/>
            </a:br>
            <a:r>
              <a:rPr lang="fr-FR" sz="2400" dirty="0" smtClean="0"/>
              <a:t>	-	atteinte du corps neuronal (motoneurone alpha dans la</a:t>
            </a:r>
            <a:br>
              <a:rPr lang="fr-FR" sz="2400" dirty="0" smtClean="0"/>
            </a:br>
            <a:r>
              <a:rPr lang="fr-FR" sz="2400" dirty="0" smtClean="0"/>
              <a:t>		SLA : ) ou de l’axone périphérique 				</a:t>
            </a:r>
            <a:br>
              <a:rPr lang="fr-FR" sz="2400" dirty="0" smtClean="0"/>
            </a:br>
            <a:r>
              <a:rPr lang="fr-FR" sz="2400" dirty="0" smtClean="0"/>
              <a:t>	-	lésions traumatiques, compression ou ischémie nerveuse</a:t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Les buts de l’ENMG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3593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Confirmer ou infirmer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une hypothèse clinique d’atteinte du SNP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Préciser le </a:t>
            </a:r>
            <a:r>
              <a:rPr lang="fr-FR" sz="2400" dirty="0" smtClean="0">
                <a:solidFill>
                  <a:srgbClr val="FF6600"/>
                </a:solidFill>
              </a:rPr>
              <a:t>site lésionnel</a:t>
            </a:r>
            <a:r>
              <a:rPr lang="fr-FR" sz="2400" dirty="0" smtClean="0">
                <a:solidFill>
                  <a:srgbClr val="7F7F7F"/>
                </a:solidFill>
              </a:rPr>
              <a:t>	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tabLst>
                <a:tab pos="719138" algn="l"/>
                <a:tab pos="3225800" algn="l"/>
              </a:tabLst>
            </a:pPr>
            <a:r>
              <a:rPr lang="fr-FR" sz="2400" dirty="0" smtClean="0"/>
              <a:t>	-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Proximal : 	corps neuronaux moteurs et/ou sensitifs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une ou plusieurs racines nerveuses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dirty="0" smtClean="0">
                <a:solidFill>
                  <a:srgbClr val="7F7F7F"/>
                </a:solidFill>
              </a:rPr>
              <a:t>plexus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Distal focal : 	mononeuropathie tronculaire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Distal diffus : 	polyneuropathie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mononeuropathie multiple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</a:t>
            </a:r>
            <a:r>
              <a:rPr lang="fr-FR" sz="2400" dirty="0" err="1" smtClean="0">
                <a:solidFill>
                  <a:srgbClr val="7F7F7F"/>
                </a:solidFill>
              </a:rPr>
              <a:t>Proximo-distal</a:t>
            </a:r>
            <a:r>
              <a:rPr lang="fr-FR" sz="2400" dirty="0" smtClean="0">
                <a:solidFill>
                  <a:srgbClr val="7F7F7F"/>
                </a:solidFill>
              </a:rPr>
              <a:t> :	polyradiculonévrite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32258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Quantifier</a:t>
            </a:r>
            <a:r>
              <a:rPr lang="fr-FR" sz="2400" dirty="0" smtClean="0">
                <a:solidFill>
                  <a:srgbClr val="7F7F7F"/>
                </a:solidFill>
              </a:rPr>
              <a:t> les répercussions fonctionnelles d’une pathologie 	connue ou révélée par l’ENMG et </a:t>
            </a:r>
            <a:r>
              <a:rPr lang="fr-FR" sz="2400" dirty="0" smtClean="0">
                <a:solidFill>
                  <a:srgbClr val="FF6600"/>
                </a:solidFill>
              </a:rPr>
              <a:t>évaluer le pronostic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Myotoni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9713" y="5122863"/>
            <a:ext cx="2690666" cy="1735137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Les buts de l’ENMG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3593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25146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Montrer ce qu’aucun autre examen (non invasif) ne peut montrer</a:t>
            </a:r>
            <a:r>
              <a:rPr lang="fr-FR" sz="2400" dirty="0" smtClean="0">
                <a:solidFill>
                  <a:srgbClr val="7F7F7F"/>
                </a:solidFill>
              </a:rPr>
              <a:t>	</a:t>
            </a:r>
            <a:r>
              <a:rPr lang="fr-FR" sz="2400" dirty="0" smtClean="0"/>
              <a:t>- </a:t>
            </a:r>
            <a:r>
              <a:rPr lang="fr-FR" sz="2400" dirty="0" smtClean="0">
                <a:solidFill>
                  <a:srgbClr val="7F7F7F"/>
                </a:solidFill>
              </a:rPr>
              <a:t>ralentissement </a:t>
            </a:r>
            <a:r>
              <a:rPr lang="fr-FR" sz="2400" dirty="0" smtClean="0">
                <a:solidFill>
                  <a:srgbClr val="8A7862"/>
                </a:solidFill>
              </a:rPr>
              <a:t>ou un bloc de la conduction </a:t>
            </a:r>
            <a:r>
              <a:rPr lang="fr-FR" sz="2400" dirty="0" smtClean="0">
                <a:solidFill>
                  <a:srgbClr val="7F7F7F"/>
                </a:solidFill>
              </a:rPr>
              <a:t>nerveuse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ex. </a:t>
            </a:r>
            <a:r>
              <a:rPr lang="fr-FR" sz="2400" dirty="0" smtClean="0">
                <a:solidFill>
                  <a:srgbClr val="FF6600"/>
                </a:solidFill>
              </a:rPr>
              <a:t>syndrome canalaire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un bloc de la conduction neuromusculaire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ex. </a:t>
            </a:r>
            <a:r>
              <a:rPr lang="fr-FR" sz="2400" dirty="0" smtClean="0">
                <a:solidFill>
                  <a:srgbClr val="FF6600"/>
                </a:solidFill>
              </a:rPr>
              <a:t>myasthénie</a:t>
            </a:r>
          </a:p>
          <a:p>
            <a:pPr indent="263525" algn="l">
              <a:tabLst>
                <a:tab pos="719138" algn="l"/>
                <a:tab pos="25146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	- un bloc de la conduction musculaire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ex. </a:t>
            </a:r>
            <a:r>
              <a:rPr lang="fr-FR" sz="2400" dirty="0" smtClean="0">
                <a:solidFill>
                  <a:srgbClr val="FF6600"/>
                </a:solidFill>
              </a:rPr>
              <a:t>paralysie périodique</a:t>
            </a:r>
          </a:p>
          <a:p>
            <a:pPr indent="263525" algn="l">
              <a:tabLst>
                <a:tab pos="719138" algn="l"/>
                <a:tab pos="25146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	- une anomalie </a:t>
            </a:r>
            <a:r>
              <a:rPr lang="fr-FR" sz="2400" b="1" dirty="0" smtClean="0">
                <a:solidFill>
                  <a:srgbClr val="FF6600"/>
                </a:solidFill>
              </a:rPr>
              <a:t>INFRACLINIQUE</a:t>
            </a:r>
            <a:r>
              <a:rPr lang="fr-FR" sz="2400" b="1" dirty="0" smtClean="0">
                <a:solidFill>
                  <a:srgbClr val="7F7F7F"/>
                </a:solidFill>
              </a:rPr>
              <a:t> 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ex. </a:t>
            </a:r>
            <a:r>
              <a:rPr lang="fr-FR" sz="2400" dirty="0" smtClean="0">
                <a:solidFill>
                  <a:srgbClr val="FF6600"/>
                </a:solidFill>
              </a:rPr>
              <a:t>perte axonale sensitive</a:t>
            </a:r>
          </a:p>
          <a:p>
            <a:pPr indent="263525" algn="l">
              <a:tabLst>
                <a:tab pos="719138" algn="l"/>
                <a:tab pos="25146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		ex. </a:t>
            </a:r>
            <a:r>
              <a:rPr lang="fr-FR" sz="2400" dirty="0" smtClean="0">
                <a:solidFill>
                  <a:srgbClr val="FF6600"/>
                </a:solidFill>
              </a:rPr>
              <a:t>décharges myotoniques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Electroneuromyographe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685800" y="2286340"/>
            <a:ext cx="6108700" cy="3593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0795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Stimulation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	-	paire d’électrodes de surface </a:t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		appliquées sur un nerf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079500" algn="l"/>
              </a:tabLst>
            </a:pP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	-	onde rectangulaire de courant continu</a:t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  <a:sym typeface="Wingdings" pitchFamily="-1" charset="2"/>
              </a:rPr>
              <a:t> 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durée : 0,O5 à 1 ms</a:t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  <a:sym typeface="Wingdings" pitchFamily="-1" charset="2"/>
              </a:rPr>
              <a:t>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 intensité : O à 100 mA</a:t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  <a:sym typeface="Wingdings" pitchFamily="-1" charset="2"/>
              </a:rPr>
              <a:t>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 fréquence : 0,1 à 50 Hz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2514600" algn="l"/>
              </a:tabLst>
            </a:pP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14" descr="C:\Mes documents\Mes images\STIMULATE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2900" y="1955800"/>
            <a:ext cx="21590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C:\Mes documents\Mes images\aiguilleEM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5422900"/>
            <a:ext cx="2413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Electroneuromyographe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397000" y="2006940"/>
            <a:ext cx="7061200" cy="35937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079500" algn="l"/>
                <a:tab pos="34925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Détection</a:t>
            </a: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	-	</a:t>
            </a:r>
            <a:r>
              <a:rPr lang="fr-BE" sz="2400" dirty="0" smtClean="0">
                <a:solidFill>
                  <a:srgbClr val="7F7F7F"/>
                </a:solidFill>
              </a:rPr>
              <a:t>paire d’électrodes de </a:t>
            </a:r>
            <a:r>
              <a:rPr lang="fr-BE" sz="2400" dirty="0" smtClean="0">
                <a:solidFill>
                  <a:srgbClr val="FF6600"/>
                </a:solidFill>
              </a:rPr>
              <a:t>surface</a:t>
            </a:r>
            <a:r>
              <a:rPr lang="fr-BE" sz="2400" dirty="0" smtClean="0">
                <a:solidFill>
                  <a:srgbClr val="7F7F7F"/>
                </a:solidFill>
              </a:rPr>
              <a:t/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</a:t>
            </a: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</a:t>
            </a:r>
            <a:r>
              <a:rPr lang="fr-BE" sz="2400" dirty="0" smtClean="0">
                <a:solidFill>
                  <a:srgbClr val="7F7F7F"/>
                </a:solidFill>
              </a:rPr>
              <a:t> sur le nerf : 	</a:t>
            </a:r>
            <a:r>
              <a:rPr lang="fr-BE" sz="2400" dirty="0" smtClean="0">
                <a:solidFill>
                  <a:srgbClr val="FF6600"/>
                </a:solidFill>
              </a:rPr>
              <a:t>neurographie sensitive</a:t>
            </a:r>
            <a:r>
              <a:rPr lang="fr-BE" sz="2400" dirty="0" smtClean="0">
                <a:solidFill>
                  <a:srgbClr val="7F7F7F"/>
                </a:solidFill>
              </a:rPr>
              <a:t/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</a:t>
            </a: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 sur le muscle : 	</a:t>
            </a:r>
            <a:r>
              <a:rPr lang="fr-BE" sz="2400" dirty="0" smtClean="0">
                <a:solidFill>
                  <a:srgbClr val="FF6600"/>
                </a:solidFill>
                <a:sym typeface="Wingdings" pitchFamily="-1" charset="2"/>
              </a:rPr>
              <a:t>neurographie motrice</a:t>
            </a: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/>
            </a:r>
            <a:b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</a:b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			</a:t>
            </a:r>
            <a:r>
              <a:rPr lang="fr-BE" sz="2400" dirty="0" smtClean="0">
                <a:solidFill>
                  <a:srgbClr val="FF6600"/>
                </a:solidFill>
                <a:sym typeface="Wingdings" pitchFamily="-1" charset="2"/>
              </a:rPr>
              <a:t>réflexologie</a:t>
            </a: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/>
            </a:r>
            <a:b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</a:b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			EMG de surface</a:t>
            </a:r>
            <a:b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</a:b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	-	</a:t>
            </a:r>
            <a:r>
              <a:rPr lang="fr-BE" sz="2400" dirty="0" smtClean="0">
                <a:solidFill>
                  <a:srgbClr val="FF6600"/>
                </a:solidFill>
                <a:sym typeface="Wingdings" pitchFamily="-1" charset="2"/>
              </a:rPr>
              <a:t>aiguille </a:t>
            </a: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bipolaire</a:t>
            </a:r>
            <a:b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</a:b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		 à proximité du nerf</a:t>
            </a:r>
            <a:b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</a:b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		 dans le muscle :	neurographie motrice</a:t>
            </a:r>
            <a:b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</a:br>
            <a:r>
              <a:rPr lang="fr-BE" sz="2400" dirty="0" smtClean="0">
                <a:solidFill>
                  <a:srgbClr val="7F7F7F"/>
                </a:solidFill>
                <a:sym typeface="Wingdings" pitchFamily="-1" charset="2"/>
              </a:rPr>
              <a:t>			</a:t>
            </a:r>
            <a:r>
              <a:rPr lang="fr-BE" sz="2400" dirty="0" smtClean="0">
                <a:solidFill>
                  <a:srgbClr val="FF6600"/>
                </a:solidFill>
                <a:sym typeface="Wingdings" pitchFamily="-1" charset="2"/>
              </a:rPr>
              <a:t>EMG</a:t>
            </a:r>
            <a:endParaRPr lang="fr-FR" sz="2400" dirty="0" smtClean="0">
              <a:solidFill>
                <a:srgbClr val="FF6600"/>
              </a:solidFill>
            </a:endParaRPr>
          </a:p>
        </p:txBody>
      </p:sp>
      <p:pic>
        <p:nvPicPr>
          <p:cNvPr id="7" name="Picture 14" descr="C:\Mes documents\Mes images\electrode de surf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1700" y="1201738"/>
            <a:ext cx="15621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sensitive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397000" y="2006940"/>
            <a:ext cx="7061200" cy="3593760"/>
          </a:xfrm>
        </p:spPr>
        <p:txBody>
          <a:bodyPr>
            <a:noAutofit/>
          </a:bodyPr>
          <a:lstStyle/>
          <a:p>
            <a:pPr marL="342900" indent="-342900" algn="l"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473575" algn="l"/>
              </a:tabLst>
              <a:defRPr/>
            </a:pPr>
            <a:r>
              <a:rPr lang="fr-BE" sz="2400" dirty="0" smtClean="0">
                <a:solidFill>
                  <a:srgbClr val="7F7F7F"/>
                </a:solidFill>
              </a:rPr>
              <a:t>Grosses fibres myélinisées (Ia) dont le corps cellulaire  se trouve dans le ganglion rachidien</a:t>
            </a:r>
          </a:p>
          <a:p>
            <a:pPr marL="342900" indent="-342900" algn="l"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473575" algn="l"/>
              </a:tabLst>
              <a:defRPr/>
            </a:pPr>
            <a:r>
              <a:rPr lang="fr-BE" sz="2400" dirty="0" smtClean="0">
                <a:solidFill>
                  <a:srgbClr val="7F7F7F"/>
                </a:solidFill>
              </a:rPr>
              <a:t>Stimulation du nerf en un point et détection du potentiel d’action sensitif transmis en un autre point du nerf</a:t>
            </a:r>
            <a:br>
              <a:rPr lang="fr-BE" sz="2400" dirty="0" smtClean="0">
                <a:solidFill>
                  <a:srgbClr val="7F7F7F"/>
                </a:solidFill>
              </a:rPr>
            </a:br>
            <a:endParaRPr lang="fr-BE" sz="2400" dirty="0" smtClean="0">
              <a:solidFill>
                <a:srgbClr val="7F7F7F"/>
              </a:solidFill>
            </a:endParaRPr>
          </a:p>
          <a:p>
            <a:pPr marL="342900" indent="-342900" algn="l"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473575" algn="l"/>
              </a:tabLst>
              <a:defRPr/>
            </a:pPr>
            <a:r>
              <a:rPr lang="fr-BE" sz="2400" dirty="0" smtClean="0">
                <a:solidFill>
                  <a:srgbClr val="7F7F7F"/>
                </a:solidFill>
              </a:rPr>
              <a:t>LSD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VCS : </a:t>
            </a:r>
            <a:r>
              <a:rPr lang="fr-BE" sz="2400" dirty="0" smtClean="0">
                <a:solidFill>
                  <a:srgbClr val="FF0000"/>
                </a:solidFill>
              </a:rPr>
              <a:t>d : LSD</a:t>
            </a:r>
            <a:br>
              <a:rPr lang="fr-BE" sz="2400" dirty="0" smtClean="0">
                <a:solidFill>
                  <a:srgbClr val="FF0000"/>
                </a:solidFill>
              </a:rPr>
            </a:br>
            <a: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  <a:t>Amplitude (&gt; 12J)</a:t>
            </a:r>
            <a:br>
              <a:rPr lang="fr-BE" sz="24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fr-B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19" descr="C:\Mes documents\TRU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4788" y="4030663"/>
            <a:ext cx="24145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C:\Mes documents\TRU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1138" y="4275138"/>
            <a:ext cx="2370137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1"/>
          <p:cNvSpPr>
            <a:spLocks noChangeShapeType="1"/>
          </p:cNvSpPr>
          <p:nvPr/>
        </p:nvSpPr>
        <p:spPr bwMode="auto">
          <a:xfrm flipV="1">
            <a:off x="4359275" y="4940300"/>
            <a:ext cx="1128713" cy="476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V="1">
            <a:off x="6610350" y="5753100"/>
            <a:ext cx="5334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43475" y="4895850"/>
            <a:ext cx="357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000">
                <a:solidFill>
                  <a:srgbClr val="FF3300"/>
                </a:solidFill>
                <a:latin typeface="Comic Sans MS" pitchFamily="-84" charset="0"/>
              </a:rPr>
              <a:t>d</a:t>
            </a:r>
            <a:endParaRPr lang="fr-FR" sz="2000">
              <a:solidFill>
                <a:srgbClr val="FF3300"/>
              </a:solidFill>
              <a:latin typeface="Comic Sans MS" pitchFamily="-84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6529388" y="5800725"/>
            <a:ext cx="814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000">
                <a:solidFill>
                  <a:srgbClr val="FF3300"/>
                </a:solidFill>
                <a:latin typeface="Comic Sans MS" pitchFamily="-84" charset="0"/>
              </a:rPr>
              <a:t>LSD</a:t>
            </a:r>
            <a:endParaRPr lang="fr-FR" sz="2000">
              <a:solidFill>
                <a:srgbClr val="FF3300"/>
              </a:solidFill>
              <a:latin typeface="Comic Sans M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sensitive</a:t>
            </a:r>
            <a:endParaRPr lang="fr-FR" dirty="0"/>
          </a:p>
        </p:txBody>
      </p:sp>
      <p:pic>
        <p:nvPicPr>
          <p:cNvPr id="16" name="Picture 16" descr="A:\rachidien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8488" y="1341438"/>
            <a:ext cx="5989637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C:\Mes documents\TRU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2438" y="4714875"/>
            <a:ext cx="24145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C:\Mes documents\TRU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3463" y="5027613"/>
            <a:ext cx="2370137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027113" y="3457575"/>
            <a:ext cx="7543800" cy="120032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Wingdings" pitchFamily="-1" charset="2"/>
              <a:buNone/>
              <a:defRPr/>
            </a:pPr>
            <a:r>
              <a:rPr lang="fr-BE" sz="2400" b="1" dirty="0">
                <a:solidFill>
                  <a:schemeClr val="bg1"/>
                </a:solidFill>
              </a:rPr>
              <a:t>Une lésion même sévère (section complète) en amont du ganglion rachidien n’entraîne aucune dégénérescence axonale sensitive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>
            <a:off x="6477000" y="1549400"/>
            <a:ext cx="228600" cy="787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sensitive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028700" y="1854200"/>
            <a:ext cx="70993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 smtClean="0">
                <a:solidFill>
                  <a:srgbClr val="7F7F7F"/>
                </a:solidFill>
              </a:rPr>
              <a:t>M. Sup.	n. médian : 	&gt; 55 m/s, &gt; 20 µV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	n. radial : 	&gt; 55 m/s, &gt; 20 µV 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	n. musculo. :	&gt; 55 m/s, &gt; 10 µV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	n. ulnaire:	&gt; 55 m/s, &gt; 10 µV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	n. BCI :	&gt; 55 m/s, &gt; 10 µV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 smtClean="0">
                <a:solidFill>
                  <a:srgbClr val="7F7F7F"/>
                </a:solidFill>
              </a:rPr>
              <a:t>M. Inf.	n. sural :	&gt; 45 m/s, &gt; 10 µV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	n. péronier sup.:	&gt; 45 m/s, &gt; 10 µV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	n. saphène int.</a:t>
            </a:r>
            <a:br>
              <a:rPr lang="fr-BE" sz="2400" dirty="0" smtClean="0">
                <a:solidFill>
                  <a:srgbClr val="7F7F7F"/>
                </a:solidFill>
              </a:rPr>
            </a:br>
            <a:r>
              <a:rPr lang="fr-BE" sz="2400" dirty="0" smtClean="0">
                <a:solidFill>
                  <a:srgbClr val="7F7F7F"/>
                </a:solidFill>
              </a:rPr>
              <a:t>			n. fémoro-cut. 	</a:t>
            </a:r>
            <a:endParaRPr lang="en-GB" sz="2400" dirty="0">
              <a:solidFill>
                <a:srgbClr val="7F7F7F"/>
              </a:solidFill>
              <a:sym typeface="Wingdings" pitchFamily="-1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sensitive</a:t>
            </a:r>
            <a:endParaRPr lang="fr-FR" dirty="0"/>
          </a:p>
        </p:txBody>
      </p:sp>
      <p:pic>
        <p:nvPicPr>
          <p:cNvPr id="4" name="Nerf sural (deux segments).mov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271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motrice</a:t>
            </a:r>
            <a:endParaRPr lang="fr-FR" dirty="0"/>
          </a:p>
        </p:txBody>
      </p:sp>
      <p:pic>
        <p:nvPicPr>
          <p:cNvPr id="5" name="Picture 13" descr="C:\Mes documents\TRU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2413" y="1338263"/>
            <a:ext cx="33877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825500" y="1498600"/>
            <a:ext cx="50641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Unité motrice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Stimulation du nerf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détection musculaire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(surface ou aiguille)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LDM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VCM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Amplitude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-	nombre d’axones (&gt; 9 J)	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-	transmission NM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-	taille des UMs </a:t>
            </a:r>
            <a:r>
              <a:rPr lang="fr-BE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" charset="0"/>
              </a:rPr>
              <a:t>	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latin typeface="Comic Sans MS" pitchFamily="-1" charset="0"/>
              <a:sym typeface="Wingdings" pitchFamily="-1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motrice</a:t>
            </a:r>
            <a:endParaRPr lang="fr-FR" dirty="0"/>
          </a:p>
        </p:txBody>
      </p:sp>
      <p:pic>
        <p:nvPicPr>
          <p:cNvPr id="7" name="Picture 17" descr="C:\Mes documents\TRU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1473200"/>
            <a:ext cx="6696075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C:\Mes documents\TRU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7488" y="1419225"/>
            <a:ext cx="64579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7"/>
          <p:cNvGrpSpPr/>
          <p:nvPr/>
        </p:nvGrpSpPr>
        <p:grpSpPr>
          <a:xfrm>
            <a:off x="3324225" y="469900"/>
            <a:ext cx="5514975" cy="6210300"/>
            <a:chOff x="2066925" y="469900"/>
            <a:chExt cx="5514975" cy="6210300"/>
          </a:xfrm>
        </p:grpSpPr>
        <p:pic>
          <p:nvPicPr>
            <p:cNvPr id="6" name="Picture 14" descr="C:\Mes documents\DES2000\DES images\Neuraprax-axonot.jpg">
              <a:hlinkClick r:id="rId2" action="ppaction://hlinkpres?slideindex=5&amp;slidetitle=Présentation PowerPoint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6925" y="660400"/>
              <a:ext cx="5514975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2066925" y="469900"/>
              <a:ext cx="5514975" cy="353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45550"/>
            <a:ext cx="7772400" cy="1470025"/>
          </a:xfrm>
        </p:spPr>
        <p:txBody>
          <a:bodyPr/>
          <a:lstStyle/>
          <a:p>
            <a:r>
              <a:rPr lang="fr-FR" dirty="0" smtClean="0"/>
              <a:t>Dégénérescence axonale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391800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  <a:tab pos="2692400" algn="l"/>
              </a:tabLst>
            </a:pPr>
            <a:r>
              <a:rPr lang="fr-FR" sz="2400" dirty="0" smtClean="0"/>
              <a:t>Dégénérescence </a:t>
            </a:r>
            <a:r>
              <a:rPr lang="fr-FR" sz="2400" dirty="0" smtClean="0">
                <a:solidFill>
                  <a:srgbClr val="FF6600"/>
                </a:solidFill>
              </a:rPr>
              <a:t>Wallérienne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- </a:t>
            </a:r>
            <a:r>
              <a:rPr lang="fr-FR" sz="2400" dirty="0" err="1" smtClean="0">
                <a:solidFill>
                  <a:srgbClr val="FF6600"/>
                </a:solidFill>
              </a:rPr>
              <a:t>Axonotmèse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: 	interruption des axones</a:t>
            </a:r>
            <a:br>
              <a:rPr lang="fr-FR" sz="2400" dirty="0" smtClean="0"/>
            </a:br>
            <a:r>
              <a:rPr lang="fr-FR" sz="2400" dirty="0" smtClean="0"/>
              <a:t>			</a:t>
            </a:r>
            <a:r>
              <a:rPr lang="fr-FR" sz="2400" dirty="0" err="1" smtClean="0"/>
              <a:t>épinèvre</a:t>
            </a:r>
            <a:r>
              <a:rPr lang="fr-FR" sz="2400" dirty="0" smtClean="0"/>
              <a:t> intact</a:t>
            </a:r>
            <a:br>
              <a:rPr lang="fr-FR" sz="2400" dirty="0" smtClean="0"/>
            </a:br>
            <a:r>
              <a:rPr lang="fr-FR" sz="2400" dirty="0" smtClean="0"/>
              <a:t>			régénérescence axonale possible	</a:t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dirty="0" err="1" smtClean="0">
                <a:solidFill>
                  <a:srgbClr val="FF6600"/>
                </a:solidFill>
              </a:rPr>
              <a:t>Neurotmèse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:	section nerveuse complète</a:t>
            </a:r>
            <a:br>
              <a:rPr lang="fr-FR" sz="2400" dirty="0" smtClean="0"/>
            </a:br>
            <a:r>
              <a:rPr lang="fr-FR" sz="2400" dirty="0" smtClean="0"/>
              <a:t>			régénérescence axonale souvent impossible</a:t>
            </a:r>
          </a:p>
        </p:txBody>
      </p:sp>
      <p:pic>
        <p:nvPicPr>
          <p:cNvPr id="9" name="Image 8" descr="25654_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0" y="4351511"/>
            <a:ext cx="3654388" cy="2112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35038" y="82550"/>
            <a:ext cx="8208962" cy="6873875"/>
            <a:chOff x="438" y="28"/>
            <a:chExt cx="5171" cy="433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38" y="28"/>
              <a:ext cx="4848" cy="4330"/>
              <a:chOff x="432" y="28"/>
              <a:chExt cx="4848" cy="4330"/>
            </a:xfrm>
          </p:grpSpPr>
          <p:pic>
            <p:nvPicPr>
              <p:cNvPr id="60476" name="Picture 4" descr="C:\Mes documents\Mes images\Conduction 1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bright="100000" contrast="100000"/>
              </a:blip>
              <a:srcRect/>
              <a:stretch>
                <a:fillRect/>
              </a:stretch>
            </p:blipFill>
            <p:spPr bwMode="auto">
              <a:xfrm>
                <a:off x="432" y="28"/>
                <a:ext cx="4848" cy="4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477" name="Line 5"/>
              <p:cNvSpPr>
                <a:spLocks noChangeShapeType="1"/>
              </p:cNvSpPr>
              <p:nvPr/>
            </p:nvSpPr>
            <p:spPr bwMode="auto">
              <a:xfrm>
                <a:off x="4086" y="4118"/>
                <a:ext cx="1008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460" name="Rectangle 6"/>
            <p:cNvSpPr>
              <a:spLocks noChangeArrowheads="1"/>
            </p:cNvSpPr>
            <p:nvPr/>
          </p:nvSpPr>
          <p:spPr bwMode="auto">
            <a:xfrm>
              <a:off x="900" y="2646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61" name="Line 7"/>
            <p:cNvSpPr>
              <a:spLocks noChangeShapeType="1"/>
            </p:cNvSpPr>
            <p:nvPr/>
          </p:nvSpPr>
          <p:spPr bwMode="auto">
            <a:xfrm>
              <a:off x="4590" y="3468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2" name="Line 8"/>
            <p:cNvSpPr>
              <a:spLocks noChangeShapeType="1"/>
            </p:cNvSpPr>
            <p:nvPr/>
          </p:nvSpPr>
          <p:spPr bwMode="auto">
            <a:xfrm>
              <a:off x="4254" y="97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3" name="Rectangle 9"/>
            <p:cNvSpPr>
              <a:spLocks noChangeArrowheads="1"/>
            </p:cNvSpPr>
            <p:nvPr/>
          </p:nvSpPr>
          <p:spPr bwMode="auto">
            <a:xfrm>
              <a:off x="2448" y="132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64" name="Line 10"/>
            <p:cNvSpPr>
              <a:spLocks noChangeShapeType="1"/>
            </p:cNvSpPr>
            <p:nvPr/>
          </p:nvSpPr>
          <p:spPr bwMode="auto">
            <a:xfrm>
              <a:off x="4272" y="63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5" name="Line 11"/>
            <p:cNvSpPr>
              <a:spLocks noChangeShapeType="1"/>
            </p:cNvSpPr>
            <p:nvPr/>
          </p:nvSpPr>
          <p:spPr bwMode="auto">
            <a:xfrm>
              <a:off x="4464" y="126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6" name="Line 12"/>
            <p:cNvSpPr>
              <a:spLocks noChangeShapeType="1"/>
            </p:cNvSpPr>
            <p:nvPr/>
          </p:nvSpPr>
          <p:spPr bwMode="auto">
            <a:xfrm>
              <a:off x="4620" y="312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7" name="Line 13"/>
            <p:cNvSpPr>
              <a:spLocks noChangeShapeType="1"/>
            </p:cNvSpPr>
            <p:nvPr/>
          </p:nvSpPr>
          <p:spPr bwMode="auto">
            <a:xfrm>
              <a:off x="4788" y="375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8" name="Rectangle 14"/>
            <p:cNvSpPr>
              <a:spLocks noChangeArrowheads="1"/>
            </p:cNvSpPr>
            <p:nvPr/>
          </p:nvSpPr>
          <p:spPr bwMode="auto">
            <a:xfrm>
              <a:off x="4890" y="1314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69" name="Rectangle 15"/>
            <p:cNvSpPr>
              <a:spLocks noChangeArrowheads="1"/>
            </p:cNvSpPr>
            <p:nvPr/>
          </p:nvSpPr>
          <p:spPr bwMode="auto">
            <a:xfrm>
              <a:off x="3534" y="1014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70" name="Rectangle 16"/>
            <p:cNvSpPr>
              <a:spLocks noChangeArrowheads="1"/>
            </p:cNvSpPr>
            <p:nvPr/>
          </p:nvSpPr>
          <p:spPr bwMode="auto">
            <a:xfrm>
              <a:off x="3402" y="330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71" name="Text Box 17"/>
            <p:cNvSpPr txBox="1">
              <a:spLocks noChangeArrowheads="1"/>
            </p:cNvSpPr>
            <p:nvPr/>
          </p:nvSpPr>
          <p:spPr bwMode="auto">
            <a:xfrm>
              <a:off x="5078" y="905"/>
              <a:ext cx="5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LDM</a:t>
              </a:r>
              <a:endParaRPr lang="fr-FR">
                <a:solidFill>
                  <a:srgbClr val="FF0000"/>
                </a:solidFill>
                <a:latin typeface="Comic Sans MS" pitchFamily="-84" charset="0"/>
              </a:endParaRPr>
            </a:p>
          </p:txBody>
        </p:sp>
        <p:sp>
          <p:nvSpPr>
            <p:cNvPr id="60472" name="Text Box 18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0473" name="Text Box 19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0474" name="Text Box 20"/>
            <p:cNvSpPr txBox="1">
              <a:spLocks noChangeArrowheads="1"/>
            </p:cNvSpPr>
            <p:nvPr/>
          </p:nvSpPr>
          <p:spPr bwMode="auto">
            <a:xfrm>
              <a:off x="5114" y="3449"/>
              <a:ext cx="4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LPM</a:t>
              </a:r>
              <a:endParaRPr lang="fr-FR">
                <a:solidFill>
                  <a:srgbClr val="FF0000"/>
                </a:solidFill>
                <a:latin typeface="Comic Sans MS" pitchFamily="-84" charset="0"/>
              </a:endParaRPr>
            </a:p>
          </p:txBody>
        </p:sp>
        <p:sp>
          <p:nvSpPr>
            <p:cNvPr id="60475" name="Text Box 21"/>
            <p:cNvSpPr txBox="1">
              <a:spLocks noChangeArrowheads="1"/>
            </p:cNvSpPr>
            <p:nvPr/>
          </p:nvSpPr>
          <p:spPr bwMode="auto">
            <a:xfrm>
              <a:off x="2106" y="2021"/>
              <a:ext cx="6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VCM =</a:t>
              </a:r>
              <a:endParaRPr lang="fr-FR">
                <a:solidFill>
                  <a:srgbClr val="FF0000"/>
                </a:solidFill>
                <a:latin typeface="Comic Sans MS" pitchFamily="-84" charset="0"/>
              </a:endParaRPr>
            </a:p>
          </p:txBody>
        </p:sp>
      </p:grpSp>
      <p:sp>
        <p:nvSpPr>
          <p:cNvPr id="60419" name="Rectangle 22"/>
          <p:cNvSpPr>
            <a:spLocks noChangeArrowheads="1"/>
          </p:cNvSpPr>
          <p:nvPr/>
        </p:nvSpPr>
        <p:spPr bwMode="auto">
          <a:xfrm>
            <a:off x="5270500" y="43307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0420" name="Rectangle 23"/>
          <p:cNvSpPr>
            <a:spLocks noChangeArrowheads="1"/>
          </p:cNvSpPr>
          <p:nvPr/>
        </p:nvSpPr>
        <p:spPr bwMode="auto">
          <a:xfrm>
            <a:off x="5232400" y="4064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424488" y="546100"/>
            <a:ext cx="288925" cy="2070100"/>
            <a:chOff x="3267" y="296"/>
            <a:chExt cx="182" cy="1304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3273" y="1438"/>
              <a:ext cx="124" cy="162"/>
              <a:chOff x="3273" y="1438"/>
              <a:chExt cx="124" cy="162"/>
            </a:xfrm>
          </p:grpSpPr>
          <p:sp>
            <p:nvSpPr>
              <p:cNvPr id="60456" name="Line 26"/>
              <p:cNvSpPr>
                <a:spLocks noChangeShapeType="1"/>
              </p:cNvSpPr>
              <p:nvPr/>
            </p:nvSpPr>
            <p:spPr bwMode="auto">
              <a:xfrm flipV="1">
                <a:off x="3273" y="143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7" name="Line 27"/>
              <p:cNvSpPr>
                <a:spLocks noChangeShapeType="1"/>
              </p:cNvSpPr>
              <p:nvPr/>
            </p:nvSpPr>
            <p:spPr bwMode="auto">
              <a:xfrm flipH="1" flipV="1">
                <a:off x="3303" y="144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8" name="Line 28"/>
              <p:cNvSpPr>
                <a:spLocks noChangeShapeType="1"/>
              </p:cNvSpPr>
              <p:nvPr/>
            </p:nvSpPr>
            <p:spPr bwMode="auto">
              <a:xfrm flipH="1">
                <a:off x="3357" y="1561"/>
                <a:ext cx="40" cy="3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3281" y="1070"/>
              <a:ext cx="120" cy="238"/>
              <a:chOff x="3281" y="1070"/>
              <a:chExt cx="120" cy="238"/>
            </a:xfrm>
          </p:grpSpPr>
          <p:sp>
            <p:nvSpPr>
              <p:cNvPr id="60453" name="Line 30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4" name="Line 31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5" name="Line 32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3"/>
            <p:cNvGrpSpPr>
              <a:grpSpLocks/>
            </p:cNvGrpSpPr>
            <p:nvPr/>
          </p:nvGrpSpPr>
          <p:grpSpPr bwMode="auto">
            <a:xfrm>
              <a:off x="3287" y="675"/>
              <a:ext cx="162" cy="282"/>
              <a:chOff x="3287" y="675"/>
              <a:chExt cx="162" cy="282"/>
            </a:xfrm>
          </p:grpSpPr>
          <p:sp>
            <p:nvSpPr>
              <p:cNvPr id="60450" name="Line 34"/>
              <p:cNvSpPr>
                <a:spLocks noChangeShapeType="1"/>
              </p:cNvSpPr>
              <p:nvPr/>
            </p:nvSpPr>
            <p:spPr bwMode="auto">
              <a:xfrm flipV="1">
                <a:off x="3287" y="675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1" name="Line 35"/>
              <p:cNvSpPr>
                <a:spLocks noChangeShapeType="1"/>
              </p:cNvSpPr>
              <p:nvPr/>
            </p:nvSpPr>
            <p:spPr bwMode="auto">
              <a:xfrm flipH="1" flipV="1">
                <a:off x="3333" y="677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2" name="Line 36"/>
              <p:cNvSpPr>
                <a:spLocks noChangeShapeType="1"/>
              </p:cNvSpPr>
              <p:nvPr/>
            </p:nvSpPr>
            <p:spPr bwMode="auto">
              <a:xfrm flipV="1">
                <a:off x="3421" y="879"/>
                <a:ext cx="28" cy="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37"/>
            <p:cNvGrpSpPr>
              <a:grpSpLocks/>
            </p:cNvGrpSpPr>
            <p:nvPr/>
          </p:nvGrpSpPr>
          <p:grpSpPr bwMode="auto">
            <a:xfrm>
              <a:off x="3267" y="296"/>
              <a:ext cx="164" cy="327"/>
              <a:chOff x="3267" y="296"/>
              <a:chExt cx="164" cy="318"/>
            </a:xfrm>
          </p:grpSpPr>
          <p:sp>
            <p:nvSpPr>
              <p:cNvPr id="60447" name="Line 38"/>
              <p:cNvSpPr>
                <a:spLocks noChangeShapeType="1"/>
              </p:cNvSpPr>
              <p:nvPr/>
            </p:nvSpPr>
            <p:spPr bwMode="auto">
              <a:xfrm flipV="1">
                <a:off x="3267" y="301"/>
                <a:ext cx="50" cy="2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8" name="Line 39"/>
              <p:cNvSpPr>
                <a:spLocks noChangeShapeType="1"/>
              </p:cNvSpPr>
              <p:nvPr/>
            </p:nvSpPr>
            <p:spPr bwMode="auto">
              <a:xfrm flipH="1" flipV="1">
                <a:off x="3319" y="296"/>
                <a:ext cx="82" cy="3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9" name="Line 40"/>
              <p:cNvSpPr>
                <a:spLocks noChangeShapeType="1"/>
              </p:cNvSpPr>
              <p:nvPr/>
            </p:nvSpPr>
            <p:spPr bwMode="auto">
              <a:xfrm flipV="1">
                <a:off x="3409" y="561"/>
                <a:ext cx="22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5924550" y="4465638"/>
            <a:ext cx="371475" cy="2098675"/>
            <a:chOff x="3732" y="2813"/>
            <a:chExt cx="234" cy="1322"/>
          </a:xfrm>
        </p:grpSpPr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3842" y="3973"/>
              <a:ext cx="124" cy="162"/>
              <a:chOff x="3273" y="1438"/>
              <a:chExt cx="124" cy="162"/>
            </a:xfrm>
          </p:grpSpPr>
          <p:sp>
            <p:nvSpPr>
              <p:cNvPr id="60440" name="Line 43"/>
              <p:cNvSpPr>
                <a:spLocks noChangeShapeType="1"/>
              </p:cNvSpPr>
              <p:nvPr/>
            </p:nvSpPr>
            <p:spPr bwMode="auto">
              <a:xfrm flipV="1">
                <a:off x="3273" y="143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1" name="Line 44"/>
              <p:cNvSpPr>
                <a:spLocks noChangeShapeType="1"/>
              </p:cNvSpPr>
              <p:nvPr/>
            </p:nvSpPr>
            <p:spPr bwMode="auto">
              <a:xfrm flipH="1" flipV="1">
                <a:off x="3303" y="144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2" name="Line 45"/>
              <p:cNvSpPr>
                <a:spLocks noChangeShapeType="1"/>
              </p:cNvSpPr>
              <p:nvPr/>
            </p:nvSpPr>
            <p:spPr bwMode="auto">
              <a:xfrm flipH="1">
                <a:off x="3357" y="1561"/>
                <a:ext cx="40" cy="3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3805" y="3593"/>
              <a:ext cx="126" cy="250"/>
              <a:chOff x="3281" y="1070"/>
              <a:chExt cx="120" cy="238"/>
            </a:xfrm>
          </p:grpSpPr>
          <p:sp>
            <p:nvSpPr>
              <p:cNvPr id="60437" name="Line 47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8" name="Line 48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9" name="Line 49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3761" y="3180"/>
              <a:ext cx="162" cy="324"/>
              <a:chOff x="3287" y="675"/>
              <a:chExt cx="162" cy="282"/>
            </a:xfrm>
          </p:grpSpPr>
          <p:sp>
            <p:nvSpPr>
              <p:cNvPr id="60434" name="Line 51"/>
              <p:cNvSpPr>
                <a:spLocks noChangeShapeType="1"/>
              </p:cNvSpPr>
              <p:nvPr/>
            </p:nvSpPr>
            <p:spPr bwMode="auto">
              <a:xfrm flipV="1">
                <a:off x="3287" y="675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5" name="Line 52"/>
              <p:cNvSpPr>
                <a:spLocks noChangeShapeType="1"/>
              </p:cNvSpPr>
              <p:nvPr/>
            </p:nvSpPr>
            <p:spPr bwMode="auto">
              <a:xfrm flipH="1" flipV="1">
                <a:off x="3333" y="677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6" name="Line 53"/>
              <p:cNvSpPr>
                <a:spLocks noChangeShapeType="1"/>
              </p:cNvSpPr>
              <p:nvPr/>
            </p:nvSpPr>
            <p:spPr bwMode="auto">
              <a:xfrm flipV="1">
                <a:off x="3421" y="879"/>
                <a:ext cx="28" cy="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54"/>
            <p:cNvGrpSpPr>
              <a:grpSpLocks/>
            </p:cNvGrpSpPr>
            <p:nvPr/>
          </p:nvGrpSpPr>
          <p:grpSpPr bwMode="auto">
            <a:xfrm>
              <a:off x="3732" y="2813"/>
              <a:ext cx="191" cy="354"/>
              <a:chOff x="3267" y="296"/>
              <a:chExt cx="164" cy="318"/>
            </a:xfrm>
          </p:grpSpPr>
          <p:sp>
            <p:nvSpPr>
              <p:cNvPr id="60431" name="Line 55"/>
              <p:cNvSpPr>
                <a:spLocks noChangeShapeType="1"/>
              </p:cNvSpPr>
              <p:nvPr/>
            </p:nvSpPr>
            <p:spPr bwMode="auto">
              <a:xfrm flipV="1">
                <a:off x="3267" y="301"/>
                <a:ext cx="50" cy="2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2" name="Line 56"/>
              <p:cNvSpPr>
                <a:spLocks noChangeShapeType="1"/>
              </p:cNvSpPr>
              <p:nvPr/>
            </p:nvSpPr>
            <p:spPr bwMode="auto">
              <a:xfrm flipH="1" flipV="1">
                <a:off x="3319" y="296"/>
                <a:ext cx="82" cy="3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3" name="Line 57"/>
              <p:cNvSpPr>
                <a:spLocks noChangeShapeType="1"/>
              </p:cNvSpPr>
              <p:nvPr/>
            </p:nvSpPr>
            <p:spPr bwMode="auto">
              <a:xfrm flipV="1">
                <a:off x="3409" y="561"/>
                <a:ext cx="22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0423" name="Text Box 58"/>
          <p:cNvSpPr txBox="1">
            <a:spLocks noChangeArrowheads="1"/>
          </p:cNvSpPr>
          <p:nvPr/>
        </p:nvSpPr>
        <p:spPr bwMode="auto">
          <a:xfrm>
            <a:off x="4657725" y="3081338"/>
            <a:ext cx="3460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>
                <a:solidFill>
                  <a:srgbClr val="FF0000"/>
                </a:solidFill>
                <a:latin typeface="Comic Sans MS" pitchFamily="-84" charset="0"/>
              </a:rPr>
              <a:t>distance coude-poignet</a:t>
            </a:r>
            <a:br>
              <a:rPr lang="fr-BE">
                <a:solidFill>
                  <a:srgbClr val="FF0000"/>
                </a:solidFill>
                <a:latin typeface="Comic Sans MS" pitchFamily="-84" charset="0"/>
              </a:rPr>
            </a:br>
            <a:r>
              <a:rPr lang="fr-BE">
                <a:solidFill>
                  <a:srgbClr val="FF0000"/>
                </a:solidFill>
                <a:latin typeface="Comic Sans MS" pitchFamily="-84" charset="0"/>
              </a:rPr>
              <a:t>(LPM-LDM)</a:t>
            </a:r>
            <a:endParaRPr lang="fr-FR"/>
          </a:p>
        </p:txBody>
      </p:sp>
      <p:sp>
        <p:nvSpPr>
          <p:cNvPr id="60424" name="Line 59"/>
          <p:cNvSpPr>
            <a:spLocks noChangeShapeType="1"/>
          </p:cNvSpPr>
          <p:nvPr/>
        </p:nvSpPr>
        <p:spPr bwMode="auto">
          <a:xfrm>
            <a:off x="4787900" y="3429000"/>
            <a:ext cx="32385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84" name="Line 60"/>
          <p:cNvSpPr>
            <a:spLocks noChangeShapeType="1"/>
          </p:cNvSpPr>
          <p:nvPr/>
        </p:nvSpPr>
        <p:spPr bwMode="auto">
          <a:xfrm>
            <a:off x="5397500" y="0"/>
            <a:ext cx="0" cy="292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85" name="Line 61"/>
          <p:cNvSpPr>
            <a:spLocks noChangeShapeType="1"/>
          </p:cNvSpPr>
          <p:nvPr/>
        </p:nvSpPr>
        <p:spPr bwMode="auto">
          <a:xfrm>
            <a:off x="5791200" y="4356100"/>
            <a:ext cx="292100" cy="2501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84" grpId="0" animBg="1"/>
      <p:bldP spid="15468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2950" y="57150"/>
            <a:ext cx="7907338" cy="6934200"/>
            <a:chOff x="468" y="36"/>
            <a:chExt cx="4981" cy="4368"/>
          </a:xfrm>
        </p:grpSpPr>
        <p:pic>
          <p:nvPicPr>
            <p:cNvPr id="62502" name="Picture 3" descr="C:\Mes documents\Mes images\Conduction 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468" y="156"/>
              <a:ext cx="4847" cy="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503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2504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2505" name="Rectangle 6"/>
            <p:cNvSpPr>
              <a:spLocks noChangeArrowheads="1"/>
            </p:cNvSpPr>
            <p:nvPr/>
          </p:nvSpPr>
          <p:spPr bwMode="auto">
            <a:xfrm>
              <a:off x="906" y="261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06" name="Line 7"/>
            <p:cNvSpPr>
              <a:spLocks noChangeShapeType="1"/>
            </p:cNvSpPr>
            <p:nvPr/>
          </p:nvSpPr>
          <p:spPr bwMode="auto">
            <a:xfrm>
              <a:off x="4662" y="3468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7" name="Line 8"/>
            <p:cNvSpPr>
              <a:spLocks noChangeShapeType="1"/>
            </p:cNvSpPr>
            <p:nvPr/>
          </p:nvSpPr>
          <p:spPr bwMode="auto">
            <a:xfrm>
              <a:off x="4308" y="106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8" name="Rectangle 9"/>
            <p:cNvSpPr>
              <a:spLocks noChangeArrowheads="1"/>
            </p:cNvSpPr>
            <p:nvPr/>
          </p:nvSpPr>
          <p:spPr bwMode="auto">
            <a:xfrm>
              <a:off x="2682" y="18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09" name="Line 10"/>
            <p:cNvSpPr>
              <a:spLocks noChangeShapeType="1"/>
            </p:cNvSpPr>
            <p:nvPr/>
          </p:nvSpPr>
          <p:spPr bwMode="auto">
            <a:xfrm>
              <a:off x="4326" y="69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0" name="Line 11"/>
            <p:cNvSpPr>
              <a:spLocks noChangeShapeType="1"/>
            </p:cNvSpPr>
            <p:nvPr/>
          </p:nvSpPr>
          <p:spPr bwMode="auto">
            <a:xfrm>
              <a:off x="4482" y="138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1" name="Line 12"/>
            <p:cNvSpPr>
              <a:spLocks noChangeShapeType="1"/>
            </p:cNvSpPr>
            <p:nvPr/>
          </p:nvSpPr>
          <p:spPr bwMode="auto">
            <a:xfrm>
              <a:off x="4650" y="343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2" name="Line 13"/>
            <p:cNvSpPr>
              <a:spLocks noChangeShapeType="1"/>
            </p:cNvSpPr>
            <p:nvPr/>
          </p:nvSpPr>
          <p:spPr bwMode="auto">
            <a:xfrm>
              <a:off x="4944" y="3642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3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14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15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481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Démyélinisation segmentaire: 	ralentissement des VC</a:t>
              </a:r>
              <a:br>
                <a:rPr lang="fr-BE">
                  <a:solidFill>
                    <a:srgbClr val="FF0000"/>
                  </a:solidFill>
                  <a:latin typeface="Comic Sans MS" pitchFamily="-84" charset="0"/>
                </a:rPr>
              </a:b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	dispersion temporelle</a:t>
              </a:r>
              <a:endParaRPr lang="fr-FR">
                <a:solidFill>
                  <a:srgbClr val="FF0000"/>
                </a:solidFill>
                <a:latin typeface="Comic Sans MS" pitchFamily="-84" charset="0"/>
              </a:endParaRPr>
            </a:p>
          </p:txBody>
        </p:sp>
      </p:grpSp>
      <p:sp>
        <p:nvSpPr>
          <p:cNvPr id="62467" name="Rectangle 17"/>
          <p:cNvSpPr>
            <a:spLocks noChangeArrowheads="1"/>
          </p:cNvSpPr>
          <p:nvPr/>
        </p:nvSpPr>
        <p:spPr bwMode="auto">
          <a:xfrm>
            <a:off x="5029200" y="42545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2468" name="Rectangle 18"/>
          <p:cNvSpPr>
            <a:spLocks noChangeArrowheads="1"/>
          </p:cNvSpPr>
          <p:nvPr/>
        </p:nvSpPr>
        <p:spPr bwMode="auto">
          <a:xfrm>
            <a:off x="5067300" y="4064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305425" y="541338"/>
            <a:ext cx="298450" cy="2160587"/>
            <a:chOff x="3342" y="341"/>
            <a:chExt cx="188" cy="1361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3342" y="1540"/>
              <a:ext cx="112" cy="162"/>
              <a:chOff x="3273" y="1438"/>
              <a:chExt cx="124" cy="162"/>
            </a:xfrm>
          </p:grpSpPr>
          <p:sp>
            <p:nvSpPr>
              <p:cNvPr id="62499" name="Line 21"/>
              <p:cNvSpPr>
                <a:spLocks noChangeShapeType="1"/>
              </p:cNvSpPr>
              <p:nvPr/>
            </p:nvSpPr>
            <p:spPr bwMode="auto">
              <a:xfrm flipV="1">
                <a:off x="3273" y="143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00" name="Line 22"/>
              <p:cNvSpPr>
                <a:spLocks noChangeShapeType="1"/>
              </p:cNvSpPr>
              <p:nvPr/>
            </p:nvSpPr>
            <p:spPr bwMode="auto">
              <a:xfrm flipH="1" flipV="1">
                <a:off x="3303" y="144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01" name="Line 23"/>
              <p:cNvSpPr>
                <a:spLocks noChangeShapeType="1"/>
              </p:cNvSpPr>
              <p:nvPr/>
            </p:nvSpPr>
            <p:spPr bwMode="auto">
              <a:xfrm flipH="1">
                <a:off x="3357" y="1561"/>
                <a:ext cx="40" cy="3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344" y="1163"/>
              <a:ext cx="114" cy="238"/>
              <a:chOff x="3281" y="1070"/>
              <a:chExt cx="120" cy="238"/>
            </a:xfrm>
          </p:grpSpPr>
          <p:sp>
            <p:nvSpPr>
              <p:cNvPr id="62496" name="Line 25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7" name="Line 26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8" name="Line 27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350" y="729"/>
              <a:ext cx="153" cy="294"/>
              <a:chOff x="3287" y="675"/>
              <a:chExt cx="162" cy="282"/>
            </a:xfrm>
          </p:grpSpPr>
          <p:sp>
            <p:nvSpPr>
              <p:cNvPr id="62493" name="Line 29"/>
              <p:cNvSpPr>
                <a:spLocks noChangeShapeType="1"/>
              </p:cNvSpPr>
              <p:nvPr/>
            </p:nvSpPr>
            <p:spPr bwMode="auto">
              <a:xfrm flipV="1">
                <a:off x="3287" y="675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4" name="Line 30"/>
              <p:cNvSpPr>
                <a:spLocks noChangeShapeType="1"/>
              </p:cNvSpPr>
              <p:nvPr/>
            </p:nvSpPr>
            <p:spPr bwMode="auto">
              <a:xfrm flipH="1" flipV="1">
                <a:off x="3333" y="677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5" name="Line 31"/>
              <p:cNvSpPr>
                <a:spLocks noChangeShapeType="1"/>
              </p:cNvSpPr>
              <p:nvPr/>
            </p:nvSpPr>
            <p:spPr bwMode="auto">
              <a:xfrm flipV="1">
                <a:off x="3421" y="879"/>
                <a:ext cx="28" cy="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366" y="341"/>
              <a:ext cx="164" cy="369"/>
              <a:chOff x="3267" y="296"/>
              <a:chExt cx="164" cy="318"/>
            </a:xfrm>
          </p:grpSpPr>
          <p:sp>
            <p:nvSpPr>
              <p:cNvPr id="62490" name="Line 33"/>
              <p:cNvSpPr>
                <a:spLocks noChangeShapeType="1"/>
              </p:cNvSpPr>
              <p:nvPr/>
            </p:nvSpPr>
            <p:spPr bwMode="auto">
              <a:xfrm flipV="1">
                <a:off x="3267" y="301"/>
                <a:ext cx="50" cy="2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1" name="Line 34"/>
              <p:cNvSpPr>
                <a:spLocks noChangeShapeType="1"/>
              </p:cNvSpPr>
              <p:nvPr/>
            </p:nvSpPr>
            <p:spPr bwMode="auto">
              <a:xfrm flipH="1" flipV="1">
                <a:off x="3319" y="296"/>
                <a:ext cx="82" cy="3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2" name="Line 35"/>
              <p:cNvSpPr>
                <a:spLocks noChangeShapeType="1"/>
              </p:cNvSpPr>
              <p:nvPr/>
            </p:nvSpPr>
            <p:spPr bwMode="auto">
              <a:xfrm flipV="1">
                <a:off x="3409" y="561"/>
                <a:ext cx="22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151563" y="6307138"/>
            <a:ext cx="177800" cy="257175"/>
            <a:chOff x="3273" y="1438"/>
            <a:chExt cx="124" cy="162"/>
          </a:xfrm>
        </p:grpSpPr>
        <p:sp>
          <p:nvSpPr>
            <p:cNvPr id="62483" name="Line 37"/>
            <p:cNvSpPr>
              <a:spLocks noChangeShapeType="1"/>
            </p:cNvSpPr>
            <p:nvPr/>
          </p:nvSpPr>
          <p:spPr bwMode="auto">
            <a:xfrm flipV="1">
              <a:off x="3273" y="1438"/>
              <a:ext cx="31" cy="1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4" name="Line 38"/>
            <p:cNvSpPr>
              <a:spLocks noChangeShapeType="1"/>
            </p:cNvSpPr>
            <p:nvPr/>
          </p:nvSpPr>
          <p:spPr bwMode="auto">
            <a:xfrm flipH="1" flipV="1">
              <a:off x="3303" y="1440"/>
              <a:ext cx="58" cy="1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5" name="Line 39"/>
            <p:cNvSpPr>
              <a:spLocks noChangeShapeType="1"/>
            </p:cNvSpPr>
            <p:nvPr/>
          </p:nvSpPr>
          <p:spPr bwMode="auto">
            <a:xfrm flipH="1">
              <a:off x="3357" y="1561"/>
              <a:ext cx="40" cy="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6088063" y="5703888"/>
            <a:ext cx="233362" cy="377825"/>
            <a:chOff x="3835" y="3593"/>
            <a:chExt cx="147" cy="238"/>
          </a:xfrm>
        </p:grpSpPr>
        <p:sp>
          <p:nvSpPr>
            <p:cNvPr id="62480" name="Line 41"/>
            <p:cNvSpPr>
              <a:spLocks noChangeShapeType="1"/>
            </p:cNvSpPr>
            <p:nvPr/>
          </p:nvSpPr>
          <p:spPr bwMode="auto">
            <a:xfrm flipV="1">
              <a:off x="3835" y="3593"/>
              <a:ext cx="34" cy="1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Line 42"/>
            <p:cNvSpPr>
              <a:spLocks noChangeShapeType="1"/>
            </p:cNvSpPr>
            <p:nvPr/>
          </p:nvSpPr>
          <p:spPr bwMode="auto">
            <a:xfrm flipH="1" flipV="1">
              <a:off x="3869" y="3598"/>
              <a:ext cx="75" cy="23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2" name="Line 43"/>
            <p:cNvSpPr>
              <a:spLocks noChangeShapeType="1"/>
            </p:cNvSpPr>
            <p:nvPr/>
          </p:nvSpPr>
          <p:spPr bwMode="auto">
            <a:xfrm flipV="1">
              <a:off x="3945" y="3765"/>
              <a:ext cx="37" cy="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5954713" y="4967288"/>
            <a:ext cx="266700" cy="547687"/>
            <a:chOff x="3751" y="3129"/>
            <a:chExt cx="168" cy="345"/>
          </a:xfrm>
        </p:grpSpPr>
        <p:sp>
          <p:nvSpPr>
            <p:cNvPr id="62477" name="Line 45"/>
            <p:cNvSpPr>
              <a:spLocks noChangeShapeType="1"/>
            </p:cNvSpPr>
            <p:nvPr/>
          </p:nvSpPr>
          <p:spPr bwMode="auto">
            <a:xfrm flipV="1">
              <a:off x="3751" y="3129"/>
              <a:ext cx="73" cy="2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46"/>
            <p:cNvSpPr>
              <a:spLocks noChangeShapeType="1"/>
            </p:cNvSpPr>
            <p:nvPr/>
          </p:nvSpPr>
          <p:spPr bwMode="auto">
            <a:xfrm flipH="1" flipV="1">
              <a:off x="3822" y="3131"/>
              <a:ext cx="63" cy="3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Line 47"/>
            <p:cNvSpPr>
              <a:spLocks noChangeShapeType="1"/>
            </p:cNvSpPr>
            <p:nvPr/>
          </p:nvSpPr>
          <p:spPr bwMode="auto">
            <a:xfrm flipV="1">
              <a:off x="3890" y="3369"/>
              <a:ext cx="29" cy="1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5822950" y="4356100"/>
            <a:ext cx="269875" cy="595313"/>
            <a:chOff x="3267" y="296"/>
            <a:chExt cx="164" cy="318"/>
          </a:xfrm>
        </p:grpSpPr>
        <p:sp>
          <p:nvSpPr>
            <p:cNvPr id="62474" name="Line 49"/>
            <p:cNvSpPr>
              <a:spLocks noChangeShapeType="1"/>
            </p:cNvSpPr>
            <p:nvPr/>
          </p:nvSpPr>
          <p:spPr bwMode="auto">
            <a:xfrm flipV="1">
              <a:off x="3267" y="301"/>
              <a:ext cx="50" cy="2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5" name="Line 50"/>
            <p:cNvSpPr>
              <a:spLocks noChangeShapeType="1"/>
            </p:cNvSpPr>
            <p:nvPr/>
          </p:nvSpPr>
          <p:spPr bwMode="auto">
            <a:xfrm flipH="1" flipV="1">
              <a:off x="3319" y="296"/>
              <a:ext cx="82" cy="3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6" name="Line 51"/>
            <p:cNvSpPr>
              <a:spLocks noChangeShapeType="1"/>
            </p:cNvSpPr>
            <p:nvPr/>
          </p:nvSpPr>
          <p:spPr bwMode="auto">
            <a:xfrm flipV="1">
              <a:off x="3409" y="561"/>
              <a:ext cx="22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60400" y="25400"/>
            <a:ext cx="8188325" cy="6869113"/>
            <a:chOff x="416" y="20"/>
            <a:chExt cx="5158" cy="4327"/>
          </a:xfrm>
        </p:grpSpPr>
        <p:pic>
          <p:nvPicPr>
            <p:cNvPr id="64551" name="Picture 3" descr="C:\Mes documents\Mes images\Conduction 3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96000" contrast="100000"/>
            </a:blip>
            <a:srcRect/>
            <a:stretch>
              <a:fillRect/>
            </a:stretch>
          </p:blipFill>
          <p:spPr bwMode="auto">
            <a:xfrm>
              <a:off x="416" y="20"/>
              <a:ext cx="5158" cy="4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52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4553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4554" name="Rectangle 6"/>
            <p:cNvSpPr>
              <a:spLocks noChangeArrowheads="1"/>
            </p:cNvSpPr>
            <p:nvPr/>
          </p:nvSpPr>
          <p:spPr bwMode="auto">
            <a:xfrm>
              <a:off x="882" y="2592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55" name="Line 7"/>
            <p:cNvSpPr>
              <a:spLocks noChangeShapeType="1"/>
            </p:cNvSpPr>
            <p:nvPr/>
          </p:nvSpPr>
          <p:spPr bwMode="auto">
            <a:xfrm>
              <a:off x="4800" y="347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6" name="Line 8"/>
            <p:cNvSpPr>
              <a:spLocks noChangeShapeType="1"/>
            </p:cNvSpPr>
            <p:nvPr/>
          </p:nvSpPr>
          <p:spPr bwMode="auto">
            <a:xfrm>
              <a:off x="4536" y="104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7" name="Rectangle 9"/>
            <p:cNvSpPr>
              <a:spLocks noChangeArrowheads="1"/>
            </p:cNvSpPr>
            <p:nvPr/>
          </p:nvSpPr>
          <p:spPr bwMode="auto">
            <a:xfrm>
              <a:off x="2832" y="126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58" name="Line 10"/>
            <p:cNvSpPr>
              <a:spLocks noChangeShapeType="1"/>
            </p:cNvSpPr>
            <p:nvPr/>
          </p:nvSpPr>
          <p:spPr bwMode="auto">
            <a:xfrm>
              <a:off x="4560" y="60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9" name="Line 11"/>
            <p:cNvSpPr>
              <a:spLocks noChangeShapeType="1"/>
            </p:cNvSpPr>
            <p:nvPr/>
          </p:nvSpPr>
          <p:spPr bwMode="auto">
            <a:xfrm>
              <a:off x="4764" y="137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0" name="Line 12"/>
            <p:cNvSpPr>
              <a:spLocks noChangeShapeType="1"/>
            </p:cNvSpPr>
            <p:nvPr/>
          </p:nvSpPr>
          <p:spPr bwMode="auto">
            <a:xfrm>
              <a:off x="4770" y="339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1" name="Line 13"/>
            <p:cNvSpPr>
              <a:spLocks noChangeShapeType="1"/>
            </p:cNvSpPr>
            <p:nvPr/>
          </p:nvSpPr>
          <p:spPr bwMode="auto">
            <a:xfrm>
              <a:off x="4944" y="363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2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63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64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31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Démyélinisation segmentaire: 	B.C.</a:t>
              </a:r>
              <a:endParaRPr lang="fr-FR">
                <a:solidFill>
                  <a:srgbClr val="FF0000"/>
                </a:solidFill>
                <a:latin typeface="Comic Sans MS" pitchFamily="-84" charset="0"/>
              </a:endParaRPr>
            </a:p>
          </p:txBody>
        </p:sp>
      </p:grpSp>
      <p:sp>
        <p:nvSpPr>
          <p:cNvPr id="64515" name="Rectangle 17"/>
          <p:cNvSpPr>
            <a:spLocks noChangeArrowheads="1"/>
          </p:cNvSpPr>
          <p:nvPr/>
        </p:nvSpPr>
        <p:spPr bwMode="auto">
          <a:xfrm>
            <a:off x="5372100" y="4254500"/>
            <a:ext cx="13716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4516" name="Rectangle 18"/>
          <p:cNvSpPr>
            <a:spLocks noChangeArrowheads="1"/>
          </p:cNvSpPr>
          <p:nvPr/>
        </p:nvSpPr>
        <p:spPr bwMode="auto">
          <a:xfrm>
            <a:off x="5321300" y="330200"/>
            <a:ext cx="1422400" cy="25146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638800" y="349250"/>
            <a:ext cx="342900" cy="2352675"/>
            <a:chOff x="3552" y="228"/>
            <a:chExt cx="216" cy="1482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3556" y="1544"/>
              <a:ext cx="108" cy="166"/>
              <a:chOff x="3557" y="1544"/>
              <a:chExt cx="108" cy="166"/>
            </a:xfrm>
          </p:grpSpPr>
          <p:sp>
            <p:nvSpPr>
              <p:cNvPr id="64548" name="Line 21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9" name="Line 22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50" name="Line 23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564" y="1116"/>
              <a:ext cx="144" cy="286"/>
              <a:chOff x="3564" y="1116"/>
              <a:chExt cx="144" cy="286"/>
            </a:xfrm>
          </p:grpSpPr>
          <p:sp>
            <p:nvSpPr>
              <p:cNvPr id="64545" name="Line 25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6" name="Line 26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7" name="Line 27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552" y="700"/>
              <a:ext cx="180" cy="318"/>
              <a:chOff x="3552" y="700"/>
              <a:chExt cx="184" cy="318"/>
            </a:xfrm>
          </p:grpSpPr>
          <p:sp>
            <p:nvSpPr>
              <p:cNvPr id="64542" name="Line 29"/>
              <p:cNvSpPr>
                <a:spLocks noChangeShapeType="1"/>
              </p:cNvSpPr>
              <p:nvPr/>
            </p:nvSpPr>
            <p:spPr bwMode="auto">
              <a:xfrm flipV="1">
                <a:off x="3552" y="702"/>
                <a:ext cx="57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3" name="Line 30"/>
              <p:cNvSpPr>
                <a:spLocks noChangeShapeType="1"/>
              </p:cNvSpPr>
              <p:nvPr/>
            </p:nvSpPr>
            <p:spPr bwMode="auto">
              <a:xfrm flipH="1" flipV="1">
                <a:off x="3617" y="700"/>
                <a:ext cx="82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4" name="Line 31"/>
              <p:cNvSpPr>
                <a:spLocks noChangeShapeType="1"/>
              </p:cNvSpPr>
              <p:nvPr/>
            </p:nvSpPr>
            <p:spPr bwMode="auto">
              <a:xfrm flipV="1">
                <a:off x="3704" y="954"/>
                <a:ext cx="32" cy="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568" y="228"/>
              <a:ext cx="200" cy="486"/>
              <a:chOff x="3568" y="228"/>
              <a:chExt cx="200" cy="486"/>
            </a:xfrm>
          </p:grpSpPr>
          <p:sp>
            <p:nvSpPr>
              <p:cNvPr id="64539" name="Line 33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0" name="Line 34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1" name="Line 35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2038350" y="4140200"/>
            <a:ext cx="4422775" cy="2428875"/>
            <a:chOff x="1284" y="2608"/>
            <a:chExt cx="2786" cy="1530"/>
          </a:xfrm>
        </p:grpSpPr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1284" y="3972"/>
              <a:ext cx="108" cy="166"/>
              <a:chOff x="3557" y="1544"/>
              <a:chExt cx="108" cy="166"/>
            </a:xfrm>
          </p:grpSpPr>
          <p:sp>
            <p:nvSpPr>
              <p:cNvPr id="64532" name="Line 38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3" name="Line 39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4" name="Line 40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3932" y="3564"/>
              <a:ext cx="138" cy="286"/>
              <a:chOff x="3932" y="3564"/>
              <a:chExt cx="138" cy="286"/>
            </a:xfrm>
          </p:grpSpPr>
          <p:sp>
            <p:nvSpPr>
              <p:cNvPr id="64529" name="Line 42"/>
              <p:cNvSpPr>
                <a:spLocks noChangeShapeType="1"/>
              </p:cNvSpPr>
              <p:nvPr/>
            </p:nvSpPr>
            <p:spPr bwMode="auto">
              <a:xfrm flipV="1">
                <a:off x="3932" y="3566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0" name="Line 43"/>
              <p:cNvSpPr>
                <a:spLocks noChangeShapeType="1"/>
              </p:cNvSpPr>
              <p:nvPr/>
            </p:nvSpPr>
            <p:spPr bwMode="auto">
              <a:xfrm flipH="1" flipV="1">
                <a:off x="3981" y="3564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1" name="Line 44"/>
              <p:cNvSpPr>
                <a:spLocks noChangeShapeType="1"/>
              </p:cNvSpPr>
              <p:nvPr/>
            </p:nvSpPr>
            <p:spPr bwMode="auto">
              <a:xfrm flipV="1">
                <a:off x="4047" y="3785"/>
                <a:ext cx="23" cy="6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3783" y="3152"/>
              <a:ext cx="186" cy="336"/>
              <a:chOff x="3783" y="3152"/>
              <a:chExt cx="186" cy="336"/>
            </a:xfrm>
          </p:grpSpPr>
          <p:sp>
            <p:nvSpPr>
              <p:cNvPr id="64526" name="Line 46"/>
              <p:cNvSpPr>
                <a:spLocks noChangeShapeType="1"/>
              </p:cNvSpPr>
              <p:nvPr/>
            </p:nvSpPr>
            <p:spPr bwMode="auto">
              <a:xfrm flipV="1">
                <a:off x="3783" y="3154"/>
                <a:ext cx="53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7" name="Line 47"/>
              <p:cNvSpPr>
                <a:spLocks noChangeShapeType="1"/>
              </p:cNvSpPr>
              <p:nvPr/>
            </p:nvSpPr>
            <p:spPr bwMode="auto">
              <a:xfrm flipH="1" flipV="1">
                <a:off x="3845" y="3152"/>
                <a:ext cx="91" cy="3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8" name="Line 48"/>
              <p:cNvSpPr>
                <a:spLocks noChangeShapeType="1"/>
              </p:cNvSpPr>
              <p:nvPr/>
            </p:nvSpPr>
            <p:spPr bwMode="auto">
              <a:xfrm flipV="1">
                <a:off x="3936" y="3397"/>
                <a:ext cx="33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1492" y="2608"/>
              <a:ext cx="200" cy="486"/>
              <a:chOff x="3568" y="228"/>
              <a:chExt cx="200" cy="486"/>
            </a:xfrm>
          </p:grpSpPr>
          <p:sp>
            <p:nvSpPr>
              <p:cNvPr id="64523" name="Line 50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4" name="Line 51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5" name="Line 52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60400" y="25400"/>
            <a:ext cx="8347075" cy="6869113"/>
            <a:chOff x="416" y="20"/>
            <a:chExt cx="5258" cy="4327"/>
          </a:xfrm>
        </p:grpSpPr>
        <p:pic>
          <p:nvPicPr>
            <p:cNvPr id="66621" name="Picture 3" descr="C:\Mes documents\Mes images\Conduction 3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96000" contrast="100000"/>
            </a:blip>
            <a:srcRect/>
            <a:stretch>
              <a:fillRect/>
            </a:stretch>
          </p:blipFill>
          <p:spPr bwMode="auto">
            <a:xfrm>
              <a:off x="416" y="20"/>
              <a:ext cx="5158" cy="4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622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6623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6624" name="Rectangle 6"/>
            <p:cNvSpPr>
              <a:spLocks noChangeArrowheads="1"/>
            </p:cNvSpPr>
            <p:nvPr/>
          </p:nvSpPr>
          <p:spPr bwMode="auto">
            <a:xfrm>
              <a:off x="882" y="2592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25" name="Line 7"/>
            <p:cNvSpPr>
              <a:spLocks noChangeShapeType="1"/>
            </p:cNvSpPr>
            <p:nvPr/>
          </p:nvSpPr>
          <p:spPr bwMode="auto">
            <a:xfrm>
              <a:off x="4800" y="347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26" name="Line 8"/>
            <p:cNvSpPr>
              <a:spLocks noChangeShapeType="1"/>
            </p:cNvSpPr>
            <p:nvPr/>
          </p:nvSpPr>
          <p:spPr bwMode="auto">
            <a:xfrm>
              <a:off x="4536" y="104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27" name="Rectangle 9"/>
            <p:cNvSpPr>
              <a:spLocks noChangeArrowheads="1"/>
            </p:cNvSpPr>
            <p:nvPr/>
          </p:nvSpPr>
          <p:spPr bwMode="auto">
            <a:xfrm>
              <a:off x="2832" y="126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28" name="Line 10"/>
            <p:cNvSpPr>
              <a:spLocks noChangeShapeType="1"/>
            </p:cNvSpPr>
            <p:nvPr/>
          </p:nvSpPr>
          <p:spPr bwMode="auto">
            <a:xfrm>
              <a:off x="4560" y="60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29" name="Line 11"/>
            <p:cNvSpPr>
              <a:spLocks noChangeShapeType="1"/>
            </p:cNvSpPr>
            <p:nvPr/>
          </p:nvSpPr>
          <p:spPr bwMode="auto">
            <a:xfrm>
              <a:off x="4764" y="137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0" name="Line 12"/>
            <p:cNvSpPr>
              <a:spLocks noChangeShapeType="1"/>
            </p:cNvSpPr>
            <p:nvPr/>
          </p:nvSpPr>
          <p:spPr bwMode="auto">
            <a:xfrm>
              <a:off x="4770" y="339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1" name="Line 13"/>
            <p:cNvSpPr>
              <a:spLocks noChangeShapeType="1"/>
            </p:cNvSpPr>
            <p:nvPr/>
          </p:nvSpPr>
          <p:spPr bwMode="auto">
            <a:xfrm>
              <a:off x="4944" y="363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2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33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34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50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Ac anti-canaux ioniques : ralentissement de la VC et BC</a:t>
              </a:r>
              <a:endParaRPr lang="fr-FR">
                <a:solidFill>
                  <a:srgbClr val="FF0000"/>
                </a:solidFill>
                <a:latin typeface="Comic Sans MS" pitchFamily="-84" charset="0"/>
              </a:endParaRPr>
            </a:p>
          </p:txBody>
        </p:sp>
      </p:grpSp>
      <p:sp>
        <p:nvSpPr>
          <p:cNvPr id="66563" name="Rectangle 17"/>
          <p:cNvSpPr>
            <a:spLocks noChangeArrowheads="1"/>
          </p:cNvSpPr>
          <p:nvPr/>
        </p:nvSpPr>
        <p:spPr bwMode="auto">
          <a:xfrm>
            <a:off x="5372100" y="4254500"/>
            <a:ext cx="13716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64" name="Rectangle 18"/>
          <p:cNvSpPr>
            <a:spLocks noChangeArrowheads="1"/>
          </p:cNvSpPr>
          <p:nvPr/>
        </p:nvSpPr>
        <p:spPr bwMode="auto">
          <a:xfrm>
            <a:off x="5321300" y="330200"/>
            <a:ext cx="1422400" cy="25146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638800" y="349250"/>
            <a:ext cx="342900" cy="2352675"/>
            <a:chOff x="3552" y="228"/>
            <a:chExt cx="216" cy="1482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3556" y="1544"/>
              <a:ext cx="108" cy="166"/>
              <a:chOff x="3557" y="1544"/>
              <a:chExt cx="108" cy="166"/>
            </a:xfrm>
          </p:grpSpPr>
          <p:sp>
            <p:nvSpPr>
              <p:cNvPr id="66618" name="Line 21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9" name="Line 22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0" name="Line 23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564" y="1116"/>
              <a:ext cx="144" cy="286"/>
              <a:chOff x="3564" y="1116"/>
              <a:chExt cx="144" cy="286"/>
            </a:xfrm>
          </p:grpSpPr>
          <p:sp>
            <p:nvSpPr>
              <p:cNvPr id="66615" name="Line 25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6" name="Line 26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7" name="Line 27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552" y="700"/>
              <a:ext cx="180" cy="318"/>
              <a:chOff x="3552" y="700"/>
              <a:chExt cx="184" cy="318"/>
            </a:xfrm>
          </p:grpSpPr>
          <p:sp>
            <p:nvSpPr>
              <p:cNvPr id="66612" name="Line 29"/>
              <p:cNvSpPr>
                <a:spLocks noChangeShapeType="1"/>
              </p:cNvSpPr>
              <p:nvPr/>
            </p:nvSpPr>
            <p:spPr bwMode="auto">
              <a:xfrm flipV="1">
                <a:off x="3552" y="702"/>
                <a:ext cx="57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3" name="Line 30"/>
              <p:cNvSpPr>
                <a:spLocks noChangeShapeType="1"/>
              </p:cNvSpPr>
              <p:nvPr/>
            </p:nvSpPr>
            <p:spPr bwMode="auto">
              <a:xfrm flipH="1" flipV="1">
                <a:off x="3617" y="700"/>
                <a:ext cx="82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4" name="Line 31"/>
              <p:cNvSpPr>
                <a:spLocks noChangeShapeType="1"/>
              </p:cNvSpPr>
              <p:nvPr/>
            </p:nvSpPr>
            <p:spPr bwMode="auto">
              <a:xfrm flipV="1">
                <a:off x="3704" y="954"/>
                <a:ext cx="32" cy="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568" y="228"/>
              <a:ext cx="200" cy="486"/>
              <a:chOff x="3568" y="228"/>
              <a:chExt cx="200" cy="486"/>
            </a:xfrm>
          </p:grpSpPr>
          <p:sp>
            <p:nvSpPr>
              <p:cNvPr id="66609" name="Line 33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0" name="Line 34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1" name="Line 35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2038350" y="4140200"/>
            <a:ext cx="4422775" cy="2428875"/>
            <a:chOff x="1284" y="2608"/>
            <a:chExt cx="2786" cy="1530"/>
          </a:xfrm>
        </p:grpSpPr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1284" y="3972"/>
              <a:ext cx="108" cy="166"/>
              <a:chOff x="3557" y="1544"/>
              <a:chExt cx="108" cy="166"/>
            </a:xfrm>
          </p:grpSpPr>
          <p:sp>
            <p:nvSpPr>
              <p:cNvPr id="66602" name="Line 38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3" name="Line 39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4" name="Line 40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3932" y="3564"/>
              <a:ext cx="138" cy="286"/>
              <a:chOff x="3932" y="3564"/>
              <a:chExt cx="138" cy="286"/>
            </a:xfrm>
          </p:grpSpPr>
          <p:sp>
            <p:nvSpPr>
              <p:cNvPr id="66599" name="Line 42"/>
              <p:cNvSpPr>
                <a:spLocks noChangeShapeType="1"/>
              </p:cNvSpPr>
              <p:nvPr/>
            </p:nvSpPr>
            <p:spPr bwMode="auto">
              <a:xfrm flipV="1">
                <a:off x="3932" y="3566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0" name="Line 43"/>
              <p:cNvSpPr>
                <a:spLocks noChangeShapeType="1"/>
              </p:cNvSpPr>
              <p:nvPr/>
            </p:nvSpPr>
            <p:spPr bwMode="auto">
              <a:xfrm flipH="1" flipV="1">
                <a:off x="3981" y="3564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1" name="Line 44"/>
              <p:cNvSpPr>
                <a:spLocks noChangeShapeType="1"/>
              </p:cNvSpPr>
              <p:nvPr/>
            </p:nvSpPr>
            <p:spPr bwMode="auto">
              <a:xfrm flipV="1">
                <a:off x="4047" y="3785"/>
                <a:ext cx="23" cy="6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3783" y="3152"/>
              <a:ext cx="186" cy="336"/>
              <a:chOff x="3783" y="3152"/>
              <a:chExt cx="186" cy="336"/>
            </a:xfrm>
          </p:grpSpPr>
          <p:sp>
            <p:nvSpPr>
              <p:cNvPr id="66596" name="Line 46"/>
              <p:cNvSpPr>
                <a:spLocks noChangeShapeType="1"/>
              </p:cNvSpPr>
              <p:nvPr/>
            </p:nvSpPr>
            <p:spPr bwMode="auto">
              <a:xfrm flipV="1">
                <a:off x="3783" y="3154"/>
                <a:ext cx="53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7" name="Line 47"/>
              <p:cNvSpPr>
                <a:spLocks noChangeShapeType="1"/>
              </p:cNvSpPr>
              <p:nvPr/>
            </p:nvSpPr>
            <p:spPr bwMode="auto">
              <a:xfrm flipH="1" flipV="1">
                <a:off x="3845" y="3152"/>
                <a:ext cx="91" cy="3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8" name="Line 48"/>
              <p:cNvSpPr>
                <a:spLocks noChangeShapeType="1"/>
              </p:cNvSpPr>
              <p:nvPr/>
            </p:nvSpPr>
            <p:spPr bwMode="auto">
              <a:xfrm flipV="1">
                <a:off x="3936" y="3397"/>
                <a:ext cx="33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1492" y="2608"/>
              <a:ext cx="200" cy="486"/>
              <a:chOff x="3568" y="228"/>
              <a:chExt cx="200" cy="486"/>
            </a:xfrm>
          </p:grpSpPr>
          <p:sp>
            <p:nvSpPr>
              <p:cNvPr id="66593" name="Line 50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4" name="Line 51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5" name="Line 52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 useBgFill="1">
        <p:nvSpPr>
          <p:cNvPr id="66567" name="Rectangle 53"/>
          <p:cNvSpPr>
            <a:spLocks noChangeArrowheads="1"/>
          </p:cNvSpPr>
          <p:nvPr/>
        </p:nvSpPr>
        <p:spPr bwMode="auto">
          <a:xfrm>
            <a:off x="2667000" y="177800"/>
            <a:ext cx="850900" cy="5969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68" name="Rectangle 54"/>
          <p:cNvSpPr>
            <a:spLocks noChangeArrowheads="1"/>
          </p:cNvSpPr>
          <p:nvPr/>
        </p:nvSpPr>
        <p:spPr bwMode="auto">
          <a:xfrm>
            <a:off x="2679700" y="4102100"/>
            <a:ext cx="850900" cy="5969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69" name="Rectangle 55"/>
          <p:cNvSpPr>
            <a:spLocks noChangeArrowheads="1"/>
          </p:cNvSpPr>
          <p:nvPr/>
        </p:nvSpPr>
        <p:spPr bwMode="auto">
          <a:xfrm>
            <a:off x="2209800" y="2201863"/>
            <a:ext cx="495300" cy="3762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0" name="Rectangle 56"/>
          <p:cNvSpPr>
            <a:spLocks noChangeArrowheads="1"/>
          </p:cNvSpPr>
          <p:nvPr/>
        </p:nvSpPr>
        <p:spPr bwMode="auto">
          <a:xfrm>
            <a:off x="2824163" y="1582738"/>
            <a:ext cx="285750" cy="4381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1" name="Rectangle 57"/>
          <p:cNvSpPr>
            <a:spLocks noChangeArrowheads="1"/>
          </p:cNvSpPr>
          <p:nvPr/>
        </p:nvSpPr>
        <p:spPr bwMode="auto">
          <a:xfrm>
            <a:off x="4157663" y="1587500"/>
            <a:ext cx="285750" cy="4381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2" name="Rectangle 58"/>
          <p:cNvSpPr>
            <a:spLocks noChangeArrowheads="1"/>
          </p:cNvSpPr>
          <p:nvPr/>
        </p:nvSpPr>
        <p:spPr bwMode="auto">
          <a:xfrm>
            <a:off x="2241550" y="6107113"/>
            <a:ext cx="488950" cy="4016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3" name="Rectangle 59"/>
          <p:cNvSpPr>
            <a:spLocks noChangeArrowheads="1"/>
          </p:cNvSpPr>
          <p:nvPr/>
        </p:nvSpPr>
        <p:spPr bwMode="auto">
          <a:xfrm>
            <a:off x="2884488" y="5487988"/>
            <a:ext cx="241300" cy="4349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4" name="Rectangle 60"/>
          <p:cNvSpPr>
            <a:spLocks noChangeArrowheads="1"/>
          </p:cNvSpPr>
          <p:nvPr/>
        </p:nvSpPr>
        <p:spPr bwMode="auto">
          <a:xfrm>
            <a:off x="4213225" y="5487988"/>
            <a:ext cx="241300" cy="4349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5" name="Rectangle 61"/>
          <p:cNvSpPr>
            <a:spLocks noChangeArrowheads="1"/>
          </p:cNvSpPr>
          <p:nvPr/>
        </p:nvSpPr>
        <p:spPr bwMode="auto">
          <a:xfrm>
            <a:off x="2709863" y="4645025"/>
            <a:ext cx="366712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6" name="Rectangle 62"/>
          <p:cNvSpPr>
            <a:spLocks noChangeArrowheads="1"/>
          </p:cNvSpPr>
          <p:nvPr/>
        </p:nvSpPr>
        <p:spPr bwMode="auto">
          <a:xfrm>
            <a:off x="3133725" y="4645025"/>
            <a:ext cx="366713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7" name="Rectangle 63"/>
          <p:cNvSpPr>
            <a:spLocks noChangeArrowheads="1"/>
          </p:cNvSpPr>
          <p:nvPr/>
        </p:nvSpPr>
        <p:spPr bwMode="auto">
          <a:xfrm>
            <a:off x="2852738" y="589756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8" name="Rectangle 64"/>
          <p:cNvSpPr>
            <a:spLocks noChangeArrowheads="1"/>
          </p:cNvSpPr>
          <p:nvPr/>
        </p:nvSpPr>
        <p:spPr bwMode="auto">
          <a:xfrm>
            <a:off x="2262188" y="6496050"/>
            <a:ext cx="195262" cy="428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9" name="Rectangle 65"/>
          <p:cNvSpPr>
            <a:spLocks noChangeArrowheads="1"/>
          </p:cNvSpPr>
          <p:nvPr/>
        </p:nvSpPr>
        <p:spPr bwMode="auto">
          <a:xfrm>
            <a:off x="2524125" y="6491288"/>
            <a:ext cx="195263" cy="428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0" name="Rectangle 66"/>
          <p:cNvSpPr>
            <a:spLocks noChangeArrowheads="1"/>
          </p:cNvSpPr>
          <p:nvPr/>
        </p:nvSpPr>
        <p:spPr bwMode="auto">
          <a:xfrm>
            <a:off x="2697163" y="733425"/>
            <a:ext cx="366712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1" name="Rectangle 67"/>
          <p:cNvSpPr>
            <a:spLocks noChangeArrowheads="1"/>
          </p:cNvSpPr>
          <p:nvPr/>
        </p:nvSpPr>
        <p:spPr bwMode="auto">
          <a:xfrm>
            <a:off x="3121025" y="733425"/>
            <a:ext cx="366713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2" name="Rectangle 68"/>
          <p:cNvSpPr>
            <a:spLocks noChangeArrowheads="1"/>
          </p:cNvSpPr>
          <p:nvPr/>
        </p:nvSpPr>
        <p:spPr bwMode="auto">
          <a:xfrm>
            <a:off x="2840038" y="198596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3" name="Rectangle 69"/>
          <p:cNvSpPr>
            <a:spLocks noChangeArrowheads="1"/>
          </p:cNvSpPr>
          <p:nvPr/>
        </p:nvSpPr>
        <p:spPr bwMode="auto">
          <a:xfrm>
            <a:off x="2249488" y="2584450"/>
            <a:ext cx="195262" cy="428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4" name="Rectangle 70"/>
          <p:cNvSpPr>
            <a:spLocks noChangeArrowheads="1"/>
          </p:cNvSpPr>
          <p:nvPr/>
        </p:nvSpPr>
        <p:spPr bwMode="auto">
          <a:xfrm>
            <a:off x="2511425" y="2579688"/>
            <a:ext cx="195263" cy="428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5" name="Rectangle 71"/>
          <p:cNvSpPr>
            <a:spLocks noChangeArrowheads="1"/>
          </p:cNvSpPr>
          <p:nvPr/>
        </p:nvSpPr>
        <p:spPr bwMode="auto">
          <a:xfrm>
            <a:off x="4192588" y="199231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6" name="Rectangle 72"/>
          <p:cNvSpPr>
            <a:spLocks noChangeArrowheads="1"/>
          </p:cNvSpPr>
          <p:nvPr/>
        </p:nvSpPr>
        <p:spPr bwMode="auto">
          <a:xfrm>
            <a:off x="4198938" y="587851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7" name="Line 73"/>
          <p:cNvSpPr>
            <a:spLocks noChangeShapeType="1"/>
          </p:cNvSpPr>
          <p:nvPr/>
        </p:nvSpPr>
        <p:spPr bwMode="auto">
          <a:xfrm flipH="1">
            <a:off x="2705100" y="3429000"/>
            <a:ext cx="1066800" cy="1168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8" name="Line 74"/>
          <p:cNvSpPr>
            <a:spLocks noChangeShapeType="1"/>
          </p:cNvSpPr>
          <p:nvPr/>
        </p:nvSpPr>
        <p:spPr bwMode="auto">
          <a:xfrm flipH="1">
            <a:off x="2273300" y="3429000"/>
            <a:ext cx="1790700" cy="3009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2013" y="57150"/>
            <a:ext cx="8313737" cy="6872288"/>
            <a:chOff x="543" y="36"/>
            <a:chExt cx="5237" cy="4329"/>
          </a:xfrm>
        </p:grpSpPr>
        <p:pic>
          <p:nvPicPr>
            <p:cNvPr id="68621" name="Picture 3" descr="C:\Mes documents\Mes images\Conduction 4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543" y="146"/>
              <a:ext cx="5237" cy="4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2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8623" name="Text Box 5"/>
            <p:cNvSpPr txBox="1">
              <a:spLocks noChangeArrowheads="1"/>
            </p:cNvSpPr>
            <p:nvPr/>
          </p:nvSpPr>
          <p:spPr bwMode="auto">
            <a:xfrm>
              <a:off x="626" y="228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68624" name="Rectangle 6"/>
            <p:cNvSpPr>
              <a:spLocks noChangeArrowheads="1"/>
            </p:cNvSpPr>
            <p:nvPr/>
          </p:nvSpPr>
          <p:spPr bwMode="auto">
            <a:xfrm>
              <a:off x="930" y="258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25" name="Line 7"/>
            <p:cNvSpPr>
              <a:spLocks noChangeShapeType="1"/>
            </p:cNvSpPr>
            <p:nvPr/>
          </p:nvSpPr>
          <p:spPr bwMode="auto">
            <a:xfrm>
              <a:off x="4950" y="3486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6" name="Line 8"/>
            <p:cNvSpPr>
              <a:spLocks noChangeShapeType="1"/>
            </p:cNvSpPr>
            <p:nvPr/>
          </p:nvSpPr>
          <p:spPr bwMode="auto">
            <a:xfrm>
              <a:off x="4650" y="106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7" name="Rectangle 9"/>
            <p:cNvSpPr>
              <a:spLocks noChangeArrowheads="1"/>
            </p:cNvSpPr>
            <p:nvPr/>
          </p:nvSpPr>
          <p:spPr bwMode="auto">
            <a:xfrm>
              <a:off x="2784" y="198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28" name="Line 10"/>
            <p:cNvSpPr>
              <a:spLocks noChangeShapeType="1"/>
            </p:cNvSpPr>
            <p:nvPr/>
          </p:nvSpPr>
          <p:spPr bwMode="auto">
            <a:xfrm>
              <a:off x="4608" y="90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9" name="Line 11"/>
            <p:cNvSpPr>
              <a:spLocks noChangeShapeType="1"/>
            </p:cNvSpPr>
            <p:nvPr/>
          </p:nvSpPr>
          <p:spPr bwMode="auto">
            <a:xfrm>
              <a:off x="4740" y="128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0" name="Line 12"/>
            <p:cNvSpPr>
              <a:spLocks noChangeShapeType="1"/>
            </p:cNvSpPr>
            <p:nvPr/>
          </p:nvSpPr>
          <p:spPr bwMode="auto">
            <a:xfrm>
              <a:off x="4938" y="332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1" name="Line 13"/>
            <p:cNvSpPr>
              <a:spLocks noChangeShapeType="1"/>
            </p:cNvSpPr>
            <p:nvPr/>
          </p:nvSpPr>
          <p:spPr bwMode="auto">
            <a:xfrm>
              <a:off x="5028" y="370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2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33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34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45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Dégénérescence axonale (Wallerienne): &gt; 8</a:t>
              </a:r>
              <a:r>
                <a:rPr lang="fr-BE" baseline="30000">
                  <a:solidFill>
                    <a:srgbClr val="FF0000"/>
                  </a:solidFill>
                  <a:latin typeface="Comic Sans MS" pitchFamily="-84" charset="0"/>
                </a:rPr>
                <a:t>ème</a:t>
              </a: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 jour</a:t>
              </a:r>
              <a:endParaRPr lang="fr-FR">
                <a:solidFill>
                  <a:srgbClr val="FF0000"/>
                </a:solidFill>
                <a:latin typeface="Comic Sans MS" pitchFamily="-84" charset="0"/>
              </a:endParaRPr>
            </a:p>
          </p:txBody>
        </p:sp>
      </p:grpSp>
      <p:sp>
        <p:nvSpPr>
          <p:cNvPr id="68611" name="Rectangle 17"/>
          <p:cNvSpPr>
            <a:spLocks noChangeArrowheads="1"/>
          </p:cNvSpPr>
          <p:nvPr/>
        </p:nvSpPr>
        <p:spPr bwMode="auto">
          <a:xfrm>
            <a:off x="5359400" y="4330700"/>
            <a:ext cx="15240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8612" name="Rectangle 18"/>
          <p:cNvSpPr>
            <a:spLocks noChangeArrowheads="1"/>
          </p:cNvSpPr>
          <p:nvPr/>
        </p:nvSpPr>
        <p:spPr bwMode="auto">
          <a:xfrm>
            <a:off x="5461000" y="635000"/>
            <a:ext cx="14986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191250" y="4935538"/>
            <a:ext cx="314325" cy="639762"/>
            <a:chOff x="3900" y="3109"/>
            <a:chExt cx="198" cy="403"/>
          </a:xfrm>
        </p:grpSpPr>
        <p:sp>
          <p:nvSpPr>
            <p:cNvPr id="68618" name="Line 20"/>
            <p:cNvSpPr>
              <a:spLocks noChangeShapeType="1"/>
            </p:cNvSpPr>
            <p:nvPr/>
          </p:nvSpPr>
          <p:spPr bwMode="auto">
            <a:xfrm flipV="1">
              <a:off x="3900" y="3109"/>
              <a:ext cx="62" cy="2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Line 21"/>
            <p:cNvSpPr>
              <a:spLocks noChangeShapeType="1"/>
            </p:cNvSpPr>
            <p:nvPr/>
          </p:nvSpPr>
          <p:spPr bwMode="auto">
            <a:xfrm flipH="1" flipV="1">
              <a:off x="3959" y="3119"/>
              <a:ext cx="94" cy="39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0" name="Line 22"/>
            <p:cNvSpPr>
              <a:spLocks noChangeShapeType="1"/>
            </p:cNvSpPr>
            <p:nvPr/>
          </p:nvSpPr>
          <p:spPr bwMode="auto">
            <a:xfrm flipV="1">
              <a:off x="4056" y="3391"/>
              <a:ext cx="42" cy="1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805488" y="1106488"/>
            <a:ext cx="247650" cy="587375"/>
            <a:chOff x="3657" y="697"/>
            <a:chExt cx="156" cy="370"/>
          </a:xfrm>
        </p:grpSpPr>
        <p:sp>
          <p:nvSpPr>
            <p:cNvPr id="68615" name="Line 24"/>
            <p:cNvSpPr>
              <a:spLocks noChangeShapeType="1"/>
            </p:cNvSpPr>
            <p:nvPr/>
          </p:nvSpPr>
          <p:spPr bwMode="auto">
            <a:xfrm flipV="1">
              <a:off x="3657" y="697"/>
              <a:ext cx="62" cy="2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6" name="Line 25"/>
            <p:cNvSpPr>
              <a:spLocks noChangeShapeType="1"/>
            </p:cNvSpPr>
            <p:nvPr/>
          </p:nvSpPr>
          <p:spPr bwMode="auto">
            <a:xfrm flipH="1" flipV="1">
              <a:off x="3716" y="706"/>
              <a:ext cx="58" cy="3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7" name="Line 26"/>
            <p:cNvSpPr>
              <a:spLocks noChangeShapeType="1"/>
            </p:cNvSpPr>
            <p:nvPr/>
          </p:nvSpPr>
          <p:spPr bwMode="auto">
            <a:xfrm flipV="1">
              <a:off x="3774" y="989"/>
              <a:ext cx="39" cy="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6763" y="36513"/>
            <a:ext cx="7921625" cy="6784975"/>
            <a:chOff x="480" y="29"/>
            <a:chExt cx="4990" cy="4274"/>
          </a:xfrm>
        </p:grpSpPr>
        <p:pic>
          <p:nvPicPr>
            <p:cNvPr id="70695" name="Picture 3" descr="C:\Mes documents\Mes images\Conduction 5 copier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480" y="29"/>
              <a:ext cx="4990" cy="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6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70697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70698" name="Rectangle 6"/>
            <p:cNvSpPr>
              <a:spLocks noChangeArrowheads="1"/>
            </p:cNvSpPr>
            <p:nvPr/>
          </p:nvSpPr>
          <p:spPr bwMode="auto">
            <a:xfrm>
              <a:off x="966" y="261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699" name="Line 7"/>
            <p:cNvSpPr>
              <a:spLocks noChangeShapeType="1"/>
            </p:cNvSpPr>
            <p:nvPr/>
          </p:nvSpPr>
          <p:spPr bwMode="auto">
            <a:xfrm>
              <a:off x="4776" y="343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0" name="Line 8"/>
            <p:cNvSpPr>
              <a:spLocks noChangeShapeType="1"/>
            </p:cNvSpPr>
            <p:nvPr/>
          </p:nvSpPr>
          <p:spPr bwMode="auto">
            <a:xfrm>
              <a:off x="4416" y="960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1" name="Rectangle 9"/>
            <p:cNvSpPr>
              <a:spLocks noChangeArrowheads="1"/>
            </p:cNvSpPr>
            <p:nvPr/>
          </p:nvSpPr>
          <p:spPr bwMode="auto">
            <a:xfrm>
              <a:off x="2556" y="138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02" name="Line 10"/>
            <p:cNvSpPr>
              <a:spLocks noChangeShapeType="1"/>
            </p:cNvSpPr>
            <p:nvPr/>
          </p:nvSpPr>
          <p:spPr bwMode="auto">
            <a:xfrm>
              <a:off x="4440" y="62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3" name="Line 11"/>
            <p:cNvSpPr>
              <a:spLocks noChangeShapeType="1"/>
            </p:cNvSpPr>
            <p:nvPr/>
          </p:nvSpPr>
          <p:spPr bwMode="auto">
            <a:xfrm>
              <a:off x="4632" y="125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4" name="Line 12"/>
            <p:cNvSpPr>
              <a:spLocks noChangeShapeType="1"/>
            </p:cNvSpPr>
            <p:nvPr/>
          </p:nvSpPr>
          <p:spPr bwMode="auto">
            <a:xfrm>
              <a:off x="4770" y="328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5" name="Line 13"/>
            <p:cNvSpPr>
              <a:spLocks noChangeShapeType="1"/>
            </p:cNvSpPr>
            <p:nvPr/>
          </p:nvSpPr>
          <p:spPr bwMode="auto">
            <a:xfrm>
              <a:off x="4866" y="364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6" name="Rectangle 14"/>
            <p:cNvSpPr>
              <a:spLocks noChangeArrowheads="1"/>
            </p:cNvSpPr>
            <p:nvPr/>
          </p:nvSpPr>
          <p:spPr bwMode="auto">
            <a:xfrm>
              <a:off x="5064" y="1284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07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08" name="Text Box 16"/>
            <p:cNvSpPr txBox="1">
              <a:spLocks noChangeArrowheads="1"/>
            </p:cNvSpPr>
            <p:nvPr/>
          </p:nvSpPr>
          <p:spPr bwMode="auto">
            <a:xfrm>
              <a:off x="638" y="1805"/>
              <a:ext cx="458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Dégénérescence axonale (Wallerienne): &lt; 8</a:t>
              </a:r>
              <a:r>
                <a:rPr lang="fr-BE" baseline="30000">
                  <a:solidFill>
                    <a:srgbClr val="FF0000"/>
                  </a:solidFill>
                  <a:latin typeface="Comic Sans MS" pitchFamily="-84" charset="0"/>
                </a:rPr>
                <a:t>ème</a:t>
              </a:r>
              <a:r>
                <a:rPr lang="fr-BE">
                  <a:solidFill>
                    <a:srgbClr val="FF0000"/>
                  </a:solidFill>
                  <a:latin typeface="Comic Sans MS" pitchFamily="-84" charset="0"/>
                </a:rPr>
                <a:t> jour</a:t>
              </a:r>
              <a:br>
                <a:rPr lang="fr-BE">
                  <a:solidFill>
                    <a:srgbClr val="FF0000"/>
                  </a:solidFill>
                  <a:latin typeface="Comic Sans MS" pitchFamily="-84" charset="0"/>
                </a:rPr>
              </a:br>
              <a:r>
                <a:rPr lang="fr-BE">
                  <a:solidFill>
                    <a:srgbClr val="FFFF00"/>
                  </a:solidFill>
                  <a:latin typeface="Comic Sans MS" pitchFamily="-84" charset="0"/>
                </a:rPr>
                <a:t>pseudo B.C.</a:t>
              </a:r>
              <a:endParaRPr lang="fr-FR">
                <a:solidFill>
                  <a:srgbClr val="FFFF00"/>
                </a:solidFill>
                <a:latin typeface="Comic Sans MS" pitchFamily="-84" charset="0"/>
              </a:endParaRPr>
            </a:p>
          </p:txBody>
        </p:sp>
        <p:sp>
          <p:nvSpPr>
            <p:cNvPr id="70709" name="Rectangle 17"/>
            <p:cNvSpPr>
              <a:spLocks noChangeArrowheads="1"/>
            </p:cNvSpPr>
            <p:nvPr/>
          </p:nvSpPr>
          <p:spPr bwMode="auto">
            <a:xfrm>
              <a:off x="3524" y="329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10" name="Rectangle 18"/>
            <p:cNvSpPr>
              <a:spLocks noChangeArrowheads="1"/>
            </p:cNvSpPr>
            <p:nvPr/>
          </p:nvSpPr>
          <p:spPr bwMode="auto">
            <a:xfrm>
              <a:off x="3702" y="965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70659" name="Rectangle 19"/>
          <p:cNvSpPr>
            <a:spLocks noChangeArrowheads="1"/>
          </p:cNvSpPr>
          <p:nvPr/>
        </p:nvSpPr>
        <p:spPr bwMode="auto">
          <a:xfrm>
            <a:off x="5232400" y="43053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0660" name="Rectangle 20"/>
          <p:cNvSpPr>
            <a:spLocks noChangeArrowheads="1"/>
          </p:cNvSpPr>
          <p:nvPr/>
        </p:nvSpPr>
        <p:spPr bwMode="auto">
          <a:xfrm>
            <a:off x="5181600" y="406400"/>
            <a:ext cx="14605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378450" y="487363"/>
            <a:ext cx="293688" cy="2014537"/>
            <a:chOff x="3388" y="307"/>
            <a:chExt cx="185" cy="1269"/>
          </a:xfrm>
        </p:grpSpPr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3400" y="1398"/>
              <a:ext cx="105" cy="178"/>
              <a:chOff x="3557" y="1544"/>
              <a:chExt cx="108" cy="166"/>
            </a:xfrm>
          </p:grpSpPr>
          <p:sp>
            <p:nvSpPr>
              <p:cNvPr id="70692" name="Line 23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3" name="Line 24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4" name="Line 25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3396" y="1039"/>
              <a:ext cx="138" cy="232"/>
              <a:chOff x="3564" y="1116"/>
              <a:chExt cx="144" cy="286"/>
            </a:xfrm>
          </p:grpSpPr>
          <p:sp>
            <p:nvSpPr>
              <p:cNvPr id="70689" name="Line 27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0" name="Line 28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1" name="Line 29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3411" y="647"/>
              <a:ext cx="162" cy="300"/>
              <a:chOff x="3552" y="700"/>
              <a:chExt cx="184" cy="318"/>
            </a:xfrm>
          </p:grpSpPr>
          <p:sp>
            <p:nvSpPr>
              <p:cNvPr id="70686" name="Line 31"/>
              <p:cNvSpPr>
                <a:spLocks noChangeShapeType="1"/>
              </p:cNvSpPr>
              <p:nvPr/>
            </p:nvSpPr>
            <p:spPr bwMode="auto">
              <a:xfrm flipV="1">
                <a:off x="3552" y="702"/>
                <a:ext cx="57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7" name="Line 32"/>
              <p:cNvSpPr>
                <a:spLocks noChangeShapeType="1"/>
              </p:cNvSpPr>
              <p:nvPr/>
            </p:nvSpPr>
            <p:spPr bwMode="auto">
              <a:xfrm flipH="1" flipV="1">
                <a:off x="3617" y="700"/>
                <a:ext cx="82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8" name="Line 33"/>
              <p:cNvSpPr>
                <a:spLocks noChangeShapeType="1"/>
              </p:cNvSpPr>
              <p:nvPr/>
            </p:nvSpPr>
            <p:spPr bwMode="auto">
              <a:xfrm flipV="1">
                <a:off x="3704" y="954"/>
                <a:ext cx="32" cy="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388" y="307"/>
              <a:ext cx="179" cy="327"/>
              <a:chOff x="3568" y="228"/>
              <a:chExt cx="200" cy="486"/>
            </a:xfrm>
          </p:grpSpPr>
          <p:sp>
            <p:nvSpPr>
              <p:cNvPr id="70683" name="Line 35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4" name="Line 36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5" name="Line 37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2120900" y="4344988"/>
            <a:ext cx="4184650" cy="2028825"/>
            <a:chOff x="1336" y="2737"/>
            <a:chExt cx="2636" cy="1278"/>
          </a:xfrm>
        </p:grpSpPr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426" y="3837"/>
              <a:ext cx="105" cy="178"/>
              <a:chOff x="3557" y="1544"/>
              <a:chExt cx="108" cy="166"/>
            </a:xfrm>
          </p:grpSpPr>
          <p:sp>
            <p:nvSpPr>
              <p:cNvPr id="70676" name="Line 40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7" name="Line 41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8" name="Line 42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1401" y="3484"/>
              <a:ext cx="138" cy="232"/>
              <a:chOff x="3564" y="1116"/>
              <a:chExt cx="144" cy="286"/>
            </a:xfrm>
          </p:grpSpPr>
          <p:sp>
            <p:nvSpPr>
              <p:cNvPr id="70673" name="Line 44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4" name="Line 45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5" name="Line 46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3786" y="3100"/>
              <a:ext cx="186" cy="346"/>
              <a:chOff x="3786" y="3100"/>
              <a:chExt cx="186" cy="346"/>
            </a:xfrm>
          </p:grpSpPr>
          <p:sp>
            <p:nvSpPr>
              <p:cNvPr id="70670" name="Line 48"/>
              <p:cNvSpPr>
                <a:spLocks noChangeShapeType="1"/>
              </p:cNvSpPr>
              <p:nvPr/>
            </p:nvSpPr>
            <p:spPr bwMode="auto">
              <a:xfrm flipV="1">
                <a:off x="3786" y="3100"/>
                <a:ext cx="55" cy="2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1" name="Line 49"/>
              <p:cNvSpPr>
                <a:spLocks noChangeShapeType="1"/>
              </p:cNvSpPr>
              <p:nvPr/>
            </p:nvSpPr>
            <p:spPr bwMode="auto">
              <a:xfrm flipH="1" flipV="1">
                <a:off x="3849" y="3104"/>
                <a:ext cx="80" cy="34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2" name="Line 50"/>
              <p:cNvSpPr>
                <a:spLocks noChangeShapeType="1"/>
              </p:cNvSpPr>
              <p:nvPr/>
            </p:nvSpPr>
            <p:spPr bwMode="auto">
              <a:xfrm flipV="1">
                <a:off x="3931" y="3353"/>
                <a:ext cx="41" cy="9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1336" y="2737"/>
              <a:ext cx="179" cy="327"/>
              <a:chOff x="3568" y="228"/>
              <a:chExt cx="200" cy="486"/>
            </a:xfrm>
          </p:grpSpPr>
          <p:sp>
            <p:nvSpPr>
              <p:cNvPr id="70667" name="Line 52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68" name="Line 53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69" name="Line 54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-20638"/>
            <a:ext cx="7620000" cy="6878638"/>
            <a:chOff x="466" y="-18"/>
            <a:chExt cx="4800" cy="433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66" y="-18"/>
              <a:ext cx="4800" cy="4333"/>
              <a:chOff x="466" y="-18"/>
              <a:chExt cx="4800" cy="4333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466" y="-18"/>
                <a:ext cx="4800" cy="4333"/>
                <a:chOff x="466" y="-18"/>
                <a:chExt cx="4800" cy="4333"/>
              </a:xfrm>
            </p:grpSpPr>
            <p:pic>
              <p:nvPicPr>
                <p:cNvPr id="72748" name="Picture 5" descr="C:\Mes documents\Mes images\Conduction 7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lum bright="100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466" y="29"/>
                  <a:ext cx="4800" cy="4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274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626" y="-18"/>
                  <a:ext cx="76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BE">
                      <a:solidFill>
                        <a:srgbClr val="FFFF00"/>
                      </a:solidFill>
                      <a:latin typeface="Comic Sans MS" pitchFamily="-84" charset="0"/>
                    </a:rPr>
                    <a:t>Poignet</a:t>
                  </a:r>
                  <a:endParaRPr lang="fr-FR">
                    <a:solidFill>
                      <a:srgbClr val="FFFF00"/>
                    </a:solidFill>
                    <a:latin typeface="Comic Sans MS" pitchFamily="-84" charset="0"/>
                  </a:endParaRPr>
                </a:p>
              </p:txBody>
            </p:sp>
            <p:sp>
              <p:nvSpPr>
                <p:cNvPr id="7275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26" y="2340"/>
                  <a:ext cx="65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BE">
                      <a:solidFill>
                        <a:srgbClr val="FFFF00"/>
                      </a:solidFill>
                      <a:latin typeface="Comic Sans MS" pitchFamily="-84" charset="0"/>
                    </a:rPr>
                    <a:t>Coude</a:t>
                  </a:r>
                  <a:endParaRPr lang="fr-FR">
                    <a:solidFill>
                      <a:srgbClr val="FFFF00"/>
                    </a:solidFill>
                    <a:latin typeface="Comic Sans MS" pitchFamily="-84" charset="0"/>
                  </a:endParaRPr>
                </a:p>
              </p:txBody>
            </p:sp>
            <p:sp>
              <p:nvSpPr>
                <p:cNvPr id="72751" name="Rectangle 8"/>
                <p:cNvSpPr>
                  <a:spLocks noChangeArrowheads="1"/>
                </p:cNvSpPr>
                <p:nvPr/>
              </p:nvSpPr>
              <p:spPr bwMode="auto">
                <a:xfrm>
                  <a:off x="1344" y="2628"/>
                  <a:ext cx="234" cy="216"/>
                </a:xfrm>
                <a:prstGeom prst="rect">
                  <a:avLst/>
                </a:prstGeom>
                <a:noFill/>
                <a:ln w="190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52" name="Line 9"/>
                <p:cNvSpPr>
                  <a:spLocks noChangeShapeType="1"/>
                </p:cNvSpPr>
                <p:nvPr/>
              </p:nvSpPr>
              <p:spPr bwMode="auto">
                <a:xfrm>
                  <a:off x="4578" y="3432"/>
                  <a:ext cx="0" cy="21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3" name="Line 10"/>
                <p:cNvSpPr>
                  <a:spLocks noChangeShapeType="1"/>
                </p:cNvSpPr>
                <p:nvPr/>
              </p:nvSpPr>
              <p:spPr bwMode="auto">
                <a:xfrm>
                  <a:off x="4248" y="960"/>
                  <a:ext cx="0" cy="21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4" name="Rectangle 11"/>
                <p:cNvSpPr>
                  <a:spLocks noChangeArrowheads="1"/>
                </p:cNvSpPr>
                <p:nvPr/>
              </p:nvSpPr>
              <p:spPr bwMode="auto">
                <a:xfrm>
                  <a:off x="2466" y="132"/>
                  <a:ext cx="234" cy="216"/>
                </a:xfrm>
                <a:prstGeom prst="rect">
                  <a:avLst/>
                </a:prstGeom>
                <a:noFill/>
                <a:ln w="190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55" name="Line 12"/>
                <p:cNvSpPr>
                  <a:spLocks noChangeShapeType="1"/>
                </p:cNvSpPr>
                <p:nvPr/>
              </p:nvSpPr>
              <p:spPr bwMode="auto">
                <a:xfrm>
                  <a:off x="4266" y="618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6" name="Line 13"/>
                <p:cNvSpPr>
                  <a:spLocks noChangeShapeType="1"/>
                </p:cNvSpPr>
                <p:nvPr/>
              </p:nvSpPr>
              <p:spPr bwMode="auto">
                <a:xfrm>
                  <a:off x="4446" y="1254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7" name="Line 14"/>
                <p:cNvSpPr>
                  <a:spLocks noChangeShapeType="1"/>
                </p:cNvSpPr>
                <p:nvPr/>
              </p:nvSpPr>
              <p:spPr bwMode="auto">
                <a:xfrm>
                  <a:off x="4614" y="3090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8" name="Line 15"/>
                <p:cNvSpPr>
                  <a:spLocks noChangeShapeType="1"/>
                </p:cNvSpPr>
                <p:nvPr/>
              </p:nvSpPr>
              <p:spPr bwMode="auto">
                <a:xfrm>
                  <a:off x="4770" y="3714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9" name="Rectangle 16"/>
                <p:cNvSpPr>
                  <a:spLocks noChangeArrowheads="1"/>
                </p:cNvSpPr>
                <p:nvPr/>
              </p:nvSpPr>
              <p:spPr bwMode="auto">
                <a:xfrm>
                  <a:off x="4740" y="1140"/>
                  <a:ext cx="56" cy="180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60" name="Rectangle 17"/>
                <p:cNvSpPr>
                  <a:spLocks noChangeArrowheads="1"/>
                </p:cNvSpPr>
                <p:nvPr/>
              </p:nvSpPr>
              <p:spPr bwMode="auto">
                <a:xfrm>
                  <a:off x="1704" y="2658"/>
                  <a:ext cx="56" cy="180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6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302" y="1805"/>
                  <a:ext cx="126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tabLst>
                      <a:tab pos="4286250" algn="l"/>
                    </a:tabLst>
                  </a:pPr>
                  <a:r>
                    <a:rPr lang="fr-BE">
                      <a:solidFill>
                        <a:srgbClr val="FF0000"/>
                      </a:solidFill>
                      <a:latin typeface="Comic Sans MS" pitchFamily="-84" charset="0"/>
                    </a:rPr>
                    <a:t>B.C. proximal</a:t>
                  </a:r>
                  <a:endParaRPr lang="fr-FR">
                    <a:solidFill>
                      <a:srgbClr val="FF0000"/>
                    </a:solidFill>
                    <a:latin typeface="Comic Sans MS" pitchFamily="-84" charset="0"/>
                  </a:endParaRPr>
                </a:p>
              </p:txBody>
            </p:sp>
            <p:sp>
              <p:nvSpPr>
                <p:cNvPr id="7276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22" y="210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828" y="912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828" y="1224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840" y="2646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6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840" y="3402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840" y="3720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8" name="Line 25"/>
                <p:cNvSpPr>
                  <a:spLocks noChangeShapeType="1"/>
                </p:cNvSpPr>
                <p:nvPr/>
              </p:nvSpPr>
              <p:spPr bwMode="auto">
                <a:xfrm>
                  <a:off x="948" y="2850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69" name="Line 26"/>
                <p:cNvSpPr>
                  <a:spLocks noChangeShapeType="1"/>
                </p:cNvSpPr>
                <p:nvPr/>
              </p:nvSpPr>
              <p:spPr bwMode="auto">
                <a:xfrm>
                  <a:off x="1128" y="2856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0" name="Line 27"/>
                <p:cNvSpPr>
                  <a:spLocks noChangeShapeType="1"/>
                </p:cNvSpPr>
                <p:nvPr/>
              </p:nvSpPr>
              <p:spPr bwMode="auto">
                <a:xfrm>
                  <a:off x="948" y="359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1" name="Line 28"/>
                <p:cNvSpPr>
                  <a:spLocks noChangeShapeType="1"/>
                </p:cNvSpPr>
                <p:nvPr/>
              </p:nvSpPr>
              <p:spPr bwMode="auto">
                <a:xfrm>
                  <a:off x="1128" y="3600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2" name="Line 29"/>
                <p:cNvSpPr>
                  <a:spLocks noChangeShapeType="1"/>
                </p:cNvSpPr>
                <p:nvPr/>
              </p:nvSpPr>
              <p:spPr bwMode="auto">
                <a:xfrm>
                  <a:off x="954" y="3912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3" name="Line 30"/>
                <p:cNvSpPr>
                  <a:spLocks noChangeShapeType="1"/>
                </p:cNvSpPr>
                <p:nvPr/>
              </p:nvSpPr>
              <p:spPr bwMode="auto">
                <a:xfrm>
                  <a:off x="1134" y="391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4" name="Line 31"/>
                <p:cNvSpPr>
                  <a:spLocks noChangeShapeType="1"/>
                </p:cNvSpPr>
                <p:nvPr/>
              </p:nvSpPr>
              <p:spPr bwMode="auto">
                <a:xfrm>
                  <a:off x="924" y="1422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5" name="Line 32"/>
                <p:cNvSpPr>
                  <a:spLocks noChangeShapeType="1"/>
                </p:cNvSpPr>
                <p:nvPr/>
              </p:nvSpPr>
              <p:spPr bwMode="auto">
                <a:xfrm>
                  <a:off x="1104" y="142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6" name="Line 33"/>
                <p:cNvSpPr>
                  <a:spLocks noChangeShapeType="1"/>
                </p:cNvSpPr>
                <p:nvPr/>
              </p:nvSpPr>
              <p:spPr bwMode="auto">
                <a:xfrm>
                  <a:off x="936" y="110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7" name="Line 34"/>
                <p:cNvSpPr>
                  <a:spLocks noChangeShapeType="1"/>
                </p:cNvSpPr>
                <p:nvPr/>
              </p:nvSpPr>
              <p:spPr bwMode="auto">
                <a:xfrm>
                  <a:off x="1116" y="1110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8" name="Line 35"/>
                <p:cNvSpPr>
                  <a:spLocks noChangeShapeType="1"/>
                </p:cNvSpPr>
                <p:nvPr/>
              </p:nvSpPr>
              <p:spPr bwMode="auto">
                <a:xfrm>
                  <a:off x="936" y="402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9" name="Line 36"/>
                <p:cNvSpPr>
                  <a:spLocks noChangeShapeType="1"/>
                </p:cNvSpPr>
                <p:nvPr/>
              </p:nvSpPr>
              <p:spPr bwMode="auto">
                <a:xfrm>
                  <a:off x="1116" y="40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0" name="Line 37"/>
                <p:cNvSpPr>
                  <a:spLocks noChangeShapeType="1"/>
                </p:cNvSpPr>
                <p:nvPr/>
              </p:nvSpPr>
              <p:spPr bwMode="auto">
                <a:xfrm>
                  <a:off x="4104" y="4080"/>
                  <a:ext cx="972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1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40" y="3054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82" name="Line 39"/>
                <p:cNvSpPr>
                  <a:spLocks noChangeShapeType="1"/>
                </p:cNvSpPr>
                <p:nvPr/>
              </p:nvSpPr>
              <p:spPr bwMode="auto">
                <a:xfrm>
                  <a:off x="948" y="322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3" name="Line 40"/>
                <p:cNvSpPr>
                  <a:spLocks noChangeShapeType="1"/>
                </p:cNvSpPr>
                <p:nvPr/>
              </p:nvSpPr>
              <p:spPr bwMode="auto">
                <a:xfrm>
                  <a:off x="1128" y="323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4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828" y="558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85" name="Line 42"/>
                <p:cNvSpPr>
                  <a:spLocks noChangeShapeType="1"/>
                </p:cNvSpPr>
                <p:nvPr/>
              </p:nvSpPr>
              <p:spPr bwMode="auto">
                <a:xfrm>
                  <a:off x="942" y="73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6" name="Line 43"/>
                <p:cNvSpPr>
                  <a:spLocks noChangeShapeType="1"/>
                </p:cNvSpPr>
                <p:nvPr/>
              </p:nvSpPr>
              <p:spPr bwMode="auto">
                <a:xfrm>
                  <a:off x="1122" y="74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2746" name="Rectangle 44"/>
              <p:cNvSpPr>
                <a:spLocks noChangeArrowheads="1"/>
              </p:cNvSpPr>
              <p:nvPr/>
            </p:nvSpPr>
            <p:spPr bwMode="auto">
              <a:xfrm>
                <a:off x="4828" y="1172"/>
                <a:ext cx="128" cy="318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72747" name="Rectangle 45"/>
              <p:cNvSpPr>
                <a:spLocks noChangeArrowheads="1"/>
              </p:cNvSpPr>
              <p:nvPr/>
            </p:nvSpPr>
            <p:spPr bwMode="auto">
              <a:xfrm>
                <a:off x="3488" y="920"/>
                <a:ext cx="137" cy="263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</p:grpSp>
        <p:sp>
          <p:nvSpPr>
            <p:cNvPr id="72744" name="Rectangle 46"/>
            <p:cNvSpPr>
              <a:spLocks noChangeArrowheads="1"/>
            </p:cNvSpPr>
            <p:nvPr/>
          </p:nvSpPr>
          <p:spPr bwMode="auto">
            <a:xfrm>
              <a:off x="3392" y="194"/>
              <a:ext cx="128" cy="31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72707" name="Rectangle 47"/>
          <p:cNvSpPr>
            <a:spLocks noChangeArrowheads="1"/>
          </p:cNvSpPr>
          <p:nvPr/>
        </p:nvSpPr>
        <p:spPr bwMode="auto">
          <a:xfrm>
            <a:off x="5041900" y="41910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2708" name="Rectangle 48"/>
          <p:cNvSpPr>
            <a:spLocks noChangeArrowheads="1"/>
          </p:cNvSpPr>
          <p:nvPr/>
        </p:nvSpPr>
        <p:spPr bwMode="auto">
          <a:xfrm>
            <a:off x="5016500" y="4064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5208588" y="457200"/>
            <a:ext cx="312737" cy="2070100"/>
            <a:chOff x="3281" y="288"/>
            <a:chExt cx="197" cy="1304"/>
          </a:xfrm>
        </p:grpSpPr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3287" y="1430"/>
              <a:ext cx="115" cy="162"/>
              <a:chOff x="3287" y="1430"/>
              <a:chExt cx="115" cy="162"/>
            </a:xfrm>
          </p:grpSpPr>
          <p:sp>
            <p:nvSpPr>
              <p:cNvPr id="72740" name="Line 51"/>
              <p:cNvSpPr>
                <a:spLocks noChangeShapeType="1"/>
              </p:cNvSpPr>
              <p:nvPr/>
            </p:nvSpPr>
            <p:spPr bwMode="auto">
              <a:xfrm flipV="1">
                <a:off x="3287" y="1430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41" name="Line 52"/>
              <p:cNvSpPr>
                <a:spLocks noChangeShapeType="1"/>
              </p:cNvSpPr>
              <p:nvPr/>
            </p:nvSpPr>
            <p:spPr bwMode="auto">
              <a:xfrm flipH="1" flipV="1">
                <a:off x="3317" y="1432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42" name="Line 53"/>
              <p:cNvSpPr>
                <a:spLocks noChangeShapeType="1"/>
              </p:cNvSpPr>
              <p:nvPr/>
            </p:nvSpPr>
            <p:spPr bwMode="auto">
              <a:xfrm flipH="1">
                <a:off x="3371" y="1544"/>
                <a:ext cx="31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54"/>
            <p:cNvGrpSpPr>
              <a:grpSpLocks/>
            </p:cNvGrpSpPr>
            <p:nvPr/>
          </p:nvGrpSpPr>
          <p:grpSpPr bwMode="auto">
            <a:xfrm>
              <a:off x="3295" y="1062"/>
              <a:ext cx="120" cy="238"/>
              <a:chOff x="3281" y="1070"/>
              <a:chExt cx="120" cy="238"/>
            </a:xfrm>
          </p:grpSpPr>
          <p:sp>
            <p:nvSpPr>
              <p:cNvPr id="72737" name="Line 55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8" name="Line 56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9" name="Line 57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3301" y="667"/>
              <a:ext cx="177" cy="282"/>
              <a:chOff x="3301" y="667"/>
              <a:chExt cx="177" cy="282"/>
            </a:xfrm>
          </p:grpSpPr>
          <p:sp>
            <p:nvSpPr>
              <p:cNvPr id="72734" name="Line 59"/>
              <p:cNvSpPr>
                <a:spLocks noChangeShapeType="1"/>
              </p:cNvSpPr>
              <p:nvPr/>
            </p:nvSpPr>
            <p:spPr bwMode="auto">
              <a:xfrm flipV="1">
                <a:off x="3301" y="667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5" name="Line 60"/>
              <p:cNvSpPr>
                <a:spLocks noChangeShapeType="1"/>
              </p:cNvSpPr>
              <p:nvPr/>
            </p:nvSpPr>
            <p:spPr bwMode="auto">
              <a:xfrm flipH="1" flipV="1">
                <a:off x="3344" y="669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6" name="Line 61"/>
              <p:cNvSpPr>
                <a:spLocks noChangeShapeType="1"/>
              </p:cNvSpPr>
              <p:nvPr/>
            </p:nvSpPr>
            <p:spPr bwMode="auto">
              <a:xfrm flipV="1">
                <a:off x="3435" y="868"/>
                <a:ext cx="43" cy="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281" y="288"/>
              <a:ext cx="170" cy="321"/>
              <a:chOff x="3281" y="288"/>
              <a:chExt cx="170" cy="321"/>
            </a:xfrm>
          </p:grpSpPr>
          <p:sp>
            <p:nvSpPr>
              <p:cNvPr id="72731" name="Line 63"/>
              <p:cNvSpPr>
                <a:spLocks noChangeShapeType="1"/>
              </p:cNvSpPr>
              <p:nvPr/>
            </p:nvSpPr>
            <p:spPr bwMode="auto">
              <a:xfrm flipV="1">
                <a:off x="3281" y="293"/>
                <a:ext cx="50" cy="2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2" name="Line 64"/>
              <p:cNvSpPr>
                <a:spLocks noChangeShapeType="1"/>
              </p:cNvSpPr>
              <p:nvPr/>
            </p:nvSpPr>
            <p:spPr bwMode="auto">
              <a:xfrm flipH="1" flipV="1">
                <a:off x="3333" y="288"/>
                <a:ext cx="82" cy="32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3" name="Line 65"/>
              <p:cNvSpPr>
                <a:spLocks noChangeShapeType="1"/>
              </p:cNvSpPr>
              <p:nvPr/>
            </p:nvSpPr>
            <p:spPr bwMode="auto">
              <a:xfrm flipV="1">
                <a:off x="3408" y="546"/>
                <a:ext cx="43" cy="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5702300" y="4378325"/>
            <a:ext cx="344488" cy="2098675"/>
            <a:chOff x="3592" y="2758"/>
            <a:chExt cx="217" cy="1322"/>
          </a:xfrm>
        </p:grpSpPr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3694" y="3918"/>
              <a:ext cx="115" cy="162"/>
              <a:chOff x="3574" y="3918"/>
              <a:chExt cx="115" cy="162"/>
            </a:xfrm>
          </p:grpSpPr>
          <p:sp>
            <p:nvSpPr>
              <p:cNvPr id="72724" name="Line 68"/>
              <p:cNvSpPr>
                <a:spLocks noChangeShapeType="1"/>
              </p:cNvSpPr>
              <p:nvPr/>
            </p:nvSpPr>
            <p:spPr bwMode="auto">
              <a:xfrm flipV="1">
                <a:off x="3574" y="391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5" name="Line 69"/>
              <p:cNvSpPr>
                <a:spLocks noChangeShapeType="1"/>
              </p:cNvSpPr>
              <p:nvPr/>
            </p:nvSpPr>
            <p:spPr bwMode="auto">
              <a:xfrm flipH="1" flipV="1">
                <a:off x="3604" y="392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6" name="Line 70"/>
              <p:cNvSpPr>
                <a:spLocks noChangeShapeType="1"/>
              </p:cNvSpPr>
              <p:nvPr/>
            </p:nvSpPr>
            <p:spPr bwMode="auto">
              <a:xfrm flipH="1">
                <a:off x="3655" y="4029"/>
                <a:ext cx="34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665" y="3538"/>
              <a:ext cx="120" cy="250"/>
              <a:chOff x="3609" y="3538"/>
              <a:chExt cx="120" cy="250"/>
            </a:xfrm>
          </p:grpSpPr>
          <p:sp>
            <p:nvSpPr>
              <p:cNvPr id="72721" name="Line 72"/>
              <p:cNvSpPr>
                <a:spLocks noChangeShapeType="1"/>
              </p:cNvSpPr>
              <p:nvPr/>
            </p:nvSpPr>
            <p:spPr bwMode="auto">
              <a:xfrm flipV="1">
                <a:off x="3609" y="3538"/>
                <a:ext cx="29" cy="1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2" name="Line 73"/>
              <p:cNvSpPr>
                <a:spLocks noChangeShapeType="1"/>
              </p:cNvSpPr>
              <p:nvPr/>
            </p:nvSpPr>
            <p:spPr bwMode="auto">
              <a:xfrm flipH="1" flipV="1">
                <a:off x="3638" y="3543"/>
                <a:ext cx="72" cy="2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3" name="Line 74"/>
              <p:cNvSpPr>
                <a:spLocks noChangeShapeType="1"/>
              </p:cNvSpPr>
              <p:nvPr/>
            </p:nvSpPr>
            <p:spPr bwMode="auto">
              <a:xfrm flipV="1">
                <a:off x="3705" y="3716"/>
                <a:ext cx="24" cy="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75"/>
            <p:cNvGrpSpPr>
              <a:grpSpLocks/>
            </p:cNvGrpSpPr>
            <p:nvPr/>
          </p:nvGrpSpPr>
          <p:grpSpPr bwMode="auto">
            <a:xfrm>
              <a:off x="3621" y="3125"/>
              <a:ext cx="153" cy="324"/>
              <a:chOff x="3621" y="3125"/>
              <a:chExt cx="153" cy="324"/>
            </a:xfrm>
          </p:grpSpPr>
          <p:sp>
            <p:nvSpPr>
              <p:cNvPr id="72718" name="Line 76"/>
              <p:cNvSpPr>
                <a:spLocks noChangeShapeType="1"/>
              </p:cNvSpPr>
              <p:nvPr/>
            </p:nvSpPr>
            <p:spPr bwMode="auto">
              <a:xfrm flipV="1">
                <a:off x="3621" y="3125"/>
                <a:ext cx="44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19" name="Line 77"/>
              <p:cNvSpPr>
                <a:spLocks noChangeShapeType="1"/>
              </p:cNvSpPr>
              <p:nvPr/>
            </p:nvSpPr>
            <p:spPr bwMode="auto">
              <a:xfrm flipH="1" flipV="1">
                <a:off x="3667" y="3127"/>
                <a:ext cx="86" cy="3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0" name="Line 78"/>
              <p:cNvSpPr>
                <a:spLocks noChangeShapeType="1"/>
              </p:cNvSpPr>
              <p:nvPr/>
            </p:nvSpPr>
            <p:spPr bwMode="auto">
              <a:xfrm flipV="1">
                <a:off x="3746" y="3356"/>
                <a:ext cx="28" cy="9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79"/>
            <p:cNvGrpSpPr>
              <a:grpSpLocks/>
            </p:cNvGrpSpPr>
            <p:nvPr/>
          </p:nvGrpSpPr>
          <p:grpSpPr bwMode="auto">
            <a:xfrm>
              <a:off x="3592" y="2758"/>
              <a:ext cx="182" cy="347"/>
              <a:chOff x="3592" y="2758"/>
              <a:chExt cx="182" cy="347"/>
            </a:xfrm>
          </p:grpSpPr>
          <p:sp>
            <p:nvSpPr>
              <p:cNvPr id="72715" name="Line 80"/>
              <p:cNvSpPr>
                <a:spLocks noChangeShapeType="1"/>
              </p:cNvSpPr>
              <p:nvPr/>
            </p:nvSpPr>
            <p:spPr bwMode="auto">
              <a:xfrm flipV="1">
                <a:off x="3592" y="2764"/>
                <a:ext cx="58" cy="28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16" name="Line 81"/>
              <p:cNvSpPr>
                <a:spLocks noChangeShapeType="1"/>
              </p:cNvSpPr>
              <p:nvPr/>
            </p:nvSpPr>
            <p:spPr bwMode="auto">
              <a:xfrm flipH="1" flipV="1">
                <a:off x="3653" y="2758"/>
                <a:ext cx="95" cy="3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17" name="Line 82"/>
              <p:cNvSpPr>
                <a:spLocks noChangeShapeType="1"/>
              </p:cNvSpPr>
              <p:nvPr/>
            </p:nvSpPr>
            <p:spPr bwMode="auto">
              <a:xfrm flipV="1">
                <a:off x="3745" y="3044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motrice</a:t>
            </a:r>
            <a:endParaRPr lang="fr-FR" dirty="0"/>
          </a:p>
        </p:txBody>
      </p:sp>
      <p:sp>
        <p:nvSpPr>
          <p:cNvPr id="6" name="Rectangle 1044"/>
          <p:cNvSpPr>
            <a:spLocks noChangeArrowheads="1"/>
          </p:cNvSpPr>
          <p:nvPr/>
        </p:nvSpPr>
        <p:spPr bwMode="auto">
          <a:xfrm>
            <a:off x="660400" y="1524000"/>
            <a:ext cx="88265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Face </a:t>
            </a:r>
            <a:r>
              <a:rPr lang="fr-BE" sz="2400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n</a:t>
            </a: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 facial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M. Sup.	n. médian : 	&gt; 50 m/s, &gt; 4 mV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ulnaire: 	&gt; 50 m/s, &gt; 7 mV 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musculocutané	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radial :				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de Charles Bell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sus-scapulaire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spinal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circonflexe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M. Inf.	n. fibulaire:	&gt; 40 m/s, &gt; 2 mV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tibial:	&gt; 40 m/s, &gt; 4 mV</a:t>
            </a:r>
            <a:b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24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	n. fémoral	</a:t>
            </a:r>
            <a:endParaRPr lang="en-GB" sz="2400" dirty="0">
              <a:solidFill>
                <a:srgbClr val="7F7F7F"/>
              </a:solidFill>
              <a:effectLst>
                <a:outerShdw blurRad="38100" dist="38100" dir="2700000" algn="tl">
                  <a:srgbClr val="DDDDDD"/>
                </a:outerShdw>
              </a:effectLst>
              <a:sym typeface="Wingdings" pitchFamily="-1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Neurographie motrice</a:t>
            </a:r>
            <a:endParaRPr lang="fr-FR" dirty="0"/>
          </a:p>
        </p:txBody>
      </p:sp>
      <p:pic>
        <p:nvPicPr>
          <p:cNvPr id="5" name="Fibulaire moteur.mov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763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76200"/>
            <a:ext cx="8886825" cy="6829425"/>
            <a:chOff x="0" y="-48"/>
            <a:chExt cx="5598" cy="4302"/>
          </a:xfrm>
        </p:grpSpPr>
        <p:sp>
          <p:nvSpPr>
            <p:cNvPr id="78860" name="Text Box 3"/>
            <p:cNvSpPr txBox="1">
              <a:spLocks noChangeArrowheads="1"/>
            </p:cNvSpPr>
            <p:nvPr/>
          </p:nvSpPr>
          <p:spPr bwMode="auto">
            <a:xfrm>
              <a:off x="4386" y="4081"/>
              <a:ext cx="1088" cy="17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BE" sz="1200" i="1">
                  <a:solidFill>
                    <a:srgbClr val="FFFFFF"/>
                  </a:solidFill>
                  <a:latin typeface="Comic Sans MS" pitchFamily="-84" charset="0"/>
                </a:rPr>
                <a:t>Toulouse ENMG 2002</a:t>
              </a:r>
              <a:endParaRPr lang="fr-FR" sz="1200" i="1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sp>
          <p:nvSpPr>
            <p:cNvPr id="78861" name="Rectangle 4"/>
            <p:cNvSpPr>
              <a:spLocks noChangeArrowheads="1"/>
            </p:cNvSpPr>
            <p:nvPr/>
          </p:nvSpPr>
          <p:spPr bwMode="auto">
            <a:xfrm>
              <a:off x="2135" y="145"/>
              <a:ext cx="56" cy="183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-48"/>
              <a:ext cx="2997" cy="4001"/>
              <a:chOff x="0" y="319"/>
              <a:chExt cx="2997" cy="4001"/>
            </a:xfrm>
          </p:grpSpPr>
          <p:pic>
            <p:nvPicPr>
              <p:cNvPr id="78871" name="Picture 6" descr="C:\Mes documents\Mes images\Conduction FH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bright="100000" contrast="100000"/>
              </a:blip>
              <a:srcRect/>
              <a:stretch>
                <a:fillRect/>
              </a:stretch>
            </p:blipFill>
            <p:spPr bwMode="auto">
              <a:xfrm>
                <a:off x="0" y="319"/>
                <a:ext cx="2772" cy="4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72" name="Text Box 7"/>
              <p:cNvSpPr txBox="1">
                <a:spLocks noChangeArrowheads="1"/>
              </p:cNvSpPr>
              <p:nvPr/>
            </p:nvSpPr>
            <p:spPr bwMode="auto">
              <a:xfrm>
                <a:off x="956" y="1432"/>
                <a:ext cx="63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Fibres</a:t>
                </a:r>
                <a:b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</a:br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motrices</a:t>
                </a:r>
                <a:endParaRPr lang="fr-FR" sz="1600">
                  <a:solidFill>
                    <a:srgbClr val="FFFFFF"/>
                  </a:solidFill>
                  <a:latin typeface="Comic Sans MS" pitchFamily="-84" charset="0"/>
                </a:endParaRPr>
              </a:p>
            </p:txBody>
          </p:sp>
          <p:sp>
            <p:nvSpPr>
              <p:cNvPr id="78873" name="Text Box 8"/>
              <p:cNvSpPr txBox="1">
                <a:spLocks noChangeArrowheads="1"/>
              </p:cNvSpPr>
              <p:nvPr/>
            </p:nvSpPr>
            <p:spPr bwMode="auto">
              <a:xfrm>
                <a:off x="2113" y="404"/>
                <a:ext cx="66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Ganglion</a:t>
                </a:r>
                <a:b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</a:br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rachidien</a:t>
                </a:r>
                <a:endParaRPr lang="fr-FR" sz="1600">
                  <a:solidFill>
                    <a:srgbClr val="FFFFFF"/>
                  </a:solidFill>
                  <a:latin typeface="Comic Sans MS" pitchFamily="-84" charset="0"/>
                </a:endParaRPr>
              </a:p>
            </p:txBody>
          </p:sp>
          <p:sp>
            <p:nvSpPr>
              <p:cNvPr id="78874" name="Text Box 9"/>
              <p:cNvSpPr txBox="1">
                <a:spLocks noChangeArrowheads="1"/>
              </p:cNvSpPr>
              <p:nvPr/>
            </p:nvSpPr>
            <p:spPr bwMode="auto">
              <a:xfrm>
                <a:off x="2323" y="1291"/>
                <a:ext cx="67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Fibres Ia</a:t>
                </a:r>
                <a:endParaRPr lang="fr-FR" sz="1600">
                  <a:solidFill>
                    <a:srgbClr val="FFFFFF"/>
                  </a:solidFill>
                  <a:latin typeface="Comic Sans MS" pitchFamily="-84" charset="0"/>
                </a:endParaRPr>
              </a:p>
            </p:txBody>
          </p:sp>
        </p:grpSp>
        <p:sp>
          <p:nvSpPr>
            <p:cNvPr id="78863" name="Rectangle 10"/>
            <p:cNvSpPr>
              <a:spLocks noChangeArrowheads="1"/>
            </p:cNvSpPr>
            <p:nvPr/>
          </p:nvSpPr>
          <p:spPr bwMode="auto">
            <a:xfrm>
              <a:off x="2697" y="2372"/>
              <a:ext cx="56" cy="183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64" name="Rectangle 11"/>
            <p:cNvSpPr>
              <a:spLocks noChangeArrowheads="1"/>
            </p:cNvSpPr>
            <p:nvPr/>
          </p:nvSpPr>
          <p:spPr bwMode="auto">
            <a:xfrm>
              <a:off x="2272" y="566"/>
              <a:ext cx="56" cy="183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65" name="Text Box 12"/>
            <p:cNvSpPr txBox="1">
              <a:spLocks noChangeArrowheads="1"/>
            </p:cNvSpPr>
            <p:nvPr/>
          </p:nvSpPr>
          <p:spPr bwMode="auto">
            <a:xfrm>
              <a:off x="110" y="1418"/>
              <a:ext cx="27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>
                  <a:solidFill>
                    <a:srgbClr val="FFFFFF"/>
                  </a:solidFill>
                  <a:latin typeface="Comic Sans MS" pitchFamily="-84" charset="0"/>
                </a:rPr>
                <a:t>F</a:t>
              </a:r>
              <a:endParaRPr lang="fr-FR" sz="320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sp>
          <p:nvSpPr>
            <p:cNvPr id="78866" name="Text Box 13"/>
            <p:cNvSpPr txBox="1">
              <a:spLocks noChangeArrowheads="1"/>
            </p:cNvSpPr>
            <p:nvPr/>
          </p:nvSpPr>
          <p:spPr bwMode="auto">
            <a:xfrm>
              <a:off x="5319" y="776"/>
              <a:ext cx="27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>
                  <a:solidFill>
                    <a:srgbClr val="FFFFFF"/>
                  </a:solidFill>
                  <a:latin typeface="Comic Sans MS" pitchFamily="-84" charset="0"/>
                </a:rPr>
                <a:t>F</a:t>
              </a:r>
              <a:endParaRPr lang="fr-FR" sz="320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sp>
          <p:nvSpPr>
            <p:cNvPr id="78867" name="Text Box 14"/>
            <p:cNvSpPr txBox="1">
              <a:spLocks noChangeArrowheads="1"/>
            </p:cNvSpPr>
            <p:nvPr/>
          </p:nvSpPr>
          <p:spPr bwMode="auto">
            <a:xfrm>
              <a:off x="2482" y="1419"/>
              <a:ext cx="28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>
                  <a:solidFill>
                    <a:srgbClr val="FFFFFF"/>
                  </a:solidFill>
                  <a:latin typeface="Comic Sans MS" pitchFamily="-84" charset="0"/>
                </a:rPr>
                <a:t>H</a:t>
              </a:r>
              <a:endParaRPr lang="fr-FR" sz="320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sp>
          <p:nvSpPr>
            <p:cNvPr id="78868" name="Text Box 15"/>
            <p:cNvSpPr txBox="1">
              <a:spLocks noChangeArrowheads="1"/>
            </p:cNvSpPr>
            <p:nvPr/>
          </p:nvSpPr>
          <p:spPr bwMode="auto">
            <a:xfrm>
              <a:off x="5315" y="2901"/>
              <a:ext cx="28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>
                  <a:solidFill>
                    <a:srgbClr val="FFFFFF"/>
                  </a:solidFill>
                  <a:latin typeface="Comic Sans MS" pitchFamily="-84" charset="0"/>
                </a:rPr>
                <a:t>H</a:t>
              </a:r>
              <a:endParaRPr lang="fr-FR" sz="320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pic>
          <p:nvPicPr>
            <p:cNvPr id="78869" name="Picture 16" descr="A:\f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3264" y="125"/>
              <a:ext cx="1839" cy="182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78870" name="Picture 17" descr="A:\h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3262" y="2129"/>
              <a:ext cx="1823" cy="187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162834" name="Freeform 18"/>
          <p:cNvSpPr>
            <a:spLocks/>
          </p:cNvSpPr>
          <p:nvPr/>
        </p:nvSpPr>
        <p:spPr bwMode="auto">
          <a:xfrm>
            <a:off x="2425700" y="330200"/>
            <a:ext cx="1333500" cy="2794000"/>
          </a:xfrm>
          <a:custGeom>
            <a:avLst/>
            <a:gdLst>
              <a:gd name="T0" fmla="*/ 2147483647 w 840"/>
              <a:gd name="T1" fmla="*/ 2147483647 h 1760"/>
              <a:gd name="T2" fmla="*/ 2147483647 w 840"/>
              <a:gd name="T3" fmla="*/ 2147483647 h 1760"/>
              <a:gd name="T4" fmla="*/ 2147483647 w 840"/>
              <a:gd name="T5" fmla="*/ 2147483647 h 1760"/>
              <a:gd name="T6" fmla="*/ 2147483647 w 840"/>
              <a:gd name="T7" fmla="*/ 2147483647 h 1760"/>
              <a:gd name="T8" fmla="*/ 2147483647 w 840"/>
              <a:gd name="T9" fmla="*/ 2147483647 h 1760"/>
              <a:gd name="T10" fmla="*/ 2147483647 w 840"/>
              <a:gd name="T11" fmla="*/ 2147483647 h 1760"/>
              <a:gd name="T12" fmla="*/ 2147483647 w 840"/>
              <a:gd name="T13" fmla="*/ 2147483647 h 1760"/>
              <a:gd name="T14" fmla="*/ 2147483647 w 840"/>
              <a:gd name="T15" fmla="*/ 2147483647 h 1760"/>
              <a:gd name="T16" fmla="*/ 2147483647 w 840"/>
              <a:gd name="T17" fmla="*/ 2147483647 h 1760"/>
              <a:gd name="T18" fmla="*/ 2147483647 w 840"/>
              <a:gd name="T19" fmla="*/ 2147483647 h 1760"/>
              <a:gd name="T20" fmla="*/ 2147483647 w 840"/>
              <a:gd name="T21" fmla="*/ 2147483647 h 17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0"/>
              <a:gd name="T34" fmla="*/ 0 h 1760"/>
              <a:gd name="T35" fmla="*/ 840 w 840"/>
              <a:gd name="T36" fmla="*/ 1760 h 17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0" h="1760">
                <a:moveTo>
                  <a:pt x="776" y="1760"/>
                </a:moveTo>
                <a:cubicBezTo>
                  <a:pt x="796" y="1652"/>
                  <a:pt x="816" y="1544"/>
                  <a:pt x="824" y="1424"/>
                </a:cubicBezTo>
                <a:cubicBezTo>
                  <a:pt x="832" y="1304"/>
                  <a:pt x="840" y="1176"/>
                  <a:pt x="824" y="1040"/>
                </a:cubicBezTo>
                <a:cubicBezTo>
                  <a:pt x="808" y="904"/>
                  <a:pt x="776" y="744"/>
                  <a:pt x="728" y="608"/>
                </a:cubicBezTo>
                <a:cubicBezTo>
                  <a:pt x="680" y="472"/>
                  <a:pt x="600" y="320"/>
                  <a:pt x="536" y="224"/>
                </a:cubicBezTo>
                <a:cubicBezTo>
                  <a:pt x="472" y="128"/>
                  <a:pt x="400" y="64"/>
                  <a:pt x="344" y="32"/>
                </a:cubicBezTo>
                <a:cubicBezTo>
                  <a:pt x="288" y="0"/>
                  <a:pt x="240" y="24"/>
                  <a:pt x="200" y="32"/>
                </a:cubicBezTo>
                <a:cubicBezTo>
                  <a:pt x="160" y="40"/>
                  <a:pt x="128" y="56"/>
                  <a:pt x="104" y="80"/>
                </a:cubicBezTo>
                <a:cubicBezTo>
                  <a:pt x="80" y="104"/>
                  <a:pt x="72" y="136"/>
                  <a:pt x="56" y="176"/>
                </a:cubicBezTo>
                <a:cubicBezTo>
                  <a:pt x="40" y="216"/>
                  <a:pt x="16" y="248"/>
                  <a:pt x="8" y="320"/>
                </a:cubicBezTo>
                <a:cubicBezTo>
                  <a:pt x="0" y="392"/>
                  <a:pt x="8" y="560"/>
                  <a:pt x="8" y="608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438400" y="1447800"/>
            <a:ext cx="1311275" cy="3516313"/>
            <a:chOff x="1536" y="912"/>
            <a:chExt cx="826" cy="2215"/>
          </a:xfrm>
        </p:grpSpPr>
        <p:sp>
          <p:nvSpPr>
            <p:cNvPr id="78857" name="Freeform 20"/>
            <p:cNvSpPr>
              <a:spLocks/>
            </p:cNvSpPr>
            <p:nvPr/>
          </p:nvSpPr>
          <p:spPr bwMode="auto">
            <a:xfrm>
              <a:off x="1536" y="912"/>
              <a:ext cx="480" cy="672"/>
            </a:xfrm>
            <a:custGeom>
              <a:avLst/>
              <a:gdLst>
                <a:gd name="T0" fmla="*/ 0 w 480"/>
                <a:gd name="T1" fmla="*/ 0 h 672"/>
                <a:gd name="T2" fmla="*/ 48 w 480"/>
                <a:gd name="T3" fmla="*/ 288 h 672"/>
                <a:gd name="T4" fmla="*/ 192 w 480"/>
                <a:gd name="T5" fmla="*/ 528 h 672"/>
                <a:gd name="T6" fmla="*/ 480 w 480"/>
                <a:gd name="T7" fmla="*/ 672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672"/>
                <a:gd name="T14" fmla="*/ 480 w 480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672">
                  <a:moveTo>
                    <a:pt x="0" y="0"/>
                  </a:moveTo>
                  <a:cubicBezTo>
                    <a:pt x="8" y="100"/>
                    <a:pt x="16" y="200"/>
                    <a:pt x="48" y="288"/>
                  </a:cubicBezTo>
                  <a:cubicBezTo>
                    <a:pt x="80" y="376"/>
                    <a:pt x="120" y="464"/>
                    <a:pt x="192" y="528"/>
                  </a:cubicBezTo>
                  <a:cubicBezTo>
                    <a:pt x="264" y="592"/>
                    <a:pt x="432" y="648"/>
                    <a:pt x="480" y="6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58" name="Freeform 21"/>
            <p:cNvSpPr>
              <a:spLocks/>
            </p:cNvSpPr>
            <p:nvPr/>
          </p:nvSpPr>
          <p:spPr bwMode="auto">
            <a:xfrm>
              <a:off x="1976" y="1568"/>
              <a:ext cx="265" cy="717"/>
            </a:xfrm>
            <a:custGeom>
              <a:avLst/>
              <a:gdLst>
                <a:gd name="T0" fmla="*/ 0 w 265"/>
                <a:gd name="T1" fmla="*/ 0 h 717"/>
                <a:gd name="T2" fmla="*/ 162 w 265"/>
                <a:gd name="T3" fmla="*/ 93 h 717"/>
                <a:gd name="T4" fmla="*/ 219 w 265"/>
                <a:gd name="T5" fmla="*/ 252 h 717"/>
                <a:gd name="T6" fmla="*/ 247 w 265"/>
                <a:gd name="T7" fmla="*/ 574 h 717"/>
                <a:gd name="T8" fmla="*/ 265 w 265"/>
                <a:gd name="T9" fmla="*/ 717 h 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717"/>
                <a:gd name="T17" fmla="*/ 265 w 265"/>
                <a:gd name="T18" fmla="*/ 717 h 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717">
                  <a:moveTo>
                    <a:pt x="0" y="0"/>
                  </a:moveTo>
                  <a:cubicBezTo>
                    <a:pt x="63" y="25"/>
                    <a:pt x="126" y="51"/>
                    <a:pt x="162" y="93"/>
                  </a:cubicBezTo>
                  <a:cubicBezTo>
                    <a:pt x="198" y="135"/>
                    <a:pt x="205" y="172"/>
                    <a:pt x="219" y="252"/>
                  </a:cubicBezTo>
                  <a:cubicBezTo>
                    <a:pt x="233" y="332"/>
                    <a:pt x="239" y="497"/>
                    <a:pt x="247" y="574"/>
                  </a:cubicBezTo>
                  <a:cubicBezTo>
                    <a:pt x="255" y="651"/>
                    <a:pt x="260" y="684"/>
                    <a:pt x="265" y="7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59" name="Freeform 22"/>
            <p:cNvSpPr>
              <a:spLocks/>
            </p:cNvSpPr>
            <p:nvPr/>
          </p:nvSpPr>
          <p:spPr bwMode="auto">
            <a:xfrm>
              <a:off x="2240" y="2272"/>
              <a:ext cx="122" cy="855"/>
            </a:xfrm>
            <a:custGeom>
              <a:avLst/>
              <a:gdLst>
                <a:gd name="T0" fmla="*/ 0 w 122"/>
                <a:gd name="T1" fmla="*/ 0 h 855"/>
                <a:gd name="T2" fmla="*/ 104 w 122"/>
                <a:gd name="T3" fmla="*/ 716 h 855"/>
                <a:gd name="T4" fmla="*/ 110 w 122"/>
                <a:gd name="T5" fmla="*/ 836 h 855"/>
                <a:gd name="T6" fmla="*/ 0 60000 65536"/>
                <a:gd name="T7" fmla="*/ 0 60000 65536"/>
                <a:gd name="T8" fmla="*/ 0 60000 65536"/>
                <a:gd name="T9" fmla="*/ 0 w 122"/>
                <a:gd name="T10" fmla="*/ 0 h 855"/>
                <a:gd name="T11" fmla="*/ 122 w 122"/>
                <a:gd name="T12" fmla="*/ 855 h 8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" h="855">
                  <a:moveTo>
                    <a:pt x="0" y="0"/>
                  </a:moveTo>
                  <a:cubicBezTo>
                    <a:pt x="43" y="288"/>
                    <a:pt x="86" y="577"/>
                    <a:pt x="104" y="716"/>
                  </a:cubicBezTo>
                  <a:cubicBezTo>
                    <a:pt x="122" y="855"/>
                    <a:pt x="116" y="845"/>
                    <a:pt x="110" y="8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162839" name="Freeform 23"/>
          <p:cNvSpPr>
            <a:spLocks/>
          </p:cNvSpPr>
          <p:nvPr/>
        </p:nvSpPr>
        <p:spPr bwMode="auto">
          <a:xfrm>
            <a:off x="749300" y="1428750"/>
            <a:ext cx="612775" cy="4057650"/>
          </a:xfrm>
          <a:custGeom>
            <a:avLst/>
            <a:gdLst>
              <a:gd name="T0" fmla="*/ 2147483647 w 386"/>
              <a:gd name="T1" fmla="*/ 2147483647 h 2556"/>
              <a:gd name="T2" fmla="*/ 2147483647 w 386"/>
              <a:gd name="T3" fmla="*/ 2147483647 h 2556"/>
              <a:gd name="T4" fmla="*/ 2147483647 w 386"/>
              <a:gd name="T5" fmla="*/ 2147483647 h 2556"/>
              <a:gd name="T6" fmla="*/ 2147483647 w 386"/>
              <a:gd name="T7" fmla="*/ 2147483647 h 2556"/>
              <a:gd name="T8" fmla="*/ 2147483647 w 386"/>
              <a:gd name="T9" fmla="*/ 2147483647 h 2556"/>
              <a:gd name="T10" fmla="*/ 2147483647 w 386"/>
              <a:gd name="T11" fmla="*/ 2147483647 h 2556"/>
              <a:gd name="T12" fmla="*/ 2147483647 w 386"/>
              <a:gd name="T13" fmla="*/ 2147483647 h 2556"/>
              <a:gd name="T14" fmla="*/ 2147483647 w 386"/>
              <a:gd name="T15" fmla="*/ 2147483647 h 2556"/>
              <a:gd name="T16" fmla="*/ 2147483647 w 386"/>
              <a:gd name="T17" fmla="*/ 0 h 25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6"/>
              <a:gd name="T28" fmla="*/ 0 h 2556"/>
              <a:gd name="T29" fmla="*/ 386 w 386"/>
              <a:gd name="T30" fmla="*/ 2556 h 25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6" h="2556">
                <a:moveTo>
                  <a:pt x="56" y="2556"/>
                </a:moveTo>
                <a:cubicBezTo>
                  <a:pt x="39" y="2453"/>
                  <a:pt x="23" y="2350"/>
                  <a:pt x="14" y="2232"/>
                </a:cubicBezTo>
                <a:cubicBezTo>
                  <a:pt x="5" y="2114"/>
                  <a:pt x="0" y="1993"/>
                  <a:pt x="2" y="1848"/>
                </a:cubicBezTo>
                <a:cubicBezTo>
                  <a:pt x="4" y="1703"/>
                  <a:pt x="15" y="1493"/>
                  <a:pt x="26" y="1362"/>
                </a:cubicBezTo>
                <a:cubicBezTo>
                  <a:pt x="37" y="1231"/>
                  <a:pt x="54" y="1158"/>
                  <a:pt x="68" y="1062"/>
                </a:cubicBezTo>
                <a:cubicBezTo>
                  <a:pt x="82" y="966"/>
                  <a:pt x="89" y="886"/>
                  <a:pt x="110" y="786"/>
                </a:cubicBezTo>
                <a:cubicBezTo>
                  <a:pt x="131" y="686"/>
                  <a:pt x="158" y="573"/>
                  <a:pt x="194" y="462"/>
                </a:cubicBezTo>
                <a:cubicBezTo>
                  <a:pt x="230" y="351"/>
                  <a:pt x="294" y="197"/>
                  <a:pt x="326" y="120"/>
                </a:cubicBezTo>
                <a:cubicBezTo>
                  <a:pt x="358" y="43"/>
                  <a:pt x="376" y="20"/>
                  <a:pt x="386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820738" y="1447800"/>
            <a:ext cx="665162" cy="4481513"/>
            <a:chOff x="517" y="912"/>
            <a:chExt cx="419" cy="2823"/>
          </a:xfrm>
        </p:grpSpPr>
        <p:sp>
          <p:nvSpPr>
            <p:cNvPr id="78855" name="Freeform 25"/>
            <p:cNvSpPr>
              <a:spLocks/>
            </p:cNvSpPr>
            <p:nvPr/>
          </p:nvSpPr>
          <p:spPr bwMode="auto">
            <a:xfrm>
              <a:off x="517" y="912"/>
              <a:ext cx="419" cy="2484"/>
            </a:xfrm>
            <a:custGeom>
              <a:avLst/>
              <a:gdLst>
                <a:gd name="T0" fmla="*/ 419 w 419"/>
                <a:gd name="T1" fmla="*/ 0 h 2484"/>
                <a:gd name="T2" fmla="*/ 341 w 419"/>
                <a:gd name="T3" fmla="*/ 186 h 2484"/>
                <a:gd name="T4" fmla="*/ 257 w 419"/>
                <a:gd name="T5" fmla="*/ 444 h 2484"/>
                <a:gd name="T6" fmla="*/ 173 w 419"/>
                <a:gd name="T7" fmla="*/ 738 h 2484"/>
                <a:gd name="T8" fmla="*/ 89 w 419"/>
                <a:gd name="T9" fmla="*/ 1128 h 2484"/>
                <a:gd name="T10" fmla="*/ 47 w 419"/>
                <a:gd name="T11" fmla="*/ 1482 h 2484"/>
                <a:gd name="T12" fmla="*/ 5 w 419"/>
                <a:gd name="T13" fmla="*/ 2034 h 2484"/>
                <a:gd name="T14" fmla="*/ 17 w 419"/>
                <a:gd name="T15" fmla="*/ 2292 h 2484"/>
                <a:gd name="T16" fmla="*/ 53 w 419"/>
                <a:gd name="T17" fmla="*/ 2484 h 24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9"/>
                <a:gd name="T28" fmla="*/ 0 h 2484"/>
                <a:gd name="T29" fmla="*/ 419 w 419"/>
                <a:gd name="T30" fmla="*/ 2484 h 24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9" h="2484">
                  <a:moveTo>
                    <a:pt x="419" y="0"/>
                  </a:moveTo>
                  <a:cubicBezTo>
                    <a:pt x="393" y="56"/>
                    <a:pt x="368" y="112"/>
                    <a:pt x="341" y="186"/>
                  </a:cubicBezTo>
                  <a:cubicBezTo>
                    <a:pt x="314" y="260"/>
                    <a:pt x="285" y="352"/>
                    <a:pt x="257" y="444"/>
                  </a:cubicBezTo>
                  <a:cubicBezTo>
                    <a:pt x="229" y="536"/>
                    <a:pt x="201" y="624"/>
                    <a:pt x="173" y="738"/>
                  </a:cubicBezTo>
                  <a:cubicBezTo>
                    <a:pt x="145" y="852"/>
                    <a:pt x="110" y="1004"/>
                    <a:pt x="89" y="1128"/>
                  </a:cubicBezTo>
                  <a:cubicBezTo>
                    <a:pt x="68" y="1252"/>
                    <a:pt x="61" y="1331"/>
                    <a:pt x="47" y="1482"/>
                  </a:cubicBezTo>
                  <a:cubicBezTo>
                    <a:pt x="33" y="1633"/>
                    <a:pt x="10" y="1899"/>
                    <a:pt x="5" y="2034"/>
                  </a:cubicBezTo>
                  <a:cubicBezTo>
                    <a:pt x="0" y="2169"/>
                    <a:pt x="9" y="2217"/>
                    <a:pt x="17" y="2292"/>
                  </a:cubicBezTo>
                  <a:cubicBezTo>
                    <a:pt x="25" y="2367"/>
                    <a:pt x="47" y="2452"/>
                    <a:pt x="53" y="248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56" name="Freeform 26"/>
            <p:cNvSpPr>
              <a:spLocks/>
            </p:cNvSpPr>
            <p:nvPr/>
          </p:nvSpPr>
          <p:spPr bwMode="auto">
            <a:xfrm>
              <a:off x="564" y="3360"/>
              <a:ext cx="168" cy="375"/>
            </a:xfrm>
            <a:custGeom>
              <a:avLst/>
              <a:gdLst>
                <a:gd name="T0" fmla="*/ 0 w 168"/>
                <a:gd name="T1" fmla="*/ 0 h 375"/>
                <a:gd name="T2" fmla="*/ 45 w 168"/>
                <a:gd name="T3" fmla="*/ 159 h 375"/>
                <a:gd name="T4" fmla="*/ 78 w 168"/>
                <a:gd name="T5" fmla="*/ 252 h 375"/>
                <a:gd name="T6" fmla="*/ 123 w 168"/>
                <a:gd name="T7" fmla="*/ 330 h 375"/>
                <a:gd name="T8" fmla="*/ 168 w 168"/>
                <a:gd name="T9" fmla="*/ 375 h 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375"/>
                <a:gd name="T17" fmla="*/ 168 w 168"/>
                <a:gd name="T18" fmla="*/ 375 h 3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375">
                  <a:moveTo>
                    <a:pt x="0" y="0"/>
                  </a:moveTo>
                  <a:cubicBezTo>
                    <a:pt x="16" y="58"/>
                    <a:pt x="32" y="117"/>
                    <a:pt x="45" y="159"/>
                  </a:cubicBezTo>
                  <a:cubicBezTo>
                    <a:pt x="58" y="201"/>
                    <a:pt x="65" y="223"/>
                    <a:pt x="78" y="252"/>
                  </a:cubicBezTo>
                  <a:cubicBezTo>
                    <a:pt x="91" y="281"/>
                    <a:pt x="108" y="310"/>
                    <a:pt x="123" y="330"/>
                  </a:cubicBezTo>
                  <a:cubicBezTo>
                    <a:pt x="138" y="350"/>
                    <a:pt x="161" y="368"/>
                    <a:pt x="168" y="3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34" grpId="0" animBg="1"/>
      <p:bldP spid="1628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8750"/>
            <a:ext cx="7772400" cy="1470025"/>
          </a:xfrm>
        </p:spPr>
        <p:txBody>
          <a:bodyPr/>
          <a:lstStyle/>
          <a:p>
            <a:r>
              <a:rPr lang="fr-FR" dirty="0" smtClean="0"/>
              <a:t>Dégénérescence axonale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3569" y="1727540"/>
            <a:ext cx="8649810" cy="391800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444500" algn="l"/>
                <a:tab pos="898525" algn="l"/>
                <a:tab pos="1701800" algn="l"/>
                <a:tab pos="2425700" algn="l"/>
                <a:tab pos="2692400" algn="l"/>
                <a:tab pos="2870200" algn="l"/>
                <a:tab pos="3771900" algn="l"/>
              </a:tabLst>
            </a:pPr>
            <a:r>
              <a:rPr lang="fr-FR" sz="2400" dirty="0" smtClean="0"/>
              <a:t>Dégénérescence </a:t>
            </a:r>
            <a:r>
              <a:rPr lang="fr-FR" sz="2400" dirty="0" smtClean="0">
                <a:solidFill>
                  <a:srgbClr val="FF6600"/>
                </a:solidFill>
              </a:rPr>
              <a:t>Wallérienne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- 	</a:t>
            </a:r>
            <a:r>
              <a:rPr lang="fr-FR" sz="2400" dirty="0" smtClean="0">
                <a:solidFill>
                  <a:srgbClr val="FF6600"/>
                </a:solidFill>
              </a:rPr>
              <a:t>Axone J1-J2 </a:t>
            </a:r>
            <a:r>
              <a:rPr lang="fr-FR" sz="2400" dirty="0" smtClean="0"/>
              <a:t>: 	fuite du liquide </a:t>
            </a:r>
            <a:r>
              <a:rPr lang="fr-FR" sz="2400" dirty="0" err="1" smtClean="0"/>
              <a:t>intra-axonal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	gonflement et disparition des </a:t>
            </a:r>
            <a:r>
              <a:rPr lang="fr-FR" sz="2400" dirty="0" err="1" smtClean="0"/>
              <a:t>neurofilaments</a:t>
            </a:r>
            <a:r>
              <a:rPr lang="fr-FR" sz="2400" dirty="0" smtClean="0"/>
              <a:t> 					au niveau de l’extrémité distale</a:t>
            </a:r>
            <a:br>
              <a:rPr lang="fr-FR" sz="2400" dirty="0" smtClean="0"/>
            </a:br>
            <a:r>
              <a:rPr lang="fr-FR" sz="2400" dirty="0" smtClean="0"/>
              <a:t>			</a:t>
            </a:r>
            <a:r>
              <a:rPr lang="fr-FR" sz="2400" dirty="0" smtClean="0">
                <a:solidFill>
                  <a:srgbClr val="FF6600"/>
                </a:solidFill>
              </a:rPr>
              <a:t>J3</a:t>
            </a:r>
            <a:r>
              <a:rPr lang="fr-FR" sz="2400" dirty="0" smtClean="0"/>
              <a:t> 	: 	fragmentation de l’axone et de la </a:t>
            </a:r>
            <a:r>
              <a:rPr lang="fr-FR" sz="2400" dirty="0" err="1" smtClean="0"/>
              <a:t>myélinine</a:t>
            </a:r>
            <a:r>
              <a:rPr lang="fr-FR" sz="2400" dirty="0" smtClean="0"/>
              <a:t> 					avec début de digestion de celle-ci	</a:t>
            </a:r>
            <a:br>
              <a:rPr lang="fr-FR" sz="2400" dirty="0" smtClean="0"/>
            </a:br>
            <a:r>
              <a:rPr lang="fr-FR" sz="2400" dirty="0" smtClean="0"/>
              <a:t>			</a:t>
            </a:r>
            <a:r>
              <a:rPr lang="fr-FR" sz="2400" dirty="0" smtClean="0">
                <a:solidFill>
                  <a:srgbClr val="FF6600"/>
                </a:solidFill>
              </a:rPr>
              <a:t>J8</a:t>
            </a:r>
            <a:r>
              <a:rPr lang="fr-FR" sz="2400" dirty="0" smtClean="0"/>
              <a:t>	:	axone moteur digéré (</a:t>
            </a:r>
            <a:r>
              <a:rPr lang="fr-FR" sz="2400" dirty="0" smtClean="0">
                <a:solidFill>
                  <a:srgbClr val="FF6600"/>
                </a:solidFill>
              </a:rPr>
              <a:t>J10</a:t>
            </a:r>
            <a:r>
              <a:rPr lang="fr-FR" sz="2400" dirty="0" smtClean="0"/>
              <a:t> pour l’axone sensitif) 	</a:t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dirty="0" smtClean="0">
                <a:solidFill>
                  <a:srgbClr val="FF6600"/>
                </a:solidFill>
              </a:rPr>
              <a:t>Corps neuronal J1-J2 </a:t>
            </a:r>
            <a:r>
              <a:rPr lang="fr-FR" sz="2400" dirty="0" smtClean="0"/>
              <a:t>:	corps de </a:t>
            </a:r>
            <a:r>
              <a:rPr lang="fr-FR" sz="2400" dirty="0" err="1" smtClean="0"/>
              <a:t>Nissl</a:t>
            </a:r>
            <a:r>
              <a:rPr lang="fr-FR" sz="2400" dirty="0" smtClean="0"/>
              <a:t> (</a:t>
            </a:r>
            <a:r>
              <a:rPr lang="fr-FR" sz="2400" dirty="0" err="1" smtClean="0"/>
              <a:t>r.e</a:t>
            </a:r>
            <a:r>
              <a:rPr lang="fr-FR" sz="2400" dirty="0" smtClean="0"/>
              <a:t>.) se fragmentent en 							fines particules</a:t>
            </a:r>
            <a:br>
              <a:rPr lang="fr-FR" sz="2400" dirty="0" smtClean="0"/>
            </a:br>
            <a:r>
              <a:rPr lang="fr-FR" sz="2400" dirty="0" smtClean="0"/>
              <a:t>						</a:t>
            </a:r>
            <a:r>
              <a:rPr lang="fr-FR" sz="2400" dirty="0" smtClean="0">
                <a:solidFill>
                  <a:srgbClr val="FF6600"/>
                </a:solidFill>
              </a:rPr>
              <a:t>S2-S3 </a:t>
            </a:r>
            <a:r>
              <a:rPr lang="fr-FR" sz="2400" dirty="0" smtClean="0"/>
              <a:t>:	noyau et nucléole excentrés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Réflexologie</a:t>
            </a:r>
            <a:endParaRPr lang="fr-FR" dirty="0"/>
          </a:p>
        </p:txBody>
      </p:sp>
      <p:pic>
        <p:nvPicPr>
          <p:cNvPr id="4" name="Réflexe H (S1).mov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763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Electromyographie</a:t>
            </a:r>
            <a:endParaRPr lang="fr-FR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047750" y="1358900"/>
            <a:ext cx="74549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Partie terminale de l’unité motrice (f.m.)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Détection : aiguille (ou surface)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stimulation remplacée par l’activation volontaire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Muscle au repos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Contraction volontaire d’intensité croissante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- recrutement spatial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- recrutement temporel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Analyse des PUMs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- amplitude : 150-1500  µV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- durée : 5-15 ms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-	morphologie : 4 phases maximum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- stabilité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endParaRPr lang="fr-BE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Electromyographie</a:t>
            </a:r>
            <a:endParaRPr lang="fr-FR" dirty="0"/>
          </a:p>
        </p:txBody>
      </p:sp>
      <p:pic>
        <p:nvPicPr>
          <p:cNvPr id="4" name="Picture 13" descr="C:\Mes documents\TRU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788" y="1265238"/>
            <a:ext cx="4367212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:\Mes documents\TRU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" y="1274763"/>
            <a:ext cx="33877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Electromyographie</a:t>
            </a:r>
            <a:endParaRPr lang="fr-FR" dirty="0"/>
          </a:p>
        </p:txBody>
      </p:sp>
      <p:pic>
        <p:nvPicPr>
          <p:cNvPr id="5" name="Picture 15" descr="C:\Mes documents\TRU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2663" y="1206500"/>
            <a:ext cx="3322637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81050" y="1358900"/>
            <a:ext cx="74549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Muscle sain : silence électrique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Dénervation active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nécrose musculaire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endParaRPr lang="fr-BE" sz="2400" dirty="0">
              <a:solidFill>
                <a:srgbClr val="7F7F7F"/>
              </a:solidFill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3937000" y="1819275"/>
            <a:ext cx="152400" cy="762000"/>
          </a:xfrm>
          <a:prstGeom prst="rightBracket">
            <a:avLst>
              <a:gd name="adj" fmla="val 41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114800" y="1736725"/>
            <a:ext cx="16727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fr-BE" sz="2400" dirty="0">
                <a:solidFill>
                  <a:srgbClr val="7F7F7F"/>
                </a:solidFill>
              </a:rPr>
              <a:t>Fibrillations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&gt; 2 à 3 sem.</a:t>
            </a:r>
          </a:p>
        </p:txBody>
      </p:sp>
      <p:pic>
        <p:nvPicPr>
          <p:cNvPr id="10" name="Picture 17" descr="C:\Mes documents\TRUC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1763" y="2814638"/>
            <a:ext cx="17303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Electromyographie</a:t>
            </a:r>
            <a:endParaRPr lang="fr-FR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92150" y="1498600"/>
            <a:ext cx="74549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Fasciculations : pathologies motoneuronales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Myotonies : dystrophie musculaire de Steinert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endParaRPr lang="fr-BE" sz="2400" dirty="0">
              <a:solidFill>
                <a:srgbClr val="7F7F7F"/>
              </a:solidFill>
            </a:endParaRPr>
          </a:p>
        </p:txBody>
      </p:sp>
      <p:pic>
        <p:nvPicPr>
          <p:cNvPr id="12" name="Picture 17" descr="C:\Mes documents\fibrillation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124200"/>
            <a:ext cx="3378200" cy="2667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3152775" y="3276600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BE" sz="1200" b="1">
                <a:solidFill>
                  <a:schemeClr val="bg2"/>
                </a:solidFill>
                <a:latin typeface="Tahoma" pitchFamily="-84" charset="0"/>
              </a:rPr>
              <a:t>50 µV/D</a:t>
            </a:r>
            <a:br>
              <a:rPr lang="fr-BE" sz="1200" b="1">
                <a:solidFill>
                  <a:schemeClr val="bg2"/>
                </a:solidFill>
                <a:latin typeface="Tahoma" pitchFamily="-84" charset="0"/>
              </a:rPr>
            </a:br>
            <a:r>
              <a:rPr lang="fr-BE" sz="1200" b="1">
                <a:solidFill>
                  <a:schemeClr val="bg2"/>
                </a:solidFill>
                <a:latin typeface="Tahoma" pitchFamily="-84" charset="0"/>
              </a:rPr>
              <a:t>20 ms/D</a:t>
            </a:r>
            <a:endParaRPr lang="fr-BE" sz="1600">
              <a:solidFill>
                <a:schemeClr val="bg2"/>
              </a:solidFill>
              <a:latin typeface="Tahoma" pitchFamily="-84" charset="0"/>
            </a:endParaRPr>
          </a:p>
        </p:txBody>
      </p:sp>
      <p:pic>
        <p:nvPicPr>
          <p:cNvPr id="14" name="Picture 19" descr="C:\Mes documents\Mes images\Myotoni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213" y="3144838"/>
            <a:ext cx="4141787" cy="264636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EMG : perte axonale aigüe</a:t>
            </a:r>
            <a:endParaRPr lang="fr-FR" dirty="0"/>
          </a:p>
        </p:txBody>
      </p:sp>
      <p:pic>
        <p:nvPicPr>
          <p:cNvPr id="7" name="Picture 17" descr="C:\Mes documents\TRU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5151438"/>
            <a:ext cx="1846263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C:\Mes documents\TRU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900" y="2019300"/>
            <a:ext cx="40513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17550" y="1358900"/>
            <a:ext cx="77343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Augmentation du recrutement temporel : &gt; 20 Hz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Diminution du recrutement spatial</a:t>
            </a:r>
            <a:br>
              <a:rPr lang="fr-BE" sz="2400" dirty="0">
                <a:solidFill>
                  <a:srgbClr val="7F7F7F"/>
                </a:solidFill>
              </a:rPr>
            </a:br>
            <a:endParaRPr lang="fr-BE" sz="2400" dirty="0">
              <a:solidFill>
                <a:srgbClr val="7F7F7F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/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/>
            </a:r>
            <a:br>
              <a:rPr lang="fr-BE" sz="2400" dirty="0">
                <a:solidFill>
                  <a:srgbClr val="7F7F7F"/>
                </a:solidFill>
              </a:rPr>
            </a:br>
            <a:endParaRPr lang="fr-BE" sz="2400" dirty="0">
              <a:solidFill>
                <a:srgbClr val="7F7F7F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rgbClr val="7F7F7F"/>
                </a:solidFill>
              </a:rPr>
              <a:t>Réinnervation collatérale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FF0000"/>
                </a:solidFill>
              </a:rPr>
              <a:t>immature</a:t>
            </a:r>
            <a:r>
              <a:rPr lang="fr-BE" sz="2400" dirty="0">
                <a:solidFill>
                  <a:srgbClr val="7F7F7F"/>
                </a:solidFill>
              </a:rPr>
              <a:t/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PUMs 	polyphasiques</a:t>
            </a:r>
            <a:br>
              <a:rPr lang="fr-BE" sz="2400" dirty="0">
                <a:solidFill>
                  <a:srgbClr val="7F7F7F"/>
                </a:solidFill>
              </a:rPr>
            </a:br>
            <a:r>
              <a:rPr lang="fr-BE" sz="2400" dirty="0">
                <a:solidFill>
                  <a:srgbClr val="7F7F7F"/>
                </a:solidFill>
              </a:rPr>
              <a:t>			instables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endParaRPr lang="fr-BE" sz="2400" dirty="0">
              <a:solidFill>
                <a:srgbClr val="7F7F7F"/>
              </a:solidFill>
            </a:endParaRPr>
          </a:p>
        </p:txBody>
      </p:sp>
      <p:pic>
        <p:nvPicPr>
          <p:cNvPr id="10" name="Picture 16" descr="C:\Mes documents\TRU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0963" y="2338388"/>
            <a:ext cx="30940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EMG : perte axonale chronique</a:t>
            </a:r>
            <a:endParaRPr lang="fr-FR" dirty="0"/>
          </a:p>
        </p:txBody>
      </p:sp>
      <p:pic>
        <p:nvPicPr>
          <p:cNvPr id="11" name="Picture 16" descr="C:\Mes documents\TRU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4432300"/>
            <a:ext cx="26273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79500" y="1917700"/>
            <a:ext cx="77343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2197100" algn="l"/>
                <a:tab pos="4098925" algn="l"/>
              </a:tabLst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Augmentation du recrutement temporel : &gt; 20 Hz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2197100" algn="l"/>
                <a:tab pos="4098925" algn="l"/>
              </a:tabLst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Diminution du recrutement spatial</a:t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endParaRPr lang="fr-B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2197100" algn="l"/>
                <a:tab pos="4098925" algn="l"/>
              </a:tabLst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Réinnervation collatérale</a:t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>
                <a:solidFill>
                  <a:srgbClr val="FF0000"/>
                </a:solidFill>
              </a:rPr>
              <a:t>mature</a:t>
            </a: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BE" sz="2400" dirty="0">
                <a:solidFill>
                  <a:srgbClr val="FF0000"/>
                </a:solidFill>
              </a:rPr>
              <a:t>PUMs de gde amplitude : &gt; 1500 µV</a:t>
            </a:r>
            <a:br>
              <a:rPr lang="fr-BE" sz="2400" dirty="0">
                <a:solidFill>
                  <a:srgbClr val="FF0000"/>
                </a:solidFill>
              </a:rPr>
            </a:br>
            <a:r>
              <a:rPr lang="fr-BE" sz="2400" dirty="0">
                <a:solidFill>
                  <a:srgbClr val="FF0000"/>
                </a:solidFill>
              </a:rPr>
              <a:t>			durée allongée : &gt; 15 ms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tabLst>
                <a:tab pos="850900" algn="l"/>
                <a:tab pos="1054100" algn="l"/>
                <a:tab pos="2197100" algn="l"/>
                <a:tab pos="4098925" algn="l"/>
              </a:tabLst>
              <a:defRPr/>
            </a:pPr>
            <a:endParaRPr lang="fr-BE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EMG : myopathie</a:t>
            </a:r>
            <a:endParaRPr lang="fr-FR" dirty="0"/>
          </a:p>
        </p:txBody>
      </p:sp>
      <p:pic>
        <p:nvPicPr>
          <p:cNvPr id="5" name="Picture 2" descr="C:\Mes documents\TRU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7425" y="5210175"/>
            <a:ext cx="178276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C:\Mes documents\TRU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63" y="2159000"/>
            <a:ext cx="48164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0550" y="1358900"/>
            <a:ext cx="77343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Augmentation du recrutement temporel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Augmentation du recrutement spatial </a:t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endParaRPr lang="fr-B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endParaRPr lang="fr-B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PUMs </a:t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de petite taille : &lt; 150 µV</a:t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durée diminuée : &lt; 5 ms</a:t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polyphasiques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850900" algn="l"/>
                <a:tab pos="1054100" algn="l"/>
                <a:tab pos="1803400" algn="l"/>
                <a:tab pos="4098925" algn="l"/>
              </a:tabLst>
              <a:defRPr/>
            </a:pPr>
            <a:endParaRPr lang="fr-B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17" descr="C:\Mes documents\TRUC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0" y="2476500"/>
            <a:ext cx="1484313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C:\Mes documents\TRU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7700" y="2447925"/>
            <a:ext cx="15113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844800" y="5432425"/>
            <a:ext cx="26340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inégalité de calibre</a:t>
            </a:r>
            <a:br>
              <a:rPr lang="fr-B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BE" sz="2400" dirty="0">
                <a:solidFill>
                  <a:schemeClr val="bg1">
                    <a:lumMod val="50000"/>
                  </a:schemeClr>
                </a:solidFill>
              </a:rPr>
              <a:t>des f.m.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50800"/>
            <a:ext cx="7772400" cy="1470025"/>
          </a:xfrm>
        </p:spPr>
        <p:txBody>
          <a:bodyPr/>
          <a:lstStyle/>
          <a:p>
            <a:r>
              <a:rPr lang="fr-FR" dirty="0" smtClean="0"/>
              <a:t>ENMG: NSS</a:t>
            </a:r>
            <a:endParaRPr lang="fr-FR" dirty="0"/>
          </a:p>
        </p:txBody>
      </p:sp>
      <p:pic>
        <p:nvPicPr>
          <p:cNvPr id="11" name="Sus-scapulaire.mov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271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Neuropathies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Chapitre 6 : syndromes périphériques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RU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9342" y="3028950"/>
            <a:ext cx="30940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8750"/>
            <a:ext cx="7772400" cy="1470025"/>
          </a:xfrm>
        </p:spPr>
        <p:txBody>
          <a:bodyPr/>
          <a:lstStyle/>
          <a:p>
            <a:r>
              <a:rPr lang="fr-FR" dirty="0" smtClean="0"/>
              <a:t>Dégénérescence axonale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3569" y="1727540"/>
            <a:ext cx="8649810" cy="391800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444500" algn="l"/>
                <a:tab pos="898525" algn="l"/>
                <a:tab pos="1701800" algn="l"/>
                <a:tab pos="2425700" algn="l"/>
                <a:tab pos="2692400" algn="l"/>
                <a:tab pos="2870200" algn="l"/>
                <a:tab pos="3771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Récupération </a:t>
            </a:r>
            <a:r>
              <a:rPr lang="fr-FR" sz="2400" dirty="0" smtClean="0"/>
              <a:t>de la dégénérescence </a:t>
            </a:r>
            <a:r>
              <a:rPr lang="fr-FR" sz="2400" dirty="0" smtClean="0">
                <a:solidFill>
                  <a:srgbClr val="7F7F7F"/>
                </a:solidFill>
              </a:rPr>
              <a:t>Wallérienne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- 	</a:t>
            </a:r>
            <a:r>
              <a:rPr lang="fr-FR" sz="2400" dirty="0" smtClean="0">
                <a:solidFill>
                  <a:srgbClr val="FF6600"/>
                </a:solidFill>
              </a:rPr>
              <a:t>réinnervation collatérale </a:t>
            </a:r>
            <a:r>
              <a:rPr lang="fr-FR" sz="2400" dirty="0" smtClean="0"/>
              <a:t>: dans les lésions partielles</a:t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dirty="0" smtClean="0">
                <a:solidFill>
                  <a:srgbClr val="FF6600"/>
                </a:solidFill>
              </a:rPr>
              <a:t>réinnervation terminale </a:t>
            </a:r>
            <a:r>
              <a:rPr lang="fr-FR" sz="2400" dirty="0" smtClean="0"/>
              <a:t>: dans les lésions complètes</a:t>
            </a:r>
            <a:br>
              <a:rPr lang="fr-FR" sz="2400" dirty="0" smtClean="0"/>
            </a:br>
            <a:r>
              <a:rPr lang="fr-FR" sz="2400" dirty="0" smtClean="0"/>
              <a:t>		prolifération des cellules de Schwann</a:t>
            </a:r>
            <a:br>
              <a:rPr lang="fr-FR" sz="2400" dirty="0" smtClean="0"/>
            </a:br>
            <a:r>
              <a:rPr lang="fr-FR" sz="2400" dirty="0" smtClean="0"/>
              <a:t>		qui se placent le long de la lame basale</a:t>
            </a:r>
            <a:br>
              <a:rPr lang="fr-FR" sz="2400" dirty="0" smtClean="0"/>
            </a:br>
            <a:r>
              <a:rPr lang="fr-FR" sz="2400" dirty="0" smtClean="0"/>
              <a:t>		d’origine</a:t>
            </a:r>
            <a:br>
              <a:rPr lang="fr-FR" sz="2400" dirty="0" smtClean="0"/>
            </a:br>
            <a:r>
              <a:rPr lang="fr-FR" sz="2400" dirty="0" smtClean="0"/>
              <a:t>		&gt; </a:t>
            </a:r>
            <a:r>
              <a:rPr lang="fr-FR" sz="2400" dirty="0" smtClean="0">
                <a:solidFill>
                  <a:srgbClr val="FF6600"/>
                </a:solidFill>
              </a:rPr>
              <a:t>S1</a:t>
            </a:r>
            <a:r>
              <a:rPr lang="fr-FR" sz="2400" dirty="0" smtClean="0"/>
              <a:t> : excroissances axonales</a:t>
            </a:r>
            <a:br>
              <a:rPr lang="fr-FR" sz="2400" dirty="0" smtClean="0"/>
            </a:br>
            <a:r>
              <a:rPr lang="fr-FR" sz="2400" dirty="0" smtClean="0"/>
              <a:t>		repousse axonale : </a:t>
            </a:r>
            <a:r>
              <a:rPr lang="fr-FR" sz="2400" dirty="0" smtClean="0">
                <a:solidFill>
                  <a:srgbClr val="FF6600"/>
                </a:solidFill>
              </a:rPr>
              <a:t>1 à 5 mm/J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err="1" smtClean="0"/>
              <a:t>remyélinisation</a:t>
            </a:r>
            <a:r>
              <a:rPr lang="fr-FR" sz="2400" dirty="0" smtClean="0"/>
              <a:t> avec des </a:t>
            </a:r>
            <a:r>
              <a:rPr lang="fr-FR" sz="2400" dirty="0" smtClean="0">
                <a:solidFill>
                  <a:srgbClr val="FF6600"/>
                </a:solidFill>
              </a:rPr>
              <a:t>segments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	</a:t>
            </a:r>
            <a:r>
              <a:rPr lang="fr-FR" sz="2400" dirty="0" err="1" smtClean="0">
                <a:solidFill>
                  <a:srgbClr val="FF6600"/>
                </a:solidFill>
              </a:rPr>
              <a:t>internodaux</a:t>
            </a:r>
            <a:r>
              <a:rPr lang="fr-FR" sz="2400" dirty="0" smtClean="0">
                <a:solidFill>
                  <a:srgbClr val="FF6600"/>
                </a:solidFill>
              </a:rPr>
              <a:t> plus courts</a:t>
            </a:r>
            <a:r>
              <a:rPr lang="fr-FR" sz="2400" dirty="0" smtClean="0"/>
              <a:t> qu’à l’origine</a:t>
            </a:r>
            <a:br>
              <a:rPr lang="fr-FR" sz="2400" dirty="0" smtClean="0"/>
            </a:br>
            <a:r>
              <a:rPr lang="fr-FR" sz="2400" dirty="0" smtClean="0"/>
              <a:t>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Chapitre 6 : syndromes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SYNDROME RADICULAIRE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8275"/>
            <a:ext cx="7772400" cy="1470025"/>
          </a:xfrm>
        </p:spPr>
        <p:txBody>
          <a:bodyPr/>
          <a:lstStyle/>
          <a:p>
            <a:r>
              <a:rPr lang="fr-FR" dirty="0" smtClean="0"/>
              <a:t>Syndrome radiculaire</a:t>
            </a:r>
            <a:endParaRPr lang="fr-FR" dirty="0"/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263569" y="1537040"/>
            <a:ext cx="8649810" cy="3022259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Symptômes</a:t>
            </a:r>
          </a:p>
          <a:p>
            <a:pPr indent="263525" algn="l">
              <a:tabLst>
                <a:tab pos="723900" algn="l"/>
                <a:tab pos="898525" algn="l"/>
              </a:tabLst>
            </a:pPr>
            <a:r>
              <a:rPr lang="fr-FR" sz="2400" dirty="0" smtClean="0"/>
              <a:t>		- </a:t>
            </a:r>
            <a:r>
              <a:rPr lang="fr-FR" sz="2400" dirty="0" smtClean="0"/>
              <a:t>La douleur radiculaire (</a:t>
            </a:r>
            <a:r>
              <a:rPr lang="fr-FR" sz="2400" dirty="0" smtClean="0">
                <a:solidFill>
                  <a:srgbClr val="FF6600"/>
                </a:solidFill>
              </a:rPr>
              <a:t>radiculalgie</a:t>
            </a:r>
            <a:r>
              <a:rPr lang="fr-FR" sz="2400" dirty="0" smtClean="0"/>
              <a:t>) : le maître symptôme</a:t>
            </a:r>
            <a:br>
              <a:rPr lang="fr-FR" sz="2400" dirty="0" smtClean="0"/>
            </a:br>
            <a:r>
              <a:rPr lang="fr-FR" sz="2400" dirty="0" smtClean="0"/>
              <a:t>				Naît du rachis</a:t>
            </a:r>
            <a:br>
              <a:rPr lang="fr-FR" sz="2400" dirty="0" smtClean="0"/>
            </a:br>
            <a:r>
              <a:rPr lang="fr-FR" sz="2400" dirty="0" smtClean="0"/>
              <a:t>				Souvent associée à une </a:t>
            </a:r>
            <a:r>
              <a:rPr lang="fr-FR" sz="2400" dirty="0" smtClean="0">
                <a:solidFill>
                  <a:srgbClr val="FF6600"/>
                </a:solidFill>
              </a:rPr>
              <a:t>rachialgie </a:t>
            </a:r>
            <a:r>
              <a:rPr lang="fr-FR" sz="2400" dirty="0" smtClean="0"/>
              <a:t>(cervicalgie, dorsalgie, 				lombalgie)</a:t>
            </a:r>
            <a:br>
              <a:rPr lang="fr-FR" sz="2400" dirty="0" smtClean="0"/>
            </a:br>
            <a:r>
              <a:rPr lang="fr-FR" sz="2400" dirty="0" smtClean="0"/>
              <a:t>				Irradie le long d'un </a:t>
            </a:r>
            <a:r>
              <a:rPr lang="fr-FR" sz="2400" dirty="0" err="1" smtClean="0">
                <a:solidFill>
                  <a:srgbClr val="FF6600"/>
                </a:solidFill>
              </a:rPr>
              <a:t>dermatome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de façon traçante selon 				un trajet systématisé</a:t>
            </a:r>
            <a:br>
              <a:rPr lang="fr-FR" sz="2400" dirty="0" smtClean="0"/>
            </a:br>
            <a:r>
              <a:rPr lang="fr-FR" sz="2400" dirty="0" smtClean="0"/>
              <a:t>				Exacerbée par la mise en tension de la racine (toux,</a:t>
            </a:r>
            <a:br>
              <a:rPr lang="fr-FR" sz="2400" dirty="0" smtClean="0"/>
            </a:br>
            <a:r>
              <a:rPr lang="fr-FR" sz="2400" dirty="0" smtClean="0"/>
              <a:t>				éternuement, défécation, mobilisation du rachis)</a:t>
            </a:r>
            <a:br>
              <a:rPr lang="fr-FR" sz="2400" dirty="0" smtClean="0"/>
            </a:br>
            <a:r>
              <a:rPr lang="fr-FR" sz="2400" dirty="0" smtClean="0"/>
              <a:t>				Calmée par le repos (recrudescence nocturne parfois)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- Les </a:t>
            </a:r>
            <a:r>
              <a:rPr lang="fr-FR" sz="2400" dirty="0" smtClean="0">
                <a:solidFill>
                  <a:srgbClr val="FF6600"/>
                </a:solidFill>
              </a:rPr>
              <a:t>paresthésies </a:t>
            </a:r>
            <a:r>
              <a:rPr lang="fr-FR" sz="2400" dirty="0" smtClean="0"/>
              <a:t>, </a:t>
            </a:r>
            <a:br>
              <a:rPr lang="fr-FR" sz="2400" dirty="0" smtClean="0"/>
            </a:br>
            <a:r>
              <a:rPr lang="fr-FR" sz="2400" dirty="0" smtClean="0"/>
              <a:t>				Inconstantes, résumant parfois la symptomatologie</a:t>
            </a:r>
            <a:br>
              <a:rPr lang="fr-FR" sz="2400" dirty="0" smtClean="0"/>
            </a:br>
            <a:r>
              <a:rPr lang="fr-FR" sz="2400" dirty="0" smtClean="0"/>
              <a:t>				Systématisées à un </a:t>
            </a:r>
            <a:r>
              <a:rPr lang="fr-FR" sz="2400" dirty="0" err="1" smtClean="0">
                <a:solidFill>
                  <a:srgbClr val="FF6600"/>
                </a:solidFill>
              </a:rPr>
              <a:t>dermatome</a:t>
            </a:r>
            <a:r>
              <a:rPr lang="fr-FR" sz="2400" dirty="0" smtClean="0"/>
              <a:t>			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hema-radiculaire-couleur-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6050"/>
            <a:ext cx="8077200" cy="65659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241925"/>
            <a:ext cx="7772400" cy="1470025"/>
          </a:xfrm>
        </p:spPr>
        <p:txBody>
          <a:bodyPr/>
          <a:lstStyle/>
          <a:p>
            <a:r>
              <a:rPr lang="fr-FR" dirty="0" err="1" smtClean="0"/>
              <a:t>Dermatomes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yndromes-peripheriques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95" y="1739899"/>
            <a:ext cx="6820105" cy="56379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87325"/>
            <a:ext cx="7772400" cy="1470025"/>
          </a:xfrm>
        </p:spPr>
        <p:txBody>
          <a:bodyPr/>
          <a:lstStyle/>
          <a:p>
            <a:r>
              <a:rPr lang="fr-FR" dirty="0" smtClean="0"/>
              <a:t>Topographie des radiculalgies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016000" y="6146800"/>
            <a:ext cx="7442200" cy="93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5946914"/>
            <a:ext cx="718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C5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3822793" y="5946914"/>
            <a:ext cx="718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C6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918293" y="5946914"/>
            <a:ext cx="718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C7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7454993" y="5946914"/>
            <a:ext cx="718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C8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1193800" y="1057701"/>
            <a:ext cx="6979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Les douleurs radiculaires cervicales sont dénommées </a:t>
            </a:r>
            <a:r>
              <a:rPr lang="fr-FR" sz="2400" b="1" dirty="0" smtClean="0">
                <a:solidFill>
                  <a:srgbClr val="FF6600"/>
                </a:solidFill>
              </a:rPr>
              <a:t>névralgies </a:t>
            </a:r>
            <a:r>
              <a:rPr lang="fr-FR" sz="2400" b="1" dirty="0" err="1" smtClean="0">
                <a:solidFill>
                  <a:srgbClr val="FF6600"/>
                </a:solidFill>
              </a:rPr>
              <a:t>cervico-brachiales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yndromes-peripherique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619249"/>
            <a:ext cx="7522702" cy="5132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6000" y="5918200"/>
            <a:ext cx="7442200" cy="93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81200" y="5718314"/>
            <a:ext cx="660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L3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3670393" y="5718314"/>
            <a:ext cx="660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L4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5765893" y="5718314"/>
            <a:ext cx="660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L5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7302593" y="5718314"/>
            <a:ext cx="6803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S1</a:t>
            </a:r>
            <a:endParaRPr lang="en-US" sz="4000" dirty="0"/>
          </a:p>
        </p:txBody>
      </p:sp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827651" y="-187325"/>
            <a:ext cx="7772400" cy="1470025"/>
          </a:xfrm>
        </p:spPr>
        <p:txBody>
          <a:bodyPr/>
          <a:lstStyle/>
          <a:p>
            <a:r>
              <a:rPr lang="fr-FR" dirty="0" smtClean="0"/>
              <a:t>Topographie des radiculalgies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970172" y="1057701"/>
            <a:ext cx="7487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Les douleurs L3 et L4 sont des </a:t>
            </a:r>
            <a:r>
              <a:rPr lang="fr-FR" sz="2400" b="1" dirty="0" smtClean="0">
                <a:solidFill>
                  <a:srgbClr val="FF6600"/>
                </a:solidFill>
              </a:rPr>
              <a:t>cruralgies</a:t>
            </a:r>
            <a:r>
              <a:rPr lang="fr-FR" sz="2400" b="1" dirty="0" smtClean="0"/>
              <a:t>. Les douleurs L5 et S1 sont des </a:t>
            </a:r>
            <a:r>
              <a:rPr lang="fr-FR" sz="2400" b="1" dirty="0" err="1" smtClean="0">
                <a:solidFill>
                  <a:srgbClr val="FF6600"/>
                </a:solidFill>
              </a:rPr>
              <a:t>sciatalgies</a:t>
            </a:r>
            <a:r>
              <a:rPr lang="fr-FR" sz="2400" b="1" dirty="0" smtClean="0">
                <a:solidFill>
                  <a:srgbClr val="FF6600"/>
                </a:solidFill>
              </a:rPr>
              <a:t> </a:t>
            </a:r>
            <a:r>
              <a:rPr lang="fr-FR" sz="2400" b="1" dirty="0" smtClean="0"/>
              <a:t>(ou communément, sciatiques. )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hap15_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3429000" cy="6858000"/>
          </a:xfrm>
          <a:prstGeom prst="rect">
            <a:avLst/>
          </a:prstGeom>
        </p:spPr>
      </p:pic>
      <p:pic>
        <p:nvPicPr>
          <p:cNvPr id="14" name="Image 13" descr="chap15_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05500" y="0"/>
            <a:ext cx="3390900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1003300" y="1857375"/>
            <a:ext cx="7772400" cy="1470025"/>
          </a:xfrm>
        </p:spPr>
        <p:txBody>
          <a:bodyPr/>
          <a:lstStyle/>
          <a:p>
            <a:r>
              <a:rPr lang="fr-FR" dirty="0" smtClean="0"/>
              <a:t>Radiculopathies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827651" y="-187325"/>
            <a:ext cx="7772400" cy="1470025"/>
          </a:xfrm>
        </p:spPr>
        <p:txBody>
          <a:bodyPr/>
          <a:lstStyle/>
          <a:p>
            <a:r>
              <a:rPr lang="fr-FR" dirty="0" smtClean="0"/>
              <a:t>Plaintes du </a:t>
            </a:r>
            <a:r>
              <a:rPr lang="fr-FR" dirty="0" err="1" smtClean="0"/>
              <a:t>syn</a:t>
            </a:r>
            <a:r>
              <a:rPr lang="fr-FR" dirty="0" smtClean="0"/>
              <a:t> radiculaire</a:t>
            </a:r>
            <a:endParaRPr lang="fr-FR" dirty="0"/>
          </a:p>
        </p:txBody>
      </p:sp>
      <p:pic>
        <p:nvPicPr>
          <p:cNvPr id="11" name="Image 10" descr="rad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9144000" cy="5715000"/>
          </a:xfrm>
          <a:prstGeom prst="rect">
            <a:avLst/>
          </a:prstGeom>
        </p:spPr>
      </p:pic>
      <p:pic>
        <p:nvPicPr>
          <p:cNvPr id="14" name="Radic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Syndrome radiculaire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263569" y="1359240"/>
            <a:ext cx="8649810" cy="3022259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Signes cliniques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- </a:t>
            </a:r>
            <a:r>
              <a:rPr lang="fr-FR" sz="2400" dirty="0" smtClean="0"/>
              <a:t>Signes </a:t>
            </a:r>
            <a:r>
              <a:rPr lang="fr-FR" sz="2400" dirty="0" smtClean="0">
                <a:solidFill>
                  <a:srgbClr val="FF6600"/>
                </a:solidFill>
              </a:rPr>
              <a:t>rachidiens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Raideur segmentaire, attitude antalgique, contracture</a:t>
            </a:r>
            <a:br>
              <a:rPr lang="fr-FR" sz="2400" dirty="0" smtClean="0"/>
            </a:br>
            <a:r>
              <a:rPr lang="fr-FR" sz="2400" dirty="0" smtClean="0"/>
              <a:t>				paravertébrale, torticolis cervical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- Signes </a:t>
            </a:r>
            <a:r>
              <a:rPr lang="fr-FR" sz="2400" dirty="0" smtClean="0">
                <a:solidFill>
                  <a:srgbClr val="FF6600"/>
                </a:solidFill>
              </a:rPr>
              <a:t>radiculaires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Reproduction de la douleur par des manœuvres</a:t>
            </a:r>
            <a:br>
              <a:rPr lang="fr-FR" sz="2400" dirty="0" smtClean="0"/>
            </a:br>
            <a:r>
              <a:rPr lang="fr-FR" sz="2400" dirty="0" smtClean="0"/>
              <a:t>				d'étirement de la racine (signe de </a:t>
            </a:r>
            <a:r>
              <a:rPr lang="fr-FR" sz="2400" dirty="0" smtClean="0">
                <a:solidFill>
                  <a:srgbClr val="FF6600"/>
                </a:solidFill>
              </a:rPr>
              <a:t>Lasègue </a:t>
            </a:r>
            <a:r>
              <a:rPr lang="fr-FR" sz="2400" dirty="0" smtClean="0"/>
              <a:t>dans les</a:t>
            </a:r>
            <a:br>
              <a:rPr lang="fr-FR" sz="2400" dirty="0" smtClean="0"/>
            </a:br>
            <a:r>
              <a:rPr lang="fr-FR" sz="2400" dirty="0" smtClean="0"/>
              <a:t>				radiculalgies L5 et S1, signe de </a:t>
            </a:r>
            <a:r>
              <a:rPr lang="fr-FR" sz="2400" dirty="0" err="1" smtClean="0">
                <a:solidFill>
                  <a:srgbClr val="FF6600"/>
                </a:solidFill>
              </a:rPr>
              <a:t>Léri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dans les radiculalgies</a:t>
            </a:r>
            <a:br>
              <a:rPr lang="fr-FR" sz="2400" dirty="0" smtClean="0"/>
            </a:br>
            <a:r>
              <a:rPr lang="fr-FR" sz="2400" dirty="0" smtClean="0"/>
              <a:t>				L3 et L4) ou les efforts </a:t>
            </a:r>
            <a:br>
              <a:rPr lang="fr-FR" sz="2400" dirty="0" smtClean="0"/>
            </a:br>
            <a:r>
              <a:rPr lang="fr-FR" sz="2400" dirty="0" smtClean="0"/>
              <a:t>				à glotte fermée (</a:t>
            </a:r>
            <a:r>
              <a:rPr lang="fr-FR" sz="2400" dirty="0" err="1" smtClean="0">
                <a:solidFill>
                  <a:srgbClr val="FF6600"/>
                </a:solidFill>
              </a:rPr>
              <a:t>valsalva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8" name="Image 7" descr="img_6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0" y="4689881"/>
            <a:ext cx="3327399" cy="216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187325"/>
            <a:ext cx="7772400" cy="1470025"/>
          </a:xfrm>
        </p:spPr>
        <p:txBody>
          <a:bodyPr/>
          <a:lstStyle/>
          <a:p>
            <a:r>
              <a:rPr lang="fr-FR" dirty="0" smtClean="0"/>
              <a:t>Signe de Lasègue</a:t>
            </a:r>
            <a:endParaRPr lang="fr-FR" dirty="0"/>
          </a:p>
        </p:txBody>
      </p:sp>
      <p:pic>
        <p:nvPicPr>
          <p:cNvPr id="9" name="Image 8" descr="lasèg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10" name="Lasègu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811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Syndrome radiculaire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263569" y="1359240"/>
            <a:ext cx="8649810" cy="3022259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Signes cliniques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Signes </a:t>
            </a:r>
            <a:r>
              <a:rPr lang="fr-FR" sz="2400" dirty="0" smtClean="0">
                <a:solidFill>
                  <a:srgbClr val="FF6600"/>
                </a:solidFill>
              </a:rPr>
              <a:t>radiculaires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Déficit sensitif</a:t>
            </a:r>
            <a:r>
              <a:rPr lang="fr-FR" sz="2400" dirty="0" smtClean="0"/>
              <a:t> : très </a:t>
            </a:r>
            <a:r>
              <a:rPr lang="fr-FR" sz="2400" dirty="0" smtClean="0">
                <a:solidFill>
                  <a:srgbClr val="FF6600"/>
                </a:solidFill>
              </a:rPr>
              <a:t>inconstant</a:t>
            </a:r>
            <a:r>
              <a:rPr lang="fr-FR" sz="2400" dirty="0" smtClean="0"/>
              <a:t>, le plus souvent limité à la 				</a:t>
            </a:r>
            <a:r>
              <a:rPr lang="fr-FR" sz="2400" dirty="0" smtClean="0">
                <a:solidFill>
                  <a:srgbClr val="FF6600"/>
                </a:solidFill>
              </a:rPr>
              <a:t>partie distale </a:t>
            </a:r>
            <a:r>
              <a:rPr lang="fr-FR" sz="2400" dirty="0" smtClean="0"/>
              <a:t>du </a:t>
            </a:r>
            <a:r>
              <a:rPr lang="fr-FR" sz="2400" dirty="0" err="1" smtClean="0"/>
              <a:t>dermatome</a:t>
            </a:r>
            <a:r>
              <a:rPr lang="fr-FR" sz="2400" dirty="0" smtClean="0"/>
              <a:t> (en raison des</a:t>
            </a:r>
            <a:br>
              <a:rPr lang="fr-FR" sz="2400" dirty="0" smtClean="0"/>
            </a:br>
            <a:r>
              <a:rPr lang="fr-FR" sz="2400" dirty="0" smtClean="0"/>
              <a:t>				recouvrements anatomiques des </a:t>
            </a:r>
            <a:r>
              <a:rPr lang="fr-FR" sz="2400" dirty="0" err="1" smtClean="0"/>
              <a:t>dermatomes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Déficit moteur</a:t>
            </a:r>
            <a:r>
              <a:rPr lang="fr-FR" sz="2400" dirty="0" smtClean="0"/>
              <a:t>  </a:t>
            </a:r>
            <a:r>
              <a:rPr lang="fr-FR" sz="2400" dirty="0" smtClean="0">
                <a:solidFill>
                  <a:srgbClr val="FF6600"/>
                </a:solidFill>
              </a:rPr>
              <a:t>inconstant</a:t>
            </a:r>
            <a:r>
              <a:rPr lang="fr-FR" sz="2400" dirty="0" smtClean="0"/>
              <a:t>, systématisé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Aréflexie </a:t>
            </a:r>
            <a:r>
              <a:rPr lang="fr-FR" sz="2400" dirty="0" err="1" smtClean="0"/>
              <a:t>ostéo-tendineuse</a:t>
            </a:r>
            <a:r>
              <a:rPr lang="fr-FR" sz="2400" dirty="0" smtClean="0"/>
              <a:t> (</a:t>
            </a:r>
            <a:r>
              <a:rPr lang="fr-FR" sz="2400" dirty="0" smtClean="0">
                <a:solidFill>
                  <a:srgbClr val="FF6600"/>
                </a:solidFill>
              </a:rPr>
              <a:t>si </a:t>
            </a:r>
            <a:r>
              <a:rPr lang="fr-FR" sz="2400" dirty="0" smtClean="0"/>
              <a:t>la racine véhicule un arc</a:t>
            </a:r>
            <a:br>
              <a:rPr lang="fr-FR" sz="2400" dirty="0" smtClean="0"/>
            </a:br>
            <a:r>
              <a:rPr lang="fr-FR" sz="2400" dirty="0" smtClean="0"/>
              <a:t>				réflexe analysable)</a:t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85250"/>
            <a:ext cx="7772400" cy="1470025"/>
          </a:xfrm>
        </p:spPr>
        <p:txBody>
          <a:bodyPr/>
          <a:lstStyle/>
          <a:p>
            <a:r>
              <a:rPr lang="fr-FR" dirty="0" smtClean="0"/>
              <a:t>Dégénérescence axonale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38996" y="1206500"/>
            <a:ext cx="5120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Dégénérescence </a:t>
            </a:r>
            <a:r>
              <a:rPr lang="fr-FR" sz="2400" dirty="0" smtClean="0">
                <a:solidFill>
                  <a:srgbClr val="FF6600"/>
                </a:solidFill>
              </a:rPr>
              <a:t>Wallérienne</a:t>
            </a:r>
            <a:r>
              <a:rPr lang="fr-FR" sz="2400" dirty="0" smtClean="0"/>
              <a:t>: </a:t>
            </a:r>
            <a:endParaRPr lang="en-US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1" y="2080619"/>
            <a:ext cx="4032250" cy="37613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151" y="2080619"/>
            <a:ext cx="4032250" cy="24870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52" y="4567686"/>
            <a:ext cx="4032250" cy="1299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2751" y="5447268"/>
            <a:ext cx="37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J3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56151" y="2932668"/>
            <a:ext cx="753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J8-J10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56152" y="5498068"/>
            <a:ext cx="7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S2-S3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2751" y="4198354"/>
            <a:ext cx="37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J0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75860" y="4198354"/>
            <a:ext cx="407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S1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Syndrome radiculaire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006600" y="1750060"/>
          <a:ext cx="5320546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880"/>
                <a:gridCol w="2470666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Racine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Déficit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moteur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(inconstant)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</a:t>
                      </a:r>
                      <a:r>
                        <a:rPr lang="en-US" dirty="0" err="1" smtClean="0"/>
                        <a:t>ou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hyporéflexie</a:t>
                      </a:r>
                      <a:r>
                        <a:rPr lang="en-US" dirty="0" smtClean="0"/>
                        <a:t> OT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Abduction du bras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Bicipital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Flexion du </a:t>
                      </a:r>
                      <a:r>
                        <a:rPr lang="en-US" dirty="0" err="1" smtClean="0"/>
                        <a:t>coude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Bicipital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Stylo</a:t>
                      </a:r>
                      <a:r>
                        <a:rPr lang="en-US" dirty="0" smtClean="0"/>
                        <a:t>-radial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Extension du </a:t>
                      </a:r>
                      <a:r>
                        <a:rPr lang="en-US" dirty="0" err="1" smtClean="0"/>
                        <a:t>coude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Tricipital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Fle/Abd/Add</a:t>
                      </a:r>
                      <a:r>
                        <a:rPr lang="en-US" dirty="0" smtClean="0"/>
                        <a:t> des </a:t>
                      </a:r>
                      <a:r>
                        <a:rPr lang="en-US" dirty="0" err="1" smtClean="0"/>
                        <a:t>doigts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Cubito-pronateur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Extension du </a:t>
                      </a:r>
                      <a:r>
                        <a:rPr lang="en-US" dirty="0" err="1" smtClean="0"/>
                        <a:t>genou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Rotulien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Extension du </a:t>
                      </a:r>
                      <a:r>
                        <a:rPr lang="en-US" dirty="0" err="1" smtClean="0"/>
                        <a:t>genou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Rotulien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Ext/</a:t>
                      </a:r>
                      <a:r>
                        <a:rPr lang="en-US" dirty="0" err="1" smtClean="0"/>
                        <a:t>Fle</a:t>
                      </a:r>
                      <a:r>
                        <a:rPr lang="en-US" dirty="0" smtClean="0"/>
                        <a:t> des </a:t>
                      </a:r>
                      <a:r>
                        <a:rPr lang="en-US" dirty="0" err="1" smtClean="0"/>
                        <a:t>orteils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Flexion </a:t>
                      </a:r>
                      <a:r>
                        <a:rPr lang="en-US" dirty="0" err="1" smtClean="0"/>
                        <a:t>plantaire</a:t>
                      </a:r>
                      <a:r>
                        <a:rPr lang="en-US" dirty="0" smtClean="0"/>
                        <a:t> du pied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Achilléen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Syndrome radiculaire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263569" y="1359240"/>
            <a:ext cx="8649810" cy="3022259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Signes cliniques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Signes </a:t>
            </a:r>
            <a:r>
              <a:rPr lang="fr-FR" sz="2400" dirty="0" smtClean="0">
                <a:solidFill>
                  <a:srgbClr val="FF6600"/>
                </a:solidFill>
              </a:rPr>
              <a:t>radiculaires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Troubles végétatifs, vasomoteurs (</a:t>
            </a:r>
            <a:r>
              <a:rPr lang="fr-FR" sz="2400" dirty="0" smtClean="0">
                <a:solidFill>
                  <a:srgbClr val="FF6600"/>
                </a:solidFill>
              </a:rPr>
              <a:t>cyanose</a:t>
            </a:r>
            <a:r>
              <a:rPr lang="fr-FR" sz="2400" dirty="0" smtClean="0"/>
              <a:t>,</a:t>
            </a:r>
            <a:br>
              <a:rPr lang="fr-FR" sz="2400" dirty="0" smtClean="0"/>
            </a:br>
            <a:r>
              <a:rPr lang="fr-FR" sz="2400" dirty="0" smtClean="0"/>
              <a:t>				refroidissement) ou trophiques (</a:t>
            </a:r>
            <a:r>
              <a:rPr lang="fr-FR" sz="2400" dirty="0" smtClean="0">
                <a:solidFill>
                  <a:srgbClr val="FF6600"/>
                </a:solidFill>
              </a:rPr>
              <a:t>peau sèche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 Toujours chercher des </a:t>
            </a:r>
            <a:r>
              <a:rPr lang="fr-FR" sz="2400" dirty="0" smtClean="0">
                <a:solidFill>
                  <a:srgbClr val="FF6600"/>
                </a:solidFill>
              </a:rPr>
              <a:t>signes médullaires associés</a:t>
            </a:r>
            <a:r>
              <a:rPr lang="fr-FR" sz="2400" dirty="0" smtClean="0"/>
              <a:t>, car un</a:t>
            </a:r>
            <a:br>
              <a:rPr lang="fr-FR" sz="2400" dirty="0" smtClean="0"/>
            </a:br>
            <a:r>
              <a:rPr lang="fr-FR" sz="2400" dirty="0" smtClean="0"/>
              <a:t>		syndrome radiculaire cervical ou thoracique peut être</a:t>
            </a:r>
            <a:br>
              <a:rPr lang="fr-FR" sz="2400" dirty="0" smtClean="0"/>
            </a:br>
            <a:r>
              <a:rPr lang="fr-FR" sz="2400" dirty="0" smtClean="0"/>
              <a:t>		l'expression lésionnelle d'une compression médullaire</a:t>
            </a:r>
            <a:br>
              <a:rPr lang="fr-FR" sz="2400" dirty="0" smtClean="0"/>
            </a:br>
            <a:r>
              <a:rPr lang="fr-FR" sz="2400" dirty="0" smtClean="0"/>
              <a:t>		Notamment un </a:t>
            </a:r>
            <a:r>
              <a:rPr lang="fr-FR" sz="2400" u="sng" dirty="0" smtClean="0"/>
              <a:t>syndrome </a:t>
            </a:r>
            <a:r>
              <a:rPr lang="fr-FR" sz="2400" u="sng" dirty="0" err="1" smtClean="0"/>
              <a:t>sous-lésionnel</a:t>
            </a:r>
            <a:r>
              <a:rPr lang="fr-FR" sz="2400" u="sng" dirty="0" smtClean="0"/>
              <a:t> </a:t>
            </a:r>
            <a:r>
              <a:rPr lang="fr-FR" sz="2400" dirty="0" smtClean="0"/>
              <a:t>qui traduit la</a:t>
            </a:r>
            <a:br>
              <a:rPr lang="fr-FR" sz="2400" dirty="0" smtClean="0"/>
            </a:br>
            <a:r>
              <a:rPr lang="fr-FR" sz="2400" dirty="0" smtClean="0"/>
              <a:t>		souffrance des cordons médullaires, en dessous de la lésion :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syndrome pyramidal</a:t>
            </a:r>
            <a:r>
              <a:rPr lang="fr-FR" sz="2400" dirty="0" smtClean="0"/>
              <a:t>, un </a:t>
            </a:r>
            <a:r>
              <a:rPr lang="fr-FR" sz="2400" dirty="0" smtClean="0">
                <a:solidFill>
                  <a:srgbClr val="FF6600"/>
                </a:solidFill>
              </a:rPr>
              <a:t>syndrome </a:t>
            </a:r>
            <a:r>
              <a:rPr lang="fr-FR" sz="2400" dirty="0" err="1" smtClean="0">
                <a:solidFill>
                  <a:srgbClr val="FF6600"/>
                </a:solidFill>
              </a:rPr>
              <a:t>cordonal</a:t>
            </a:r>
            <a:r>
              <a:rPr lang="fr-FR" sz="2400" dirty="0" smtClean="0">
                <a:solidFill>
                  <a:srgbClr val="FF6600"/>
                </a:solidFill>
              </a:rPr>
              <a:t> postérieur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(déficit proprioceptif), un </a:t>
            </a:r>
            <a:r>
              <a:rPr lang="fr-FR" sz="2400" dirty="0" smtClean="0">
                <a:solidFill>
                  <a:srgbClr val="FF6600"/>
                </a:solidFill>
              </a:rPr>
              <a:t>syndrome </a:t>
            </a:r>
            <a:r>
              <a:rPr lang="fr-FR" sz="2400" dirty="0" err="1" smtClean="0">
                <a:solidFill>
                  <a:srgbClr val="FF6600"/>
                </a:solidFill>
              </a:rPr>
              <a:t>spino-thalamique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(déficit </a:t>
            </a:r>
            <a:r>
              <a:rPr lang="fr-FR" sz="2400" dirty="0" err="1" smtClean="0"/>
              <a:t>thermoalgésique</a:t>
            </a:r>
            <a:r>
              <a:rPr lang="fr-FR" sz="2400" dirty="0" smtClean="0"/>
              <a:t>) ou un </a:t>
            </a:r>
            <a:r>
              <a:rPr lang="fr-FR" sz="2400" b="1" dirty="0" smtClean="0">
                <a:solidFill>
                  <a:srgbClr val="FF6600"/>
                </a:solidFill>
              </a:rPr>
              <a:t>niveau sensitif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Syndrome radiculaire</a:t>
            </a:r>
            <a:endParaRPr lang="fr-FR" dirty="0"/>
          </a:p>
        </p:txBody>
      </p:sp>
      <p:pic>
        <p:nvPicPr>
          <p:cNvPr id="5" name="Image 4" descr="Sous-lésionn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8" name="sous-lésionne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811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Syndrome radiculaire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263569" y="13592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Examens complémentaires</a:t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dirty="0" smtClean="0">
              <a:solidFill>
                <a:srgbClr val="7F7F7F"/>
              </a:solidFill>
            </a:endParaRP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b="1" dirty="0" smtClean="0"/>
              <a:t>Le plus souvent inutiles  </a:t>
            </a:r>
            <a:r>
              <a:rPr lang="fr-FR" sz="2400" dirty="0" smtClean="0"/>
              <a:t>: le diagnostic est essentiellement</a:t>
            </a: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	clinique</a:t>
            </a:r>
            <a:br>
              <a:rPr lang="fr-FR" sz="2400" dirty="0" smtClean="0"/>
            </a:br>
            <a:r>
              <a:rPr lang="fr-FR" sz="2400" dirty="0" smtClean="0"/>
              <a:t>	- Parfois , des examens peuvent être utiles</a:t>
            </a:r>
            <a:r>
              <a:rPr lang="fr-FR" sz="2400" b="1" dirty="0" smtClean="0"/>
              <a:t/>
            </a:r>
            <a:br>
              <a:rPr lang="fr-FR" sz="2400" b="1" dirty="0" smtClean="0"/>
            </a:br>
            <a:r>
              <a:rPr lang="fr-FR" sz="2400" b="1" dirty="0" smtClean="0"/>
              <a:t>		</a:t>
            </a:r>
            <a:r>
              <a:rPr lang="fr-FR" sz="2400" dirty="0" smtClean="0"/>
              <a:t>L'</a:t>
            </a:r>
            <a:r>
              <a:rPr lang="fr-FR" sz="2400" b="1" dirty="0" smtClean="0"/>
              <a:t> </a:t>
            </a:r>
            <a:r>
              <a:rPr lang="fr-FR" sz="2400" dirty="0" smtClean="0">
                <a:solidFill>
                  <a:srgbClr val="FF6600"/>
                </a:solidFill>
              </a:rPr>
              <a:t>ENMG</a:t>
            </a:r>
            <a:r>
              <a:rPr lang="fr-FR" sz="2400" dirty="0" smtClean="0"/>
              <a:t> en cas d'hésitation par exemple entre un</a:t>
            </a:r>
            <a:br>
              <a:rPr lang="fr-FR" sz="2400" dirty="0" smtClean="0"/>
            </a:br>
            <a:r>
              <a:rPr lang="fr-FR" sz="2400" dirty="0" smtClean="0"/>
              <a:t>		syndrome radiculaire et un syndrome tronculaire</a:t>
            </a:r>
            <a:br>
              <a:rPr lang="fr-FR" sz="2400" dirty="0" smtClean="0"/>
            </a:br>
            <a:r>
              <a:rPr lang="fr-FR" sz="2400" dirty="0" smtClean="0"/>
              <a:t>		L '</a:t>
            </a:r>
            <a:r>
              <a:rPr lang="fr-FR" sz="2400" dirty="0" smtClean="0">
                <a:solidFill>
                  <a:srgbClr val="FF6600"/>
                </a:solidFill>
              </a:rPr>
              <a:t>imagerie</a:t>
            </a:r>
            <a:r>
              <a:rPr lang="fr-FR" sz="2400" dirty="0" smtClean="0"/>
              <a:t> du rachis (RX, SCAN, IRM) n'a d'intérêt qu'en cas</a:t>
            </a:r>
            <a:br>
              <a:rPr lang="fr-FR" sz="2400" dirty="0" smtClean="0"/>
            </a:br>
            <a:r>
              <a:rPr lang="fr-FR" sz="2400" dirty="0" smtClean="0"/>
              <a:t>		d'hésitation diagnostique ou dans la perspective d'un geste</a:t>
            </a:r>
            <a:br>
              <a:rPr lang="fr-FR" sz="2400" dirty="0" smtClean="0"/>
            </a:br>
            <a:r>
              <a:rPr lang="fr-FR" sz="2400" dirty="0" smtClean="0"/>
              <a:t>		chirurgical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Cas particuliers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263569" y="13592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Le syndrome de la queue de cheval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</a:t>
            </a:r>
            <a:r>
              <a:rPr lang="fr-FR" sz="2400" dirty="0" smtClean="0"/>
              <a:t>La queue de cheval constitue l'ensemble des racines lombaires</a:t>
            </a:r>
            <a:br>
              <a:rPr lang="fr-FR" sz="2400" dirty="0" smtClean="0"/>
            </a:br>
            <a:r>
              <a:rPr lang="fr-FR" sz="2400" dirty="0" smtClean="0"/>
              <a:t>	et sacrées, réunies dans le canal lombaire, en dessous de la</a:t>
            </a:r>
            <a:br>
              <a:rPr lang="fr-FR" sz="2400" dirty="0" smtClean="0"/>
            </a:br>
            <a:r>
              <a:rPr lang="fr-FR" sz="2400" dirty="0" smtClean="0"/>
              <a:t>	terminaison de la moelle épinière (L1)</a:t>
            </a:r>
            <a:br>
              <a:rPr lang="fr-FR" sz="2400" dirty="0" smtClean="0"/>
            </a:br>
            <a:r>
              <a:rPr lang="fr-FR" sz="2400" dirty="0" smtClean="0"/>
              <a:t>	Le syndrome de la queue de cheval doit être parfaitement 	connu, car c'est une grande urgence neurochirurgicale (+++)</a:t>
            </a:r>
            <a:endParaRPr lang="fr-FR" sz="2400" dirty="0" smtClean="0">
              <a:solidFill>
                <a:srgbClr val="7F7F7F"/>
              </a:solidFill>
            </a:endParaRP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b="1" dirty="0" smtClean="0"/>
              <a:t>Forme complète 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Douleurs </a:t>
            </a:r>
            <a:r>
              <a:rPr lang="fr-FR" sz="2400" dirty="0" err="1" smtClean="0">
                <a:solidFill>
                  <a:srgbClr val="FF6600"/>
                </a:solidFill>
              </a:rPr>
              <a:t>pluriradiculaires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des deux MI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Paralysie flasque </a:t>
            </a:r>
            <a:r>
              <a:rPr lang="fr-FR" sz="2400" dirty="0" smtClean="0"/>
              <a:t>(hypotonique) complète des deux MI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Aréflexies</a:t>
            </a:r>
            <a:r>
              <a:rPr lang="fr-FR" sz="2400" dirty="0" smtClean="0"/>
              <a:t> rotulienne et achilléenne bilatérale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Anesthésie en selle </a:t>
            </a:r>
            <a:r>
              <a:rPr lang="fr-FR" sz="2400" dirty="0" smtClean="0"/>
              <a:t>(+++)</a:t>
            </a:r>
            <a:br>
              <a:rPr lang="fr-FR" sz="2400" dirty="0" smtClean="0"/>
            </a:br>
            <a:r>
              <a:rPr lang="fr-FR" sz="2400" dirty="0" smtClean="0"/>
              <a:t>		</a:t>
            </a:r>
            <a:r>
              <a:rPr lang="fr-FR" sz="2400" dirty="0" smtClean="0">
                <a:solidFill>
                  <a:srgbClr val="FF6600"/>
                </a:solidFill>
              </a:rPr>
              <a:t>Troubles sphinctériens</a:t>
            </a:r>
            <a:r>
              <a:rPr lang="fr-FR" sz="2400" dirty="0" smtClean="0"/>
              <a:t> : incontinence urinaire et anale 				Abolition du réflexe anal. Béance anale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Cas particuliers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263569" y="13592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Le syndrome de la queue de cheval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</a:t>
            </a:r>
            <a:r>
              <a:rPr lang="fr-FR" sz="2400" dirty="0" smtClean="0"/>
              <a:t>La queue de cheval constitue l'ensemble des racines lombaires</a:t>
            </a:r>
            <a:br>
              <a:rPr lang="fr-FR" sz="2400" dirty="0" smtClean="0"/>
            </a:br>
            <a:r>
              <a:rPr lang="fr-FR" sz="2400" dirty="0" smtClean="0"/>
              <a:t>	et sacrées, réunies dans le canal lombaire, en dessous de la</a:t>
            </a:r>
            <a:br>
              <a:rPr lang="fr-FR" sz="2400" dirty="0" smtClean="0"/>
            </a:br>
            <a:r>
              <a:rPr lang="fr-FR" sz="2400" dirty="0" smtClean="0"/>
              <a:t>	terminaison de la moelle épinière (L1)</a:t>
            </a:r>
            <a:br>
              <a:rPr lang="fr-FR" sz="2400" dirty="0" smtClean="0"/>
            </a:br>
            <a:r>
              <a:rPr lang="fr-FR" sz="2400" dirty="0" smtClean="0"/>
              <a:t>	Le syndrome de la queue de cheval doit être parfaitement 	connu, car c'est une grande urgence neurochirurgicale (+++)</a:t>
            </a:r>
            <a:endParaRPr lang="fr-FR" sz="2400" dirty="0" smtClean="0">
              <a:solidFill>
                <a:srgbClr val="7F7F7F"/>
              </a:solidFill>
            </a:endParaRPr>
          </a:p>
          <a:p>
            <a:pPr indent="263525" algn="l">
              <a:tabLst>
                <a:tab pos="719138" algn="l"/>
                <a:tab pos="898525" algn="l"/>
              </a:tabLst>
            </a:pPr>
            <a:r>
              <a:rPr lang="fr-FR" sz="2400" dirty="0" smtClean="0"/>
              <a:t>	- </a:t>
            </a:r>
            <a:r>
              <a:rPr lang="fr-FR" sz="2400" b="1" dirty="0" smtClean="0"/>
              <a:t>Forme incomplète 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	de </a:t>
            </a:r>
            <a:r>
              <a:rPr lang="fr-FR" sz="2400" dirty="0" smtClean="0">
                <a:solidFill>
                  <a:srgbClr val="FF6600"/>
                </a:solidFill>
              </a:rPr>
              <a:t>L5 à S5 </a:t>
            </a:r>
            <a:r>
              <a:rPr lang="fr-FR" sz="2400" dirty="0" smtClean="0"/>
              <a:t>(sans atteinte L3 L4), </a:t>
            </a:r>
            <a:br>
              <a:rPr lang="fr-FR" sz="2400" dirty="0" smtClean="0"/>
            </a:br>
            <a:r>
              <a:rPr lang="fr-FR" sz="2400" dirty="0" smtClean="0"/>
              <a:t>		des </a:t>
            </a:r>
            <a:r>
              <a:rPr lang="fr-FR" sz="2400" dirty="0" smtClean="0">
                <a:solidFill>
                  <a:srgbClr val="FF6600"/>
                </a:solidFill>
              </a:rPr>
              <a:t>formes sacrées </a:t>
            </a:r>
            <a:r>
              <a:rPr lang="fr-FR" sz="2400" dirty="0" smtClean="0"/>
              <a:t>(limitées à des troubles sphinctériens et à</a:t>
            </a:r>
            <a:br>
              <a:rPr lang="fr-FR" sz="2400" dirty="0" smtClean="0"/>
            </a:br>
            <a:r>
              <a:rPr lang="fr-FR" sz="2400" dirty="0" smtClean="0"/>
              <a:t>		une anesthésie en selle, pouvant déborder en fer à cheval</a:t>
            </a:r>
            <a:br>
              <a:rPr lang="fr-FR" sz="2400" dirty="0" smtClean="0"/>
            </a:br>
            <a:r>
              <a:rPr lang="fr-FR" sz="2400" dirty="0" smtClean="0"/>
              <a:t>		sur la face postérieure des cuisses) </a:t>
            </a:r>
            <a:br>
              <a:rPr lang="fr-FR" sz="2400" dirty="0" smtClean="0"/>
            </a:br>
            <a:r>
              <a:rPr lang="fr-FR" sz="2400" dirty="0" smtClean="0"/>
              <a:t>		et des </a:t>
            </a:r>
            <a:r>
              <a:rPr lang="fr-FR" sz="2400" dirty="0" smtClean="0">
                <a:solidFill>
                  <a:srgbClr val="FF6600"/>
                </a:solidFill>
              </a:rPr>
              <a:t>formes unilatérales </a:t>
            </a:r>
            <a:r>
              <a:rPr lang="fr-FR" sz="2400" dirty="0" smtClean="0"/>
              <a:t>(syndrome d'une </a:t>
            </a:r>
            <a:r>
              <a:rPr lang="fr-FR" sz="2400" dirty="0" err="1" smtClean="0"/>
              <a:t>hémi-queue</a:t>
            </a:r>
            <a:r>
              <a:rPr lang="fr-FR" sz="2400" dirty="0" smtClean="0"/>
              <a:t> de</a:t>
            </a:r>
            <a:br>
              <a:rPr lang="fr-FR" sz="2400" dirty="0" smtClean="0"/>
            </a:br>
            <a:r>
              <a:rPr lang="fr-FR" sz="2400" dirty="0" smtClean="0"/>
              <a:t>		cheval)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fr-FR" dirty="0" smtClean="0"/>
              <a:t>Cas particuliers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263569" y="13592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Racines thoraciques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</a:t>
            </a:r>
            <a:r>
              <a:rPr lang="fr-FR" sz="2400" dirty="0" smtClean="0"/>
              <a:t>Les douleurs, dites intercostales naissent du rachis et irradient</a:t>
            </a:r>
            <a:br>
              <a:rPr lang="fr-FR" sz="2400" dirty="0" smtClean="0"/>
            </a:br>
            <a:r>
              <a:rPr lang="fr-FR" sz="2400" dirty="0" smtClean="0"/>
              <a:t>	en </a:t>
            </a:r>
            <a:r>
              <a:rPr lang="fr-FR" sz="2400" dirty="0" err="1" smtClean="0"/>
              <a:t>hémi-ceinture</a:t>
            </a:r>
            <a:r>
              <a:rPr lang="fr-FR" sz="2400" dirty="0" smtClean="0"/>
              <a:t> (ou en ceinture lorsqu'elles sont bilatérales)</a:t>
            </a:r>
            <a:br>
              <a:rPr lang="fr-FR" sz="2400" dirty="0" smtClean="0"/>
            </a:br>
            <a:r>
              <a:rPr lang="fr-FR" sz="2400" dirty="0" smtClean="0"/>
              <a:t>	Les douleurs </a:t>
            </a:r>
            <a:r>
              <a:rPr lang="fr-FR" sz="2400" dirty="0" smtClean="0">
                <a:solidFill>
                  <a:srgbClr val="FF6600"/>
                </a:solidFill>
              </a:rPr>
              <a:t>T4 T5 </a:t>
            </a:r>
            <a:r>
              <a:rPr lang="fr-FR" sz="2400" dirty="0" smtClean="0"/>
              <a:t>sont situées à hauteur des </a:t>
            </a:r>
            <a:r>
              <a:rPr lang="fr-FR" sz="2400" dirty="0" smtClean="0">
                <a:solidFill>
                  <a:srgbClr val="FF6600"/>
                </a:solidFill>
              </a:rPr>
              <a:t>mamelons</a:t>
            </a:r>
            <a:r>
              <a:rPr lang="fr-FR" sz="2400" dirty="0" smtClean="0"/>
              <a:t>, </a:t>
            </a:r>
            <a:br>
              <a:rPr lang="fr-FR" sz="2400" dirty="0" smtClean="0"/>
            </a:br>
            <a:r>
              <a:rPr lang="fr-FR" sz="2400" dirty="0" smtClean="0"/>
              <a:t>	les douleurs </a:t>
            </a:r>
            <a:r>
              <a:rPr lang="fr-FR" sz="2400" dirty="0" smtClean="0">
                <a:solidFill>
                  <a:srgbClr val="FF6600"/>
                </a:solidFill>
              </a:rPr>
              <a:t>T10</a:t>
            </a:r>
            <a:r>
              <a:rPr lang="fr-FR" sz="2400" dirty="0" smtClean="0"/>
              <a:t> à hauteur de l'</a:t>
            </a:r>
            <a:r>
              <a:rPr lang="fr-FR" sz="2400" dirty="0" smtClean="0">
                <a:solidFill>
                  <a:srgbClr val="FF6600"/>
                </a:solidFill>
              </a:rPr>
              <a:t>ombilic</a:t>
            </a:r>
            <a:r>
              <a:rPr lang="fr-FR" sz="2400" dirty="0" smtClean="0"/>
              <a:t>, </a:t>
            </a:r>
            <a:br>
              <a:rPr lang="fr-FR" sz="2400" dirty="0" smtClean="0"/>
            </a:br>
            <a:r>
              <a:rPr lang="fr-FR" sz="2400" dirty="0" smtClean="0"/>
              <a:t>	les douleurs </a:t>
            </a:r>
            <a:r>
              <a:rPr lang="fr-FR" sz="2400" dirty="0" smtClean="0">
                <a:solidFill>
                  <a:srgbClr val="FF6600"/>
                </a:solidFill>
              </a:rPr>
              <a:t>T12</a:t>
            </a:r>
            <a:r>
              <a:rPr lang="fr-FR" sz="2400" dirty="0" smtClean="0"/>
              <a:t> à hauteur des </a:t>
            </a:r>
            <a:r>
              <a:rPr lang="fr-FR" sz="2400" dirty="0" smtClean="0">
                <a:solidFill>
                  <a:srgbClr val="FF6600"/>
                </a:solidFill>
              </a:rPr>
              <a:t>plis inguinaux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Une hypo ou une anesthésie du </a:t>
            </a:r>
            <a:r>
              <a:rPr lang="fr-FR" sz="2400" dirty="0" err="1" smtClean="0"/>
              <a:t>dermatome</a:t>
            </a:r>
            <a:r>
              <a:rPr lang="fr-FR" sz="2400" dirty="0" smtClean="0"/>
              <a:t> correspondant</a:t>
            </a:r>
            <a:br>
              <a:rPr lang="fr-FR" sz="2400" dirty="0" smtClean="0"/>
            </a:br>
            <a:r>
              <a:rPr lang="fr-FR" sz="2400" dirty="0" smtClean="0"/>
              <a:t>	peut s'observer</a:t>
            </a:r>
            <a:br>
              <a:rPr lang="fr-FR" sz="2400" dirty="0" smtClean="0"/>
            </a:br>
            <a:r>
              <a:rPr lang="fr-FR" sz="2400" dirty="0" smtClean="0"/>
              <a:t>	Il est particulièrement important de chercher des </a:t>
            </a:r>
            <a:r>
              <a:rPr lang="fr-FR" sz="2400" u="sng" dirty="0" smtClean="0"/>
              <a:t>signes</a:t>
            </a:r>
            <a:br>
              <a:rPr lang="fr-FR" sz="2400" u="sng" dirty="0" smtClean="0"/>
            </a:br>
            <a:r>
              <a:rPr lang="fr-FR" sz="2400" dirty="0" smtClean="0"/>
              <a:t>	</a:t>
            </a:r>
            <a:r>
              <a:rPr lang="fr-FR" sz="2400" u="sng" dirty="0" smtClean="0"/>
              <a:t>médullaires sous-jacents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Chapitre 6 : syndromes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SYNDROMES PLEXUELS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</a:t>
            </a:r>
            <a:r>
              <a:rPr lang="fr-FR" dirty="0" err="1" smtClean="0"/>
              <a:t>plexuels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219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/>
              <a:t>Beaucoup plus </a:t>
            </a:r>
            <a:r>
              <a:rPr lang="fr-FR" sz="2400" dirty="0" smtClean="0">
                <a:solidFill>
                  <a:srgbClr val="FF6600"/>
                </a:solidFill>
              </a:rPr>
              <a:t>rares </a:t>
            </a:r>
            <a:r>
              <a:rPr lang="fr-FR" sz="2400" dirty="0" smtClean="0"/>
              <a:t>que les syndromes radiculaires, ils réalisent 	des tableaux complexes, associant les symptômes et 	signes</a:t>
            </a:r>
            <a:br>
              <a:rPr lang="fr-FR" sz="2400" dirty="0" smtClean="0"/>
            </a:br>
            <a:r>
              <a:rPr lang="fr-FR" sz="2400" dirty="0" smtClean="0"/>
              <a:t>	d'atteinte de </a:t>
            </a:r>
            <a:r>
              <a:rPr lang="fr-FR" sz="2400" b="1" dirty="0" smtClean="0">
                <a:solidFill>
                  <a:srgbClr val="FF6600"/>
                </a:solidFill>
              </a:rPr>
              <a:t>plusieurs racines ou de plusieurs troncs nerveux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/>
              <a:t>L'atteinte du plexus brachial est plus fréquente que celle du plexus 	lombo-sacré. Plusieurs formes topographiques sont décrites :</a:t>
            </a:r>
            <a:br>
              <a:rPr lang="fr-FR" sz="2400" dirty="0" smtClean="0"/>
            </a:br>
            <a:r>
              <a:rPr lang="fr-FR" sz="2400" dirty="0" smtClean="0"/>
              <a:t>		- 	Atteinte de </a:t>
            </a:r>
            <a:r>
              <a:rPr lang="fr-FR" sz="2400" dirty="0" smtClean="0">
                <a:solidFill>
                  <a:srgbClr val="FF6600"/>
                </a:solidFill>
              </a:rPr>
              <a:t>tout le plexus brachial </a:t>
            </a:r>
            <a:r>
              <a:rPr lang="fr-FR" sz="2400" dirty="0" smtClean="0"/>
              <a:t>entraînant une</a:t>
            </a:r>
            <a:br>
              <a:rPr lang="fr-FR" sz="2400" dirty="0" smtClean="0"/>
            </a:br>
            <a:r>
              <a:rPr lang="fr-FR" sz="2400" dirty="0" smtClean="0"/>
              <a:t>				paralysie flasque et une anesthésie à tous les modes de</a:t>
            </a:r>
            <a:br>
              <a:rPr lang="fr-FR" sz="2400" dirty="0" smtClean="0"/>
            </a:br>
            <a:r>
              <a:rPr lang="fr-FR" sz="2400" dirty="0" smtClean="0"/>
              <a:t>				tout le membre supérieur, avec aréflexie de tous les ROT</a:t>
            </a:r>
            <a:br>
              <a:rPr lang="fr-FR" sz="2400" dirty="0" smtClean="0"/>
            </a:br>
            <a:r>
              <a:rPr lang="fr-FR" sz="2400" dirty="0" smtClean="0"/>
              <a:t>		-	Atteinte du </a:t>
            </a:r>
            <a:r>
              <a:rPr lang="fr-FR" sz="2400" dirty="0" smtClean="0">
                <a:solidFill>
                  <a:srgbClr val="FF6600"/>
                </a:solidFill>
              </a:rPr>
              <a:t>TPS</a:t>
            </a:r>
            <a:r>
              <a:rPr lang="fr-FR" sz="2400" dirty="0" smtClean="0"/>
              <a:t>, associant les signes d'atteintes des</a:t>
            </a:r>
            <a:br>
              <a:rPr lang="fr-FR" sz="2400" dirty="0" smtClean="0"/>
            </a:br>
            <a:r>
              <a:rPr lang="fr-FR" sz="2400" dirty="0" smtClean="0"/>
              <a:t>				racines C5 et C6</a:t>
            </a:r>
            <a:br>
              <a:rPr lang="fr-FR" sz="2400" dirty="0" smtClean="0"/>
            </a:br>
            <a:r>
              <a:rPr lang="fr-FR" sz="2400" dirty="0" smtClean="0"/>
              <a:t>		-	Atteinte du </a:t>
            </a:r>
            <a:r>
              <a:rPr lang="fr-FR" sz="2400" dirty="0" smtClean="0">
                <a:solidFill>
                  <a:srgbClr val="FF6600"/>
                </a:solidFill>
              </a:rPr>
              <a:t>TPI </a:t>
            </a:r>
            <a:r>
              <a:rPr lang="fr-FR" sz="2400" dirty="0" smtClean="0"/>
              <a:t>(syndrome de </a:t>
            </a:r>
            <a:r>
              <a:rPr lang="fr-FR" sz="2400" dirty="0" err="1" smtClean="0"/>
              <a:t>Pancoast-Tobias</a:t>
            </a:r>
            <a:r>
              <a:rPr lang="fr-FR" sz="2400" dirty="0" smtClean="0"/>
              <a:t>), associant</a:t>
            </a:r>
            <a:br>
              <a:rPr lang="fr-FR" sz="2400" dirty="0" smtClean="0"/>
            </a:br>
            <a:r>
              <a:rPr lang="fr-FR" sz="2400" dirty="0" smtClean="0"/>
              <a:t>				des signes d'atteinte de C8 et un signe de Claude Bernard</a:t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err="1" smtClean="0"/>
              <a:t>Horner</a:t>
            </a:r>
            <a:r>
              <a:rPr lang="fr-FR" sz="2400" dirty="0" smtClean="0"/>
              <a:t> (par atteinte du ganglion sympathique cervical</a:t>
            </a:r>
            <a:br>
              <a:rPr lang="fr-FR" sz="2400" dirty="0" smtClean="0"/>
            </a:br>
            <a:r>
              <a:rPr lang="fr-FR" sz="2400" dirty="0" smtClean="0"/>
              <a:t>				inférieur)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Atteinte du TPS</a:t>
            </a:r>
            <a:endParaRPr lang="fr-FR" dirty="0"/>
          </a:p>
        </p:txBody>
      </p:sp>
      <p:pic>
        <p:nvPicPr>
          <p:cNvPr id="5" name="Image 4" descr="T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9144000" cy="5715000"/>
          </a:xfrm>
          <a:prstGeom prst="rect">
            <a:avLst/>
          </a:prstGeom>
        </p:spPr>
      </p:pic>
      <p:pic>
        <p:nvPicPr>
          <p:cNvPr id="7" name="TPS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85250"/>
            <a:ext cx="7772400" cy="1470025"/>
          </a:xfrm>
        </p:spPr>
        <p:txBody>
          <a:bodyPr/>
          <a:lstStyle/>
          <a:p>
            <a:r>
              <a:rPr lang="fr-FR" dirty="0" smtClean="0"/>
              <a:t>Dégénérescence axonale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38996" y="1206500"/>
            <a:ext cx="8714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8A7862"/>
                </a:solidFill>
              </a:rPr>
              <a:t>Dégénérescence par </a:t>
            </a:r>
            <a:r>
              <a:rPr lang="fr-FR" sz="2400" dirty="0" smtClean="0">
                <a:solidFill>
                  <a:srgbClr val="FF6600"/>
                </a:solidFill>
              </a:rPr>
              <a:t>« </a:t>
            </a:r>
            <a:r>
              <a:rPr lang="fr-FR" sz="2400" i="1" dirty="0" err="1" smtClean="0">
                <a:solidFill>
                  <a:srgbClr val="FF6600"/>
                </a:solidFill>
              </a:rPr>
              <a:t>dying-back</a:t>
            </a:r>
            <a:r>
              <a:rPr lang="fr-FR" sz="2400" dirty="0" smtClean="0">
                <a:solidFill>
                  <a:srgbClr val="FF6600"/>
                </a:solidFill>
              </a:rPr>
              <a:t> » </a:t>
            </a:r>
            <a:r>
              <a:rPr lang="fr-FR" sz="2400" dirty="0" smtClean="0">
                <a:solidFill>
                  <a:srgbClr val="8A7862"/>
                </a:solidFill>
              </a:rPr>
              <a:t>(</a:t>
            </a:r>
            <a:r>
              <a:rPr lang="fr-FR" sz="2400" dirty="0" err="1" smtClean="0">
                <a:solidFill>
                  <a:srgbClr val="8A7862"/>
                </a:solidFill>
              </a:rPr>
              <a:t>axonopathie</a:t>
            </a:r>
            <a:r>
              <a:rPr lang="fr-FR" sz="2400" dirty="0" smtClean="0">
                <a:solidFill>
                  <a:srgbClr val="8A7862"/>
                </a:solidFill>
              </a:rPr>
              <a:t> distale):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-	dégénérescence terminale des axones les plus longs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	(neuropathies </a:t>
            </a:r>
            <a:r>
              <a:rPr lang="fr-FR" sz="2400" dirty="0" err="1" smtClean="0">
                <a:solidFill>
                  <a:srgbClr val="8A7862"/>
                </a:solidFill>
              </a:rPr>
              <a:t>longueur-dépendante</a:t>
            </a:r>
            <a:r>
              <a:rPr lang="fr-FR" sz="2400" dirty="0" smtClean="0">
                <a:solidFill>
                  <a:srgbClr val="8A7862"/>
                </a:solidFill>
              </a:rPr>
              <a:t>)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-	déficit des apports métaboliques aux corps neuronaux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-	=&gt; déficit du transport axonal antérograde 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	(protéines) et rétrograde (élimination des déchets)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-	neuropathies toxiques, diabète, déficits vitaminiques 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 </a:t>
            </a:r>
            <a:endParaRPr lang="en-US" sz="2400" dirty="0">
              <a:solidFill>
                <a:srgbClr val="8A7862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4048294"/>
            <a:ext cx="6502400" cy="2581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Chapitre 6 : syndromes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SYNDROMES TRONCULAIRES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hema-tronculaire-couleur-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9350"/>
            <a:ext cx="8077200" cy="57023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p15_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41" y="983919"/>
            <a:ext cx="5369360" cy="58740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6513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axillaire</a:t>
            </a:r>
            <a:r>
              <a:rPr lang="fr-FR" sz="2400" dirty="0" smtClean="0"/>
              <a:t> (circonflexe)</a:t>
            </a:r>
            <a:br>
              <a:rPr lang="fr-FR" sz="2400" dirty="0" smtClean="0"/>
            </a:br>
            <a:r>
              <a:rPr lang="fr-FR" sz="2400" dirty="0" smtClean="0"/>
              <a:t>		-	Déficit moteur et atrophie du deltoïde</a:t>
            </a:r>
            <a:br>
              <a:rPr lang="fr-FR" sz="2400" dirty="0" smtClean="0"/>
            </a:br>
            <a:r>
              <a:rPr lang="fr-FR" sz="2400" dirty="0" smtClean="0"/>
              <a:t>		-	Troubles sensitifs du moignon de l'épaule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</a:t>
            </a:r>
            <a:r>
              <a:rPr lang="fr-FR" sz="2400" dirty="0" err="1" smtClean="0"/>
              <a:t>sub-scapulaire</a:t>
            </a:r>
            <a:r>
              <a:rPr lang="fr-FR" sz="2400" dirty="0" smtClean="0"/>
              <a:t> (</a:t>
            </a:r>
            <a:r>
              <a:rPr lang="fr-FR" sz="2400" dirty="0" err="1" smtClean="0">
                <a:solidFill>
                  <a:srgbClr val="FF6600"/>
                </a:solidFill>
              </a:rPr>
              <a:t>sus-scapulaire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	-	Amyotrophie des fosses supra et infra épineuses</a:t>
            </a:r>
            <a:br>
              <a:rPr lang="fr-FR" sz="2400" dirty="0" smtClean="0"/>
            </a:br>
            <a:r>
              <a:rPr lang="fr-FR" sz="2400" dirty="0" smtClean="0"/>
              <a:t>		-	Douleurs de la partie postérieure de l'épaule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</a:t>
            </a:r>
            <a:r>
              <a:rPr lang="fr-FR" sz="2400" dirty="0" err="1" smtClean="0">
                <a:solidFill>
                  <a:srgbClr val="FF6600"/>
                </a:solidFill>
              </a:rPr>
              <a:t>musculo-cutané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-	Déficit incomplet de la flexion du coude (car suppléance</a:t>
            </a:r>
            <a:br>
              <a:rPr lang="fr-FR" sz="2400" dirty="0" smtClean="0"/>
            </a:br>
            <a:r>
              <a:rPr lang="fr-FR" sz="2400" dirty="0" smtClean="0"/>
              <a:t>				par le </a:t>
            </a:r>
            <a:r>
              <a:rPr lang="fr-FR" sz="2400" dirty="0" err="1" smtClean="0"/>
              <a:t>brachio-radial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	-	Anesthésie en bande de la face </a:t>
            </a:r>
            <a:r>
              <a:rPr lang="fr-FR" sz="2400" dirty="0" err="1" smtClean="0"/>
              <a:t>antéro-latérale</a:t>
            </a:r>
            <a:r>
              <a:rPr lang="fr-FR" sz="2400" dirty="0" smtClean="0"/>
              <a:t> de l’AB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6513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radial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Compression au bras (gouttière humérale) : le siège le plus 	fréquent</a:t>
            </a:r>
            <a:br>
              <a:rPr lang="fr-FR" sz="2400" dirty="0" smtClean="0"/>
            </a:br>
            <a:r>
              <a:rPr lang="fr-FR" sz="2400" dirty="0" smtClean="0"/>
              <a:t>		-	Déficit moteur de l'extension du poignet, de la première</a:t>
            </a:r>
            <a:br>
              <a:rPr lang="fr-FR" sz="2400" dirty="0" smtClean="0"/>
            </a:br>
            <a:r>
              <a:rPr lang="fr-FR" sz="2400" dirty="0" smtClean="0"/>
              <a:t>				phalange des doigts</a:t>
            </a:r>
            <a:br>
              <a:rPr lang="fr-FR" sz="2400" dirty="0" smtClean="0"/>
            </a:br>
            <a:r>
              <a:rPr lang="fr-FR" sz="2400" dirty="0" smtClean="0"/>
              <a:t>		-	La main est tombante, en « col de cygne », et capote</a:t>
            </a:r>
            <a:br>
              <a:rPr lang="fr-FR" sz="2400" dirty="0" smtClean="0"/>
            </a:br>
            <a:r>
              <a:rPr lang="fr-FR" sz="2400" dirty="0" smtClean="0"/>
              <a:t>				(c'est-à-dire s'</a:t>
            </a:r>
            <a:r>
              <a:rPr lang="fr-FR" sz="2400" dirty="0" err="1" smtClean="0"/>
              <a:t>hyperfléchit</a:t>
            </a:r>
            <a:r>
              <a:rPr lang="fr-FR" sz="2400" dirty="0" smtClean="0"/>
              <a:t>) lorsqu'on demande au sujet</a:t>
            </a:r>
            <a:br>
              <a:rPr lang="fr-FR" sz="2400" dirty="0" smtClean="0"/>
            </a:br>
            <a:r>
              <a:rPr lang="fr-FR" sz="2400" dirty="0" smtClean="0"/>
              <a:t>				de serrer la main de l'examinateur</a:t>
            </a:r>
            <a:br>
              <a:rPr lang="fr-FR" sz="2400" dirty="0" smtClean="0"/>
            </a:br>
            <a:r>
              <a:rPr lang="fr-FR" sz="2400" dirty="0" smtClean="0"/>
              <a:t>		-	Déficit également de l'extension et de l'abduction dorsale</a:t>
            </a:r>
            <a:br>
              <a:rPr lang="fr-FR" sz="2400" dirty="0" smtClean="0"/>
            </a:br>
            <a:r>
              <a:rPr lang="fr-FR" sz="2400" dirty="0" smtClean="0"/>
              <a:t>				du pouce</a:t>
            </a:r>
            <a:br>
              <a:rPr lang="fr-FR" sz="2400" dirty="0" smtClean="0"/>
            </a:br>
            <a:r>
              <a:rPr lang="fr-FR" sz="2400" dirty="0" smtClean="0"/>
              <a:t>		-	Disparition de la saillie du muscle </a:t>
            </a:r>
            <a:r>
              <a:rPr lang="fr-FR" sz="2400" dirty="0" err="1" smtClean="0"/>
              <a:t>brachio-radial</a:t>
            </a:r>
            <a:r>
              <a:rPr lang="fr-FR" sz="2400" dirty="0" smtClean="0"/>
              <a:t> (qui est</a:t>
            </a:r>
            <a:br>
              <a:rPr lang="fr-FR" sz="2400" dirty="0" smtClean="0"/>
            </a:br>
            <a:r>
              <a:rPr lang="fr-FR" sz="2400" dirty="0" smtClean="0"/>
              <a:t>				respectée dans les atteintes C7)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6513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radial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Compression au bras (gouttière humérale) : le siège le plus 	fréquent</a:t>
            </a:r>
            <a:br>
              <a:rPr lang="fr-FR" sz="2400" dirty="0" smtClean="0"/>
            </a:br>
            <a:r>
              <a:rPr lang="fr-FR" sz="2400" dirty="0" smtClean="0"/>
              <a:t>		-	Déficit sensitif absent ou limité à la partie externe du dos</a:t>
            </a:r>
            <a:br>
              <a:rPr lang="fr-FR" sz="2400" dirty="0" smtClean="0"/>
            </a:br>
            <a:r>
              <a:rPr lang="fr-FR" sz="2400" dirty="0" smtClean="0"/>
              <a:t>				de la main (tabatière anatomique)</a:t>
            </a:r>
          </a:p>
          <a:p>
            <a:pPr indent="263525" algn="l">
              <a:tabLst>
                <a:tab pos="266700" algn="l"/>
                <a:tab pos="898525" algn="l"/>
              </a:tabLst>
            </a:pPr>
            <a:r>
              <a:rPr lang="fr-FR" sz="2400" dirty="0" smtClean="0"/>
              <a:t> 	La cause la plus usuelle est une compression prolongée 	(« Saturday night </a:t>
            </a:r>
            <a:r>
              <a:rPr lang="fr-FR" sz="2400" dirty="0" err="1" smtClean="0"/>
              <a:t>palsy</a:t>
            </a:r>
            <a:r>
              <a:rPr lang="fr-FR" sz="2400" dirty="0" smtClean="0"/>
              <a:t> » ou </a:t>
            </a:r>
            <a:r>
              <a:rPr lang="fr-FR" sz="2400" dirty="0" smtClean="0">
                <a:solidFill>
                  <a:srgbClr val="FF6600"/>
                </a:solidFill>
              </a:rPr>
              <a:t>paralysie des amoureux</a:t>
            </a:r>
            <a:r>
              <a:rPr lang="fr-FR" sz="24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Paralysie du nerf radial</a:t>
            </a:r>
            <a:endParaRPr lang="fr-FR" dirty="0"/>
          </a:p>
        </p:txBody>
      </p:sp>
      <p:pic>
        <p:nvPicPr>
          <p:cNvPr id="5" name="Image 4" descr="radi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7" name="radia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981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radial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Les autres sièges d'atteinte sont plus rares</a:t>
            </a:r>
            <a:br>
              <a:rPr lang="fr-FR" sz="2400" dirty="0" smtClean="0"/>
            </a:br>
            <a:r>
              <a:rPr lang="fr-FR" sz="2400" dirty="0" smtClean="0"/>
              <a:t>		-	Atteintes hautes (</a:t>
            </a:r>
            <a:r>
              <a:rPr lang="fr-FR" sz="2400" dirty="0" smtClean="0">
                <a:solidFill>
                  <a:srgbClr val="FF6600"/>
                </a:solidFill>
              </a:rPr>
              <a:t>creux axillaire</a:t>
            </a:r>
            <a:r>
              <a:rPr lang="fr-FR" sz="2400" dirty="0" smtClean="0"/>
              <a:t>) donnant en plus une</a:t>
            </a:r>
            <a:br>
              <a:rPr lang="fr-FR" sz="2400" dirty="0" smtClean="0"/>
            </a:br>
            <a:r>
              <a:rPr lang="fr-FR" sz="2400" dirty="0" smtClean="0"/>
              <a:t>				paralysie de l'extension du coude (triceps) et une</a:t>
            </a:r>
            <a:br>
              <a:rPr lang="fr-FR" sz="2400" dirty="0" smtClean="0"/>
            </a:br>
            <a:r>
              <a:rPr lang="fr-FR" sz="2400" dirty="0" smtClean="0"/>
              <a:t>				aréflexie </a:t>
            </a:r>
            <a:r>
              <a:rPr lang="fr-FR" sz="2400" dirty="0" err="1" smtClean="0"/>
              <a:t>tricipitale</a:t>
            </a:r>
            <a:r>
              <a:rPr lang="fr-FR" sz="2400" dirty="0" smtClean="0"/>
              <a:t>.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dirty="0" smtClean="0">
                <a:solidFill>
                  <a:srgbClr val="FF6600"/>
                </a:solidFill>
              </a:rPr>
              <a:t>Syndrome du nerf interosseux postérieur</a:t>
            </a:r>
            <a:r>
              <a:rPr lang="fr-FR" sz="2400" dirty="0" smtClean="0"/>
              <a:t>, réalisant une</a:t>
            </a:r>
            <a:br>
              <a:rPr lang="fr-FR" sz="2400" dirty="0" smtClean="0"/>
            </a:br>
            <a:r>
              <a:rPr lang="fr-FR" sz="2400" dirty="0" smtClean="0"/>
              <a:t>				atteinte isolée et purement motrice de l'extension des</a:t>
            </a:r>
            <a:br>
              <a:rPr lang="fr-FR" sz="2400" dirty="0" smtClean="0"/>
            </a:br>
            <a:r>
              <a:rPr lang="fr-FR" sz="2400" dirty="0" smtClean="0"/>
              <a:t>				premières phalanges des doigts qui sont en </a:t>
            </a:r>
            <a:r>
              <a:rPr lang="fr-FR" sz="2400" dirty="0" err="1" smtClean="0"/>
              <a:t>demi-flexion</a:t>
            </a: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1687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ulnaire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La compression au coude (gouttière </a:t>
            </a:r>
            <a:r>
              <a:rPr lang="fr-FR" sz="2400" dirty="0" err="1" smtClean="0"/>
              <a:t>épitrochléeo-olécrânienne</a:t>
            </a:r>
            <a:r>
              <a:rPr lang="fr-FR" sz="2400" dirty="0" smtClean="0"/>
              <a:t>) 		est le siège d'atteinte le plus fréquent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b="1" dirty="0" smtClean="0"/>
              <a:t>Déficit moteur :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Déficit des </a:t>
            </a:r>
            <a:r>
              <a:rPr lang="fr-FR" sz="2400" dirty="0" smtClean="0">
                <a:solidFill>
                  <a:srgbClr val="FF6600"/>
                </a:solidFill>
              </a:rPr>
              <a:t>mouvements de latéralité des doigts </a:t>
            </a:r>
            <a:r>
              <a:rPr lang="fr-FR" sz="2400" dirty="0" smtClean="0"/>
              <a:t>par</a:t>
            </a:r>
            <a:br>
              <a:rPr lang="fr-FR" sz="2400" dirty="0" smtClean="0"/>
            </a:br>
            <a:r>
              <a:rPr lang="fr-FR" sz="2400" dirty="0" smtClean="0"/>
              <a:t>				atteinte des muscles interosseux</a:t>
            </a:r>
            <a:br>
              <a:rPr lang="fr-FR" sz="2400" dirty="0" smtClean="0"/>
            </a:br>
            <a:r>
              <a:rPr lang="fr-FR" sz="2400" dirty="0" smtClean="0"/>
              <a:t>				Déficit des </a:t>
            </a:r>
            <a:r>
              <a:rPr lang="fr-FR" sz="2400" dirty="0" smtClean="0">
                <a:solidFill>
                  <a:srgbClr val="FF6600"/>
                </a:solidFill>
              </a:rPr>
              <a:t>fléchisseurs et des extenseurs des 2ème et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			3ème phalanges des 4ème et 5ème doigts </a:t>
            </a:r>
            <a:r>
              <a:rPr lang="fr-FR" sz="2400" dirty="0" smtClean="0"/>
              <a:t> 		-	</a:t>
            </a:r>
            <a:r>
              <a:rPr lang="fr-FR" sz="2400" b="1" dirty="0" smtClean="0"/>
              <a:t>Amyotrophie et rétractions :</a:t>
            </a:r>
            <a:br>
              <a:rPr lang="fr-FR" sz="2400" b="1" dirty="0" smtClean="0"/>
            </a:br>
            <a:r>
              <a:rPr lang="fr-FR" sz="2400" b="1" dirty="0" smtClean="0"/>
              <a:t>				</a:t>
            </a:r>
            <a:r>
              <a:rPr lang="fr-FR" sz="2400" dirty="0" smtClean="0"/>
              <a:t>A un stade évolué, apparaît une amyotrophie des</a:t>
            </a:r>
            <a:br>
              <a:rPr lang="fr-FR" sz="2400" dirty="0" smtClean="0"/>
            </a:br>
            <a:r>
              <a:rPr lang="fr-FR" sz="2400" dirty="0" smtClean="0"/>
              <a:t>				muscles interosseux (bien visible au 1er espace</a:t>
            </a:r>
            <a:br>
              <a:rPr lang="fr-FR" sz="2400" dirty="0" smtClean="0"/>
            </a:br>
            <a:r>
              <a:rPr lang="fr-FR" sz="2400" dirty="0" smtClean="0"/>
              <a:t>				interosseux) et de l'éminence hypothénar</a:t>
            </a:r>
            <a:br>
              <a:rPr lang="fr-FR" sz="2400" dirty="0" smtClean="0"/>
            </a:br>
            <a:r>
              <a:rPr lang="fr-FR" sz="2400" dirty="0" smtClean="0"/>
              <a:t>				La griffe cubitale est tardive et souvent définitive :</a:t>
            </a:r>
            <a:br>
              <a:rPr lang="fr-FR" sz="2400" dirty="0" smtClean="0"/>
            </a:br>
            <a:r>
              <a:rPr lang="fr-FR" sz="2400" dirty="0" smtClean="0"/>
              <a:t>				R4 et R5 sont repliés dans la paume de la main, première</a:t>
            </a:r>
            <a:br>
              <a:rPr lang="fr-FR" sz="2400" dirty="0" smtClean="0"/>
            </a:br>
            <a:r>
              <a:rPr lang="fr-FR" sz="2400" dirty="0" smtClean="0"/>
              <a:t>				phalange étendue et les deux autres en flexion</a:t>
            </a:r>
            <a:r>
              <a:rPr lang="fr-FR" sz="2400" b="1" dirty="0" smtClean="0"/>
              <a:t/>
            </a:r>
            <a:br>
              <a:rPr lang="fr-FR" sz="2400" b="1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30175"/>
            <a:ext cx="7772400" cy="1470025"/>
          </a:xfrm>
        </p:spPr>
        <p:txBody>
          <a:bodyPr/>
          <a:lstStyle/>
          <a:p>
            <a:r>
              <a:rPr lang="fr-FR" dirty="0" smtClean="0"/>
              <a:t>Syndromes tronculaires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63569" y="1473540"/>
            <a:ext cx="8649810" cy="5308260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898525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Nerf ulnaire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/>
              <a:t>La compression au coude (gouttière </a:t>
            </a:r>
            <a:r>
              <a:rPr lang="fr-FR" sz="2400" dirty="0" err="1" smtClean="0"/>
              <a:t>épitrochléeo-olécrânienne</a:t>
            </a:r>
            <a:r>
              <a:rPr lang="fr-FR" sz="2400" dirty="0" smtClean="0"/>
              <a:t>) 		est le siège d'atteinte le plus fréquent</a:t>
            </a:r>
            <a:br>
              <a:rPr lang="fr-FR" sz="2400" dirty="0" smtClean="0"/>
            </a:br>
            <a:r>
              <a:rPr lang="fr-FR" sz="2400" dirty="0" smtClean="0"/>
              <a:t>		-	</a:t>
            </a:r>
            <a:r>
              <a:rPr lang="fr-FR" sz="2400" b="1" dirty="0" smtClean="0"/>
              <a:t>Troubles sensitifs (paresthésies, anesthésie) </a:t>
            </a:r>
            <a:br>
              <a:rPr lang="fr-FR" sz="2400" b="1" dirty="0" smtClean="0"/>
            </a:br>
            <a:r>
              <a:rPr lang="fr-FR" sz="2400" b="1" dirty="0" smtClean="0"/>
              <a:t>				</a:t>
            </a:r>
            <a:r>
              <a:rPr lang="fr-FR" sz="2400" dirty="0" smtClean="0"/>
              <a:t>sur le bord interne de la main, </a:t>
            </a:r>
            <a:br>
              <a:rPr lang="fr-FR" sz="2400" dirty="0" smtClean="0"/>
            </a:br>
            <a:r>
              <a:rPr lang="fr-FR" sz="2400" dirty="0" smtClean="0"/>
              <a:t>				l'auriculaire et le versant interne de l'annulaire</a:t>
            </a:r>
          </a:p>
          <a:p>
            <a:pPr indent="263525" algn="l">
              <a:tabLst>
                <a:tab pos="266700" algn="l"/>
                <a:tab pos="898525" algn="l"/>
              </a:tabLst>
            </a:pP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L'atteinte du nerf au poignet (</a:t>
            </a:r>
            <a:r>
              <a:rPr lang="fr-FR" sz="2400" dirty="0" smtClean="0">
                <a:solidFill>
                  <a:srgbClr val="FF6600"/>
                </a:solidFill>
              </a:rPr>
              <a:t>canal de Guyon</a:t>
            </a:r>
            <a:r>
              <a:rPr lang="fr-FR" sz="2400" dirty="0" smtClean="0"/>
              <a:t>) est beaucoup plus 	rare. La séméiologie est peu différente de celle par atteinte au 	coude. Les troubles sensitifs sont limités à l'auriculaire</a:t>
            </a:r>
            <a:r>
              <a:rPr lang="fr-FR" sz="2400" b="1" dirty="0" smtClean="0"/>
              <a:t/>
            </a:r>
            <a:br>
              <a:rPr lang="fr-FR" sz="2400" b="1" dirty="0" smtClean="0"/>
            </a:b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9574</TotalTime>
  <Words>6334</Words>
  <Application>Microsoft Macintosh PowerPoint</Application>
  <PresentationFormat>Présentation à l'écran (4:3)</PresentationFormat>
  <Paragraphs>379</Paragraphs>
  <Slides>114</Slides>
  <Notes>8</Notes>
  <HiddenSlides>0</HiddenSlides>
  <MMClips>17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114</vt:i4>
      </vt:variant>
    </vt:vector>
  </HeadingPairs>
  <TitlesOfParts>
    <vt:vector size="115" baseType="lpstr">
      <vt:lpstr>Thème Office</vt:lpstr>
      <vt:lpstr>Neuropathies périphériques (pathologie)</vt:lpstr>
      <vt:lpstr>Neuropathies périphériques</vt:lpstr>
      <vt:lpstr>Chapitre 3 : physiopathologie</vt:lpstr>
      <vt:lpstr>Dégénérescence axonale</vt:lpstr>
      <vt:lpstr>Dégénérescence axonale</vt:lpstr>
      <vt:lpstr>Dégénérescence axonale</vt:lpstr>
      <vt:lpstr>Dégénérescence axonale</vt:lpstr>
      <vt:lpstr>Dégénérescence axonale</vt:lpstr>
      <vt:lpstr>Dégénérescence axonale</vt:lpstr>
      <vt:lpstr>Dégénérescence axonale</vt:lpstr>
      <vt:lpstr>Chapitre 3 : physiopathologie</vt:lpstr>
      <vt:lpstr>Démyélinisation</vt:lpstr>
      <vt:lpstr>Démyélinisation</vt:lpstr>
      <vt:lpstr>Démyélinisation segmentaire et axonopathie distale</vt:lpstr>
      <vt:lpstr>Chapitre 3 : physiopathologie</vt:lpstr>
      <vt:lpstr>Autres mécanismes</vt:lpstr>
      <vt:lpstr>Autres mécanismes</vt:lpstr>
      <vt:lpstr>Autres mécanismes</vt:lpstr>
      <vt:lpstr>Autres mécanismes</vt:lpstr>
      <vt:lpstr>Neuropathies périphériques</vt:lpstr>
      <vt:lpstr>Chapitre 4 : syndrome neurogène</vt:lpstr>
      <vt:lpstr>Chapitre 4 : symptômes</vt:lpstr>
      <vt:lpstr>Chapitre 4 : syndrome neurogène</vt:lpstr>
      <vt:lpstr>Chapitre 4 : déficit moteur</vt:lpstr>
      <vt:lpstr>Chapitre 4 : syndrome neurogène</vt:lpstr>
      <vt:lpstr>Chapitre 4 : amyotrophie</vt:lpstr>
      <vt:lpstr>Chapitre 4 : fasciculations</vt:lpstr>
      <vt:lpstr>Chapitre 4 : syndrome neurogène</vt:lpstr>
      <vt:lpstr>Chapitre 4 : ROT</vt:lpstr>
      <vt:lpstr>Chapitre 4 : déficit sensitif</vt:lpstr>
      <vt:lpstr>Chapitre 4 : syndrome neurogène</vt:lpstr>
      <vt:lpstr>Chapitre 4 : signe de Babinski</vt:lpstr>
      <vt:lpstr>Chapitre 4 : syndrome neurogène</vt:lpstr>
      <vt:lpstr>Diagnostic différentiel</vt:lpstr>
      <vt:lpstr>Diagnostic différentiel</vt:lpstr>
      <vt:lpstr>Diagnostic différentiel</vt:lpstr>
      <vt:lpstr>Diagnostic différentiel</vt:lpstr>
      <vt:lpstr>Neuropathies périphériques</vt:lpstr>
      <vt:lpstr>Les outils électrophysiologiques</vt:lpstr>
      <vt:lpstr>Les buts de l’ENMG</vt:lpstr>
      <vt:lpstr>Les buts de l’ENMG</vt:lpstr>
      <vt:lpstr>Electroneuromyographe</vt:lpstr>
      <vt:lpstr>Electroneuromyographe</vt:lpstr>
      <vt:lpstr>Neurographie sensitive</vt:lpstr>
      <vt:lpstr>Neurographie sensitive</vt:lpstr>
      <vt:lpstr>Neurographie sensitive</vt:lpstr>
      <vt:lpstr>Neurographie sensitive</vt:lpstr>
      <vt:lpstr>Neurographie motrice</vt:lpstr>
      <vt:lpstr>Neurographie motrice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Neurographie motrice</vt:lpstr>
      <vt:lpstr>Neurographie motrice</vt:lpstr>
      <vt:lpstr>Diapositive 59</vt:lpstr>
      <vt:lpstr>Réflexologie</vt:lpstr>
      <vt:lpstr>Electromyographie</vt:lpstr>
      <vt:lpstr>Electromyographie</vt:lpstr>
      <vt:lpstr>Electromyographie</vt:lpstr>
      <vt:lpstr>Electromyographie</vt:lpstr>
      <vt:lpstr>EMG : perte axonale aigüe</vt:lpstr>
      <vt:lpstr>EMG : perte axonale chronique</vt:lpstr>
      <vt:lpstr>EMG : myopathie</vt:lpstr>
      <vt:lpstr>ENMG: NSS</vt:lpstr>
      <vt:lpstr>Neuropathies périphériques</vt:lpstr>
      <vt:lpstr>Chapitre 6 : syndromes périphériques</vt:lpstr>
      <vt:lpstr>Syndrome radiculaire</vt:lpstr>
      <vt:lpstr>Dermatomes</vt:lpstr>
      <vt:lpstr>Topographie des radiculalgies</vt:lpstr>
      <vt:lpstr>Topographie des radiculalgies</vt:lpstr>
      <vt:lpstr>Radiculopathies</vt:lpstr>
      <vt:lpstr>Plaintes du syn radiculaire</vt:lpstr>
      <vt:lpstr>Syndrome radiculaire</vt:lpstr>
      <vt:lpstr>Signe de Lasègue</vt:lpstr>
      <vt:lpstr>Syndrome radiculaire</vt:lpstr>
      <vt:lpstr>Syndrome radiculaire</vt:lpstr>
      <vt:lpstr>Syndrome radiculaire</vt:lpstr>
      <vt:lpstr>Syndrome radiculaire</vt:lpstr>
      <vt:lpstr>Syndrome radiculaire</vt:lpstr>
      <vt:lpstr>Cas particuliers</vt:lpstr>
      <vt:lpstr>Cas particuliers</vt:lpstr>
      <vt:lpstr>Cas particuliers</vt:lpstr>
      <vt:lpstr>Chapitre 6 : syndromes périphériques</vt:lpstr>
      <vt:lpstr>Syndromes plexuels</vt:lpstr>
      <vt:lpstr>Atteinte du TPS</vt:lpstr>
      <vt:lpstr>Chapitre 6 : syndromes périphériques</vt:lpstr>
      <vt:lpstr>Syndromes tronculaires</vt:lpstr>
      <vt:lpstr>Syndromes tronculaires</vt:lpstr>
      <vt:lpstr>Syndromes tronculaires</vt:lpstr>
      <vt:lpstr>Syndromes tronculaires</vt:lpstr>
      <vt:lpstr>Syndromes tronculaires</vt:lpstr>
      <vt:lpstr>Paralysie du nerf radial</vt:lpstr>
      <vt:lpstr>Syndromes tronculaires</vt:lpstr>
      <vt:lpstr>Syndromes tronculaires</vt:lpstr>
      <vt:lpstr>Syndromes tronculaires</vt:lpstr>
      <vt:lpstr>Griffe ulnaire</vt:lpstr>
      <vt:lpstr>Syndromes tronculaires</vt:lpstr>
      <vt:lpstr>Syndromes tronculaires</vt:lpstr>
      <vt:lpstr>Syndromes tronculaires</vt:lpstr>
      <vt:lpstr>Syndromes tronculaires</vt:lpstr>
      <vt:lpstr>Syndromes tronculaires</vt:lpstr>
      <vt:lpstr>Syndromes tronculaires</vt:lpstr>
      <vt:lpstr>Syndromes tronculaires</vt:lpstr>
      <vt:lpstr>Syndromes tronculaires</vt:lpstr>
      <vt:lpstr>Chapitre 6 : syndromes périphériques</vt:lpstr>
      <vt:lpstr>Classification topographique des neuropathies périphériques</vt:lpstr>
      <vt:lpstr>Classification topographique des neuropathies périphériques</vt:lpstr>
      <vt:lpstr>Classification topographique des neuropathies périphériques</vt:lpstr>
      <vt:lpstr>Classification topographique des neuropathies périphériques</vt:lpstr>
      <vt:lpstr>Classification topographique des neuropathies périphériques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Neuropathies périphériques</dc:title>
  <dc:creator>Francois Wang</dc:creator>
  <cp:lastModifiedBy>Francois Wang</cp:lastModifiedBy>
  <cp:revision>117</cp:revision>
  <dcterms:created xsi:type="dcterms:W3CDTF">2015-12-01T05:42:51Z</dcterms:created>
  <dcterms:modified xsi:type="dcterms:W3CDTF">2015-12-01T09:16:15Z</dcterms:modified>
</cp:coreProperties>
</file>