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57" r:id="rId3"/>
    <p:sldId id="269" r:id="rId4"/>
    <p:sldId id="271" r:id="rId5"/>
    <p:sldId id="270" r:id="rId6"/>
    <p:sldId id="273" r:id="rId7"/>
    <p:sldId id="274" r:id="rId8"/>
    <p:sldId id="278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FF99"/>
    <a:srgbClr val="FF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72F10-5068-4F51-BDA2-34469992C16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9BB45-312E-4473-884E-D1A7A5760524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241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8B6609-2B10-4788-93F5-675D3C1CA9F5}" type="datetimeFigureOut">
              <a:rPr lang="fr-BE" smtClean="0"/>
              <a:t>06-07-15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D2746E-0591-453B-8729-2B25782D877B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bloux.ulg.ac.be/cb" TargetMode="External"/><Relationship Id="rId2" Type="http://schemas.openxmlformats.org/officeDocument/2006/relationships/hyperlink" Target="mailto:a.Richel@ulg.ac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rbi.ulg.ac.be/browse?type=author&amp;value=Jacquet,%20Nicolas%20p078530" TargetMode="External"/><Relationship Id="rId2" Type="http://schemas.openxmlformats.org/officeDocument/2006/relationships/hyperlink" Target="http://orbi.ulg.ac.be/browse?type=author&amp;value=Richel,+Aurore+p03009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as.jacquet@ulg.ac.be" TargetMode="External"/><Relationship Id="rId2" Type="http://schemas.openxmlformats.org/officeDocument/2006/relationships/hyperlink" Target="mailto:a.richel@ulg.ac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2800" b="1" cap="none" dirty="0" smtClean="0"/>
              <a:t>Présentation des activités du laboratoire de chimie biologique industrielle (</a:t>
            </a:r>
            <a:r>
              <a:rPr lang="fr-BE" sz="2800" b="1" cap="none" dirty="0" err="1" smtClean="0"/>
              <a:t>GxABT</a:t>
            </a:r>
            <a:r>
              <a:rPr lang="fr-BE" sz="2800" b="1" cap="none" dirty="0" smtClean="0"/>
              <a:t>-CBI)</a:t>
            </a:r>
            <a:endParaRPr lang="fr-BE" sz="2800" b="1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>
                <a:solidFill>
                  <a:schemeClr val="accent5">
                    <a:lumMod val="50000"/>
                  </a:schemeClr>
                </a:solidFill>
              </a:rPr>
              <a:t>Prof. A. Richel</a:t>
            </a:r>
          </a:p>
          <a:p>
            <a:endParaRPr lang="fr-BE" sz="19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900" i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a.Richel@ulg.ac.be</a:t>
            </a:r>
            <a:endParaRPr lang="fr-BE" sz="19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900" i="1" dirty="0" smtClean="0">
                <a:solidFill>
                  <a:schemeClr val="accent5">
                    <a:lumMod val="50000"/>
                  </a:schemeClr>
                </a:solidFill>
              </a:rPr>
              <a:t>Tel: +32 81 62 26 33</a:t>
            </a:r>
          </a:p>
          <a:p>
            <a:endParaRPr lang="fr-BE" sz="19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BE" sz="1900" i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www.gembloux.ulg.ac.be/cb</a:t>
            </a:r>
            <a:endParaRPr lang="fr-BE" sz="19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BE" sz="19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9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4344679" cy="75834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935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497" y="548680"/>
            <a:ext cx="5665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Site Internet : </a:t>
            </a:r>
            <a:r>
              <a:rPr lang="fr-BE" sz="2400" b="1" dirty="0">
                <a:solidFill>
                  <a:srgbClr val="0070C0"/>
                </a:solidFill>
              </a:rPr>
              <a:t>www.gembloux.ulg.ac.be/cb</a:t>
            </a:r>
          </a:p>
          <a:p>
            <a:r>
              <a:rPr lang="fr-BE" sz="2400" b="1" dirty="0" smtClean="0"/>
              <a:t> </a:t>
            </a:r>
            <a:endParaRPr lang="fr-BE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8" y="1073298"/>
            <a:ext cx="7933370" cy="566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497" y="779220"/>
            <a:ext cx="52153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Plateforme</a:t>
            </a:r>
            <a:r>
              <a:rPr lang="fr-BE" sz="2400" b="1" dirty="0"/>
              <a:t> Orbi : </a:t>
            </a:r>
            <a:r>
              <a:rPr lang="fr-BE" sz="2400" b="1" dirty="0">
                <a:solidFill>
                  <a:srgbClr val="0070C0"/>
                </a:solidFill>
              </a:rPr>
              <a:t>http://orbi.ulg.ac.be/</a:t>
            </a:r>
            <a:endParaRPr lang="fr-BE" sz="2400" b="1" dirty="0" smtClean="0">
              <a:solidFill>
                <a:srgbClr val="0070C0"/>
              </a:solidFill>
            </a:endParaRPr>
          </a:p>
          <a:p>
            <a:endParaRPr lang="fr-BE" sz="2400" b="1" dirty="0">
              <a:solidFill>
                <a:srgbClr val="0070C0"/>
              </a:solidFill>
            </a:endParaRPr>
          </a:p>
          <a:p>
            <a:endParaRPr lang="fr-BE" sz="2400" b="1" dirty="0">
              <a:solidFill>
                <a:srgbClr val="0070C0"/>
              </a:solidFill>
            </a:endParaRPr>
          </a:p>
          <a:p>
            <a:r>
              <a:rPr lang="fr-BE" sz="2400" b="1" dirty="0" smtClean="0"/>
              <a:t> </a:t>
            </a:r>
            <a:endParaRPr lang="fr-BE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62497" y="1558533"/>
            <a:ext cx="8341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R</a:t>
            </a:r>
            <a:r>
              <a:rPr lang="fr-BE" dirty="0" smtClean="0"/>
              <a:t>épertoire </a:t>
            </a:r>
            <a:r>
              <a:rPr lang="fr-BE" dirty="0"/>
              <a:t>institutionnel </a:t>
            </a:r>
            <a:r>
              <a:rPr lang="fr-BE" dirty="0" smtClean="0"/>
              <a:t>pour le dépôt </a:t>
            </a:r>
            <a:r>
              <a:rPr lang="fr-BE" dirty="0"/>
              <a:t>des publications de </a:t>
            </a:r>
            <a:r>
              <a:rPr lang="fr-BE" dirty="0" err="1"/>
              <a:t>l'ULg</a:t>
            </a:r>
            <a:r>
              <a:rPr lang="fr-BE" dirty="0"/>
              <a:t> afin d'en accroître la visibilité, l’accessibilité et l'impact </a:t>
            </a:r>
            <a:r>
              <a:rPr lang="fr-BE" dirty="0" smtClean="0"/>
              <a:t>(Open Access)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62497" y="2492896"/>
            <a:ext cx="560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Liens vers les publications Prof. </a:t>
            </a:r>
            <a:r>
              <a:rPr lang="fr-BE" dirty="0" err="1" smtClean="0"/>
              <a:t>A.Richel</a:t>
            </a:r>
            <a:r>
              <a:rPr lang="fr-BE" dirty="0" smtClean="0"/>
              <a:t> et Dr. Ir. </a:t>
            </a:r>
            <a:r>
              <a:rPr lang="fr-BE" dirty="0" err="1" smtClean="0"/>
              <a:t>N.Jacquet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63008" y="3068960"/>
            <a:ext cx="819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2"/>
              </a:rPr>
              <a:t>http://</a:t>
            </a:r>
            <a:r>
              <a:rPr lang="fr-BE" dirty="0" smtClean="0">
                <a:hlinkClick r:id="rId2"/>
              </a:rPr>
              <a:t>orbi.ulg.ac.be/browse?type=author&amp;value=Richel%2C+Aurore+p030093</a:t>
            </a:r>
            <a:endParaRPr lang="fr-BE" dirty="0" smtClean="0"/>
          </a:p>
          <a:p>
            <a:endParaRPr lang="fr-BE" dirty="0"/>
          </a:p>
          <a:p>
            <a:r>
              <a:rPr lang="fr-BE" dirty="0">
                <a:hlinkClick r:id="rId3"/>
              </a:rPr>
              <a:t>http://orbi.ulg.ac.be/browse?type=author&amp;value=Jacquet,%</a:t>
            </a:r>
            <a:r>
              <a:rPr lang="fr-BE" dirty="0" smtClean="0">
                <a:hlinkClick r:id="rId3"/>
              </a:rPr>
              <a:t>20Nicolas%20p078530</a:t>
            </a:r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194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919413"/>
            <a:ext cx="10969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150452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Activités d’enseignement </a:t>
            </a:r>
          </a:p>
          <a:p>
            <a:pPr lvl="1"/>
            <a:r>
              <a:rPr lang="fr-BE" dirty="0" smtClean="0"/>
              <a:t>Chimie biologique, bioraffinage, chimie verte, chimie des substances naturelles, génie des procédés chimiques, méthodes d’analyse, etc.</a:t>
            </a:r>
          </a:p>
          <a:p>
            <a:pPr lvl="1"/>
            <a:r>
              <a:rPr lang="fr-BE" dirty="0" smtClean="0"/>
              <a:t>Formation de stagiaires, TFE, doctorats…</a:t>
            </a:r>
            <a:endParaRPr lang="fr-BE" dirty="0"/>
          </a:p>
          <a:p>
            <a:endParaRPr lang="fr-BE" dirty="0" smtClean="0"/>
          </a:p>
          <a:p>
            <a:r>
              <a:rPr lang="fr-BE" dirty="0"/>
              <a:t>Activités </a:t>
            </a:r>
            <a:r>
              <a:rPr lang="fr-BE" dirty="0" smtClean="0"/>
              <a:t>de recherche</a:t>
            </a:r>
          </a:p>
          <a:p>
            <a:endParaRPr lang="fr-BE" dirty="0" smtClean="0"/>
          </a:p>
          <a:p>
            <a:r>
              <a:rPr lang="fr-BE" dirty="0" smtClean="0"/>
              <a:t>Prestations pour tiers</a:t>
            </a:r>
          </a:p>
          <a:p>
            <a:endParaRPr lang="fr-BE" dirty="0"/>
          </a:p>
          <a:p>
            <a:r>
              <a:rPr lang="fr-BE" dirty="0" smtClean="0"/>
              <a:t>Services à la communauté</a:t>
            </a:r>
          </a:p>
          <a:p>
            <a:pPr lvl="1"/>
            <a:r>
              <a:rPr lang="fr-BE" dirty="0" smtClean="0"/>
              <a:t>Diffusion de l’information (congrès, articles, livres, etc.)</a:t>
            </a:r>
          </a:p>
          <a:p>
            <a:pPr lvl="1"/>
            <a:r>
              <a:rPr lang="fr-BE" dirty="0" smtClean="0"/>
              <a:t>Vulgarisation scientifique</a:t>
            </a:r>
          </a:p>
          <a:p>
            <a:pPr lvl="1"/>
            <a:r>
              <a:rPr lang="fr-BE" dirty="0" smtClean="0"/>
              <a:t>Etc.</a:t>
            </a:r>
            <a:endParaRPr lang="fr-BE" dirty="0"/>
          </a:p>
          <a:p>
            <a:endParaRPr lang="fr-BE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716016" y="3281064"/>
            <a:ext cx="3600400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000" b="1" dirty="0" smtClean="0"/>
              <a:t>Bioraffinage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000" b="1" dirty="0" smtClean="0"/>
              <a:t>Valorisation des molécules biologiques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000" b="1" dirty="0" smtClean="0"/>
              <a:t>Procédés industriels correspondants</a:t>
            </a:r>
            <a:endParaRPr lang="fr-BE" sz="2000" b="1" dirty="0"/>
          </a:p>
        </p:txBody>
      </p:sp>
      <p:pic>
        <p:nvPicPr>
          <p:cNvPr id="4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2472471" cy="431559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4427984" y="2944688"/>
            <a:ext cx="216024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779912" y="3520752"/>
            <a:ext cx="75608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779912" y="4312840"/>
            <a:ext cx="75608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211960" y="4912280"/>
            <a:ext cx="324036" cy="192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0847" y="908720"/>
            <a:ext cx="345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Activités et thématiques :</a:t>
            </a:r>
            <a:endParaRPr lang="fr-BE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724128" y="288487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rgbClr val="92D050"/>
                </a:solidFill>
              </a:rPr>
              <a:t>Thématiques</a:t>
            </a:r>
            <a:endParaRPr lang="fr-BE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825788" y="3083161"/>
            <a:ext cx="6738305" cy="3057145"/>
          </a:xfrm>
          <a:prstGeom prst="roundRect">
            <a:avLst>
              <a:gd name="adj" fmla="val 6246"/>
            </a:avLst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214298" y="3600524"/>
            <a:ext cx="5279738" cy="2022419"/>
          </a:xfrm>
          <a:prstGeom prst="roundRect">
            <a:avLst>
              <a:gd name="adj" fmla="val 12016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887" y="116514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Stratégie de recherche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8" y="332656"/>
            <a:ext cx="2926514" cy="5108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ZoneTexte 4"/>
          <p:cNvSpPr txBox="1"/>
          <p:nvPr/>
        </p:nvSpPr>
        <p:spPr>
          <a:xfrm>
            <a:off x="395536" y="1700808"/>
            <a:ext cx="860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Approche transversale sur la transformation des bioressources (« biomasse-chimie »)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9512" y="4214658"/>
            <a:ext cx="2104840" cy="64633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Matières premières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48494" y="4353157"/>
            <a:ext cx="2104840" cy="36933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Procédés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29541" y="4353157"/>
            <a:ext cx="2104840" cy="36933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Bioproduits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36699" y="5258427"/>
            <a:ext cx="3492388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Analyse de l’impact environnemental (ACV)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Analyse des coûts de production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267744" y="3356992"/>
            <a:ext cx="338106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Sélection, optimisation du procédé (incluant recyclage) </a:t>
            </a:r>
            <a:endParaRPr lang="fr-FR" sz="1400" dirty="0"/>
          </a:p>
        </p:txBody>
      </p:sp>
      <p:sp>
        <p:nvSpPr>
          <p:cNvPr id="10" name="Flèche vers la droite 9"/>
          <p:cNvSpPr/>
          <p:nvPr/>
        </p:nvSpPr>
        <p:spPr>
          <a:xfrm>
            <a:off x="4729275" y="4416774"/>
            <a:ext cx="400266" cy="305715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2236699" y="4416774"/>
            <a:ext cx="400266" cy="305715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011922" y="2459974"/>
            <a:ext cx="272423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Recherche fondamentale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Transfert industriel 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Prototypage, proof of concept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752731" y="5082064"/>
            <a:ext cx="1983421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smtClean="0"/>
              <a:t>Veille technologique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smtClean="0"/>
              <a:t>Diffusion de l’information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6374227" y="6021868"/>
            <a:ext cx="26318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" dirty="0"/>
              <a:t>© CBI – Gembloux Agro-Bio Tech – Université de Liège</a:t>
            </a:r>
          </a:p>
        </p:txBody>
      </p:sp>
    </p:spTree>
    <p:extLst>
      <p:ext uri="{BB962C8B-B14F-4D97-AF65-F5344CB8AC3E}">
        <p14:creationId xmlns:p14="http://schemas.microsoft.com/office/powerpoint/2010/main" val="16577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472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Stratégie de recherche :</a:t>
            </a:r>
          </a:p>
          <a:p>
            <a:pPr marL="0" indent="0">
              <a:buNone/>
            </a:pPr>
            <a:r>
              <a:rPr lang="fr-BE" b="1" dirty="0" smtClean="0"/>
              <a:t>Réflexions sur la sélection de la matière première</a:t>
            </a:r>
          </a:p>
          <a:p>
            <a:pPr marL="0" indent="0">
              <a:buNone/>
            </a:pPr>
            <a:endParaRPr lang="fr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Composition chimique: développement des méthodes analytiques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Variation de composition (saisonnière, espèces,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Espèces souvent « locales » (agricoles, forestières, sous-produits et effluents des industries de transformations, déchets urbains)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Conditionnement, mise en œuvre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Conservation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11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2472471" cy="43155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365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00472"/>
            <a:ext cx="88924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Stratégie de recherche :</a:t>
            </a:r>
          </a:p>
          <a:p>
            <a:pPr marL="0" indent="0">
              <a:buNone/>
            </a:pPr>
            <a:r>
              <a:rPr lang="fr-BE" b="1" dirty="0" smtClean="0"/>
              <a:t>Réflexions sur le procédé d’extraction (prétraitement) et conversion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Approche privilégiée: voie « biochimique » (c.à.d. &lt; 400°C)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Faible impact environnemental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Faisabilité technico-économique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Développement expérimental (lab-scale)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Equipements pilotes (hall pilote, </a:t>
            </a:r>
            <a:r>
              <a:rPr lang="fr-BE" dirty="0"/>
              <a:t>=&gt; transfert </a:t>
            </a:r>
            <a:r>
              <a:rPr lang="fr-BE" dirty="0" smtClean="0"/>
              <a:t>industriel)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Plateforme analytique 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4" name="Picture 2" descr="C:\Users\Aurore\Desktop\chimie\chimie\jlw-04042013-chimie-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17915"/>
            <a:ext cx="3057068" cy="20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urore\Desktop\chimie\chimie\jlw-04042013-chimie-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35360"/>
            <a:ext cx="3056695" cy="2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2472471" cy="43155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686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76536"/>
            <a:ext cx="88924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Stratégie de recherche : Champs d’applications</a:t>
            </a:r>
          </a:p>
          <a:p>
            <a:pPr marL="0" indent="0">
              <a:buNone/>
            </a:pPr>
            <a:endParaRPr lang="fr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Nouveaux produits (haute valeur ajoutée) et formulations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fr-BE" sz="2000" dirty="0" smtClean="0"/>
              <a:t>pharma, biomatériaux, additifs, adhésifs, </a:t>
            </a:r>
            <a:r>
              <a:rPr lang="fr-BE" sz="2000" dirty="0" err="1" smtClean="0"/>
              <a:t>food</a:t>
            </a:r>
            <a:r>
              <a:rPr lang="fr-BE" sz="2000" dirty="0" smtClean="0"/>
              <a:t> (avec partenariat industriel)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Produits de substitution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Molécules plateformes (incluant bioéthanol), acide lactique, succinique, n-butanol, 5-HMF/2-F/FDCA, xylitol,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Biopolymères/molécules  « en l’état » 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6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2472471" cy="43155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2364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48544"/>
            <a:ext cx="88924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Stratégie de recherche : Champs d’applications</a:t>
            </a:r>
          </a:p>
          <a:p>
            <a:pPr marL="0" indent="0">
              <a:buNone/>
            </a:pPr>
            <a:endParaRPr lang="fr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Rendements théoriques (ex. Tonnes/hectares de culture)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Critères techniques (performances pour une application donnée, stabilité…)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BE" dirty="0" smtClean="0"/>
              <a:t>Empreinte environnementale (émission CO</a:t>
            </a:r>
            <a:r>
              <a:rPr lang="fr-BE" baseline="-25000" dirty="0" smtClean="0"/>
              <a:t>2</a:t>
            </a:r>
            <a:r>
              <a:rPr lang="fr-BE" dirty="0" smtClean="0"/>
              <a:t>, économie d’énergie, ACV,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6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2472471" cy="43155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742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gembloux.ulg.ac.be/chimie-biologique-industrielle/wp-content/themes/volt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2472471" cy="43155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Rectangle 5"/>
          <p:cNvSpPr/>
          <p:nvPr/>
        </p:nvSpPr>
        <p:spPr>
          <a:xfrm>
            <a:off x="200847" y="908720"/>
            <a:ext cx="4043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Collaborations internationales</a:t>
            </a:r>
            <a:endParaRPr lang="fr-B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23528" y="1519039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Renforcement des collaborations transfrontalières </a:t>
            </a:r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Partenaire projet POLYCHANVRE INTERREG IV (FWV) et implication dans les futurs projets INTERREG V (FWV)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Collaborations avec les labos membres de la SFR Condorcet (Ex:  l'UMR-FARE)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Implication dans la </a:t>
            </a:r>
            <a:r>
              <a:rPr lang="fr-BE" dirty="0"/>
              <a:t>chaire </a:t>
            </a:r>
            <a:r>
              <a:rPr lang="fr-BE" dirty="0" smtClean="0"/>
              <a:t>« Biotechnologie Blanche </a:t>
            </a:r>
            <a:r>
              <a:rPr lang="fr-BE" dirty="0"/>
              <a:t>et </a:t>
            </a:r>
            <a:r>
              <a:rPr lang="fr-BE" dirty="0" smtClean="0"/>
              <a:t>Chimie </a:t>
            </a:r>
            <a:r>
              <a:rPr lang="fr-BE" dirty="0"/>
              <a:t>V</a:t>
            </a:r>
            <a:r>
              <a:rPr lang="fr-BE" dirty="0" smtClean="0"/>
              <a:t>erte » </a:t>
            </a:r>
            <a:r>
              <a:rPr lang="fr-BE" dirty="0" err="1" smtClean="0"/>
              <a:t>ULg</a:t>
            </a:r>
            <a:r>
              <a:rPr lang="fr-BE" dirty="0" smtClean="0"/>
              <a:t>-URCA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 smtClean="0"/>
              <a:t>Collaborations internationales</a:t>
            </a:r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Collaboration avec les universités de Yale</a:t>
            </a:r>
            <a:r>
              <a:rPr lang="fr-BE" dirty="0"/>
              <a:t>, </a:t>
            </a:r>
            <a:r>
              <a:rPr lang="fr-BE" dirty="0" smtClean="0"/>
              <a:t>Berkeley</a:t>
            </a:r>
            <a:r>
              <a:rPr lang="fr-BE" dirty="0"/>
              <a:t>, </a:t>
            </a:r>
            <a:r>
              <a:rPr lang="fr-BE" dirty="0" err="1" smtClean="0"/>
              <a:t>Kobé</a:t>
            </a:r>
            <a:r>
              <a:rPr lang="fr-BE" dirty="0"/>
              <a:t>, </a:t>
            </a:r>
            <a:r>
              <a:rPr lang="fr-BE" dirty="0" smtClean="0"/>
              <a:t>Trois Rivières, York </a:t>
            </a:r>
            <a:r>
              <a:rPr lang="fr-BE" dirty="0"/>
              <a:t>=&gt; échange </a:t>
            </a:r>
            <a:r>
              <a:rPr lang="fr-BE" dirty="0" smtClean="0"/>
              <a:t>d'étudiants et de doctorants</a:t>
            </a:r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Prof. Aurore </a:t>
            </a:r>
            <a:r>
              <a:rPr lang="fr-BE" dirty="0" err="1"/>
              <a:t>Richel</a:t>
            </a:r>
            <a:r>
              <a:rPr lang="fr-BE" dirty="0"/>
              <a:t> est représentante nationale de </a:t>
            </a:r>
            <a:r>
              <a:rPr lang="fr-BE" dirty="0" smtClean="0"/>
              <a:t>trois </a:t>
            </a:r>
            <a:r>
              <a:rPr lang="fr-BE" dirty="0"/>
              <a:t>actions COST </a:t>
            </a:r>
            <a:r>
              <a:rPr lang="fr-BE" dirty="0" smtClean="0"/>
              <a:t>=&gt; </a:t>
            </a:r>
            <a:r>
              <a:rPr lang="fr-BE" dirty="0"/>
              <a:t>participation aux activités </a:t>
            </a:r>
            <a:r>
              <a:rPr lang="fr-BE" dirty="0" smtClean="0"/>
              <a:t>du réseau </a:t>
            </a:r>
          </a:p>
          <a:p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Accueil </a:t>
            </a:r>
            <a:r>
              <a:rPr lang="fr-BE" dirty="0"/>
              <a:t>de nombreux étudiants dans le cadre de </a:t>
            </a:r>
            <a:r>
              <a:rPr lang="fr-BE" dirty="0" smtClean="0"/>
              <a:t>missions </a:t>
            </a:r>
            <a:r>
              <a:rPr lang="fr-BE" dirty="0"/>
              <a:t>scientifiques à court </a:t>
            </a:r>
            <a:r>
              <a:rPr lang="fr-BE" dirty="0" smtClean="0"/>
              <a:t>terme.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744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497" y="908720"/>
            <a:ext cx="1919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 smtClean="0"/>
              <a:t>Staff :  20 ETP</a:t>
            </a:r>
            <a:endParaRPr lang="fr-BE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1520" y="172461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Academic and scientific </a:t>
            </a:r>
            <a:r>
              <a:rPr lang="en-US" u="sng" dirty="0" smtClean="0"/>
              <a:t>staff : </a:t>
            </a:r>
          </a:p>
          <a:p>
            <a:endParaRPr lang="en-US" dirty="0" smtClean="0"/>
          </a:p>
          <a:p>
            <a:r>
              <a:rPr lang="en-US" dirty="0" smtClean="0"/>
              <a:t>Prof</a:t>
            </a:r>
            <a:r>
              <a:rPr lang="en-US" dirty="0"/>
              <a:t>. </a:t>
            </a:r>
            <a:r>
              <a:rPr lang="en-US" dirty="0" err="1"/>
              <a:t>Aurore</a:t>
            </a:r>
            <a:r>
              <a:rPr lang="en-US" dirty="0"/>
              <a:t> </a:t>
            </a:r>
            <a:r>
              <a:rPr lang="en-US" dirty="0" err="1" smtClean="0"/>
              <a:t>Richel</a:t>
            </a:r>
            <a:r>
              <a:rPr lang="en-US" dirty="0" smtClean="0"/>
              <a:t>, Head </a:t>
            </a:r>
            <a:r>
              <a:rPr lang="en-US" dirty="0"/>
              <a:t>of the </a:t>
            </a:r>
            <a:r>
              <a:rPr lang="en-US" dirty="0" smtClean="0"/>
              <a:t>laboratory, </a:t>
            </a:r>
            <a:r>
              <a:rPr lang="en-US" dirty="0" smtClean="0">
                <a:hlinkClick r:id="rId2"/>
              </a:rPr>
              <a:t>a.richel@ulg.ac.be</a:t>
            </a:r>
            <a:r>
              <a:rPr lang="en-US" dirty="0" smtClean="0"/>
              <a:t>,  Phone</a:t>
            </a:r>
            <a:r>
              <a:rPr lang="en-US" dirty="0"/>
              <a:t>: +32 81 62 26 33</a:t>
            </a:r>
          </a:p>
          <a:p>
            <a:r>
              <a:rPr lang="en-US" dirty="0" smtClean="0"/>
              <a:t>Dr</a:t>
            </a:r>
            <a:r>
              <a:rPr lang="en-US" dirty="0"/>
              <a:t>. Ir. Nicolas </a:t>
            </a:r>
            <a:r>
              <a:rPr lang="en-US" dirty="0" err="1" smtClean="0"/>
              <a:t>Jacquet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nicolas.jacquet@ulg.ac.be</a:t>
            </a:r>
            <a:r>
              <a:rPr lang="en-US" dirty="0" smtClean="0"/>
              <a:t>, Phone</a:t>
            </a:r>
            <a:r>
              <a:rPr lang="en-US" dirty="0"/>
              <a:t>: +32 81 62 22 25</a:t>
            </a:r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251520" y="317580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 err="1"/>
              <a:t>Research</a:t>
            </a:r>
            <a:r>
              <a:rPr lang="fr-BE" u="sng" dirty="0"/>
              <a:t> assistants</a:t>
            </a:r>
          </a:p>
          <a:p>
            <a:endParaRPr lang="fr-BE" dirty="0"/>
          </a:p>
          <a:p>
            <a:pPr algn="just"/>
            <a:r>
              <a:rPr lang="fr-BE" dirty="0" err="1"/>
              <a:t>Aguedo</a:t>
            </a:r>
            <a:r>
              <a:rPr lang="fr-BE" dirty="0"/>
              <a:t> </a:t>
            </a:r>
            <a:r>
              <a:rPr lang="fr-BE" dirty="0" smtClean="0"/>
              <a:t>Mario, </a:t>
            </a:r>
            <a:r>
              <a:rPr lang="fr-BE" dirty="0" err="1" smtClean="0"/>
              <a:t>Bombeck</a:t>
            </a:r>
            <a:r>
              <a:rPr lang="fr-BE" dirty="0" smtClean="0"/>
              <a:t> Pierre-Louis, Gillet Sébastien, </a:t>
            </a:r>
            <a:r>
              <a:rPr lang="fr-BE" dirty="0" err="1" smtClean="0"/>
              <a:t>Levicek</a:t>
            </a:r>
            <a:r>
              <a:rPr lang="fr-BE" dirty="0" smtClean="0"/>
              <a:t> Diana, </a:t>
            </a:r>
            <a:r>
              <a:rPr lang="fr-BE" dirty="0" err="1" smtClean="0"/>
              <a:t>Maayoufi</a:t>
            </a:r>
            <a:r>
              <a:rPr lang="fr-BE" dirty="0" smtClean="0"/>
              <a:t> Saïd, </a:t>
            </a:r>
            <a:r>
              <a:rPr lang="fr-BE" dirty="0" err="1" smtClean="0"/>
              <a:t>Maniet</a:t>
            </a:r>
            <a:r>
              <a:rPr lang="fr-BE" dirty="0" smtClean="0"/>
              <a:t> Guillaume, </a:t>
            </a:r>
            <a:r>
              <a:rPr lang="fr-BE" dirty="0" err="1" smtClean="0"/>
              <a:t>Miazek</a:t>
            </a:r>
            <a:r>
              <a:rPr lang="fr-BE" dirty="0" smtClean="0"/>
              <a:t> </a:t>
            </a:r>
            <a:r>
              <a:rPr lang="fr-BE" dirty="0" err="1" smtClean="0"/>
              <a:t>Krystian</a:t>
            </a:r>
            <a:r>
              <a:rPr lang="fr-BE" dirty="0" smtClean="0"/>
              <a:t>, Qi Liu, </a:t>
            </a:r>
            <a:r>
              <a:rPr lang="fr-BE" dirty="0" err="1" smtClean="0"/>
              <a:t>Valepyn</a:t>
            </a:r>
            <a:r>
              <a:rPr lang="fr-BE" dirty="0" smtClean="0"/>
              <a:t> Emmanuel, Vanderghem Caroline, Villani Nicolas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51520" y="486916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u="sng" dirty="0" err="1"/>
              <a:t>Technical</a:t>
            </a:r>
            <a:r>
              <a:rPr lang="fr-BE" u="sng" dirty="0"/>
              <a:t> staff</a:t>
            </a:r>
          </a:p>
          <a:p>
            <a:endParaRPr lang="fr-BE" dirty="0"/>
          </a:p>
          <a:p>
            <a:r>
              <a:rPr lang="fr-BE" dirty="0" err="1"/>
              <a:t>Byttebier</a:t>
            </a:r>
            <a:r>
              <a:rPr lang="fr-BE" dirty="0"/>
              <a:t> </a:t>
            </a:r>
            <a:r>
              <a:rPr lang="fr-BE" dirty="0" smtClean="0"/>
              <a:t>Virginie, </a:t>
            </a:r>
            <a:r>
              <a:rPr lang="fr-BE" dirty="0" err="1" smtClean="0"/>
              <a:t>Chemotti</a:t>
            </a:r>
            <a:r>
              <a:rPr lang="fr-BE" dirty="0" smtClean="0"/>
              <a:t> </a:t>
            </a:r>
            <a:r>
              <a:rPr lang="fr-BE" dirty="0" smtClean="0"/>
              <a:t>Catherine, </a:t>
            </a:r>
            <a:r>
              <a:rPr lang="fr-BE" dirty="0" smtClean="0"/>
              <a:t>Donne Jean-François</a:t>
            </a:r>
            <a:r>
              <a:rPr lang="fr-BE" dirty="0" smtClean="0"/>
              <a:t>, </a:t>
            </a:r>
            <a:r>
              <a:rPr lang="fr-BE" dirty="0" err="1" smtClean="0"/>
              <a:t>Groignet</a:t>
            </a:r>
            <a:r>
              <a:rPr lang="fr-BE" dirty="0" smtClean="0"/>
              <a:t> </a:t>
            </a:r>
            <a:r>
              <a:rPr lang="fr-BE" dirty="0" err="1" smtClean="0"/>
              <a:t>Eric</a:t>
            </a:r>
            <a:r>
              <a:rPr lang="fr-BE" dirty="0" smtClean="0"/>
              <a:t>, Meyer Frédéric, </a:t>
            </a:r>
            <a:r>
              <a:rPr lang="fr-BE" dirty="0" err="1" smtClean="0"/>
              <a:t>Schandeler</a:t>
            </a:r>
            <a:r>
              <a:rPr lang="fr-BE" dirty="0" smtClean="0"/>
              <a:t> Alexandre, </a:t>
            </a:r>
            <a:r>
              <a:rPr lang="fr-BE" dirty="0" err="1" smtClean="0"/>
              <a:t>Tchambek</a:t>
            </a:r>
            <a:r>
              <a:rPr lang="fr-BE" dirty="0" smtClean="0"/>
              <a:t> </a:t>
            </a:r>
            <a:r>
              <a:rPr lang="fr-BE" dirty="0" smtClean="0"/>
              <a:t>Bahia, </a:t>
            </a:r>
            <a:r>
              <a:rPr lang="fr-BE" dirty="0" smtClean="0"/>
              <a:t>Van </a:t>
            </a:r>
            <a:r>
              <a:rPr lang="fr-BE" dirty="0"/>
              <a:t>de </a:t>
            </a:r>
            <a:r>
              <a:rPr lang="fr-BE" dirty="0" err="1"/>
              <a:t>Vreken</a:t>
            </a:r>
            <a:r>
              <a:rPr lang="fr-BE" dirty="0"/>
              <a:t> </a:t>
            </a:r>
            <a:r>
              <a:rPr lang="fr-BE" dirty="0" smtClean="0"/>
              <a:t>Isabelle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92808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Personnalisé 8">
      <a:dk1>
        <a:srgbClr val="002060"/>
      </a:dk1>
      <a:lt1>
        <a:srgbClr val="FFFFFF"/>
      </a:lt1>
      <a:dk2>
        <a:srgbClr val="00005F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3873</TotalTime>
  <Words>511</Words>
  <Application>Microsoft Office PowerPoint</Application>
  <PresentationFormat>Affichage à l'écran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Clarté</vt:lpstr>
      <vt:lpstr>Présentation des activités du laboratoire de chimie biologique industrielle (GxABT-CBI)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Recherches académiques dans le domaine du bioraffinage (filière biomasse-chimie)</dc:title>
  <dc:creator>Aurore</dc:creator>
  <cp:lastModifiedBy>Jacquet Nicolas</cp:lastModifiedBy>
  <cp:revision>282</cp:revision>
  <cp:lastPrinted>2013-07-08T13:08:53Z</cp:lastPrinted>
  <dcterms:created xsi:type="dcterms:W3CDTF">2013-06-04T08:22:03Z</dcterms:created>
  <dcterms:modified xsi:type="dcterms:W3CDTF">2015-07-07T12:32:58Z</dcterms:modified>
</cp:coreProperties>
</file>