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71"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2" d="100"/>
          <a:sy n="92" d="100"/>
        </p:scale>
        <p:origin x="-1576" y="-12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fr-CA" smtClean="0"/>
              <a:t>Cliquez et modifiez le titre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lang="en-US" dirty="0"/>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15-11-03</a:t>
            </a:fld>
            <a:endParaRPr lang="en-US"/>
          </a:p>
        </p:txBody>
      </p:sp>
      <p:sp>
        <p:nvSpPr>
          <p:cNvPr id="8" name="Slide Number Placeholder 7"/>
          <p:cNvSpPr>
            <a:spLocks noGrp="1"/>
          </p:cNvSpPr>
          <p:nvPr>
            <p:ph type="sldNum" sz="quarter" idx="11"/>
          </p:nvPr>
        </p:nvSpPr>
        <p:spPr/>
        <p:txBody>
          <a:bodyPr/>
          <a:lstStyle/>
          <a:p>
            <a:fld id="{D6CC888B-D9F9-4E54-B722-F151A9F45E95}" type="slidenum">
              <a:rPr lang="en-US" smtClean="0"/>
              <a:t>‹#›</a:t>
            </a:fld>
            <a:endParaRPr lang="en-US"/>
          </a:p>
        </p:txBody>
      </p:sp>
      <p:sp>
        <p:nvSpPr>
          <p:cNvPr id="9" name="Footer Placeholder 8"/>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B1FF71CE-B899-4B2B-848D-9F12F0C901B6}" type="datetimeFigureOut">
              <a:rPr lang="en-US" smtClean="0"/>
              <a:t>15-11-03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97606D-E5C4-4C2F-8241-EC2663EF1C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fr-CA" smtClean="0"/>
              <a:t>Cliquez et modifiez le titre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4" name="Date Placeholder 3"/>
          <p:cNvSpPr>
            <a:spLocks noGrp="1"/>
          </p:cNvSpPr>
          <p:nvPr>
            <p:ph type="dt" sz="half" idx="10"/>
          </p:nvPr>
        </p:nvSpPr>
        <p:spPr/>
        <p:txBody>
          <a:bodyPr/>
          <a:lstStyle/>
          <a:p>
            <a:fld id="{102CF1CA-F464-4B29-B867-EAF8A9B936E3}" type="datetime1">
              <a:rPr lang="en-US" smtClean="0"/>
              <a:pPr/>
              <a:t>15-11-03</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Content Placeholder 2"/>
          <p:cNvSpPr>
            <a:spLocks noGrp="1"/>
          </p:cNvSpPr>
          <p:nvPr>
            <p:ph idx="1"/>
          </p:nvPr>
        </p:nvSpPr>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Date Placeholder 3"/>
          <p:cNvSpPr>
            <a:spLocks noGrp="1"/>
          </p:cNvSpPr>
          <p:nvPr>
            <p:ph type="dt" sz="half" idx="10"/>
          </p:nvPr>
        </p:nvSpPr>
        <p:spPr/>
        <p:txBody>
          <a:bodyPr/>
          <a:lstStyle/>
          <a:p>
            <a:fld id="{CAE6B357-51B9-47D2-A71D-0D06CB03185D}" type="datetime1">
              <a:rPr lang="en-US" smtClean="0"/>
              <a:pPr/>
              <a:t>15-11-03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fr-CA" smtClean="0"/>
              <a:t>Cliquez et modifiez le titre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15-11-03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A92A601-7D32-4ED7-AD1A-974B6DDBDCDC}" type="datetime1">
              <a:rPr lang="en-US" smtClean="0"/>
              <a:pPr/>
              <a:t>15-11-03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fr-CA" smtClean="0"/>
              <a:t>Cliquez et modifiez le titre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7" name="Date Placeholder 6"/>
          <p:cNvSpPr>
            <a:spLocks noGrp="1"/>
          </p:cNvSpPr>
          <p:nvPr>
            <p:ph type="dt" sz="half" idx="10"/>
          </p:nvPr>
        </p:nvSpPr>
        <p:spPr/>
        <p:txBody>
          <a:bodyPr/>
          <a:lstStyle/>
          <a:p>
            <a:fld id="{63A17B41-4A0C-4639-A132-E5C8F99A4BE8}" type="datetime1">
              <a:rPr lang="en-US" smtClean="0"/>
              <a:pPr/>
              <a:t>15-11-03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8079A4-7AA8-4A4F-87E2-7781EC5097DD}"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fr-CA" smtClean="0"/>
              <a:t>Cliquez et modifiez le titre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smtClean="0"/>
              <a:t>Cliquez et modifiez le titre</a:t>
            </a:r>
            <a:endParaRPr lang="en-US"/>
          </a:p>
        </p:txBody>
      </p:sp>
      <p:sp>
        <p:nvSpPr>
          <p:cNvPr id="3" name="Date Placeholder 2"/>
          <p:cNvSpPr>
            <a:spLocks noGrp="1"/>
          </p:cNvSpPr>
          <p:nvPr>
            <p:ph type="dt" sz="half" idx="10"/>
          </p:nvPr>
        </p:nvSpPr>
        <p:spPr/>
        <p:txBody>
          <a:bodyPr/>
          <a:lstStyle/>
          <a:p>
            <a:fld id="{BE9967FD-6084-4075-993E-77EC8038773F}" type="datetime1">
              <a:rPr lang="en-US" smtClean="0"/>
              <a:pPr/>
              <a:t>15-11-03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88B47-74BA-4873-ADAE-EB0120124E83}" type="datetime1">
              <a:rPr lang="en-US" smtClean="0"/>
              <a:pPr/>
              <a:t>15-11-03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fr-CA" smtClean="0"/>
              <a:t>Cliquez et modifiez le titre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93CF52C1-9A39-494C-9977-BBEFAB872C1F}" type="datetime1">
              <a:rPr lang="en-US" smtClean="0"/>
              <a:pPr/>
              <a:t>15-11-03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fr-CA" smtClean="0"/>
              <a:t>Cliquez et modifiez le titre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CD1EACE2-EA00-4376-9A66-47ABB8B02CF5}" type="datetime1">
              <a:rPr lang="en-US" smtClean="0"/>
              <a:pPr/>
              <a:t>15-11-03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8079A4-7AA8-4A4F-87E2-7781EC5097D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fr-CA" smtClean="0"/>
              <a:t>Cliquez et modifiez le titre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DA47DADC-55EA-4839-91C8-5BCC0EC06F5C}" type="datetime1">
              <a:rPr lang="en-US" smtClean="0"/>
              <a:pPr/>
              <a:t>15-11-03</a:t>
            </a:fld>
            <a:endParaRPr lang="en-US" dirty="0"/>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CE8079A4-7AA8-4A4F-87E2-7781EC5097DD}"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dirty="0"/>
          </a:p>
        </p:txBody>
      </p:sp>
    </p:spTree>
  </p:cSld>
  <p:clrMap bg1="dk1" tx1="lt1" bg2="dk2" tx2="lt2" accent1="accent1" accent2="accent2" accent3="accent3" accent4="accent4" accent5="accent5" accent6="accent6" hlink="hlink" folHlink="folHlink"/>
  <p:sldLayoutIdLst>
    <p:sldLayoutId id="2147484272" r:id="rId1"/>
    <p:sldLayoutId id="2147484273" r:id="rId2"/>
    <p:sldLayoutId id="2147484274" r:id="rId3"/>
    <p:sldLayoutId id="2147484275" r:id="rId4"/>
    <p:sldLayoutId id="2147484276" r:id="rId5"/>
    <p:sldLayoutId id="2147484277" r:id="rId6"/>
    <p:sldLayoutId id="2147484278" r:id="rId7"/>
    <p:sldLayoutId id="2147484279" r:id="rId8"/>
    <p:sldLayoutId id="2147484280" r:id="rId9"/>
    <p:sldLayoutId id="2147484281" r:id="rId10"/>
    <p:sldLayoutId id="2147484282" r:id="rId11"/>
  </p:sldLayoutIdLst>
  <p:hf sldNum="0"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en-CA" dirty="0" smtClean="0"/>
              <a:t>The political dimensions of the CDCE</a:t>
            </a:r>
            <a:endParaRPr lang="en-CA" dirty="0"/>
          </a:p>
        </p:txBody>
      </p:sp>
      <p:sp>
        <p:nvSpPr>
          <p:cNvPr id="3" name="Sous-titre 2"/>
          <p:cNvSpPr>
            <a:spLocks noGrp="1"/>
          </p:cNvSpPr>
          <p:nvPr>
            <p:ph type="subTitle" idx="1"/>
          </p:nvPr>
        </p:nvSpPr>
        <p:spPr>
          <a:xfrm>
            <a:off x="547750" y="2595478"/>
            <a:ext cx="8077200" cy="786927"/>
          </a:xfrm>
        </p:spPr>
        <p:txBody>
          <a:bodyPr>
            <a:normAutofit fontScale="47500" lnSpcReduction="20000"/>
          </a:bodyPr>
          <a:lstStyle/>
          <a:p>
            <a:endParaRPr lang="fr-CA" sz="3600" dirty="0" smtClean="0"/>
          </a:p>
          <a:p>
            <a:r>
              <a:rPr lang="en-CA" sz="3400" dirty="0" smtClean="0"/>
              <a:t>Antonios Vlassis </a:t>
            </a:r>
          </a:p>
          <a:p>
            <a:r>
              <a:rPr lang="en-CA" sz="3400" dirty="0" smtClean="0"/>
              <a:t>Researcher, Center for International Relations Studies, University of Liege, Belgium</a:t>
            </a:r>
          </a:p>
          <a:p>
            <a:endParaRPr lang="fr-CA" sz="3600" dirty="0" smtClean="0"/>
          </a:p>
          <a:p>
            <a:endParaRPr lang="fr-CA" dirty="0"/>
          </a:p>
        </p:txBody>
      </p:sp>
      <p:sp>
        <p:nvSpPr>
          <p:cNvPr id="4" name="ZoneTexte 3"/>
          <p:cNvSpPr txBox="1"/>
          <p:nvPr/>
        </p:nvSpPr>
        <p:spPr>
          <a:xfrm>
            <a:off x="914400" y="5312741"/>
            <a:ext cx="6206347" cy="584776"/>
          </a:xfrm>
          <a:prstGeom prst="rect">
            <a:avLst/>
          </a:prstGeom>
          <a:noFill/>
        </p:spPr>
        <p:txBody>
          <a:bodyPr wrap="none" rtlCol="0">
            <a:spAutoFit/>
          </a:bodyPr>
          <a:lstStyle/>
          <a:p>
            <a:r>
              <a:rPr lang="en-CA" sz="3200" dirty="0" smtClean="0"/>
              <a:t>Discontinuities and steps forward</a:t>
            </a:r>
            <a:endParaRPr lang="en-CA" sz="3200" dirty="0"/>
          </a:p>
        </p:txBody>
      </p:sp>
    </p:spTree>
    <p:extLst>
      <p:ext uri="{BB962C8B-B14F-4D97-AF65-F5344CB8AC3E}">
        <p14:creationId xmlns:p14="http://schemas.microsoft.com/office/powerpoint/2010/main" val="36104757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dirty="0" smtClean="0"/>
              <a:t>In closing</a:t>
            </a:r>
            <a:endParaRPr lang="en-CA" dirty="0"/>
          </a:p>
        </p:txBody>
      </p:sp>
      <p:sp>
        <p:nvSpPr>
          <p:cNvPr id="3" name="Espace réservé du contenu 2"/>
          <p:cNvSpPr>
            <a:spLocks noGrp="1"/>
          </p:cNvSpPr>
          <p:nvPr>
            <p:ph idx="1"/>
          </p:nvPr>
        </p:nvSpPr>
        <p:spPr/>
        <p:txBody>
          <a:bodyPr>
            <a:normAutofit fontScale="70000" lnSpcReduction="20000"/>
          </a:bodyPr>
          <a:lstStyle/>
          <a:p>
            <a:pPr marL="45720" indent="0">
              <a:buNone/>
            </a:pPr>
            <a:r>
              <a:rPr lang="en-US" dirty="0" smtClean="0"/>
              <a:t>A. </a:t>
            </a:r>
            <a:r>
              <a:rPr lang="en-US" b="1" dirty="0" smtClean="0"/>
              <a:t>Adapt the CDCE to the digital challenges</a:t>
            </a:r>
          </a:p>
          <a:p>
            <a:pPr marL="45720" indent="0">
              <a:buNone/>
            </a:pPr>
            <a:r>
              <a:rPr lang="en-US" dirty="0" smtClean="0"/>
              <a:t>Two reports, the first prepared by the ‘International Network of Lawyers for the Diversity of Cultural Expressions’ (Quebec’s Laval University) and the second by the ‘Research Center on the integration and globalization studies’ based at the Quebec University of Montreal. </a:t>
            </a:r>
          </a:p>
          <a:p>
            <a:pPr marL="45720" indent="0">
              <a:buNone/>
            </a:pPr>
            <a:endParaRPr lang="en-US" dirty="0" smtClean="0"/>
          </a:p>
          <a:p>
            <a:pPr marL="45720" indent="0">
              <a:buNone/>
            </a:pPr>
            <a:r>
              <a:rPr lang="en-US" dirty="0" smtClean="0"/>
              <a:t>Making the CDCE’s normative framework consistent to the development of new technologies </a:t>
            </a:r>
          </a:p>
          <a:p>
            <a:pPr marL="45720" indent="0">
              <a:buNone/>
            </a:pPr>
            <a:r>
              <a:rPr lang="en-US" dirty="0" smtClean="0"/>
              <a:t>Challenge: convince a big number of Parties about the importance of the cultural policies in an digital era, something that is not so evident for some countries.  </a:t>
            </a:r>
          </a:p>
          <a:p>
            <a:pPr marL="45720" indent="0">
              <a:buNone/>
            </a:pPr>
            <a:endParaRPr lang="en-US" dirty="0" smtClean="0"/>
          </a:p>
          <a:p>
            <a:pPr marL="45720" indent="0">
              <a:buNone/>
            </a:pPr>
            <a:endParaRPr lang="en-US" dirty="0" smtClean="0"/>
          </a:p>
          <a:p>
            <a:pPr marL="45720" indent="0">
              <a:buNone/>
            </a:pPr>
            <a:r>
              <a:rPr lang="en-US" dirty="0" smtClean="0"/>
              <a:t>B. </a:t>
            </a:r>
            <a:r>
              <a:rPr lang="en-US" b="1" dirty="0" smtClean="0"/>
              <a:t>Maintain the largest policy space as possible in the cultural field</a:t>
            </a:r>
            <a:r>
              <a:rPr lang="en-US" dirty="0" smtClean="0"/>
              <a:t>, by excluding commitments in cultural sectors from new trade agreements. </a:t>
            </a:r>
          </a:p>
          <a:p>
            <a:pPr marL="45720" indent="0">
              <a:buNone/>
            </a:pPr>
            <a:r>
              <a:rPr lang="en-US" dirty="0" smtClean="0"/>
              <a:t>Exclusion covering the digital cultural sector</a:t>
            </a:r>
          </a:p>
          <a:p>
            <a:pPr marL="45720" indent="0">
              <a:buNone/>
            </a:pPr>
            <a:r>
              <a:rPr lang="en-US" b="1" dirty="0" smtClean="0"/>
              <a:t>Building a common position on </a:t>
            </a:r>
            <a:r>
              <a:rPr lang="en-US" b="1" dirty="0"/>
              <a:t>t</a:t>
            </a:r>
            <a:r>
              <a:rPr lang="en-US" b="1" dirty="0" smtClean="0"/>
              <a:t>he way </a:t>
            </a:r>
            <a:r>
              <a:rPr lang="en-US" dirty="0" smtClean="0"/>
              <a:t>the Convention should be applied to the « trade and culture » debate particularly regarding the digital sector </a:t>
            </a:r>
          </a:p>
          <a:p>
            <a:pPr marL="45720" indent="0">
              <a:buNone/>
            </a:pPr>
            <a:endParaRPr lang="fr-CA" dirty="0" smtClean="0"/>
          </a:p>
          <a:p>
            <a:pPr marL="45720" indent="0">
              <a:buNone/>
            </a:pPr>
            <a:endParaRPr lang="fr-CA" dirty="0"/>
          </a:p>
        </p:txBody>
      </p:sp>
    </p:spTree>
    <p:extLst>
      <p:ext uri="{BB962C8B-B14F-4D97-AF65-F5344CB8AC3E}">
        <p14:creationId xmlns:p14="http://schemas.microsoft.com/office/powerpoint/2010/main" val="142940900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CA" dirty="0" smtClean="0"/>
              <a:t>In closing</a:t>
            </a:r>
            <a:endParaRPr lang="en-CA" dirty="0"/>
          </a:p>
        </p:txBody>
      </p:sp>
      <p:sp>
        <p:nvSpPr>
          <p:cNvPr id="3" name="Espace réservé du contenu 2"/>
          <p:cNvSpPr>
            <a:spLocks noGrp="1"/>
          </p:cNvSpPr>
          <p:nvPr>
            <p:ph idx="1"/>
          </p:nvPr>
        </p:nvSpPr>
        <p:spPr/>
        <p:txBody>
          <a:bodyPr>
            <a:normAutofit fontScale="92500" lnSpcReduction="20000"/>
          </a:bodyPr>
          <a:lstStyle/>
          <a:p>
            <a:pPr marL="45720" indent="0">
              <a:buNone/>
            </a:pPr>
            <a:r>
              <a:rPr lang="fr-CA" dirty="0" smtClean="0"/>
              <a:t>C. </a:t>
            </a:r>
            <a:r>
              <a:rPr lang="en-CA" dirty="0"/>
              <a:t>T</a:t>
            </a:r>
            <a:r>
              <a:rPr lang="en-CA" dirty="0" smtClean="0"/>
              <a:t>he CDCE should </a:t>
            </a:r>
            <a:r>
              <a:rPr lang="en-CA" dirty="0"/>
              <a:t>play </a:t>
            </a:r>
            <a:r>
              <a:rPr lang="en-CA" b="1" dirty="0"/>
              <a:t>a key role for the persuasion of many international actors</a:t>
            </a:r>
            <a:r>
              <a:rPr lang="en-CA" dirty="0"/>
              <a:t> about the importance of culture in development </a:t>
            </a:r>
            <a:r>
              <a:rPr lang="en-CA" dirty="0" smtClean="0"/>
              <a:t>policies</a:t>
            </a:r>
            <a:endParaRPr lang="fr-CA" dirty="0"/>
          </a:p>
          <a:p>
            <a:pPr marL="45720" indent="0">
              <a:buNone/>
            </a:pPr>
            <a:r>
              <a:rPr lang="en-CA" dirty="0"/>
              <a:t>K</a:t>
            </a:r>
            <a:r>
              <a:rPr lang="en-CA" dirty="0" smtClean="0"/>
              <a:t>ey </a:t>
            </a:r>
            <a:r>
              <a:rPr lang="en-CA" dirty="0"/>
              <a:t>instrument in order </a:t>
            </a:r>
            <a:r>
              <a:rPr lang="en-CA" b="1" dirty="0"/>
              <a:t>to prove and to show </a:t>
            </a:r>
            <a:r>
              <a:rPr lang="en-CA" b="1" dirty="0" smtClean="0"/>
              <a:t>the multiple </a:t>
            </a:r>
            <a:r>
              <a:rPr lang="en-CA" b="1" dirty="0"/>
              <a:t>impact of culture at the grassroots </a:t>
            </a:r>
            <a:r>
              <a:rPr lang="en-CA" b="1" dirty="0" smtClean="0"/>
              <a:t>levels</a:t>
            </a:r>
          </a:p>
          <a:p>
            <a:pPr marL="45720" indent="0">
              <a:buNone/>
            </a:pPr>
            <a:endParaRPr lang="en-CA" dirty="0"/>
          </a:p>
          <a:p>
            <a:pPr marL="45720" indent="0">
              <a:buNone/>
            </a:pPr>
            <a:r>
              <a:rPr lang="fr-CA" dirty="0" smtClean="0"/>
              <a:t>D. </a:t>
            </a:r>
            <a:r>
              <a:rPr lang="en-CA" b="1" dirty="0"/>
              <a:t>D</a:t>
            </a:r>
            <a:r>
              <a:rPr lang="en-CA" b="1" dirty="0" smtClean="0"/>
              <a:t>ebate based </a:t>
            </a:r>
            <a:r>
              <a:rPr lang="en-CA" b="1" dirty="0"/>
              <a:t>on the distinction between traditional cultural services and new cultural services</a:t>
            </a:r>
            <a:r>
              <a:rPr lang="fr-CA" b="1" dirty="0"/>
              <a:t> </a:t>
            </a:r>
            <a:endParaRPr lang="fr-CA" b="1" dirty="0" smtClean="0"/>
          </a:p>
          <a:p>
            <a:pPr marL="45720" indent="0">
              <a:buNone/>
            </a:pPr>
            <a:r>
              <a:rPr lang="en-GB" dirty="0" smtClean="0"/>
              <a:t>This distinction would </a:t>
            </a:r>
            <a:r>
              <a:rPr lang="en-GB" dirty="0"/>
              <a:t>mean </a:t>
            </a:r>
            <a:r>
              <a:rPr lang="en-GB" b="1" dirty="0"/>
              <a:t>the death sentence of the cultural policies</a:t>
            </a:r>
            <a:r>
              <a:rPr lang="en-GB" dirty="0"/>
              <a:t>, which would be confined only to the traditional cultural </a:t>
            </a:r>
            <a:r>
              <a:rPr lang="en-GB" dirty="0" smtClean="0"/>
              <a:t>services (</a:t>
            </a:r>
            <a:r>
              <a:rPr lang="en-GB" dirty="0" err="1" smtClean="0"/>
              <a:t>Lescure</a:t>
            </a:r>
            <a:r>
              <a:rPr lang="en-GB" dirty="0" smtClean="0"/>
              <a:t> Report 2013)</a:t>
            </a:r>
          </a:p>
          <a:p>
            <a:pPr marL="45720" indent="0">
              <a:buNone/>
            </a:pPr>
            <a:r>
              <a:rPr lang="en-GB" dirty="0" smtClean="0"/>
              <a:t>CDCE: main law </a:t>
            </a:r>
            <a:r>
              <a:rPr lang="en-GB" dirty="0"/>
              <a:t>instrument in order to maintain the unique treatment to the cultural </a:t>
            </a:r>
            <a:r>
              <a:rPr lang="en-GB" dirty="0" smtClean="0"/>
              <a:t>services. </a:t>
            </a:r>
            <a:endParaRPr lang="fr-CA" dirty="0" smtClean="0"/>
          </a:p>
          <a:p>
            <a:pPr marL="45720" indent="0">
              <a:buNone/>
            </a:pPr>
            <a:endParaRPr lang="fr-CA" dirty="0"/>
          </a:p>
        </p:txBody>
      </p:sp>
    </p:spTree>
    <p:extLst>
      <p:ext uri="{BB962C8B-B14F-4D97-AF65-F5344CB8AC3E}">
        <p14:creationId xmlns:p14="http://schemas.microsoft.com/office/powerpoint/2010/main" val="257720145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normAutofit lnSpcReduction="10000"/>
          </a:bodyPr>
          <a:lstStyle/>
          <a:p>
            <a:r>
              <a:rPr lang="fr-CA" b="1" dirty="0" smtClean="0"/>
              <a:t>Convention on diversity of cultural expressions</a:t>
            </a:r>
            <a:r>
              <a:rPr lang="fr-CA" dirty="0" smtClean="0"/>
              <a:t>: </a:t>
            </a:r>
            <a:r>
              <a:rPr lang="en-CA" dirty="0" smtClean="0"/>
              <a:t>cultural </a:t>
            </a:r>
            <a:r>
              <a:rPr lang="en-CA" dirty="0"/>
              <a:t>public </a:t>
            </a:r>
            <a:r>
              <a:rPr lang="en-CA" dirty="0" smtClean="0"/>
              <a:t>policies; </a:t>
            </a:r>
            <a:r>
              <a:rPr lang="en-CA" dirty="0"/>
              <a:t>specificity of cultural goods and </a:t>
            </a:r>
            <a:r>
              <a:rPr lang="en-CA" dirty="0" smtClean="0"/>
              <a:t>services; culture </a:t>
            </a:r>
            <a:r>
              <a:rPr lang="en-CA" dirty="0"/>
              <a:t>in the development </a:t>
            </a:r>
            <a:r>
              <a:rPr lang="en-CA" dirty="0" smtClean="0"/>
              <a:t>policies; reinforcement of </a:t>
            </a:r>
            <a:r>
              <a:rPr lang="en-CA" dirty="0"/>
              <a:t>the international cultural </a:t>
            </a:r>
            <a:r>
              <a:rPr lang="en-CA" dirty="0" smtClean="0"/>
              <a:t>cooperation.</a:t>
            </a:r>
          </a:p>
          <a:p>
            <a:r>
              <a:rPr lang="en-CA" b="1" dirty="0" smtClean="0"/>
              <a:t>Political dimensions of an international law instrument</a:t>
            </a:r>
          </a:p>
          <a:p>
            <a:r>
              <a:rPr lang="en-CA" dirty="0" smtClean="0"/>
              <a:t>CDCE within the global governance of culture</a:t>
            </a:r>
          </a:p>
          <a:p>
            <a:r>
              <a:rPr lang="en-CA" b="1" dirty="0" smtClean="0"/>
              <a:t>CDCE as a part of a whole picture</a:t>
            </a:r>
          </a:p>
          <a:p>
            <a:r>
              <a:rPr lang="en-CA" b="1" dirty="0" smtClean="0"/>
              <a:t>Global governance of cultural industries</a:t>
            </a:r>
            <a:r>
              <a:rPr lang="en-CA" dirty="0" smtClean="0"/>
              <a:t>: system for organizing the relations of power and of regulation at the world level, affecting several aspects of cultural goods and services (creation, production, distribution, exhibition, etc.).  </a:t>
            </a:r>
            <a:r>
              <a:rPr lang="fr-CA" dirty="0" smtClean="0"/>
              <a:t>  </a:t>
            </a:r>
            <a:endParaRPr lang="fr-CA" dirty="0"/>
          </a:p>
        </p:txBody>
      </p:sp>
    </p:spTree>
    <p:extLst>
      <p:ext uri="{BB962C8B-B14F-4D97-AF65-F5344CB8AC3E}">
        <p14:creationId xmlns:p14="http://schemas.microsoft.com/office/powerpoint/2010/main" val="1378312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Introduction</a:t>
            </a:r>
            <a:endParaRPr lang="fr-CA" dirty="0"/>
          </a:p>
        </p:txBody>
      </p:sp>
      <p:sp>
        <p:nvSpPr>
          <p:cNvPr id="3" name="Espace réservé du contenu 2"/>
          <p:cNvSpPr>
            <a:spLocks noGrp="1"/>
          </p:cNvSpPr>
          <p:nvPr>
            <p:ph idx="1"/>
          </p:nvPr>
        </p:nvSpPr>
        <p:spPr/>
        <p:txBody>
          <a:bodyPr/>
          <a:lstStyle/>
          <a:p>
            <a:r>
              <a:rPr lang="en-US" b="1" dirty="0" smtClean="0"/>
              <a:t>An international law instrument is not built and it is not implemented in a vacuum</a:t>
            </a:r>
          </a:p>
          <a:p>
            <a:pPr marL="45720" indent="0">
              <a:buNone/>
            </a:pPr>
            <a:endParaRPr lang="en-US" b="1" dirty="0" smtClean="0"/>
          </a:p>
          <a:p>
            <a:r>
              <a:rPr lang="en-US" b="1" dirty="0" smtClean="0"/>
              <a:t>Understanding the nature and objectives of the CDCE</a:t>
            </a:r>
          </a:p>
          <a:p>
            <a:pPr marL="45720" indent="0">
              <a:buNone/>
            </a:pPr>
            <a:endParaRPr lang="en-US" b="1" dirty="0"/>
          </a:p>
          <a:p>
            <a:r>
              <a:rPr lang="en-US" b="1" dirty="0" smtClean="0"/>
              <a:t>A. CDCE’s building</a:t>
            </a:r>
          </a:p>
          <a:p>
            <a:r>
              <a:rPr lang="en-US" b="1" dirty="0" smtClean="0"/>
              <a:t>B. CDCE’s implementation</a:t>
            </a:r>
          </a:p>
          <a:p>
            <a:r>
              <a:rPr lang="en-US" b="1" dirty="0" smtClean="0"/>
              <a:t>C. CDCE’s perspectives</a:t>
            </a:r>
            <a:endParaRPr lang="en-US" b="1" dirty="0"/>
          </a:p>
        </p:txBody>
      </p:sp>
    </p:spTree>
    <p:extLst>
      <p:ext uri="{BB962C8B-B14F-4D97-AF65-F5344CB8AC3E}">
        <p14:creationId xmlns:p14="http://schemas.microsoft.com/office/powerpoint/2010/main" val="5845128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 CDCE building</a:t>
            </a:r>
            <a:endParaRPr lang="fr-CA" dirty="0"/>
          </a:p>
        </p:txBody>
      </p:sp>
      <p:sp>
        <p:nvSpPr>
          <p:cNvPr id="3" name="Espace réservé du contenu 2"/>
          <p:cNvSpPr>
            <a:spLocks noGrp="1"/>
          </p:cNvSpPr>
          <p:nvPr>
            <p:ph sz="quarter" idx="13"/>
          </p:nvPr>
        </p:nvSpPr>
        <p:spPr/>
        <p:txBody>
          <a:bodyPr>
            <a:normAutofit lnSpcReduction="10000"/>
          </a:bodyPr>
          <a:lstStyle/>
          <a:p>
            <a:r>
              <a:rPr lang="en-CA" dirty="0" smtClean="0"/>
              <a:t>Cultural exception/international-regional economic integration</a:t>
            </a:r>
          </a:p>
          <a:p>
            <a:endParaRPr lang="en-CA" dirty="0" smtClean="0"/>
          </a:p>
          <a:p>
            <a:r>
              <a:rPr lang="en-CA" dirty="0" smtClean="0"/>
              <a:t>General Agreement on Trade in Services</a:t>
            </a:r>
          </a:p>
          <a:p>
            <a:r>
              <a:rPr lang="en-CA" dirty="0" smtClean="0"/>
              <a:t>North Atlantic Free Trade Agreement </a:t>
            </a:r>
          </a:p>
          <a:p>
            <a:r>
              <a:rPr lang="en-CA" dirty="0" smtClean="0"/>
              <a:t>Negotiations on a Multilateral Agreement on Investment </a:t>
            </a:r>
          </a:p>
        </p:txBody>
      </p:sp>
      <p:sp>
        <p:nvSpPr>
          <p:cNvPr id="4" name="Espace réservé du contenu 3"/>
          <p:cNvSpPr>
            <a:spLocks noGrp="1"/>
          </p:cNvSpPr>
          <p:nvPr>
            <p:ph sz="quarter" idx="14"/>
          </p:nvPr>
        </p:nvSpPr>
        <p:spPr/>
        <p:txBody>
          <a:bodyPr>
            <a:normAutofit fontScale="92500"/>
          </a:bodyPr>
          <a:lstStyle/>
          <a:p>
            <a:r>
              <a:rPr lang="en-CA" dirty="0" smtClean="0"/>
              <a:t>Culture and development/UNESCO</a:t>
            </a:r>
          </a:p>
          <a:p>
            <a:endParaRPr lang="en-CA" dirty="0" smtClean="0"/>
          </a:p>
          <a:p>
            <a:r>
              <a:rPr lang="en-CA" dirty="0" smtClean="0"/>
              <a:t>MONDIACULT, 1982</a:t>
            </a:r>
          </a:p>
          <a:p>
            <a:r>
              <a:rPr lang="en-CA" dirty="0" smtClean="0"/>
              <a:t>World Decade for Cultural Development </a:t>
            </a:r>
          </a:p>
          <a:p>
            <a:r>
              <a:rPr lang="en-CA" dirty="0" smtClean="0"/>
              <a:t>Report “Creative Diversity” </a:t>
            </a:r>
          </a:p>
          <a:p>
            <a:r>
              <a:rPr lang="en-CA" dirty="0" smtClean="0"/>
              <a:t>Stockholm Intergovernmental Conference on Cultural Policies for Development, 1998 </a:t>
            </a:r>
          </a:p>
          <a:p>
            <a:endParaRPr lang="fr-CA" dirty="0" smtClean="0"/>
          </a:p>
          <a:p>
            <a:endParaRPr lang="fr-CA" dirty="0"/>
          </a:p>
        </p:txBody>
      </p:sp>
    </p:spTree>
    <p:extLst>
      <p:ext uri="{BB962C8B-B14F-4D97-AF65-F5344CB8AC3E}">
        <p14:creationId xmlns:p14="http://schemas.microsoft.com/office/powerpoint/2010/main" val="228633208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A. CDCE building</a:t>
            </a:r>
            <a:endParaRPr lang="fr-CA" dirty="0"/>
          </a:p>
        </p:txBody>
      </p:sp>
      <p:sp>
        <p:nvSpPr>
          <p:cNvPr id="3" name="Espace réservé du contenu 2"/>
          <p:cNvSpPr>
            <a:spLocks noGrp="1"/>
          </p:cNvSpPr>
          <p:nvPr>
            <p:ph idx="1"/>
          </p:nvPr>
        </p:nvSpPr>
        <p:spPr/>
        <p:txBody>
          <a:bodyPr>
            <a:normAutofit fontScale="85000" lnSpcReduction="20000"/>
          </a:bodyPr>
          <a:lstStyle/>
          <a:p>
            <a:r>
              <a:rPr lang="en-CA" dirty="0" smtClean="0"/>
              <a:t>The diversity of cultural expressions is built both on the overrun of a cultural exception from trade negotiations and on the creative diversity, conceptualized by UNESCO</a:t>
            </a:r>
            <a:endParaRPr lang="en-CA" dirty="0"/>
          </a:p>
          <a:p>
            <a:endParaRPr lang="en-CA" dirty="0" smtClean="0"/>
          </a:p>
          <a:p>
            <a:r>
              <a:rPr lang="en-CA" dirty="0" smtClean="0"/>
              <a:t>Economic globalization and cultural identities/cultural policies</a:t>
            </a:r>
          </a:p>
          <a:p>
            <a:endParaRPr lang="en-CA" dirty="0"/>
          </a:p>
          <a:p>
            <a:r>
              <a:rPr lang="en-CA" dirty="0" smtClean="0"/>
              <a:t>Big coalition of actors</a:t>
            </a:r>
          </a:p>
          <a:p>
            <a:pPr marL="45720" indent="0">
              <a:buNone/>
            </a:pPr>
            <a:endParaRPr lang="en-CA" dirty="0" smtClean="0"/>
          </a:p>
          <a:p>
            <a:r>
              <a:rPr lang="en-CA" dirty="0" smtClean="0"/>
              <a:t>International negotiations and controversial points</a:t>
            </a:r>
          </a:p>
          <a:p>
            <a:endParaRPr lang="en-CA" dirty="0" smtClean="0"/>
          </a:p>
          <a:p>
            <a:r>
              <a:rPr lang="en-CA" dirty="0" smtClean="0"/>
              <a:t>Compromises and ambiguous consensus</a:t>
            </a:r>
          </a:p>
          <a:p>
            <a:endParaRPr lang="en-CA" dirty="0"/>
          </a:p>
          <a:p>
            <a:r>
              <a:rPr lang="en-CA" dirty="0" smtClean="0"/>
              <a:t>Implementation based on the loyalty and the good faith. </a:t>
            </a:r>
            <a:endParaRPr lang="en-CA" dirty="0"/>
          </a:p>
        </p:txBody>
      </p:sp>
    </p:spTree>
    <p:extLst>
      <p:ext uri="{BB962C8B-B14F-4D97-AF65-F5344CB8AC3E}">
        <p14:creationId xmlns:p14="http://schemas.microsoft.com/office/powerpoint/2010/main" val="166064693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 </a:t>
            </a:r>
            <a:r>
              <a:rPr lang="en-CA" dirty="0" smtClean="0"/>
              <a:t>CDCE implementation</a:t>
            </a:r>
            <a:endParaRPr lang="en-CA" dirty="0"/>
          </a:p>
        </p:txBody>
      </p:sp>
      <p:sp>
        <p:nvSpPr>
          <p:cNvPr id="3" name="Espace réservé du contenu 2"/>
          <p:cNvSpPr>
            <a:spLocks noGrp="1"/>
          </p:cNvSpPr>
          <p:nvPr>
            <p:ph idx="1"/>
          </p:nvPr>
        </p:nvSpPr>
        <p:spPr/>
        <p:txBody>
          <a:bodyPr>
            <a:normAutofit fontScale="92500" lnSpcReduction="20000"/>
          </a:bodyPr>
          <a:lstStyle/>
          <a:p>
            <a:r>
              <a:rPr lang="en-US" b="1" dirty="0" smtClean="0"/>
              <a:t>The CDCE is the first multilateral legal instrument to include concrete provisions for the link between culture and development</a:t>
            </a:r>
          </a:p>
          <a:p>
            <a:endParaRPr lang="en-US" dirty="0" smtClean="0"/>
          </a:p>
          <a:p>
            <a:r>
              <a:rPr lang="en-US" b="1" dirty="0" smtClean="0"/>
              <a:t>The IFCD is one of the main tools of the CDCE </a:t>
            </a:r>
            <a:r>
              <a:rPr lang="en-US" dirty="0" smtClean="0"/>
              <a:t>for promoting sustainable development and poverty reduction in economically “developing” and “least developed” countries through the development of cultural industries and of cultural sector. </a:t>
            </a:r>
          </a:p>
          <a:p>
            <a:pPr marL="45720" indent="0">
              <a:buNone/>
            </a:pPr>
            <a:endParaRPr lang="en-US" dirty="0" smtClean="0"/>
          </a:p>
          <a:p>
            <a:r>
              <a:rPr lang="en-US" b="1" dirty="0" smtClean="0"/>
              <a:t>Big hopes and low resources</a:t>
            </a:r>
          </a:p>
          <a:p>
            <a:r>
              <a:rPr lang="en-US" dirty="0" smtClean="0"/>
              <a:t>Irregular contributions</a:t>
            </a:r>
          </a:p>
          <a:p>
            <a:endParaRPr lang="en-US" dirty="0" smtClean="0"/>
          </a:p>
          <a:p>
            <a:r>
              <a:rPr lang="en-US" dirty="0" smtClean="0"/>
              <a:t>EU-UNESCO expert facility program</a:t>
            </a:r>
          </a:p>
          <a:p>
            <a:endParaRPr lang="fr-CA" dirty="0"/>
          </a:p>
          <a:p>
            <a:endParaRPr lang="fr-CA" dirty="0"/>
          </a:p>
        </p:txBody>
      </p:sp>
    </p:spTree>
    <p:extLst>
      <p:ext uri="{BB962C8B-B14F-4D97-AF65-F5344CB8AC3E}">
        <p14:creationId xmlns:p14="http://schemas.microsoft.com/office/powerpoint/2010/main" val="20037715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B. </a:t>
            </a:r>
            <a:r>
              <a:rPr lang="en-CA" dirty="0" smtClean="0"/>
              <a:t>CDCE implementation</a:t>
            </a:r>
            <a:endParaRPr lang="en-CA" dirty="0"/>
          </a:p>
        </p:txBody>
      </p:sp>
      <p:sp>
        <p:nvSpPr>
          <p:cNvPr id="3" name="Espace réservé du contenu 2"/>
          <p:cNvSpPr>
            <a:spLocks noGrp="1"/>
          </p:cNvSpPr>
          <p:nvPr>
            <p:ph idx="1"/>
          </p:nvPr>
        </p:nvSpPr>
        <p:spPr/>
        <p:txBody>
          <a:bodyPr>
            <a:normAutofit fontScale="85000" lnSpcReduction="20000"/>
          </a:bodyPr>
          <a:lstStyle/>
          <a:p>
            <a:r>
              <a:rPr lang="en-US" dirty="0" smtClean="0"/>
              <a:t>Trade-culture interface: </a:t>
            </a:r>
            <a:r>
              <a:rPr lang="en-US" b="1" dirty="0" smtClean="0"/>
              <a:t>US bilateral agreements challenging the CDCE objectives. </a:t>
            </a:r>
          </a:p>
          <a:p>
            <a:r>
              <a:rPr lang="en-US" b="1" dirty="0" smtClean="0"/>
              <a:t>Lack of expertise, lack of pressure, lack of political will, culture as secondary priority, lack of alliances. </a:t>
            </a:r>
          </a:p>
          <a:p>
            <a:r>
              <a:rPr lang="en-US" b="1" dirty="0" smtClean="0"/>
              <a:t>Seven countries </a:t>
            </a:r>
            <a:r>
              <a:rPr lang="en-US" dirty="0" smtClean="0"/>
              <a:t>- Oman, Panama, Bahrain, Guatemala, Honduras, Nicaragua and El Salvador - have not submitted specific reservations, </a:t>
            </a:r>
            <a:r>
              <a:rPr lang="en-US" b="1" dirty="0" smtClean="0"/>
              <a:t>whereas</a:t>
            </a:r>
            <a:r>
              <a:rPr lang="en-US" dirty="0" smtClean="0"/>
              <a:t> </a:t>
            </a:r>
            <a:r>
              <a:rPr lang="en-US" b="1" dirty="0" smtClean="0"/>
              <a:t>six countries</a:t>
            </a:r>
            <a:r>
              <a:rPr lang="en-US" dirty="0" smtClean="0"/>
              <a:t>, namely Australia, Singapore, Chile, Costa Rica, Peru and Colombia have developed some reservation lists for the cultural sector. </a:t>
            </a:r>
          </a:p>
          <a:p>
            <a:endParaRPr lang="en-US" dirty="0" smtClean="0"/>
          </a:p>
          <a:p>
            <a:r>
              <a:rPr lang="en-US" b="1" dirty="0" smtClean="0"/>
              <a:t>EU protocol on cultural cooperation: new policy instrument in order to promote the CDCE via trade agreements. </a:t>
            </a:r>
          </a:p>
          <a:p>
            <a:r>
              <a:rPr lang="en-US" dirty="0" smtClean="0"/>
              <a:t>Cariforum, South Korea, Central America, Peru/Colombia.   </a:t>
            </a:r>
          </a:p>
          <a:p>
            <a:r>
              <a:rPr lang="en-US" b="1" dirty="0" smtClean="0"/>
              <a:t>Beyond the dichotomy ‘inclusion or exclusion’ of cultural goods and services within the agenda of trade negotiations. </a:t>
            </a:r>
            <a:endParaRPr lang="en-US" b="1" dirty="0"/>
          </a:p>
        </p:txBody>
      </p:sp>
    </p:spTree>
    <p:extLst>
      <p:ext uri="{BB962C8B-B14F-4D97-AF65-F5344CB8AC3E}">
        <p14:creationId xmlns:p14="http://schemas.microsoft.com/office/powerpoint/2010/main" val="391993506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 CDCE perspectives</a:t>
            </a:r>
            <a:endParaRPr lang="fr-CA" dirty="0"/>
          </a:p>
        </p:txBody>
      </p:sp>
      <p:sp>
        <p:nvSpPr>
          <p:cNvPr id="3" name="Espace réservé du contenu 2"/>
          <p:cNvSpPr>
            <a:spLocks noGrp="1"/>
          </p:cNvSpPr>
          <p:nvPr>
            <p:ph idx="1"/>
          </p:nvPr>
        </p:nvSpPr>
        <p:spPr/>
        <p:txBody>
          <a:bodyPr>
            <a:normAutofit fontScale="77500" lnSpcReduction="20000"/>
          </a:bodyPr>
          <a:lstStyle/>
          <a:p>
            <a:r>
              <a:rPr lang="en-US" b="1" dirty="0" smtClean="0"/>
              <a:t>Digital cultural services, US administration and new trade agreements</a:t>
            </a:r>
          </a:p>
          <a:p>
            <a:r>
              <a:rPr lang="en-US" dirty="0" smtClean="0"/>
              <a:t>Transpacific Partnership including 12 countries; Transatlantic Partnership between European Union-US; Trade in Services Agreement including 24 economies. </a:t>
            </a:r>
          </a:p>
          <a:p>
            <a:r>
              <a:rPr lang="en-US" dirty="0" smtClean="0"/>
              <a:t>Traditional cultural services # Digital media services</a:t>
            </a:r>
          </a:p>
          <a:p>
            <a:endParaRPr lang="en-US" dirty="0" smtClean="0"/>
          </a:p>
          <a:p>
            <a:r>
              <a:rPr lang="en-US" dirty="0" smtClean="0"/>
              <a:t>2009-2013: Apple iTunes division from 4 billion USD to 16 billion USD; Amazon (sales audiovisual media) from 7.6 billion USD to 13 million USD; YouTube from 0.5 billion USD to 5.6 billion USD; Netflix from 1.6 billion USD to 4.3 billion USD. </a:t>
            </a:r>
          </a:p>
          <a:p>
            <a:r>
              <a:rPr lang="en-US" dirty="0" smtClean="0"/>
              <a:t>US surplus in cross-border trade in audiovisual services: 13.6 billion USD in 2012 (11.4 billion USD in 2008). </a:t>
            </a:r>
          </a:p>
          <a:p>
            <a:endParaRPr lang="en-US" dirty="0" smtClean="0"/>
          </a:p>
          <a:p>
            <a:r>
              <a:rPr lang="en-US" dirty="0" smtClean="0"/>
              <a:t>Prevent the capacity of States to take regulatory and financial policies within the digital cultural sector</a:t>
            </a:r>
          </a:p>
          <a:p>
            <a:endParaRPr lang="fr-CA" dirty="0"/>
          </a:p>
        </p:txBody>
      </p:sp>
    </p:spTree>
    <p:extLst>
      <p:ext uri="{BB962C8B-B14F-4D97-AF65-F5344CB8AC3E}">
        <p14:creationId xmlns:p14="http://schemas.microsoft.com/office/powerpoint/2010/main" val="137281584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smtClean="0"/>
              <a:t>C. CDCE perspectives</a:t>
            </a:r>
            <a:endParaRPr lang="fr-CA" dirty="0"/>
          </a:p>
        </p:txBody>
      </p:sp>
      <p:sp>
        <p:nvSpPr>
          <p:cNvPr id="3" name="Espace réservé du contenu 2"/>
          <p:cNvSpPr>
            <a:spLocks noGrp="1"/>
          </p:cNvSpPr>
          <p:nvPr>
            <p:ph idx="1"/>
          </p:nvPr>
        </p:nvSpPr>
        <p:spPr/>
        <p:txBody>
          <a:bodyPr/>
          <a:lstStyle/>
          <a:p>
            <a:r>
              <a:rPr lang="en-US" dirty="0" smtClean="0"/>
              <a:t>International debate on the place of culture within the post-2015 development agenda</a:t>
            </a:r>
          </a:p>
          <a:p>
            <a:r>
              <a:rPr lang="en-US" dirty="0" smtClean="0"/>
              <a:t>Broad and composite coalition of actors</a:t>
            </a:r>
          </a:p>
          <a:p>
            <a:r>
              <a:rPr lang="en-US" dirty="0" smtClean="0"/>
              <a:t>Group of friends ‘Culture and development’ (UN Assembly)</a:t>
            </a:r>
          </a:p>
          <a:p>
            <a:pPr marL="45720" indent="0">
              <a:buNone/>
            </a:pPr>
            <a:endParaRPr lang="en-US" dirty="0" smtClean="0"/>
          </a:p>
          <a:p>
            <a:r>
              <a:rPr lang="en-US" dirty="0" smtClean="0"/>
              <a:t>Agenda post-2015: mentions to culture in the broadest sense are minor </a:t>
            </a:r>
          </a:p>
          <a:p>
            <a:pPr marL="45720" indent="0">
              <a:buNone/>
            </a:pPr>
            <a:endParaRPr lang="en-US" dirty="0" smtClean="0"/>
          </a:p>
          <a:p>
            <a:r>
              <a:rPr lang="en-US" dirty="0" smtClean="0"/>
              <a:t>Reluctance and resistance from the majority of European and North-American countries</a:t>
            </a:r>
            <a:endParaRPr lang="en-US" dirty="0"/>
          </a:p>
        </p:txBody>
      </p:sp>
    </p:spTree>
    <p:extLst>
      <p:ext uri="{BB962C8B-B14F-4D97-AF65-F5344CB8AC3E}">
        <p14:creationId xmlns:p14="http://schemas.microsoft.com/office/powerpoint/2010/main" val="62915344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qu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Perspective.thmx</Template>
  <TotalTime>350</TotalTime>
  <Words>941</Words>
  <Application>Microsoft Macintosh PowerPoint</Application>
  <PresentationFormat>Présentation à l'écran (4:3)</PresentationFormat>
  <Paragraphs>95</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Perspective</vt:lpstr>
      <vt:lpstr>The political dimensions of the CDCE</vt:lpstr>
      <vt:lpstr>Introduction</vt:lpstr>
      <vt:lpstr>Introduction</vt:lpstr>
      <vt:lpstr>A. CDCE building</vt:lpstr>
      <vt:lpstr>A. CDCE building</vt:lpstr>
      <vt:lpstr>B. CDCE implementation</vt:lpstr>
      <vt:lpstr>B. CDCE implementation</vt:lpstr>
      <vt:lpstr>C. CDCE perspectives</vt:lpstr>
      <vt:lpstr>C. CDCE perspectives</vt:lpstr>
      <vt:lpstr>In closing</vt:lpstr>
      <vt:lpstr>In closing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political dimension of the CDCE</dc:title>
  <dc:creator>Antonios Vlassis</dc:creator>
  <cp:lastModifiedBy>Antonios Vlassis</cp:lastModifiedBy>
  <cp:revision>23</cp:revision>
  <dcterms:created xsi:type="dcterms:W3CDTF">2015-10-31T20:34:20Z</dcterms:created>
  <dcterms:modified xsi:type="dcterms:W3CDTF">2015-11-04T02:54:15Z</dcterms:modified>
</cp:coreProperties>
</file>