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65" r:id="rId5"/>
    <p:sldId id="266" r:id="rId6"/>
    <p:sldId id="267" r:id="rId7"/>
    <p:sldId id="264" r:id="rId8"/>
    <p:sldId id="268" r:id="rId9"/>
    <p:sldId id="260" r:id="rId10"/>
    <p:sldId id="261" r:id="rId11"/>
    <p:sldId id="269" r:id="rId12"/>
    <p:sldId id="270" r:id="rId13"/>
    <p:sldId id="271" r:id="rId14"/>
    <p:sldId id="272" r:id="rId15"/>
    <p:sldId id="273" r:id="rId16"/>
    <p:sldId id="263" r:id="rId1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1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CA" smtClean="0"/>
              <a:t>Cliquez et modifiez le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CA"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EDFCA381-C65D-C445-9AE2-C49C9E3F9F0F}" type="datetimeFigureOut">
              <a:rPr lang="fr-FR" smtClean="0"/>
              <a:t>15-11-25</a:t>
            </a:fld>
            <a:endParaRPr lang="fr-CA"/>
          </a:p>
        </p:txBody>
      </p:sp>
      <p:sp>
        <p:nvSpPr>
          <p:cNvPr id="19" name="Espace réservé du pied de page 18"/>
          <p:cNvSpPr>
            <a:spLocks noGrp="1"/>
          </p:cNvSpPr>
          <p:nvPr>
            <p:ph type="ftr" sz="quarter" idx="11"/>
          </p:nvPr>
        </p:nvSpPr>
        <p:spPr/>
        <p:txBody>
          <a:bodyPr/>
          <a:lstStyle/>
          <a:p>
            <a:endParaRPr lang="fr-CA"/>
          </a:p>
        </p:txBody>
      </p:sp>
      <p:sp>
        <p:nvSpPr>
          <p:cNvPr id="27" name="Espace réservé du numéro de diapositive 26"/>
          <p:cNvSpPr>
            <a:spLocks noGrp="1"/>
          </p:cNvSpPr>
          <p:nvPr>
            <p:ph type="sldNum" sz="quarter" idx="12"/>
          </p:nvPr>
        </p:nvSpPr>
        <p:spPr/>
        <p:txBody>
          <a:bodyPr/>
          <a:lstStyle/>
          <a:p>
            <a:fld id="{929E1222-E4C8-E74B-B057-F2461C711C0F}" type="slidenum">
              <a:rPr lang="fr-CA" smtClean="0"/>
              <a:t>‹#›</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EDFCA381-C65D-C445-9AE2-C49C9E3F9F0F}" type="datetimeFigureOut">
              <a:rPr lang="fr-FR" smtClean="0"/>
              <a:t>15-11-25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29E1222-E4C8-E74B-B057-F2461C711C0F}" type="slidenum">
              <a:rPr lang="fr-CA" smtClean="0"/>
              <a:t>‹#›</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EDFCA381-C65D-C445-9AE2-C49C9E3F9F0F}" type="datetimeFigureOut">
              <a:rPr lang="fr-FR" smtClean="0"/>
              <a:t>15-11-25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29E1222-E4C8-E74B-B057-F2461C711C0F}" type="slidenum">
              <a:rPr lang="fr-CA" smtClean="0"/>
              <a:t>‹#›</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CA" smtClean="0"/>
              <a:t>Cliquez et modifiez le titre</a:t>
            </a:r>
            <a:endParaRPr kumimoji="0" lang="en-US"/>
          </a:p>
        </p:txBody>
      </p:sp>
      <p:sp>
        <p:nvSpPr>
          <p:cNvPr id="3" name="Espace réservé du contenu 2"/>
          <p:cNvSpPr>
            <a:spLocks noGrp="1"/>
          </p:cNvSpPr>
          <p:nvPr>
            <p:ph idx="1"/>
          </p:nvPr>
        </p:nvSpPr>
        <p:spPr/>
        <p:txBody>
          <a:body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EDFCA381-C65D-C445-9AE2-C49C9E3F9F0F}" type="datetimeFigureOut">
              <a:rPr lang="fr-FR" smtClean="0"/>
              <a:t>15-11-25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29E1222-E4C8-E74B-B057-F2461C711C0F}" type="slidenum">
              <a:rPr lang="fr-CA" smtClean="0"/>
              <a:t>‹#›</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CA" smtClean="0"/>
              <a:t>Cliquez et modifiez le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CA" smtClean="0"/>
              <a:t>Cliquez pour modifier les styles du texte du masque</a:t>
            </a:r>
          </a:p>
        </p:txBody>
      </p:sp>
      <p:sp>
        <p:nvSpPr>
          <p:cNvPr id="4" name="Espace réservé de la date 3"/>
          <p:cNvSpPr>
            <a:spLocks noGrp="1"/>
          </p:cNvSpPr>
          <p:nvPr>
            <p:ph type="dt" sz="half" idx="10"/>
          </p:nvPr>
        </p:nvSpPr>
        <p:spPr/>
        <p:txBody>
          <a:bodyPr/>
          <a:lstStyle/>
          <a:p>
            <a:fld id="{EDFCA381-C65D-C445-9AE2-C49C9E3F9F0F}" type="datetimeFigureOut">
              <a:rPr lang="fr-FR" smtClean="0"/>
              <a:t>15-11-25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29E1222-E4C8-E74B-B057-F2461C711C0F}" type="slidenum">
              <a:rPr lang="fr-CA" smtClean="0"/>
              <a:t>‹#›</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CA" smtClean="0"/>
              <a:t>Cliquez et modifiez le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e la date 4"/>
          <p:cNvSpPr>
            <a:spLocks noGrp="1"/>
          </p:cNvSpPr>
          <p:nvPr>
            <p:ph type="dt" sz="half" idx="10"/>
          </p:nvPr>
        </p:nvSpPr>
        <p:spPr/>
        <p:txBody>
          <a:bodyPr/>
          <a:lstStyle/>
          <a:p>
            <a:fld id="{EDFCA381-C65D-C445-9AE2-C49C9E3F9F0F}" type="datetimeFigureOut">
              <a:rPr lang="fr-FR" smtClean="0"/>
              <a:t>15-11-25</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929E1222-E4C8-E74B-B057-F2461C711C0F}" type="slidenum">
              <a:rPr lang="fr-CA" smtClean="0"/>
              <a:t>‹#›</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CA" smtClean="0"/>
              <a:t>Cliquez et modifiez le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CA"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CA"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7" name="Espace réservé de la date 6"/>
          <p:cNvSpPr>
            <a:spLocks noGrp="1"/>
          </p:cNvSpPr>
          <p:nvPr>
            <p:ph type="dt" sz="half" idx="10"/>
          </p:nvPr>
        </p:nvSpPr>
        <p:spPr/>
        <p:txBody>
          <a:bodyPr/>
          <a:lstStyle/>
          <a:p>
            <a:fld id="{EDFCA381-C65D-C445-9AE2-C49C9E3F9F0F}" type="datetimeFigureOut">
              <a:rPr lang="fr-FR" smtClean="0"/>
              <a:t>15-11-25</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929E1222-E4C8-E74B-B057-F2461C711C0F}" type="slidenum">
              <a:rPr lang="fr-CA" smtClean="0"/>
              <a:t>‹#›</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CA" smtClean="0"/>
              <a:t>Cliquez et modifiez le titre</a:t>
            </a:r>
            <a:endParaRPr kumimoji="0" lang="en-US"/>
          </a:p>
        </p:txBody>
      </p:sp>
      <p:sp>
        <p:nvSpPr>
          <p:cNvPr id="7" name="Espace réservé de la date 6"/>
          <p:cNvSpPr>
            <a:spLocks noGrp="1"/>
          </p:cNvSpPr>
          <p:nvPr>
            <p:ph type="dt" sz="half" idx="10"/>
          </p:nvPr>
        </p:nvSpPr>
        <p:spPr/>
        <p:txBody>
          <a:bodyPr/>
          <a:lstStyle/>
          <a:p>
            <a:fld id="{EDFCA381-C65D-C445-9AE2-C49C9E3F9F0F}" type="datetimeFigureOut">
              <a:rPr lang="fr-FR" smtClean="0"/>
              <a:t>15-11-25</a:t>
            </a:fld>
            <a:endParaRPr lang="fr-CA"/>
          </a:p>
        </p:txBody>
      </p:sp>
      <p:sp>
        <p:nvSpPr>
          <p:cNvPr id="8" name="Espace réservé du numéro de diapositive 7"/>
          <p:cNvSpPr>
            <a:spLocks noGrp="1"/>
          </p:cNvSpPr>
          <p:nvPr>
            <p:ph type="sldNum" sz="quarter" idx="11"/>
          </p:nvPr>
        </p:nvSpPr>
        <p:spPr/>
        <p:txBody>
          <a:bodyPr/>
          <a:lstStyle/>
          <a:p>
            <a:fld id="{929E1222-E4C8-E74B-B057-F2461C711C0F}" type="slidenum">
              <a:rPr lang="fr-CA" smtClean="0"/>
              <a:t>‹#›</a:t>
            </a:fld>
            <a:endParaRPr lang="fr-CA"/>
          </a:p>
        </p:txBody>
      </p:sp>
      <p:sp>
        <p:nvSpPr>
          <p:cNvPr id="9" name="Espace réservé du pied de page 8"/>
          <p:cNvSpPr>
            <a:spLocks noGrp="1"/>
          </p:cNvSpPr>
          <p:nvPr>
            <p:ph type="ftr" sz="quarter" idx="12"/>
          </p:nvPr>
        </p:nvSpPr>
        <p:spPr/>
        <p:txBody>
          <a:bodyPr/>
          <a:lstStyle/>
          <a:p>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FCA381-C65D-C445-9AE2-C49C9E3F9F0F}" type="datetimeFigureOut">
              <a:rPr lang="fr-FR" smtClean="0"/>
              <a:t>15-11-25</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929E1222-E4C8-E74B-B057-F2461C711C0F}" type="slidenum">
              <a:rPr lang="fr-CA" smtClean="0"/>
              <a:t>‹#›</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CA" smtClean="0"/>
              <a:t>Cliquez et modifiez le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CA"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e la date 4"/>
          <p:cNvSpPr>
            <a:spLocks noGrp="1"/>
          </p:cNvSpPr>
          <p:nvPr>
            <p:ph type="dt" sz="half" idx="10"/>
          </p:nvPr>
        </p:nvSpPr>
        <p:spPr/>
        <p:txBody>
          <a:bodyPr/>
          <a:lstStyle/>
          <a:p>
            <a:fld id="{EDFCA381-C65D-C445-9AE2-C49C9E3F9F0F}" type="datetimeFigureOut">
              <a:rPr lang="fr-FR" smtClean="0"/>
              <a:t>15-11-25</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a:xfrm>
            <a:off x="8156448" y="6422064"/>
            <a:ext cx="762000" cy="365125"/>
          </a:xfrm>
        </p:spPr>
        <p:txBody>
          <a:bodyPr/>
          <a:lstStyle/>
          <a:p>
            <a:fld id="{929E1222-E4C8-E74B-B057-F2461C711C0F}" type="slidenum">
              <a:rPr lang="fr-CA" smtClean="0"/>
              <a:t>‹#›</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CA" smtClean="0"/>
              <a:t>Cliquez et modifiez le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CA"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CA"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EDFCA381-C65D-C445-9AE2-C49C9E3F9F0F}" type="datetimeFigureOut">
              <a:rPr lang="fr-FR" smtClean="0"/>
              <a:t>15-11-25</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929E1222-E4C8-E74B-B057-F2461C711C0F}" type="slidenum">
              <a:rPr lang="fr-CA" smtClean="0"/>
              <a:t>‹#›</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CA" smtClean="0"/>
              <a:t>Cliquez et modifiez le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CA" smtClean="0"/>
              <a:t>Cliquez pour modifier les styles du texte du masque</a:t>
            </a:r>
          </a:p>
          <a:p>
            <a:pPr lvl="1" eaLnBrk="1" latinLnBrk="0" hangingPunct="1"/>
            <a:r>
              <a:rPr kumimoji="0" lang="fr-CA" smtClean="0"/>
              <a:t>Deuxième niveau</a:t>
            </a:r>
          </a:p>
          <a:p>
            <a:pPr lvl="2" eaLnBrk="1" latinLnBrk="0" hangingPunct="1"/>
            <a:r>
              <a:rPr kumimoji="0" lang="fr-CA" smtClean="0"/>
              <a:t>Troisième niveau</a:t>
            </a:r>
          </a:p>
          <a:p>
            <a:pPr lvl="3" eaLnBrk="1" latinLnBrk="0" hangingPunct="1"/>
            <a:r>
              <a:rPr kumimoji="0" lang="fr-CA" smtClean="0"/>
              <a:t>Quatrième niveau</a:t>
            </a:r>
          </a:p>
          <a:p>
            <a:pPr lvl="4" eaLnBrk="1" latinLnBrk="0" hangingPunct="1"/>
            <a:r>
              <a:rPr kumimoji="0" lang="fr-CA"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EDFCA381-C65D-C445-9AE2-C49C9E3F9F0F}" type="datetimeFigureOut">
              <a:rPr lang="fr-FR" smtClean="0"/>
              <a:t>15-11-25</a:t>
            </a:fld>
            <a:endParaRPr lang="fr-CA"/>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CA"/>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29E1222-E4C8-E74B-B057-F2461C711C0F}" type="slidenum">
              <a:rPr lang="fr-CA" smtClean="0"/>
              <a:t>‹#›</a:t>
            </a:fld>
            <a:endParaRPr lang="fr-CA"/>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355847"/>
            <a:ext cx="8077200" cy="2324551"/>
          </a:xfrm>
        </p:spPr>
        <p:txBody>
          <a:bodyPr>
            <a:normAutofit/>
          </a:bodyPr>
          <a:lstStyle/>
          <a:p>
            <a:r>
              <a:rPr lang="fr-CA" sz="3600" dirty="0" smtClean="0"/>
              <a:t>La Convention sur la diversité des expressions culturelles: </a:t>
            </a:r>
            <a:r>
              <a:rPr lang="fr-CA" sz="3600" dirty="0" smtClean="0"/>
              <a:t>mise </a:t>
            </a:r>
            <a:r>
              <a:rPr lang="fr-CA" sz="3600" dirty="0" smtClean="0"/>
              <a:t>en œuvre et </a:t>
            </a:r>
            <a:r>
              <a:rPr lang="fr-CA" sz="3600" dirty="0" smtClean="0"/>
              <a:t>perspectives a l’</a:t>
            </a:r>
            <a:r>
              <a:rPr lang="fr-CA" sz="3600" dirty="0"/>
              <a:t>è</a:t>
            </a:r>
            <a:r>
              <a:rPr lang="fr-CA" sz="3600" dirty="0" smtClean="0"/>
              <a:t>re du numérique</a:t>
            </a:r>
            <a:endParaRPr lang="fr-CA" sz="3600" dirty="0"/>
          </a:p>
        </p:txBody>
      </p:sp>
      <p:sp>
        <p:nvSpPr>
          <p:cNvPr id="3" name="Sous-titre 2"/>
          <p:cNvSpPr>
            <a:spLocks noGrp="1"/>
          </p:cNvSpPr>
          <p:nvPr>
            <p:ph type="subTitle" idx="1"/>
          </p:nvPr>
        </p:nvSpPr>
        <p:spPr>
          <a:xfrm>
            <a:off x="574160" y="1640188"/>
            <a:ext cx="8077200" cy="844114"/>
          </a:xfrm>
        </p:spPr>
        <p:txBody>
          <a:bodyPr>
            <a:normAutofit fontScale="92500" lnSpcReduction="10000"/>
          </a:bodyPr>
          <a:lstStyle/>
          <a:p>
            <a:r>
              <a:rPr lang="fr-CA" dirty="0" smtClean="0"/>
              <a:t>Antonios Vlassis, Center for International Relations </a:t>
            </a:r>
            <a:r>
              <a:rPr lang="fr-CA" dirty="0" err="1" smtClean="0"/>
              <a:t>Studies</a:t>
            </a:r>
            <a:r>
              <a:rPr lang="fr-CA" dirty="0" smtClean="0"/>
              <a:t> (CEFIR)-Fonds national de la recherche scientifique (FNRS), Université de Liège </a:t>
            </a:r>
          </a:p>
          <a:p>
            <a:r>
              <a:rPr lang="fr-CA" dirty="0" err="1" smtClean="0"/>
              <a:t>antonios.vlassis@gmail.com</a:t>
            </a:r>
            <a:endParaRPr lang="fr-CA" dirty="0"/>
          </a:p>
        </p:txBody>
      </p:sp>
    </p:spTree>
    <p:extLst>
      <p:ext uri="{BB962C8B-B14F-4D97-AF65-F5344CB8AC3E}">
        <p14:creationId xmlns:p14="http://schemas.microsoft.com/office/powerpoint/2010/main" val="161219588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B. Mise en œuvre de la CDEC</a:t>
            </a:r>
            <a:endParaRPr lang="fr-CA" dirty="0"/>
          </a:p>
        </p:txBody>
      </p:sp>
      <p:sp>
        <p:nvSpPr>
          <p:cNvPr id="3" name="Espace réservé du contenu 2"/>
          <p:cNvSpPr>
            <a:spLocks noGrp="1"/>
          </p:cNvSpPr>
          <p:nvPr>
            <p:ph idx="1"/>
          </p:nvPr>
        </p:nvSpPr>
        <p:spPr/>
        <p:txBody>
          <a:bodyPr>
            <a:normAutofit fontScale="85000" lnSpcReduction="20000"/>
          </a:bodyPr>
          <a:lstStyle/>
          <a:p>
            <a:r>
              <a:rPr lang="fr-CA" dirty="0" smtClean="0"/>
              <a:t>Protocoles de coopération culturelle</a:t>
            </a:r>
          </a:p>
          <a:p>
            <a:r>
              <a:rPr lang="fr-CA" dirty="0" smtClean="0"/>
              <a:t>Instrument pour favoriser la promotion de la CDEC dans des accords commerciaux</a:t>
            </a:r>
          </a:p>
          <a:p>
            <a:r>
              <a:rPr lang="fr-CA" dirty="0" smtClean="0"/>
              <a:t>UE-Cariforum, UE-Corée du Sud, UE-Amérique centrale, UE-Pérou/Colombie</a:t>
            </a:r>
          </a:p>
          <a:p>
            <a:endParaRPr lang="fr-CA" dirty="0"/>
          </a:p>
          <a:p>
            <a:r>
              <a:rPr lang="fr-CA" dirty="0" smtClean="0"/>
              <a:t>Accords bilatéraux de libre-échange des États-Unis</a:t>
            </a:r>
          </a:p>
          <a:p>
            <a:r>
              <a:rPr lang="fr-CA" dirty="0" smtClean="0"/>
              <a:t>Oman, Panama, Bahreïn, Guatemala, Honduras, Nicaragua, Salvador. </a:t>
            </a:r>
          </a:p>
          <a:p>
            <a:r>
              <a:rPr lang="fr-CA" dirty="0" smtClean="0"/>
              <a:t>Remise en cause des objectifs de la CDEC</a:t>
            </a:r>
          </a:p>
          <a:p>
            <a:pPr marL="118872" indent="0">
              <a:buNone/>
            </a:pPr>
            <a:r>
              <a:rPr lang="fr-CA" dirty="0" smtClean="0"/>
              <a:t> </a:t>
            </a:r>
            <a:endParaRPr lang="fr-CA" dirty="0"/>
          </a:p>
        </p:txBody>
      </p:sp>
    </p:spTree>
    <p:extLst>
      <p:ext uri="{BB962C8B-B14F-4D97-AF65-F5344CB8AC3E}">
        <p14:creationId xmlns:p14="http://schemas.microsoft.com/office/powerpoint/2010/main" val="311779754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smtClean="0"/>
              <a:t>C. Perspectives de la CDEC</a:t>
            </a:r>
            <a:endParaRPr lang="fr-CA" dirty="0"/>
          </a:p>
        </p:txBody>
      </p:sp>
      <p:sp>
        <p:nvSpPr>
          <p:cNvPr id="3" name="Espace réservé du contenu 2"/>
          <p:cNvSpPr>
            <a:spLocks noGrp="1"/>
          </p:cNvSpPr>
          <p:nvPr>
            <p:ph idx="1"/>
          </p:nvPr>
        </p:nvSpPr>
        <p:spPr>
          <a:xfrm>
            <a:off x="457200" y="1698106"/>
            <a:ext cx="8229600" cy="4778894"/>
          </a:xfrm>
        </p:spPr>
        <p:txBody>
          <a:bodyPr>
            <a:normAutofit fontScale="62500" lnSpcReduction="20000"/>
          </a:bodyPr>
          <a:lstStyle/>
          <a:p>
            <a:r>
              <a:rPr lang="fr-CA" dirty="0"/>
              <a:t>Partenariat transatlantique de commerce et d’investissement, Partenariat transpacifique, Accord sur le commerce des services. </a:t>
            </a:r>
          </a:p>
          <a:p>
            <a:pPr marL="36576" indent="0">
              <a:buNone/>
            </a:pPr>
            <a:endParaRPr lang="fr-CA" dirty="0" smtClean="0"/>
          </a:p>
          <a:p>
            <a:r>
              <a:rPr lang="fr-CA" dirty="0" smtClean="0"/>
              <a:t>TTIP: </a:t>
            </a:r>
            <a:r>
              <a:rPr lang="fr-CA" b="1" dirty="0" smtClean="0"/>
              <a:t>véritable mise à l’épreuve pour l’UE. </a:t>
            </a:r>
          </a:p>
          <a:p>
            <a:r>
              <a:rPr lang="fr-CA" dirty="0" smtClean="0"/>
              <a:t>États-Unis: empêcher toute mise en place des mécanismes régulateurs dans le secteur des services culturels numériques.  </a:t>
            </a:r>
          </a:p>
          <a:p>
            <a:pPr marL="0" indent="0">
              <a:buNone/>
            </a:pPr>
            <a:endParaRPr lang="fr-CA" dirty="0" smtClean="0"/>
          </a:p>
          <a:p>
            <a:r>
              <a:rPr lang="fr-CA" dirty="0" smtClean="0"/>
              <a:t>Le numérique, </a:t>
            </a:r>
            <a:r>
              <a:rPr lang="fr-CA" b="1" dirty="0" smtClean="0"/>
              <a:t>avenir du secteur culturel</a:t>
            </a:r>
            <a:r>
              <a:rPr lang="fr-CA" dirty="0" smtClean="0"/>
              <a:t> </a:t>
            </a:r>
          </a:p>
          <a:p>
            <a:r>
              <a:rPr lang="fr-CA" dirty="0" smtClean="0"/>
              <a:t>Le numérique, énorme </a:t>
            </a:r>
            <a:r>
              <a:rPr lang="fr-CA" b="1" dirty="0" smtClean="0"/>
              <a:t>potentiel de croissance</a:t>
            </a:r>
            <a:r>
              <a:rPr lang="fr-CA" dirty="0" smtClean="0"/>
              <a:t> </a:t>
            </a:r>
          </a:p>
          <a:p>
            <a:r>
              <a:rPr lang="fr-CA" dirty="0" smtClean="0"/>
              <a:t>Le numérique, </a:t>
            </a:r>
            <a:r>
              <a:rPr lang="fr-CA" b="1" dirty="0" smtClean="0"/>
              <a:t>instrument du soft power </a:t>
            </a:r>
            <a:r>
              <a:rPr lang="fr-CA" dirty="0" smtClean="0"/>
              <a:t>américain (Joseph Nye)</a:t>
            </a:r>
          </a:p>
          <a:p>
            <a:endParaRPr lang="fr-CA" dirty="0" smtClean="0"/>
          </a:p>
          <a:p>
            <a:r>
              <a:rPr lang="fr-CA" b="1" dirty="0" smtClean="0"/>
              <a:t>Revenus mondiaux de 2009 à 2013</a:t>
            </a:r>
            <a:r>
              <a:rPr lang="fr-CA" dirty="0" smtClean="0"/>
              <a:t> : Apple i tunes de 4 milliards USD à 16 milliards USD, Amazon (services media audiovisuels) de 7,6 milliards USD à 13 milliards USD ; YouTube de 0.5 milliards USD à 5.6 milliards USD et Netflix de 1.6 milliards USD à 4.3 milliards USD. </a:t>
            </a:r>
          </a:p>
          <a:p>
            <a:endParaRPr lang="fr-CA" dirty="0" smtClean="0"/>
          </a:p>
          <a:p>
            <a:r>
              <a:rPr lang="fr-CA" dirty="0" smtClean="0"/>
              <a:t>UE: </a:t>
            </a:r>
            <a:r>
              <a:rPr lang="fr-CA" b="1" dirty="0" smtClean="0"/>
              <a:t>composante intégrée de l’économie audiovisuelle américaine. </a:t>
            </a:r>
            <a:endParaRPr lang="fr-CA" b="1" dirty="0"/>
          </a:p>
        </p:txBody>
      </p:sp>
    </p:spTree>
    <p:extLst>
      <p:ext uri="{BB962C8B-B14F-4D97-AF65-F5344CB8AC3E}">
        <p14:creationId xmlns:p14="http://schemas.microsoft.com/office/powerpoint/2010/main" val="352039053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C. Exception culturelle numérique</a:t>
            </a:r>
            <a:endParaRPr lang="fr-CA" dirty="0"/>
          </a:p>
        </p:txBody>
      </p:sp>
      <p:sp>
        <p:nvSpPr>
          <p:cNvPr id="3" name="Espace réservé du contenu 2"/>
          <p:cNvSpPr>
            <a:spLocks noGrp="1"/>
          </p:cNvSpPr>
          <p:nvPr>
            <p:ph idx="1"/>
          </p:nvPr>
        </p:nvSpPr>
        <p:spPr/>
        <p:txBody>
          <a:bodyPr>
            <a:normAutofit fontScale="77500" lnSpcReduction="20000"/>
          </a:bodyPr>
          <a:lstStyle/>
          <a:p>
            <a:r>
              <a:rPr lang="fr-CA" dirty="0" smtClean="0"/>
              <a:t>Négociations sur le mandat : </a:t>
            </a:r>
            <a:r>
              <a:rPr lang="fr-CA" b="1" dirty="0" smtClean="0"/>
              <a:t>la CDEC n’a pas eu un effet intégrateur, visions divergentes</a:t>
            </a:r>
          </a:p>
          <a:p>
            <a:endParaRPr lang="fr-CA" dirty="0"/>
          </a:p>
          <a:p>
            <a:r>
              <a:rPr lang="fr-CA" dirty="0" smtClean="0"/>
              <a:t>Au sein du Conseil européen, une controverse politique</a:t>
            </a:r>
          </a:p>
          <a:p>
            <a:endParaRPr lang="fr-CA" dirty="0" smtClean="0"/>
          </a:p>
          <a:p>
            <a:r>
              <a:rPr lang="fr-CA" dirty="0" smtClean="0"/>
              <a:t>Clivage interne</a:t>
            </a:r>
          </a:p>
          <a:p>
            <a:pPr marL="0" indent="0">
              <a:buNone/>
            </a:pPr>
            <a:r>
              <a:rPr lang="fr-CA" b="1" dirty="0" smtClean="0"/>
              <a:t>Commission européenne </a:t>
            </a:r>
            <a:r>
              <a:rPr lang="fr-CA" dirty="0" smtClean="0"/>
              <a:t>en faveur d’une inclusion des services culturels </a:t>
            </a:r>
          </a:p>
          <a:p>
            <a:pPr marL="0" indent="0">
              <a:buNone/>
            </a:pPr>
            <a:endParaRPr lang="fr-CA" dirty="0" smtClean="0"/>
          </a:p>
          <a:p>
            <a:pPr marL="0" indent="0">
              <a:buNone/>
            </a:pPr>
            <a:r>
              <a:rPr lang="fr-CA" dirty="0" smtClean="0"/>
              <a:t>L’exclusion des services culturels, y compris ceux du numérique, ligne rouge pour le </a:t>
            </a:r>
            <a:r>
              <a:rPr lang="fr-CA" b="1" dirty="0" smtClean="0"/>
              <a:t>Parlement européen, une condition pour la future ratification de l’accord. </a:t>
            </a:r>
          </a:p>
          <a:p>
            <a:endParaRPr lang="fr-CA" dirty="0"/>
          </a:p>
          <a:p>
            <a:pPr marL="0" indent="0">
              <a:buNone/>
            </a:pPr>
            <a:endParaRPr lang="fr-CA" dirty="0"/>
          </a:p>
        </p:txBody>
      </p:sp>
    </p:spTree>
    <p:extLst>
      <p:ext uri="{BB962C8B-B14F-4D97-AF65-F5344CB8AC3E}">
        <p14:creationId xmlns:p14="http://schemas.microsoft.com/office/powerpoint/2010/main" val="603643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C. Parlement européen, partis politiques européens</a:t>
            </a:r>
            <a:endParaRPr lang="fr-CA"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901398794"/>
              </p:ext>
            </p:extLst>
          </p:nvPr>
        </p:nvGraphicFramePr>
        <p:xfrm>
          <a:off x="472616" y="2998946"/>
          <a:ext cx="8229600" cy="333756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fr-CA" dirty="0"/>
                    </a:p>
                  </a:txBody>
                  <a:tcPr/>
                </a:tc>
                <a:tc>
                  <a:txBody>
                    <a:bodyPr/>
                    <a:lstStyle/>
                    <a:p>
                      <a:pPr algn="just">
                        <a:lnSpc>
                          <a:spcPct val="150000"/>
                        </a:lnSpc>
                        <a:spcAft>
                          <a:spcPts val="0"/>
                        </a:spcAft>
                      </a:pPr>
                      <a:r>
                        <a:rPr lang="en-GB" sz="1200" dirty="0" smtClean="0">
                          <a:effectLst/>
                          <a:latin typeface="Verdana"/>
                          <a:ea typeface="ＭＳ 明朝"/>
                          <a:cs typeface="Arial"/>
                        </a:rPr>
                        <a:t>Pour</a:t>
                      </a:r>
                      <a:endParaRPr lang="fr-CA" sz="12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200" dirty="0" err="1" smtClean="0">
                          <a:effectLst/>
                          <a:latin typeface="Verdana"/>
                          <a:ea typeface="ＭＳ 明朝"/>
                          <a:cs typeface="Arial"/>
                        </a:rPr>
                        <a:t>Contre</a:t>
                      </a:r>
                      <a:endParaRPr lang="fr-CA" sz="12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200" dirty="0">
                          <a:effectLst/>
                          <a:latin typeface="Verdana"/>
                          <a:ea typeface="ＭＳ 明朝"/>
                          <a:cs typeface="Arial"/>
                        </a:rPr>
                        <a:t>Abstentions</a:t>
                      </a:r>
                      <a:endParaRPr lang="fr-CA" sz="12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200" dirty="0" smtClean="0">
                          <a:effectLst/>
                          <a:latin typeface="Verdana"/>
                          <a:ea typeface="ＭＳ 明朝"/>
                          <a:cs typeface="Arial"/>
                        </a:rPr>
                        <a:t>Cohesion (%)</a:t>
                      </a:r>
                      <a:endParaRPr lang="fr-CA" sz="12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dirty="0">
                          <a:effectLst/>
                          <a:latin typeface="Verdana"/>
                          <a:ea typeface="ＭＳ 明朝"/>
                          <a:cs typeface="Arial"/>
                        </a:rPr>
                        <a:t>ADLE</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20</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42</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50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ECR</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41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93.02</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EFD</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14</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4</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5</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41.3</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EPP</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141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71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47.02</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Greens/EFA</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44</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93.48</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GUE/NGL</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28</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94.83</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NI</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19</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64</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dirty="0">
                          <a:effectLst/>
                          <a:latin typeface="Verdana"/>
                          <a:ea typeface="ＭＳ 明朝"/>
                          <a:cs typeface="Arial"/>
                        </a:rPr>
                        <a:t>S&amp;D</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113</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27</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69.37</a:t>
                      </a:r>
                      <a:endParaRPr lang="fr-CA" sz="1000" dirty="0">
                        <a:effectLst/>
                        <a:latin typeface="Cambria"/>
                        <a:ea typeface="ＭＳ 明朝"/>
                        <a:cs typeface="Times New Roman"/>
                      </a:endParaRPr>
                    </a:p>
                  </a:txBody>
                  <a:tcPr marL="68580" marR="68580" marT="0" marB="0"/>
                </a:tc>
              </a:tr>
            </a:tbl>
          </a:graphicData>
        </a:graphic>
      </p:graphicFrame>
      <p:sp>
        <p:nvSpPr>
          <p:cNvPr id="6" name="ZoneTexte 5"/>
          <p:cNvSpPr txBox="1"/>
          <p:nvPr/>
        </p:nvSpPr>
        <p:spPr>
          <a:xfrm>
            <a:off x="883567" y="5263705"/>
            <a:ext cx="184666" cy="369332"/>
          </a:xfrm>
          <a:prstGeom prst="rect">
            <a:avLst/>
          </a:prstGeom>
          <a:noFill/>
        </p:spPr>
        <p:txBody>
          <a:bodyPr wrap="none" rtlCol="0">
            <a:spAutoFit/>
          </a:bodyPr>
          <a:lstStyle/>
          <a:p>
            <a:endParaRPr lang="fr-CA" dirty="0"/>
          </a:p>
        </p:txBody>
      </p:sp>
      <p:sp>
        <p:nvSpPr>
          <p:cNvPr id="8" name="ZoneTexte 7"/>
          <p:cNvSpPr txBox="1"/>
          <p:nvPr/>
        </p:nvSpPr>
        <p:spPr>
          <a:xfrm>
            <a:off x="472616" y="1524000"/>
            <a:ext cx="7810826" cy="1384995"/>
          </a:xfrm>
          <a:prstGeom prst="rect">
            <a:avLst/>
          </a:prstGeom>
          <a:noFill/>
        </p:spPr>
        <p:txBody>
          <a:bodyPr wrap="square" rtlCol="0">
            <a:spAutoFit/>
          </a:bodyPr>
          <a:lstStyle/>
          <a:p>
            <a:pPr algn="just"/>
            <a:endParaRPr lang="fr-CA" sz="1200" b="1" dirty="0" smtClean="0"/>
          </a:p>
          <a:p>
            <a:pPr algn="just"/>
            <a:r>
              <a:rPr lang="fr-CA" sz="1200" b="1" dirty="0" smtClean="0"/>
              <a:t>Résolution </a:t>
            </a:r>
            <a:r>
              <a:rPr lang="fr-CA" sz="1200" b="1" dirty="0"/>
              <a:t>de 2013, paragraphe 11: </a:t>
            </a:r>
            <a:r>
              <a:rPr lang="fr-CA" sz="1200" b="1" dirty="0" smtClean="0"/>
              <a:t>« Le </a:t>
            </a:r>
            <a:r>
              <a:rPr lang="fr-CA" sz="1200" b="1" dirty="0"/>
              <a:t>Parlement européen </a:t>
            </a:r>
            <a:r>
              <a:rPr lang="fr-CA" sz="1200" dirty="0"/>
              <a:t>estime indispensable que l'Union et ses États membres maintiennent la possibilité de préserver et de développer leurs politiques culturelles et audiovisuelles, et ce dans le cadre de leurs acquis législatifs, normatifs et conventionnels</a:t>
            </a:r>
            <a:r>
              <a:rPr lang="fr-CA" sz="1200" b="1" dirty="0"/>
              <a:t>; demande donc que l'exclusion des services de contenus culturels et audiovisuels, y compris en ligne, soit clairement stipulée </a:t>
            </a:r>
            <a:r>
              <a:rPr lang="fr-CA" sz="1200" dirty="0"/>
              <a:t>dans le mandat de </a:t>
            </a:r>
            <a:r>
              <a:rPr lang="fr-CA" sz="1200" dirty="0" smtClean="0"/>
              <a:t>négociation ». </a:t>
            </a:r>
            <a:r>
              <a:rPr lang="fr-CA" sz="1200" b="1" dirty="0"/>
              <a:t>381 pour, 191 contre, 17 abstentions. </a:t>
            </a:r>
          </a:p>
          <a:p>
            <a:pPr algn="just"/>
            <a:endParaRPr lang="fr-CA" sz="1200" dirty="0"/>
          </a:p>
        </p:txBody>
      </p:sp>
    </p:spTree>
    <p:extLst>
      <p:ext uri="{BB962C8B-B14F-4D97-AF65-F5344CB8AC3E}">
        <p14:creationId xmlns:p14="http://schemas.microsoft.com/office/powerpoint/2010/main" val="396949875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 Parlement européen, pays</a:t>
            </a:r>
            <a:endParaRPr lang="fr-CA"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782616703"/>
              </p:ext>
            </p:extLst>
          </p:nvPr>
        </p:nvGraphicFramePr>
        <p:xfrm>
          <a:off x="349746" y="1600200"/>
          <a:ext cx="6691135" cy="3708400"/>
        </p:xfrm>
        <a:graphic>
          <a:graphicData uri="http://schemas.openxmlformats.org/drawingml/2006/table">
            <a:tbl>
              <a:tblPr firstRow="1" bandRow="1">
                <a:tableStyleId>{5C22544A-7EE6-4342-B048-85BDC9FD1C3A}</a:tableStyleId>
              </a:tblPr>
              <a:tblGrid>
                <a:gridCol w="1753375"/>
                <a:gridCol w="1645920"/>
                <a:gridCol w="1645920"/>
                <a:gridCol w="1645920"/>
              </a:tblGrid>
              <a:tr h="370840">
                <a:tc>
                  <a:txBody>
                    <a:bodyPr/>
                    <a:lstStyle/>
                    <a:p>
                      <a:pPr algn="just">
                        <a:lnSpc>
                          <a:spcPct val="150000"/>
                        </a:lnSpc>
                        <a:spcAft>
                          <a:spcPts val="0"/>
                        </a:spcAft>
                      </a:pPr>
                      <a:r>
                        <a:rPr lang="fr-CA" sz="800" noProof="0" dirty="0" smtClean="0">
                          <a:effectLst/>
                          <a:latin typeface="Verdana"/>
                          <a:ea typeface="ＭＳ 明朝"/>
                          <a:cs typeface="Arial"/>
                        </a:rPr>
                        <a:t> </a:t>
                      </a:r>
                      <a:endParaRPr lang="fr-CA" sz="12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smtClean="0">
                          <a:effectLst/>
                          <a:latin typeface="Verdana"/>
                          <a:ea typeface="ＭＳ 明朝"/>
                          <a:cs typeface="Arial"/>
                        </a:rPr>
                        <a:t>Pour</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err="1" smtClean="0">
                          <a:effectLst/>
                          <a:latin typeface="Verdana"/>
                          <a:ea typeface="ＭＳ 明朝"/>
                          <a:cs typeface="Arial"/>
                        </a:rPr>
                        <a:t>Contre</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Abstentions</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Pays-Bas</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13</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9</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Allemagne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33</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36</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Royaume-Uni</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38</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smtClean="0">
                          <a:effectLst/>
                          <a:latin typeface="Verdana"/>
                          <a:ea typeface="ＭＳ 明朝"/>
                          <a:cs typeface="Arial"/>
                        </a:rPr>
                        <a:t>France</a:t>
                      </a:r>
                      <a:endParaRPr lang="fr-CA" sz="1000" noProof="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60</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Italie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35</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Espagne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27</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18</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Danemark</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République</a:t>
                      </a:r>
                      <a:r>
                        <a:rPr lang="fr-CA" sz="1000" baseline="0" noProof="0" dirty="0" smtClean="0">
                          <a:effectLst/>
                          <a:latin typeface="Verdana"/>
                          <a:ea typeface="ＭＳ 明朝"/>
                          <a:cs typeface="Arial"/>
                        </a:rPr>
                        <a:t> tchèque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13</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6</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0</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Suède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7</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9</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0</a:t>
                      </a:r>
                      <a:endParaRPr lang="fr-CA" sz="1000" dirty="0">
                        <a:effectLst/>
                        <a:latin typeface="Cambria"/>
                        <a:ea typeface="ＭＳ 明朝"/>
                        <a:cs typeface="Times New Roman"/>
                      </a:endParaRPr>
                    </a:p>
                  </a:txBody>
                  <a:tcPr marL="68580" marR="68580" marT="0" marB="0"/>
                </a:tc>
              </a:tr>
            </a:tbl>
          </a:graphicData>
        </a:graphic>
      </p:graphicFrame>
    </p:spTree>
    <p:extLst>
      <p:ext uri="{BB962C8B-B14F-4D97-AF65-F5344CB8AC3E}">
        <p14:creationId xmlns:p14="http://schemas.microsoft.com/office/powerpoint/2010/main" val="11216212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 Perspectives de la CDEC</a:t>
            </a:r>
            <a:endParaRPr lang="fr-CA" dirty="0"/>
          </a:p>
        </p:txBody>
      </p:sp>
      <p:sp>
        <p:nvSpPr>
          <p:cNvPr id="3" name="Espace réservé du contenu 2"/>
          <p:cNvSpPr>
            <a:spLocks noGrp="1"/>
          </p:cNvSpPr>
          <p:nvPr>
            <p:ph idx="1"/>
          </p:nvPr>
        </p:nvSpPr>
        <p:spPr/>
        <p:txBody>
          <a:bodyPr>
            <a:normAutofit fontScale="77500" lnSpcReduction="20000"/>
          </a:bodyPr>
          <a:lstStyle/>
          <a:p>
            <a:r>
              <a:rPr lang="fr-CA" dirty="0" smtClean="0"/>
              <a:t>Culture </a:t>
            </a:r>
            <a:r>
              <a:rPr lang="fr-CA" dirty="0"/>
              <a:t>– patrimoine culturel et industries culturelles/créatives – dans l’agenda international pour le développement. </a:t>
            </a:r>
          </a:p>
          <a:p>
            <a:endParaRPr lang="fr-CA" dirty="0"/>
          </a:p>
          <a:p>
            <a:r>
              <a:rPr lang="fr-CA" dirty="0"/>
              <a:t>Importance de la culture pour le développement économique, social, humain et environnemental et </a:t>
            </a:r>
            <a:r>
              <a:rPr lang="fr-CA" b="1" dirty="0"/>
              <a:t>intégration de la culture dans l’agenda après 2015. </a:t>
            </a:r>
            <a:endParaRPr lang="fr-CA" b="1" dirty="0" smtClean="0"/>
          </a:p>
          <a:p>
            <a:endParaRPr lang="fr-CA" b="1" dirty="0"/>
          </a:p>
          <a:p>
            <a:r>
              <a:rPr lang="fr-CA" dirty="0"/>
              <a:t>Mobilisation internationale </a:t>
            </a:r>
            <a:r>
              <a:rPr lang="fr-CA" b="1" dirty="0" smtClean="0"/>
              <a:t> </a:t>
            </a:r>
            <a:endParaRPr lang="fr-CA" b="1" dirty="0"/>
          </a:p>
          <a:p>
            <a:endParaRPr lang="fr-CA" dirty="0"/>
          </a:p>
          <a:p>
            <a:r>
              <a:rPr lang="fr-CA" dirty="0"/>
              <a:t>Réticences de la part des pays développés (Europe-Amérique du Nord). </a:t>
            </a:r>
          </a:p>
          <a:p>
            <a:endParaRPr lang="fr-CA" dirty="0"/>
          </a:p>
        </p:txBody>
      </p:sp>
    </p:spTree>
    <p:extLst>
      <p:ext uri="{BB962C8B-B14F-4D97-AF65-F5344CB8AC3E}">
        <p14:creationId xmlns:p14="http://schemas.microsoft.com/office/powerpoint/2010/main" val="221572730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En guise de conclusion</a:t>
            </a:r>
            <a:endParaRPr lang="fr-CA" dirty="0"/>
          </a:p>
        </p:txBody>
      </p:sp>
      <p:sp>
        <p:nvSpPr>
          <p:cNvPr id="3" name="Espace réservé du contenu 2"/>
          <p:cNvSpPr>
            <a:spLocks noGrp="1"/>
          </p:cNvSpPr>
          <p:nvPr>
            <p:ph idx="1"/>
          </p:nvPr>
        </p:nvSpPr>
        <p:spPr>
          <a:xfrm>
            <a:off x="457200" y="1600199"/>
            <a:ext cx="7467600" cy="5096969"/>
          </a:xfrm>
        </p:spPr>
        <p:txBody>
          <a:bodyPr>
            <a:normAutofit fontScale="55000" lnSpcReduction="20000"/>
          </a:bodyPr>
          <a:lstStyle/>
          <a:p>
            <a:r>
              <a:rPr lang="fr-CA" dirty="0" smtClean="0"/>
              <a:t>Adaptation de la CDEC à l’ère du numérique</a:t>
            </a:r>
          </a:p>
          <a:p>
            <a:r>
              <a:rPr lang="fr-CA" dirty="0" smtClean="0"/>
              <a:t>Deux rapports : Réseau international des juristes pour la diversité des expressions culturelles (2013); Centre d’</a:t>
            </a:r>
            <a:r>
              <a:rPr lang="fr-CA" dirty="0"/>
              <a:t>é</a:t>
            </a:r>
            <a:r>
              <a:rPr lang="fr-CA" dirty="0" smtClean="0"/>
              <a:t>tudes sur l’intégration et la mondialisation ‘Pour une culture en réseau diversifiée’ (2015). </a:t>
            </a:r>
          </a:p>
          <a:p>
            <a:endParaRPr lang="fr-CA" dirty="0"/>
          </a:p>
          <a:p>
            <a:r>
              <a:rPr lang="fr-CA" dirty="0" smtClean="0"/>
              <a:t>Prouver, montrer et mesurer de façon qualitative et quantitative l’importance de la culture dans les aspects multiples du développement</a:t>
            </a:r>
          </a:p>
          <a:p>
            <a:endParaRPr lang="fr-CA" dirty="0"/>
          </a:p>
          <a:p>
            <a:r>
              <a:rPr lang="fr-CA" dirty="0" smtClean="0"/>
              <a:t>Les nouveaux accords commerciaux et l’exception culturelle numérique, assurer l’intervention publique en matière de culture et la spécificité des biens et services culturels – même dans leur nature dématérialisée.  </a:t>
            </a:r>
          </a:p>
          <a:p>
            <a:endParaRPr lang="fr-CA" dirty="0"/>
          </a:p>
          <a:p>
            <a:r>
              <a:rPr lang="fr-CA" dirty="0" smtClean="0"/>
              <a:t>Définition des nouveaux services culturels?</a:t>
            </a:r>
          </a:p>
          <a:p>
            <a:r>
              <a:rPr lang="fr-CA" dirty="0" smtClean="0"/>
              <a:t>Cour de justice européenne sur le livre numérique (mars 2015)</a:t>
            </a:r>
          </a:p>
          <a:p>
            <a:r>
              <a:rPr lang="fr-CA" dirty="0" smtClean="0"/>
              <a:t>Distinction entre services culturels traditionnels et nouveaux services culturels, Artificiel?</a:t>
            </a:r>
          </a:p>
          <a:p>
            <a:r>
              <a:rPr lang="fr-CA" dirty="0" smtClean="0"/>
              <a:t>Question du traitement unique pour les services culturels</a:t>
            </a:r>
          </a:p>
          <a:p>
            <a:pPr marL="36576" indent="0">
              <a:buNone/>
            </a:pPr>
            <a:r>
              <a:rPr lang="fr-CA" dirty="0" smtClean="0"/>
              <a:t> </a:t>
            </a:r>
          </a:p>
          <a:p>
            <a:endParaRPr lang="fr-CA" dirty="0"/>
          </a:p>
        </p:txBody>
      </p:sp>
    </p:spTree>
    <p:extLst>
      <p:ext uri="{BB962C8B-B14F-4D97-AF65-F5344CB8AC3E}">
        <p14:creationId xmlns:p14="http://schemas.microsoft.com/office/powerpoint/2010/main" val="34480412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Introduction</a:t>
            </a:r>
            <a:endParaRPr lang="fr-CA" dirty="0"/>
          </a:p>
        </p:txBody>
      </p:sp>
      <p:sp>
        <p:nvSpPr>
          <p:cNvPr id="3" name="Espace réservé du contenu 2"/>
          <p:cNvSpPr>
            <a:spLocks noGrp="1"/>
          </p:cNvSpPr>
          <p:nvPr>
            <p:ph idx="1"/>
          </p:nvPr>
        </p:nvSpPr>
        <p:spPr/>
        <p:txBody>
          <a:bodyPr>
            <a:normAutofit fontScale="85000" lnSpcReduction="10000"/>
          </a:bodyPr>
          <a:lstStyle/>
          <a:p>
            <a:r>
              <a:rPr lang="fr-CA" dirty="0" smtClean="0"/>
              <a:t>Convention sur la protection et la promotion de la diversité des expressions culturelles</a:t>
            </a:r>
          </a:p>
          <a:p>
            <a:r>
              <a:rPr lang="fr-CA" dirty="0" smtClean="0"/>
              <a:t>Adoption par l’UNESCO en 2005</a:t>
            </a:r>
          </a:p>
          <a:p>
            <a:r>
              <a:rPr lang="fr-CA" dirty="0" smtClean="0"/>
              <a:t>139 États et l’Union européenne</a:t>
            </a:r>
          </a:p>
          <a:p>
            <a:endParaRPr lang="fr-CA" dirty="0"/>
          </a:p>
          <a:p>
            <a:r>
              <a:rPr lang="fr-CA" dirty="0" smtClean="0"/>
              <a:t>4 objectifs</a:t>
            </a:r>
          </a:p>
          <a:p>
            <a:endParaRPr lang="fr-CA" dirty="0"/>
          </a:p>
          <a:p>
            <a:r>
              <a:rPr lang="fr-CA" dirty="0" smtClean="0"/>
              <a:t>Construction de la CDEC</a:t>
            </a:r>
          </a:p>
          <a:p>
            <a:r>
              <a:rPr lang="fr-CA" dirty="0" smtClean="0"/>
              <a:t>Mise en œuvre de la CDEC</a:t>
            </a:r>
          </a:p>
          <a:p>
            <a:r>
              <a:rPr lang="fr-CA" dirty="0" smtClean="0"/>
              <a:t>Perspectives de la CDEC</a:t>
            </a:r>
            <a:endParaRPr lang="fr-CA" dirty="0"/>
          </a:p>
        </p:txBody>
      </p:sp>
    </p:spTree>
    <p:extLst>
      <p:ext uri="{BB962C8B-B14F-4D97-AF65-F5344CB8AC3E}">
        <p14:creationId xmlns:p14="http://schemas.microsoft.com/office/powerpoint/2010/main" val="377433189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A. Exception culturelle</a:t>
            </a:r>
            <a:endParaRPr lang="fr-CA" dirty="0"/>
          </a:p>
        </p:txBody>
      </p:sp>
      <p:sp>
        <p:nvSpPr>
          <p:cNvPr id="3" name="Espace réservé du contenu 2"/>
          <p:cNvSpPr>
            <a:spLocks noGrp="1"/>
          </p:cNvSpPr>
          <p:nvPr>
            <p:ph idx="1"/>
          </p:nvPr>
        </p:nvSpPr>
        <p:spPr/>
        <p:txBody>
          <a:bodyPr>
            <a:normAutofit fontScale="77500" lnSpcReduction="20000"/>
          </a:bodyPr>
          <a:lstStyle/>
          <a:p>
            <a:r>
              <a:rPr lang="fr-CA" dirty="0" smtClean="0"/>
              <a:t>Deux univers distincts</a:t>
            </a:r>
          </a:p>
          <a:p>
            <a:endParaRPr lang="fr-CA" dirty="0"/>
          </a:p>
          <a:p>
            <a:r>
              <a:rPr lang="fr-CA" dirty="0" smtClean="0"/>
              <a:t>Exception culturelle et intégration économique internationale et régionale</a:t>
            </a:r>
          </a:p>
          <a:p>
            <a:r>
              <a:rPr lang="fr-CA" dirty="0" smtClean="0"/>
              <a:t>Exclusion ou inclusion des biens et services culturels</a:t>
            </a:r>
          </a:p>
          <a:p>
            <a:r>
              <a:rPr lang="fr-CA" dirty="0" smtClean="0"/>
              <a:t>États-Unis, Japon, MPAA (…) – France, Canada, professionnels de la culture (…) </a:t>
            </a:r>
          </a:p>
          <a:p>
            <a:pPr marL="36576" indent="0">
              <a:buNone/>
            </a:pPr>
            <a:endParaRPr lang="fr-CA" dirty="0" smtClean="0"/>
          </a:p>
          <a:p>
            <a:r>
              <a:rPr lang="fr-CA" dirty="0" smtClean="0"/>
              <a:t>Accord général sur le commerce des services-Organisation mondiale du commerce</a:t>
            </a:r>
          </a:p>
          <a:p>
            <a:r>
              <a:rPr lang="fr-CA" dirty="0" smtClean="0"/>
              <a:t>Accord de libre échange nord-américain (1994)</a:t>
            </a:r>
          </a:p>
          <a:p>
            <a:r>
              <a:rPr lang="fr-CA" dirty="0" smtClean="0"/>
              <a:t>Négociations sur l’Accord multilatéral sur l’investissement (OCDE). </a:t>
            </a:r>
          </a:p>
          <a:p>
            <a:endParaRPr lang="fr-CA" dirty="0"/>
          </a:p>
        </p:txBody>
      </p:sp>
    </p:spTree>
    <p:extLst>
      <p:ext uri="{BB962C8B-B14F-4D97-AF65-F5344CB8AC3E}">
        <p14:creationId xmlns:p14="http://schemas.microsoft.com/office/powerpoint/2010/main" val="205438683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 Crise de l’industrie cinématographique</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Longs métrages produits dans l’Union européenne : 471 (1991), 602 (2000), 918 (2005), 1218 (2010).  </a:t>
            </a:r>
          </a:p>
          <a:p>
            <a:r>
              <a:rPr lang="fr-FR" dirty="0" smtClean="0"/>
              <a:t>Longs métrages produits en France : 222 (1975), 133 (1987), 240 (2005), 261 (2010). </a:t>
            </a:r>
          </a:p>
          <a:p>
            <a:r>
              <a:rPr lang="fr-FR" dirty="0" smtClean="0"/>
              <a:t>Longs métrages produits au Royaume-Uni: 55 (1975), 38 (1989), 164 (2005). </a:t>
            </a:r>
          </a:p>
          <a:p>
            <a:r>
              <a:rPr lang="fr-FR" dirty="0" smtClean="0"/>
              <a:t>Longs métrages en Italie: 198 (1975), 89 (1985), 99 (1996), 141 (2010). </a:t>
            </a:r>
          </a:p>
          <a:p>
            <a:r>
              <a:rPr lang="fr-FR" dirty="0" smtClean="0"/>
              <a:t>Longs métrages en Espagne: 98 (1975), 45 (1990), 142 (2005), 201 (2010).</a:t>
            </a:r>
          </a:p>
          <a:p>
            <a:r>
              <a:rPr lang="fr-FR" dirty="0" smtClean="0"/>
              <a:t>Longs métrages en Allemagne: 73 (1975), 48 (1990), 103 (2005), 119 (2010). </a:t>
            </a:r>
          </a:p>
          <a:p>
            <a:endParaRPr lang="fr-FR" dirty="0"/>
          </a:p>
        </p:txBody>
      </p:sp>
    </p:spTree>
    <p:extLst>
      <p:ext uri="{BB962C8B-B14F-4D97-AF65-F5344CB8AC3E}">
        <p14:creationId xmlns:p14="http://schemas.microsoft.com/office/powerpoint/2010/main" val="311563521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 Crise de l’industrie cinématographique</a:t>
            </a:r>
            <a:endParaRPr lang="fr-FR" dirty="0"/>
          </a:p>
        </p:txBody>
      </p:sp>
      <p:sp>
        <p:nvSpPr>
          <p:cNvPr id="3" name="Espace réservé du contenu 2"/>
          <p:cNvSpPr>
            <a:spLocks noGrp="1"/>
          </p:cNvSpPr>
          <p:nvPr>
            <p:ph idx="1"/>
          </p:nvPr>
        </p:nvSpPr>
        <p:spPr/>
        <p:txBody>
          <a:bodyPr>
            <a:normAutofit fontScale="55000" lnSpcReduction="20000"/>
          </a:bodyPr>
          <a:lstStyle/>
          <a:p>
            <a:r>
              <a:rPr lang="fr-FR" dirty="0" smtClean="0"/>
              <a:t>France, part du film national-film américain: 53,4%-30,1% (1982), 28,3%-60,9% (1994), 41,2%-46,4% (2001), 35,7%-47,5% (2010).</a:t>
            </a:r>
          </a:p>
          <a:p>
            <a:pPr marL="118872" indent="0">
              <a:buNone/>
            </a:pPr>
            <a:endParaRPr lang="fr-FR" dirty="0" smtClean="0"/>
          </a:p>
          <a:p>
            <a:r>
              <a:rPr lang="fr-FR" dirty="0" smtClean="0"/>
              <a:t>Allemagne, part du film national-film américain: 22,7%-58,7% (1985), 6,3%-87,1% (1995), 27,4%-64,5% (2009). </a:t>
            </a:r>
          </a:p>
          <a:p>
            <a:pPr marL="118872" indent="0">
              <a:buNone/>
            </a:pPr>
            <a:endParaRPr lang="fr-FR" dirty="0" smtClean="0"/>
          </a:p>
          <a:p>
            <a:r>
              <a:rPr lang="fr-FR" dirty="0" smtClean="0"/>
              <a:t>Italie, part du film national-film américain: 31,8%-48,6% (1985), 17,3%-70% (1993), 30,4%-57,2% (2010). </a:t>
            </a:r>
          </a:p>
          <a:p>
            <a:pPr marL="118872" indent="0">
              <a:buNone/>
            </a:pPr>
            <a:endParaRPr lang="fr-FR" dirty="0" smtClean="0"/>
          </a:p>
          <a:p>
            <a:r>
              <a:rPr lang="fr-FR" dirty="0" smtClean="0"/>
              <a:t>Espagne, part du film national-film américain: 14,3%-58,4% (1987), 7,1%-72,3% (1994), 15,6%-71,6% (2009). </a:t>
            </a:r>
          </a:p>
          <a:p>
            <a:pPr marL="118872" indent="0">
              <a:buNone/>
            </a:pPr>
            <a:endParaRPr lang="fr-FR" dirty="0" smtClean="0"/>
          </a:p>
          <a:p>
            <a:r>
              <a:rPr lang="fr-FR" dirty="0" smtClean="0"/>
              <a:t>Royaume-Uni, part du film national-film américain: 14%-84% (1985), 4,7%-87% (1993), 24%-71,8% (2010). </a:t>
            </a:r>
          </a:p>
          <a:p>
            <a:pPr marL="118872" indent="0">
              <a:buNone/>
            </a:pPr>
            <a:endParaRPr lang="fr-FR" dirty="0" smtClean="0"/>
          </a:p>
          <a:p>
            <a:r>
              <a:rPr lang="fr-FR" dirty="0" smtClean="0"/>
              <a:t>Union européenne, part du film européen-film américain: 17%-73% (1991), 31%-67% (2009). </a:t>
            </a:r>
          </a:p>
        </p:txBody>
      </p:sp>
    </p:spTree>
    <p:extLst>
      <p:ext uri="{BB962C8B-B14F-4D97-AF65-F5344CB8AC3E}">
        <p14:creationId xmlns:p14="http://schemas.microsoft.com/office/powerpoint/2010/main" val="390329859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a:t>A</a:t>
            </a:r>
            <a:r>
              <a:rPr lang="fr-CA" dirty="0" smtClean="0"/>
              <a:t>. UNESCO-développement culturel</a:t>
            </a:r>
            <a:endParaRPr lang="fr-CA" dirty="0"/>
          </a:p>
        </p:txBody>
      </p:sp>
      <p:sp>
        <p:nvSpPr>
          <p:cNvPr id="3" name="Espace réservé du contenu 2"/>
          <p:cNvSpPr>
            <a:spLocks noGrp="1"/>
          </p:cNvSpPr>
          <p:nvPr>
            <p:ph sz="half" idx="1"/>
          </p:nvPr>
        </p:nvSpPr>
        <p:spPr/>
        <p:txBody>
          <a:bodyPr>
            <a:normAutofit fontScale="70000" lnSpcReduction="20000"/>
          </a:bodyPr>
          <a:lstStyle/>
          <a:p>
            <a:r>
              <a:rPr lang="fr-FR" dirty="0"/>
              <a:t>Conférence intergouvernementale sur les aspects institutionnels, administratifs et financiers des politiques culturelles (Venise, août-septembre 1970). </a:t>
            </a:r>
            <a:endParaRPr lang="fr-FR" dirty="0" smtClean="0"/>
          </a:p>
          <a:p>
            <a:pPr marL="118872" indent="0">
              <a:buNone/>
            </a:pPr>
            <a:endParaRPr lang="fr-FR" dirty="0"/>
          </a:p>
          <a:p>
            <a:r>
              <a:rPr lang="fr-CA" dirty="0"/>
              <a:t>Fonds pour la promotion de la culture (1978). </a:t>
            </a:r>
            <a:endParaRPr lang="fr-CA" dirty="0" smtClean="0"/>
          </a:p>
          <a:p>
            <a:pPr marL="118872" indent="0">
              <a:buNone/>
            </a:pPr>
            <a:endParaRPr lang="fr-CA" dirty="0" smtClean="0"/>
          </a:p>
          <a:p>
            <a:r>
              <a:rPr lang="fr-FR" dirty="0"/>
              <a:t>Conférence mondiale sur les politiques culturelles (MONDIACULT) en 1982. </a:t>
            </a:r>
          </a:p>
          <a:p>
            <a:pPr marL="118872" indent="0">
              <a:buNone/>
            </a:pPr>
            <a:endParaRPr lang="fr-FR" dirty="0"/>
          </a:p>
          <a:p>
            <a:pPr marL="118872" indent="0">
              <a:buNone/>
            </a:pPr>
            <a:endParaRPr lang="fr-CA" dirty="0"/>
          </a:p>
        </p:txBody>
      </p:sp>
      <p:sp>
        <p:nvSpPr>
          <p:cNvPr id="4" name="Espace réservé du contenu 3"/>
          <p:cNvSpPr>
            <a:spLocks noGrp="1"/>
          </p:cNvSpPr>
          <p:nvPr>
            <p:ph sz="half" idx="2"/>
          </p:nvPr>
        </p:nvSpPr>
        <p:spPr/>
        <p:txBody>
          <a:bodyPr>
            <a:normAutofit fontScale="70000" lnSpcReduction="20000"/>
          </a:bodyPr>
          <a:lstStyle/>
          <a:p>
            <a:r>
              <a:rPr lang="fr-FR" dirty="0" smtClean="0"/>
              <a:t>Décennie </a:t>
            </a:r>
            <a:r>
              <a:rPr lang="fr-FR" dirty="0"/>
              <a:t>mondiale du développement culturel (1988-1997) liée à l’émergence </a:t>
            </a:r>
            <a:r>
              <a:rPr lang="fr-FR" dirty="0" smtClean="0"/>
              <a:t>des concepts </a:t>
            </a:r>
            <a:r>
              <a:rPr lang="fr-FR" dirty="0"/>
              <a:t>du développement </a:t>
            </a:r>
            <a:r>
              <a:rPr lang="fr-FR" dirty="0" smtClean="0"/>
              <a:t>humain</a:t>
            </a:r>
            <a:r>
              <a:rPr lang="fr-FR" dirty="0"/>
              <a:t> </a:t>
            </a:r>
            <a:r>
              <a:rPr lang="fr-FR" dirty="0" smtClean="0"/>
              <a:t>et du développement durable</a:t>
            </a:r>
          </a:p>
          <a:p>
            <a:pPr marL="118872" indent="0">
              <a:buNone/>
            </a:pPr>
            <a:endParaRPr lang="fr-FR" dirty="0"/>
          </a:p>
          <a:p>
            <a:r>
              <a:rPr lang="fr-FR" dirty="0"/>
              <a:t>Commission mondiale de la culture et du </a:t>
            </a:r>
            <a:r>
              <a:rPr lang="fr-FR" dirty="0" smtClean="0"/>
              <a:t>développement </a:t>
            </a:r>
            <a:r>
              <a:rPr lang="fr-FR" dirty="0"/>
              <a:t>et Rapport mondial « Notre diversité </a:t>
            </a:r>
            <a:r>
              <a:rPr lang="fr-FR" dirty="0" smtClean="0"/>
              <a:t>créatrice</a:t>
            </a:r>
            <a:r>
              <a:rPr lang="fr-FR" dirty="0"/>
              <a:t> » (1995). </a:t>
            </a:r>
            <a:endParaRPr lang="fr-FR" dirty="0" smtClean="0"/>
          </a:p>
          <a:p>
            <a:pPr marL="118872" indent="0">
              <a:buNone/>
            </a:pPr>
            <a:endParaRPr lang="fr-FR" dirty="0"/>
          </a:p>
          <a:p>
            <a:r>
              <a:rPr lang="fr-FR" dirty="0"/>
              <a:t>Conférence intergouvernementale sur les politiques culturelles pour le développement (Stockholm – 1998). </a:t>
            </a:r>
          </a:p>
          <a:p>
            <a:endParaRPr lang="fr-CA" dirty="0"/>
          </a:p>
        </p:txBody>
      </p:sp>
    </p:spTree>
    <p:extLst>
      <p:ext uri="{BB962C8B-B14F-4D97-AF65-F5344CB8AC3E}">
        <p14:creationId xmlns:p14="http://schemas.microsoft.com/office/powerpoint/2010/main" val="16550629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A. Construction de la CDEC</a:t>
            </a:r>
            <a:endParaRPr lang="fr-CA" dirty="0"/>
          </a:p>
        </p:txBody>
      </p:sp>
      <p:sp>
        <p:nvSpPr>
          <p:cNvPr id="3" name="Espace réservé du contenu 2"/>
          <p:cNvSpPr>
            <a:spLocks noGrp="1"/>
          </p:cNvSpPr>
          <p:nvPr>
            <p:ph idx="1"/>
          </p:nvPr>
        </p:nvSpPr>
        <p:spPr/>
        <p:txBody>
          <a:bodyPr>
            <a:normAutofit fontScale="40000" lnSpcReduction="20000"/>
          </a:bodyPr>
          <a:lstStyle/>
          <a:p>
            <a:r>
              <a:rPr lang="fr-CA" dirty="0" smtClean="0"/>
              <a:t>Fin des années 1990: croisement de deux univers</a:t>
            </a:r>
          </a:p>
          <a:p>
            <a:endParaRPr lang="fr-CA" dirty="0"/>
          </a:p>
          <a:p>
            <a:r>
              <a:rPr lang="fr-CA" dirty="0" smtClean="0"/>
              <a:t>Alliance large d’acteurs: gouvernements nationaux, organisations internationales et régionales (Organisation internationale de la Francophonie), professionnels de la culture (Coalitions pour la diversité culturelle) </a:t>
            </a:r>
          </a:p>
          <a:p>
            <a:endParaRPr lang="fr-CA" dirty="0"/>
          </a:p>
          <a:p>
            <a:r>
              <a:rPr lang="fr-CA" dirty="0" smtClean="0"/>
              <a:t>Négociations internationales conflictuelles</a:t>
            </a:r>
          </a:p>
          <a:p>
            <a:r>
              <a:rPr lang="fr-CA" dirty="0" smtClean="0"/>
              <a:t>Pierres d’achoppement</a:t>
            </a:r>
          </a:p>
          <a:p>
            <a:endParaRPr lang="fr-CA" dirty="0"/>
          </a:p>
          <a:p>
            <a:r>
              <a:rPr lang="fr-FR" b="1" dirty="0"/>
              <a:t>Coalition en faveur</a:t>
            </a:r>
            <a:r>
              <a:rPr lang="fr-FR" dirty="0"/>
              <a:t> d’un instrument contraignant voué aux produits et services culturels : France, Canada, Chine, Afrique du Sud, Brésil, la plupart des pays francophones. </a:t>
            </a:r>
          </a:p>
          <a:p>
            <a:pPr marL="118872" indent="0">
              <a:buNone/>
            </a:pPr>
            <a:endParaRPr lang="fr-FR" dirty="0"/>
          </a:p>
          <a:p>
            <a:r>
              <a:rPr lang="fr-FR" b="1" dirty="0"/>
              <a:t>Coalition opposée </a:t>
            </a:r>
            <a:r>
              <a:rPr lang="fr-FR" dirty="0"/>
              <a:t>à une Convention contraignante : Etats-Unis, Japon, Australie, Nouvelle-Zélande, Pays-Bas, Royaume-Uni. </a:t>
            </a:r>
          </a:p>
          <a:p>
            <a:endParaRPr lang="fr-FR" dirty="0"/>
          </a:p>
          <a:p>
            <a:r>
              <a:rPr lang="fr-CA" dirty="0"/>
              <a:t>La </a:t>
            </a:r>
            <a:r>
              <a:rPr lang="fr-CA" b="1" dirty="0"/>
              <a:t>Convention sur la protection et la promotion de la diversité des expressions culturelles </a:t>
            </a:r>
            <a:r>
              <a:rPr lang="fr-CA" dirty="0"/>
              <a:t>est adoptée par la trente-troisième session de la Conférence générale de l’UNESCO le 20 octobre 2005. </a:t>
            </a:r>
          </a:p>
          <a:p>
            <a:pPr marL="118872" indent="0">
              <a:buNone/>
            </a:pPr>
            <a:endParaRPr lang="fr-CA" dirty="0"/>
          </a:p>
          <a:p>
            <a:r>
              <a:rPr lang="fr-CA" dirty="0"/>
              <a:t>Le Canada et la France ont marqué de leur empreinte le déroulement des négociations et le contenu de la </a:t>
            </a:r>
            <a:r>
              <a:rPr lang="fr-CA" dirty="0" smtClean="0"/>
              <a:t>CDEC </a:t>
            </a:r>
            <a:r>
              <a:rPr lang="fr-CA" dirty="0"/>
              <a:t>mais </a:t>
            </a:r>
            <a:r>
              <a:rPr lang="fr-CA" b="1" dirty="0"/>
              <a:t>ce dernier s’est aussi négocié sur la base d’un consensus délibérément </a:t>
            </a:r>
            <a:r>
              <a:rPr lang="fr-CA" b="1" dirty="0" smtClean="0"/>
              <a:t>ambigu</a:t>
            </a:r>
            <a:r>
              <a:rPr lang="fr-CA" b="1" dirty="0"/>
              <a:t> </a:t>
            </a:r>
            <a:r>
              <a:rPr lang="fr-CA" b="1" dirty="0" smtClean="0"/>
              <a:t>et un compromis politique. </a:t>
            </a:r>
            <a:endParaRPr lang="fr-CA" dirty="0"/>
          </a:p>
          <a:p>
            <a:endParaRPr lang="fr-CA" dirty="0"/>
          </a:p>
        </p:txBody>
      </p:sp>
    </p:spTree>
    <p:extLst>
      <p:ext uri="{BB962C8B-B14F-4D97-AF65-F5344CB8AC3E}">
        <p14:creationId xmlns:p14="http://schemas.microsoft.com/office/powerpoint/2010/main" val="237618154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smtClean="0"/>
              <a:t>B. Mise en œuvre de la CDEC</a:t>
            </a:r>
            <a:endParaRPr lang="fr-CA" dirty="0"/>
          </a:p>
        </p:txBody>
      </p:sp>
      <p:sp>
        <p:nvSpPr>
          <p:cNvPr id="3" name="Espace réservé du contenu 2"/>
          <p:cNvSpPr>
            <a:spLocks noGrp="1"/>
          </p:cNvSpPr>
          <p:nvPr>
            <p:ph idx="1"/>
          </p:nvPr>
        </p:nvSpPr>
        <p:spPr/>
        <p:txBody>
          <a:bodyPr>
            <a:normAutofit fontScale="40000" lnSpcReduction="20000"/>
          </a:bodyPr>
          <a:lstStyle/>
          <a:p>
            <a:r>
              <a:rPr lang="fr-FR" sz="4000" b="1" dirty="0" smtClean="0"/>
              <a:t>Article 20 de la CDEC: deux paragraphes à première vue incompatibles</a:t>
            </a:r>
          </a:p>
          <a:p>
            <a:pPr marL="118872" indent="0">
              <a:buNone/>
            </a:pPr>
            <a:endParaRPr lang="fr-FR" sz="4000" b="1" dirty="0" smtClean="0"/>
          </a:p>
          <a:p>
            <a:pPr marL="118872" indent="0">
              <a:buNone/>
            </a:pPr>
            <a:endParaRPr lang="fr-FR" sz="4000" dirty="0"/>
          </a:p>
          <a:p>
            <a:r>
              <a:rPr lang="fr-CA" sz="4000" dirty="0"/>
              <a:t>La complémentarité ou l’incompatibilité entre les dispositions de la CDEC et le régime commercial de l’OMC dépendent en grande partie de la concertation des acteurs impliqués, de la bonne volonté des États et de leurs préférences respectives. </a:t>
            </a:r>
            <a:endParaRPr lang="fr-CA" sz="4000" dirty="0" smtClean="0"/>
          </a:p>
          <a:p>
            <a:pPr marL="118872" indent="0">
              <a:buNone/>
            </a:pPr>
            <a:endParaRPr lang="fr-CA" sz="4000" dirty="0"/>
          </a:p>
          <a:p>
            <a:pPr marL="118872" indent="0">
              <a:buNone/>
            </a:pPr>
            <a:r>
              <a:rPr lang="fr-CA" sz="4000" dirty="0"/>
              <a:t>Article 20 : « 1. Les Parties reconnaissent qu’elles doivent remplir de bonne foi leurs obligations en vertu de la présente Convention et de tous les autres traités auxquels elles sont parties. Ainsi, sans subordonner cette Convention aux autres traités (a) elles encouragent le soutien mutuel entre cette Convention et les autres traités auxquels elles sont parties ; et (b) lorsqu’elles interprètent et appliquent les autres traités auxquels elles sont parties ou lorsqu’elles souscrivent à d’autres obligations internationales, les Parties prennent en compte les dispositions pertinentes de la présente Convention. </a:t>
            </a:r>
          </a:p>
          <a:p>
            <a:pPr marL="118872" indent="0">
              <a:buNone/>
            </a:pPr>
            <a:r>
              <a:rPr lang="fr-CA" sz="4000" dirty="0" smtClean="0"/>
              <a:t>2</a:t>
            </a:r>
            <a:r>
              <a:rPr lang="fr-CA" sz="4000" dirty="0"/>
              <a:t>. Rien dans la présente Convention ne peut être interprété comme modifiant les droits et obligations des Parties au titre d’autres traités auxquels elles sont parties ». </a:t>
            </a:r>
          </a:p>
          <a:p>
            <a:pPr marL="118872" indent="0">
              <a:buNone/>
            </a:pPr>
            <a:endParaRPr lang="fr-CA" dirty="0"/>
          </a:p>
        </p:txBody>
      </p:sp>
    </p:spTree>
    <p:extLst>
      <p:ext uri="{BB962C8B-B14F-4D97-AF65-F5344CB8AC3E}">
        <p14:creationId xmlns:p14="http://schemas.microsoft.com/office/powerpoint/2010/main" val="14895713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B. Mise en œuvre de la CDEC</a:t>
            </a:r>
            <a:endParaRPr lang="fr-CA" dirty="0"/>
          </a:p>
        </p:txBody>
      </p:sp>
      <p:sp>
        <p:nvSpPr>
          <p:cNvPr id="3" name="Espace réservé du contenu 2"/>
          <p:cNvSpPr>
            <a:spLocks noGrp="1"/>
          </p:cNvSpPr>
          <p:nvPr>
            <p:ph idx="1"/>
          </p:nvPr>
        </p:nvSpPr>
        <p:spPr/>
        <p:txBody>
          <a:bodyPr>
            <a:normAutofit fontScale="55000" lnSpcReduction="20000"/>
          </a:bodyPr>
          <a:lstStyle/>
          <a:p>
            <a:r>
              <a:rPr lang="fr-CA" dirty="0" smtClean="0"/>
              <a:t>Fonds international pour la diversité culturelle</a:t>
            </a:r>
          </a:p>
          <a:p>
            <a:r>
              <a:rPr lang="fr-CA" dirty="0" smtClean="0"/>
              <a:t>Instrument majeur pour le développement des industries culturelles des pays moins avancés</a:t>
            </a:r>
          </a:p>
          <a:p>
            <a:r>
              <a:rPr lang="fr-CA" b="1" dirty="0"/>
              <a:t>Son fonctionnement se fonde sur la bonne foi et la loyauté des États plutôt que sur un engagement strict, dans la mesure où les Parties n’ont pas l’obligation de contribuer au Fonds, contrairement à d’autres instruments normatifs de l’UNESCO</a:t>
            </a:r>
            <a:r>
              <a:rPr lang="fr-CA" dirty="0"/>
              <a:t>. </a:t>
            </a:r>
          </a:p>
          <a:p>
            <a:endParaRPr lang="fr-CA" dirty="0" smtClean="0"/>
          </a:p>
          <a:p>
            <a:r>
              <a:rPr lang="fr-CA" dirty="0" smtClean="0"/>
              <a:t>Ressources du FIDC: 7,68 millions USD</a:t>
            </a:r>
          </a:p>
          <a:p>
            <a:r>
              <a:rPr lang="fr-CA" dirty="0" smtClean="0"/>
              <a:t>78 projets dans 48 pays</a:t>
            </a:r>
          </a:p>
          <a:p>
            <a:r>
              <a:rPr lang="fr-CA" dirty="0" smtClean="0"/>
              <a:t>Contributions irrégulières  </a:t>
            </a:r>
          </a:p>
          <a:p>
            <a:r>
              <a:rPr lang="fr-CA" dirty="0"/>
              <a:t>Paragraphe 7 de l’article 18 : « les Parties s’attachent à verser des contributions volontaires sur une base régulière pour la mise en œuvre de la présente Convention ». </a:t>
            </a:r>
          </a:p>
          <a:p>
            <a:pPr marL="36576" indent="0">
              <a:buNone/>
            </a:pPr>
            <a:endParaRPr lang="fr-CA" dirty="0" smtClean="0"/>
          </a:p>
          <a:p>
            <a:endParaRPr lang="fr-CA" dirty="0"/>
          </a:p>
          <a:p>
            <a:r>
              <a:rPr lang="fr-CA" b="1" dirty="0" smtClean="0"/>
              <a:t>Projet UNESCO/Union européenne de Banque d’experts</a:t>
            </a:r>
            <a:endParaRPr lang="fr-CA" b="1" dirty="0"/>
          </a:p>
        </p:txBody>
      </p:sp>
    </p:spTree>
    <p:extLst>
      <p:ext uri="{BB962C8B-B14F-4D97-AF65-F5344CB8AC3E}">
        <p14:creationId xmlns:p14="http://schemas.microsoft.com/office/powerpoint/2010/main" val="386981875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ゴシック"/>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Technique.thmx</Template>
  <TotalTime>157</TotalTime>
  <Words>1515</Words>
  <Application>Microsoft Macintosh PowerPoint</Application>
  <PresentationFormat>Présentation à l'écran (4:3)</PresentationFormat>
  <Paragraphs>228</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Technique</vt:lpstr>
      <vt:lpstr>La Convention sur la diversité des expressions culturelles: mise en œuvre et perspectives a l’ère du numérique</vt:lpstr>
      <vt:lpstr>Introduction</vt:lpstr>
      <vt:lpstr>A. Exception culturelle</vt:lpstr>
      <vt:lpstr>A. Crise de l’industrie cinématographique</vt:lpstr>
      <vt:lpstr>A. Crise de l’industrie cinématographique</vt:lpstr>
      <vt:lpstr>A. UNESCO-développement culturel</vt:lpstr>
      <vt:lpstr>A. Construction de la CDEC</vt:lpstr>
      <vt:lpstr>B. Mise en œuvre de la CDEC</vt:lpstr>
      <vt:lpstr>B. Mise en œuvre de la CDEC</vt:lpstr>
      <vt:lpstr>B. Mise en œuvre de la CDEC</vt:lpstr>
      <vt:lpstr>C. Perspectives de la CDEC</vt:lpstr>
      <vt:lpstr>C. Exception culturelle numérique</vt:lpstr>
      <vt:lpstr>C. Parlement européen, partis politiques européens</vt:lpstr>
      <vt:lpstr>C. Parlement européen, pays</vt:lpstr>
      <vt:lpstr>C. Perspectives de la CDEC</vt:lpstr>
      <vt:lpstr>En guise de 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Convention sur la diversité des expressions culturelles: construction, mise en œuvre et perspectives</dc:title>
  <dc:creator>Antonios Vlassis</dc:creator>
  <cp:lastModifiedBy>Antonios Vlassis</cp:lastModifiedBy>
  <cp:revision>26</cp:revision>
  <dcterms:created xsi:type="dcterms:W3CDTF">2015-11-10T17:44:23Z</dcterms:created>
  <dcterms:modified xsi:type="dcterms:W3CDTF">2015-11-25T08:57:45Z</dcterms:modified>
</cp:coreProperties>
</file>