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29" r:id="rId2"/>
    <p:sldId id="366" r:id="rId3"/>
    <p:sldId id="331" r:id="rId4"/>
    <p:sldId id="332" r:id="rId5"/>
    <p:sldId id="307" r:id="rId6"/>
    <p:sldId id="367" r:id="rId7"/>
    <p:sldId id="308" r:id="rId8"/>
    <p:sldId id="364" r:id="rId9"/>
    <p:sldId id="309" r:id="rId10"/>
    <p:sldId id="333" r:id="rId11"/>
    <p:sldId id="334" r:id="rId12"/>
    <p:sldId id="335" r:id="rId13"/>
    <p:sldId id="336" r:id="rId14"/>
    <p:sldId id="369" r:id="rId15"/>
    <p:sldId id="338" r:id="rId16"/>
    <p:sldId id="339" r:id="rId17"/>
    <p:sldId id="337" r:id="rId18"/>
    <p:sldId id="341" r:id="rId19"/>
    <p:sldId id="340" r:id="rId20"/>
    <p:sldId id="342" r:id="rId21"/>
    <p:sldId id="34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73" r:id="rId31"/>
    <p:sldId id="353" r:id="rId32"/>
    <p:sldId id="344" r:id="rId33"/>
    <p:sldId id="370" r:id="rId34"/>
    <p:sldId id="345" r:id="rId35"/>
    <p:sldId id="346" r:id="rId36"/>
    <p:sldId id="347" r:id="rId37"/>
    <p:sldId id="348" r:id="rId38"/>
    <p:sldId id="349" r:id="rId39"/>
    <p:sldId id="351" r:id="rId40"/>
    <p:sldId id="350" r:id="rId41"/>
    <p:sldId id="352" r:id="rId42"/>
    <p:sldId id="362" r:id="rId43"/>
    <p:sldId id="372" r:id="rId44"/>
    <p:sldId id="371" r:id="rId45"/>
    <p:sldId id="363" r:id="rId46"/>
    <p:sldId id="365" r:id="rId47"/>
    <p:sldId id="368" r:id="rId48"/>
    <p:sldId id="375" r:id="rId49"/>
    <p:sldId id="374" r:id="rId5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A7862"/>
    <a:srgbClr val="BFD237"/>
    <a:srgbClr val="7F202A"/>
    <a:srgbClr val="0AE1FF"/>
    <a:srgbClr val="57D833"/>
    <a:srgbClr val="FF2404"/>
    <a:srgbClr val="EAEA00"/>
    <a:srgbClr val="D32397"/>
    <a:srgbClr val="A461E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123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08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C9A09-6B3F-2646-B692-1DF5547920A3}" type="datetimeFigureOut">
              <a:rPr lang="fr-FR" smtClean="0"/>
              <a:pPr/>
              <a:t>23/11/15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443C0-04BF-1D48-9FD7-071F444B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1" Type="http://schemas.openxmlformats.org/officeDocument/2006/relationships/video" Target="file://localhost/Users/francoiswang/Documents/BAC3/HF.mp4" TargetMode="Externa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1" Type="http://schemas.openxmlformats.org/officeDocument/2006/relationships/video" Target="file://localhost/Users/francoiswang/Documents/BAC3/PFC.mp4" TargetMode="Externa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1" Type="http://schemas.openxmlformats.org/officeDocument/2006/relationships/video" Target="file://localhost/Users/francoiswang/Documents/BAC3/PFC.mp4" TargetMode="Externa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video" Target="file://localhost/Users/francoiswang/Documents/BAC3/PF.mp4" TargetMode="Externa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francoiswang/Documents/BAC3/paralysie%20faciale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59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417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F. Wang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476264" y="4673600"/>
            <a:ext cx="4191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Module neurologique bac 3 BKR</a:t>
            </a:r>
            <a:r>
              <a:rPr lang="fr-FR" sz="2400" dirty="0" smtClean="0"/>
              <a:t> </a:t>
            </a:r>
            <a:endParaRPr lang="fr-FR" sz="2400" dirty="0" smtClean="0"/>
          </a:p>
        </p:txBody>
      </p:sp>
      <p:pic>
        <p:nvPicPr>
          <p:cNvPr id="5" name="Image 4" descr="Workshop_of_Nicolaus_von_Leyden,_Paralysed_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05" y="2413000"/>
            <a:ext cx="1487789" cy="2222500"/>
          </a:xfrm>
          <a:prstGeom prst="rect">
            <a:avLst/>
          </a:prstGeom>
        </p:spPr>
      </p:pic>
      <p:pic>
        <p:nvPicPr>
          <p:cNvPr id="6" name="Image 5" descr="Workshop_of_Nicolaus_von_Leyden,_Paralysed_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23441" y="2527300"/>
            <a:ext cx="1334759" cy="199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2 : clinique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3825"/>
            <a:ext cx="7772400" cy="1470025"/>
          </a:xfrm>
        </p:spPr>
        <p:txBody>
          <a:bodyPr/>
          <a:lstStyle/>
          <a:p>
            <a:r>
              <a:rPr lang="fr-FR" dirty="0" smtClean="0"/>
              <a:t>Clinique de la paralysie faciale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317500" y="1779684"/>
            <a:ext cx="8826500" cy="2246216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Au repos</a:t>
            </a:r>
            <a:r>
              <a:rPr lang="fr-FR" sz="2400" dirty="0" smtClean="0"/>
              <a:t>, asymétrie de la face dont témoignent, du côté atteint :</a:t>
            </a:r>
            <a:br>
              <a:rPr lang="fr-FR" sz="2400" dirty="0" smtClean="0"/>
            </a:br>
            <a:r>
              <a:rPr lang="fr-FR" sz="2400" dirty="0" smtClean="0"/>
              <a:t>	- 	effacement des rides du front</a:t>
            </a:r>
            <a:br>
              <a:rPr lang="fr-FR" sz="2400" dirty="0" smtClean="0"/>
            </a:br>
            <a:r>
              <a:rPr lang="fr-FR" sz="2400" dirty="0" smtClean="0"/>
              <a:t>	-	élargissement de la fente palpébrale </a:t>
            </a:r>
            <a:br>
              <a:rPr lang="fr-FR" sz="2400" dirty="0" smtClean="0"/>
            </a:br>
            <a:r>
              <a:rPr lang="fr-FR" sz="2400" dirty="0" smtClean="0"/>
              <a:t>		(lagophtalmie)</a:t>
            </a:r>
            <a:br>
              <a:rPr lang="fr-FR" sz="2400" dirty="0" smtClean="0"/>
            </a:br>
            <a:r>
              <a:rPr lang="fr-FR" sz="2400" dirty="0" smtClean="0"/>
              <a:t>	-	effacement du pli </a:t>
            </a:r>
            <a:r>
              <a:rPr lang="fr-FR" sz="2400" dirty="0" err="1" smtClean="0"/>
              <a:t>naso-génien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chute de la commissure labiale</a:t>
            </a:r>
          </a:p>
          <a:p>
            <a:pPr indent="263525" algn="l"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5943600" y="3571374"/>
            <a:ext cx="3860800" cy="2880226"/>
            <a:chOff x="4660900" y="3571374"/>
            <a:chExt cx="3860800" cy="288022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0900" y="3571374"/>
              <a:ext cx="3860800" cy="28802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42100" y="3571374"/>
              <a:ext cx="1879600" cy="2880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0" y="4406900"/>
            <a:ext cx="1435100" cy="19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5041900" y="3685674"/>
            <a:ext cx="3860800" cy="2880226"/>
            <a:chOff x="4813300" y="3571374"/>
            <a:chExt cx="3860800" cy="288022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3300" y="3571374"/>
              <a:ext cx="3860800" cy="28802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813300" y="3962400"/>
              <a:ext cx="1943100" cy="218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55575"/>
            <a:ext cx="7772400" cy="1470025"/>
          </a:xfrm>
        </p:spPr>
        <p:txBody>
          <a:bodyPr/>
          <a:lstStyle/>
          <a:p>
            <a:r>
              <a:rPr lang="fr-FR" dirty="0" smtClean="0"/>
              <a:t>Clinique de la paralysie faciale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76200" y="1321642"/>
            <a:ext cx="8826500" cy="5168058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Aux mouvements</a:t>
            </a:r>
            <a:r>
              <a:rPr lang="fr-FR" sz="2400" dirty="0" smtClean="0"/>
              <a:t>, on constate, du côté atteint :</a:t>
            </a:r>
            <a:br>
              <a:rPr lang="fr-FR" sz="2400" dirty="0" smtClean="0"/>
            </a:br>
            <a:r>
              <a:rPr lang="fr-FR" sz="2400" dirty="0" smtClean="0"/>
              <a:t>	- 	occlusion incomplète de l’œil (</a:t>
            </a:r>
            <a:r>
              <a:rPr lang="fr-FR" sz="2400" dirty="0" smtClean="0">
                <a:solidFill>
                  <a:srgbClr val="FF6600"/>
                </a:solidFill>
              </a:rPr>
              <a:t>signe de Charles Bell </a:t>
            </a:r>
            <a:r>
              <a:rPr lang="fr-FR" sz="2400" dirty="0" smtClean="0"/>
              <a:t>on voit 		le globe oculaire se déplacer en haut et en dehors), 				menaçant la cornée (+++)</a:t>
            </a:r>
            <a:br>
              <a:rPr lang="fr-FR" sz="2400" dirty="0" smtClean="0"/>
            </a:br>
            <a:r>
              <a:rPr lang="fr-FR" sz="2400" dirty="0" smtClean="0"/>
              <a:t>	-	dans les formes frustes, </a:t>
            </a:r>
            <a:r>
              <a:rPr lang="fr-FR" sz="2400" dirty="0" smtClean="0">
                <a:solidFill>
                  <a:srgbClr val="FF6600"/>
                </a:solidFill>
              </a:rPr>
              <a:t>signe des cils de Souques </a:t>
            </a:r>
            <a:r>
              <a:rPr lang="fr-FR" sz="2400" dirty="0" smtClean="0"/>
              <a:t>(cils mieux 		visibles du côté atteint lorsqu’on demande au malade de 			fermer les yeux très fort)</a:t>
            </a:r>
            <a:br>
              <a:rPr lang="fr-FR" sz="2400" dirty="0" smtClean="0"/>
            </a:br>
            <a:r>
              <a:rPr lang="fr-FR" sz="2400" dirty="0" smtClean="0"/>
              <a:t>	-	la bouche ouverte est attirée vers le côté sain</a:t>
            </a:r>
          </a:p>
          <a:p>
            <a:pPr indent="263525" algn="l">
              <a:tabLst>
                <a:tab pos="719138" algn="l"/>
                <a:tab pos="1162050" algn="l"/>
              </a:tabLst>
            </a:pPr>
            <a:r>
              <a:rPr lang="fr-FR" sz="2400" dirty="0" smtClean="0"/>
              <a:t>	-	la langue tirée est déviée, le plus souvent </a:t>
            </a:r>
            <a:br>
              <a:rPr lang="fr-FR" sz="2400" dirty="0" smtClean="0"/>
            </a:br>
            <a:r>
              <a:rPr lang="fr-FR" sz="2400" dirty="0" smtClean="0"/>
              <a:t>		passivement, vers le côté paralysé</a:t>
            </a:r>
            <a:br>
              <a:rPr lang="fr-FR" sz="2400" dirty="0" smtClean="0"/>
            </a:br>
            <a:r>
              <a:rPr lang="fr-FR" sz="2400" dirty="0" smtClean="0"/>
              <a:t>	-	le patient ne peut ni souffler, ni siffler</a:t>
            </a:r>
            <a:br>
              <a:rPr lang="fr-FR" sz="2400" dirty="0" smtClean="0"/>
            </a:br>
            <a:r>
              <a:rPr lang="fr-FR" sz="2400" dirty="0" smtClean="0"/>
              <a:t>	-	peut gêner l’élocution (dysarthrie) et </a:t>
            </a:r>
            <a:br>
              <a:rPr lang="fr-FR" sz="2400" dirty="0" smtClean="0"/>
            </a:br>
            <a:r>
              <a:rPr lang="fr-FR" sz="2400" dirty="0" smtClean="0"/>
              <a:t>		entrainer un écoulement salivaire</a:t>
            </a:r>
          </a:p>
          <a:p>
            <a:pPr indent="263525" algn="l"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1" y="2794001"/>
            <a:ext cx="5971297" cy="4089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55575"/>
            <a:ext cx="7772400" cy="1470025"/>
          </a:xfrm>
        </p:spPr>
        <p:txBody>
          <a:bodyPr/>
          <a:lstStyle/>
          <a:p>
            <a:r>
              <a:rPr lang="fr-FR" dirty="0" smtClean="0"/>
              <a:t>Clinique de la paralysie faciale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76200" y="915242"/>
            <a:ext cx="9067800" cy="14469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Pour essayer de préciser le niveau de l'atteinte du nerf, on 	recherche :</a:t>
            </a:r>
            <a:br>
              <a:rPr lang="fr-FR" sz="2400" dirty="0" smtClean="0"/>
            </a:br>
            <a:r>
              <a:rPr lang="fr-FR" sz="2400" dirty="0" smtClean="0"/>
              <a:t>		- une hypoesthésie de la zone de </a:t>
            </a:r>
            <a:r>
              <a:rPr lang="fr-FR" sz="2400" dirty="0" err="1" smtClean="0"/>
              <a:t>Ramsay-Hunt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(1)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	</a:t>
            </a:r>
            <a:r>
              <a:rPr lang="fr-FR" sz="2400" dirty="0" smtClean="0">
                <a:solidFill>
                  <a:srgbClr val="7F7F7F"/>
                </a:solidFill>
              </a:rPr>
              <a:t>-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une agueusie </a:t>
            </a:r>
            <a:r>
              <a:rPr lang="fr-FR" sz="2400" dirty="0" err="1" smtClean="0"/>
              <a:t>ipsilatérale</a:t>
            </a:r>
            <a:r>
              <a:rPr lang="fr-FR" sz="2400" dirty="0" smtClean="0"/>
              <a:t> des 2/3 antérieurs de la langue 	</a:t>
            </a:r>
            <a:r>
              <a:rPr lang="fr-FR" sz="2400" b="1" dirty="0" smtClean="0">
                <a:solidFill>
                  <a:srgbClr val="FF0000"/>
                </a:solidFill>
              </a:rPr>
              <a:t>(2)</a:t>
            </a:r>
            <a:br>
              <a:rPr lang="fr-FR" sz="2400" b="1" dirty="0" smtClean="0">
                <a:solidFill>
                  <a:srgbClr val="FF0000"/>
                </a:solidFill>
              </a:rPr>
            </a:br>
            <a:r>
              <a:rPr lang="fr-FR" sz="2400" b="1" dirty="0" smtClean="0">
                <a:solidFill>
                  <a:srgbClr val="FF0000"/>
                </a:solidFill>
              </a:rPr>
              <a:t>		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une hyperacousie douloureuse </a:t>
            </a:r>
            <a:r>
              <a:rPr lang="fr-FR" sz="2400" b="1" dirty="0" smtClean="0">
                <a:solidFill>
                  <a:srgbClr val="FF0000"/>
                </a:solidFill>
              </a:rPr>
              <a:t>(3)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0606" y="4850368"/>
            <a:ext cx="306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6806" y="3745468"/>
            <a:ext cx="306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3203" y="5384800"/>
            <a:ext cx="306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22800" y="2743202"/>
            <a:ext cx="4521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  <a:tab pos="116205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 	une hypoesthésie (+ douleurs 	spontanées) de la zone de  	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Ramsay-Hunt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(conque de 	l'oreille) suivie d’une éruption 	cutanée (zona géniculé) </a:t>
            </a:r>
            <a:r>
              <a:rPr lang="fr-FR" sz="2400" b="1" dirty="0" smtClean="0">
                <a:solidFill>
                  <a:srgbClr val="FF0000"/>
                </a:solidFill>
              </a:rPr>
              <a:t>(4)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-	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fr-FR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9597" y="3497302"/>
            <a:ext cx="306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350" y="4708068"/>
            <a:ext cx="3168650" cy="214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7625"/>
            <a:ext cx="7772400" cy="1470025"/>
          </a:xfrm>
        </p:spPr>
        <p:txBody>
          <a:bodyPr/>
          <a:lstStyle/>
          <a:p>
            <a:r>
              <a:rPr lang="fr-FR" dirty="0" smtClean="0"/>
              <a:t>Clinique de la paralysie faciale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76200" y="1613742"/>
            <a:ext cx="9067800" cy="14469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Test de </a:t>
            </a:r>
            <a:r>
              <a:rPr lang="fr-FR" sz="2400" dirty="0" err="1" smtClean="0">
                <a:solidFill>
                  <a:srgbClr val="FF6600"/>
                </a:solidFill>
              </a:rPr>
              <a:t>Freyss</a:t>
            </a:r>
            <a:r>
              <a:rPr lang="fr-FR" sz="2400" dirty="0" smtClean="0"/>
              <a:t> 	10 groupes musculaires (frontal, sourcilier, orbiculaire des paupières, 	pyramidal, dilatateur des narines, orbiculaire des lèvres, risorius, 	zygomatique, buccinateur, carré du menton). Chaque groupe est coté 	de 0 à 3.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Echelle de House et </a:t>
            </a:r>
            <a:r>
              <a:rPr lang="fr-FR" sz="2400" dirty="0" err="1" smtClean="0">
                <a:solidFill>
                  <a:srgbClr val="FF6600"/>
                </a:solidFill>
              </a:rPr>
              <a:t>Brackmann</a:t>
            </a:r>
            <a:r>
              <a:rPr lang="fr-FR" sz="2400" dirty="0" smtClean="0"/>
              <a:t> 	I: normal </a:t>
            </a:r>
            <a:br>
              <a:rPr lang="fr-FR" sz="2400" dirty="0" smtClean="0"/>
            </a:br>
            <a:r>
              <a:rPr lang="fr-FR" sz="2400" dirty="0" smtClean="0"/>
              <a:t>	II: déficit minime </a:t>
            </a:r>
            <a:br>
              <a:rPr lang="fr-FR" sz="2400" dirty="0" smtClean="0"/>
            </a:br>
            <a:r>
              <a:rPr lang="fr-FR" sz="2400" dirty="0" smtClean="0"/>
              <a:t>	III: ferme l’œil </a:t>
            </a:r>
            <a:br>
              <a:rPr lang="fr-FR" sz="2400" dirty="0" smtClean="0"/>
            </a:br>
            <a:r>
              <a:rPr lang="fr-FR" sz="2400" dirty="0" smtClean="0"/>
              <a:t>	IV: ne ferme pas l’œil </a:t>
            </a:r>
            <a:br>
              <a:rPr lang="fr-FR" sz="2400" dirty="0" smtClean="0"/>
            </a:br>
            <a:r>
              <a:rPr lang="fr-FR" sz="2400" dirty="0" smtClean="0"/>
              <a:t>	V: IV + syncinésies </a:t>
            </a:r>
            <a:br>
              <a:rPr lang="fr-FR" sz="2400" dirty="0" smtClean="0"/>
            </a:br>
            <a:r>
              <a:rPr lang="fr-FR" sz="2400" dirty="0" smtClean="0"/>
              <a:t>	VI: complète 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12" name="Image 11" descr="Paralysie-faciale-peripherique_02_V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0" y="5022850"/>
            <a:ext cx="2552700" cy="1130300"/>
          </a:xfrm>
          <a:prstGeom prst="rect">
            <a:avLst/>
          </a:prstGeom>
        </p:spPr>
      </p:pic>
      <p:pic>
        <p:nvPicPr>
          <p:cNvPr id="14" name="Image 13" descr="signe de be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50" y="3429000"/>
            <a:ext cx="2552700" cy="9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990725"/>
            <a:ext cx="7772400" cy="1470025"/>
          </a:xfrm>
        </p:spPr>
        <p:txBody>
          <a:bodyPr/>
          <a:lstStyle/>
          <a:p>
            <a:r>
              <a:rPr lang="fr-FR" dirty="0" err="1" smtClean="0"/>
              <a:t>Hémispasme</a:t>
            </a:r>
            <a:r>
              <a:rPr lang="fr-FR" dirty="0" smtClean="0"/>
              <a:t> facial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76200" y="3353642"/>
            <a:ext cx="9067800" cy="1446959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Lorsque la paralysie régresse, elle peut parfois évoluer vers un 	</a:t>
            </a:r>
            <a:r>
              <a:rPr lang="fr-FR" sz="2400" dirty="0" err="1" smtClean="0"/>
              <a:t>hémispasme</a:t>
            </a:r>
            <a:r>
              <a:rPr lang="fr-FR" sz="2400" dirty="0" smtClean="0"/>
              <a:t> facial, qui est une hyperactivité du nerf, entraînant des 	contractions permanentes de la face, touchant l'orbiculaire des 	paupières (</a:t>
            </a:r>
            <a:r>
              <a:rPr lang="fr-FR" sz="2400" dirty="0" err="1" smtClean="0">
                <a:solidFill>
                  <a:srgbClr val="FF6600"/>
                </a:solidFill>
              </a:rPr>
              <a:t>blépharospasme</a:t>
            </a:r>
            <a:r>
              <a:rPr lang="fr-FR" sz="2400" dirty="0" smtClean="0"/>
              <a:t>) et l'orbiculaire de lèvres (mouvements 	d'attraction de la commissure des lèvres)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Mais un </a:t>
            </a:r>
            <a:r>
              <a:rPr lang="fr-FR" sz="2400" dirty="0" err="1" smtClean="0"/>
              <a:t>hémispasme</a:t>
            </a:r>
            <a:r>
              <a:rPr lang="fr-FR" sz="2400" dirty="0" smtClean="0"/>
              <a:t> facial peut survenir indépendamment d'une 	paralysie </a:t>
            </a:r>
            <a:r>
              <a:rPr lang="fr-FR" sz="2400" dirty="0" err="1" smtClean="0"/>
              <a:t>précessive</a:t>
            </a:r>
            <a:r>
              <a:rPr lang="fr-FR" sz="2400" dirty="0" smtClean="0"/>
              <a:t>, le plus souvent par conflit </a:t>
            </a:r>
            <a:r>
              <a:rPr lang="fr-FR" sz="2400" dirty="0" err="1" smtClean="0"/>
              <a:t>vasculo</a:t>
            </a:r>
            <a:r>
              <a:rPr lang="fr-FR" sz="2400" dirty="0" smtClean="0"/>
              <a:t> nerveux 	(comme dans la névralgie essentielle du trijumeau).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" y="701497"/>
            <a:ext cx="8496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buFont typeface="Arial"/>
              <a:buChar char="•"/>
              <a:tabLst>
                <a:tab pos="2667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Dans quelques cas rares, la paralysie faciale est </a:t>
            </a:r>
            <a:r>
              <a:rPr lang="fr-FR" sz="2400" dirty="0" smtClean="0">
                <a:solidFill>
                  <a:srgbClr val="FF6600"/>
                </a:solidFill>
              </a:rPr>
              <a:t>bilatérale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 : 	diplégie faciale, de diagnostic parfois difficile (mais </a:t>
            </a:r>
            <a:r>
              <a:rPr lang="fr-FR" sz="2400" dirty="0" smtClean="0">
                <a:solidFill>
                  <a:srgbClr val="FF6600"/>
                </a:solidFill>
              </a:rPr>
              <a:t>Signe de 	Charles Bell bilatéral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visage atone et inexpressif, les troubles de 	l’élocution et de la mastication sont importants ).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685800" y="-190500"/>
            <a:ext cx="7772400" cy="1470025"/>
          </a:xfrm>
        </p:spPr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</a:rPr>
              <a:t>Hémispasme</a:t>
            </a:r>
            <a:r>
              <a:rPr lang="fr-FR" dirty="0" smtClean="0">
                <a:solidFill>
                  <a:schemeClr val="bg1"/>
                </a:solidFill>
              </a:rPr>
              <a:t> facial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 descr="H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9144000" cy="5715000"/>
          </a:xfrm>
          <a:prstGeom prst="rect">
            <a:avLst/>
          </a:prstGeom>
        </p:spPr>
      </p:pic>
      <p:pic>
        <p:nvPicPr>
          <p:cNvPr id="10" name="HF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811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0" y="101600"/>
            <a:ext cx="5384800" cy="6756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714500" y="319087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</a:t>
            </a:r>
            <a:br>
              <a:rPr lang="fr-FR" dirty="0" smtClean="0"/>
            </a:br>
            <a:r>
              <a:rPr lang="fr-FR" dirty="0" smtClean="0"/>
              <a:t>centrale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4470400" y="509587"/>
            <a:ext cx="5016500" cy="6538913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Ce n'est pas une atteinte du nerf 	facial proprement dit, mais une 	</a:t>
            </a:r>
            <a:r>
              <a:rPr lang="fr-FR" sz="2400" dirty="0" smtClean="0">
                <a:solidFill>
                  <a:srgbClr val="FF6600"/>
                </a:solidFill>
              </a:rPr>
              <a:t>atteinte </a:t>
            </a:r>
            <a:r>
              <a:rPr lang="fr-FR" sz="2400" dirty="0" err="1" smtClean="0">
                <a:solidFill>
                  <a:srgbClr val="FF6600"/>
                </a:solidFill>
              </a:rPr>
              <a:t>supranucléaire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de ce nerf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C'est l'expression faciale du 	syndrome pyramidal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Après décussation, il atteint les 	noyaux du facial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Le territoire facial supérieur n’est 	pas atteint (</a:t>
            </a:r>
            <a:r>
              <a:rPr lang="fr-FR" sz="2400" dirty="0" smtClean="0">
                <a:solidFill>
                  <a:srgbClr val="FF6600"/>
                </a:solidFill>
              </a:rPr>
              <a:t>pas de signe de 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Charles Bell</a:t>
            </a:r>
            <a:r>
              <a:rPr lang="fr-FR" sz="2400" dirty="0" smtClean="0"/>
              <a:t>). 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On peut observer une </a:t>
            </a:r>
            <a:r>
              <a:rPr lang="fr-FR" sz="2400" dirty="0" smtClean="0">
                <a:solidFill>
                  <a:srgbClr val="FF6600"/>
                </a:solidFill>
              </a:rPr>
              <a:t>dissociation 	</a:t>
            </a:r>
            <a:r>
              <a:rPr lang="fr-FR" sz="2400" dirty="0" err="1" smtClean="0">
                <a:solidFill>
                  <a:srgbClr val="FF6600"/>
                </a:solidFill>
              </a:rPr>
              <a:t>automatico-volontaire</a:t>
            </a:r>
            <a:r>
              <a:rPr lang="fr-FR" sz="2400" dirty="0" smtClean="0"/>
              <a:t> : paralysie 	lors de la commande volontaire, 	disparaissant lors de mouvements 	automatiques comme le rire.</a:t>
            </a:r>
            <a:endParaRPr lang="fr-FR" sz="2400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0" y="101600"/>
            <a:ext cx="5384800" cy="6756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714500" y="319087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</a:t>
            </a:r>
            <a:br>
              <a:rPr lang="fr-FR" dirty="0" smtClean="0"/>
            </a:br>
            <a:r>
              <a:rPr lang="fr-FR" dirty="0" smtClean="0"/>
              <a:t>centrale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4470400" y="509587"/>
            <a:ext cx="4673600" cy="6538913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Une très discrète atteinte de la 	partie supérieure du visage peut 	parfois exister.</a:t>
            </a:r>
          </a:p>
          <a:p>
            <a:pPr indent="263525" algn="l">
              <a:buFont typeface="Arial"/>
              <a:buChar char="•"/>
              <a:tabLst>
                <a:tab pos="266700" algn="l"/>
                <a:tab pos="901700" algn="l"/>
              </a:tabLst>
            </a:pPr>
            <a:r>
              <a:rPr lang="fr-FR" sz="2400" dirty="0" smtClean="0"/>
              <a:t>Un déficit facial central est 	presque toujours associé à un 	déficit moteur du membre 	supérieur homolatéral (signe de 	Barré ou signe de la main creuse), 	en pratique souvent une 	</a:t>
            </a:r>
            <a:r>
              <a:rPr lang="fr-FR" sz="2400" dirty="0" smtClean="0">
                <a:solidFill>
                  <a:srgbClr val="FF6600"/>
                </a:solidFill>
              </a:rPr>
              <a:t>hémiparésie </a:t>
            </a:r>
            <a:r>
              <a:rPr lang="fr-FR" sz="2400" dirty="0" err="1" smtClean="0">
                <a:solidFill>
                  <a:srgbClr val="FF6600"/>
                </a:solidFill>
              </a:rPr>
              <a:t>ipsilatérale</a:t>
            </a:r>
            <a:r>
              <a:rPr lang="fr-FR" sz="2400" dirty="0" smtClean="0"/>
              <a:t>.</a:t>
            </a:r>
            <a:endParaRPr lang="fr-FR" sz="2400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215900"/>
            <a:ext cx="91948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Paralysie faciale centrale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P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8" name="PFC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59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441700"/>
            <a:ext cx="6400800" cy="30734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1 : anatomie du nerf facial</a:t>
            </a:r>
          </a:p>
          <a:p>
            <a:r>
              <a:rPr lang="fr-FR" sz="2400" dirty="0" smtClean="0"/>
              <a:t>Chapitre 2 : clinique</a:t>
            </a:r>
          </a:p>
          <a:p>
            <a:r>
              <a:rPr lang="fr-FR" sz="2400" dirty="0" smtClean="0"/>
              <a:t>Chapitre 3 : étiologies</a:t>
            </a:r>
          </a:p>
          <a:p>
            <a:r>
              <a:rPr lang="fr-FR" sz="2400" dirty="0" smtClean="0"/>
              <a:t>Chapitre 4 : ENMG</a:t>
            </a:r>
            <a:br>
              <a:rPr lang="fr-FR" sz="2400" dirty="0" smtClean="0"/>
            </a:br>
            <a:r>
              <a:rPr lang="fr-FR" sz="2400" dirty="0" smtClean="0"/>
              <a:t>Chapitre 5 : autres examens paracliniques</a:t>
            </a:r>
          </a:p>
          <a:p>
            <a:r>
              <a:rPr lang="fr-FR" sz="2400" dirty="0" smtClean="0"/>
              <a:t>Chapitre 6 : traitements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</p:txBody>
      </p:sp>
      <p:pic>
        <p:nvPicPr>
          <p:cNvPr id="5" name="Image 4" descr="Workshop_of_Nicolaus_von_Leyden,_Paralysed_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05" y="2413000"/>
            <a:ext cx="1487789" cy="2222500"/>
          </a:xfrm>
          <a:prstGeom prst="rect">
            <a:avLst/>
          </a:prstGeom>
        </p:spPr>
      </p:pic>
      <p:pic>
        <p:nvPicPr>
          <p:cNvPr id="6" name="Image 5" descr="Workshop_of_Nicolaus_von_Leyden,_Paralysed_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23441" y="2527300"/>
            <a:ext cx="1334759" cy="199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215900"/>
            <a:ext cx="91948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Paralysie faciale centrale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 descr="PF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8" name="PFC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3 : étiologies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159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202035"/>
            <a:ext cx="8509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Paralysie faciale aigüe idiopathique, dite </a:t>
            </a:r>
            <a:r>
              <a:rPr lang="fr-FR" sz="2400" i="1" dirty="0" smtClean="0">
                <a:solidFill>
                  <a:srgbClr val="FF6600"/>
                </a:solidFill>
              </a:rPr>
              <a:t>a </a:t>
            </a:r>
            <a:r>
              <a:rPr lang="fr-FR" sz="2400" i="1" dirty="0" err="1" smtClean="0">
                <a:solidFill>
                  <a:srgbClr val="FF6600"/>
                </a:solidFill>
              </a:rPr>
              <a:t>frigore</a:t>
            </a:r>
            <a:r>
              <a:rPr lang="fr-FR" sz="2400" i="1" dirty="0" smtClean="0">
                <a:solidFill>
                  <a:srgbClr val="FF6600"/>
                </a:solidFill>
              </a:rPr>
              <a:t/>
            </a:r>
            <a:br>
              <a:rPr lang="fr-FR" sz="2400" i="1" dirty="0" smtClean="0">
                <a:solidFill>
                  <a:srgbClr val="FF6600"/>
                </a:solidFill>
              </a:rPr>
            </a:br>
            <a:r>
              <a:rPr lang="fr-FR" sz="2400" i="1" dirty="0" smtClean="0">
                <a:solidFill>
                  <a:srgbClr val="FF6600"/>
                </a:solidFill>
              </a:rPr>
              <a:t/>
            </a:r>
            <a:br>
              <a:rPr lang="fr-FR" sz="2400" i="1" dirty="0" smtClean="0">
                <a:solidFill>
                  <a:srgbClr val="FF6600"/>
                </a:solidFill>
              </a:rPr>
            </a:br>
            <a:r>
              <a:rPr lang="fr-FR" sz="2400" i="1" dirty="0" smtClean="0">
                <a:solidFill>
                  <a:srgbClr val="FF6600"/>
                </a:solidFill>
              </a:rPr>
              <a:t>	</a:t>
            </a:r>
            <a:r>
              <a:rPr lang="fr-FR" sz="2400" i="1" dirty="0" smtClean="0">
                <a:solidFill>
                  <a:srgbClr val="7F7F7F"/>
                </a:solidFill>
              </a:rPr>
              <a:t>- 	</a:t>
            </a:r>
            <a:r>
              <a:rPr lang="fr-FR" sz="2400" dirty="0" smtClean="0">
                <a:solidFill>
                  <a:srgbClr val="7F7F7F"/>
                </a:solidFill>
              </a:rPr>
              <a:t>la cause la plus fréquente des paralysies faciales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	s’installe brutalement le matin au réveil ou après une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exposition au froid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	d’emblée maximale ou se complétant en moins de 48 heures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	volontiers précédée de douleurs </a:t>
            </a:r>
            <a:r>
              <a:rPr lang="fr-FR" sz="2400" dirty="0" err="1" smtClean="0">
                <a:solidFill>
                  <a:srgbClr val="7F7F7F"/>
                </a:solidFill>
              </a:rPr>
              <a:t>rétroauriculaires</a:t>
            </a:r>
            <a:r>
              <a:rPr lang="fr-FR" sz="2400" dirty="0" smtClean="0">
                <a:solidFill>
                  <a:srgbClr val="7F7F7F"/>
                </a:solidFill>
              </a:rPr>
              <a:t> et peut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s’accompagner d’une hyperacousie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	sensation d’engourdissement de la face (1/3 des cas)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serait liée à une neuropathie œdémateuse (nerf comprimé au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niveau de sa troisième portion </a:t>
            </a:r>
            <a:r>
              <a:rPr lang="fr-FR" sz="2400" dirty="0" err="1" smtClean="0">
                <a:solidFill>
                  <a:srgbClr val="7F7F7F"/>
                </a:solidFill>
              </a:rPr>
              <a:t>intrapétreuse</a:t>
            </a:r>
            <a:r>
              <a:rPr lang="fr-FR" sz="2400" dirty="0" smtClean="0">
                <a:solidFill>
                  <a:srgbClr val="7F7F7F"/>
                </a:solidFill>
              </a:rPr>
              <a:t>) en lien avec un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processus inflammatoire ou viral</a:t>
            </a:r>
            <a:r>
              <a:rPr lang="fr-FR" sz="2400" i="1" dirty="0" smtClean="0">
                <a:solidFill>
                  <a:srgbClr val="FF6600"/>
                </a:solidFill>
              </a:rPr>
              <a:t/>
            </a:r>
            <a:br>
              <a:rPr lang="fr-FR" sz="2400" i="1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sz="2400" i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159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202035"/>
            <a:ext cx="8509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Paralysie faciale aigüe idiopathique, dite </a:t>
            </a:r>
            <a:r>
              <a:rPr lang="fr-FR" sz="2400" i="1" dirty="0" smtClean="0">
                <a:solidFill>
                  <a:srgbClr val="FF6600"/>
                </a:solidFill>
              </a:rPr>
              <a:t>a </a:t>
            </a:r>
            <a:r>
              <a:rPr lang="fr-FR" sz="2400" i="1" dirty="0" err="1" smtClean="0">
                <a:solidFill>
                  <a:srgbClr val="FF6600"/>
                </a:solidFill>
              </a:rPr>
              <a:t>frigore</a:t>
            </a:r>
            <a:r>
              <a:rPr lang="fr-FR" sz="2400" i="1" dirty="0" smtClean="0">
                <a:solidFill>
                  <a:srgbClr val="FF6600"/>
                </a:solidFill>
              </a:rPr>
              <a:t/>
            </a:r>
            <a:br>
              <a:rPr lang="fr-FR" sz="2400" i="1" dirty="0" smtClean="0">
                <a:solidFill>
                  <a:srgbClr val="FF6600"/>
                </a:solidFill>
              </a:rPr>
            </a:br>
            <a:r>
              <a:rPr lang="fr-FR" sz="2400" i="1" dirty="0" smtClean="0">
                <a:solidFill>
                  <a:srgbClr val="FF6600"/>
                </a:solidFill>
              </a:rPr>
              <a:t/>
            </a:r>
            <a:br>
              <a:rPr lang="fr-FR" sz="2400" i="1" dirty="0" smtClean="0">
                <a:solidFill>
                  <a:srgbClr val="FF6600"/>
                </a:solidFill>
              </a:rPr>
            </a:br>
            <a:r>
              <a:rPr lang="fr-FR" sz="2400" i="1" dirty="0" smtClean="0">
                <a:solidFill>
                  <a:srgbClr val="FF6600"/>
                </a:solidFill>
              </a:rPr>
              <a:t>	</a:t>
            </a:r>
            <a:r>
              <a:rPr lang="fr-FR" sz="2400" i="1" dirty="0" smtClean="0">
                <a:solidFill>
                  <a:srgbClr val="7F7F7F"/>
                </a:solidFill>
              </a:rPr>
              <a:t>- 	</a:t>
            </a:r>
            <a:r>
              <a:rPr lang="fr-FR" sz="2400" dirty="0" smtClean="0">
                <a:solidFill>
                  <a:srgbClr val="7F7F7F"/>
                </a:solidFill>
              </a:rPr>
              <a:t>La paralysie est totalement isolée ; le reste de l’examen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clinique est strictement normal, en particulier les autres nerfs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crâniens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L’évolution spontanée est le plus souvent favorable, surtout si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la paralysie est incomplète. La récupération débute en 8 à 15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jours et la guérison est obtenue en moins de 2 mois dans la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plupart des cas</a:t>
            </a:r>
            <a:r>
              <a:rPr lang="fr-FR" sz="2400" i="1" dirty="0" smtClean="0">
                <a:solidFill>
                  <a:srgbClr val="FF6600"/>
                </a:solidFill>
              </a:rPr>
              <a:t/>
            </a:r>
            <a:br>
              <a:rPr lang="fr-FR" sz="2400" i="1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sz="2400" i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159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202035"/>
            <a:ext cx="8509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Contexte de </a:t>
            </a:r>
            <a:r>
              <a:rPr lang="fr-FR" sz="2400" dirty="0" smtClean="0">
                <a:solidFill>
                  <a:srgbClr val="FF6600"/>
                </a:solidFill>
              </a:rPr>
              <a:t>traumatisme crânien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 	rechercher une fracture du rocher par un scanner cérébral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la PF est immédiate par </a:t>
            </a:r>
            <a:r>
              <a:rPr lang="fr-FR" sz="2400" dirty="0" err="1" smtClean="0">
                <a:solidFill>
                  <a:srgbClr val="7F7F7F"/>
                </a:solidFill>
              </a:rPr>
              <a:t>section-compression</a:t>
            </a:r>
            <a:r>
              <a:rPr lang="fr-FR" sz="2400" dirty="0" smtClean="0">
                <a:solidFill>
                  <a:srgbClr val="7F7F7F"/>
                </a:solidFill>
              </a:rPr>
              <a:t> ou embrochage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du nerf, ou différée par compression par l’œdème post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traumatique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l’otoscopie recherche la rupture du tympan ou du conduit,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une fuite de LCS ou une otorragie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l’audiométrie tonale et vocale précise l’existence d’une surdité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totale ou de transmission associée</a:t>
            </a:r>
            <a:r>
              <a:rPr lang="fr-FR" sz="2400" i="1" dirty="0" smtClean="0">
                <a:solidFill>
                  <a:srgbClr val="7F7F7F"/>
                </a:solidFill>
              </a:rPr>
              <a:t/>
            </a:r>
            <a:br>
              <a:rPr lang="fr-FR" sz="2400" i="1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endParaRPr lang="en-US" sz="2400" i="1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2921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871835"/>
            <a:ext cx="8509000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Origine </a:t>
            </a:r>
            <a:r>
              <a:rPr lang="fr-FR" sz="2400" dirty="0" smtClean="0">
                <a:solidFill>
                  <a:srgbClr val="FF6600"/>
                </a:solidFill>
              </a:rPr>
              <a:t>vasculaire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association d’une PF à une hémiplégie controlatérale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(syndrome alterne par atteinte 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de la protubérance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Une thrombose veineuse cérébrale doit être éliminée devant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la présence de fièvre, céphalées, troubles de la vigilance et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ou autres signes neurologiques </a:t>
            </a:r>
            <a:r>
              <a:rPr lang="fr-FR" sz="2400" smtClean="0">
                <a:solidFill>
                  <a:schemeClr val="bg1">
                    <a:lumMod val="50000"/>
                  </a:schemeClr>
                </a:solidFill>
              </a:rPr>
              <a:t>de focalisation</a:t>
            </a:r>
            <a:br>
              <a:rPr lang="fr-FR" sz="2400" smtClean="0">
                <a:solidFill>
                  <a:schemeClr val="bg1">
                    <a:lumMod val="50000"/>
                  </a:schemeClr>
                </a:solidFill>
              </a:rPr>
            </a:br>
            <a:endParaRPr lang="fr-FR" sz="2400" smtClean="0">
              <a:solidFill>
                <a:schemeClr val="bg1">
                  <a:lumMod val="50000"/>
                </a:schemeClr>
              </a:solidFill>
            </a:endParaRP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Sclérose en plaques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une PF est rarement inaugurale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histoire clinique d’atteinte multifocale du SNC évoluant par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poussées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une régression trop rapide d’une PF 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frigore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et l’apparition de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myokimies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faciales doivent attirer l’attention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r>
              <a:rPr lang="fr-FR" sz="2400" i="1" dirty="0" smtClean="0">
                <a:solidFill>
                  <a:srgbClr val="7F7F7F"/>
                </a:solidFill>
              </a:rPr>
              <a:t/>
            </a:r>
            <a:br>
              <a:rPr lang="fr-FR" sz="2400" i="1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</a:t>
            </a:r>
            <a:endParaRPr lang="en-US" sz="2400" i="1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143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697335"/>
            <a:ext cx="8509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Polyradiculonévrite aiguë (SGB)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 	la diplégie faciale est plus ou moins asymétrique, souvent au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second plan du tableau clinique, largement dominé par le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déficit moteur et les troubles sensitifs des membres associés à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une aréflexie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ostéotendineuse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s’accompagne d’une paralysie du carrefour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vélo-pharyngo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laryngé qui impose une surveillance et des mesures de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réanimation symptomatiques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une récupération complète est le plus souvent observée.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143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697335"/>
            <a:ext cx="8509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Causes infectieuses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355600">
              <a:buFontTx/>
              <a:buChar char="-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la présence d’une éruption vésiculeuse dans la zone de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Ramsay-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Hunt (conque de l’oreille, conduit auditif externe) fait évoquer le 	diagnostic de </a:t>
            </a:r>
            <a:r>
              <a:rPr lang="fr-FR" sz="2400" dirty="0" smtClean="0">
                <a:solidFill>
                  <a:srgbClr val="FF6600"/>
                </a:solidFill>
              </a:rPr>
              <a:t>zona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du ganglion géniculé, la PF est en règle 	massive et très douloureuse, avec une atteinte auditive</a:t>
            </a:r>
          </a:p>
          <a:p>
            <a:pPr indent="355600">
              <a:buFontTx/>
              <a:buChar char="-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un écoulement auriculaire, une hypertrophie de la parotide 	orientent vers une </a:t>
            </a:r>
            <a:r>
              <a:rPr lang="fr-FR" sz="2400" dirty="0" smtClean="0">
                <a:solidFill>
                  <a:srgbClr val="FF6600"/>
                </a:solidFill>
              </a:rPr>
              <a:t>pathologie ORL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(otite, mastoïdite, parotidite,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tumeur parotidienne)</a:t>
            </a:r>
          </a:p>
          <a:p>
            <a:pPr indent="355600">
              <a:buFontTx/>
              <a:buChar char="-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un contexte fébrile et, a fortiori, un syndrome méningé 	imposent une étude du LCS à la recherche d’une 	</a:t>
            </a:r>
            <a:r>
              <a:rPr lang="fr-FR" sz="2400" dirty="0" err="1" smtClean="0">
                <a:solidFill>
                  <a:srgbClr val="FF6600"/>
                </a:solidFill>
              </a:rPr>
              <a:t>méningoradiculite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bactérienne (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Lyme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) ou virale (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coxsackie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	herpès, oreillons, VIH)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143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405235"/>
            <a:ext cx="876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Diabète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smtClean="0">
                <a:solidFill>
                  <a:srgbClr val="7F7F7F"/>
                </a:solidFill>
              </a:rPr>
              <a:t>La principale cause métabolique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l’atteinte du nerf facial est moins fréquente que l’atteinte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oculomotrice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peut révéler le diabète ou survenir au cours de son évolution</a:t>
            </a: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Maladies inflammatoires générales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dirty="0" smtClean="0">
                <a:solidFill>
                  <a:srgbClr val="FF6600"/>
                </a:solidFill>
              </a:rPr>
              <a:t>sarcoïdose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7F7F7F"/>
                </a:solidFill>
              </a:rPr>
              <a:t>PF + parotidite + </a:t>
            </a:r>
            <a:r>
              <a:rPr lang="fr-FR" sz="2400" dirty="0" err="1" smtClean="0">
                <a:solidFill>
                  <a:srgbClr val="7F7F7F"/>
                </a:solidFill>
              </a:rPr>
              <a:t>iridocyclite</a:t>
            </a:r>
            <a:r>
              <a:rPr lang="fr-FR" sz="2400" dirty="0" smtClean="0">
                <a:solidFill>
                  <a:srgbClr val="7F7F7F"/>
                </a:solidFill>
              </a:rPr>
              <a:t> : syndrome d’</a:t>
            </a:r>
            <a:r>
              <a:rPr lang="fr-FR" sz="2400" dirty="0" err="1" smtClean="0">
                <a:solidFill>
                  <a:srgbClr val="7F7F7F"/>
                </a:solidFill>
              </a:rPr>
              <a:t>Heerfordt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-	PF, souvent récidivante, + infiltration </a:t>
            </a:r>
            <a:r>
              <a:rPr lang="fr-FR" sz="2400" dirty="0" err="1" smtClean="0">
                <a:solidFill>
                  <a:srgbClr val="7F7F7F"/>
                </a:solidFill>
              </a:rPr>
              <a:t>cutanéomuqueuse</a:t>
            </a:r>
            <a:r>
              <a:rPr lang="fr-FR" sz="2400" dirty="0" smtClean="0">
                <a:solidFill>
                  <a:srgbClr val="7F7F7F"/>
                </a:solidFill>
              </a:rPr>
              <a:t> de la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face (lèvres) + langue </a:t>
            </a:r>
            <a:r>
              <a:rPr lang="fr-FR" sz="2400" dirty="0" err="1" smtClean="0">
                <a:solidFill>
                  <a:srgbClr val="7F7F7F"/>
                </a:solidFill>
              </a:rPr>
              <a:t>plicaturée</a:t>
            </a:r>
            <a:r>
              <a:rPr lang="fr-FR" sz="2400" dirty="0" smtClean="0">
                <a:solidFill>
                  <a:srgbClr val="7F7F7F"/>
                </a:solidFill>
              </a:rPr>
              <a:t> dite « scrotale » + antécédents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familiaux identiques : syndrome de </a:t>
            </a:r>
            <a:r>
              <a:rPr lang="fr-FR" sz="2400" dirty="0" err="1" smtClean="0">
                <a:solidFill>
                  <a:srgbClr val="7F7F7F"/>
                </a:solidFill>
              </a:rPr>
              <a:t>Melkerson-Rosenthal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143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81000" y="1138535"/>
            <a:ext cx="876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Cause tumorale</a:t>
            </a:r>
          </a:p>
          <a:p>
            <a:pPr indent="355600"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PF associée à une atteinte d’un ou plusieurs nerfs crâniens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ipsilatéraux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(hypoesthésie cornéenne, hypoacousie), surtout si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la PF s’est installée de façon progressive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 	tumeur de l’angle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pontocérébelleux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fr-FR" sz="2400" dirty="0" smtClean="0">
                <a:solidFill>
                  <a:srgbClr val="FF6600"/>
                </a:solidFill>
              </a:rPr>
              <a:t>neurinome de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	l’acoustique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), </a:t>
            </a:r>
            <a:r>
              <a:rPr lang="fr-FR" sz="2400" dirty="0" smtClean="0">
                <a:solidFill>
                  <a:srgbClr val="FF6600"/>
                </a:solidFill>
              </a:rPr>
              <a:t>gliome du tronc cérébral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400" dirty="0" smtClean="0">
                <a:solidFill>
                  <a:srgbClr val="FF6600"/>
                </a:solidFill>
              </a:rPr>
              <a:t>métastase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de la base du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crâne, </a:t>
            </a:r>
            <a:r>
              <a:rPr lang="fr-FR" sz="2400" dirty="0" err="1" smtClean="0">
                <a:solidFill>
                  <a:srgbClr val="FF6600"/>
                </a:solidFill>
              </a:rPr>
              <a:t>méningoradiculite</a:t>
            </a:r>
            <a:r>
              <a:rPr lang="fr-FR" sz="2400" dirty="0" smtClean="0">
                <a:solidFill>
                  <a:srgbClr val="FF6600"/>
                </a:solidFill>
              </a:rPr>
              <a:t> carcinomateuse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(cancer du sein).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-	l’atteinte du nerf facial </a:t>
            </a:r>
          </a:p>
          <a:p>
            <a:pPr indent="355600"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au cours de l’évolution d’une </a:t>
            </a:r>
          </a:p>
          <a:p>
            <a:pPr indent="355600"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tumeur parotidienne doit faire </a:t>
            </a:r>
            <a:b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		craindre une nature cancéreuse</a:t>
            </a:r>
          </a:p>
          <a:p>
            <a:pPr indent="355600">
              <a:tabLst>
                <a:tab pos="355600" algn="l"/>
                <a:tab pos="622300" algn="l"/>
              </a:tabLst>
            </a:pP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152" y="4191000"/>
            <a:ext cx="1433694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2006600"/>
            <a:ext cx="6466840" cy="40417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77800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Paralysie faciale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PF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43100" y="2006600"/>
            <a:ext cx="6466840" cy="404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-114300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 : étiologies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04800" y="1760835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PF </a:t>
            </a:r>
            <a:r>
              <a:rPr lang="fr-FR" sz="2400" dirty="0" smtClean="0">
                <a:solidFill>
                  <a:srgbClr val="FF6600"/>
                </a:solidFill>
              </a:rPr>
              <a:t>isolée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aigüe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FR" sz="2400" i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fr-FR" sz="2400" i="1" dirty="0" err="1" smtClean="0">
                <a:solidFill>
                  <a:schemeClr val="bg1">
                    <a:lumMod val="50000"/>
                  </a:schemeClr>
                </a:solidFill>
              </a:rPr>
              <a:t>frigore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Lyme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VIH, zona, sarcoïdose</a:t>
            </a: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PF </a:t>
            </a:r>
            <a:r>
              <a:rPr lang="fr-FR" sz="2400" dirty="0" smtClean="0">
                <a:solidFill>
                  <a:srgbClr val="FF6600"/>
                </a:solidFill>
              </a:rPr>
              <a:t>isolée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progressive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: tumeur</a:t>
            </a: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PF </a:t>
            </a:r>
            <a:r>
              <a:rPr lang="fr-FR" sz="2400" dirty="0" smtClean="0">
                <a:solidFill>
                  <a:srgbClr val="FF6600"/>
                </a:solidFill>
              </a:rPr>
              <a:t>non isolée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: otite, mastoïdite, méningite, trauma, SGB et 	PRNC, 			lésion du tronc cérébral &gt; vasculaire, immunologique (SEP), 			congénitale (syndrome de Moebius)</a:t>
            </a: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PF </a:t>
            </a:r>
            <a:r>
              <a:rPr lang="fr-FR" sz="2400" dirty="0" smtClean="0">
                <a:solidFill>
                  <a:srgbClr val="FF6600"/>
                </a:solidFill>
              </a:rPr>
              <a:t>bilatérale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: SGB, borréliose de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Lyme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Lèpre, VIH, sarcoïdose, 				syndrome de </a:t>
            </a:r>
            <a:r>
              <a:rPr lang="fr-FR" sz="2400" dirty="0" err="1" smtClean="0">
                <a:solidFill>
                  <a:schemeClr val="bg1">
                    <a:lumMod val="50000"/>
                  </a:schemeClr>
                </a:solidFill>
              </a:rPr>
              <a:t>Melkerson-Rosenthal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, Moebius</a:t>
            </a:r>
          </a:p>
          <a:p>
            <a:pPr indent="355600">
              <a:buFont typeface="Arial"/>
              <a:buChar char="•"/>
              <a:tabLst>
                <a:tab pos="355600" algn="l"/>
                <a:tab pos="6223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Atteintes dans le </a:t>
            </a:r>
            <a:r>
              <a:rPr lang="fr-FR" sz="2400" dirty="0" smtClean="0">
                <a:solidFill>
                  <a:srgbClr val="FF6600"/>
                </a:solidFill>
              </a:rPr>
              <a:t>territoire facial 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: neuronopathies motrices, 				myopathies, myasthénie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4 : ENMG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4" y="0"/>
            <a:ext cx="8466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NG P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102"/>
            <a:ext cx="9144000" cy="5731251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ctrTitle"/>
          </p:nvPr>
        </p:nvSpPr>
        <p:spPr>
          <a:xfrm>
            <a:off x="685800" y="-114300"/>
            <a:ext cx="7772400" cy="1470025"/>
          </a:xfrm>
        </p:spPr>
        <p:txBody>
          <a:bodyPr/>
          <a:lstStyle/>
          <a:p>
            <a:r>
              <a:rPr lang="fr-FR" dirty="0" err="1" smtClean="0"/>
              <a:t>Electroneuronographie</a:t>
            </a:r>
            <a:r>
              <a:rPr lang="fr-FR" dirty="0" smtClean="0"/>
              <a:t> : ENG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52575" y="1163455"/>
            <a:ext cx="5191425" cy="5712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260"/>
            <a:ext cx="9144000" cy="634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59" y="401924"/>
            <a:ext cx="8198741" cy="6075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06400"/>
            <a:ext cx="8565488" cy="60440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4371140"/>
            <a:ext cx="2362200" cy="193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771"/>
            <a:ext cx="9144000" cy="6925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12910"/>
            <a:ext cx="9144000" cy="668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alysie facial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1 : anatomie du nerf facial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1907" y="95338"/>
            <a:ext cx="9539708" cy="6584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6" y="-80920"/>
            <a:ext cx="9038594" cy="693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5 : autres examens paracliniques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8000" y="177800"/>
            <a:ext cx="7772400" cy="1470025"/>
          </a:xfrm>
        </p:spPr>
        <p:txBody>
          <a:bodyPr/>
          <a:lstStyle/>
          <a:p>
            <a:r>
              <a:rPr lang="fr-FR" dirty="0" smtClean="0"/>
              <a:t>Chapitre 5 : autres examens paracliniques</a:t>
            </a:r>
            <a:endParaRPr lang="fr-FR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508000" y="1406524"/>
            <a:ext cx="8331200" cy="4016375"/>
          </a:xfrm>
        </p:spPr>
        <p:txBody>
          <a:bodyPr>
            <a:noAutofit/>
          </a:bodyPr>
          <a:lstStyle/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Test de </a:t>
            </a:r>
            <a:r>
              <a:rPr lang="fr-FR" sz="2400" dirty="0" err="1" smtClean="0">
                <a:solidFill>
                  <a:srgbClr val="FF6600"/>
                </a:solidFill>
              </a:rPr>
              <a:t>Schirmer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avant ou après le ganglion géniculé ?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Gustométrie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avant ou après la corde du tympan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/>
              <a:t>Examens </a:t>
            </a:r>
            <a:r>
              <a:rPr lang="fr-FR" sz="2400" dirty="0" err="1" smtClean="0">
                <a:solidFill>
                  <a:srgbClr val="FF6600"/>
                </a:solidFill>
              </a:rPr>
              <a:t>otoscopique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FF6600"/>
                </a:solidFill>
              </a:rPr>
              <a:t>vestibulaire</a:t>
            </a:r>
            <a:r>
              <a:rPr lang="fr-FR" sz="2400" dirty="0" smtClean="0"/>
              <a:t>, neurologique</a:t>
            </a:r>
            <a:br>
              <a:rPr lang="fr-FR" sz="2400" dirty="0" smtClean="0"/>
            </a:br>
            <a:r>
              <a:rPr lang="fr-FR" sz="2400" dirty="0" smtClean="0"/>
              <a:t>	-	préciser l’origine de la PF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/>
              <a:t>Scanner cérébral</a:t>
            </a:r>
            <a:br>
              <a:rPr lang="fr-FR" sz="2400" dirty="0" smtClean="0"/>
            </a:br>
            <a:r>
              <a:rPr lang="fr-FR" sz="2400" dirty="0" smtClean="0"/>
              <a:t>	-	PF centrale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IRM </a:t>
            </a:r>
            <a:r>
              <a:rPr lang="fr-FR" sz="2400" dirty="0" smtClean="0"/>
              <a:t>cérébrale, du rocher et de la glande parotide</a:t>
            </a:r>
            <a:br>
              <a:rPr lang="fr-FR" sz="2400" dirty="0" smtClean="0"/>
            </a:br>
            <a:r>
              <a:rPr lang="fr-FR" sz="2400" dirty="0" smtClean="0"/>
              <a:t>	-	surtout si </a:t>
            </a:r>
            <a:r>
              <a:rPr lang="fr-FR" sz="2400" dirty="0" smtClean="0">
                <a:solidFill>
                  <a:srgbClr val="FF6600"/>
                </a:solidFill>
              </a:rPr>
              <a:t>PFP atypique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/>
              <a:t>Scanner des rochers</a:t>
            </a:r>
            <a:br>
              <a:rPr lang="fr-FR" sz="2400" dirty="0" smtClean="0"/>
            </a:br>
            <a:r>
              <a:rPr lang="fr-FR" sz="2400" dirty="0" smtClean="0"/>
              <a:t>	-	otite, tumeur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/>
              <a:t>Echographie de la parotide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Paralysie 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Chapitre 6 : traitements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8000" y="0"/>
            <a:ext cx="7772400" cy="1470025"/>
          </a:xfrm>
        </p:spPr>
        <p:txBody>
          <a:bodyPr/>
          <a:lstStyle/>
          <a:p>
            <a:r>
              <a:rPr lang="fr-FR" dirty="0" smtClean="0"/>
              <a:t>Traitements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8000" y="1228724"/>
            <a:ext cx="8331200" cy="4016375"/>
          </a:xfrm>
        </p:spPr>
        <p:txBody>
          <a:bodyPr>
            <a:noAutofit/>
          </a:bodyPr>
          <a:lstStyle/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PF </a:t>
            </a:r>
            <a:r>
              <a:rPr lang="fr-FR" sz="2400" dirty="0" smtClean="0">
                <a:solidFill>
                  <a:srgbClr val="FF6600"/>
                </a:solidFill>
              </a:rPr>
              <a:t>a </a:t>
            </a:r>
            <a:r>
              <a:rPr lang="fr-FR" sz="2400" dirty="0" err="1" smtClean="0">
                <a:solidFill>
                  <a:srgbClr val="FF6600"/>
                </a:solidFill>
              </a:rPr>
              <a:t>frigore</a:t>
            </a: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- 	</a:t>
            </a:r>
            <a:r>
              <a:rPr lang="fr-FR" sz="2400" dirty="0" smtClean="0"/>
              <a:t>prévention des complications oculaires</a:t>
            </a:r>
            <a:br>
              <a:rPr lang="fr-FR" sz="2400" dirty="0" smtClean="0"/>
            </a:br>
            <a:r>
              <a:rPr lang="fr-FR" sz="2400" dirty="0" smtClean="0"/>
              <a:t>	-	corticothérapie orale (1 mg/kg par jour pendant 10 jours)</a:t>
            </a:r>
            <a:br>
              <a:rPr lang="fr-FR" sz="2400" dirty="0" smtClean="0"/>
            </a:br>
            <a:r>
              <a:rPr lang="fr-FR" sz="2400" dirty="0" smtClean="0"/>
              <a:t>		dans les 72 premières heures</a:t>
            </a:r>
            <a:br>
              <a:rPr lang="fr-FR" sz="2400" dirty="0" smtClean="0"/>
            </a:br>
            <a:r>
              <a:rPr lang="fr-FR" sz="2400" dirty="0" smtClean="0"/>
              <a:t>	-	dans 5 à 10 % des cas, la récupération est lente et</a:t>
            </a:r>
            <a:br>
              <a:rPr lang="fr-FR" sz="2400" dirty="0" smtClean="0"/>
            </a:br>
            <a:r>
              <a:rPr lang="fr-FR" sz="2400" dirty="0" smtClean="0"/>
              <a:t>		incomplète avec des</a:t>
            </a:r>
            <a:br>
              <a:rPr lang="fr-FR" sz="2400" dirty="0" smtClean="0"/>
            </a:br>
            <a:r>
              <a:rPr lang="fr-FR" sz="2400" dirty="0" smtClean="0"/>
              <a:t>	-	séquelles : persistance du </a:t>
            </a:r>
            <a:r>
              <a:rPr lang="fr-FR" sz="2400" dirty="0" smtClean="0">
                <a:solidFill>
                  <a:srgbClr val="FF6600"/>
                </a:solidFill>
              </a:rPr>
              <a:t>déficit</a:t>
            </a:r>
            <a:r>
              <a:rPr lang="fr-FR" sz="2400" dirty="0" smtClean="0"/>
              <a:t>, </a:t>
            </a:r>
            <a:r>
              <a:rPr lang="fr-FR" sz="2400" dirty="0" err="1" smtClean="0">
                <a:solidFill>
                  <a:srgbClr val="FF6600"/>
                </a:solidFill>
              </a:rPr>
              <a:t>hémispasme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facial, 				</a:t>
            </a:r>
            <a:r>
              <a:rPr lang="fr-FR" sz="2400" dirty="0" smtClean="0">
                <a:solidFill>
                  <a:srgbClr val="FF6600"/>
                </a:solidFill>
              </a:rPr>
              <a:t>mouvements </a:t>
            </a:r>
            <a:r>
              <a:rPr lang="fr-FR" sz="2400" dirty="0" err="1" smtClean="0">
                <a:solidFill>
                  <a:srgbClr val="FF6600"/>
                </a:solidFill>
              </a:rPr>
              <a:t>syncinétiques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(le gonflement des joues 				entraîne la fermeture de l’œil), plus rarement, </a:t>
            </a:r>
            <a:r>
              <a:rPr lang="fr-FR" sz="2400" dirty="0" smtClean="0">
                <a:solidFill>
                  <a:srgbClr val="FF6600"/>
                </a:solidFill>
              </a:rPr>
              <a:t>syndrome 			des « larmes de crocodile »</a:t>
            </a:r>
            <a:r>
              <a:rPr lang="fr-FR" sz="2400" dirty="0" smtClean="0"/>
              <a:t>, secondaire à une réinnervation 		aberrante (larmoiements lors du repas).</a:t>
            </a:r>
            <a:br>
              <a:rPr lang="fr-FR" sz="2400" dirty="0" smtClean="0"/>
            </a:br>
            <a:r>
              <a:rPr lang="fr-FR" sz="2400" dirty="0" smtClean="0"/>
              <a:t>	-	Le traitement médical du spasme hémifacial repose sur un 		traitement local par injection de </a:t>
            </a:r>
            <a:r>
              <a:rPr lang="fr-FR" sz="2400" dirty="0" smtClean="0">
                <a:solidFill>
                  <a:srgbClr val="FF6600"/>
                </a:solidFill>
              </a:rPr>
              <a:t>toxine botulique</a:t>
            </a:r>
            <a:r>
              <a:rPr lang="fr-FR" sz="2400" dirty="0" smtClean="0"/>
              <a:t>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8000" y="0"/>
            <a:ext cx="7772400" cy="1470025"/>
          </a:xfrm>
        </p:spPr>
        <p:txBody>
          <a:bodyPr/>
          <a:lstStyle/>
          <a:p>
            <a:r>
              <a:rPr lang="fr-FR" dirty="0" smtClean="0"/>
              <a:t>Traitements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8000" y="1228724"/>
            <a:ext cx="8331200" cy="4016375"/>
          </a:xfrm>
        </p:spPr>
        <p:txBody>
          <a:bodyPr>
            <a:noAutofit/>
          </a:bodyPr>
          <a:lstStyle/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Traumatisme crânien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- 	</a:t>
            </a:r>
            <a:r>
              <a:rPr lang="fr-FR" sz="2400" dirty="0" smtClean="0"/>
              <a:t>Le traitement est le plus souvent </a:t>
            </a:r>
            <a:r>
              <a:rPr lang="fr-FR" sz="2400" dirty="0" smtClean="0">
                <a:solidFill>
                  <a:srgbClr val="FF6600"/>
                </a:solidFill>
              </a:rPr>
              <a:t>chirurgical </a:t>
            </a:r>
            <a:r>
              <a:rPr lang="fr-FR" sz="2400" dirty="0" smtClean="0"/>
              <a:t>en tenant 			compte de la valeur fonctionnelle de l’oreille interne (voie 		</a:t>
            </a:r>
            <a:r>
              <a:rPr lang="fr-FR" sz="2400" dirty="0" err="1" smtClean="0"/>
              <a:t>translabyrinthique</a:t>
            </a:r>
            <a:r>
              <a:rPr lang="fr-FR" sz="2400" dirty="0" smtClean="0"/>
              <a:t> si elle est détruite, voie 						</a:t>
            </a:r>
            <a:r>
              <a:rPr lang="fr-FR" sz="2400" dirty="0" err="1" smtClean="0"/>
              <a:t>transmastoïdienne</a:t>
            </a:r>
            <a:r>
              <a:rPr lang="fr-FR" sz="2400" dirty="0" smtClean="0"/>
              <a:t> et éventuellement </a:t>
            </a:r>
            <a:r>
              <a:rPr lang="fr-FR" sz="2400" dirty="0" err="1" smtClean="0"/>
              <a:t>sus-pétreuse</a:t>
            </a:r>
            <a:r>
              <a:rPr lang="fr-FR" sz="2400" dirty="0" smtClean="0"/>
              <a:t> si elle 		est conservée)</a:t>
            </a:r>
            <a:br>
              <a:rPr lang="fr-FR" sz="2400" dirty="0" smtClean="0"/>
            </a:br>
            <a:r>
              <a:rPr lang="fr-FR" sz="2400" dirty="0" smtClean="0"/>
              <a:t>	-	Les </a:t>
            </a:r>
            <a:r>
              <a:rPr lang="fr-FR" sz="2400" dirty="0" smtClean="0">
                <a:solidFill>
                  <a:srgbClr val="FF6600"/>
                </a:solidFill>
              </a:rPr>
              <a:t>corticoïdes </a:t>
            </a:r>
            <a:r>
              <a:rPr lang="fr-FR" sz="2400" dirty="0" smtClean="0"/>
              <a:t>sont proposés pour les paralysies 					d’apparition secondaire</a:t>
            </a:r>
          </a:p>
          <a:p>
            <a:pPr indent="355600" algn="l">
              <a:tabLst>
                <a:tab pos="355600" algn="l"/>
                <a:tab pos="723900" algn="l"/>
              </a:tabLst>
            </a:pPr>
            <a:endParaRPr lang="fr-FR" sz="2400" dirty="0" smtClean="0"/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Zona géniculé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un traitement par antiviral (</a:t>
            </a:r>
            <a:r>
              <a:rPr lang="fr-FR" sz="2400" dirty="0" err="1" smtClean="0"/>
              <a:t>Aciclovir</a:t>
            </a:r>
            <a:r>
              <a:rPr lang="fr-FR" sz="2400" dirty="0" smtClean="0"/>
              <a:t>®) est indiqué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7837" y="0"/>
            <a:ext cx="8504237" cy="1470025"/>
          </a:xfrm>
        </p:spPr>
        <p:txBody>
          <a:bodyPr/>
          <a:lstStyle/>
          <a:p>
            <a:r>
              <a:rPr lang="fr-FR" dirty="0" smtClean="0"/>
              <a:t>Place de la rééducation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508000" y="1228724"/>
            <a:ext cx="8331200" cy="4016375"/>
          </a:xfrm>
        </p:spPr>
        <p:txBody>
          <a:bodyPr>
            <a:noAutofit/>
          </a:bodyPr>
          <a:lstStyle/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Massage</a:t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>- 	</a:t>
            </a:r>
            <a:r>
              <a:rPr lang="fr-FR" sz="2400" dirty="0" smtClean="0"/>
              <a:t>Le massage </a:t>
            </a:r>
            <a:r>
              <a:rPr lang="fr-FR" sz="2400" dirty="0" err="1" smtClean="0">
                <a:solidFill>
                  <a:srgbClr val="FF6600"/>
                </a:solidFill>
              </a:rPr>
              <a:t>endo-buccal</a:t>
            </a:r>
            <a:r>
              <a:rPr lang="fr-FR" sz="2400" dirty="0" smtClean="0">
                <a:solidFill>
                  <a:srgbClr val="FF6600"/>
                </a:solidFill>
              </a:rPr>
              <a:t> </a:t>
            </a:r>
            <a:r>
              <a:rPr lang="fr-FR" sz="2400" dirty="0" smtClean="0"/>
              <a:t>(pouce dans la bouche, index et 		majeur massent la joue par l’extérieur) =&gt; amélioration de 		la souplesse musculaire</a:t>
            </a:r>
            <a:br>
              <a:rPr lang="fr-FR" sz="2400" dirty="0" smtClean="0"/>
            </a:br>
            <a:r>
              <a:rPr lang="fr-FR" sz="2400" dirty="0" smtClean="0"/>
              <a:t>	-	Le massage </a:t>
            </a:r>
            <a:r>
              <a:rPr lang="fr-FR" sz="2400" dirty="0" smtClean="0">
                <a:solidFill>
                  <a:srgbClr val="FF6600"/>
                </a:solidFill>
              </a:rPr>
              <a:t>externe </a:t>
            </a:r>
            <a:r>
              <a:rPr lang="fr-FR" sz="2400" dirty="0" smtClean="0"/>
              <a:t>bilatéral de tous les muscles de la face 		(+ massage cervical et du cuir chevelu) =&gt; détente et 				décontraction (aide à accepter de voir son visage dans le 			miroir)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Exercices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devant miroir</a:t>
            </a:r>
            <a:br>
              <a:rPr lang="fr-FR" sz="2400" dirty="0" smtClean="0"/>
            </a:br>
            <a:r>
              <a:rPr lang="fr-FR" sz="2400" dirty="0" smtClean="0"/>
              <a:t>	-	Les muscles sont </a:t>
            </a:r>
            <a:r>
              <a:rPr lang="fr-FR" sz="2400" dirty="0" err="1" smtClean="0"/>
              <a:t>travaillés</a:t>
            </a:r>
            <a:r>
              <a:rPr lang="fr-FR" sz="2400" dirty="0" smtClean="0"/>
              <a:t> un par un, et par groupes</a:t>
            </a:r>
            <a:br>
              <a:rPr lang="fr-FR" sz="2400" dirty="0" smtClean="0"/>
            </a:br>
            <a:r>
              <a:rPr lang="fr-FR" sz="2400" dirty="0" smtClean="0"/>
              <a:t>		d’agonistes, et de </a:t>
            </a:r>
            <a:r>
              <a:rPr lang="fr-FR" sz="2400" dirty="0" err="1" smtClean="0"/>
              <a:t>façon</a:t>
            </a:r>
            <a:r>
              <a:rPr lang="fr-FR" sz="2400" dirty="0" smtClean="0"/>
              <a:t> </a:t>
            </a:r>
            <a:r>
              <a:rPr lang="fr-FR" sz="2400" dirty="0" err="1" smtClean="0"/>
              <a:t>symétrique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La partie du visage qui ne travaille pas doit rester au repos </a:t>
            </a:r>
          </a:p>
          <a:p>
            <a:pPr indent="355600" algn="l">
              <a:tabLst>
                <a:tab pos="355600" algn="l"/>
                <a:tab pos="723900" algn="l"/>
              </a:tabLst>
            </a:pPr>
            <a:endParaRPr lang="fr-FR" sz="2400" dirty="0" smtClean="0"/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7837" y="0"/>
            <a:ext cx="8504237" cy="1470025"/>
          </a:xfrm>
        </p:spPr>
        <p:txBody>
          <a:bodyPr/>
          <a:lstStyle/>
          <a:p>
            <a:r>
              <a:rPr lang="fr-FR" dirty="0" smtClean="0"/>
              <a:t>Place de la rééducation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508000" y="1228724"/>
            <a:ext cx="8331200" cy="4016375"/>
          </a:xfrm>
        </p:spPr>
        <p:txBody>
          <a:bodyPr>
            <a:noAutofit/>
          </a:bodyPr>
          <a:lstStyle/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rgbClr val="FF6600"/>
                </a:solidFill>
              </a:rPr>
              <a:t>Photographier </a:t>
            </a:r>
            <a:r>
              <a:rPr lang="fr-FR" sz="2400" dirty="0" smtClean="0">
                <a:solidFill>
                  <a:srgbClr val="7F7F7F"/>
                </a:solidFill>
              </a:rPr>
              <a:t>le patient </a:t>
            </a:r>
            <a:r>
              <a:rPr lang="fr-FR" sz="2400" dirty="0" smtClean="0">
                <a:solidFill>
                  <a:srgbClr val="FF6600"/>
                </a:solidFill>
              </a:rPr>
              <a:t/>
            </a:r>
            <a:br>
              <a:rPr lang="fr-FR" sz="2400" dirty="0" smtClean="0">
                <a:solidFill>
                  <a:srgbClr val="FF6600"/>
                </a:solidFill>
              </a:rPr>
            </a:br>
            <a:r>
              <a:rPr lang="fr-FR" sz="2400" dirty="0" smtClean="0">
                <a:solidFill>
                  <a:srgbClr val="FF6600"/>
                </a:solidFill>
              </a:rPr>
              <a:t>	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>
              <a:solidFill>
                <a:srgbClr val="FF6600"/>
              </a:solidFill>
            </a:endParaRP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>
              <a:solidFill>
                <a:srgbClr val="FF6600"/>
              </a:solidFill>
            </a:endParaRP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>
              <a:solidFill>
                <a:srgbClr val="FF6600"/>
              </a:solidFill>
            </a:endParaRP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>
              <a:solidFill>
                <a:srgbClr val="FF6600"/>
              </a:solidFill>
            </a:endParaRP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>
              <a:solidFill>
                <a:srgbClr val="FF6600"/>
              </a:solidFill>
            </a:endParaRP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/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Rééducation 2X/sem &gt; 3</a:t>
            </a:r>
            <a:r>
              <a:rPr lang="fr-FR" sz="2400" baseline="30000" dirty="0" smtClean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2400" dirty="0" smtClean="0">
                <a:solidFill>
                  <a:schemeClr val="bg1">
                    <a:lumMod val="50000"/>
                  </a:schemeClr>
                </a:solidFill>
              </a:rPr>
              <a:t> semaine</a:t>
            </a:r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r>
              <a:rPr lang="fr-FR" sz="2400" dirty="0" err="1" smtClean="0">
                <a:solidFill>
                  <a:srgbClr val="FF6600"/>
                </a:solidFill>
              </a:rPr>
              <a:t>Autorééducation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massage et </a:t>
            </a:r>
            <a:r>
              <a:rPr lang="nl-BE" sz="2400" dirty="0" smtClean="0"/>
              <a:t>exercices 2X/J</a:t>
            </a:r>
            <a:endParaRPr lang="fr-FR" sz="2400" dirty="0" smtClean="0"/>
          </a:p>
          <a:p>
            <a:pPr indent="355600" algn="l">
              <a:tabLst>
                <a:tab pos="355600" algn="l"/>
                <a:tab pos="723900" algn="l"/>
              </a:tabLst>
            </a:pPr>
            <a:endParaRPr lang="fr-FR" sz="2400" dirty="0" smtClean="0"/>
          </a:p>
          <a:p>
            <a:pPr indent="355600" algn="l">
              <a:buFont typeface="Arial"/>
              <a:buChar char="•"/>
              <a:tabLst>
                <a:tab pos="355600" algn="l"/>
                <a:tab pos="723900" algn="l"/>
              </a:tabLst>
            </a:pPr>
            <a:endParaRPr lang="fr-FR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7" y="2057400"/>
            <a:ext cx="4864100" cy="1701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2057400"/>
            <a:ext cx="3759200" cy="2834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7837" y="0"/>
            <a:ext cx="8504237" cy="1470025"/>
          </a:xfrm>
        </p:spPr>
        <p:txBody>
          <a:bodyPr/>
          <a:lstStyle/>
          <a:p>
            <a:r>
              <a:rPr lang="fr-FR" dirty="0" smtClean="0"/>
              <a:t>Microchirurgie reconstructive + KINE</a:t>
            </a:r>
            <a:endParaRPr lang="fr-FR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2250" y="5780088"/>
            <a:ext cx="7632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Anastomose trans-faciale avec interposition de nerf sural (1) avec le nerf du muscle masséter (3) et connexion sur des fibres musculaires issues du muscle gracilis (2).</a:t>
            </a:r>
          </a:p>
        </p:txBody>
      </p:sp>
      <p:pic>
        <p:nvPicPr>
          <p:cNvPr id="6" name="Picture 6" descr="1-s2_0-S1748681512002380-g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1819275"/>
            <a:ext cx="304641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1819275"/>
            <a:ext cx="2670175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0825" y="1819275"/>
            <a:ext cx="23812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0"/>
            <a:ext cx="7636272" cy="6883400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2894654" y="4075241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550292"/>
            <a:ext cx="8445501" cy="63077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22403" y="404941"/>
            <a:ext cx="2330310" cy="95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559746" y="-249839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368800" y="1146369"/>
            <a:ext cx="47879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VII : moteur (</a:t>
            </a:r>
            <a:r>
              <a:rPr lang="fr-FR" sz="2400" dirty="0" smtClean="0">
                <a:solidFill>
                  <a:srgbClr val="FF6600"/>
                </a:solidFill>
              </a:rPr>
              <a:t>mimique faciale</a:t>
            </a:r>
            <a:r>
              <a:rPr lang="fr-FR" sz="2400" dirty="0" smtClean="0"/>
              <a:t>)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VII bis : 	sensitif (conque et face 			externe du tympan) et</a:t>
            </a:r>
            <a:br>
              <a:rPr lang="fr-FR" sz="2400" dirty="0" smtClean="0"/>
            </a:br>
            <a:r>
              <a:rPr lang="fr-FR" sz="2400" dirty="0" smtClean="0"/>
              <a:t>			sensoriel (2/3 </a:t>
            </a:r>
            <a:r>
              <a:rPr lang="fr-FR" sz="2400" dirty="0" err="1" smtClean="0"/>
              <a:t>ant</a:t>
            </a:r>
            <a:r>
              <a:rPr lang="fr-FR" sz="2400" dirty="0" smtClean="0"/>
              <a:t> langue)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4278402"/>
            <a:ext cx="3837086" cy="23001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086" y="-2170"/>
            <a:ext cx="5332314" cy="6860169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840554" y="-249839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 (moteur)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50800" y="1120969"/>
            <a:ext cx="47879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VII supérieur</a:t>
            </a:r>
            <a:br>
              <a:rPr lang="fr-FR" sz="2400" dirty="0" smtClean="0"/>
            </a:br>
            <a:r>
              <a:rPr lang="fr-FR" sz="2400" dirty="0" smtClean="0"/>
              <a:t>	Branche temporale</a:t>
            </a:r>
            <a:br>
              <a:rPr lang="fr-FR" sz="2400" dirty="0" smtClean="0"/>
            </a:br>
            <a:r>
              <a:rPr lang="fr-FR" sz="2400" dirty="0" smtClean="0"/>
              <a:t>	Branche zygomatique</a:t>
            </a:r>
          </a:p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>
                <a:solidFill>
                  <a:srgbClr val="7F7F7F"/>
                </a:solidFill>
              </a:rPr>
              <a:t>VII inférieur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Branche buccale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Branche marginale de </a:t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la mandibule</a:t>
            </a:r>
            <a:br>
              <a:rPr lang="fr-FR" sz="2400" dirty="0" smtClean="0">
                <a:solidFill>
                  <a:srgbClr val="7F7F7F"/>
                </a:solidFill>
              </a:rPr>
            </a:br>
            <a:endParaRPr lang="fr-FR" sz="2400" b="1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37154" y="-148239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 (composante PS)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44500" y="1159069"/>
            <a:ext cx="84455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dirty="0" smtClean="0"/>
              <a:t>Il raccorde les fibres PS</a:t>
            </a:r>
            <a:br>
              <a:rPr lang="fr-FR" sz="2400" dirty="0" smtClean="0"/>
            </a:br>
            <a:r>
              <a:rPr lang="fr-FR" sz="2400" dirty="0" smtClean="0"/>
              <a:t>	-	aux </a:t>
            </a:r>
            <a:r>
              <a:rPr lang="fr-FR" sz="2400" dirty="0" smtClean="0">
                <a:solidFill>
                  <a:srgbClr val="FF6600"/>
                </a:solidFill>
              </a:rPr>
              <a:t>glandes salivaires </a:t>
            </a:r>
            <a:r>
              <a:rPr lang="fr-FR" sz="2400" dirty="0" err="1" smtClean="0"/>
              <a:t>submandibulaire</a:t>
            </a:r>
            <a:r>
              <a:rPr lang="fr-FR" sz="2400" dirty="0" smtClean="0"/>
              <a:t> et sublinguale via 		le n. de la corde du tympan (qui unit le VII au n. lingual 		du V) et le </a:t>
            </a:r>
            <a:r>
              <a:rPr lang="fr-FR" sz="2400" dirty="0" err="1" smtClean="0"/>
              <a:t>ggl</a:t>
            </a:r>
            <a:r>
              <a:rPr lang="fr-FR" sz="2400" dirty="0" smtClean="0"/>
              <a:t> </a:t>
            </a:r>
            <a:r>
              <a:rPr lang="fr-FR" sz="2400" dirty="0" err="1" smtClean="0"/>
              <a:t>submandibulaire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	à la </a:t>
            </a:r>
            <a:r>
              <a:rPr lang="fr-FR" sz="2400" dirty="0" smtClean="0">
                <a:solidFill>
                  <a:srgbClr val="FF6600"/>
                </a:solidFill>
              </a:rPr>
              <a:t>glande lacrymale </a:t>
            </a:r>
            <a:r>
              <a:rPr lang="fr-FR" sz="2400" dirty="0" smtClean="0"/>
              <a:t>via le </a:t>
            </a:r>
            <a:r>
              <a:rPr lang="fr-FR" sz="2400" dirty="0" err="1" smtClean="0"/>
              <a:t>ggl</a:t>
            </a:r>
            <a:r>
              <a:rPr lang="fr-FR" sz="2400" dirty="0" smtClean="0"/>
              <a:t> </a:t>
            </a:r>
            <a:r>
              <a:rPr lang="fr-FR" sz="2400" dirty="0" err="1" smtClean="0"/>
              <a:t>ptérygopalatin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8" name="Image 7" descr="99548641copie-de-nerf-facial-vii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34" y="3390900"/>
            <a:ext cx="2722766" cy="3416300"/>
          </a:xfrm>
          <a:prstGeom prst="rect">
            <a:avLst/>
          </a:prstGeom>
        </p:spPr>
      </p:pic>
      <p:pic>
        <p:nvPicPr>
          <p:cNvPr id="9" name="Image 8" descr="Parasympathetic-part-of-cranial-nerves-diagram-anatomy-en_medical5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79" y="3210052"/>
            <a:ext cx="5066421" cy="3305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-16116" y="11241"/>
            <a:ext cx="9160116" cy="1487359"/>
          </a:xfrm>
        </p:spPr>
        <p:txBody>
          <a:bodyPr>
            <a:normAutofit/>
          </a:bodyPr>
          <a:lstStyle/>
          <a:p>
            <a:r>
              <a:rPr lang="fr-FR" dirty="0" smtClean="0"/>
              <a:t>Nerf facial VII bis (sensitif)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533400" y="1754284"/>
            <a:ext cx="4787900" cy="1266631"/>
          </a:xfrm>
        </p:spPr>
        <p:txBody>
          <a:bodyPr>
            <a:noAutofit/>
          </a:bodyPr>
          <a:lstStyle/>
          <a:p>
            <a:pPr indent="263525" algn="l">
              <a:buFont typeface="Arial"/>
              <a:buChar char="•"/>
              <a:tabLst>
                <a:tab pos="719138" algn="l"/>
                <a:tab pos="1162050" algn="l"/>
              </a:tabLst>
            </a:pPr>
            <a:r>
              <a:rPr lang="fr-FR" sz="2400" b="1" dirty="0" smtClean="0">
                <a:solidFill>
                  <a:srgbClr val="0AE1FF"/>
                </a:solidFill>
              </a:rPr>
              <a:t>Rameau auriculaire interne</a:t>
            </a:r>
            <a:r>
              <a:rPr lang="fr-FR" sz="2400" dirty="0" smtClean="0">
                <a:solidFill>
                  <a:srgbClr val="7F7F7F"/>
                </a:solidFill>
              </a:rPr>
              <a:t/>
            </a:r>
            <a:br>
              <a:rPr lang="fr-FR" sz="2400" dirty="0" smtClean="0">
                <a:solidFill>
                  <a:srgbClr val="7F7F7F"/>
                </a:solidFill>
              </a:rPr>
            </a:br>
            <a:r>
              <a:rPr lang="fr-FR" sz="2400" dirty="0" smtClean="0">
                <a:solidFill>
                  <a:srgbClr val="7F7F7F"/>
                </a:solidFill>
              </a:rPr>
              <a:t>		</a:t>
            </a:r>
            <a:endParaRPr lang="fr-FR" sz="2400" b="1" dirty="0" smtClean="0">
              <a:solidFill>
                <a:srgbClr val="7F7F7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4260"/>
            <a:ext cx="9144000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8689</TotalTime>
  <Words>2483</Words>
  <Application>Microsoft Macintosh PowerPoint</Application>
  <PresentationFormat>Présentation à l'écran (4:3)</PresentationFormat>
  <Paragraphs>129</Paragraphs>
  <Slides>49</Slides>
  <Notes>0</Notes>
  <HiddenSlides>0</HiddenSlides>
  <MMClips>5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0" baseType="lpstr">
      <vt:lpstr>Thème Office</vt:lpstr>
      <vt:lpstr>Paralysie faciale</vt:lpstr>
      <vt:lpstr>Paralysie faciale</vt:lpstr>
      <vt:lpstr>Paralysie faciale</vt:lpstr>
      <vt:lpstr>Paralysie faciale</vt:lpstr>
      <vt:lpstr>Nerf facial VII</vt:lpstr>
      <vt:lpstr>Nerf facial VII</vt:lpstr>
      <vt:lpstr>Nerf facial VII (moteur)</vt:lpstr>
      <vt:lpstr>Nerf facial VII (composante PS)</vt:lpstr>
      <vt:lpstr>Nerf facial VII bis (sensitif)</vt:lpstr>
      <vt:lpstr>Paralysie faciale</vt:lpstr>
      <vt:lpstr>Clinique de la paralysie faciale</vt:lpstr>
      <vt:lpstr>Clinique de la paralysie faciale</vt:lpstr>
      <vt:lpstr>Clinique de la paralysie faciale</vt:lpstr>
      <vt:lpstr>Clinique de la paralysie faciale</vt:lpstr>
      <vt:lpstr>Hémispasme facial</vt:lpstr>
      <vt:lpstr>Hémispasme facial</vt:lpstr>
      <vt:lpstr>Paralysie faciale  centrale</vt:lpstr>
      <vt:lpstr>Paralysie faciale  centrale</vt:lpstr>
      <vt:lpstr>Paralysie faciale centrale</vt:lpstr>
      <vt:lpstr>Paralysie faciale centrale</vt:lpstr>
      <vt:lpstr>Paralysie faciale</vt:lpstr>
      <vt:lpstr>Paralysie faciale : étiologies</vt:lpstr>
      <vt:lpstr>Paralysie faciale : étiologies</vt:lpstr>
      <vt:lpstr>Paralysie faciale : étiologies</vt:lpstr>
      <vt:lpstr>Paralysie faciale : étiologies</vt:lpstr>
      <vt:lpstr>Paralysie faciale : étiologies</vt:lpstr>
      <vt:lpstr>Paralysie faciale : étiologies</vt:lpstr>
      <vt:lpstr>Paralysie faciale : étiologies</vt:lpstr>
      <vt:lpstr>Paralysie faciale : étiologies</vt:lpstr>
      <vt:lpstr>Paralysie faciale : étiologies</vt:lpstr>
      <vt:lpstr>Paralysie faciale</vt:lpstr>
      <vt:lpstr>Diapositive 32</vt:lpstr>
      <vt:lpstr>Electroneuronographie : ENG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Paralysie faciale</vt:lpstr>
      <vt:lpstr>Chapitre 5 : autres examens paracliniques</vt:lpstr>
      <vt:lpstr>Paralysie faciale</vt:lpstr>
      <vt:lpstr>Traitements</vt:lpstr>
      <vt:lpstr>Traitements</vt:lpstr>
      <vt:lpstr>Place de la rééducation</vt:lpstr>
      <vt:lpstr>Place de la rééducation</vt:lpstr>
      <vt:lpstr>Microchirurgie reconstructive + KINE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Neuropathies périphériques</dc:title>
  <dc:creator>Francois Wang</dc:creator>
  <cp:lastModifiedBy>Francois Wang</cp:lastModifiedBy>
  <cp:revision>108</cp:revision>
  <dcterms:created xsi:type="dcterms:W3CDTF">2015-11-23T19:04:12Z</dcterms:created>
  <dcterms:modified xsi:type="dcterms:W3CDTF">2015-11-24T11:03:00Z</dcterms:modified>
</cp:coreProperties>
</file>