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42"/>
  </p:notesMasterIdLst>
  <p:sldIdLst>
    <p:sldId id="290" r:id="rId2"/>
    <p:sldId id="343" r:id="rId3"/>
    <p:sldId id="342" r:id="rId4"/>
    <p:sldId id="270" r:id="rId5"/>
    <p:sldId id="315" r:id="rId6"/>
    <p:sldId id="316" r:id="rId7"/>
    <p:sldId id="317" r:id="rId8"/>
    <p:sldId id="318" r:id="rId9"/>
    <p:sldId id="320" r:id="rId10"/>
    <p:sldId id="321" r:id="rId11"/>
    <p:sldId id="322" r:id="rId12"/>
    <p:sldId id="319" r:id="rId13"/>
    <p:sldId id="337" r:id="rId14"/>
    <p:sldId id="338" r:id="rId15"/>
    <p:sldId id="339" r:id="rId16"/>
    <p:sldId id="341" r:id="rId17"/>
    <p:sldId id="344" r:id="rId18"/>
    <p:sldId id="323" r:id="rId19"/>
    <p:sldId id="340" r:id="rId20"/>
    <p:sldId id="324" r:id="rId21"/>
    <p:sldId id="327" r:id="rId22"/>
    <p:sldId id="328" r:id="rId23"/>
    <p:sldId id="329" r:id="rId24"/>
    <p:sldId id="330" r:id="rId25"/>
    <p:sldId id="331" r:id="rId26"/>
    <p:sldId id="325" r:id="rId27"/>
    <p:sldId id="299" r:id="rId28"/>
    <p:sldId id="300" r:id="rId29"/>
    <p:sldId id="301" r:id="rId30"/>
    <p:sldId id="302" r:id="rId31"/>
    <p:sldId id="332" r:id="rId32"/>
    <p:sldId id="333" r:id="rId33"/>
    <p:sldId id="335" r:id="rId34"/>
    <p:sldId id="336" r:id="rId35"/>
    <p:sldId id="282" r:id="rId36"/>
    <p:sldId id="312" r:id="rId37"/>
    <p:sldId id="307" r:id="rId38"/>
    <p:sldId id="310" r:id="rId39"/>
    <p:sldId id="308" r:id="rId40"/>
    <p:sldId id="314" r:id="rId41"/>
  </p:sldIdLst>
  <p:sldSz cx="10287000" cy="6858000" type="35mm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84" charset="0"/>
        <a:ea typeface="Times New Roman" pitchFamily="-84" charset="0"/>
        <a:cs typeface="Times New Roman" pitchFamily="-8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84" charset="0"/>
        <a:ea typeface="Times New Roman" pitchFamily="-84" charset="0"/>
        <a:cs typeface="Times New Roman" pitchFamily="-8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84" charset="0"/>
        <a:ea typeface="Times New Roman" pitchFamily="-84" charset="0"/>
        <a:cs typeface="Times New Roman" pitchFamily="-8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84" charset="0"/>
        <a:ea typeface="Times New Roman" pitchFamily="-84" charset="0"/>
        <a:cs typeface="Times New Roman" pitchFamily="-8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84" charset="0"/>
        <a:ea typeface="Times New Roman" pitchFamily="-84" charset="0"/>
        <a:cs typeface="Times New Roman" pitchFamily="-84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pitchFamily="-84" charset="0"/>
        <a:ea typeface="Times New Roman" pitchFamily="-84" charset="0"/>
        <a:cs typeface="Times New Roman" pitchFamily="-84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pitchFamily="-84" charset="0"/>
        <a:ea typeface="Times New Roman" pitchFamily="-84" charset="0"/>
        <a:cs typeface="Times New Roman" pitchFamily="-84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pitchFamily="-84" charset="0"/>
        <a:ea typeface="Times New Roman" pitchFamily="-84" charset="0"/>
        <a:cs typeface="Times New Roman" pitchFamily="-84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pitchFamily="-84" charset="0"/>
        <a:ea typeface="Times New Roman" pitchFamily="-84" charset="0"/>
        <a:cs typeface="Times New Roman" pitchFamily="-8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78FCFF"/>
    <a:srgbClr val="07DB2A"/>
    <a:srgbClr val="800080"/>
    <a:srgbClr val="FF3300"/>
    <a:srgbClr val="660066"/>
    <a:srgbClr val="000066"/>
    <a:srgbClr val="0000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648" y="-472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itchFamily="-65" charset="0"/>
                <a:ea typeface="Times New Roman" pitchFamily="-65" charset="0"/>
                <a:cs typeface="Times New Roman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itchFamily="-65" charset="0"/>
                <a:ea typeface="Times New Roman" pitchFamily="-65" charset="0"/>
                <a:cs typeface="Times New Roman" pitchFamily="-65" charset="0"/>
              </a:defRPr>
            </a:lvl1pPr>
          </a:lstStyle>
          <a:p>
            <a:pPr>
              <a:defRPr/>
            </a:pPr>
            <a:fld id="{58F78F3F-0167-D243-B674-3AA0E5699A09}" type="datetime1">
              <a:rPr lang="fr-FR"/>
              <a:pPr>
                <a:defRPr/>
              </a:pPr>
              <a:t>20/11/15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noProof="0" smtClean="0"/>
              <a:t>Cliquez pour modifier les styles du texte du masque</a:t>
            </a:r>
          </a:p>
          <a:p>
            <a:pPr lvl="1"/>
            <a:r>
              <a:rPr lang="nl-BE" noProof="0" smtClean="0"/>
              <a:t>Deuxième niveau</a:t>
            </a:r>
          </a:p>
          <a:p>
            <a:pPr lvl="2"/>
            <a:r>
              <a:rPr lang="nl-BE" noProof="0" smtClean="0"/>
              <a:t>Troisième niveau</a:t>
            </a:r>
          </a:p>
          <a:p>
            <a:pPr lvl="3"/>
            <a:r>
              <a:rPr lang="nl-BE" noProof="0" smtClean="0"/>
              <a:t>Quatrième niveau</a:t>
            </a:r>
          </a:p>
          <a:p>
            <a:pPr lvl="4"/>
            <a:r>
              <a:rPr lang="nl-BE" noProof="0" smtClean="0"/>
              <a:t>Cinquième niveau</a:t>
            </a:r>
            <a:endParaRPr lang="en-US" noProof="0" smtClean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itchFamily="-65" charset="0"/>
                <a:ea typeface="Times New Roman" pitchFamily="-65" charset="0"/>
                <a:cs typeface="Times New Roman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itchFamily="-65" charset="0"/>
                <a:ea typeface="Times New Roman" pitchFamily="-65" charset="0"/>
                <a:cs typeface="Times New Roman" pitchFamily="-65" charset="0"/>
              </a:defRPr>
            </a:lvl1pPr>
          </a:lstStyle>
          <a:p>
            <a:pPr>
              <a:defRPr/>
            </a:pPr>
            <a:fld id="{DE68E195-9F76-3C42-ACD9-81C1E472A5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BE" smtClean="0"/>
              <a:t>Cliquez pour modifier le style des sous-titres du masque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C0CAA-A316-4243-80E7-2D41AA77979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D07D8-0399-1843-9713-88E0C54E1F4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29488" y="609600"/>
            <a:ext cx="2185987" cy="5486400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771525" y="609600"/>
            <a:ext cx="6405563" cy="5486400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69930-FECB-8948-96C0-70919F00DBD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1DCDE-E812-AE49-8C90-908670391DB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39640-4DCF-DE44-BB99-3F92AC172A6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71525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19700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B3260-802F-E14C-863B-E4ADA1A9356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9A71F-2882-5540-9B77-3D84FCAE942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8BBB2-AE36-8D46-A867-12E5274F51B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EE1A0-E234-5C4C-9F24-4A012CD7C9A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C5FF5-AF15-204D-8978-9EC29591DB3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C68D9-4F44-0447-A6C7-E049C12FF2E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71525" y="609600"/>
            <a:ext cx="8743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1525" y="1981200"/>
            <a:ext cx="87439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1525" y="6248400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83" charset="0"/>
                <a:ea typeface="Times New Roman" pitchFamily="-83" charset="0"/>
                <a:cs typeface="Times New Roman" pitchFamily="-8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83" charset="0"/>
                <a:ea typeface="Times New Roman" pitchFamily="-83" charset="0"/>
                <a:cs typeface="Times New Roman" pitchFamily="-8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8400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-83" charset="0"/>
                <a:ea typeface="Times New Roman" pitchFamily="-83" charset="0"/>
                <a:cs typeface="Times New Roman" pitchFamily="-83" charset="0"/>
              </a:defRPr>
            </a:lvl1pPr>
          </a:lstStyle>
          <a:p>
            <a:pPr>
              <a:defRPr/>
            </a:pPr>
            <a:fld id="{97B82B97-5817-664B-84A1-B5D08A7154F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83" charset="0"/>
          <a:ea typeface="Times New Roman" pitchFamily="-83" charset="0"/>
          <a:cs typeface="Times New Roman" pitchFamily="-83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83" charset="0"/>
          <a:ea typeface="Times New Roman" pitchFamily="-83" charset="0"/>
          <a:cs typeface="Times New Roman" pitchFamily="-83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83" charset="0"/>
          <a:ea typeface="Times New Roman" pitchFamily="-83" charset="0"/>
          <a:cs typeface="Times New Roman" pitchFamily="-83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83" charset="0"/>
          <a:ea typeface="Times New Roman" pitchFamily="-83" charset="0"/>
          <a:cs typeface="Times New Roman" pitchFamily="-83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83" charset="0"/>
          <a:ea typeface="Times New Roman" pitchFamily="-83" charset="0"/>
          <a:cs typeface="Times New Roman" pitchFamily="-83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83" charset="0"/>
          <a:ea typeface="Times New Roman" pitchFamily="-83" charset="0"/>
          <a:cs typeface="Times New Roman" pitchFamily="-83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83" charset="0"/>
          <a:ea typeface="Times New Roman" pitchFamily="-83" charset="0"/>
          <a:cs typeface="Times New Roman" pitchFamily="-83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83" charset="0"/>
          <a:ea typeface="Times New Roman" pitchFamily="-83" charset="0"/>
          <a:cs typeface="Times New Roman" pitchFamily="-83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C:%5CWINDOWS%5CBureau%5CDES2000%20bis.ppt%235.%20Pr%C3%A9sentation%20PowerPoint" TargetMode="External"/><Relationship Id="rId4" Type="http://schemas.openxmlformats.org/officeDocument/2006/relationships/image" Target="../media/image5.jpeg"/><Relationship Id="rId5" Type="http://schemas.openxmlformats.org/officeDocument/2006/relationships/hyperlink" Target="D:%5CWang%20Pr%C3%A9sentation.PPT%5CDES%202000%5CDES2000%20bis.ppt%238.%20Pr%C3%A9sentation%20PowerPoint" TargetMode="External"/><Relationship Id="rId6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4" Type="http://schemas.openxmlformats.org/officeDocument/2006/relationships/image" Target="../media/image14.jpeg"/><Relationship Id="rId5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e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39" name="WordArt 3"/>
          <p:cNvSpPr>
            <a:spLocks noChangeArrowheads="1" noChangeShapeType="1" noTextEdit="1"/>
          </p:cNvSpPr>
          <p:nvPr/>
        </p:nvSpPr>
        <p:spPr bwMode="auto">
          <a:xfrm>
            <a:off x="495300" y="2590800"/>
            <a:ext cx="92202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Les examens paracliniques</a:t>
            </a:r>
          </a:p>
          <a:p>
            <a:pPr algn="ctr"/>
            <a:r>
              <a:rPr lang="fr-FR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Indications et impacts</a:t>
            </a:r>
            <a:endParaRPr lang="en-US" sz="3600" kern="10" spc="72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8100" y="6308725"/>
            <a:ext cx="97761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4" charset="0"/>
              </a:rPr>
              <a:t>Apports </a:t>
            </a:r>
            <a:r>
              <a:rPr lang="fr-FR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4" charset="0"/>
              </a:rPr>
              <a:t>des techniques électrophysiologiques – François Wang – </a:t>
            </a:r>
            <a:r>
              <a:rPr lang="fr-F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4" charset="0"/>
              </a:rPr>
              <a:t>21 novembre 2015</a:t>
            </a:r>
            <a:endParaRPr lang="fr-FR" sz="200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-84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40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14342" name="Rectangle 8"/>
          <p:cNvSpPr>
            <a:spLocks noChangeArrowheads="1"/>
          </p:cNvSpPr>
          <p:nvPr/>
        </p:nvSpPr>
        <p:spPr bwMode="auto">
          <a:xfrm>
            <a:off x="2903538" y="1447800"/>
            <a:ext cx="4403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fr-FR" b="1">
                <a:solidFill>
                  <a:schemeClr val="bg1"/>
                </a:solidFill>
              </a:rPr>
              <a:t>3ème Colloque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95450" y="228600"/>
            <a:ext cx="6819900" cy="13239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8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-83" charset="0"/>
                <a:ea typeface="Times New Roman" pitchFamily="-83" charset="0"/>
                <a:cs typeface="Times New Roman" pitchFamily="-83" charset="0"/>
              </a:rPr>
              <a:t>ABEFRADOC</a:t>
            </a:r>
            <a:endParaRPr lang="en-US" sz="8000" b="1" dirty="0">
              <a:latin typeface="Times New Roman" pitchFamily="-83" charset="0"/>
              <a:ea typeface="Times New Roman" pitchFamily="-83" charset="0"/>
              <a:cs typeface="Times New Roman" pitchFamily="-83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rebuchet MS" pitchFamily="-84" charset="0"/>
              </a:rPr>
              <a:t> </a:t>
            </a:r>
          </a:p>
        </p:txBody>
      </p:sp>
      <p:sp>
        <p:nvSpPr>
          <p:cNvPr id="21507" name="Text Box 16"/>
          <p:cNvSpPr txBox="1">
            <a:spLocks noChangeArrowheads="1"/>
          </p:cNvSpPr>
          <p:nvPr/>
        </p:nvSpPr>
        <p:spPr bwMode="auto">
          <a:xfrm>
            <a:off x="266700" y="152400"/>
            <a:ext cx="9144000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tabLst>
                <a:tab pos="533400" algn="l"/>
                <a:tab pos="2381250" algn="l"/>
                <a:tab pos="6286500" algn="l"/>
              </a:tabLst>
            </a:pPr>
            <a:endParaRPr lang="fr-FR" sz="4000" dirty="0">
              <a:latin typeface="Trebuchet MS" pitchFamily="-84" charset="0"/>
            </a:endParaRPr>
          </a:p>
          <a:p>
            <a:pPr>
              <a:spcBef>
                <a:spcPct val="50000"/>
              </a:spcBef>
              <a:buFontTx/>
              <a:buBlip>
                <a:blip r:embed="rId2"/>
              </a:buBlip>
              <a:tabLst>
                <a:tab pos="533400" algn="l"/>
                <a:tab pos="2381250" algn="l"/>
                <a:tab pos="6286500" algn="l"/>
              </a:tabLst>
            </a:pPr>
            <a:r>
              <a:rPr lang="fr-FR" sz="4000" dirty="0">
                <a:solidFill>
                  <a:schemeClr val="bg1"/>
                </a:solidFill>
                <a:latin typeface="Trebuchet MS" pitchFamily="-84" charset="0"/>
              </a:rPr>
              <a:t> Quantifier les répercussions 	fonctionnelles d’une pathologie 	connue ou révélée par l’ENMG</a:t>
            </a:r>
            <a:br>
              <a:rPr lang="fr-FR" sz="4000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sz="4000" dirty="0">
                <a:solidFill>
                  <a:schemeClr val="bg1"/>
                </a:solidFill>
                <a:latin typeface="Trebuchet MS" pitchFamily="-84" charset="0"/>
              </a:rPr>
              <a:t>	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1. léger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2. modéré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3. moyen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4. sévère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5. très sévère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6. complète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	</a:t>
            </a:r>
          </a:p>
        </p:txBody>
      </p:sp>
      <p:sp>
        <p:nvSpPr>
          <p:cNvPr id="21508" name="Rectangle 22"/>
          <p:cNvSpPr>
            <a:spLocks noChangeArrowheads="1"/>
          </p:cNvSpPr>
          <p:nvPr/>
        </p:nvSpPr>
        <p:spPr bwMode="auto">
          <a:xfrm>
            <a:off x="3167063" y="1947863"/>
            <a:ext cx="10287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31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228600" y="6324600"/>
            <a:ext cx="716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fr-FR" sz="2000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4" charset="0"/>
              </a:rPr>
              <a:t>3ème but</a:t>
            </a:r>
          </a:p>
        </p:txBody>
      </p:sp>
      <p:sp>
        <p:nvSpPr>
          <p:cNvPr id="8" name="Rectangle 7"/>
          <p:cNvSpPr/>
          <p:nvPr/>
        </p:nvSpPr>
        <p:spPr>
          <a:xfrm>
            <a:off x="3719973" y="3802559"/>
            <a:ext cx="521559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dirty="0" smtClean="0">
                <a:solidFill>
                  <a:schemeClr val="bg1"/>
                </a:solidFill>
                <a:latin typeface="Trebuchet MS" pitchFamily="-84" charset="0"/>
              </a:rPr>
              <a:t>Évaluer le pronostic</a:t>
            </a:r>
            <a:endParaRPr lang="en-US" sz="4400" dirty="0"/>
          </a:p>
        </p:txBody>
      </p:sp>
      <p:sp>
        <p:nvSpPr>
          <p:cNvPr id="9" name="Rectangle 8"/>
          <p:cNvSpPr/>
          <p:nvPr/>
        </p:nvSpPr>
        <p:spPr>
          <a:xfrm>
            <a:off x="3731136" y="4495800"/>
            <a:ext cx="25651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(</a:t>
            </a:r>
            <a:r>
              <a:rPr lang="fr-FR" b="1" i="1" dirty="0" smtClean="0">
                <a:solidFill>
                  <a:srgbClr val="FFFF00"/>
                </a:solidFill>
                <a:latin typeface="Trebuchet MS" pitchFamily="-84" charset="0"/>
              </a:rPr>
              <a:t>Robinson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, 2015)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rebuchet MS" pitchFamily="-84" charset="0"/>
              </a:rPr>
              <a:t> </a:t>
            </a:r>
          </a:p>
        </p:txBody>
      </p:sp>
      <p:sp>
        <p:nvSpPr>
          <p:cNvPr id="22531" name="Text Box 16"/>
          <p:cNvSpPr txBox="1">
            <a:spLocks noChangeArrowheads="1"/>
          </p:cNvSpPr>
          <p:nvPr/>
        </p:nvSpPr>
        <p:spPr bwMode="auto">
          <a:xfrm>
            <a:off x="266700" y="152400"/>
            <a:ext cx="9144000" cy="581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tabLst>
                <a:tab pos="533400" algn="l"/>
                <a:tab pos="2381250" algn="l"/>
                <a:tab pos="6286500" algn="l"/>
              </a:tabLst>
            </a:pPr>
            <a:endParaRPr lang="fr-FR" sz="4000" dirty="0">
              <a:latin typeface="Trebuchet MS" pitchFamily="-84" charset="0"/>
            </a:endParaRPr>
          </a:p>
          <a:p>
            <a:pPr>
              <a:spcBef>
                <a:spcPct val="50000"/>
              </a:spcBef>
              <a:buFontTx/>
              <a:buBlip>
                <a:blip r:embed="rId2"/>
              </a:buBlip>
              <a:tabLst>
                <a:tab pos="533400" algn="l"/>
                <a:tab pos="2381250" algn="l"/>
                <a:tab pos="6286500" algn="l"/>
              </a:tabLst>
            </a:pPr>
            <a:r>
              <a:rPr lang="fr-FR" sz="4000" dirty="0">
                <a:solidFill>
                  <a:schemeClr val="bg1"/>
                </a:solidFill>
                <a:latin typeface="Trebuchet MS" pitchFamily="-84" charset="0"/>
              </a:rPr>
              <a:t> Montrer ce qu’aucun autre examen 	(non invasif) ne peut montrer</a:t>
            </a:r>
            <a:br>
              <a:rPr lang="fr-FR" sz="4000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sz="4000" dirty="0">
                <a:solidFill>
                  <a:schemeClr val="bg1"/>
                </a:solidFill>
                <a:latin typeface="Trebuchet MS" pitchFamily="-84" charset="0"/>
              </a:rPr>
              <a:t>	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1. ralentissement ou un bloc de la conduction nerveuse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	ex. syndrome canalaire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2. un bloc de la conduction neuromusculaire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	ex. myasthénie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3. un bloc de la conduction musculaire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	ex. paralysie périodique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4. une anomalie </a:t>
            </a:r>
            <a:r>
              <a:rPr lang="fr-FR" b="1" dirty="0">
                <a:solidFill>
                  <a:srgbClr val="78FCFF"/>
                </a:solidFill>
                <a:latin typeface="Trebuchet MS" pitchFamily="-84" charset="0"/>
              </a:rPr>
              <a:t>INFRACLINIQUE 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/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	ex. perte axonale sensitive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	</a:t>
            </a:r>
          </a:p>
        </p:txBody>
      </p:sp>
      <p:sp>
        <p:nvSpPr>
          <p:cNvPr id="22532" name="Rectangle 22"/>
          <p:cNvSpPr>
            <a:spLocks noChangeArrowheads="1"/>
          </p:cNvSpPr>
          <p:nvPr/>
        </p:nvSpPr>
        <p:spPr bwMode="auto">
          <a:xfrm>
            <a:off x="3167063" y="1947863"/>
            <a:ext cx="10287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30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228600" y="6324600"/>
            <a:ext cx="716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1" charset="0"/>
                <a:ea typeface="Times New Roman" pitchFamily="-1" charset="0"/>
                <a:cs typeface="Times New Roman" pitchFamily="-1" charset="0"/>
              </a:rPr>
              <a:t>4ème but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rebuchet MS" pitchFamily="-84" charset="0"/>
              </a:rPr>
              <a:t> </a:t>
            </a:r>
          </a:p>
        </p:txBody>
      </p:sp>
      <p:sp>
        <p:nvSpPr>
          <p:cNvPr id="23555" name="Text Box 16"/>
          <p:cNvSpPr txBox="1">
            <a:spLocks noChangeArrowheads="1"/>
          </p:cNvSpPr>
          <p:nvPr/>
        </p:nvSpPr>
        <p:spPr bwMode="auto">
          <a:xfrm>
            <a:off x="571500" y="1295400"/>
            <a:ext cx="97155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</a:pPr>
            <a:r>
              <a:rPr lang="fr-FR" sz="4000" dirty="0">
                <a:latin typeface="Trebuchet MS" pitchFamily="-84" charset="0"/>
              </a:rPr>
              <a:t> </a:t>
            </a:r>
            <a:r>
              <a:rPr lang="fr-FR" sz="4000" dirty="0">
                <a:solidFill>
                  <a:schemeClr val="bg1"/>
                </a:solidFill>
                <a:latin typeface="Trebuchet MS" pitchFamily="-84" charset="0"/>
              </a:rPr>
              <a:t>Objectiver une séquelle nerveuse</a:t>
            </a:r>
          </a:p>
          <a:p>
            <a:pPr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</a:pPr>
            <a:r>
              <a:rPr lang="fr-FR" sz="4000" dirty="0">
                <a:solidFill>
                  <a:schemeClr val="bg1"/>
                </a:solidFill>
                <a:latin typeface="Trebuchet MS" pitchFamily="-84" charset="0"/>
              </a:rPr>
              <a:t> Quantifier</a:t>
            </a:r>
          </a:p>
          <a:p>
            <a:pPr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</a:pPr>
            <a:r>
              <a:rPr lang="fr-FR" sz="4000" dirty="0">
                <a:solidFill>
                  <a:schemeClr val="bg1"/>
                </a:solidFill>
                <a:latin typeface="Trebuchet MS" pitchFamily="-84" charset="0"/>
              </a:rPr>
              <a:t> Comparer à un état </a:t>
            </a: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antérieur éventuel</a:t>
            </a:r>
          </a:p>
          <a:p>
            <a:pPr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</a:pPr>
            <a:r>
              <a:rPr lang="fr-FR" sz="4000" dirty="0">
                <a:solidFill>
                  <a:schemeClr val="bg1"/>
                </a:solidFill>
                <a:latin typeface="Trebuchet MS" pitchFamily="-84" charset="0"/>
              </a:rPr>
              <a:t> (parfois imputer)</a:t>
            </a: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228600" y="6324600"/>
            <a:ext cx="716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fr-FR" sz="2000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4" charset="0"/>
              </a:rPr>
              <a:t>ENMG appliquée à l’expertise : 3 1/2 buts</a:t>
            </a:r>
          </a:p>
        </p:txBody>
      </p:sp>
      <p:sp>
        <p:nvSpPr>
          <p:cNvPr id="23557" name="Rectangle 22"/>
          <p:cNvSpPr>
            <a:spLocks noChangeArrowheads="1"/>
          </p:cNvSpPr>
          <p:nvPr/>
        </p:nvSpPr>
        <p:spPr bwMode="auto">
          <a:xfrm>
            <a:off x="3167063" y="1947863"/>
            <a:ext cx="10287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29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5" name="WordArt 3"/>
          <p:cNvSpPr>
            <a:spLocks noChangeArrowheads="1" noChangeShapeType="1" noTextEdit="1"/>
          </p:cNvSpPr>
          <p:nvPr/>
        </p:nvSpPr>
        <p:spPr bwMode="auto">
          <a:xfrm>
            <a:off x="190500" y="1752600"/>
            <a:ext cx="49530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spc="72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Les</a:t>
            </a:r>
            <a:r>
              <a:rPr lang="fr-FR" sz="3600" kern="10" spc="72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 3 degrés</a:t>
            </a:r>
          </a:p>
          <a:p>
            <a:pPr algn="ctr"/>
            <a:r>
              <a:rPr lang="fr-FR" sz="3600" kern="10" spc="72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d’atteinte</a:t>
            </a:r>
            <a:endParaRPr lang="en-US" sz="3600" kern="10" spc="72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28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pic>
        <p:nvPicPr>
          <p:cNvPr id="6" name="Image 5" descr="enlevement-eglise-698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281" y="1447800"/>
            <a:ext cx="4625019" cy="307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rebuchet MS" pitchFamily="-84" charset="0"/>
              </a:rPr>
              <a:t> </a:t>
            </a:r>
          </a:p>
        </p:txBody>
      </p:sp>
      <p:sp>
        <p:nvSpPr>
          <p:cNvPr id="20483" name="Text Box 16"/>
          <p:cNvSpPr txBox="1">
            <a:spLocks noChangeArrowheads="1"/>
          </p:cNvSpPr>
          <p:nvPr/>
        </p:nvSpPr>
        <p:spPr bwMode="auto">
          <a:xfrm>
            <a:off x="38100" y="152400"/>
            <a:ext cx="91440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tabLst>
                <a:tab pos="533400" algn="l"/>
                <a:tab pos="2381250" algn="l"/>
                <a:tab pos="6286500" algn="l"/>
              </a:tabLst>
            </a:pPr>
            <a:endParaRPr lang="fr-FR" sz="4000" dirty="0">
              <a:latin typeface="Trebuchet MS" pitchFamily="-84" charset="0"/>
            </a:endParaRPr>
          </a:p>
          <a:p>
            <a:pPr>
              <a:spcBef>
                <a:spcPct val="50000"/>
              </a:spcBef>
              <a:buFontTx/>
              <a:buBlip>
                <a:blip r:embed="rId2"/>
              </a:buBlip>
              <a:tabLst>
                <a:tab pos="533400" algn="l"/>
                <a:tab pos="812800" algn="l"/>
                <a:tab pos="3403600" algn="l"/>
                <a:tab pos="6286500" algn="l"/>
              </a:tabLst>
            </a:pP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 </a:t>
            </a:r>
            <a:r>
              <a:rPr lang="fr-FR" sz="4000" dirty="0" smtClean="0">
                <a:solidFill>
                  <a:srgbClr val="78FCFF"/>
                </a:solidFill>
                <a:latin typeface="Trebuchet MS" pitchFamily="-84" charset="0"/>
              </a:rPr>
              <a:t>Degré 1</a:t>
            </a: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 : </a:t>
            </a:r>
            <a:b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	</a:t>
            </a:r>
            <a:r>
              <a:rPr lang="fr-FR" sz="4000" dirty="0" err="1" smtClean="0">
                <a:solidFill>
                  <a:schemeClr val="bg1"/>
                </a:solidFill>
                <a:latin typeface="Trebuchet MS" pitchFamily="-84" charset="0"/>
              </a:rPr>
              <a:t>myélinopathie</a:t>
            </a: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/>
            </a:r>
            <a:b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	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- 	atteinte limitée aux gaines de myéline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- 	démyélinisation =&gt; </a:t>
            </a:r>
            <a:r>
              <a:rPr lang="fr-FR" dirty="0" err="1" smtClean="0">
                <a:solidFill>
                  <a:schemeClr val="bg1"/>
                </a:solidFill>
                <a:latin typeface="Trebuchet MS" pitchFamily="-84" charset="0"/>
              </a:rPr>
              <a:t>remyélinisation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/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- 	ralentissement focal de la conduction 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nerveuse ou BC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- 	allongement des LD, 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diminution des VC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-	récupération sans séquelle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</a:t>
            </a:r>
          </a:p>
        </p:txBody>
      </p:sp>
      <p:sp>
        <p:nvSpPr>
          <p:cNvPr id="20484" name="Rectangle 22"/>
          <p:cNvSpPr>
            <a:spLocks noChangeArrowheads="1"/>
          </p:cNvSpPr>
          <p:nvPr/>
        </p:nvSpPr>
        <p:spPr bwMode="auto">
          <a:xfrm>
            <a:off x="3167063" y="1947863"/>
            <a:ext cx="10287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27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228600" y="6324600"/>
            <a:ext cx="93345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1" charset="0"/>
                <a:ea typeface="Times New Roman" pitchFamily="-1" charset="0"/>
                <a:cs typeface="Times New Roman" pitchFamily="-1" charset="0"/>
              </a:rPr>
              <a:t>Les trois degrés des atteintes compressives et traumatiques</a:t>
            </a:r>
            <a:endParaRPr lang="fr-FR" sz="200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-1" charset="0"/>
              <a:ea typeface="Times New Roman" pitchFamily="-1" charset="0"/>
              <a:cs typeface="Times New Roman" pitchFamily="-1" charset="0"/>
            </a:endParaRPr>
          </a:p>
        </p:txBody>
      </p:sp>
      <p:grpSp>
        <p:nvGrpSpPr>
          <p:cNvPr id="10" name="Grouper 9"/>
          <p:cNvGrpSpPr/>
          <p:nvPr/>
        </p:nvGrpSpPr>
        <p:grpSpPr>
          <a:xfrm>
            <a:off x="6362700" y="838200"/>
            <a:ext cx="4259588" cy="4648200"/>
            <a:chOff x="6134100" y="0"/>
            <a:chExt cx="4488188" cy="4762316"/>
          </a:xfrm>
        </p:grpSpPr>
        <p:pic>
          <p:nvPicPr>
            <p:cNvPr id="8" name="Picture 14" descr="C:\Mes documents\DES2000\DES images\Neuraprax-axonot.jpg">
              <a:hlinkClick r:id="rId3" action="ppaction://hlinkpres?slideindex=5&amp;slidetitle=Présentation PowerPoint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134100" y="0"/>
              <a:ext cx="4152900" cy="449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8" descr="C:\Mes documents\DES2000\DES images\Neura récup.jpg">
              <a:hlinkClick r:id="rId5" action="ppaction://hlinkpres?slideindex=8&amp;slidetitle=Présentation PowerPoint"/>
            </p:cNvPr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6134100" y="2514600"/>
              <a:ext cx="4488188" cy="224771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rebuchet MS" pitchFamily="-84" charset="0"/>
              </a:rPr>
              <a:t> </a:t>
            </a:r>
          </a:p>
        </p:txBody>
      </p:sp>
      <p:sp>
        <p:nvSpPr>
          <p:cNvPr id="20483" name="Text Box 16"/>
          <p:cNvSpPr txBox="1">
            <a:spLocks noChangeArrowheads="1"/>
          </p:cNvSpPr>
          <p:nvPr/>
        </p:nvSpPr>
        <p:spPr bwMode="auto">
          <a:xfrm>
            <a:off x="38100" y="-573821"/>
            <a:ext cx="9906000" cy="5755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tabLst>
                <a:tab pos="533400" algn="l"/>
                <a:tab pos="2381250" algn="l"/>
                <a:tab pos="6286500" algn="l"/>
              </a:tabLst>
            </a:pPr>
            <a:endParaRPr lang="fr-FR" sz="4000" dirty="0">
              <a:latin typeface="Trebuchet MS" pitchFamily="-84" charset="0"/>
            </a:endParaRPr>
          </a:p>
          <a:p>
            <a:pPr>
              <a:spcBef>
                <a:spcPct val="50000"/>
              </a:spcBef>
              <a:buFontTx/>
              <a:buBlip>
                <a:blip r:embed="rId2"/>
              </a:buBlip>
              <a:tabLst>
                <a:tab pos="533400" algn="l"/>
                <a:tab pos="812800" algn="l"/>
                <a:tab pos="3403600" algn="l"/>
                <a:tab pos="6286500" algn="l"/>
              </a:tabLst>
            </a:pP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 </a:t>
            </a:r>
            <a:r>
              <a:rPr lang="fr-FR" sz="4000" dirty="0" smtClean="0">
                <a:solidFill>
                  <a:srgbClr val="78FCFF"/>
                </a:solidFill>
                <a:latin typeface="Trebuchet MS" pitchFamily="-84" charset="0"/>
              </a:rPr>
              <a:t>Degré 2</a:t>
            </a: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 : </a:t>
            </a:r>
            <a:r>
              <a:rPr lang="fr-FR" sz="4000" dirty="0" err="1" smtClean="0">
                <a:solidFill>
                  <a:schemeClr val="bg1"/>
                </a:solidFill>
                <a:latin typeface="Trebuchet MS" pitchFamily="-84" charset="0"/>
              </a:rPr>
              <a:t>Axonopathie</a:t>
            </a: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 sensitive</a:t>
            </a:r>
            <a:b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	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- 	perte axonale sensitive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- 	réduction de la taille des réponses sensitives évoquées (</a:t>
            </a:r>
            <a:r>
              <a:rPr lang="fr-FR" i="1" dirty="0" smtClean="0">
                <a:solidFill>
                  <a:schemeClr val="bg1"/>
                </a:solidFill>
                <a:latin typeface="Trebuchet MS" pitchFamily="-84" charset="0"/>
              </a:rPr>
              <a:t>SNAP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)</a:t>
            </a:r>
          </a:p>
          <a:p>
            <a:pPr marL="88900" lvl="1" indent="444500">
              <a:spcBef>
                <a:spcPct val="50000"/>
              </a:spcBef>
              <a:buFontTx/>
              <a:buBlip>
                <a:blip r:embed="rId2"/>
              </a:buBlip>
              <a:tabLst>
                <a:tab pos="533400" algn="l"/>
                <a:tab pos="812800" algn="l"/>
                <a:tab pos="3403600" algn="l"/>
                <a:tab pos="6286500" algn="l"/>
              </a:tabLst>
            </a:pPr>
            <a:r>
              <a:rPr lang="fr-FR" sz="4000" dirty="0" smtClean="0">
                <a:solidFill>
                  <a:srgbClr val="78FCFF"/>
                </a:solidFill>
                <a:latin typeface="Trebuchet MS" pitchFamily="-84" charset="0"/>
              </a:rPr>
              <a:t>Degré 3</a:t>
            </a: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: </a:t>
            </a:r>
            <a:r>
              <a:rPr lang="fr-FR" sz="4000" dirty="0" err="1" smtClean="0">
                <a:solidFill>
                  <a:schemeClr val="bg1"/>
                </a:solidFill>
                <a:latin typeface="Trebuchet MS" pitchFamily="-84" charset="0"/>
              </a:rPr>
              <a:t>Axonopathie</a:t>
            </a: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 motrice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/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- 	perte axonale motrice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-	réduction du nombre des UM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=&gt; processus de réinnervation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-	réduction de la taille des réponses motrices évoquées (</a:t>
            </a:r>
            <a:r>
              <a:rPr lang="fr-FR" i="1" dirty="0" smtClean="0">
                <a:solidFill>
                  <a:schemeClr val="bg1"/>
                </a:solidFill>
                <a:latin typeface="Trebuchet MS" pitchFamily="-84" charset="0"/>
              </a:rPr>
              <a:t>CMAP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)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tracés neurogènes à l’EMG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</a:t>
            </a:r>
          </a:p>
        </p:txBody>
      </p:sp>
      <p:sp>
        <p:nvSpPr>
          <p:cNvPr id="20484" name="Rectangle 22"/>
          <p:cNvSpPr>
            <a:spLocks noChangeArrowheads="1"/>
          </p:cNvSpPr>
          <p:nvPr/>
        </p:nvSpPr>
        <p:spPr bwMode="auto">
          <a:xfrm>
            <a:off x="3167063" y="1947863"/>
            <a:ext cx="10287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26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228600" y="6324600"/>
            <a:ext cx="93345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1" charset="0"/>
                <a:ea typeface="Times New Roman" pitchFamily="-1" charset="0"/>
                <a:cs typeface="Times New Roman" pitchFamily="-1" charset="0"/>
              </a:rPr>
              <a:t>Les trois degrés des atteintes compressives et traumatiques</a:t>
            </a:r>
            <a:endParaRPr lang="fr-FR" sz="200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-1" charset="0"/>
              <a:ea typeface="Times New Roman" pitchFamily="-1" charset="0"/>
              <a:cs typeface="Times New Roman" pitchFamily="-1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28700" y="5029200"/>
            <a:ext cx="7467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 smtClean="0">
                <a:solidFill>
                  <a:srgbClr val="FFFF00"/>
                </a:solidFill>
                <a:latin typeface="Trebuchet MS" pitchFamily="-84" charset="0"/>
              </a:rPr>
              <a:t>Les degrés 2 et 3 sont susceptibles d’entrainer une séquelle fonctionnelle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5" name="WordArt 3"/>
          <p:cNvSpPr>
            <a:spLocks noChangeArrowheads="1" noChangeShapeType="1" noTextEdit="1"/>
          </p:cNvSpPr>
          <p:nvPr/>
        </p:nvSpPr>
        <p:spPr bwMode="auto">
          <a:xfrm>
            <a:off x="647700" y="762000"/>
            <a:ext cx="8991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spc="72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3 types de séquelle</a:t>
            </a:r>
            <a:endParaRPr lang="en-US" sz="3600" kern="10" spc="72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25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533400" y="2313325"/>
            <a:ext cx="97155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ts val="12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</a:pPr>
            <a:r>
              <a:rPr lang="fr-FR" sz="4000" dirty="0" smtClean="0">
                <a:latin typeface="Trebuchet MS" pitchFamily="-84" charset="0"/>
              </a:rPr>
              <a:t> </a:t>
            </a: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Séquelle </a:t>
            </a:r>
            <a:r>
              <a:rPr lang="fr-FR" sz="4000" b="1" dirty="0" smtClean="0">
                <a:solidFill>
                  <a:srgbClr val="FF6600"/>
                </a:solidFill>
                <a:latin typeface="Trebuchet MS" pitchFamily="-84" charset="0"/>
              </a:rPr>
              <a:t>anatomique</a:t>
            </a:r>
          </a:p>
          <a:p>
            <a:pPr>
              <a:spcBef>
                <a:spcPts val="12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</a:pP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 Séquelle </a:t>
            </a:r>
            <a:r>
              <a:rPr lang="fr-FR" sz="4000" b="1" dirty="0" smtClean="0">
                <a:solidFill>
                  <a:srgbClr val="FF6600"/>
                </a:solidFill>
                <a:latin typeface="Trebuchet MS" pitchFamily="-84" charset="0"/>
              </a:rPr>
              <a:t>électrophysiologique</a:t>
            </a:r>
            <a:endParaRPr lang="fr-FR" sz="4000" b="1" i="1" dirty="0" smtClean="0">
              <a:solidFill>
                <a:srgbClr val="FF6600"/>
              </a:solidFill>
              <a:latin typeface="Trebuchet MS" pitchFamily="-84" charset="0"/>
            </a:endParaRPr>
          </a:p>
          <a:p>
            <a:pPr>
              <a:spcBef>
                <a:spcPts val="1200"/>
              </a:spcBef>
              <a:buFontTx/>
              <a:buBlip>
                <a:blip r:embed="rId2"/>
              </a:buBlip>
              <a:tabLst>
                <a:tab pos="292100" algn="l"/>
                <a:tab pos="1168400" algn="l"/>
                <a:tab pos="6286500" algn="l"/>
              </a:tabLst>
            </a:pP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 Séquelle </a:t>
            </a:r>
            <a:r>
              <a:rPr lang="fr-FR" sz="4000" b="1" dirty="0" smtClean="0">
                <a:solidFill>
                  <a:srgbClr val="FF6600"/>
                </a:solidFill>
                <a:latin typeface="Trebuchet MS" pitchFamily="-84" charset="0"/>
              </a:rPr>
              <a:t>clinique fonctionnelle</a:t>
            </a: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/>
            </a:r>
            <a:b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		par excès : douleur/paresthésies</a:t>
            </a:r>
            <a:b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		par défaut : déficit moteur/sensitif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5" name="WordArt 3"/>
          <p:cNvSpPr>
            <a:spLocks noChangeArrowheads="1" noChangeShapeType="1" noTextEdit="1"/>
          </p:cNvSpPr>
          <p:nvPr/>
        </p:nvSpPr>
        <p:spPr bwMode="auto">
          <a:xfrm>
            <a:off x="647700" y="762000"/>
            <a:ext cx="8991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spc="72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Les</a:t>
            </a:r>
            <a:r>
              <a:rPr lang="fr-FR" sz="3600" kern="10" spc="72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 5 paramètres d’analyse</a:t>
            </a:r>
            <a:endParaRPr lang="en-US" sz="3600" kern="10" spc="72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24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571500" y="2209800"/>
            <a:ext cx="97155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ts val="12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</a:pPr>
            <a:r>
              <a:rPr lang="fr-FR" sz="4000" dirty="0" smtClean="0">
                <a:latin typeface="Trebuchet MS" pitchFamily="-84" charset="0"/>
              </a:rPr>
              <a:t> </a:t>
            </a: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VCS</a:t>
            </a:r>
          </a:p>
          <a:p>
            <a:pPr>
              <a:spcBef>
                <a:spcPts val="12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</a:pP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 </a:t>
            </a:r>
            <a:r>
              <a:rPr lang="fr-FR" sz="4000" dirty="0" err="1" smtClean="0">
                <a:solidFill>
                  <a:schemeClr val="bg1"/>
                </a:solidFill>
                <a:latin typeface="Trebuchet MS" pitchFamily="-84" charset="0"/>
              </a:rPr>
              <a:t>Ampl</a:t>
            </a: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 </a:t>
            </a:r>
            <a:r>
              <a:rPr lang="fr-FR" sz="4000" i="1" dirty="0" smtClean="0">
                <a:solidFill>
                  <a:schemeClr val="bg1"/>
                </a:solidFill>
                <a:latin typeface="Trebuchet MS" pitchFamily="-84" charset="0"/>
              </a:rPr>
              <a:t>SNAP</a:t>
            </a:r>
          </a:p>
          <a:p>
            <a:pPr>
              <a:spcBef>
                <a:spcPts val="12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</a:pP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 LDM et VCM</a:t>
            </a:r>
          </a:p>
          <a:p>
            <a:pPr>
              <a:spcBef>
                <a:spcPts val="12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</a:pP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 </a:t>
            </a:r>
            <a:r>
              <a:rPr lang="fr-FR" sz="4000" dirty="0" err="1" smtClean="0">
                <a:solidFill>
                  <a:schemeClr val="bg1"/>
                </a:solidFill>
                <a:latin typeface="Trebuchet MS" pitchFamily="-84" charset="0"/>
              </a:rPr>
              <a:t>Ampl</a:t>
            </a: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 </a:t>
            </a:r>
            <a:r>
              <a:rPr lang="fr-FR" sz="4000" i="1" dirty="0" smtClean="0">
                <a:solidFill>
                  <a:schemeClr val="bg1"/>
                </a:solidFill>
                <a:latin typeface="Trebuchet MS" pitchFamily="-84" charset="0"/>
              </a:rPr>
              <a:t>CMAP</a:t>
            </a:r>
          </a:p>
          <a:p>
            <a:pPr>
              <a:spcBef>
                <a:spcPts val="12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</a:pPr>
            <a:r>
              <a:rPr lang="fr-FR" sz="4000" dirty="0" smtClean="0">
                <a:solidFill>
                  <a:schemeClr val="bg1"/>
                </a:solidFill>
                <a:latin typeface="Trebuchet MS" pitchFamily="-84" charset="0"/>
              </a:rPr>
              <a:t> Tracés EMG</a:t>
            </a:r>
            <a:endParaRPr lang="fr-FR" sz="4000" dirty="0">
              <a:solidFill>
                <a:schemeClr val="bg1"/>
              </a:solidFill>
              <a:latin typeface="Trebuchet MS" pitchFamily="-84" charset="0"/>
            </a:endParaRPr>
          </a:p>
        </p:txBody>
      </p:sp>
      <p:pic>
        <p:nvPicPr>
          <p:cNvPr id="8" name="Image 7" descr="swipe_0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2607" y="2691433"/>
            <a:ext cx="5744393" cy="21853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79" name="WordArt 3"/>
          <p:cNvSpPr>
            <a:spLocks noChangeArrowheads="1" noChangeShapeType="1" noTextEdit="1"/>
          </p:cNvSpPr>
          <p:nvPr/>
        </p:nvSpPr>
        <p:spPr bwMode="auto">
          <a:xfrm>
            <a:off x="652463" y="914400"/>
            <a:ext cx="49530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spc="72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Apports de l’ENMG </a:t>
            </a:r>
          </a:p>
          <a:p>
            <a:pPr algn="ctr"/>
            <a:r>
              <a:rPr lang="fr-FR" sz="3600" kern="10" spc="72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au médecin expert</a:t>
            </a:r>
            <a:endParaRPr lang="en-US" sz="3600" kern="10" spc="72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23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24581" name="Rectangle 6"/>
          <p:cNvSpPr>
            <a:spLocks noChangeArrowheads="1"/>
          </p:cNvSpPr>
          <p:nvPr/>
        </p:nvSpPr>
        <p:spPr bwMode="auto">
          <a:xfrm>
            <a:off x="114300" y="4191000"/>
            <a:ext cx="60293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Atteinte focale distale (canal carpien) </a:t>
            </a:r>
          </a:p>
          <a:p>
            <a:pPr algn="ctr"/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vs </a:t>
            </a:r>
            <a:br>
              <a:rPr lang="fr-FR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atteinte focale proximale (radiculopathie)</a:t>
            </a:r>
            <a:endParaRPr lang="en-US"/>
          </a:p>
        </p:txBody>
      </p:sp>
      <p:pic>
        <p:nvPicPr>
          <p:cNvPr id="24582" name="Image 6" descr="images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85000" y="1054100"/>
            <a:ext cx="2654300" cy="306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79" name="WordArt 3"/>
          <p:cNvSpPr>
            <a:spLocks noChangeArrowheads="1" noChangeShapeType="1" noTextEdit="1"/>
          </p:cNvSpPr>
          <p:nvPr/>
        </p:nvSpPr>
        <p:spPr bwMode="auto">
          <a:xfrm>
            <a:off x="804863" y="533400"/>
            <a:ext cx="8758237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90"/>
              </a:avLst>
            </a:prstTxWarp>
          </a:bodyPr>
          <a:lstStyle/>
          <a:p>
            <a:pPr algn="ctr"/>
            <a:r>
              <a:rPr lang="fr-FR" sz="3600" kern="10" spc="72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Apports de l’ENMG </a:t>
            </a:r>
          </a:p>
          <a:p>
            <a:pPr algn="ctr"/>
            <a:r>
              <a:rPr lang="fr-FR" sz="3600" kern="10" spc="72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au médecin expert</a:t>
            </a:r>
            <a:endParaRPr lang="en-US" sz="3600" kern="10" spc="72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22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723900" y="2133600"/>
          <a:ext cx="8626018" cy="363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/>
                <a:gridCol w="1844218"/>
                <a:gridCol w="2514600"/>
              </a:tblGrid>
              <a:tr h="370840">
                <a:tc>
                  <a:txBody>
                    <a:bodyPr/>
                    <a:lstStyle/>
                    <a:p>
                      <a:endParaRPr lang="fr-BE" noProof="0" dirty="0">
                        <a:latin typeface="Trebuchet MS"/>
                        <a:cs typeface="Trebuchet MS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000" noProof="0" dirty="0" smtClean="0">
                          <a:latin typeface="Trebuchet MS"/>
                          <a:cs typeface="Trebuchet MS"/>
                        </a:rPr>
                        <a:t>Neuropathie </a:t>
                      </a:r>
                    </a:p>
                    <a:p>
                      <a:pPr algn="ctr"/>
                      <a:r>
                        <a:rPr lang="fr-BE" sz="2000" noProof="0" dirty="0" smtClean="0">
                          <a:latin typeface="Trebuchet MS"/>
                          <a:cs typeface="Trebuchet MS"/>
                        </a:rPr>
                        <a:t>focale distale</a:t>
                      </a:r>
                      <a:endParaRPr lang="fr-BE" sz="2000" noProof="0" dirty="0">
                        <a:latin typeface="Trebuchet MS"/>
                        <a:cs typeface="Trebuchet MS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000" noProof="0" dirty="0" smtClean="0">
                          <a:latin typeface="Trebuchet MS"/>
                          <a:cs typeface="Trebuchet MS"/>
                        </a:rPr>
                        <a:t>Radiculopathie</a:t>
                      </a:r>
                      <a:endParaRPr lang="fr-BE" sz="2000" noProof="0" dirty="0">
                        <a:latin typeface="Trebuchet MS"/>
                        <a:cs typeface="Trebuchet MS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BE" sz="1600" noProof="0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Ralentissement focal de la conduction nerveuse sensitive </a:t>
                      </a:r>
                      <a:r>
                        <a:rPr lang="fr-BE" sz="1600" b="1" noProof="0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VCS</a:t>
                      </a:r>
                      <a:endParaRPr lang="fr-BE" sz="1600" b="1" noProof="0" dirty="0">
                        <a:solidFill>
                          <a:srgbClr val="FF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600" noProof="0" dirty="0" smtClean="0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OUI</a:t>
                      </a:r>
                      <a:endParaRPr lang="fr-BE" sz="1600" noProof="0" dirty="0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600" b="1" noProof="0" dirty="0" smtClean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NON</a:t>
                      </a:r>
                    </a:p>
                    <a:p>
                      <a:pPr algn="ctr"/>
                      <a:r>
                        <a:rPr lang="fr-BE" sz="1600" noProof="0" dirty="0" smtClean="0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(réflexologie</a:t>
                      </a:r>
                      <a:r>
                        <a:rPr lang="fr-BE" sz="1600" baseline="0" noProof="0" dirty="0" smtClean="0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 H/T pfs)</a:t>
                      </a:r>
                      <a:endParaRPr lang="fr-BE" sz="1600" noProof="0" dirty="0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BE" sz="1600" noProof="0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Réduction de l’amplitude des réponses</a:t>
                      </a:r>
                      <a:r>
                        <a:rPr lang="fr-BE" sz="1600" baseline="0" noProof="0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sensitives </a:t>
                      </a:r>
                      <a:r>
                        <a:rPr lang="fr-BE" sz="1600" b="1" baseline="0" noProof="0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Ampl </a:t>
                      </a:r>
                      <a:r>
                        <a:rPr lang="fr-BE" sz="1600" b="1" i="1" baseline="0" noProof="0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SNAP</a:t>
                      </a:r>
                      <a:endParaRPr lang="fr-BE" sz="1600" b="1" i="1" noProof="0" dirty="0">
                        <a:solidFill>
                          <a:srgbClr val="FF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600" noProof="0" dirty="0" smtClean="0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OUI</a:t>
                      </a:r>
                      <a:endParaRPr lang="fr-BE" sz="1600" noProof="0" dirty="0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600" b="1" noProof="0" dirty="0" smtClean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NON</a:t>
                      </a:r>
                    </a:p>
                    <a:p>
                      <a:pPr algn="ctr"/>
                      <a:r>
                        <a:rPr lang="fr-BE" sz="1600" noProof="0" dirty="0" smtClean="0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(sauf atteinte foraminale </a:t>
                      </a:r>
                    </a:p>
                    <a:p>
                      <a:pPr algn="ctr"/>
                      <a:r>
                        <a:rPr lang="fr-BE" sz="1600" noProof="0" dirty="0" smtClean="0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ou extraforaminale)</a:t>
                      </a:r>
                      <a:endParaRPr lang="fr-BE" sz="1600" noProof="0" dirty="0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BE" sz="1600" noProof="0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Ralentissement focal de la conduction nerveuse motrice </a:t>
                      </a:r>
                      <a:r>
                        <a:rPr lang="fr-BE" sz="1600" b="1" noProof="0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LDM</a:t>
                      </a:r>
                      <a:r>
                        <a:rPr lang="fr-BE" sz="1600" noProof="0" dirty="0" smtClean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lang="fr-BE" sz="1600" noProof="0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et </a:t>
                      </a:r>
                      <a:r>
                        <a:rPr lang="fr-BE" sz="1600" b="1" noProof="0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VCM</a:t>
                      </a:r>
                      <a:endParaRPr lang="fr-BE" sz="1600" b="1" noProof="0" dirty="0">
                        <a:solidFill>
                          <a:srgbClr val="FF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600" noProof="0" smtClean="0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OUI</a:t>
                      </a:r>
                      <a:endParaRPr lang="fr-BE" sz="1600" noProof="0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600" b="1" noProof="0" dirty="0" smtClean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NON</a:t>
                      </a:r>
                    </a:p>
                    <a:p>
                      <a:pPr algn="ctr"/>
                      <a:r>
                        <a:rPr lang="fr-BE" sz="1600" noProof="0" dirty="0" smtClean="0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(réponses tardives F pfs)</a:t>
                      </a:r>
                      <a:endParaRPr lang="fr-BE" sz="1600" noProof="0" dirty="0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600" noProof="0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Réduction de l’amplitude des réponses</a:t>
                      </a:r>
                      <a:r>
                        <a:rPr lang="fr-BE" sz="1600" baseline="0" noProof="0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motrices </a:t>
                      </a:r>
                      <a:r>
                        <a:rPr lang="fr-BE" sz="1600" b="1" baseline="0" noProof="0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Ampl </a:t>
                      </a:r>
                      <a:r>
                        <a:rPr lang="fr-BE" sz="1600" b="1" i="1" baseline="0" noProof="0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CMAP</a:t>
                      </a:r>
                      <a:endParaRPr lang="fr-BE" sz="1600" b="1" i="1" noProof="0" dirty="0" smtClean="0">
                        <a:solidFill>
                          <a:srgbClr val="FF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600" noProof="0" dirty="0" smtClean="0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OUI</a:t>
                      </a:r>
                      <a:endParaRPr lang="fr-BE" sz="1600" noProof="0" dirty="0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600" noProof="0" dirty="0" smtClean="0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OUI</a:t>
                      </a:r>
                      <a:endParaRPr lang="fr-BE" sz="1600" noProof="0" dirty="0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BE" sz="1600" noProof="0" dirty="0" smtClean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Tracés </a:t>
                      </a:r>
                      <a:r>
                        <a:rPr lang="fr-BE" sz="1600" b="1" noProof="0" dirty="0" smtClean="0">
                          <a:solidFill>
                            <a:srgbClr val="FFFF00"/>
                          </a:solidFill>
                          <a:latin typeface="Trebuchet MS"/>
                          <a:cs typeface="Trebuchet MS"/>
                        </a:rPr>
                        <a:t>EMG</a:t>
                      </a:r>
                      <a:endParaRPr lang="fr-BE" sz="1600" b="1" noProof="0" dirty="0">
                        <a:solidFill>
                          <a:srgbClr val="FFFF00"/>
                        </a:solidFill>
                        <a:latin typeface="Trebuchet MS"/>
                        <a:cs typeface="Trebuchet MS"/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600" noProof="0" dirty="0" smtClean="0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OUI</a:t>
                      </a:r>
                      <a:endParaRPr lang="fr-BE" sz="1600" noProof="0" dirty="0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600" noProof="0" dirty="0" smtClean="0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OUI</a:t>
                      </a:r>
                      <a:endParaRPr lang="fr-BE" sz="1600" noProof="0" dirty="0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39" name="WordArt 3"/>
          <p:cNvSpPr>
            <a:spLocks noChangeArrowheads="1" noChangeShapeType="1" noTextEdit="1"/>
          </p:cNvSpPr>
          <p:nvPr/>
        </p:nvSpPr>
        <p:spPr bwMode="auto">
          <a:xfrm>
            <a:off x="495300" y="228600"/>
            <a:ext cx="92202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spc="72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Apports </a:t>
            </a:r>
            <a:r>
              <a:rPr lang="fr-FR" sz="3600" kern="10" spc="72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des techniques</a:t>
            </a:r>
          </a:p>
          <a:p>
            <a:pPr algn="ctr"/>
            <a:r>
              <a:rPr lang="fr-FR" sz="3600" kern="10" spc="72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électrophysiologiques</a:t>
            </a:r>
            <a:endParaRPr lang="en-US" sz="3600" kern="10" spc="72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68321" y="6308725"/>
            <a:ext cx="48227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4" charset="0"/>
              </a:rPr>
              <a:t>Canevas proposé par le Pr. Pierre LUCAS</a:t>
            </a:r>
            <a:endParaRPr lang="fr-FR" sz="200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-84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39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19100" y="2335649"/>
            <a:ext cx="9525000" cy="359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Bef>
                <a:spcPts val="840"/>
              </a:spcBef>
              <a:buFontTx/>
              <a:buBlip>
                <a:blip r:embed="rId2"/>
              </a:buBlip>
              <a:tabLst>
                <a:tab pos="292100" algn="l"/>
              </a:tabLst>
            </a:pPr>
            <a:r>
              <a:rPr lang="fr-FR" dirty="0" smtClean="0">
                <a:latin typeface="Trebuchet MS" pitchFamily="-84" charset="0"/>
              </a:rPr>
              <a:t>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« … le but n’étant pas un cours de technique … mais bien des directives pratiques. »</a:t>
            </a:r>
          </a:p>
          <a:p>
            <a:pPr>
              <a:lnSpc>
                <a:spcPct val="150000"/>
              </a:lnSpc>
              <a:spcBef>
                <a:spcPts val="840"/>
              </a:spcBef>
              <a:buFontTx/>
              <a:buBlip>
                <a:blip r:embed="rId2"/>
              </a:buBlip>
              <a:tabLst>
                <a:tab pos="292100" algn="l"/>
              </a:tabLst>
            </a:pP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« … classer vos différents apports … en « certain, probable, peu utile »… »</a:t>
            </a:r>
          </a:p>
          <a:p>
            <a:pPr>
              <a:lnSpc>
                <a:spcPct val="150000"/>
              </a:lnSpc>
              <a:spcBef>
                <a:spcPts val="840"/>
              </a:spcBef>
              <a:buFontTx/>
              <a:buBlip>
                <a:blip r:embed="rId2"/>
              </a:buBlip>
              <a:tabLst>
                <a:tab pos="292100" algn="l"/>
              </a:tabLst>
            </a:pP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« … type d’éléments du dossier … dans notre demande d’avis sapiteur. »</a:t>
            </a:r>
            <a:endParaRPr lang="fr-FR" dirty="0">
              <a:solidFill>
                <a:schemeClr val="bg1"/>
              </a:solidFill>
              <a:latin typeface="Trebuchet MS" pitchFamily="-8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3" name="WordArt 3"/>
          <p:cNvSpPr>
            <a:spLocks noChangeArrowheads="1" noChangeShapeType="1" noTextEdit="1"/>
          </p:cNvSpPr>
          <p:nvPr/>
        </p:nvSpPr>
        <p:spPr bwMode="auto">
          <a:xfrm>
            <a:off x="419100" y="1752600"/>
            <a:ext cx="49530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APPORTS</a:t>
            </a:r>
          </a:p>
          <a:p>
            <a:pPr algn="ctr"/>
            <a:r>
              <a:rPr lang="fr-FR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certains</a:t>
            </a:r>
            <a:endParaRPr lang="en-US" sz="3600" kern="10" spc="72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21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pic>
        <p:nvPicPr>
          <p:cNvPr id="25605" name="Image 6" descr="images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7500" y="1676400"/>
            <a:ext cx="2654300" cy="306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rebuchet MS" pitchFamily="-84" charset="0"/>
            </a:endParaRPr>
          </a:p>
        </p:txBody>
      </p:sp>
      <p:sp>
        <p:nvSpPr>
          <p:cNvPr id="26627" name="Rectangle 22"/>
          <p:cNvSpPr>
            <a:spLocks noChangeArrowheads="1"/>
          </p:cNvSpPr>
          <p:nvPr/>
        </p:nvSpPr>
        <p:spPr bwMode="auto">
          <a:xfrm>
            <a:off x="3167063" y="1947863"/>
            <a:ext cx="10287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20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26629" name="Text Box 16"/>
          <p:cNvSpPr txBox="1">
            <a:spLocks noChangeArrowheads="1"/>
          </p:cNvSpPr>
          <p:nvPr/>
        </p:nvSpPr>
        <p:spPr bwMode="auto">
          <a:xfrm>
            <a:off x="266700" y="152400"/>
            <a:ext cx="9829800" cy="615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</a:pPr>
            <a:r>
              <a:rPr lang="fr-FR" dirty="0">
                <a:latin typeface="Trebuchet MS" pitchFamily="-84" charset="0"/>
              </a:rPr>
              <a:t> 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Données de la littérature + l’expérience et la pratique 	quotidienne de l’ENMG =&gt;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1257300" algn="l"/>
                <a:tab pos="3048000" algn="l"/>
                <a:tab pos="6286500" algn="l"/>
              </a:tabLst>
            </a:pPr>
            <a:r>
              <a:rPr lang="fr-FR" b="1" dirty="0">
                <a:solidFill>
                  <a:srgbClr val="FFFF00"/>
                </a:solidFill>
                <a:latin typeface="Trebuchet MS" pitchFamily="-84" charset="0"/>
              </a:rPr>
              <a:t> Apporter la preuve d’une atteinte focale </a:t>
            </a:r>
            <a:r>
              <a:rPr lang="fr-FR" b="1" dirty="0">
                <a:solidFill>
                  <a:srgbClr val="78FCFF"/>
                </a:solidFill>
                <a:latin typeface="Trebuchet MS" pitchFamily="-84" charset="0"/>
              </a:rPr>
              <a:t>distale</a:t>
            </a:r>
            <a:r>
              <a:rPr lang="fr-FR" b="1" dirty="0">
                <a:solidFill>
                  <a:srgbClr val="FFFF00"/>
                </a:solidFill>
                <a:latin typeface="Trebuchet MS" pitchFamily="-84" charset="0"/>
              </a:rPr>
              <a:t/>
            </a:r>
            <a:br>
              <a:rPr lang="fr-FR" b="1" dirty="0">
                <a:solidFill>
                  <a:srgbClr val="FFFF00"/>
                </a:solidFill>
                <a:latin typeface="Trebuchet MS" pitchFamily="-84" charset="0"/>
              </a:rPr>
            </a:br>
            <a:r>
              <a:rPr lang="fr-FR" b="1" dirty="0" smtClean="0">
                <a:solidFill>
                  <a:srgbClr val="FFFF00"/>
                </a:solidFill>
                <a:latin typeface="Trebuchet MS" pitchFamily="-84" charset="0"/>
              </a:rPr>
              <a:t>		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neuropathie 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du nerf médian au poignet,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	du 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nerf ulnaire au coude, 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	du 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nerf fibulaire à la tête de la </a:t>
            </a:r>
            <a:r>
              <a:rPr lang="fr-FR" i="1" dirty="0" err="1" smtClean="0">
                <a:solidFill>
                  <a:schemeClr val="bg1"/>
                </a:solidFill>
                <a:latin typeface="Trebuchet MS" pitchFamily="-84" charset="0"/>
              </a:rPr>
              <a:t>fibula</a:t>
            </a:r>
            <a:r>
              <a:rPr lang="fr-FR" i="1" dirty="0" smtClean="0">
                <a:solidFill>
                  <a:schemeClr val="bg1"/>
                </a:solidFill>
                <a:latin typeface="Trebuchet MS" pitchFamily="-84" charset="0"/>
              </a:rPr>
              <a:t> …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3225800" algn="l"/>
                <a:tab pos="6908800" algn="l"/>
              </a:tabLst>
            </a:pP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Les </a:t>
            </a:r>
            <a:r>
              <a:rPr lang="fr-FR" dirty="0" smtClean="0">
                <a:solidFill>
                  <a:srgbClr val="FF6600"/>
                </a:solidFill>
                <a:latin typeface="Trebuchet MS" pitchFamily="-84" charset="0"/>
              </a:rPr>
              <a:t>5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paramètres d’analyse sont disponibles pour documenter avec 		une	</a:t>
            </a:r>
            <a:r>
              <a:rPr lang="fr-FR" dirty="0" smtClean="0">
                <a:solidFill>
                  <a:srgbClr val="FF6600"/>
                </a:solidFill>
                <a:latin typeface="Trebuchet MS" pitchFamily="-84" charset="0"/>
              </a:rPr>
              <a:t>grande sensibilité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/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	</a:t>
            </a:r>
            <a:r>
              <a:rPr lang="fr-FR" dirty="0" smtClean="0">
                <a:solidFill>
                  <a:srgbClr val="FF6600"/>
                </a:solidFill>
                <a:latin typeface="Trebuchet MS" pitchFamily="-84" charset="0"/>
              </a:rPr>
              <a:t>grande fiabilité</a:t>
            </a:r>
            <a:br>
              <a:rPr lang="fr-FR" dirty="0" smtClean="0">
                <a:solidFill>
                  <a:srgbClr val="FF6600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rgbClr val="FF6600"/>
                </a:solidFill>
                <a:latin typeface="Trebuchet MS" pitchFamily="-84" charset="0"/>
              </a:rPr>
              <a:t>	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les </a:t>
            </a:r>
            <a:r>
              <a:rPr lang="fr-FR" b="1" dirty="0" smtClean="0">
                <a:solidFill>
                  <a:srgbClr val="78FCFF"/>
                </a:solidFill>
                <a:latin typeface="Trebuchet MS" pitchFamily="-84" charset="0"/>
              </a:rPr>
              <a:t>3 degrés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d’atteinte</a:t>
            </a:r>
            <a:endParaRPr lang="fr-FR" dirty="0">
              <a:solidFill>
                <a:schemeClr val="bg1"/>
              </a:solidFill>
              <a:latin typeface="Trebuchet MS" pitchFamily="-84" charset="0"/>
            </a:endParaRPr>
          </a:p>
        </p:txBody>
      </p:sp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228600" y="6324600"/>
            <a:ext cx="94869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3" charset="0"/>
                <a:ea typeface="Times New Roman" pitchFamily="-83" charset="0"/>
                <a:cs typeface="Times New Roman" pitchFamily="-83" charset="0"/>
              </a:rPr>
              <a:t>Apports certains : neuropathies focales distales avérées</a:t>
            </a:r>
            <a:endParaRPr lang="fr-FR" sz="200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-83" charset="0"/>
              <a:ea typeface="Times New Roman" pitchFamily="-83" charset="0"/>
              <a:cs typeface="Times New Roman" pitchFamily="-83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rebuchet MS" pitchFamily="-84" charset="0"/>
            </a:endParaRPr>
          </a:p>
        </p:txBody>
      </p:sp>
      <p:sp>
        <p:nvSpPr>
          <p:cNvPr id="27651" name="Rectangle 22"/>
          <p:cNvSpPr>
            <a:spLocks noChangeArrowheads="1"/>
          </p:cNvSpPr>
          <p:nvPr/>
        </p:nvSpPr>
        <p:spPr bwMode="auto">
          <a:xfrm>
            <a:off x="3167063" y="1947863"/>
            <a:ext cx="10287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19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27653" name="Text Box 16"/>
          <p:cNvSpPr txBox="1">
            <a:spLocks noChangeArrowheads="1"/>
          </p:cNvSpPr>
          <p:nvPr/>
        </p:nvSpPr>
        <p:spPr bwMode="auto">
          <a:xfrm>
            <a:off x="266700" y="1555790"/>
            <a:ext cx="9525000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indent="355600">
              <a:lnSpc>
                <a:spcPct val="150000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</a:pPr>
            <a:r>
              <a:rPr lang="fr-FR" b="1" dirty="0" smtClean="0">
                <a:solidFill>
                  <a:srgbClr val="78FCFF"/>
                </a:solidFill>
                <a:latin typeface="Trebuchet MS" pitchFamily="-84" charset="0"/>
              </a:rPr>
              <a:t>POUR </a:t>
            </a:r>
            <a:r>
              <a:rPr lang="fr-FR" b="1" dirty="0">
                <a:solidFill>
                  <a:srgbClr val="78FCFF"/>
                </a:solidFill>
                <a:latin typeface="Trebuchet MS" pitchFamily="-84" charset="0"/>
              </a:rPr>
              <a:t>AUTANT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 que certaines précautions méthodologiques soient 	prises (Recommandations internationales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)</a:t>
            </a:r>
          </a:p>
          <a:p>
            <a:pPr indent="355600">
              <a:lnSpc>
                <a:spcPct val="150000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</a:pP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Pour éviter qu’ un ralentissement de la conduction nerveuse ne 	soit la conséquence d’un </a:t>
            </a:r>
            <a:r>
              <a:rPr lang="fr-FR" b="1" dirty="0" smtClean="0">
                <a:solidFill>
                  <a:srgbClr val="FFFF00"/>
                </a:solidFill>
                <a:latin typeface="Trebuchet MS" pitchFamily="-84" charset="0"/>
              </a:rPr>
              <a:t>facteur physiologique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(extrémités 	froides) ou d’une </a:t>
            </a:r>
            <a:r>
              <a:rPr lang="fr-FR" b="1" dirty="0" smtClean="0">
                <a:solidFill>
                  <a:srgbClr val="FFFF00"/>
                </a:solidFill>
                <a:latin typeface="Trebuchet MS" pitchFamily="-84" charset="0"/>
              </a:rPr>
              <a:t>atteinte diffuse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du SNP (polyneuropathie)</a:t>
            </a:r>
            <a:endParaRPr lang="fr-FR" dirty="0">
              <a:solidFill>
                <a:schemeClr val="bg1"/>
              </a:solidFill>
              <a:latin typeface="Trebuchet MS" pitchFamily="-84" charset="0"/>
            </a:endParaRPr>
          </a:p>
        </p:txBody>
      </p:sp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228600" y="6324600"/>
            <a:ext cx="94869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3" charset="0"/>
                <a:ea typeface="Times New Roman" pitchFamily="-83" charset="0"/>
                <a:cs typeface="Times New Roman" pitchFamily="-83" charset="0"/>
              </a:rPr>
              <a:t>Apports certains</a:t>
            </a:r>
            <a:endParaRPr lang="fr-FR" sz="200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-83" charset="0"/>
              <a:ea typeface="Times New Roman" pitchFamily="-83" charset="0"/>
              <a:cs typeface="Times New Roman" pitchFamily="-83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rebuchet MS" pitchFamily="-84" charset="0"/>
            </a:endParaRPr>
          </a:p>
        </p:txBody>
      </p:sp>
      <p:sp>
        <p:nvSpPr>
          <p:cNvPr id="28675" name="Rectangle 22"/>
          <p:cNvSpPr>
            <a:spLocks noChangeArrowheads="1"/>
          </p:cNvSpPr>
          <p:nvPr/>
        </p:nvSpPr>
        <p:spPr bwMode="auto">
          <a:xfrm>
            <a:off x="3167063" y="1947863"/>
            <a:ext cx="10287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18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28677" name="Text Box 16"/>
          <p:cNvSpPr txBox="1">
            <a:spLocks noChangeArrowheads="1"/>
          </p:cNvSpPr>
          <p:nvPr/>
        </p:nvSpPr>
        <p:spPr bwMode="auto">
          <a:xfrm>
            <a:off x="266700" y="438150"/>
            <a:ext cx="9525000" cy="504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</a:pPr>
            <a:r>
              <a:rPr lang="fr-FR" dirty="0">
                <a:latin typeface="Trebuchet MS" pitchFamily="-84" charset="0"/>
              </a:rPr>
              <a:t> 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Réaliser une mesure de la VCS du nerf médian à travers le canal 	carpien (segment de 13-14 cm) et/ou une mesure de la VC mixte 	du nerf médian à travers le canal carpien (segment de 7-8 cm) </a:t>
            </a:r>
            <a:endParaRPr lang="fr-FR" i="1" dirty="0">
              <a:solidFill>
                <a:schemeClr val="bg1"/>
              </a:solidFill>
              <a:latin typeface="Trebuchet MS" pitchFamily="-84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</a:pP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 </a:t>
            </a:r>
            <a:r>
              <a:rPr lang="fr-FR" b="1" dirty="0">
                <a:solidFill>
                  <a:srgbClr val="78FCFF"/>
                </a:solidFill>
                <a:latin typeface="Trebuchet MS" pitchFamily="-84" charset="0"/>
              </a:rPr>
              <a:t>Comparer 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cette mesure à celle d’un nerf adjacent (nerf ulnaire) 	sur un segment de longueur comparable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</a:pP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 Réaliser une mesure de la LDM du nerf médian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</a:pP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 </a:t>
            </a:r>
            <a:r>
              <a:rPr lang="fr-FR" b="1" dirty="0">
                <a:solidFill>
                  <a:srgbClr val="78FCFF"/>
                </a:solidFill>
                <a:latin typeface="Trebuchet MS" pitchFamily="-84" charset="0"/>
              </a:rPr>
              <a:t>Comparer 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cette mesure à celle d’un nerf adjacent (nerf ulnaire) 	sur un segment de longueur comparable</a:t>
            </a:r>
          </a:p>
        </p:txBody>
      </p:sp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228600" y="6305490"/>
            <a:ext cx="94869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3" charset="0"/>
                <a:ea typeface="Times New Roman" pitchFamily="-83" charset="0"/>
                <a:cs typeface="Times New Roman" pitchFamily="-83" charset="0"/>
              </a:rPr>
              <a:t>Syndrome du canal carpien : recommandations de </a:t>
            </a:r>
            <a:r>
              <a:rPr lang="fr-F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3" charset="0"/>
                <a:ea typeface="Times New Roman" pitchFamily="-83" charset="0"/>
                <a:cs typeface="Times New Roman" pitchFamily="-83" charset="0"/>
              </a:rPr>
              <a:t>l’AAEM (</a:t>
            </a:r>
            <a:r>
              <a:rPr lang="fr-FR" sz="2000" b="1" i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3" charset="0"/>
                <a:ea typeface="Times New Roman" pitchFamily="-83" charset="0"/>
                <a:cs typeface="Times New Roman" pitchFamily="-83" charset="0"/>
              </a:rPr>
              <a:t>Jablecki</a:t>
            </a:r>
            <a:r>
              <a:rPr lang="fr-FR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3" charset="0"/>
                <a:ea typeface="Times New Roman" pitchFamily="-83" charset="0"/>
                <a:cs typeface="Times New Roman" pitchFamily="-83" charset="0"/>
              </a:rPr>
              <a:t> </a:t>
            </a:r>
            <a:r>
              <a:rPr lang="fr-F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3" charset="0"/>
                <a:ea typeface="Times New Roman" pitchFamily="-83" charset="0"/>
                <a:cs typeface="Times New Roman" pitchFamily="-83" charset="0"/>
              </a:rPr>
              <a:t>et al, 1993)</a:t>
            </a:r>
            <a:endParaRPr lang="fr-FR" sz="200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-83" charset="0"/>
              <a:ea typeface="Times New Roman" pitchFamily="-83" charset="0"/>
              <a:cs typeface="Times New Roman" pitchFamily="-83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699" name="WordArt 3"/>
          <p:cNvSpPr>
            <a:spLocks noChangeArrowheads="1" noChangeShapeType="1" noTextEdit="1"/>
          </p:cNvSpPr>
          <p:nvPr/>
        </p:nvSpPr>
        <p:spPr bwMode="auto">
          <a:xfrm>
            <a:off x="419100" y="1752600"/>
            <a:ext cx="49530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APPORTS</a:t>
            </a:r>
          </a:p>
          <a:p>
            <a:pPr algn="ctr"/>
            <a:r>
              <a:rPr lang="fr-FR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probables</a:t>
            </a:r>
            <a:endParaRPr lang="en-US" sz="3600" kern="10" spc="72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17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pic>
        <p:nvPicPr>
          <p:cNvPr id="29701" name="Image 6" descr="images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7500" y="1676400"/>
            <a:ext cx="2654300" cy="306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rebuchet MS" pitchFamily="-84" charset="0"/>
            </a:endParaRPr>
          </a:p>
        </p:txBody>
      </p:sp>
      <p:sp>
        <p:nvSpPr>
          <p:cNvPr id="30723" name="Rectangle 22"/>
          <p:cNvSpPr>
            <a:spLocks noChangeArrowheads="1"/>
          </p:cNvSpPr>
          <p:nvPr/>
        </p:nvSpPr>
        <p:spPr bwMode="auto">
          <a:xfrm>
            <a:off x="3167063" y="1947863"/>
            <a:ext cx="10287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16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41990" name="Text Box 16"/>
          <p:cNvSpPr txBox="1">
            <a:spLocks noChangeArrowheads="1"/>
          </p:cNvSpPr>
          <p:nvPr/>
        </p:nvSpPr>
        <p:spPr bwMode="auto">
          <a:xfrm>
            <a:off x="266700" y="0"/>
            <a:ext cx="9525000" cy="646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Bef>
                <a:spcPts val="84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  <a:defRPr/>
            </a:pPr>
            <a:r>
              <a:rPr lang="fr-FR" dirty="0">
                <a:latin typeface="Trebuchet MS" pitchFamily="-84" charset="0"/>
              </a:rPr>
              <a:t> </a:t>
            </a:r>
            <a:r>
              <a:rPr lang="fr-FR" b="1" dirty="0">
                <a:solidFill>
                  <a:srgbClr val="FFFF00"/>
                </a:solidFill>
                <a:latin typeface="Trebuchet MS" pitchFamily="-84" charset="0"/>
              </a:rPr>
              <a:t>Apporter la preuve d’une </a:t>
            </a:r>
            <a:r>
              <a:rPr lang="fr-FR" b="1" dirty="0">
                <a:solidFill>
                  <a:srgbClr val="78FCFF"/>
                </a:solidFill>
                <a:latin typeface="Trebuchet MS" pitchFamily="-84" charset="0"/>
              </a:rPr>
              <a:t>discrète </a:t>
            </a:r>
            <a:r>
              <a:rPr lang="fr-FR" b="1" dirty="0">
                <a:solidFill>
                  <a:srgbClr val="FFFF00"/>
                </a:solidFill>
                <a:latin typeface="Trebuchet MS" pitchFamily="-84" charset="0"/>
              </a:rPr>
              <a:t>atteinte focale distale</a:t>
            </a:r>
            <a:endParaRPr lang="fr-FR" i="1" dirty="0">
              <a:solidFill>
                <a:schemeClr val="bg1"/>
              </a:solidFill>
              <a:latin typeface="Trebuchet MS" pitchFamily="-84" charset="0"/>
            </a:endParaRPr>
          </a:p>
          <a:p>
            <a:pPr>
              <a:lnSpc>
                <a:spcPct val="150000"/>
              </a:lnSpc>
              <a:spcBef>
                <a:spcPts val="84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  <a:defRPr/>
            </a:pP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 Les limites de normalité des techniques ENMG quantitatives sont 	définies par des </a:t>
            </a:r>
            <a:r>
              <a:rPr lang="fr-FR" b="1" dirty="0">
                <a:solidFill>
                  <a:srgbClr val="78FCFF"/>
                </a:solidFill>
                <a:latin typeface="Trebuchet MS" pitchFamily="-84" charset="0"/>
              </a:rPr>
              <a:t>outils statistiques </a:t>
            </a:r>
            <a:r>
              <a:rPr lang="fr-FR" dirty="0">
                <a:solidFill>
                  <a:schemeClr val="accent3"/>
                </a:solidFill>
                <a:latin typeface="Trebuchet MS" pitchFamily="-84" charset="0"/>
              </a:rPr>
              <a:t>(moyenne ± </a:t>
            </a:r>
            <a:r>
              <a:rPr lang="fr-FR" dirty="0" err="1">
                <a:solidFill>
                  <a:schemeClr val="accent3"/>
                </a:solidFill>
                <a:latin typeface="Trebuchet MS" pitchFamily="-84" charset="0"/>
              </a:rPr>
              <a:t>écart-type</a:t>
            </a:r>
            <a:r>
              <a:rPr lang="fr-FR" dirty="0">
                <a:solidFill>
                  <a:schemeClr val="accent3"/>
                </a:solidFill>
                <a:latin typeface="Trebuchet MS" pitchFamily="-84" charset="0"/>
              </a:rPr>
              <a:t>, 	méthode des percentiles)</a:t>
            </a:r>
            <a:endParaRPr lang="fr-FR" dirty="0">
              <a:solidFill>
                <a:schemeClr val="bg1"/>
              </a:solidFill>
              <a:latin typeface="Trebuchet MS" pitchFamily="-84" charset="0"/>
            </a:endParaRPr>
          </a:p>
          <a:p>
            <a:pPr>
              <a:lnSpc>
                <a:spcPct val="150000"/>
              </a:lnSpc>
              <a:spcBef>
                <a:spcPts val="84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  <a:defRPr/>
            </a:pP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 Il y a toujours un </a:t>
            </a:r>
            <a:r>
              <a:rPr lang="fr-FR" b="1" dirty="0">
                <a:solidFill>
                  <a:srgbClr val="78FCFF"/>
                </a:solidFill>
                <a:latin typeface="Trebuchet MS" pitchFamily="-84" charset="0"/>
              </a:rPr>
              <a:t>risque statistique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 de se tromper (jamais </a:t>
            </a:r>
            <a:r>
              <a:rPr lang="fr-FR" u="sng" dirty="0">
                <a:solidFill>
                  <a:schemeClr val="bg1"/>
                </a:solidFill>
                <a:latin typeface="Trebuchet MS" pitchFamily="-84" charset="0"/>
              </a:rPr>
              <a:t>100% 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</a:t>
            </a:r>
            <a:r>
              <a:rPr lang="fr-FR" u="sng" dirty="0">
                <a:solidFill>
                  <a:schemeClr val="bg1"/>
                </a:solidFill>
                <a:latin typeface="Trebuchet MS" pitchFamily="-84" charset="0"/>
              </a:rPr>
              <a:t>de sensibilité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 et </a:t>
            </a:r>
            <a:r>
              <a:rPr lang="fr-FR" u="sng" dirty="0">
                <a:solidFill>
                  <a:schemeClr val="bg1"/>
                </a:solidFill>
                <a:latin typeface="Trebuchet MS" pitchFamily="-84" charset="0"/>
              </a:rPr>
              <a:t>100% de spécificité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)</a:t>
            </a:r>
          </a:p>
          <a:p>
            <a:pPr>
              <a:lnSpc>
                <a:spcPct val="150000"/>
              </a:lnSpc>
              <a:spcBef>
                <a:spcPts val="84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2870200" algn="l"/>
                <a:tab pos="6286500" algn="l"/>
              </a:tabLst>
              <a:defRPr/>
            </a:pP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 Pour diminuer les risques, il faut multiplier les mesures et varier 	les référentiels = 	- comparaison avec un nerf adjacent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		- comparaison de 2 segments du même nerf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		- comparaison avec le côté supposé sain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endParaRPr lang="fr-FR" dirty="0">
              <a:solidFill>
                <a:schemeClr val="bg1"/>
              </a:solidFill>
              <a:latin typeface="Trebuchet MS" pitchFamily="-84" charset="0"/>
            </a:endParaRPr>
          </a:p>
        </p:txBody>
      </p:sp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228600" y="6324600"/>
            <a:ext cx="94869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3" charset="0"/>
                <a:ea typeface="Times New Roman" pitchFamily="-83" charset="0"/>
                <a:cs typeface="Times New Roman" pitchFamily="-83" charset="0"/>
              </a:rPr>
              <a:t>Neuropathies focales distales </a:t>
            </a:r>
            <a:r>
              <a:rPr lang="fr-FR" sz="2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3" charset="0"/>
                <a:ea typeface="Times New Roman" pitchFamily="-83" charset="0"/>
                <a:cs typeface="Times New Roman" pitchFamily="-83" charset="0"/>
              </a:rPr>
              <a:t>légères à modérées</a:t>
            </a:r>
            <a:endParaRPr lang="fr-FR" sz="200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-83" charset="0"/>
              <a:ea typeface="Times New Roman" pitchFamily="-83" charset="0"/>
              <a:cs typeface="Times New Roman" pitchFamily="-83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rebuchet MS" pitchFamily="-84" charset="0"/>
            </a:endParaRP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228600" y="6324600"/>
            <a:ext cx="9639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fr-FR" sz="2000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4" charset="0"/>
              </a:rPr>
              <a:t>Utilité de l’ENMG dans les radiculopathies lombo-sacrées ? Que nous dit l’EBM ?</a:t>
            </a:r>
          </a:p>
        </p:txBody>
      </p:sp>
      <p:sp>
        <p:nvSpPr>
          <p:cNvPr id="31748" name="Rectangle 22"/>
          <p:cNvSpPr>
            <a:spLocks noChangeArrowheads="1"/>
          </p:cNvSpPr>
          <p:nvPr/>
        </p:nvSpPr>
        <p:spPr bwMode="auto">
          <a:xfrm>
            <a:off x="3167063" y="1947863"/>
            <a:ext cx="10287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15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31750" name="Text Box 16"/>
          <p:cNvSpPr txBox="1">
            <a:spLocks noChangeArrowheads="1"/>
          </p:cNvSpPr>
          <p:nvPr/>
        </p:nvSpPr>
        <p:spPr bwMode="auto">
          <a:xfrm>
            <a:off x="266700" y="381000"/>
            <a:ext cx="9525000" cy="560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</a:pPr>
            <a:r>
              <a:rPr lang="fr-FR">
                <a:latin typeface="Trebuchet MS" pitchFamily="-84" charset="0"/>
              </a:rPr>
              <a:t> </a:t>
            </a:r>
            <a:r>
              <a:rPr lang="fr-FR" b="1">
                <a:solidFill>
                  <a:srgbClr val="FFFF00"/>
                </a:solidFill>
                <a:latin typeface="Trebuchet MS" pitchFamily="-84" charset="0"/>
              </a:rPr>
              <a:t>Pas d’évidence de classe 1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</a:pP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 Classe 2 : études prospectives en double aveugle (effectif réduit)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</a:pP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 Classe 3 : études rétrospectives, standard de référence assuré 	par une autre personne que celui qui conduit l’étude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2381250" algn="l"/>
                <a:tab pos="6286500" algn="l"/>
              </a:tabLst>
            </a:pP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 Niveau de recommandation : </a:t>
            </a:r>
            <a:br>
              <a:rPr lang="fr-FR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	- A (établie) </a:t>
            </a:r>
            <a:br>
              <a:rPr lang="fr-FR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	- B (probable)</a:t>
            </a:r>
            <a:br>
              <a:rPr lang="fr-FR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	- C (possible)</a:t>
            </a:r>
            <a:br>
              <a:rPr lang="fr-FR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	- U (non prouvé)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rebuchet MS" pitchFamily="-84" charset="0"/>
            </a:endParaRP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228600" y="6324600"/>
            <a:ext cx="8420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3" charset="0"/>
                <a:ea typeface="Times New Roman" pitchFamily="-83" charset="0"/>
                <a:cs typeface="Times New Roman" pitchFamily="-83" charset="0"/>
              </a:rPr>
              <a:t>Utilité de l’ENMG dans les radiculopathies ? Que nous dit l’EBM ?</a:t>
            </a:r>
          </a:p>
        </p:txBody>
      </p:sp>
      <p:sp>
        <p:nvSpPr>
          <p:cNvPr id="32772" name="Rectangle 22"/>
          <p:cNvSpPr>
            <a:spLocks noChangeArrowheads="1"/>
          </p:cNvSpPr>
          <p:nvPr/>
        </p:nvSpPr>
        <p:spPr bwMode="auto">
          <a:xfrm>
            <a:off x="3167063" y="1947863"/>
            <a:ext cx="10287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14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266700" y="3219034"/>
            <a:ext cx="10020300" cy="2800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tabLst>
                <a:tab pos="355600" algn="l"/>
                <a:tab pos="723900" algn="l"/>
              </a:tabLst>
            </a:pP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1: Chez les patients suspects d’avoir une radiculopathie lombo-sacrée, les 	paramètres suivants constituent une </a:t>
            </a:r>
            <a:r>
              <a:rPr lang="fr-FR" sz="2200" b="1" dirty="0">
                <a:solidFill>
                  <a:srgbClr val="78FCFF"/>
                </a:solidFill>
                <a:latin typeface="Trebuchet MS"/>
                <a:cs typeface="Trebuchet MS"/>
              </a:rPr>
              <a:t>aide probable 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au diagnostic clinique:</a:t>
            </a:r>
            <a:b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</a:b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	- (a) </a:t>
            </a:r>
            <a:r>
              <a:rPr lang="fr-FR" sz="2200" b="1" dirty="0">
                <a:solidFill>
                  <a:srgbClr val="78FCFF"/>
                </a:solidFill>
                <a:latin typeface="Trebuchet MS"/>
                <a:cs typeface="Trebuchet MS"/>
              </a:rPr>
              <a:t>EMG des muscles aux MI 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/>
            </a:r>
            <a:b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</a:b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		(évidence de classe </a:t>
            </a:r>
            <a:r>
              <a:rPr lang="fr-FR" sz="2200" b="1" dirty="0">
                <a:solidFill>
                  <a:srgbClr val="FFFF00"/>
                </a:solidFill>
                <a:latin typeface="Trebuchet MS"/>
                <a:cs typeface="Trebuchet MS"/>
              </a:rPr>
              <a:t>II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, niveau </a:t>
            </a:r>
            <a:r>
              <a:rPr lang="fr-FR" sz="2200" b="1" dirty="0">
                <a:solidFill>
                  <a:srgbClr val="FFFF00"/>
                </a:solidFill>
                <a:latin typeface="Trebuchet MS"/>
                <a:cs typeface="Trebuchet MS"/>
              </a:rPr>
              <a:t>probable 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de recommandation)</a:t>
            </a:r>
          </a:p>
          <a:p>
            <a:pPr>
              <a:tabLst>
                <a:tab pos="355600" algn="l"/>
                <a:tab pos="723900" algn="l"/>
              </a:tabLst>
            </a:pP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	- (b) </a:t>
            </a:r>
            <a:r>
              <a:rPr lang="fr-FR" sz="2200" b="1" dirty="0">
                <a:solidFill>
                  <a:srgbClr val="78FCFF"/>
                </a:solidFill>
                <a:latin typeface="Trebuchet MS"/>
                <a:cs typeface="Trebuchet MS"/>
              </a:rPr>
              <a:t>EMG des muscles </a:t>
            </a:r>
            <a:r>
              <a:rPr lang="fr-FR" sz="2200" b="1" dirty="0" err="1">
                <a:solidFill>
                  <a:srgbClr val="78FCFF"/>
                </a:solidFill>
                <a:latin typeface="Trebuchet MS"/>
                <a:cs typeface="Trebuchet MS"/>
              </a:rPr>
              <a:t>paravertébraux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 dans les radiculopathies </a:t>
            </a:r>
            <a:r>
              <a:rPr lang="fr-FR" sz="2200" b="1" dirty="0">
                <a:solidFill>
                  <a:srgbClr val="78FCFF"/>
                </a:solidFill>
                <a:latin typeface="Trebuchet MS"/>
                <a:cs typeface="Trebuchet MS"/>
              </a:rPr>
              <a:t>lombaires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/>
            </a:r>
            <a:b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</a:b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		(évidence de classe </a:t>
            </a:r>
            <a:r>
              <a:rPr lang="fr-FR" sz="2200" b="1" dirty="0">
                <a:solidFill>
                  <a:srgbClr val="FFFF00"/>
                </a:solidFill>
                <a:latin typeface="Trebuchet MS"/>
                <a:cs typeface="Trebuchet MS"/>
              </a:rPr>
              <a:t>II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, niveau </a:t>
            </a:r>
            <a:r>
              <a:rPr lang="fr-FR" sz="2200" b="1" dirty="0">
                <a:solidFill>
                  <a:srgbClr val="FFFF00"/>
                </a:solidFill>
                <a:latin typeface="Trebuchet MS"/>
                <a:cs typeface="Trebuchet MS"/>
              </a:rPr>
              <a:t>probable 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de recommandation)</a:t>
            </a:r>
            <a:b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</a:b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	- (c) </a:t>
            </a:r>
            <a:r>
              <a:rPr lang="fr-FR" sz="2200" b="1" dirty="0">
                <a:solidFill>
                  <a:srgbClr val="78FCFF"/>
                </a:solidFill>
                <a:latin typeface="Trebuchet MS"/>
                <a:cs typeface="Trebuchet MS"/>
              </a:rPr>
              <a:t>Réflexe H 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dans les radiculopathies  </a:t>
            </a:r>
            <a:r>
              <a:rPr lang="fr-FR" sz="2200" b="1" dirty="0">
                <a:solidFill>
                  <a:srgbClr val="78FCFF"/>
                </a:solidFill>
                <a:latin typeface="Trebuchet MS"/>
                <a:cs typeface="Trebuchet MS"/>
              </a:rPr>
              <a:t>S1 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/>
            </a:r>
            <a:b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</a:b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		(évidence de classe </a:t>
            </a:r>
            <a:r>
              <a:rPr lang="fr-FR" sz="2200" b="1" dirty="0">
                <a:solidFill>
                  <a:srgbClr val="FFFF00"/>
                </a:solidFill>
                <a:latin typeface="Trebuchet MS"/>
                <a:cs typeface="Trebuchet MS"/>
              </a:rPr>
              <a:t>II </a:t>
            </a:r>
            <a:r>
              <a:rPr lang="fr-FR" sz="2200" dirty="0">
                <a:solidFill>
                  <a:srgbClr val="FFFFFF"/>
                </a:solidFill>
                <a:latin typeface="Trebuchet MS"/>
                <a:cs typeface="Trebuchet MS"/>
              </a:rPr>
              <a:t>et </a:t>
            </a:r>
            <a:r>
              <a:rPr lang="fr-FR" sz="2200" b="1" dirty="0">
                <a:solidFill>
                  <a:srgbClr val="FFFF00"/>
                </a:solidFill>
                <a:latin typeface="Trebuchet MS"/>
                <a:cs typeface="Trebuchet MS"/>
              </a:rPr>
              <a:t>III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, niveau </a:t>
            </a:r>
            <a:r>
              <a:rPr lang="fr-FR" sz="2200" b="1" dirty="0">
                <a:solidFill>
                  <a:srgbClr val="FFFF00"/>
                </a:solidFill>
                <a:latin typeface="Trebuchet MS"/>
                <a:cs typeface="Trebuchet MS"/>
              </a:rPr>
              <a:t>possible 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de recommandation)</a:t>
            </a:r>
            <a:endParaRPr lang="en-US" sz="2200" dirty="0">
              <a:solidFill>
                <a:schemeClr val="bg1"/>
              </a:solidFill>
              <a:latin typeface="Trebuchet MS"/>
              <a:cs typeface="Trebuchet MS"/>
            </a:endParaRPr>
          </a:p>
        </p:txBody>
      </p:sp>
      <p:pic>
        <p:nvPicPr>
          <p:cNvPr id="32775" name="Image 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287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rebuchet MS" pitchFamily="-84" charset="0"/>
            </a:endParaRP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228600" y="6324600"/>
            <a:ext cx="8420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3" charset="0"/>
                <a:ea typeface="Times New Roman" pitchFamily="-83" charset="0"/>
                <a:cs typeface="Times New Roman" pitchFamily="-83" charset="0"/>
              </a:rPr>
              <a:t>Utilité de l’ENMG dans les radiculopathies ? Que nous dit l’EBM ?</a:t>
            </a:r>
          </a:p>
        </p:txBody>
      </p:sp>
      <p:sp>
        <p:nvSpPr>
          <p:cNvPr id="33796" name="Rectangle 22"/>
          <p:cNvSpPr>
            <a:spLocks noChangeArrowheads="1"/>
          </p:cNvSpPr>
          <p:nvPr/>
        </p:nvSpPr>
        <p:spPr bwMode="auto">
          <a:xfrm>
            <a:off x="3167063" y="1947863"/>
            <a:ext cx="10287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13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190500" y="609600"/>
            <a:ext cx="9753600" cy="531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ts val="3375"/>
              </a:lnSpc>
              <a:tabLst>
                <a:tab pos="355600" algn="l"/>
                <a:tab pos="541338" algn="l"/>
              </a:tabLst>
            </a:pPr>
            <a:r>
              <a:rPr lang="fr-FR" dirty="0">
                <a:solidFill>
                  <a:schemeClr val="bg1"/>
                </a:solidFill>
              </a:rPr>
              <a:t>2: 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Les faits suggèrent une </a:t>
            </a:r>
            <a:r>
              <a:rPr lang="fr-FR" sz="2200" b="1" dirty="0">
                <a:solidFill>
                  <a:srgbClr val="78FCFF"/>
                </a:solidFill>
                <a:latin typeface="Trebuchet MS"/>
                <a:cs typeface="Trebuchet MS"/>
              </a:rPr>
              <a:t>faible sensibilité 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des</a:t>
            </a:r>
            <a:b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</a:b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	- </a:t>
            </a:r>
            <a:r>
              <a:rPr lang="fr-FR" sz="2200" b="1" dirty="0">
                <a:solidFill>
                  <a:srgbClr val="78FCFF"/>
                </a:solidFill>
                <a:latin typeface="Trebuchet MS"/>
                <a:cs typeface="Trebuchet MS"/>
              </a:rPr>
              <a:t>réponses F </a:t>
            </a:r>
            <a:r>
              <a:rPr lang="fr-FR" sz="2200" dirty="0">
                <a:solidFill>
                  <a:srgbClr val="FFFFFF"/>
                </a:solidFill>
                <a:latin typeface="Trebuchet MS"/>
                <a:cs typeface="Trebuchet MS"/>
              </a:rPr>
              <a:t>(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nerfs fibulaire et tibial)</a:t>
            </a:r>
            <a:b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</a:b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		(évidence de classe </a:t>
            </a:r>
            <a:r>
              <a:rPr lang="fr-FR" sz="2200" b="1" dirty="0">
                <a:solidFill>
                  <a:srgbClr val="FFFF00"/>
                </a:solidFill>
                <a:latin typeface="Trebuchet MS"/>
                <a:cs typeface="Trebuchet MS"/>
              </a:rPr>
              <a:t>II </a:t>
            </a:r>
            <a:r>
              <a:rPr lang="fr-FR" sz="2200" dirty="0">
                <a:solidFill>
                  <a:srgbClr val="FFFFFF"/>
                </a:solidFill>
                <a:latin typeface="Trebuchet MS"/>
                <a:cs typeface="Trebuchet MS"/>
              </a:rPr>
              <a:t>et </a:t>
            </a:r>
            <a:r>
              <a:rPr lang="fr-FR" sz="2200" b="1" dirty="0">
                <a:solidFill>
                  <a:srgbClr val="FFFF00"/>
                </a:solidFill>
                <a:latin typeface="Trebuchet MS"/>
                <a:cs typeface="Trebuchet MS"/>
              </a:rPr>
              <a:t>III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, niveau </a:t>
            </a:r>
            <a:r>
              <a:rPr lang="fr-FR" sz="2200" b="1" dirty="0">
                <a:solidFill>
                  <a:srgbClr val="FFFF00"/>
                </a:solidFill>
                <a:latin typeface="Trebuchet MS"/>
                <a:cs typeface="Trebuchet MS"/>
              </a:rPr>
              <a:t>possible 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de recommandation).</a:t>
            </a:r>
            <a:b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</a:b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3: Les </a:t>
            </a:r>
            <a:r>
              <a:rPr lang="fr-FR" sz="2200" b="1" dirty="0">
                <a:solidFill>
                  <a:srgbClr val="78FCFF"/>
                </a:solidFill>
                <a:latin typeface="Trebuchet MS"/>
                <a:cs typeface="Trebuchet MS"/>
              </a:rPr>
              <a:t>faits sont insuffisants 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pour parvenir à une conclusion sur l’utilité des 	paramètres suivants: </a:t>
            </a:r>
            <a:b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</a:b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	- (a) </a:t>
            </a:r>
            <a:r>
              <a:rPr lang="fr-FR" sz="2200" b="1" dirty="0">
                <a:solidFill>
                  <a:srgbClr val="78FCFF"/>
                </a:solidFill>
                <a:latin typeface="Trebuchet MS"/>
                <a:cs typeface="Trebuchet MS"/>
              </a:rPr>
              <a:t>PES 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des </a:t>
            </a:r>
            <a:r>
              <a:rPr lang="fr-FR" sz="2200" dirty="0" err="1">
                <a:solidFill>
                  <a:schemeClr val="bg1"/>
                </a:solidFill>
                <a:latin typeface="Trebuchet MS"/>
                <a:cs typeface="Trebuchet MS"/>
              </a:rPr>
              <a:t>dermatomes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 L5 et S1	</a:t>
            </a:r>
            <a:b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</a:b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		(évidence de classe </a:t>
            </a:r>
            <a:r>
              <a:rPr lang="fr-FR" sz="2200" b="1" dirty="0">
                <a:solidFill>
                  <a:srgbClr val="FFFF00"/>
                </a:solidFill>
                <a:latin typeface="Trebuchet MS"/>
                <a:cs typeface="Trebuchet MS"/>
              </a:rPr>
              <a:t>III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, niveau </a:t>
            </a:r>
            <a:r>
              <a:rPr lang="fr-FR" sz="2200" b="1" dirty="0">
                <a:solidFill>
                  <a:srgbClr val="FFFF00"/>
                </a:solidFill>
                <a:latin typeface="Trebuchet MS"/>
                <a:cs typeface="Trebuchet MS"/>
              </a:rPr>
              <a:t>possible 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de recommandation). </a:t>
            </a:r>
          </a:p>
          <a:p>
            <a:pPr>
              <a:lnSpc>
                <a:spcPts val="3375"/>
              </a:lnSpc>
              <a:tabLst>
                <a:tab pos="355600" algn="l"/>
                <a:tab pos="541338" algn="l"/>
              </a:tabLst>
            </a:pP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	- (b)  </a:t>
            </a:r>
            <a:r>
              <a:rPr lang="fr-FR" sz="2200" b="1" dirty="0">
                <a:solidFill>
                  <a:srgbClr val="78FCFF"/>
                </a:solidFill>
                <a:latin typeface="Trebuchet MS"/>
                <a:cs typeface="Trebuchet MS"/>
              </a:rPr>
              <a:t>EMG des muscles </a:t>
            </a:r>
            <a:r>
              <a:rPr lang="fr-FR" sz="2200" b="1" dirty="0" err="1">
                <a:solidFill>
                  <a:srgbClr val="78FCFF"/>
                </a:solidFill>
                <a:latin typeface="Trebuchet MS"/>
                <a:cs typeface="Trebuchet MS"/>
              </a:rPr>
              <a:t>paravertébraux</a:t>
            </a:r>
            <a:r>
              <a:rPr lang="fr-FR" sz="2200" b="1" dirty="0">
                <a:solidFill>
                  <a:srgbClr val="78FCFF"/>
                </a:solidFill>
                <a:latin typeface="Trebuchet MS"/>
                <a:cs typeface="Trebuchet MS"/>
              </a:rPr>
              <a:t> 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dans </a:t>
            </a:r>
            <a:r>
              <a:rPr lang="fr-FR" sz="2200" b="1" dirty="0">
                <a:solidFill>
                  <a:srgbClr val="78FCFF"/>
                </a:solidFill>
                <a:latin typeface="Trebuchet MS"/>
                <a:cs typeface="Trebuchet MS"/>
              </a:rPr>
              <a:t>les radiculopathies sacrées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/>
            </a:r>
            <a:b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</a:b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		(évidence de classe </a:t>
            </a:r>
            <a:r>
              <a:rPr lang="fr-FR" sz="2200" b="1" dirty="0">
                <a:solidFill>
                  <a:srgbClr val="FFFF00"/>
                </a:solidFill>
                <a:latin typeface="Trebuchet MS"/>
                <a:cs typeface="Trebuchet MS"/>
              </a:rPr>
              <a:t>II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, niveau </a:t>
            </a:r>
            <a:r>
              <a:rPr lang="fr-FR" sz="2200" b="1" dirty="0">
                <a:solidFill>
                  <a:srgbClr val="FFFF00"/>
                </a:solidFill>
                <a:latin typeface="Trebuchet MS"/>
                <a:cs typeface="Trebuchet MS"/>
              </a:rPr>
              <a:t>non prouvé 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de recommandation). </a:t>
            </a:r>
          </a:p>
          <a:p>
            <a:pPr>
              <a:lnSpc>
                <a:spcPts val="3375"/>
              </a:lnSpc>
              <a:tabLst>
                <a:tab pos="355600" algn="l"/>
                <a:tab pos="541338" algn="l"/>
              </a:tabLst>
            </a:pP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	- (c)  </a:t>
            </a:r>
            <a:r>
              <a:rPr lang="fr-FR" sz="2200" b="1" dirty="0">
                <a:solidFill>
                  <a:srgbClr val="78FCFF"/>
                </a:solidFill>
                <a:latin typeface="Trebuchet MS"/>
                <a:cs typeface="Trebuchet MS"/>
              </a:rPr>
              <a:t>PEM 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avec stimulation radiculaire (permettant un diagnostic 			indépendant de radiculopathie lombo-sacrée)</a:t>
            </a:r>
            <a:b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</a:b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		(évidence de classe </a:t>
            </a:r>
            <a:r>
              <a:rPr lang="fr-FR" sz="2200" b="1" dirty="0">
                <a:solidFill>
                  <a:srgbClr val="FFFF00"/>
                </a:solidFill>
                <a:latin typeface="Trebuchet MS"/>
                <a:cs typeface="Trebuchet MS"/>
              </a:rPr>
              <a:t>III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, niveau </a:t>
            </a:r>
            <a:r>
              <a:rPr lang="fr-FR" sz="2200" b="1" dirty="0">
                <a:solidFill>
                  <a:srgbClr val="FFFF00"/>
                </a:solidFill>
                <a:latin typeface="Trebuchet MS"/>
                <a:cs typeface="Trebuchet MS"/>
              </a:rPr>
              <a:t>non prouvé </a:t>
            </a:r>
            <a:r>
              <a:rPr lang="fr-FR" sz="2200" dirty="0">
                <a:solidFill>
                  <a:schemeClr val="bg1"/>
                </a:solidFill>
                <a:latin typeface="Trebuchet MS"/>
                <a:cs typeface="Trebuchet MS"/>
              </a:rPr>
              <a:t>de recommandation)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rebuchet MS" pitchFamily="-84" charset="0"/>
            </a:endParaRP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228600" y="6324600"/>
            <a:ext cx="8420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3" charset="0"/>
                <a:ea typeface="Times New Roman" pitchFamily="-83" charset="0"/>
                <a:cs typeface="Times New Roman" pitchFamily="-83" charset="0"/>
              </a:rPr>
              <a:t>Utilité de l’ENMG dans les radiculopathies ? Que nous dit l’EBM ?</a:t>
            </a:r>
          </a:p>
        </p:txBody>
      </p:sp>
      <p:sp>
        <p:nvSpPr>
          <p:cNvPr id="34820" name="Rectangle 22"/>
          <p:cNvSpPr>
            <a:spLocks noChangeArrowheads="1"/>
          </p:cNvSpPr>
          <p:nvPr/>
        </p:nvSpPr>
        <p:spPr bwMode="auto">
          <a:xfrm>
            <a:off x="3167063" y="1947863"/>
            <a:ext cx="10287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12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34822" name="Text Box 4"/>
          <p:cNvSpPr txBox="1">
            <a:spLocks noChangeArrowheads="1"/>
          </p:cNvSpPr>
          <p:nvPr/>
        </p:nvSpPr>
        <p:spPr bwMode="auto">
          <a:xfrm>
            <a:off x="228600" y="304800"/>
            <a:ext cx="97536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6286500" algn="l"/>
              </a:tabLst>
            </a:pPr>
            <a:r>
              <a:rPr lang="fr-FR">
                <a:latin typeface="Trebuchet MS" pitchFamily="-84" charset="0"/>
              </a:rPr>
              <a:t> </a:t>
            </a: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Arguments solides pour l’intérêt de l’EMG des membres inférieurs et des muscles paravertébraux (radiculopathies lombaires)</a:t>
            </a:r>
          </a:p>
        </p:txBody>
      </p:sp>
      <p:pic>
        <p:nvPicPr>
          <p:cNvPr id="34823" name="Image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8" y="1752600"/>
            <a:ext cx="4100512" cy="404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4" name="Image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62500" y="3556000"/>
            <a:ext cx="5130800" cy="223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5" name="Text Box 4"/>
          <p:cNvSpPr txBox="1">
            <a:spLocks noChangeArrowheads="1"/>
          </p:cNvSpPr>
          <p:nvPr/>
        </p:nvSpPr>
        <p:spPr bwMode="auto">
          <a:xfrm>
            <a:off x="4610100" y="1524000"/>
            <a:ext cx="56769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6286500" algn="l"/>
              </a:tabLst>
            </a:pP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 muscles paravertébraux </a:t>
            </a:r>
            <a:br>
              <a:rPr lang="fr-FR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	-	sensible</a:t>
            </a:r>
            <a:br>
              <a:rPr lang="fr-FR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	-	peu spécifique  : arthrose 		interapophysaire, séquelle de 		chirurgie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>
            <a:off x="495300" y="304800"/>
            <a:ext cx="55626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fr-FR" sz="3600" kern="10" spc="720" dirty="0" smtClean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  <a:p>
            <a:pPr algn="ctr"/>
            <a:r>
              <a:rPr lang="fr-FR" sz="3600" kern="10" spc="72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Plan</a:t>
            </a:r>
            <a:endParaRPr lang="en-US" sz="3600" kern="10" spc="72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38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419100" y="1892697"/>
            <a:ext cx="95250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Bef>
                <a:spcPts val="240"/>
              </a:spcBef>
              <a:buFontTx/>
              <a:buBlip>
                <a:blip r:embed="rId2"/>
              </a:buBlip>
              <a:tabLst>
                <a:tab pos="292100" algn="l"/>
              </a:tabLst>
            </a:pPr>
            <a:r>
              <a:rPr lang="fr-FR" dirty="0" smtClean="0">
                <a:latin typeface="Trebuchet MS" pitchFamily="-84" charset="0"/>
              </a:rPr>
              <a:t>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5 </a:t>
            </a:r>
            <a:r>
              <a:rPr lang="fr-FR" b="1" dirty="0" smtClean="0">
                <a:solidFill>
                  <a:srgbClr val="FFFF00"/>
                </a:solidFill>
                <a:latin typeface="Trebuchet MS" pitchFamily="-84" charset="0"/>
              </a:rPr>
              <a:t>outils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électrophysiologiques</a:t>
            </a:r>
          </a:p>
          <a:p>
            <a:pPr>
              <a:lnSpc>
                <a:spcPct val="150000"/>
              </a:lnSpc>
              <a:spcBef>
                <a:spcPts val="240"/>
              </a:spcBef>
              <a:buFontTx/>
              <a:buBlip>
                <a:blip r:embed="rId2"/>
              </a:buBlip>
              <a:tabLst>
                <a:tab pos="292100" algn="l"/>
              </a:tabLst>
            </a:pP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4 </a:t>
            </a:r>
            <a:r>
              <a:rPr lang="fr-FR" b="1" dirty="0" smtClean="0">
                <a:solidFill>
                  <a:srgbClr val="FFFF00"/>
                </a:solidFill>
                <a:latin typeface="Trebuchet MS" pitchFamily="-84" charset="0"/>
              </a:rPr>
              <a:t>buts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de l’ENMG</a:t>
            </a:r>
          </a:p>
          <a:p>
            <a:pPr>
              <a:lnSpc>
                <a:spcPct val="150000"/>
              </a:lnSpc>
              <a:spcBef>
                <a:spcPts val="240"/>
              </a:spcBef>
              <a:buFontTx/>
              <a:buBlip>
                <a:blip r:embed="rId2"/>
              </a:buBlip>
              <a:tabLst>
                <a:tab pos="292100" algn="l"/>
              </a:tabLst>
            </a:pP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3 </a:t>
            </a:r>
            <a:r>
              <a:rPr lang="fr-FR" b="1" dirty="0" smtClean="0">
                <a:solidFill>
                  <a:srgbClr val="FFFF00"/>
                </a:solidFill>
                <a:latin typeface="Trebuchet MS" pitchFamily="-84" charset="0"/>
              </a:rPr>
              <a:t>degrés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d’atteinte du SNP</a:t>
            </a:r>
          </a:p>
          <a:p>
            <a:pPr>
              <a:lnSpc>
                <a:spcPct val="150000"/>
              </a:lnSpc>
              <a:spcBef>
                <a:spcPts val="240"/>
              </a:spcBef>
              <a:buFontTx/>
              <a:buBlip>
                <a:blip r:embed="rId2"/>
              </a:buBlip>
              <a:tabLst>
                <a:tab pos="292100" algn="l"/>
              </a:tabLst>
            </a:pP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3 </a:t>
            </a:r>
            <a:r>
              <a:rPr lang="fr-FR" b="1" dirty="0" smtClean="0">
                <a:solidFill>
                  <a:srgbClr val="FFFF00"/>
                </a:solidFill>
                <a:latin typeface="Trebuchet MS" pitchFamily="-84" charset="0"/>
              </a:rPr>
              <a:t>types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de séquelle</a:t>
            </a:r>
          </a:p>
          <a:p>
            <a:pPr>
              <a:lnSpc>
                <a:spcPct val="150000"/>
              </a:lnSpc>
              <a:spcBef>
                <a:spcPts val="240"/>
              </a:spcBef>
              <a:buFontTx/>
              <a:buBlip>
                <a:blip r:embed="rId2"/>
              </a:buBlip>
              <a:tabLst>
                <a:tab pos="292100" algn="l"/>
              </a:tabLst>
            </a:pP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5 </a:t>
            </a:r>
            <a:r>
              <a:rPr lang="fr-FR" b="1" dirty="0" smtClean="0">
                <a:solidFill>
                  <a:srgbClr val="FFFF00"/>
                </a:solidFill>
                <a:latin typeface="Trebuchet MS" pitchFamily="-84" charset="0"/>
              </a:rPr>
              <a:t>paramètres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d’analyse</a:t>
            </a:r>
          </a:p>
          <a:p>
            <a:pPr>
              <a:lnSpc>
                <a:spcPct val="150000"/>
              </a:lnSpc>
              <a:spcBef>
                <a:spcPts val="240"/>
              </a:spcBef>
              <a:buFontTx/>
              <a:buBlip>
                <a:blip r:embed="rId2"/>
              </a:buBlip>
              <a:tabLst>
                <a:tab pos="292100" algn="l"/>
              </a:tabLst>
            </a:pP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3 </a:t>
            </a:r>
            <a:r>
              <a:rPr lang="fr-FR" b="1" dirty="0" smtClean="0">
                <a:solidFill>
                  <a:srgbClr val="FFFF00"/>
                </a:solidFill>
                <a:latin typeface="Trebuchet MS" pitchFamily="-84" charset="0"/>
              </a:rPr>
              <a:t>niveaux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d’apport à l’expertise</a:t>
            </a:r>
          </a:p>
          <a:p>
            <a:pPr>
              <a:lnSpc>
                <a:spcPct val="150000"/>
              </a:lnSpc>
              <a:spcBef>
                <a:spcPts val="240"/>
              </a:spcBef>
              <a:buFontTx/>
              <a:buBlip>
                <a:blip r:embed="rId2"/>
              </a:buBlip>
              <a:tabLst>
                <a:tab pos="292100" algn="l"/>
              </a:tabLst>
            </a:pP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2 </a:t>
            </a:r>
            <a:r>
              <a:rPr lang="fr-FR" b="1" dirty="0" smtClean="0">
                <a:solidFill>
                  <a:srgbClr val="FFFF00"/>
                </a:solidFill>
                <a:latin typeface="Trebuchet MS" pitchFamily="-84" charset="0"/>
              </a:rPr>
              <a:t>questions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fréquemment posées</a:t>
            </a:r>
            <a:endParaRPr lang="fr-FR" dirty="0">
              <a:solidFill>
                <a:schemeClr val="bg1"/>
              </a:solidFill>
              <a:latin typeface="Trebuchet MS" pitchFamily="-84" charset="0"/>
            </a:endParaRPr>
          </a:p>
        </p:txBody>
      </p:sp>
      <p:sp>
        <p:nvSpPr>
          <p:cNvPr id="8" name="WordArt 3"/>
          <p:cNvSpPr>
            <a:spLocks noChangeArrowheads="1" noChangeShapeType="1" noTextEdit="1"/>
          </p:cNvSpPr>
          <p:nvPr/>
        </p:nvSpPr>
        <p:spPr bwMode="auto">
          <a:xfrm>
            <a:off x="8267700" y="381000"/>
            <a:ext cx="1219200" cy="556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1754"/>
              </a:avLst>
            </a:prstTxWarp>
          </a:bodyPr>
          <a:lstStyle/>
          <a:p>
            <a:pPr algn="ctr"/>
            <a:endParaRPr lang="fr-FR" sz="3600" kern="10" spc="720" dirty="0" smtClean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  <a:p>
            <a:pPr algn="ctr"/>
            <a:r>
              <a:rPr lang="fr-FR" sz="3600" kern="10" spc="72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5</a:t>
            </a:r>
          </a:p>
          <a:p>
            <a:pPr algn="ctr"/>
            <a:r>
              <a:rPr lang="fr-FR" sz="3600" kern="10" spc="72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4</a:t>
            </a:r>
          </a:p>
          <a:p>
            <a:pPr algn="ctr"/>
            <a:r>
              <a:rPr lang="fr-FR" sz="3600" kern="10" spc="72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3</a:t>
            </a:r>
          </a:p>
          <a:p>
            <a:pPr algn="ctr"/>
            <a:r>
              <a:rPr lang="fr-FR" sz="3600" kern="10" spc="72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3</a:t>
            </a:r>
          </a:p>
          <a:p>
            <a:pPr algn="ctr"/>
            <a:r>
              <a:rPr lang="fr-FR" sz="3600" kern="10" spc="72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5</a:t>
            </a:r>
          </a:p>
          <a:p>
            <a:pPr algn="ctr"/>
            <a:r>
              <a:rPr lang="fr-FR" sz="3600" kern="10" spc="72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3</a:t>
            </a:r>
          </a:p>
          <a:p>
            <a:pPr algn="ctr"/>
            <a:r>
              <a:rPr lang="fr-FR" sz="3600" kern="10" spc="72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2</a:t>
            </a:r>
            <a:endParaRPr lang="en-US" sz="3600" kern="10" spc="72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rebuchet MS" pitchFamily="-84" charset="0"/>
            </a:endParaRP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228600" y="6324600"/>
            <a:ext cx="8420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sz="2000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65" charset="0"/>
                <a:ea typeface="Times New Roman" pitchFamily="-65" charset="0"/>
                <a:cs typeface="Times New Roman" pitchFamily="-65" charset="0"/>
              </a:rPr>
              <a:t>EMG dans les radiculopathies cervicales ? Que nous dit l’EBM ?</a:t>
            </a:r>
          </a:p>
        </p:txBody>
      </p:sp>
      <p:sp>
        <p:nvSpPr>
          <p:cNvPr id="35844" name="Rectangle 22"/>
          <p:cNvSpPr>
            <a:spLocks noChangeArrowheads="1"/>
          </p:cNvSpPr>
          <p:nvPr/>
        </p:nvSpPr>
        <p:spPr bwMode="auto">
          <a:xfrm>
            <a:off x="3167063" y="1947863"/>
            <a:ext cx="10287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11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35846" name="Text Box 4"/>
          <p:cNvSpPr txBox="1">
            <a:spLocks noChangeArrowheads="1"/>
          </p:cNvSpPr>
          <p:nvPr/>
        </p:nvSpPr>
        <p:spPr bwMode="auto">
          <a:xfrm>
            <a:off x="266700" y="2514600"/>
            <a:ext cx="7620000" cy="338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6286500" algn="l"/>
              </a:tabLst>
            </a:pPr>
            <a:r>
              <a:rPr lang="fr-FR">
                <a:latin typeface="Trebuchet MS" pitchFamily="-84" charset="0"/>
              </a:rPr>
              <a:t> </a:t>
            </a: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Sensibilité : 50 à 71%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6286500" algn="l"/>
              </a:tabLst>
            </a:pP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 Sensibilité d’environ 100% si déficit moteur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6286500" algn="l"/>
              </a:tabLst>
            </a:pP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 Rarement anormale dans les </a:t>
            </a:r>
            <a:br>
              <a:rPr lang="fr-FR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	myotomes asymptomatiques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6286500" algn="l"/>
              </a:tabLst>
            </a:pP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 Bonne corrélation avec l’imagerie dans 65% à 85%</a:t>
            </a:r>
          </a:p>
        </p:txBody>
      </p:sp>
      <p:pic>
        <p:nvPicPr>
          <p:cNvPr id="35847" name="Image 1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19300" y="381000"/>
            <a:ext cx="6184900" cy="210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8" name="ZoneTexte 12"/>
          <p:cNvSpPr txBox="1">
            <a:spLocks noChangeArrowheads="1"/>
          </p:cNvSpPr>
          <p:nvPr/>
        </p:nvSpPr>
        <p:spPr bwMode="auto">
          <a:xfrm>
            <a:off x="7124700" y="3200400"/>
            <a:ext cx="2792413" cy="830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solidFill>
                  <a:srgbClr val="0000FF"/>
                </a:solidFill>
              </a:rPr>
              <a:t>Sensibilité moyenne</a:t>
            </a:r>
          </a:p>
          <a:p>
            <a:pPr algn="ctr"/>
            <a:r>
              <a:rPr lang="en-US" b="1">
                <a:solidFill>
                  <a:srgbClr val="0000FF"/>
                </a:solidFill>
              </a:rPr>
              <a:t>Grande spécificité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rebuchet MS" pitchFamily="-84" charset="0"/>
            </a:endParaRP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228600" y="6324600"/>
            <a:ext cx="9715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3" charset="0"/>
                <a:ea typeface="Times New Roman" pitchFamily="-83" charset="0"/>
                <a:cs typeface="Times New Roman" pitchFamily="-83" charset="0"/>
              </a:rPr>
              <a:t>Pourquoi le niveau de fiabilité de l’ENMG est-il moindre dans les radiculopathies ?</a:t>
            </a:r>
          </a:p>
        </p:txBody>
      </p:sp>
      <p:sp>
        <p:nvSpPr>
          <p:cNvPr id="36868" name="Rectangle 22"/>
          <p:cNvSpPr>
            <a:spLocks noChangeArrowheads="1"/>
          </p:cNvSpPr>
          <p:nvPr/>
        </p:nvSpPr>
        <p:spPr bwMode="auto">
          <a:xfrm>
            <a:off x="3167063" y="1947863"/>
            <a:ext cx="10287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10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36870" name="Text Box 16"/>
          <p:cNvSpPr txBox="1">
            <a:spLocks noChangeArrowheads="1"/>
          </p:cNvSpPr>
          <p:nvPr/>
        </p:nvSpPr>
        <p:spPr bwMode="auto">
          <a:xfrm>
            <a:off x="266700" y="-76200"/>
            <a:ext cx="10020300" cy="6463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Bef>
                <a:spcPts val="240"/>
              </a:spcBef>
              <a:buFontTx/>
              <a:buBlip>
                <a:blip r:embed="rId2"/>
              </a:buBlip>
              <a:tabLst>
                <a:tab pos="292100" algn="l"/>
                <a:tab pos="533400" algn="l"/>
                <a:tab pos="2381250" algn="l"/>
                <a:tab pos="6286500" algn="l"/>
              </a:tabLst>
            </a:pPr>
            <a:r>
              <a:rPr lang="fr-FR" dirty="0" smtClean="0">
                <a:latin typeface="Trebuchet MS" pitchFamily="-84" charset="0"/>
              </a:rPr>
              <a:t> </a:t>
            </a:r>
            <a:r>
              <a:rPr lang="fr-FR" b="1" dirty="0" smtClean="0">
                <a:solidFill>
                  <a:srgbClr val="FFFF00"/>
                </a:solidFill>
                <a:latin typeface="Trebuchet MS" pitchFamily="-84" charset="0"/>
              </a:rPr>
              <a:t>1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ou 2 paramètres d’analyse sur 5 (</a:t>
            </a:r>
            <a:r>
              <a:rPr lang="fr-FR" dirty="0" smtClean="0">
                <a:solidFill>
                  <a:srgbClr val="FFFF00"/>
                </a:solidFill>
                <a:latin typeface="Trebuchet MS" pitchFamily="-84" charset="0"/>
              </a:rPr>
              <a:t>EMG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, amplitude des réponses 	motrices)</a:t>
            </a:r>
          </a:p>
          <a:p>
            <a:pPr>
              <a:lnSpc>
                <a:spcPct val="150000"/>
              </a:lnSpc>
              <a:spcBef>
                <a:spcPts val="240"/>
              </a:spcBef>
              <a:buFontTx/>
              <a:buBlip>
                <a:blip r:embed="rId2"/>
              </a:buBlip>
              <a:tabLst>
                <a:tab pos="292100" algn="l"/>
                <a:tab pos="533400" algn="l"/>
                <a:tab pos="2381250" algn="l"/>
                <a:tab pos="6286500" algn="l"/>
              </a:tabLst>
            </a:pP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</a:t>
            </a:r>
            <a:r>
              <a:rPr lang="fr-FR" b="1" dirty="0" smtClean="0">
                <a:solidFill>
                  <a:srgbClr val="FFFF00"/>
                </a:solidFill>
                <a:latin typeface="Trebuchet MS" pitchFamily="-84" charset="0"/>
              </a:rPr>
              <a:t>Manque de sensibilité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: la radiculopathie n’est détectée qu’au stade 	de perte axonale motrice (</a:t>
            </a:r>
            <a:r>
              <a:rPr lang="fr-FR" b="1" dirty="0" smtClean="0">
                <a:solidFill>
                  <a:srgbClr val="78FCFF"/>
                </a:solidFill>
                <a:latin typeface="Trebuchet MS" pitchFamily="-84" charset="0"/>
              </a:rPr>
              <a:t>degré 3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)</a:t>
            </a:r>
          </a:p>
          <a:p>
            <a:pPr>
              <a:lnSpc>
                <a:spcPct val="150000"/>
              </a:lnSpc>
              <a:spcBef>
                <a:spcPts val="240"/>
              </a:spcBef>
              <a:buFontTx/>
              <a:buBlip>
                <a:blip r:embed="rId2"/>
              </a:buBlip>
              <a:tabLst>
                <a:tab pos="292100" algn="l"/>
                <a:tab pos="533400" algn="l"/>
                <a:tab pos="2381250" algn="l"/>
                <a:tab pos="6286500" algn="l"/>
              </a:tabLst>
            </a:pP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/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/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/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endParaRPr lang="fr-FR" dirty="0" smtClean="0">
              <a:solidFill>
                <a:schemeClr val="bg1"/>
              </a:solidFill>
              <a:latin typeface="Trebuchet MS" pitchFamily="-84" charset="0"/>
            </a:endParaRPr>
          </a:p>
          <a:p>
            <a:pPr>
              <a:lnSpc>
                <a:spcPct val="150000"/>
              </a:lnSpc>
              <a:spcBef>
                <a:spcPts val="240"/>
              </a:spcBef>
              <a:buFontTx/>
              <a:buBlip>
                <a:blip r:embed="rId2"/>
              </a:buBlip>
              <a:tabLst>
                <a:tab pos="292100" algn="l"/>
                <a:tab pos="533400" algn="l"/>
                <a:tab pos="2381250" algn="l"/>
                <a:tab pos="6286500" algn="l"/>
              </a:tabLst>
            </a:pP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 L’innervation musculaire est le plus souvent </a:t>
            </a:r>
            <a:r>
              <a:rPr lang="fr-FR" dirty="0" err="1">
                <a:solidFill>
                  <a:schemeClr val="bg1"/>
                </a:solidFill>
                <a:latin typeface="Trebuchet MS" pitchFamily="-84" charset="0"/>
              </a:rPr>
              <a:t>pluriradiculaire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 =&gt; une 	atteinte partielle sur une seule racine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=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&gt; peu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ou pas de 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traduction </a:t>
            </a:r>
            <a:r>
              <a:rPr lang="fr-FR" dirty="0">
                <a:solidFill>
                  <a:srgbClr val="FFFF00"/>
                </a:solidFill>
                <a:latin typeface="Trebuchet MS" pitchFamily="-84" charset="0"/>
              </a:rPr>
              <a:t>EMG</a:t>
            </a:r>
          </a:p>
        </p:txBody>
      </p:sp>
      <p:pic>
        <p:nvPicPr>
          <p:cNvPr id="7" name="Picture 16" descr="A:\rachidien000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" y="2590800"/>
            <a:ext cx="5037138" cy="1844675"/>
          </a:xfrm>
          <a:prstGeom prst="rect">
            <a:avLst/>
          </a:prstGeom>
          <a:noFill/>
          <a:ln w="63500">
            <a:solidFill>
              <a:srgbClr val="660066"/>
            </a:solidFill>
            <a:miter lim="800000"/>
            <a:headEnd/>
            <a:tailEnd/>
          </a:ln>
        </p:spPr>
      </p:pic>
      <p:sp>
        <p:nvSpPr>
          <p:cNvPr id="8" name="Line 17"/>
          <p:cNvSpPr>
            <a:spLocks noChangeShapeType="1"/>
          </p:cNvSpPr>
          <p:nvPr/>
        </p:nvSpPr>
        <p:spPr bwMode="auto">
          <a:xfrm flipH="1">
            <a:off x="4064000" y="2717800"/>
            <a:ext cx="228600" cy="7874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17"/>
          <p:cNvSpPr>
            <a:spLocks noChangeShapeType="1"/>
          </p:cNvSpPr>
          <p:nvPr/>
        </p:nvSpPr>
        <p:spPr bwMode="auto">
          <a:xfrm flipH="1" flipV="1">
            <a:off x="4000500" y="2819400"/>
            <a:ext cx="457200" cy="6096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18"/>
          <p:cNvGrpSpPr>
            <a:grpSpLocks/>
          </p:cNvGrpSpPr>
          <p:nvPr/>
        </p:nvGrpSpPr>
        <p:grpSpPr bwMode="auto">
          <a:xfrm>
            <a:off x="5867400" y="2743200"/>
            <a:ext cx="4229100" cy="1423988"/>
            <a:chOff x="240" y="2544"/>
            <a:chExt cx="3168" cy="1083"/>
          </a:xfrm>
        </p:grpSpPr>
        <p:pic>
          <p:nvPicPr>
            <p:cNvPr id="11" name="Picture 19" descr="C:\Mes documents\TRUC2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0" y="2544"/>
              <a:ext cx="1521" cy="1043"/>
            </a:xfrm>
            <a:prstGeom prst="rect">
              <a:avLst/>
            </a:prstGeom>
            <a:noFill/>
            <a:ln w="63500">
              <a:solidFill>
                <a:srgbClr val="660066"/>
              </a:solidFill>
              <a:miter lim="800000"/>
              <a:headEnd/>
              <a:tailEnd/>
            </a:ln>
          </p:spPr>
        </p:pic>
        <p:pic>
          <p:nvPicPr>
            <p:cNvPr id="12" name="Picture 20" descr="C:\Mes documents\TRUC.jpg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915" y="2698"/>
              <a:ext cx="1493" cy="803"/>
            </a:xfrm>
            <a:prstGeom prst="rect">
              <a:avLst/>
            </a:prstGeom>
            <a:noFill/>
            <a:ln w="63500">
              <a:solidFill>
                <a:srgbClr val="660066"/>
              </a:solidFill>
              <a:miter lim="800000"/>
              <a:headEnd/>
              <a:tailEnd/>
            </a:ln>
          </p:spPr>
        </p:pic>
        <p:sp>
          <p:nvSpPr>
            <p:cNvPr id="13" name="Line 21"/>
            <p:cNvSpPr>
              <a:spLocks noChangeShapeType="1"/>
            </p:cNvSpPr>
            <p:nvPr/>
          </p:nvSpPr>
          <p:spPr bwMode="auto">
            <a:xfrm flipV="1">
              <a:off x="457" y="3117"/>
              <a:ext cx="711" cy="3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 type="triangle" w="med" len="med"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24"/>
            <p:cNvSpPr>
              <a:spLocks noChangeShapeType="1"/>
            </p:cNvSpPr>
            <p:nvPr/>
          </p:nvSpPr>
          <p:spPr bwMode="auto">
            <a:xfrm flipV="1">
              <a:off x="1946" y="2933"/>
              <a:ext cx="336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 type="triangle" w="med" len="med"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Text Box 25"/>
            <p:cNvSpPr txBox="1">
              <a:spLocks noChangeArrowheads="1"/>
            </p:cNvSpPr>
            <p:nvPr/>
          </p:nvSpPr>
          <p:spPr bwMode="auto">
            <a:xfrm>
              <a:off x="825" y="3089"/>
              <a:ext cx="225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BE" sz="2000">
                  <a:solidFill>
                    <a:srgbClr val="FF3300"/>
                  </a:solidFill>
                  <a:latin typeface="Comic Sans MS" pitchFamily="-84" charset="0"/>
                </a:rPr>
                <a:t>d</a:t>
              </a:r>
              <a:endParaRPr lang="fr-FR" sz="2000">
                <a:solidFill>
                  <a:srgbClr val="FF3300"/>
                </a:solidFill>
                <a:latin typeface="Comic Sans MS" pitchFamily="-84" charset="0"/>
              </a:endParaRPr>
            </a:p>
          </p:txBody>
        </p:sp>
        <p:sp>
          <p:nvSpPr>
            <p:cNvPr id="16" name="Text Box 26"/>
            <p:cNvSpPr txBox="1">
              <a:spLocks noChangeArrowheads="1"/>
            </p:cNvSpPr>
            <p:nvPr/>
          </p:nvSpPr>
          <p:spPr bwMode="auto">
            <a:xfrm>
              <a:off x="1895" y="2963"/>
              <a:ext cx="513" cy="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BE" sz="2000">
                  <a:solidFill>
                    <a:srgbClr val="FF3300"/>
                  </a:solidFill>
                  <a:latin typeface="Comic Sans MS" pitchFamily="-84" charset="0"/>
                </a:rPr>
                <a:t>LSD</a:t>
              </a:r>
              <a:endParaRPr lang="fr-FR" sz="2000">
                <a:solidFill>
                  <a:srgbClr val="FF3300"/>
                </a:solidFill>
                <a:latin typeface="Comic Sans MS" pitchFamily="-84" charset="0"/>
              </a:endParaRPr>
            </a:p>
          </p:txBody>
        </p:sp>
      </p:grp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5334000" y="3276600"/>
            <a:ext cx="546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Trebuchet MS" pitchFamily="-84" charset="0"/>
              </a:rPr>
              <a:t>=&gt;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891" name="WordArt 3"/>
          <p:cNvSpPr>
            <a:spLocks noChangeArrowheads="1" noChangeShapeType="1" noTextEdit="1"/>
          </p:cNvSpPr>
          <p:nvPr/>
        </p:nvSpPr>
        <p:spPr bwMode="auto">
          <a:xfrm>
            <a:off x="419100" y="1295400"/>
            <a:ext cx="49530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APPORTS</a:t>
            </a:r>
          </a:p>
          <a:p>
            <a:pPr algn="ctr"/>
            <a:r>
              <a:rPr lang="fr-FR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possibles</a:t>
            </a:r>
            <a:endParaRPr lang="en-US" sz="3600" kern="10" spc="72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9753600" y="6324600"/>
            <a:ext cx="4095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9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37893" name="Rectangle 6"/>
          <p:cNvSpPr>
            <a:spLocks noChangeArrowheads="1"/>
          </p:cNvSpPr>
          <p:nvPr/>
        </p:nvSpPr>
        <p:spPr bwMode="auto">
          <a:xfrm>
            <a:off x="898525" y="4114800"/>
            <a:ext cx="39941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Corrélation avec la clinique</a:t>
            </a:r>
          </a:p>
          <a:p>
            <a:pPr algn="ctr"/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/>
            </a:r>
            <a:br>
              <a:rPr lang="fr-FR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Imputabilité</a:t>
            </a:r>
            <a:endParaRPr lang="en-US"/>
          </a:p>
        </p:txBody>
      </p:sp>
      <p:pic>
        <p:nvPicPr>
          <p:cNvPr id="37894" name="Image 6" descr="images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7500" y="1676400"/>
            <a:ext cx="2654300" cy="306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rebuchet MS" pitchFamily="-84" charset="0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90500" y="6324600"/>
            <a:ext cx="1051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fr-FR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4" charset="0"/>
              </a:rPr>
              <a:t>Corrélation</a:t>
            </a:r>
            <a:r>
              <a:rPr lang="fr-F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4" charset="0"/>
              </a:rPr>
              <a:t> séquelle clinique </a:t>
            </a:r>
            <a:r>
              <a:rPr lang="fr-FR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4" charset="0"/>
              </a:rPr>
              <a:t>vs</a:t>
            </a:r>
            <a:r>
              <a:rPr lang="fr-F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4" charset="0"/>
              </a:rPr>
              <a:t> séquelle ENMG </a:t>
            </a:r>
            <a:r>
              <a:rPr lang="fr-FR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4" charset="0"/>
              </a:rPr>
              <a:t>: </a:t>
            </a:r>
            <a:r>
              <a:rPr lang="fr-F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4" charset="0"/>
              </a:rPr>
              <a:t>N. </a:t>
            </a:r>
            <a:r>
              <a:rPr lang="fr-FR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4" charset="0"/>
              </a:rPr>
              <a:t>TRONCULAIRES DISTALES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228600" y="152400"/>
            <a:ext cx="10058400" cy="5970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6286500" algn="l"/>
              </a:tabLst>
            </a:pPr>
            <a:r>
              <a:rPr lang="fr-FR" dirty="0">
                <a:latin typeface="Trebuchet MS" pitchFamily="-84" charset="0"/>
              </a:rPr>
              <a:t> 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C’est la perte axonale sensitive et motrice qui détermine 	l’importance de la séquelle clinique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6286500" algn="l"/>
              </a:tabLst>
            </a:pP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Au stade de l’atteinte purement </a:t>
            </a:r>
            <a:r>
              <a:rPr lang="fr-FR" dirty="0" err="1" smtClean="0">
                <a:solidFill>
                  <a:schemeClr val="bg1"/>
                </a:solidFill>
                <a:latin typeface="Trebuchet MS" pitchFamily="-84" charset="0"/>
              </a:rPr>
              <a:t>myélinique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(</a:t>
            </a:r>
            <a:r>
              <a:rPr lang="fr-FR" b="1" dirty="0" smtClean="0">
                <a:solidFill>
                  <a:srgbClr val="78FCFF"/>
                </a:solidFill>
                <a:latin typeface="Trebuchet MS" pitchFamily="-84" charset="0"/>
              </a:rPr>
              <a:t>degré 1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: </a:t>
            </a:r>
            <a:r>
              <a:rPr lang="fr-FR" b="1" dirty="0" smtClean="0">
                <a:solidFill>
                  <a:srgbClr val="78FCFF"/>
                </a:solidFill>
                <a:latin typeface="Trebuchet MS" pitchFamily="-84" charset="0"/>
              </a:rPr>
              <a:t>léger</a:t>
            </a:r>
            <a:r>
              <a:rPr lang="fr-FR" b="1" dirty="0">
                <a:solidFill>
                  <a:srgbClr val="78FCFF"/>
                </a:solidFill>
                <a:latin typeface="Trebuchet MS" pitchFamily="-84" charset="0"/>
              </a:rPr>
              <a:t>/</a:t>
            </a:r>
            <a:r>
              <a:rPr lang="fr-FR" b="1" dirty="0" smtClean="0">
                <a:solidFill>
                  <a:srgbClr val="78FCFF"/>
                </a:solidFill>
                <a:latin typeface="Trebuchet MS" pitchFamily="-84" charset="0"/>
              </a:rPr>
              <a:t>modéré</a:t>
            </a:r>
            <a:r>
              <a:rPr lang="fr-FR" b="1" dirty="0" smtClean="0">
                <a:solidFill>
                  <a:schemeClr val="bg1"/>
                </a:solidFill>
                <a:latin typeface="Trebuchet MS" pitchFamily="-84" charset="0"/>
              </a:rPr>
              <a:t>)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- séquelle anatomique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- séquelle électrophysiologique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- </a:t>
            </a:r>
            <a:r>
              <a:rPr lang="fr-FR" b="1" dirty="0" smtClean="0">
                <a:solidFill>
                  <a:srgbClr val="FFFF00"/>
                </a:solidFill>
                <a:latin typeface="Trebuchet MS" pitchFamily="-84" charset="0"/>
              </a:rPr>
              <a:t>absence 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de séquelle clinique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6286500" algn="l"/>
              </a:tabLst>
            </a:pP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Au stade de la perte axonale sensitive et/ou motrice (</a:t>
            </a:r>
            <a:r>
              <a:rPr lang="fr-FR" b="1" dirty="0" smtClean="0">
                <a:solidFill>
                  <a:srgbClr val="78FCFF"/>
                </a:solidFill>
                <a:latin typeface="Trebuchet MS" pitchFamily="-84" charset="0"/>
              </a:rPr>
              <a:t>degrés 2 et 3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):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- séquelle clinique 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( </a:t>
            </a:r>
            <a:r>
              <a:rPr lang="fr-FR" b="1" dirty="0" smtClean="0">
                <a:solidFill>
                  <a:srgbClr val="FFFF00"/>
                </a:solidFill>
                <a:latin typeface="Trebuchet MS" pitchFamily="-84" charset="0"/>
              </a:rPr>
              <a:t>si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la perte axonale n’est pas fonctionnellement compensée par 		la réinnervation)</a:t>
            </a:r>
            <a:endParaRPr lang="fr-FR" dirty="0">
              <a:solidFill>
                <a:schemeClr val="bg1"/>
              </a:solidFill>
              <a:latin typeface="Trebuchet MS" pitchFamily="-84" charset="0"/>
            </a:endParaRPr>
          </a:p>
        </p:txBody>
      </p:sp>
      <p:sp>
        <p:nvSpPr>
          <p:cNvPr id="23596" name="Text Box 44"/>
          <p:cNvSpPr txBox="1">
            <a:spLocks noChangeArrowheads="1"/>
          </p:cNvSpPr>
          <p:nvPr/>
        </p:nvSpPr>
        <p:spPr bwMode="auto">
          <a:xfrm>
            <a:off x="9753600" y="6324600"/>
            <a:ext cx="4095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8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rebuchet MS" pitchFamily="-84" charset="0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90500" y="6324600"/>
            <a:ext cx="1051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fr-FR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4" charset="0"/>
              </a:rPr>
              <a:t>Corrélation</a:t>
            </a:r>
            <a:r>
              <a:rPr lang="fr-F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4" charset="0"/>
              </a:rPr>
              <a:t> séquelle clinique </a:t>
            </a:r>
            <a:r>
              <a:rPr lang="fr-FR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4" charset="0"/>
              </a:rPr>
              <a:t>vs</a:t>
            </a:r>
            <a:r>
              <a:rPr lang="fr-F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4" charset="0"/>
              </a:rPr>
              <a:t> séquelle ENMG </a:t>
            </a:r>
            <a:r>
              <a:rPr lang="fr-FR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4" charset="0"/>
              </a:rPr>
              <a:t>: RADICULOPATHIES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228600" y="463769"/>
            <a:ext cx="9753600" cy="5098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Bef>
                <a:spcPts val="238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6286500" algn="l"/>
              </a:tabLst>
            </a:pPr>
            <a:r>
              <a:rPr lang="fr-FR" dirty="0">
                <a:latin typeface="Trebuchet MS" pitchFamily="-84" charset="0"/>
              </a:rPr>
              <a:t> 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C’est la perte axonale sensitive et motrice qui détermine 	l’importance de la séquelle clinique</a:t>
            </a:r>
          </a:p>
          <a:p>
            <a:pPr>
              <a:lnSpc>
                <a:spcPct val="150000"/>
              </a:lnSpc>
              <a:spcBef>
                <a:spcPts val="238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6286500" algn="l"/>
              </a:tabLst>
            </a:pP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L’ENMG ne documente la séquelle nerveuse qu’au stade de la perte 	axonale motrice (</a:t>
            </a:r>
            <a:r>
              <a:rPr lang="fr-FR" b="1" dirty="0" smtClean="0">
                <a:solidFill>
                  <a:srgbClr val="78FCFF"/>
                </a:solidFill>
                <a:latin typeface="Trebuchet MS" pitchFamily="-84" charset="0"/>
              </a:rPr>
              <a:t>degré 3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)</a:t>
            </a:r>
          </a:p>
          <a:p>
            <a:pPr>
              <a:lnSpc>
                <a:spcPct val="150000"/>
              </a:lnSpc>
              <a:spcBef>
                <a:spcPts val="238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2057400" algn="l"/>
                <a:tab pos="6286500" algn="l"/>
              </a:tabLst>
            </a:pP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</a:t>
            </a:r>
            <a:r>
              <a:rPr lang="fr-FR" b="1" dirty="0" smtClean="0">
                <a:solidFill>
                  <a:srgbClr val="FFFF00"/>
                </a:solidFill>
                <a:latin typeface="Trebuchet MS" pitchFamily="-84" charset="0"/>
              </a:rPr>
              <a:t>Il y a un risque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que l’ENMG (</a:t>
            </a:r>
            <a:r>
              <a:rPr lang="fr-FR" b="1" dirty="0" smtClean="0">
                <a:solidFill>
                  <a:srgbClr val="FFFF00"/>
                </a:solidFill>
                <a:latin typeface="Trebuchet MS" pitchFamily="-84" charset="0"/>
              </a:rPr>
              <a:t>EMG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) ne sous-estime la séquelle 	clinique fonctionnelle (radiculopathies purement sensitives)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degré 1 : pas de séquelle clinique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degré 2 : séquelle clinique possible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	échappe à l’ENMG si lésion </a:t>
            </a:r>
            <a:r>
              <a:rPr lang="fr-FR" dirty="0" err="1" smtClean="0">
                <a:solidFill>
                  <a:schemeClr val="bg1"/>
                </a:solidFill>
                <a:latin typeface="Trebuchet MS" pitchFamily="-84" charset="0"/>
              </a:rPr>
              <a:t>préganglionnaire</a:t>
            </a:r>
            <a:endParaRPr lang="fr-FR" dirty="0">
              <a:solidFill>
                <a:schemeClr val="bg1"/>
              </a:solidFill>
              <a:latin typeface="Trebuchet MS" pitchFamily="-84" charset="0"/>
            </a:endParaRPr>
          </a:p>
        </p:txBody>
      </p:sp>
      <p:sp>
        <p:nvSpPr>
          <p:cNvPr id="23596" name="Text Box 44"/>
          <p:cNvSpPr txBox="1">
            <a:spLocks noChangeArrowheads="1"/>
          </p:cNvSpPr>
          <p:nvPr/>
        </p:nvSpPr>
        <p:spPr bwMode="auto">
          <a:xfrm>
            <a:off x="9753600" y="6324600"/>
            <a:ext cx="4095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7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rebuchet MS" pitchFamily="-84" charset="0"/>
            </a:endParaRP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228600" y="6324600"/>
            <a:ext cx="1051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1" charset="0"/>
                <a:ea typeface="Times New Roman" pitchFamily="-1" charset="0"/>
                <a:cs typeface="Times New Roman" pitchFamily="-1" charset="0"/>
              </a:rPr>
              <a:t>Comparer à un état antérieur et Imputer</a:t>
            </a:r>
          </a:p>
        </p:txBody>
      </p:sp>
      <p:sp>
        <p:nvSpPr>
          <p:cNvPr id="28695" name="Text Box 23"/>
          <p:cNvSpPr txBox="1">
            <a:spLocks noChangeArrowheads="1"/>
          </p:cNvSpPr>
          <p:nvPr/>
        </p:nvSpPr>
        <p:spPr bwMode="auto">
          <a:xfrm>
            <a:off x="9791700" y="6324600"/>
            <a:ext cx="4095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6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228600" y="839719"/>
            <a:ext cx="9753600" cy="4570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Bef>
                <a:spcPts val="238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6286500" algn="l"/>
              </a:tabLst>
            </a:pPr>
            <a:r>
              <a:rPr lang="fr-FR" dirty="0" smtClean="0">
                <a:latin typeface="Trebuchet MS" pitchFamily="-84" charset="0"/>
              </a:rPr>
              <a:t> 	</a:t>
            </a:r>
            <a:r>
              <a:rPr lang="fr-FR" dirty="0" smtClean="0">
                <a:solidFill>
                  <a:srgbClr val="78FCFF"/>
                </a:solidFill>
                <a:latin typeface="Trebuchet MS" pitchFamily="-84" charset="0"/>
              </a:rPr>
              <a:t>ENMG pré AA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: atteinte neurogène chronique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</a:t>
            </a:r>
            <a:r>
              <a:rPr lang="fr-FR" dirty="0" smtClean="0">
                <a:solidFill>
                  <a:srgbClr val="78FCFF"/>
                </a:solidFill>
                <a:latin typeface="Trebuchet MS" pitchFamily="-84" charset="0"/>
              </a:rPr>
              <a:t>ENMG post AA immédiat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(dans le mois) : atteinte </a:t>
            </a:r>
            <a:r>
              <a:rPr lang="fr-FR" b="1" dirty="0" smtClean="0">
                <a:solidFill>
                  <a:srgbClr val="FFFF00"/>
                </a:solidFill>
                <a:latin typeface="Trebuchet MS" pitchFamily="-84" charset="0"/>
              </a:rPr>
              <a:t>aigüe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	</a:t>
            </a:r>
            <a:r>
              <a:rPr lang="fr-FR" dirty="0" smtClean="0">
                <a:solidFill>
                  <a:srgbClr val="78FCFF"/>
                </a:solidFill>
                <a:latin typeface="Trebuchet MS" pitchFamily="-84" charset="0"/>
              </a:rPr>
              <a:t>ENMG « sapiteur »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: atteinte neurogène chronique	</a:t>
            </a:r>
          </a:p>
          <a:p>
            <a:pPr>
              <a:lnSpc>
                <a:spcPct val="150000"/>
              </a:lnSpc>
              <a:spcBef>
                <a:spcPts val="238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2057400" algn="l"/>
                <a:tab pos="6286500" algn="l"/>
              </a:tabLst>
            </a:pP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	</a:t>
            </a:r>
            <a:r>
              <a:rPr lang="fr-FR" b="1" dirty="0" smtClean="0">
                <a:solidFill>
                  <a:srgbClr val="FFFF00"/>
                </a:solidFill>
                <a:latin typeface="Trebuchet MS" pitchFamily="-84" charset="0"/>
              </a:rPr>
              <a:t>Imputation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: probable si l’atteinte aigüe/subaigüe a été mise 		en évidence dans le mois qui suit l’AA (</a:t>
            </a:r>
            <a:r>
              <a:rPr lang="fr-FR" dirty="0" smtClean="0">
                <a:solidFill>
                  <a:srgbClr val="78FCFF"/>
                </a:solidFill>
                <a:latin typeface="Trebuchet MS" pitchFamily="-84" charset="0"/>
              </a:rPr>
              <a:t>ENMG post AA immédiat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)</a:t>
            </a:r>
          </a:p>
          <a:p>
            <a:pPr>
              <a:lnSpc>
                <a:spcPct val="150000"/>
              </a:lnSpc>
              <a:spcBef>
                <a:spcPts val="238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2057400" algn="l"/>
                <a:tab pos="6286500" algn="l"/>
              </a:tabLst>
            </a:pP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	</a:t>
            </a:r>
            <a:r>
              <a:rPr lang="fr-FR" b="1" dirty="0" smtClean="0">
                <a:solidFill>
                  <a:srgbClr val="FFFF00"/>
                </a:solidFill>
                <a:latin typeface="Trebuchet MS" pitchFamily="-84" charset="0"/>
              </a:rPr>
              <a:t>Aggravation de l’état antérieur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: comparaison de 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</a:t>
            </a:r>
            <a:r>
              <a:rPr lang="fr-FR" dirty="0" smtClean="0">
                <a:solidFill>
                  <a:srgbClr val="FFFFFF"/>
                </a:solidFill>
                <a:latin typeface="Trebuchet MS" pitchFamily="-84" charset="0"/>
              </a:rPr>
              <a:t>l’</a:t>
            </a:r>
            <a:r>
              <a:rPr lang="fr-FR" dirty="0" smtClean="0">
                <a:solidFill>
                  <a:srgbClr val="78FCFF"/>
                </a:solidFill>
                <a:latin typeface="Trebuchet MS" pitchFamily="-84" charset="0"/>
              </a:rPr>
              <a:t>ENMG pré AA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à l’</a:t>
            </a:r>
            <a:r>
              <a:rPr lang="fr-FR" dirty="0" smtClean="0">
                <a:solidFill>
                  <a:srgbClr val="78FCFF"/>
                </a:solidFill>
                <a:latin typeface="Trebuchet MS" pitchFamily="-84" charset="0"/>
              </a:rPr>
              <a:t>ENMG « sapiteur »</a:t>
            </a:r>
          </a:p>
          <a:p>
            <a:pPr>
              <a:lnSpc>
                <a:spcPct val="150000"/>
              </a:lnSpc>
              <a:spcBef>
                <a:spcPts val="238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2057400" algn="l"/>
                <a:tab pos="6286500" algn="l"/>
              </a:tabLst>
            </a:pP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	</a:t>
            </a:r>
            <a:r>
              <a:rPr lang="fr-FR" b="1" dirty="0" smtClean="0">
                <a:solidFill>
                  <a:srgbClr val="FFFF00"/>
                </a:solidFill>
                <a:latin typeface="Trebuchet MS" pitchFamily="-84" charset="0"/>
              </a:rPr>
              <a:t>Même opérateur ? Même Ecole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11" name="WordArt 3"/>
          <p:cNvSpPr>
            <a:spLocks noChangeArrowheads="1" noChangeShapeType="1" noTextEdit="1"/>
          </p:cNvSpPr>
          <p:nvPr/>
        </p:nvSpPr>
        <p:spPr bwMode="auto">
          <a:xfrm>
            <a:off x="1104900" y="1600200"/>
            <a:ext cx="3581400" cy="304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spc="72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Deux</a:t>
            </a:r>
          </a:p>
          <a:p>
            <a:pPr algn="ctr"/>
            <a:r>
              <a:rPr lang="fr-FR" sz="3600" kern="10" spc="72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questions</a:t>
            </a:r>
            <a:endParaRPr lang="en-US" sz="3600" kern="10" spc="72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9753600" y="6324600"/>
            <a:ext cx="4095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5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pic>
        <p:nvPicPr>
          <p:cNvPr id="43013" name="Image 6" descr="images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48300" y="1600200"/>
            <a:ext cx="2654300" cy="306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rebuchet MS" pitchFamily="-84" charset="0"/>
            </a:endParaRP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228600" y="6324600"/>
            <a:ext cx="1005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3" charset="0"/>
                <a:ea typeface="Times New Roman" pitchFamily="-83" charset="0"/>
                <a:cs typeface="Times New Roman" pitchFamily="-83" charset="0"/>
              </a:rPr>
              <a:t>Comment expliquer les discordances entre 2 ENMG réalisés par des médecins ≠ ?</a:t>
            </a:r>
          </a:p>
        </p:txBody>
      </p:sp>
      <p:sp>
        <p:nvSpPr>
          <p:cNvPr id="45060" name="Rectangle 22"/>
          <p:cNvSpPr>
            <a:spLocks noChangeArrowheads="1"/>
          </p:cNvSpPr>
          <p:nvPr/>
        </p:nvSpPr>
        <p:spPr bwMode="auto">
          <a:xfrm>
            <a:off x="3167063" y="1947863"/>
            <a:ext cx="10287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9753600" y="6324600"/>
            <a:ext cx="4095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4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45062" name="Text Box 4"/>
          <p:cNvSpPr txBox="1">
            <a:spLocks noChangeArrowheads="1"/>
          </p:cNvSpPr>
          <p:nvPr/>
        </p:nvSpPr>
        <p:spPr bwMode="auto">
          <a:xfrm>
            <a:off x="266700" y="152400"/>
            <a:ext cx="9677400" cy="580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ts val="3575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6286500" algn="l"/>
              </a:tabLst>
            </a:pPr>
            <a:r>
              <a:rPr lang="fr-FR" dirty="0">
                <a:latin typeface="Trebuchet MS" pitchFamily="-84" charset="0"/>
              </a:rPr>
              <a:t> </a:t>
            </a:r>
            <a:r>
              <a:rPr lang="nl-BE" b="1" dirty="0">
                <a:solidFill>
                  <a:srgbClr val="FFFF00"/>
                </a:solidFill>
                <a:latin typeface="Trebuchet MS" pitchFamily="-84" charset="0"/>
              </a:rPr>
              <a:t>Amélioration ou aggravation </a:t>
            </a:r>
            <a:r>
              <a:rPr lang="nl-BE" dirty="0">
                <a:solidFill>
                  <a:srgbClr val="FFFFFF"/>
                </a:solidFill>
                <a:latin typeface="Trebuchet MS" pitchFamily="-84" charset="0"/>
              </a:rPr>
              <a:t>entre les 2 examens</a:t>
            </a:r>
          </a:p>
          <a:p>
            <a:pPr>
              <a:lnSpc>
                <a:spcPts val="3575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6286500" algn="l"/>
              </a:tabLst>
            </a:pPr>
            <a:r>
              <a:rPr lang="nl-BE" b="1" dirty="0">
                <a:solidFill>
                  <a:srgbClr val="FFFFFF"/>
                </a:solidFill>
                <a:latin typeface="Trebuchet MS" pitchFamily="-84" charset="0"/>
              </a:rPr>
              <a:t> </a:t>
            </a:r>
            <a:r>
              <a:rPr lang="nl-BE" b="1" dirty="0">
                <a:solidFill>
                  <a:srgbClr val="FFFF00"/>
                </a:solidFill>
                <a:latin typeface="Trebuchet MS" pitchFamily="-84" charset="0"/>
              </a:rPr>
              <a:t>Erreur d’interprétation </a:t>
            </a:r>
            <a:r>
              <a:rPr lang="nl-BE" dirty="0">
                <a:solidFill>
                  <a:schemeClr val="bg1"/>
                </a:solidFill>
                <a:latin typeface="Trebuchet MS" pitchFamily="-84" charset="0"/>
              </a:rPr>
              <a:t>du 1</a:t>
            </a:r>
            <a:r>
              <a:rPr lang="nl-BE" baseline="30000" dirty="0">
                <a:solidFill>
                  <a:schemeClr val="bg1"/>
                </a:solidFill>
                <a:latin typeface="Trebuchet MS" pitchFamily="-84" charset="0"/>
              </a:rPr>
              <a:t>er</a:t>
            </a:r>
            <a:r>
              <a:rPr lang="nl-BE" dirty="0">
                <a:solidFill>
                  <a:schemeClr val="bg1"/>
                </a:solidFill>
                <a:latin typeface="Trebuchet MS" pitchFamily="-84" charset="0"/>
              </a:rPr>
              <a:t> ou du 2</a:t>
            </a:r>
            <a:r>
              <a:rPr lang="nl-BE" baseline="30000" dirty="0">
                <a:solidFill>
                  <a:schemeClr val="bg1"/>
                </a:solidFill>
                <a:latin typeface="Trebuchet MS" pitchFamily="-84" charset="0"/>
              </a:rPr>
              <a:t>éme</a:t>
            </a:r>
            <a:r>
              <a:rPr lang="nl-BE" dirty="0">
                <a:solidFill>
                  <a:schemeClr val="bg1"/>
                </a:solidFill>
                <a:latin typeface="Trebuchet MS" pitchFamily="-84" charset="0"/>
              </a:rPr>
              <a:t> examen</a:t>
            </a:r>
            <a:br>
              <a:rPr lang="nl-BE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nl-BE" dirty="0">
                <a:solidFill>
                  <a:schemeClr val="bg1"/>
                </a:solidFill>
                <a:latin typeface="Trebuchet MS" pitchFamily="-84" charset="0"/>
              </a:rPr>
              <a:t>	- 	</a:t>
            </a:r>
            <a:r>
              <a:rPr lang="nl-BE" b="1" dirty="0">
                <a:solidFill>
                  <a:srgbClr val="78FCFF"/>
                </a:solidFill>
                <a:latin typeface="Trebuchet MS" pitchFamily="-84" charset="0"/>
              </a:rPr>
              <a:t>Interprétation subjective des tracés EMG </a:t>
            </a:r>
            <a:r>
              <a:rPr lang="nl-BE" dirty="0">
                <a:solidFill>
                  <a:schemeClr val="bg1"/>
                </a:solidFill>
                <a:latin typeface="Trebuchet MS" pitchFamily="-84" charset="0"/>
              </a:rPr>
              <a:t>(analyse qualitative, 		au mieux semi-quantitative) =&gt; limite floue entre un tracé 			normal et un tracé légèrement ou modérément neurogène</a:t>
            </a:r>
            <a:r>
              <a:rPr lang="fr-FR" b="1" dirty="0">
                <a:solidFill>
                  <a:srgbClr val="FFFF00"/>
                </a:solidFill>
                <a:latin typeface="Trebuchet MS" pitchFamily="-84" charset="0"/>
              </a:rPr>
              <a:t/>
            </a:r>
            <a:br>
              <a:rPr lang="fr-FR" b="1" dirty="0">
                <a:solidFill>
                  <a:srgbClr val="FFFF00"/>
                </a:solidFill>
                <a:latin typeface="Trebuchet MS" pitchFamily="-84" charset="0"/>
              </a:rPr>
            </a:br>
            <a:r>
              <a:rPr lang="fr-FR" b="1" dirty="0">
                <a:solidFill>
                  <a:srgbClr val="FFFF00"/>
                </a:solidFill>
                <a:latin typeface="Trebuchet MS" pitchFamily="-84" charset="0"/>
              </a:rPr>
              <a:t>	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- 	limites de normalité des techniques </a:t>
            </a:r>
            <a:r>
              <a:rPr lang="fr-FR" dirty="0" err="1">
                <a:solidFill>
                  <a:schemeClr val="bg1"/>
                </a:solidFill>
                <a:latin typeface="Trebuchet MS" pitchFamily="-84" charset="0"/>
              </a:rPr>
              <a:t>neurographiques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 : aucune 		technique n’offre 100% de </a:t>
            </a:r>
            <a:r>
              <a:rPr lang="fr-FR" u="sng" dirty="0">
                <a:solidFill>
                  <a:schemeClr val="bg1"/>
                </a:solidFill>
                <a:latin typeface="Trebuchet MS" pitchFamily="-84" charset="0"/>
              </a:rPr>
              <a:t>sensibilité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 (absence de faux 			négatifs) et 100% de </a:t>
            </a:r>
            <a:r>
              <a:rPr lang="fr-FR" u="sng" dirty="0">
                <a:solidFill>
                  <a:schemeClr val="bg1"/>
                </a:solidFill>
                <a:latin typeface="Trebuchet MS" pitchFamily="-84" charset="0"/>
              </a:rPr>
              <a:t>spécificité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 (absence de faux positif) =&gt; 			</a:t>
            </a:r>
            <a:r>
              <a:rPr lang="fr-FR" b="1" dirty="0">
                <a:solidFill>
                  <a:srgbClr val="78FCFF"/>
                </a:solidFill>
                <a:latin typeface="Trebuchet MS" pitchFamily="-84" charset="0"/>
              </a:rPr>
              <a:t>limite floue entre normal et discrètement pathologique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/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-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</a:t>
            </a:r>
            <a:r>
              <a:rPr lang="fr-FR" dirty="0" smtClean="0">
                <a:solidFill>
                  <a:srgbClr val="FFFFFF"/>
                </a:solidFill>
                <a:latin typeface="Trebuchet MS" pitchFamily="-84" charset="0"/>
              </a:rPr>
              <a:t>(</a:t>
            </a:r>
            <a:r>
              <a:rPr lang="fr-FR" b="1" dirty="0" smtClean="0">
                <a:solidFill>
                  <a:srgbClr val="FFFFFF"/>
                </a:solidFill>
                <a:latin typeface="Trebuchet MS" pitchFamily="-84" charset="0"/>
              </a:rPr>
              <a:t>In)</a:t>
            </a:r>
            <a:r>
              <a:rPr lang="fr-FR" b="1" dirty="0" smtClean="0">
                <a:solidFill>
                  <a:srgbClr val="78FCFF"/>
                </a:solidFill>
                <a:latin typeface="Trebuchet MS" pitchFamily="-84" charset="0"/>
              </a:rPr>
              <a:t>dépendance/</a:t>
            </a:r>
            <a:r>
              <a:rPr lang="fr-FR" b="1" dirty="0" smtClean="0">
                <a:solidFill>
                  <a:srgbClr val="FFFFFF"/>
                </a:solidFill>
                <a:latin typeface="Trebuchet MS" pitchFamily="-84" charset="0"/>
              </a:rPr>
              <a:t>(</a:t>
            </a:r>
            <a:r>
              <a:rPr lang="fr-FR" b="1" dirty="0" err="1" smtClean="0">
                <a:solidFill>
                  <a:srgbClr val="FFFFFF"/>
                </a:solidFill>
                <a:latin typeface="Trebuchet MS" pitchFamily="-84" charset="0"/>
              </a:rPr>
              <a:t>im</a:t>
            </a:r>
            <a:r>
              <a:rPr lang="fr-FR" b="1" dirty="0" smtClean="0">
                <a:solidFill>
                  <a:srgbClr val="FFFFFF"/>
                </a:solidFill>
                <a:latin typeface="Trebuchet MS" pitchFamily="-84" charset="0"/>
              </a:rPr>
              <a:t>)</a:t>
            </a:r>
            <a:r>
              <a:rPr lang="fr-FR" b="1" dirty="0" smtClean="0">
                <a:solidFill>
                  <a:srgbClr val="78FCFF"/>
                </a:solidFill>
                <a:latin typeface="Trebuchet MS" pitchFamily="-84" charset="0"/>
              </a:rPr>
              <a:t>partialité</a:t>
            </a:r>
            <a:r>
              <a:rPr lang="fr-FR" dirty="0" smtClean="0">
                <a:solidFill>
                  <a:srgbClr val="78FCFF"/>
                </a:solidFill>
                <a:latin typeface="Trebuchet MS" pitchFamily="-84" charset="0"/>
              </a:rPr>
              <a:t> </a:t>
            </a:r>
            <a:r>
              <a:rPr lang="fr-FR" dirty="0" smtClean="0">
                <a:solidFill>
                  <a:srgbClr val="FFFFFF"/>
                </a:solidFill>
                <a:latin typeface="Trebuchet MS" pitchFamily="-84" charset="0"/>
              </a:rPr>
              <a:t>d’un des médecins 				</a:t>
            </a:r>
            <a:r>
              <a:rPr lang="fr-FR" dirty="0" err="1" smtClean="0">
                <a:solidFill>
                  <a:srgbClr val="FFFFFF"/>
                </a:solidFill>
                <a:latin typeface="Trebuchet MS" pitchFamily="-84" charset="0"/>
              </a:rPr>
              <a:t>électrophysiologiste</a:t>
            </a:r>
            <a:r>
              <a:rPr lang="fr-FR" dirty="0" smtClean="0">
                <a:solidFill>
                  <a:srgbClr val="78FCFF"/>
                </a:solidFill>
                <a:latin typeface="Trebuchet MS" pitchFamily="-84" charset="0"/>
              </a:rPr>
              <a:t>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vis-à-vis des données cliniques ou				paracliniques</a:t>
            </a:r>
            <a:endParaRPr lang="fr-FR" dirty="0">
              <a:solidFill>
                <a:schemeClr val="bg1"/>
              </a:solidFill>
              <a:latin typeface="Trebuchet MS" pitchFamily="-8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rebuchet MS" pitchFamily="-84" charset="0"/>
            </a:endParaRP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228600" y="6324600"/>
            <a:ext cx="1005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3" charset="0"/>
                <a:ea typeface="Times New Roman" pitchFamily="-83" charset="0"/>
                <a:cs typeface="Times New Roman" pitchFamily="-83" charset="0"/>
              </a:rPr>
              <a:t>Comment expliquer les discordances entre 2 ENMG réalisés par des médecins ≠ ?</a:t>
            </a:r>
          </a:p>
        </p:txBody>
      </p:sp>
      <p:sp>
        <p:nvSpPr>
          <p:cNvPr id="46084" name="Rectangle 22"/>
          <p:cNvSpPr>
            <a:spLocks noChangeArrowheads="1"/>
          </p:cNvSpPr>
          <p:nvPr/>
        </p:nvSpPr>
        <p:spPr bwMode="auto">
          <a:xfrm>
            <a:off x="3167063" y="1947863"/>
            <a:ext cx="10287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9753600" y="6324600"/>
            <a:ext cx="4095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3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46086" name="Text Box 4"/>
          <p:cNvSpPr txBox="1">
            <a:spLocks noChangeArrowheads="1"/>
          </p:cNvSpPr>
          <p:nvPr/>
        </p:nvSpPr>
        <p:spPr bwMode="auto">
          <a:xfrm>
            <a:off x="266700" y="-685800"/>
            <a:ext cx="9677400" cy="4878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ts val="3575"/>
              </a:lnSpc>
              <a:spcBef>
                <a:spcPct val="50000"/>
              </a:spcBef>
              <a:tabLst>
                <a:tab pos="292100" algn="l"/>
                <a:tab pos="765175" algn="l"/>
                <a:tab pos="6286500" algn="l"/>
              </a:tabLst>
            </a:pPr>
            <a:endParaRPr lang="fr-FR" dirty="0" smtClean="0">
              <a:solidFill>
                <a:srgbClr val="FFFFFF"/>
              </a:solidFill>
              <a:latin typeface="Trebuchet MS" pitchFamily="-84" charset="0"/>
            </a:endParaRPr>
          </a:p>
          <a:p>
            <a:pPr>
              <a:lnSpc>
                <a:spcPts val="3575"/>
              </a:lnSpc>
              <a:spcBef>
                <a:spcPct val="50000"/>
              </a:spcBef>
              <a:tabLst>
                <a:tab pos="292100" algn="l"/>
                <a:tab pos="765175" algn="l"/>
                <a:tab pos="1435100" algn="l"/>
                <a:tab pos="6286500" algn="l"/>
              </a:tabLst>
            </a:pP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/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-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</a:t>
            </a:r>
            <a:r>
              <a:rPr lang="fr-FR" u="sng" dirty="0" smtClean="0">
                <a:solidFill>
                  <a:srgbClr val="FFFFFF"/>
                </a:solidFill>
                <a:latin typeface="Trebuchet MS" pitchFamily="-84" charset="0"/>
              </a:rPr>
              <a:t>A l’échelon national</a:t>
            </a:r>
            <a:r>
              <a:rPr lang="fr-FR" dirty="0" smtClean="0">
                <a:solidFill>
                  <a:srgbClr val="FFFFFF"/>
                </a:solidFill>
                <a:latin typeface="Trebuchet MS" pitchFamily="-84" charset="0"/>
              </a:rPr>
              <a:t> : </a:t>
            </a:r>
            <a:r>
              <a:rPr lang="fr-FR" b="1" dirty="0" smtClean="0">
                <a:solidFill>
                  <a:srgbClr val="78FCFF"/>
                </a:solidFill>
                <a:latin typeface="Trebuchet MS" pitchFamily="-84" charset="0"/>
              </a:rPr>
              <a:t>manque d’un diplôme </a:t>
            </a:r>
            <a:r>
              <a:rPr lang="fr-FR" b="1" dirty="0" err="1" smtClean="0">
                <a:solidFill>
                  <a:srgbClr val="78FCFF"/>
                </a:solidFill>
                <a:latin typeface="Trebuchet MS" pitchFamily="-84" charset="0"/>
              </a:rPr>
              <a:t>inter-</a:t>
            </a:r>
            <a:r>
              <a:rPr lang="fr-FR" b="1" dirty="0" smtClean="0">
                <a:solidFill>
                  <a:srgbClr val="78FCFF"/>
                </a:solidFill>
                <a:latin typeface="Trebuchet MS" pitchFamily="-84" charset="0"/>
              </a:rPr>
              <a:t>				universitaire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en électrophysiologie =&gt;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	. méconnaissance d’un piège, d’une variante anatomique</a:t>
            </a:r>
            <a:b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		. pratique inadéquate d’une technique</a:t>
            </a:r>
            <a:r>
              <a:rPr lang="fr-FR" dirty="0" smtClean="0">
                <a:solidFill>
                  <a:srgbClr val="FFFFFF"/>
                </a:solidFill>
                <a:latin typeface="Trebuchet MS" pitchFamily="-84" charset="0"/>
              </a:rPr>
              <a:t/>
            </a:r>
            <a:br>
              <a:rPr lang="fr-FR" dirty="0" smtClean="0">
                <a:solidFill>
                  <a:srgbClr val="FFFFFF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rgbClr val="FFFFFF"/>
                </a:solidFill>
                <a:latin typeface="Trebuchet MS" pitchFamily="-84" charset="0"/>
              </a:rPr>
              <a:t>	-	</a:t>
            </a:r>
            <a:r>
              <a:rPr lang="fr-FR" u="sng" dirty="0" smtClean="0">
                <a:solidFill>
                  <a:srgbClr val="FFFFFF"/>
                </a:solidFill>
                <a:latin typeface="Trebuchet MS" pitchFamily="-84" charset="0"/>
              </a:rPr>
              <a:t>A l’échelon international</a:t>
            </a:r>
            <a:r>
              <a:rPr lang="fr-FR" dirty="0" smtClean="0">
                <a:solidFill>
                  <a:srgbClr val="FFFFFF"/>
                </a:solidFill>
                <a:latin typeface="Trebuchet MS" pitchFamily="-84" charset="0"/>
              </a:rPr>
              <a:t> : </a:t>
            </a:r>
            <a:r>
              <a:rPr lang="fr-FR" b="1" dirty="0" smtClean="0">
                <a:solidFill>
                  <a:srgbClr val="78FCFF"/>
                </a:solidFill>
                <a:latin typeface="Trebuchet MS" pitchFamily="-84" charset="0"/>
              </a:rPr>
              <a:t>manque de </a:t>
            </a:r>
            <a:r>
              <a:rPr lang="fr-FR" b="1" dirty="0">
                <a:solidFill>
                  <a:srgbClr val="78FCFF"/>
                </a:solidFill>
                <a:latin typeface="Trebuchet MS" pitchFamily="-84" charset="0"/>
              </a:rPr>
              <a:t>ligne de conduite</a:t>
            </a:r>
            <a:r>
              <a:rPr lang="fr-FR" b="1" dirty="0" smtClean="0">
                <a:solidFill>
                  <a:schemeClr val="bg1"/>
                </a:solidFill>
                <a:latin typeface="Trebuchet MS" pitchFamily="-84" charset="0"/>
              </a:rPr>
              <a:t> 			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définissant 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la stratégie à mettre en place, les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nerfs 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et les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			muscles 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à étudier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	 </a:t>
            </a:r>
            <a:endParaRPr lang="fr-FR" dirty="0">
              <a:solidFill>
                <a:schemeClr val="bg1"/>
              </a:solidFill>
              <a:latin typeface="Trebuchet MS" pitchFamily="-8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7700" y="4943326"/>
            <a:ext cx="8763000" cy="100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575"/>
              </a:lnSpc>
              <a:spcBef>
                <a:spcPct val="50000"/>
              </a:spcBef>
              <a:tabLst>
                <a:tab pos="292100" algn="l"/>
                <a:tab pos="765175" algn="l"/>
                <a:tab pos="6286500" algn="l"/>
              </a:tabLst>
            </a:pPr>
            <a:r>
              <a:rPr lang="fr-FR" b="1" dirty="0" smtClean="0">
                <a:solidFill>
                  <a:srgbClr val="78FCFF"/>
                </a:solidFill>
                <a:latin typeface="Trebuchet MS" pitchFamily="-84" charset="0"/>
              </a:rPr>
              <a:t>Plusieurs « écoles » d’ENMG</a:t>
            </a:r>
            <a:r>
              <a:rPr lang="fr-FR" dirty="0" smtClean="0">
                <a:solidFill>
                  <a:srgbClr val="FFFFFF"/>
                </a:solidFill>
                <a:latin typeface="Trebuchet MS" pitchFamily="-84" charset="0"/>
              </a:rPr>
              <a:t> avec des façons, parfois très différentes, de faire et d’interpréter les résultats</a:t>
            </a:r>
            <a:endParaRPr lang="fr-FR" dirty="0">
              <a:solidFill>
                <a:schemeClr val="bg1"/>
              </a:solidFill>
              <a:latin typeface="Trebuchet MS" pitchFamily="-84" charset="0"/>
            </a:endParaRPr>
          </a:p>
        </p:txBody>
      </p:sp>
      <p:sp>
        <p:nvSpPr>
          <p:cNvPr id="9" name="Flèche vers le bas 8"/>
          <p:cNvSpPr/>
          <p:nvPr/>
        </p:nvSpPr>
        <p:spPr>
          <a:xfrm>
            <a:off x="4430268" y="3810000"/>
            <a:ext cx="484632" cy="97840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rebuchet MS" pitchFamily="-84" charset="0"/>
            </a:endParaRP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228600" y="6324600"/>
            <a:ext cx="1051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3" charset="0"/>
                <a:ea typeface="Times New Roman" pitchFamily="-83" charset="0"/>
                <a:cs typeface="Times New Roman" pitchFamily="-83" charset="0"/>
              </a:rPr>
              <a:t>Comment rédiger une demande d’ENMG dans le cadre d’une expertise ?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9866313" y="6324600"/>
            <a:ext cx="4095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2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44037" name="Text Box 4"/>
          <p:cNvSpPr txBox="1">
            <a:spLocks noChangeArrowheads="1"/>
          </p:cNvSpPr>
          <p:nvPr/>
        </p:nvSpPr>
        <p:spPr bwMode="auto">
          <a:xfrm>
            <a:off x="266700" y="522288"/>
            <a:ext cx="9677400" cy="275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ts val="3575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6286500" algn="l"/>
              </a:tabLst>
            </a:pPr>
            <a:r>
              <a:rPr lang="fr-FR" dirty="0">
                <a:latin typeface="Trebuchet MS" pitchFamily="-84" charset="0"/>
              </a:rPr>
              <a:t> </a:t>
            </a:r>
            <a:r>
              <a:rPr lang="nl-BE" b="1" dirty="0">
                <a:solidFill>
                  <a:srgbClr val="FFFF00"/>
                </a:solidFill>
                <a:latin typeface="Trebuchet MS" pitchFamily="-84" charset="0"/>
              </a:rPr>
              <a:t>Demande ciblée sur une pathologie </a:t>
            </a:r>
            <a:r>
              <a:rPr lang="nl-BE" b="1" dirty="0" smtClean="0">
                <a:solidFill>
                  <a:srgbClr val="FFFF00"/>
                </a:solidFill>
                <a:latin typeface="Trebuchet MS" pitchFamily="-84" charset="0"/>
              </a:rPr>
              <a:t>précise</a:t>
            </a:r>
            <a:r>
              <a:rPr lang="nl-BE" dirty="0" smtClean="0">
                <a:solidFill>
                  <a:srgbClr val="FFFFFF"/>
                </a:solidFill>
                <a:latin typeface="Trebuchet MS" pitchFamily="-84" charset="0"/>
              </a:rPr>
              <a:t> : CC, C7, CLE</a:t>
            </a:r>
          </a:p>
          <a:p>
            <a:pPr>
              <a:lnSpc>
                <a:spcPts val="3575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6286500" algn="l"/>
              </a:tabLst>
            </a:pPr>
            <a:r>
              <a:rPr lang="nl-BE" b="1" dirty="0">
                <a:solidFill>
                  <a:srgbClr val="FFFFFF"/>
                </a:solidFill>
                <a:latin typeface="Trebuchet MS" pitchFamily="-84" charset="0"/>
              </a:rPr>
              <a:t> </a:t>
            </a:r>
            <a:r>
              <a:rPr lang="nl-BE" b="1" dirty="0">
                <a:solidFill>
                  <a:srgbClr val="FFFF00"/>
                </a:solidFill>
                <a:latin typeface="Trebuchet MS" pitchFamily="-84" charset="0"/>
              </a:rPr>
              <a:t>Demande complète</a:t>
            </a:r>
            <a:r>
              <a:rPr lang="nl-BE" dirty="0">
                <a:solidFill>
                  <a:schemeClr val="bg1"/>
                </a:solidFill>
                <a:latin typeface="Trebuchet MS" pitchFamily="-84" charset="0"/>
              </a:rPr>
              <a:t> : </a:t>
            </a:r>
            <a:r>
              <a:rPr lang="nl-BE" dirty="0" smtClean="0">
                <a:solidFill>
                  <a:schemeClr val="bg1"/>
                </a:solidFill>
                <a:latin typeface="Trebuchet MS" pitchFamily="-84" charset="0"/>
              </a:rPr>
              <a:t>plaintes et signes cliniques =&gt; hypothèse 	clinique et justifient un ENMG</a:t>
            </a:r>
          </a:p>
          <a:p>
            <a:pPr>
              <a:lnSpc>
                <a:spcPts val="3575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6286500" algn="l"/>
              </a:tabLst>
            </a:pPr>
            <a:r>
              <a:rPr lang="nl-BE" dirty="0">
                <a:solidFill>
                  <a:schemeClr val="bg1"/>
                </a:solidFill>
                <a:latin typeface="Trebuchet MS" pitchFamily="-84" charset="0"/>
              </a:rPr>
              <a:t> </a:t>
            </a:r>
            <a:r>
              <a:rPr lang="nl-BE" b="1" dirty="0">
                <a:solidFill>
                  <a:srgbClr val="FFFF00"/>
                </a:solidFill>
                <a:latin typeface="Trebuchet MS" pitchFamily="-84" charset="0"/>
              </a:rPr>
              <a:t>Fournir </a:t>
            </a:r>
            <a:r>
              <a:rPr lang="nl-BE" dirty="0">
                <a:solidFill>
                  <a:schemeClr val="bg1"/>
                </a:solidFill>
                <a:latin typeface="Trebuchet MS" pitchFamily="-84" charset="0"/>
              </a:rPr>
              <a:t>à l’électromyographiste un exemplaire des examens 	ENMG antérieurs</a:t>
            </a:r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1181100" y="3733800"/>
            <a:ext cx="8305800" cy="1200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fr-FR" dirty="0">
                <a:solidFill>
                  <a:srgbClr val="000090"/>
                </a:solidFill>
                <a:latin typeface="Trebuchet MS" pitchFamily="-84" charset="0"/>
              </a:rPr>
              <a:t>Plus la demande d’examen est vague (EMG des </a:t>
            </a:r>
            <a:r>
              <a:rPr lang="fr-FR" dirty="0" smtClean="0">
                <a:solidFill>
                  <a:srgbClr val="000090"/>
                </a:solidFill>
                <a:latin typeface="Trebuchet MS" pitchFamily="-84" charset="0"/>
              </a:rPr>
              <a:t>MS) </a:t>
            </a:r>
            <a:r>
              <a:rPr lang="fr-FR" dirty="0">
                <a:solidFill>
                  <a:srgbClr val="000090"/>
                </a:solidFill>
                <a:latin typeface="Trebuchet MS" pitchFamily="-84" charset="0"/>
              </a:rPr>
              <a:t>et plus le désagrément pour le patient est grand, car plus grand est le nombre de </a:t>
            </a:r>
            <a:r>
              <a:rPr lang="fr-FR" dirty="0" smtClean="0">
                <a:solidFill>
                  <a:srgbClr val="000090"/>
                </a:solidFill>
                <a:latin typeface="Trebuchet MS" pitchFamily="-84" charset="0"/>
              </a:rPr>
              <a:t>muscles (24) </a:t>
            </a:r>
            <a:r>
              <a:rPr lang="fr-FR" dirty="0">
                <a:solidFill>
                  <a:srgbClr val="000090"/>
                </a:solidFill>
                <a:latin typeface="Trebuchet MS" pitchFamily="-84" charset="0"/>
              </a:rPr>
              <a:t>et de </a:t>
            </a:r>
            <a:r>
              <a:rPr lang="fr-FR" dirty="0" smtClean="0">
                <a:solidFill>
                  <a:srgbClr val="000090"/>
                </a:solidFill>
                <a:latin typeface="Trebuchet MS" pitchFamily="-84" charset="0"/>
              </a:rPr>
              <a:t>nerfs (16) </a:t>
            </a:r>
            <a:r>
              <a:rPr lang="fr-FR" dirty="0">
                <a:solidFill>
                  <a:srgbClr val="000090"/>
                </a:solidFill>
                <a:latin typeface="Trebuchet MS" pitchFamily="-84" charset="0"/>
              </a:rPr>
              <a:t>à étudier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4610100" y="5181600"/>
            <a:ext cx="49847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nl-BE" sz="800">
                <a:solidFill>
                  <a:schemeClr val="bg1"/>
                </a:solidFill>
                <a:latin typeface="Trebuchet MS" pitchFamily="-84" charset="0"/>
              </a:rPr>
              <a:t>(Les examens paracliniques, réalisés dans le cadre d’une expertise médicale, doivent être non invasif…)</a:t>
            </a:r>
            <a:endParaRPr lang="en-US" sz="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>
            <a:off x="457200" y="533400"/>
            <a:ext cx="55626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fr-FR" sz="3600" kern="10" spc="72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  <a:p>
            <a:pPr algn="ctr"/>
            <a:r>
              <a:rPr lang="fr-FR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Les outils</a:t>
            </a:r>
          </a:p>
          <a:p>
            <a:pPr algn="ctr"/>
            <a:r>
              <a:rPr lang="fr-FR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électrophysiologiques</a:t>
            </a:r>
            <a:endParaRPr lang="en-US" sz="3600" kern="10" spc="72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37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495300" y="4641850"/>
            <a:ext cx="95250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</a:tabLst>
            </a:pPr>
            <a:r>
              <a:rPr lang="fr-FR">
                <a:latin typeface="Trebuchet MS" pitchFamily="-84" charset="0"/>
              </a:rPr>
              <a:t> </a:t>
            </a: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permettent une évaluation </a:t>
            </a:r>
            <a:r>
              <a:rPr lang="fr-FR" b="1">
                <a:solidFill>
                  <a:srgbClr val="78FCFF"/>
                </a:solidFill>
                <a:latin typeface="Trebuchet MS" pitchFamily="-84" charset="0"/>
              </a:rPr>
              <a:t>FONCTIONNELLE</a:t>
            </a: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 du système nerveux</a:t>
            </a:r>
          </a:p>
        </p:txBody>
      </p:sp>
      <p:pic>
        <p:nvPicPr>
          <p:cNvPr id="7" name="Picture 6" descr="image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304800"/>
            <a:ext cx="2640013" cy="352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100" y="6308725"/>
            <a:ext cx="40374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4" charset="0"/>
              </a:rPr>
              <a:t>Les 5 outils électrophysiologiques</a:t>
            </a:r>
            <a:endParaRPr lang="fr-FR" sz="200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-8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rebuchet MS" pitchFamily="-84" charset="0"/>
            </a:endParaRP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228600" y="6324600"/>
            <a:ext cx="1051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3" charset="0"/>
                <a:ea typeface="Times New Roman" pitchFamily="-83" charset="0"/>
                <a:cs typeface="Times New Roman" pitchFamily="-83" charset="0"/>
              </a:rPr>
              <a:t>MERCI</a:t>
            </a:r>
          </a:p>
        </p:txBody>
      </p:sp>
      <p:sp>
        <p:nvSpPr>
          <p:cNvPr id="47108" name="WordArt 5"/>
          <p:cNvSpPr>
            <a:spLocks noChangeArrowheads="1" noChangeShapeType="1" noTextEdit="1"/>
          </p:cNvSpPr>
          <p:nvPr/>
        </p:nvSpPr>
        <p:spPr bwMode="auto">
          <a:xfrm>
            <a:off x="495300" y="228600"/>
            <a:ext cx="9296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2000" kern="10" spc="72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Conclusions</a:t>
            </a:r>
            <a:endParaRPr lang="en-US" sz="2000" kern="10" spc="72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9866313" y="6324600"/>
            <a:ext cx="4095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1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66700" y="1143000"/>
            <a:ext cx="9677400" cy="4970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ts val="3575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6286500" algn="l"/>
              </a:tabLst>
            </a:pPr>
            <a:r>
              <a:rPr lang="fr-FR" dirty="0" smtClean="0">
                <a:latin typeface="Trebuchet MS" pitchFamily="-84" charset="0"/>
              </a:rPr>
              <a:t> </a:t>
            </a:r>
            <a:r>
              <a:rPr lang="nl-BE" b="1" dirty="0" smtClean="0">
                <a:solidFill>
                  <a:srgbClr val="FFFFFF"/>
                </a:solidFill>
                <a:latin typeface="Trebuchet MS" pitchFamily="-84" charset="0"/>
              </a:rPr>
              <a:t>ENMG est plus </a:t>
            </a:r>
            <a:r>
              <a:rPr lang="nl-BE" b="1" dirty="0" smtClean="0">
                <a:solidFill>
                  <a:srgbClr val="FFFF00"/>
                </a:solidFill>
                <a:latin typeface="Trebuchet MS" pitchFamily="-84" charset="0"/>
              </a:rPr>
              <a:t>fiable et sensible </a:t>
            </a:r>
            <a:r>
              <a:rPr lang="nl-BE" b="1" dirty="0" smtClean="0">
                <a:solidFill>
                  <a:srgbClr val="FFFFFF"/>
                </a:solidFill>
                <a:latin typeface="Trebuchet MS" pitchFamily="-84" charset="0"/>
              </a:rPr>
              <a:t>dans les </a:t>
            </a:r>
            <a:r>
              <a:rPr lang="nl-BE" b="1" dirty="0" smtClean="0">
                <a:solidFill>
                  <a:srgbClr val="FFFF00"/>
                </a:solidFill>
                <a:latin typeface="Trebuchet MS" pitchFamily="-84" charset="0"/>
              </a:rPr>
              <a:t>neuropathies focales 	distales</a:t>
            </a:r>
            <a:r>
              <a:rPr lang="nl-BE" b="1" dirty="0" smtClean="0">
                <a:solidFill>
                  <a:srgbClr val="FFFFFF"/>
                </a:solidFill>
                <a:latin typeface="Trebuchet MS" pitchFamily="-84" charset="0"/>
              </a:rPr>
              <a:t> que dans les atteintes focales proximales 	(radiculopathies)</a:t>
            </a:r>
            <a:endParaRPr lang="nl-BE" dirty="0" smtClean="0">
              <a:solidFill>
                <a:srgbClr val="FFFFFF"/>
              </a:solidFill>
              <a:latin typeface="Trebuchet MS" pitchFamily="-84" charset="0"/>
            </a:endParaRPr>
          </a:p>
          <a:p>
            <a:pPr>
              <a:lnSpc>
                <a:spcPts val="3575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6286500" algn="l"/>
              </a:tabLst>
            </a:pPr>
            <a:r>
              <a:rPr lang="nl-BE" b="1" dirty="0" smtClean="0">
                <a:solidFill>
                  <a:srgbClr val="FFFFFF"/>
                </a:solidFill>
                <a:latin typeface="Trebuchet MS" pitchFamily="-84" charset="0"/>
              </a:rPr>
              <a:t> ENMG sur-estime la séquelle des neuropathies focales distales</a:t>
            </a:r>
          </a:p>
          <a:p>
            <a:pPr>
              <a:lnSpc>
                <a:spcPts val="3575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6286500" algn="l"/>
              </a:tabLst>
            </a:pPr>
            <a:r>
              <a:rPr lang="nl-BE" b="1" dirty="0" smtClean="0">
                <a:solidFill>
                  <a:srgbClr val="FFFFFF"/>
                </a:solidFill>
                <a:latin typeface="Trebuchet MS" pitchFamily="-84" charset="0"/>
              </a:rPr>
              <a:t> ENMG sous-estime la séquelle des radiculopathies</a:t>
            </a:r>
          </a:p>
          <a:p>
            <a:pPr>
              <a:lnSpc>
                <a:spcPts val="3575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6286500" algn="l"/>
              </a:tabLst>
            </a:pPr>
            <a:r>
              <a:rPr lang="nl-BE" b="1" dirty="0" smtClean="0">
                <a:solidFill>
                  <a:srgbClr val="FFFFFF"/>
                </a:solidFill>
                <a:latin typeface="Trebuchet MS" pitchFamily="-84" charset="0"/>
              </a:rPr>
              <a:t> Demande d’examen </a:t>
            </a:r>
            <a:r>
              <a:rPr lang="nl-BE" b="1" dirty="0" smtClean="0">
                <a:solidFill>
                  <a:srgbClr val="FFFF00"/>
                </a:solidFill>
                <a:latin typeface="Trebuchet MS" pitchFamily="-84" charset="0"/>
              </a:rPr>
              <a:t>ciblée </a:t>
            </a:r>
            <a:r>
              <a:rPr lang="nl-BE" b="1" dirty="0" smtClean="0">
                <a:solidFill>
                  <a:srgbClr val="FFFFFF"/>
                </a:solidFill>
                <a:latin typeface="Trebuchet MS" pitchFamily="-84" charset="0"/>
              </a:rPr>
              <a:t>+ données cliniques + ENMG 	antérieures (conclusion, chiffres, courbes)</a:t>
            </a:r>
          </a:p>
          <a:p>
            <a:pPr>
              <a:lnSpc>
                <a:spcPts val="3575"/>
              </a:lnSpc>
              <a:spcBef>
                <a:spcPct val="50000"/>
              </a:spcBef>
              <a:buFontTx/>
              <a:buBlip>
                <a:blip r:embed="rId2"/>
              </a:buBlip>
              <a:tabLst>
                <a:tab pos="292100" algn="l"/>
                <a:tab pos="765175" algn="l"/>
                <a:tab pos="6286500" algn="l"/>
              </a:tabLst>
            </a:pPr>
            <a:r>
              <a:rPr lang="nl-BE" b="1" dirty="0" smtClean="0">
                <a:solidFill>
                  <a:srgbClr val="FFFFFF"/>
                </a:solidFill>
                <a:latin typeface="Trebuchet MS" pitchFamily="-84" charset="0"/>
              </a:rPr>
              <a:t> Dans les dossiers en aggravation, demander l’ENMG au médecin 	sapiteur sollicité préalablement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7" name="WordArt 3"/>
          <p:cNvSpPr>
            <a:spLocks noChangeArrowheads="1" noChangeShapeType="1" noTextEdit="1"/>
          </p:cNvSpPr>
          <p:nvPr/>
        </p:nvSpPr>
        <p:spPr bwMode="auto">
          <a:xfrm>
            <a:off x="457200" y="533400"/>
            <a:ext cx="55626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fr-FR" sz="3600" kern="10" spc="72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  <a:p>
            <a:pPr algn="ctr"/>
            <a:r>
              <a:rPr lang="fr-FR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Les potentiels </a:t>
            </a:r>
          </a:p>
          <a:p>
            <a:pPr algn="ctr"/>
            <a:r>
              <a:rPr lang="fr-FR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évoqués</a:t>
            </a:r>
            <a:endParaRPr lang="en-US" sz="3600" kern="10" spc="72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36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16390" name="Rectangle 5"/>
          <p:cNvSpPr>
            <a:spLocks noChangeArrowheads="1"/>
          </p:cNvSpPr>
          <p:nvPr/>
        </p:nvSpPr>
        <p:spPr bwMode="auto">
          <a:xfrm>
            <a:off x="1638300" y="3657600"/>
            <a:ext cx="18288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buFontTx/>
              <a:buBlip>
                <a:blip r:embed="rId2"/>
              </a:buBlip>
              <a:tabLst>
                <a:tab pos="266700" algn="l"/>
              </a:tabLst>
            </a:pPr>
            <a:r>
              <a:rPr lang="fr-FR">
                <a:latin typeface="Trebuchet MS" pitchFamily="-84" charset="0"/>
              </a:rPr>
              <a:t> </a:t>
            </a: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PEV</a:t>
            </a:r>
          </a:p>
          <a:p>
            <a:pPr>
              <a:spcBef>
                <a:spcPct val="50000"/>
              </a:spcBef>
              <a:buFontTx/>
              <a:buBlip>
                <a:blip r:embed="rId2"/>
              </a:buBlip>
              <a:tabLst>
                <a:tab pos="266700" algn="l"/>
              </a:tabLst>
            </a:pP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 PEA</a:t>
            </a:r>
          </a:p>
          <a:p>
            <a:pPr>
              <a:spcBef>
                <a:spcPct val="50000"/>
              </a:spcBef>
              <a:buFontTx/>
              <a:buBlip>
                <a:blip r:embed="rId2"/>
              </a:buBlip>
              <a:tabLst>
                <a:tab pos="266700" algn="l"/>
              </a:tabLst>
            </a:pP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 PES</a:t>
            </a:r>
          </a:p>
          <a:p>
            <a:pPr>
              <a:spcBef>
                <a:spcPct val="50000"/>
              </a:spcBef>
              <a:buFontTx/>
              <a:buBlip>
                <a:blip r:embed="rId2"/>
              </a:buBlip>
              <a:tabLst>
                <a:tab pos="266700" algn="l"/>
              </a:tabLst>
            </a:pP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 PEM</a:t>
            </a:r>
          </a:p>
        </p:txBody>
      </p:sp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4000500" y="4275138"/>
            <a:ext cx="565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Explorent </a:t>
            </a:r>
            <a:r>
              <a:rPr lang="fr-FR" u="sng">
                <a:solidFill>
                  <a:schemeClr val="bg1"/>
                </a:solidFill>
                <a:latin typeface="Trebuchet MS" pitchFamily="-84" charset="0"/>
              </a:rPr>
              <a:t>principalement</a:t>
            </a:r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 la conduction </a:t>
            </a:r>
          </a:p>
          <a:p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nerveuse </a:t>
            </a:r>
            <a:r>
              <a:rPr lang="fr-FR" b="1">
                <a:solidFill>
                  <a:srgbClr val="78FCFF"/>
                </a:solidFill>
                <a:latin typeface="Trebuchet MS" pitchFamily="-84" charset="0"/>
              </a:rPr>
              <a:t>CENTRALE</a:t>
            </a:r>
            <a:endParaRPr lang="en-US" b="1">
              <a:solidFill>
                <a:srgbClr val="78FCFF"/>
              </a:solidFill>
            </a:endParaRPr>
          </a:p>
        </p:txBody>
      </p:sp>
      <p:sp>
        <p:nvSpPr>
          <p:cNvPr id="8" name="Parenthèse fermante 7"/>
          <p:cNvSpPr/>
          <p:nvPr/>
        </p:nvSpPr>
        <p:spPr>
          <a:xfrm>
            <a:off x="3467100" y="3733800"/>
            <a:ext cx="228600" cy="1905000"/>
          </a:xfrm>
          <a:prstGeom prst="rightBracket">
            <a:avLst/>
          </a:prstGeom>
          <a:ln>
            <a:solidFill>
              <a:srgbClr val="78FC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9" name="Picture 6" descr="image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304800"/>
            <a:ext cx="2640013" cy="352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8100" y="6308725"/>
            <a:ext cx="40374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4" charset="0"/>
              </a:rPr>
              <a:t>Les 5 outils électrophysiologiques</a:t>
            </a:r>
            <a:endParaRPr lang="fr-FR" sz="200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-8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1" name="WordArt 3"/>
          <p:cNvSpPr>
            <a:spLocks noChangeArrowheads="1" noChangeShapeType="1" noTextEdit="1"/>
          </p:cNvSpPr>
          <p:nvPr/>
        </p:nvSpPr>
        <p:spPr bwMode="auto">
          <a:xfrm>
            <a:off x="457200" y="533400"/>
            <a:ext cx="55626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fr-FR" sz="3600" kern="10" spc="72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  <a:p>
            <a:pPr algn="ctr"/>
            <a:r>
              <a:rPr lang="fr-FR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ENMG</a:t>
            </a:r>
          </a:p>
          <a:p>
            <a:pPr algn="ctr"/>
            <a:endParaRPr lang="en-US" sz="3600" kern="10" spc="72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</p:txBody>
      </p:sp>
      <p:pic>
        <p:nvPicPr>
          <p:cNvPr id="17412" name="Picture 6" descr="image0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288925"/>
            <a:ext cx="2640013" cy="352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35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17414" name="Rectangle 5"/>
          <p:cNvSpPr>
            <a:spLocks noChangeArrowheads="1"/>
          </p:cNvSpPr>
          <p:nvPr/>
        </p:nvSpPr>
        <p:spPr bwMode="auto">
          <a:xfrm>
            <a:off x="342900" y="3505200"/>
            <a:ext cx="70104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buFontTx/>
              <a:buBlip>
                <a:blip r:embed="rId3"/>
              </a:buBlip>
              <a:tabLst>
                <a:tab pos="266700" algn="l"/>
              </a:tabLst>
            </a:pPr>
            <a:r>
              <a:rPr lang="fr-FR" dirty="0">
                <a:latin typeface="Trebuchet MS" pitchFamily="-84" charset="0"/>
              </a:rPr>
              <a:t> </a:t>
            </a:r>
            <a:r>
              <a:rPr lang="fr-FR" b="1" dirty="0">
                <a:solidFill>
                  <a:srgbClr val="78FCFF"/>
                </a:solidFill>
                <a:latin typeface="Trebuchet MS" pitchFamily="-84" charset="0"/>
              </a:rPr>
              <a:t>Neurographie sensitive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 (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VCS, </a:t>
            </a:r>
            <a:r>
              <a:rPr lang="fr-FR" dirty="0" err="1" smtClean="0">
                <a:solidFill>
                  <a:schemeClr val="bg1"/>
                </a:solidFill>
                <a:latin typeface="Trebuchet MS" pitchFamily="-84" charset="0"/>
              </a:rPr>
              <a:t>ampl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)</a:t>
            </a:r>
            <a:endParaRPr lang="fr-FR" dirty="0">
              <a:solidFill>
                <a:schemeClr val="bg1"/>
              </a:solidFill>
              <a:latin typeface="Trebuchet MS" pitchFamily="-84" charset="0"/>
            </a:endParaRPr>
          </a:p>
          <a:p>
            <a:pPr>
              <a:spcBef>
                <a:spcPct val="50000"/>
              </a:spcBef>
              <a:buFontTx/>
              <a:buBlip>
                <a:blip r:embed="rId3"/>
              </a:buBlip>
              <a:tabLst>
                <a:tab pos="266700" algn="l"/>
              </a:tabLst>
            </a:pP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 </a:t>
            </a:r>
            <a:r>
              <a:rPr lang="fr-FR" b="1" dirty="0">
                <a:solidFill>
                  <a:srgbClr val="78FCFF"/>
                </a:solidFill>
                <a:latin typeface="Trebuchet MS" pitchFamily="-84" charset="0"/>
              </a:rPr>
              <a:t>Neurographie motrice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 (LDM, VCM, 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F, </a:t>
            </a:r>
            <a:r>
              <a:rPr lang="fr-FR" dirty="0" err="1" smtClean="0">
                <a:solidFill>
                  <a:schemeClr val="bg1"/>
                </a:solidFill>
                <a:latin typeface="Trebuchet MS" pitchFamily="-84" charset="0"/>
              </a:rPr>
              <a:t>ampl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)</a:t>
            </a:r>
            <a:endParaRPr lang="fr-FR" dirty="0">
              <a:solidFill>
                <a:schemeClr val="bg1"/>
              </a:solidFill>
              <a:latin typeface="Trebuchet MS" pitchFamily="-84" charset="0"/>
            </a:endParaRPr>
          </a:p>
          <a:p>
            <a:pPr>
              <a:spcBef>
                <a:spcPct val="50000"/>
              </a:spcBef>
              <a:buFontTx/>
              <a:buBlip>
                <a:blip r:embed="rId3"/>
              </a:buBlip>
              <a:tabLst>
                <a:tab pos="266700" algn="l"/>
              </a:tabLst>
            </a:pP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 Réflexologie (H et T)</a:t>
            </a:r>
          </a:p>
          <a:p>
            <a:pPr>
              <a:spcBef>
                <a:spcPct val="50000"/>
              </a:spcBef>
              <a:buFontTx/>
              <a:buBlip>
                <a:blip r:embed="rId3"/>
              </a:buBlip>
              <a:tabLst>
                <a:tab pos="266700" algn="l"/>
              </a:tabLst>
            </a:pP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 </a:t>
            </a:r>
            <a:r>
              <a:rPr lang="fr-FR" b="1" dirty="0">
                <a:solidFill>
                  <a:srgbClr val="78FCFF"/>
                </a:solidFill>
                <a:latin typeface="Trebuchet MS" pitchFamily="-84" charset="0"/>
              </a:rPr>
              <a:t>Electromyographie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 (repos et</a:t>
            </a:r>
            <a:r>
              <a:rPr lang="fr-FR" dirty="0" smtClean="0">
                <a:solidFill>
                  <a:schemeClr val="bg1"/>
                </a:solidFill>
                <a:latin typeface="Trebuchet MS" pitchFamily="-84" charset="0"/>
              </a:rPr>
              <a:t> contraction 	musculaire 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volontaire)</a:t>
            </a:r>
          </a:p>
        </p:txBody>
      </p:sp>
      <p:sp>
        <p:nvSpPr>
          <p:cNvPr id="17415" name="Rectangle 6"/>
          <p:cNvSpPr>
            <a:spLocks noChangeArrowheads="1"/>
          </p:cNvSpPr>
          <p:nvPr/>
        </p:nvSpPr>
        <p:spPr bwMode="auto">
          <a:xfrm>
            <a:off x="7110412" y="4275138"/>
            <a:ext cx="33670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Exploration fonctionnelle du SN </a:t>
            </a:r>
            <a:r>
              <a:rPr lang="fr-FR" b="1" dirty="0">
                <a:solidFill>
                  <a:srgbClr val="78FCFF"/>
                </a:solidFill>
                <a:latin typeface="Trebuchet MS" pitchFamily="-84" charset="0"/>
              </a:rPr>
              <a:t>PERIPHERIQUE</a:t>
            </a:r>
            <a:endParaRPr lang="en-US" b="1" dirty="0">
              <a:solidFill>
                <a:srgbClr val="78FCFF"/>
              </a:solidFill>
            </a:endParaRPr>
          </a:p>
        </p:txBody>
      </p:sp>
      <p:sp>
        <p:nvSpPr>
          <p:cNvPr id="8" name="Parenthèse fermante 7"/>
          <p:cNvSpPr/>
          <p:nvPr/>
        </p:nvSpPr>
        <p:spPr>
          <a:xfrm>
            <a:off x="6743700" y="3581400"/>
            <a:ext cx="228600" cy="2362200"/>
          </a:xfrm>
          <a:prstGeom prst="rightBracket">
            <a:avLst/>
          </a:prstGeom>
          <a:ln>
            <a:solidFill>
              <a:srgbClr val="78FC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417" name="Rectangle 8"/>
          <p:cNvSpPr>
            <a:spLocks noChangeArrowheads="1"/>
          </p:cNvSpPr>
          <p:nvPr/>
        </p:nvSpPr>
        <p:spPr bwMode="auto">
          <a:xfrm>
            <a:off x="1485900" y="1752600"/>
            <a:ext cx="284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>
                <a:solidFill>
                  <a:schemeClr val="bg1"/>
                </a:solidFill>
                <a:latin typeface="Trebuchet MS" pitchFamily="-84" charset="0"/>
              </a:rPr>
              <a:t>Anciennement EMG</a:t>
            </a:r>
            <a:endParaRPr lang="en-US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8100" y="6308725"/>
            <a:ext cx="40374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84" charset="0"/>
              </a:rPr>
              <a:t>Les 5 outils électrophysiologiques</a:t>
            </a:r>
            <a:endParaRPr lang="fr-FR" sz="200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-8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5" name="WordArt 3"/>
          <p:cNvSpPr>
            <a:spLocks noChangeArrowheads="1" noChangeShapeType="1" noTextEdit="1"/>
          </p:cNvSpPr>
          <p:nvPr/>
        </p:nvSpPr>
        <p:spPr bwMode="auto">
          <a:xfrm>
            <a:off x="190500" y="1752600"/>
            <a:ext cx="49530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Les 4 grands buts</a:t>
            </a:r>
          </a:p>
          <a:p>
            <a:pPr algn="ctr"/>
            <a:r>
              <a:rPr lang="fr-FR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blurRad="63500" dist="46662" dir="3284183" algn="ctr" rotWithShape="0">
                    <a:srgbClr val="4D4D4D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de l’ENMG</a:t>
            </a:r>
            <a:endParaRPr lang="en-US" sz="3600" kern="10" spc="72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blurRad="63500" dist="46662" dir="3284183" algn="ctr" rotWithShape="0">
                  <a:srgbClr val="4D4D4D">
                    <a:alpha val="74997"/>
                  </a:srgbClr>
                </a:outerShdw>
              </a:effectLst>
              <a:latin typeface="Arial Black"/>
              <a:ea typeface="Arial Black"/>
              <a:cs typeface="Arial Black"/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34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pic>
        <p:nvPicPr>
          <p:cNvPr id="18437" name="Image 8" descr="but_euro_2012.jpg.h380.jpg.568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30850" y="1828800"/>
            <a:ext cx="441325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rebuchet MS" pitchFamily="-84" charset="0"/>
              </a:rPr>
              <a:t> </a:t>
            </a:r>
          </a:p>
        </p:txBody>
      </p:sp>
      <p:sp>
        <p:nvSpPr>
          <p:cNvPr id="19459" name="Text Box 16"/>
          <p:cNvSpPr txBox="1">
            <a:spLocks noChangeArrowheads="1"/>
          </p:cNvSpPr>
          <p:nvPr/>
        </p:nvSpPr>
        <p:spPr bwMode="auto">
          <a:xfrm>
            <a:off x="266700" y="1828800"/>
            <a:ext cx="80772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buFontTx/>
              <a:buBlip>
                <a:blip r:embed="rId2"/>
              </a:buBlip>
              <a:tabLst>
                <a:tab pos="533400" algn="l"/>
                <a:tab pos="2381250" algn="l"/>
                <a:tab pos="6286500" algn="l"/>
              </a:tabLst>
            </a:pPr>
            <a:r>
              <a:rPr lang="fr-FR" sz="4000">
                <a:latin typeface="Trebuchet MS" pitchFamily="-84" charset="0"/>
              </a:rPr>
              <a:t> </a:t>
            </a:r>
            <a:r>
              <a:rPr lang="fr-FR" sz="4000">
                <a:solidFill>
                  <a:schemeClr val="bg1"/>
                </a:solidFill>
                <a:latin typeface="Trebuchet MS" pitchFamily="-84" charset="0"/>
              </a:rPr>
              <a:t>Confirmer ou </a:t>
            </a:r>
            <a:br>
              <a:rPr lang="fr-FR" sz="400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sz="4000">
                <a:solidFill>
                  <a:schemeClr val="bg1"/>
                </a:solidFill>
                <a:latin typeface="Trebuchet MS" pitchFamily="-84" charset="0"/>
              </a:rPr>
              <a:t>	infirmer une 		hypothèse clinique</a:t>
            </a:r>
            <a:br>
              <a:rPr lang="fr-FR" sz="400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sz="4000">
                <a:solidFill>
                  <a:schemeClr val="bg1"/>
                </a:solidFill>
                <a:latin typeface="Trebuchet MS" pitchFamily="-84" charset="0"/>
              </a:rPr>
              <a:t>	d’atteinte du SNP</a:t>
            </a:r>
          </a:p>
        </p:txBody>
      </p:sp>
      <p:sp>
        <p:nvSpPr>
          <p:cNvPr id="19460" name="Rectangle 22"/>
          <p:cNvSpPr>
            <a:spLocks noChangeArrowheads="1"/>
          </p:cNvSpPr>
          <p:nvPr/>
        </p:nvSpPr>
        <p:spPr bwMode="auto">
          <a:xfrm>
            <a:off x="3167063" y="1947863"/>
            <a:ext cx="10287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33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228600" y="6324600"/>
            <a:ext cx="716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1" charset="0"/>
                <a:ea typeface="Times New Roman" pitchFamily="-1" charset="0"/>
                <a:cs typeface="Times New Roman" pitchFamily="-1" charset="0"/>
              </a:rPr>
              <a:t>1er but</a:t>
            </a:r>
          </a:p>
        </p:txBody>
      </p:sp>
      <p:pic>
        <p:nvPicPr>
          <p:cNvPr id="19463" name="Image 8" descr="but_euro_2012.jpg.h380.jpg.568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30850" y="1828800"/>
            <a:ext cx="441325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10287000" cy="6172200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rebuchet MS" pitchFamily="-84" charset="0"/>
              </a:rPr>
              <a:t> </a:t>
            </a:r>
          </a:p>
        </p:txBody>
      </p:sp>
      <p:sp>
        <p:nvSpPr>
          <p:cNvPr id="20483" name="Text Box 16"/>
          <p:cNvSpPr txBox="1">
            <a:spLocks noChangeArrowheads="1"/>
          </p:cNvSpPr>
          <p:nvPr/>
        </p:nvSpPr>
        <p:spPr bwMode="auto">
          <a:xfrm>
            <a:off x="266700" y="152400"/>
            <a:ext cx="91440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tabLst>
                <a:tab pos="533400" algn="l"/>
                <a:tab pos="2381250" algn="l"/>
                <a:tab pos="6286500" algn="l"/>
              </a:tabLst>
            </a:pPr>
            <a:endParaRPr lang="fr-FR" sz="4000" dirty="0">
              <a:latin typeface="Trebuchet MS" pitchFamily="-84" charset="0"/>
            </a:endParaRPr>
          </a:p>
          <a:p>
            <a:pPr>
              <a:spcBef>
                <a:spcPct val="50000"/>
              </a:spcBef>
              <a:buFontTx/>
              <a:buBlip>
                <a:blip r:embed="rId2"/>
              </a:buBlip>
              <a:tabLst>
                <a:tab pos="533400" algn="l"/>
                <a:tab pos="3403600" algn="l"/>
                <a:tab pos="6286500" algn="l"/>
              </a:tabLst>
            </a:pPr>
            <a:r>
              <a:rPr lang="fr-FR" sz="4000" dirty="0">
                <a:solidFill>
                  <a:schemeClr val="bg1"/>
                </a:solidFill>
                <a:latin typeface="Trebuchet MS" pitchFamily="-84" charset="0"/>
              </a:rPr>
              <a:t> Préciser le site lésionnel</a:t>
            </a:r>
            <a:br>
              <a:rPr lang="fr-FR" sz="4000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sz="4000" dirty="0">
                <a:solidFill>
                  <a:schemeClr val="bg1"/>
                </a:solidFill>
                <a:latin typeface="Trebuchet MS" pitchFamily="-84" charset="0"/>
              </a:rPr>
              <a:t>	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1. Proximal : 	corps neuronaux moteurs et/ou sensitifs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	une ou plusieurs racines nerveuses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	plexus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2. Distal focal : 	mononeuropathie tronculaire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3. Distal diffus : 	polyneuropathie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	mononeuropathie multiple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4. </a:t>
            </a:r>
            <a:r>
              <a:rPr lang="fr-FR" dirty="0" err="1">
                <a:solidFill>
                  <a:schemeClr val="bg1"/>
                </a:solidFill>
                <a:latin typeface="Trebuchet MS" pitchFamily="-84" charset="0"/>
              </a:rPr>
              <a:t>Proximo-distal</a:t>
            </a: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 :	polyradiculonévrite</a:t>
            </a:r>
            <a:br>
              <a:rPr lang="fr-FR" dirty="0">
                <a:solidFill>
                  <a:schemeClr val="bg1"/>
                </a:solidFill>
                <a:latin typeface="Trebuchet MS" pitchFamily="-84" charset="0"/>
              </a:rPr>
            </a:br>
            <a:r>
              <a:rPr lang="fr-FR" dirty="0">
                <a:solidFill>
                  <a:schemeClr val="bg1"/>
                </a:solidFill>
                <a:latin typeface="Trebuchet MS" pitchFamily="-84" charset="0"/>
              </a:rPr>
              <a:t>		</a:t>
            </a:r>
          </a:p>
        </p:txBody>
      </p:sp>
      <p:sp>
        <p:nvSpPr>
          <p:cNvPr id="20484" name="Rectangle 22"/>
          <p:cNvSpPr>
            <a:spLocks noChangeArrowheads="1"/>
          </p:cNvSpPr>
          <p:nvPr/>
        </p:nvSpPr>
        <p:spPr bwMode="auto">
          <a:xfrm>
            <a:off x="3167063" y="1947863"/>
            <a:ext cx="10287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9753600" y="6324600"/>
            <a:ext cx="570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-83" charset="0"/>
                <a:ea typeface="Times New Roman" pitchFamily="-83" charset="0"/>
                <a:cs typeface="Times New Roman" pitchFamily="-83" charset="0"/>
              </a:rPr>
              <a:t>32</a:t>
            </a:r>
            <a:endParaRPr lang="fr-FR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rebuchet MS" pitchFamily="-83" charset="0"/>
              <a:ea typeface="Times New Roman" pitchFamily="-83" charset="0"/>
              <a:cs typeface="Times New Roman" pitchFamily="-83" charset="0"/>
            </a:endParaRPr>
          </a:p>
        </p:txBody>
      </p: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228600" y="6324600"/>
            <a:ext cx="716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fr-FR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-1" charset="0"/>
                <a:ea typeface="Times New Roman" pitchFamily="-1" charset="0"/>
                <a:cs typeface="Times New Roman" pitchFamily="-1" charset="0"/>
              </a:rPr>
              <a:t>2ème but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Times New Roman"/>
        <a:cs typeface="Times New Roman"/>
      </a:majorFont>
      <a:minorFont>
        <a:latin typeface="Times New Roman"/>
        <a:ea typeface="Times New Roman"/>
        <a:cs typeface="Times New Roma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29821</TotalTime>
  <Words>2575</Words>
  <Application>Microsoft Macintosh PowerPoint</Application>
  <PresentationFormat>Diapositives 35 mm</PresentationFormat>
  <Paragraphs>257</Paragraphs>
  <Slides>40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40</vt:i4>
      </vt:variant>
    </vt:vector>
  </HeadingPairs>
  <TitlesOfParts>
    <vt:vector size="41" baseType="lpstr">
      <vt:lpstr>Modèle par défaut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Diapositive 32</vt:lpstr>
      <vt:lpstr>Diapositive 33</vt:lpstr>
      <vt:lpstr>Diapositive 34</vt:lpstr>
      <vt:lpstr>Diapositive 35</vt:lpstr>
      <vt:lpstr>Diapositive 36</vt:lpstr>
      <vt:lpstr>Diapositive 37</vt:lpstr>
      <vt:lpstr>Diapositive 38</vt:lpstr>
      <vt:lpstr>Diapositive 39</vt:lpstr>
      <vt:lpstr>Diapositive 40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François</dc:creator>
  <cp:lastModifiedBy>Francois Wang</cp:lastModifiedBy>
  <cp:revision>120</cp:revision>
  <dcterms:created xsi:type="dcterms:W3CDTF">2015-11-20T17:24:03Z</dcterms:created>
  <dcterms:modified xsi:type="dcterms:W3CDTF">2015-11-21T05:49:02Z</dcterms:modified>
</cp:coreProperties>
</file>