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69" r:id="rId4"/>
    <p:sldId id="270" r:id="rId5"/>
    <p:sldId id="271" r:id="rId6"/>
    <p:sldId id="273" r:id="rId7"/>
    <p:sldId id="272" r:id="rId8"/>
    <p:sldId id="274" r:id="rId9"/>
    <p:sldId id="275" r:id="rId10"/>
    <p:sldId id="276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25" d="100"/>
          <a:sy n="125" d="100"/>
        </p:scale>
        <p:origin x="-408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41B1-9C5B-2D49-96E2-BCA9E0C050C8}" type="datetimeFigureOut">
              <a:rPr lang="fr-FR" smtClean="0"/>
              <a:pPr/>
              <a:t>23/11/15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F4FA-EDA3-5643-A2AF-7719C617F0F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41B1-9C5B-2D49-96E2-BCA9E0C050C8}" type="datetimeFigureOut">
              <a:rPr lang="fr-FR" smtClean="0"/>
              <a:pPr/>
              <a:t>23/11/15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F4FA-EDA3-5643-A2AF-7719C617F0F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41B1-9C5B-2D49-96E2-BCA9E0C050C8}" type="datetimeFigureOut">
              <a:rPr lang="fr-FR" smtClean="0"/>
              <a:pPr/>
              <a:t>23/11/15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F4FA-EDA3-5643-A2AF-7719C617F0F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41B1-9C5B-2D49-96E2-BCA9E0C050C8}" type="datetimeFigureOut">
              <a:rPr lang="fr-FR" smtClean="0"/>
              <a:pPr/>
              <a:t>23/11/15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F4FA-EDA3-5643-A2AF-7719C617F0F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41B1-9C5B-2D49-96E2-BCA9E0C050C8}" type="datetimeFigureOut">
              <a:rPr lang="fr-FR" smtClean="0"/>
              <a:pPr/>
              <a:t>23/11/15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F4FA-EDA3-5643-A2AF-7719C617F0F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41B1-9C5B-2D49-96E2-BCA9E0C050C8}" type="datetimeFigureOut">
              <a:rPr lang="fr-FR" smtClean="0"/>
              <a:pPr/>
              <a:t>23/11/15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F4FA-EDA3-5643-A2AF-7719C617F0F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41B1-9C5B-2D49-96E2-BCA9E0C050C8}" type="datetimeFigureOut">
              <a:rPr lang="fr-FR" smtClean="0"/>
              <a:pPr/>
              <a:t>23/11/15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F4FA-EDA3-5643-A2AF-7719C617F0F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41B1-9C5B-2D49-96E2-BCA9E0C050C8}" type="datetimeFigureOut">
              <a:rPr lang="fr-FR" smtClean="0"/>
              <a:pPr/>
              <a:t>23/11/15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F4FA-EDA3-5643-A2AF-7719C617F0F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41B1-9C5B-2D49-96E2-BCA9E0C050C8}" type="datetimeFigureOut">
              <a:rPr lang="fr-FR" smtClean="0"/>
              <a:pPr/>
              <a:t>23/11/15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F4FA-EDA3-5643-A2AF-7719C617F0F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41B1-9C5B-2D49-96E2-BCA9E0C050C8}" type="datetimeFigureOut">
              <a:rPr lang="fr-FR" smtClean="0"/>
              <a:pPr/>
              <a:t>23/11/15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F4FA-EDA3-5643-A2AF-7719C617F0F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41B1-9C5B-2D49-96E2-BCA9E0C050C8}" type="datetimeFigureOut">
              <a:rPr lang="fr-FR" smtClean="0"/>
              <a:pPr/>
              <a:t>23/11/15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6F4FA-EDA3-5643-A2AF-7719C617F0F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941B1-9C5B-2D49-96E2-BCA9E0C050C8}" type="datetimeFigureOut">
              <a:rPr lang="fr-FR" smtClean="0"/>
              <a:pPr/>
              <a:t>23/11/15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6F4FA-EDA3-5643-A2AF-7719C617F0FA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FR" sz="3200" i="1" dirty="0" err="1" smtClean="0"/>
              <a:t>Gli</a:t>
            </a:r>
            <a:r>
              <a:rPr lang="fr-FR" sz="3200" i="1" dirty="0" smtClean="0"/>
              <a:t> </a:t>
            </a:r>
            <a:r>
              <a:rPr lang="fr-FR" sz="3200" i="1" dirty="0" err="1" smtClean="0"/>
              <a:t>zii</a:t>
            </a:r>
            <a:r>
              <a:rPr lang="fr-FR" sz="3200" i="1" dirty="0" smtClean="0"/>
              <a:t> di </a:t>
            </a:r>
            <a:r>
              <a:rPr lang="fr-FR" sz="3200" i="1" dirty="0" err="1" smtClean="0"/>
              <a:t>Sicilia</a:t>
            </a:r>
            <a:r>
              <a:rPr lang="fr-FR" sz="3200" dirty="0" smtClean="0"/>
              <a:t> come </a:t>
            </a:r>
            <a:r>
              <a:rPr lang="fr-FR" sz="3200" dirty="0" err="1" smtClean="0"/>
              <a:t>misura</a:t>
            </a:r>
            <a:r>
              <a:rPr lang="fr-FR" sz="3200" dirty="0" smtClean="0"/>
              <a:t> </a:t>
            </a:r>
            <a:r>
              <a:rPr lang="fr-FR" sz="3200" dirty="0" err="1" smtClean="0"/>
              <a:t>del</a:t>
            </a:r>
            <a:r>
              <a:rPr lang="fr-FR" sz="3200" dirty="0" smtClean="0"/>
              <a:t> </a:t>
            </a:r>
            <a:r>
              <a:rPr lang="fr-FR" sz="3200" dirty="0" err="1" smtClean="0"/>
              <a:t>ritorno</a:t>
            </a:r>
            <a:r>
              <a:rPr lang="fr-FR" sz="3200" dirty="0" smtClean="0"/>
              <a:t>.</a:t>
            </a:r>
            <a:br>
              <a:rPr lang="fr-FR" sz="3200" dirty="0" smtClean="0"/>
            </a:br>
            <a:r>
              <a:rPr lang="fr-FR" sz="3200" dirty="0" err="1" smtClean="0"/>
              <a:t>Approssimazioni</a:t>
            </a:r>
            <a:r>
              <a:rPr lang="fr-FR" sz="3200" dirty="0" smtClean="0"/>
              <a:t> </a:t>
            </a:r>
            <a:r>
              <a:rPr lang="fr-FR" sz="3200" dirty="0" err="1" smtClean="0"/>
              <a:t>birichine</a:t>
            </a:r>
            <a:r>
              <a:rPr lang="fr-FR" sz="3200" dirty="0" smtClean="0"/>
              <a:t>* a </a:t>
            </a:r>
            <a:r>
              <a:rPr lang="fr-FR" sz="3200" dirty="0" err="1" smtClean="0"/>
              <a:t>titoli</a:t>
            </a:r>
            <a:r>
              <a:rPr lang="fr-FR" sz="3200" dirty="0" smtClean="0"/>
              <a:t>, </a:t>
            </a:r>
            <a:r>
              <a:rPr lang="fr-FR" sz="3200" dirty="0" err="1" smtClean="0"/>
              <a:t>epigrafi</a:t>
            </a:r>
            <a:r>
              <a:rPr lang="fr-FR" sz="3200" dirty="0" smtClean="0"/>
              <a:t> e al </a:t>
            </a:r>
            <a:r>
              <a:rPr lang="fr-FR" sz="3200" dirty="0" err="1" smtClean="0"/>
              <a:t>caso</a:t>
            </a:r>
            <a:r>
              <a:rPr lang="fr-FR" sz="3200" dirty="0" smtClean="0"/>
              <a:t> di Nievo in </a:t>
            </a:r>
            <a:r>
              <a:rPr lang="fr-FR" sz="3200" i="1" dirty="0" smtClean="0"/>
              <a:t>Il</a:t>
            </a:r>
            <a:r>
              <a:rPr lang="fr-FR" sz="3200" dirty="0" smtClean="0"/>
              <a:t> </a:t>
            </a:r>
            <a:r>
              <a:rPr lang="fr-FR" sz="3200" i="1" dirty="0" err="1" smtClean="0"/>
              <a:t>quarantotto</a:t>
            </a:r>
            <a:r>
              <a:rPr lang="fr-FR" sz="3200" dirty="0" smtClean="0"/>
              <a:t> di Sciascia</a:t>
            </a: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r-FR" sz="1600" dirty="0" smtClean="0"/>
              <a:t>Luciano Curreri</a:t>
            </a:r>
          </a:p>
          <a:p>
            <a:r>
              <a:rPr lang="fr-FR" sz="1600" dirty="0" smtClean="0"/>
              <a:t>(Université de Liège)</a:t>
            </a:r>
          </a:p>
          <a:p>
            <a:r>
              <a:rPr lang="fr-FR" sz="1600" dirty="0" smtClean="0"/>
              <a:t>*di </a:t>
            </a:r>
            <a:r>
              <a:rPr lang="fr-FR" sz="1600" dirty="0" err="1" smtClean="0"/>
              <a:t>etimologia</a:t>
            </a:r>
            <a:r>
              <a:rPr lang="fr-FR" sz="1600" dirty="0" smtClean="0"/>
              <a:t> </a:t>
            </a:r>
            <a:r>
              <a:rPr lang="fr-FR" sz="1600" dirty="0" err="1" smtClean="0"/>
              <a:t>incerta</a:t>
            </a:r>
            <a:r>
              <a:rPr lang="fr-FR" sz="1600" dirty="0" smtClean="0"/>
              <a:t> (</a:t>
            </a:r>
            <a:r>
              <a:rPr lang="fr-FR" sz="1600" dirty="0" err="1" smtClean="0"/>
              <a:t>forse</a:t>
            </a:r>
            <a:r>
              <a:rPr lang="fr-FR" sz="1600" dirty="0" smtClean="0"/>
              <a:t> </a:t>
            </a:r>
            <a:r>
              <a:rPr lang="fr-FR" sz="1600" dirty="0" err="1" smtClean="0"/>
              <a:t>buricco</a:t>
            </a:r>
            <a:r>
              <a:rPr lang="fr-FR" sz="1600" dirty="0" smtClean="0"/>
              <a:t>, </a:t>
            </a:r>
            <a:r>
              <a:rPr lang="fr-FR" sz="1600" dirty="0" err="1" smtClean="0"/>
              <a:t>buriccus</a:t>
            </a:r>
            <a:r>
              <a:rPr lang="fr-FR" sz="1600" dirty="0" smtClean="0"/>
              <a:t>, </a:t>
            </a:r>
            <a:r>
              <a:rPr lang="fr-FR" sz="1600" dirty="0" err="1" smtClean="0"/>
              <a:t>buricus</a:t>
            </a:r>
            <a:r>
              <a:rPr lang="fr-FR" sz="1600" dirty="0" smtClean="0"/>
              <a:t>, </a:t>
            </a:r>
            <a:r>
              <a:rPr lang="fr-FR" sz="1600" dirty="0" err="1" smtClean="0"/>
              <a:t>cavallino</a:t>
            </a:r>
            <a:r>
              <a:rPr lang="fr-FR" sz="1600" dirty="0" smtClean="0"/>
              <a:t>, </a:t>
            </a:r>
            <a:r>
              <a:rPr lang="fr-FR" sz="1600" dirty="0" err="1" smtClean="0"/>
              <a:t>asino</a:t>
            </a:r>
            <a:r>
              <a:rPr lang="fr-FR" sz="1600" dirty="0" smtClean="0"/>
              <a:t>) – </a:t>
            </a:r>
            <a:r>
              <a:rPr lang="fr-FR" sz="1600" dirty="0" err="1" smtClean="0"/>
              <a:t>tutto</a:t>
            </a:r>
            <a:r>
              <a:rPr lang="fr-FR" sz="1600" dirty="0" smtClean="0"/>
              <a:t> </a:t>
            </a:r>
            <a:r>
              <a:rPr lang="fr-FR" sz="1600" dirty="0" err="1" smtClean="0"/>
              <a:t>ciò</a:t>
            </a:r>
            <a:r>
              <a:rPr lang="fr-FR" sz="1600" dirty="0" smtClean="0"/>
              <a:t> </a:t>
            </a:r>
            <a:r>
              <a:rPr lang="fr-FR" sz="1600" dirty="0" err="1" smtClean="0"/>
              <a:t>che</a:t>
            </a:r>
            <a:r>
              <a:rPr lang="fr-FR" sz="1600" dirty="0" smtClean="0"/>
              <a:t> </a:t>
            </a:r>
            <a:r>
              <a:rPr lang="fr-FR" sz="1600" dirty="0" err="1" smtClean="0"/>
              <a:t>è</a:t>
            </a:r>
            <a:r>
              <a:rPr lang="fr-FR" sz="1600" dirty="0" smtClean="0"/>
              <a:t> </a:t>
            </a:r>
            <a:r>
              <a:rPr lang="fr-FR" sz="1600" dirty="0" err="1" smtClean="0"/>
              <a:t>bello</a:t>
            </a:r>
            <a:r>
              <a:rPr lang="fr-FR" sz="1600" dirty="0" smtClean="0"/>
              <a:t> (va quasi da </a:t>
            </a:r>
            <a:r>
              <a:rPr lang="fr-FR" sz="1600" dirty="0" err="1" smtClean="0"/>
              <a:t>sé</a:t>
            </a:r>
            <a:r>
              <a:rPr lang="fr-FR" sz="1600" dirty="0" smtClean="0"/>
              <a:t> ma </a:t>
            </a:r>
            <a:r>
              <a:rPr lang="fr-FR" sz="1600" dirty="0" err="1" smtClean="0"/>
              <a:t>diciamolo</a:t>
            </a:r>
            <a:r>
              <a:rPr lang="fr-FR" sz="1600" dirty="0" smtClean="0"/>
              <a:t>) </a:t>
            </a:r>
            <a:r>
              <a:rPr lang="fr-FR" sz="1600" dirty="0" err="1" smtClean="0"/>
              <a:t>è</a:t>
            </a:r>
            <a:r>
              <a:rPr lang="fr-FR" sz="1600" dirty="0" smtClean="0"/>
              <a:t> </a:t>
            </a:r>
            <a:r>
              <a:rPr lang="fr-FR" sz="1600" dirty="0" err="1" smtClean="0"/>
              <a:t>discusso</a:t>
            </a:r>
            <a:r>
              <a:rPr lang="fr-FR" sz="1600" dirty="0" smtClean="0"/>
              <a:t> – </a:t>
            </a:r>
            <a:r>
              <a:rPr lang="fr-FR" sz="1600" dirty="0" err="1" smtClean="0"/>
              <a:t>è</a:t>
            </a:r>
            <a:r>
              <a:rPr lang="fr-FR" sz="1600" dirty="0" smtClean="0"/>
              <a:t> qui </a:t>
            </a:r>
            <a:r>
              <a:rPr lang="fr-FR" sz="1600" dirty="0" err="1" smtClean="0"/>
              <a:t>aggettivo</a:t>
            </a:r>
            <a:r>
              <a:rPr lang="fr-FR" sz="1600" dirty="0" smtClean="0"/>
              <a:t> </a:t>
            </a:r>
            <a:r>
              <a:rPr lang="fr-FR" sz="1600" dirty="0" err="1" smtClean="0"/>
              <a:t>che</a:t>
            </a:r>
            <a:r>
              <a:rPr lang="fr-FR" sz="1600" dirty="0" smtClean="0"/>
              <a:t> </a:t>
            </a:r>
            <a:r>
              <a:rPr lang="fr-FR" sz="1600" dirty="0" err="1" smtClean="0"/>
              <a:t>vale</a:t>
            </a:r>
            <a:r>
              <a:rPr lang="fr-FR" sz="1600" dirty="0" smtClean="0"/>
              <a:t> vivace, </a:t>
            </a:r>
            <a:r>
              <a:rPr lang="fr-FR" sz="1600" dirty="0" err="1" smtClean="0"/>
              <a:t>irrequieto</a:t>
            </a:r>
            <a:r>
              <a:rPr lang="fr-FR" sz="1600" dirty="0" smtClean="0"/>
              <a:t>, impertinente ma anche </a:t>
            </a:r>
            <a:r>
              <a:rPr lang="fr-FR" sz="1600" dirty="0" err="1" smtClean="0"/>
              <a:t>astuto</a:t>
            </a:r>
            <a:r>
              <a:rPr lang="fr-FR" sz="1600" dirty="0" smtClean="0"/>
              <a:t>: </a:t>
            </a:r>
            <a:r>
              <a:rPr lang="fr-FR" sz="1600" i="1" dirty="0" err="1" smtClean="0"/>
              <a:t>scolaro</a:t>
            </a:r>
            <a:r>
              <a:rPr lang="fr-FR" sz="1600" i="1" dirty="0" smtClean="0"/>
              <a:t> </a:t>
            </a:r>
            <a:r>
              <a:rPr lang="fr-FR" sz="1600" i="1" dirty="0" err="1" smtClean="0"/>
              <a:t>birichino</a:t>
            </a:r>
            <a:r>
              <a:rPr lang="fr-FR" sz="1600" dirty="0" smtClean="0"/>
              <a:t> [</a:t>
            </a:r>
            <a:r>
              <a:rPr lang="fr-FR" sz="1600" dirty="0" err="1" smtClean="0"/>
              <a:t>conservate</a:t>
            </a:r>
            <a:r>
              <a:rPr lang="fr-FR" sz="1600" dirty="0" smtClean="0"/>
              <a:t> la </a:t>
            </a:r>
            <a:r>
              <a:rPr lang="fr-FR" sz="1600" dirty="0" err="1" smtClean="0"/>
              <a:t>vostra</a:t>
            </a:r>
            <a:r>
              <a:rPr lang="fr-FR" sz="1600" dirty="0" smtClean="0"/>
              <a:t> </a:t>
            </a:r>
            <a:r>
              <a:rPr lang="fr-FR" sz="1600" dirty="0" err="1" smtClean="0"/>
              <a:t>inquietudine</a:t>
            </a:r>
            <a:r>
              <a:rPr lang="fr-FR" sz="1600" dirty="0" smtClean="0"/>
              <a:t>, </a:t>
            </a:r>
            <a:r>
              <a:rPr lang="fr-FR" sz="1600" dirty="0" err="1" smtClean="0"/>
              <a:t>ragazzi</a:t>
            </a:r>
            <a:r>
              <a:rPr lang="fr-FR" sz="1600" dirty="0" smtClean="0"/>
              <a:t>!]</a:t>
            </a:r>
            <a:endParaRPr lang="fr-FR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</a:t>
            </a:r>
            <a:r>
              <a:rPr lang="fr-FR" dirty="0" err="1" smtClean="0"/>
              <a:t>epigrafe</a:t>
            </a:r>
            <a:r>
              <a:rPr lang="fr-FR" dirty="0" smtClean="0"/>
              <a:t> di </a:t>
            </a:r>
            <a:r>
              <a:rPr lang="fr-FR" i="1" dirty="0" smtClean="0"/>
              <a:t>L’</a:t>
            </a:r>
            <a:r>
              <a:rPr lang="fr-FR" i="1" dirty="0" err="1" smtClean="0"/>
              <a:t>antimonio</a:t>
            </a:r>
            <a:r>
              <a:rPr lang="fr-FR" i="1" dirty="0" smtClean="0"/>
              <a:t> </a:t>
            </a:r>
            <a:r>
              <a:rPr lang="fr-FR" dirty="0" smtClean="0"/>
              <a:t>IV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FR" sz="3840" dirty="0" smtClean="0"/>
              <a:t>Lo </a:t>
            </a:r>
            <a:r>
              <a:rPr lang="fr-FR" sz="3840" dirty="0" err="1" smtClean="0"/>
              <a:t>stacco</a:t>
            </a:r>
            <a:r>
              <a:rPr lang="fr-FR" sz="3840" dirty="0" smtClean="0"/>
              <a:t> </a:t>
            </a:r>
            <a:r>
              <a:rPr lang="fr-FR" sz="3840" dirty="0" err="1" smtClean="0"/>
              <a:t>pone</a:t>
            </a:r>
            <a:r>
              <a:rPr lang="fr-FR" sz="3840" dirty="0" smtClean="0"/>
              <a:t> </a:t>
            </a:r>
            <a:r>
              <a:rPr lang="fr-FR" sz="3840" dirty="0" err="1" smtClean="0"/>
              <a:t>maggiori</a:t>
            </a:r>
            <a:r>
              <a:rPr lang="fr-FR" sz="3840" dirty="0" smtClean="0"/>
              <a:t> </a:t>
            </a:r>
            <a:r>
              <a:rPr lang="fr-FR" sz="3840" dirty="0" err="1" smtClean="0"/>
              <a:t>problemi</a:t>
            </a:r>
            <a:r>
              <a:rPr lang="fr-FR" sz="3840" dirty="0" smtClean="0"/>
              <a:t> e quel «</a:t>
            </a:r>
            <a:r>
              <a:rPr lang="fr-FR" sz="3840" dirty="0" err="1" smtClean="0"/>
              <a:t>Facemmo</a:t>
            </a:r>
            <a:r>
              <a:rPr lang="fr-FR" sz="3840" dirty="0" smtClean="0"/>
              <a:t> la </a:t>
            </a:r>
            <a:r>
              <a:rPr lang="fr-FR" sz="3840" dirty="0" err="1" smtClean="0"/>
              <a:t>firma</a:t>
            </a:r>
            <a:r>
              <a:rPr lang="fr-FR" sz="3840" dirty="0" smtClean="0"/>
              <a:t> e </a:t>
            </a:r>
            <a:r>
              <a:rPr lang="fr-FR" sz="3840" dirty="0" err="1" smtClean="0"/>
              <a:t>salpammo</a:t>
            </a:r>
            <a:r>
              <a:rPr lang="fr-FR" sz="3840" dirty="0" smtClean="0"/>
              <a:t> alla prima </a:t>
            </a:r>
            <a:r>
              <a:rPr lang="fr-FR" sz="3840" dirty="0" err="1" smtClean="0"/>
              <a:t>marea</a:t>
            </a:r>
            <a:r>
              <a:rPr lang="fr-FR" sz="3840" dirty="0" smtClean="0"/>
              <a:t>» </a:t>
            </a:r>
            <a:r>
              <a:rPr lang="fr-FR" sz="3840" dirty="0" err="1" smtClean="0"/>
              <a:t>può</a:t>
            </a:r>
            <a:r>
              <a:rPr lang="fr-FR" sz="3840" dirty="0" smtClean="0"/>
              <a:t> </a:t>
            </a:r>
            <a:r>
              <a:rPr lang="fr-FR" sz="3840" dirty="0" err="1" smtClean="0"/>
              <a:t>indicare</a:t>
            </a:r>
            <a:r>
              <a:rPr lang="fr-FR" sz="3840" dirty="0" smtClean="0"/>
              <a:t>, a </a:t>
            </a:r>
            <a:r>
              <a:rPr lang="fr-FR" sz="3840" dirty="0" err="1" smtClean="0"/>
              <a:t>mio</a:t>
            </a:r>
            <a:r>
              <a:rPr lang="fr-FR" sz="3840" dirty="0" smtClean="0"/>
              <a:t> </a:t>
            </a:r>
            <a:r>
              <a:rPr lang="fr-FR" sz="3840" dirty="0" err="1" smtClean="0"/>
              <a:t>avviso</a:t>
            </a:r>
            <a:r>
              <a:rPr lang="fr-FR" sz="3840" dirty="0" smtClean="0"/>
              <a:t>, </a:t>
            </a:r>
            <a:r>
              <a:rPr lang="fr-FR" sz="3840" dirty="0" err="1" smtClean="0"/>
              <a:t>sia</a:t>
            </a:r>
            <a:r>
              <a:rPr lang="fr-FR" sz="3840" dirty="0" smtClean="0"/>
              <a:t> la prima </a:t>
            </a:r>
            <a:r>
              <a:rPr lang="fr-FR" sz="3840" dirty="0" err="1" smtClean="0"/>
              <a:t>scelta</a:t>
            </a:r>
            <a:r>
              <a:rPr lang="fr-FR" sz="3840" dirty="0" smtClean="0"/>
              <a:t> </a:t>
            </a:r>
            <a:r>
              <a:rPr lang="fr-FR" sz="3840" dirty="0" err="1" smtClean="0"/>
              <a:t>dell’ex-minatore</a:t>
            </a:r>
            <a:r>
              <a:rPr lang="fr-FR" sz="3840" dirty="0" smtClean="0"/>
              <a:t>, </a:t>
            </a:r>
            <a:r>
              <a:rPr lang="fr-FR" sz="3840" dirty="0" err="1" smtClean="0"/>
              <a:t>cioè</a:t>
            </a:r>
            <a:r>
              <a:rPr lang="fr-FR" sz="3840" dirty="0" smtClean="0"/>
              <a:t> </a:t>
            </a:r>
            <a:r>
              <a:rPr lang="fr-FR" sz="3840" dirty="0" err="1" smtClean="0"/>
              <a:t>quella</a:t>
            </a:r>
            <a:r>
              <a:rPr lang="fr-FR" sz="3840" dirty="0" smtClean="0"/>
              <a:t> di </a:t>
            </a:r>
            <a:r>
              <a:rPr lang="fr-FR" sz="3840" dirty="0" err="1" smtClean="0"/>
              <a:t>partire</a:t>
            </a:r>
            <a:r>
              <a:rPr lang="fr-FR" sz="3840" dirty="0" smtClean="0"/>
              <a:t> in </a:t>
            </a:r>
            <a:r>
              <a:rPr lang="fr-FR" sz="3840" dirty="0" err="1" smtClean="0"/>
              <a:t>Spagna</a:t>
            </a:r>
            <a:r>
              <a:rPr lang="fr-FR" sz="3840" dirty="0" smtClean="0"/>
              <a:t>, </a:t>
            </a:r>
            <a:r>
              <a:rPr lang="fr-FR" sz="3840" dirty="0" err="1" smtClean="0"/>
              <a:t>sia</a:t>
            </a:r>
            <a:r>
              <a:rPr lang="fr-FR" sz="3840" dirty="0" smtClean="0"/>
              <a:t> </a:t>
            </a:r>
            <a:r>
              <a:rPr lang="fr-FR" sz="3840" dirty="0" err="1" smtClean="0"/>
              <a:t>quella</a:t>
            </a:r>
            <a:r>
              <a:rPr lang="fr-FR" sz="3840" dirty="0" smtClean="0"/>
              <a:t> finale di </a:t>
            </a:r>
            <a:r>
              <a:rPr lang="fr-FR" sz="3840" dirty="0" err="1" smtClean="0"/>
              <a:t>partire</a:t>
            </a:r>
            <a:r>
              <a:rPr lang="fr-FR" sz="3840" dirty="0" smtClean="0"/>
              <a:t> per </a:t>
            </a:r>
            <a:r>
              <a:rPr lang="fr-FR" sz="3840" dirty="0" err="1" smtClean="0"/>
              <a:t>una</a:t>
            </a:r>
            <a:r>
              <a:rPr lang="fr-FR" sz="3840" dirty="0" smtClean="0"/>
              <a:t> </a:t>
            </a:r>
            <a:r>
              <a:rPr lang="fr-FR" sz="3840" dirty="0" err="1" smtClean="0"/>
              <a:t>città</a:t>
            </a:r>
            <a:r>
              <a:rPr lang="fr-FR" sz="3840" dirty="0" smtClean="0"/>
              <a:t> </a:t>
            </a:r>
            <a:r>
              <a:rPr lang="fr-FR" sz="3840" dirty="0" err="1" smtClean="0"/>
              <a:t>lontana</a:t>
            </a:r>
            <a:r>
              <a:rPr lang="fr-FR" sz="3840" dirty="0" smtClean="0"/>
              <a:t>, </a:t>
            </a:r>
            <a:r>
              <a:rPr lang="fr-FR" sz="3840" dirty="0" err="1" smtClean="0"/>
              <a:t>del</a:t>
            </a:r>
            <a:r>
              <a:rPr lang="fr-FR" sz="3840" dirty="0" smtClean="0"/>
              <a:t> continente, </a:t>
            </a:r>
            <a:r>
              <a:rPr lang="fr-FR" sz="3840" dirty="0" err="1" smtClean="0"/>
              <a:t>che</a:t>
            </a:r>
            <a:r>
              <a:rPr lang="fr-FR" sz="3840" dirty="0" smtClean="0"/>
              <a:t> italiano o </a:t>
            </a:r>
            <a:r>
              <a:rPr lang="fr-FR" sz="3840" dirty="0" err="1" smtClean="0"/>
              <a:t>meno</a:t>
            </a:r>
            <a:r>
              <a:rPr lang="fr-FR" sz="3840" dirty="0" smtClean="0"/>
              <a:t> </a:t>
            </a:r>
            <a:r>
              <a:rPr lang="fr-FR" sz="3840" dirty="0" err="1" smtClean="0"/>
              <a:t>che</a:t>
            </a:r>
            <a:r>
              <a:rPr lang="fr-FR" sz="3840" dirty="0" smtClean="0"/>
              <a:t> </a:t>
            </a:r>
            <a:r>
              <a:rPr lang="fr-FR" sz="3840" dirty="0" err="1" smtClean="0"/>
              <a:t>sia</a:t>
            </a:r>
            <a:r>
              <a:rPr lang="fr-FR" sz="3840" dirty="0" smtClean="0"/>
              <a:t>, </a:t>
            </a:r>
            <a:r>
              <a:rPr lang="fr-FR" sz="3840" dirty="0" err="1" smtClean="0"/>
              <a:t>sarà</a:t>
            </a:r>
            <a:r>
              <a:rPr lang="fr-FR" sz="3840" dirty="0" smtClean="0"/>
              <a:t> </a:t>
            </a:r>
            <a:r>
              <a:rPr lang="fr-FR" sz="3840" dirty="0" err="1" smtClean="0"/>
              <a:t>frequentato</a:t>
            </a:r>
            <a:r>
              <a:rPr lang="fr-FR" sz="3840" dirty="0" smtClean="0"/>
              <a:t> da un </a:t>
            </a:r>
            <a:r>
              <a:rPr lang="fr-FR" sz="3840" dirty="0" err="1" smtClean="0"/>
              <a:t>uomo</a:t>
            </a:r>
            <a:r>
              <a:rPr lang="fr-FR" sz="3840" dirty="0" smtClean="0"/>
              <a:t> </a:t>
            </a:r>
            <a:r>
              <a:rPr lang="fr-FR" sz="3840" dirty="0" err="1" smtClean="0"/>
              <a:t>che</a:t>
            </a:r>
            <a:r>
              <a:rPr lang="fr-FR" sz="3840" dirty="0" smtClean="0"/>
              <a:t> </a:t>
            </a:r>
            <a:r>
              <a:rPr lang="fr-FR" sz="3840" dirty="0" err="1" smtClean="0"/>
              <a:t>salpa</a:t>
            </a:r>
            <a:r>
              <a:rPr lang="fr-FR" sz="3840" dirty="0" smtClean="0"/>
              <a:t> con </a:t>
            </a:r>
            <a:r>
              <a:rPr lang="fr-FR" sz="3840" dirty="0" err="1" smtClean="0"/>
              <a:t>ancor</a:t>
            </a:r>
            <a:r>
              <a:rPr lang="fr-FR" sz="3840" dirty="0" smtClean="0"/>
              <a:t> </a:t>
            </a:r>
            <a:r>
              <a:rPr lang="fr-FR" sz="3840" dirty="0" err="1" smtClean="0"/>
              <a:t>maggior</a:t>
            </a:r>
            <a:r>
              <a:rPr lang="fr-FR" sz="3840" dirty="0" smtClean="0"/>
              <a:t> </a:t>
            </a:r>
            <a:r>
              <a:rPr lang="fr-FR" sz="3840" dirty="0" err="1" smtClean="0"/>
              <a:t>convinzione</a:t>
            </a:r>
            <a:r>
              <a:rPr lang="fr-FR" sz="3840" dirty="0" smtClean="0"/>
              <a:t> </a:t>
            </a:r>
            <a:r>
              <a:rPr lang="fr-FR" sz="3840" dirty="0" err="1" smtClean="0"/>
              <a:t>della</a:t>
            </a:r>
            <a:r>
              <a:rPr lang="fr-FR" sz="3840" dirty="0" smtClean="0"/>
              <a:t> prima volta. </a:t>
            </a:r>
            <a:r>
              <a:rPr lang="fr-FR" sz="3840" dirty="0" err="1" smtClean="0"/>
              <a:t>Certo</a:t>
            </a:r>
            <a:r>
              <a:rPr lang="fr-FR" sz="3840" dirty="0" smtClean="0"/>
              <a:t>, Sciascia in un primo tempo </a:t>
            </a:r>
            <a:r>
              <a:rPr lang="fr-FR" sz="3840" dirty="0" err="1" smtClean="0"/>
              <a:t>voleva</a:t>
            </a:r>
            <a:r>
              <a:rPr lang="fr-FR" sz="3840" dirty="0" smtClean="0"/>
              <a:t> </a:t>
            </a:r>
            <a:r>
              <a:rPr lang="fr-FR" sz="3840" dirty="0" err="1" smtClean="0"/>
              <a:t>chiudere</a:t>
            </a:r>
            <a:r>
              <a:rPr lang="fr-FR" sz="3840" dirty="0" smtClean="0"/>
              <a:t> più </a:t>
            </a:r>
            <a:r>
              <a:rPr lang="fr-FR" sz="3840" dirty="0" err="1" smtClean="0"/>
              <a:t>facilmente</a:t>
            </a:r>
            <a:r>
              <a:rPr lang="fr-FR" sz="3840" dirty="0" smtClean="0"/>
              <a:t>, con un «mi </a:t>
            </a:r>
            <a:r>
              <a:rPr lang="fr-FR" sz="3840" dirty="0" err="1" smtClean="0"/>
              <a:t>mandarono</a:t>
            </a:r>
            <a:r>
              <a:rPr lang="fr-FR" sz="3840" dirty="0" smtClean="0"/>
              <a:t> ad </a:t>
            </a:r>
            <a:r>
              <a:rPr lang="fr-FR" sz="3840" dirty="0" err="1" smtClean="0"/>
              <a:t>Ancona</a:t>
            </a:r>
            <a:r>
              <a:rPr lang="fr-FR" sz="3840" dirty="0" smtClean="0"/>
              <a:t>». Ma Calvino, da quel grande e </a:t>
            </a:r>
            <a:r>
              <a:rPr lang="fr-FR" sz="3840" dirty="0" err="1" smtClean="0"/>
              <a:t>generoso</a:t>
            </a:r>
            <a:r>
              <a:rPr lang="fr-FR" sz="3840" dirty="0" smtClean="0"/>
              <a:t> </a:t>
            </a:r>
            <a:r>
              <a:rPr lang="fr-FR" sz="3840" dirty="0" err="1" smtClean="0"/>
              <a:t>lettore</a:t>
            </a:r>
            <a:r>
              <a:rPr lang="fr-FR" sz="3840" dirty="0" smtClean="0"/>
              <a:t> di </a:t>
            </a:r>
            <a:r>
              <a:rPr lang="fr-FR" sz="3840" dirty="0" err="1" smtClean="0"/>
              <a:t>testi</a:t>
            </a:r>
            <a:r>
              <a:rPr lang="fr-FR" sz="3840" dirty="0" smtClean="0"/>
              <a:t> </a:t>
            </a:r>
            <a:r>
              <a:rPr lang="fr-FR" sz="3840" dirty="0" err="1" smtClean="0"/>
              <a:t>altrui</a:t>
            </a:r>
            <a:r>
              <a:rPr lang="fr-FR" sz="3840" dirty="0" smtClean="0"/>
              <a:t> </a:t>
            </a:r>
            <a:r>
              <a:rPr lang="fr-FR" sz="3840" dirty="0" err="1" smtClean="0"/>
              <a:t>che</a:t>
            </a:r>
            <a:r>
              <a:rPr lang="fr-FR" sz="3840" dirty="0" smtClean="0"/>
              <a:t> </a:t>
            </a:r>
            <a:r>
              <a:rPr lang="fr-FR" sz="3840" dirty="0" err="1" smtClean="0"/>
              <a:t>era</a:t>
            </a:r>
            <a:r>
              <a:rPr lang="fr-FR" sz="3840" dirty="0" smtClean="0"/>
              <a:t>, </a:t>
            </a:r>
            <a:r>
              <a:rPr lang="fr-FR" sz="3840" dirty="0" err="1" smtClean="0"/>
              <a:t>gli</a:t>
            </a:r>
            <a:r>
              <a:rPr lang="fr-FR" sz="3840" dirty="0" smtClean="0"/>
              <a:t> offre </a:t>
            </a:r>
            <a:r>
              <a:rPr lang="fr-FR" sz="3840" dirty="0" err="1" smtClean="0"/>
              <a:t>consigli</a:t>
            </a:r>
            <a:r>
              <a:rPr lang="fr-FR" sz="3840" dirty="0" smtClean="0"/>
              <a:t> anche in </a:t>
            </a:r>
            <a:r>
              <a:rPr lang="fr-FR" sz="3840" dirty="0" err="1" smtClean="0"/>
              <a:t>virtù</a:t>
            </a:r>
            <a:r>
              <a:rPr lang="fr-FR" sz="3840" dirty="0" smtClean="0"/>
              <a:t> dei </a:t>
            </a:r>
            <a:r>
              <a:rPr lang="fr-FR" sz="3840" dirty="0" err="1" smtClean="0"/>
              <a:t>quali</a:t>
            </a:r>
            <a:r>
              <a:rPr lang="fr-FR" sz="3840" dirty="0" smtClean="0"/>
              <a:t> il finale </a:t>
            </a:r>
            <a:r>
              <a:rPr lang="fr-FR" sz="3840" dirty="0" err="1" smtClean="0"/>
              <a:t>resterà</a:t>
            </a:r>
            <a:r>
              <a:rPr lang="fr-FR" sz="3840" dirty="0" smtClean="0"/>
              <a:t> più ‘aperto’. E </a:t>
            </a:r>
            <a:r>
              <a:rPr lang="fr-FR" sz="3840" dirty="0" err="1" smtClean="0"/>
              <a:t>noi</a:t>
            </a:r>
            <a:r>
              <a:rPr lang="fr-FR" sz="3840" dirty="0" smtClean="0"/>
              <a:t> ci </a:t>
            </a:r>
            <a:r>
              <a:rPr lang="fr-FR" sz="3840" dirty="0" err="1" smtClean="0"/>
              <a:t>possiamo</a:t>
            </a:r>
            <a:r>
              <a:rPr lang="fr-FR" sz="3840" dirty="0" smtClean="0"/>
              <a:t> pure </a:t>
            </a:r>
            <a:r>
              <a:rPr lang="fr-FR" sz="3840" dirty="0" err="1" smtClean="0"/>
              <a:t>immaginare</a:t>
            </a:r>
            <a:r>
              <a:rPr lang="fr-FR" sz="3840" dirty="0" smtClean="0"/>
              <a:t> - ma </a:t>
            </a:r>
            <a:r>
              <a:rPr lang="fr-FR" sz="3840" dirty="0" err="1" smtClean="0"/>
              <a:t>è</a:t>
            </a:r>
            <a:r>
              <a:rPr lang="fr-FR" sz="3840" dirty="0" smtClean="0"/>
              <a:t> solo il </a:t>
            </a:r>
            <a:r>
              <a:rPr lang="fr-FR" sz="3840" dirty="0" err="1" smtClean="0"/>
              <a:t>mio</a:t>
            </a:r>
            <a:r>
              <a:rPr lang="fr-FR" sz="3840" dirty="0" smtClean="0"/>
              <a:t> </a:t>
            </a:r>
            <a:r>
              <a:rPr lang="fr-FR" sz="3840" dirty="0" err="1" smtClean="0"/>
              <a:t>parere</a:t>
            </a:r>
            <a:r>
              <a:rPr lang="fr-FR" sz="3840" dirty="0" smtClean="0"/>
              <a:t> - </a:t>
            </a:r>
            <a:r>
              <a:rPr lang="fr-FR" sz="3840" dirty="0" err="1" smtClean="0"/>
              <a:t>che</a:t>
            </a:r>
            <a:r>
              <a:rPr lang="fr-FR" sz="3840" dirty="0" smtClean="0"/>
              <a:t> il </a:t>
            </a:r>
            <a:r>
              <a:rPr lang="fr-FR" sz="3840" dirty="0" err="1" smtClean="0"/>
              <a:t>nostro</a:t>
            </a:r>
            <a:r>
              <a:rPr lang="fr-FR" sz="3840" dirty="0" smtClean="0"/>
              <a:t> </a:t>
            </a:r>
            <a:r>
              <a:rPr lang="fr-FR" sz="3840" dirty="0" err="1" smtClean="0"/>
              <a:t>riparta</a:t>
            </a:r>
            <a:r>
              <a:rPr lang="fr-FR" sz="3840" dirty="0" smtClean="0"/>
              <a:t> a </a:t>
            </a:r>
            <a:r>
              <a:rPr lang="fr-FR" sz="3840" dirty="0" err="1" smtClean="0"/>
              <a:t>combattere</a:t>
            </a:r>
            <a:r>
              <a:rPr lang="fr-FR" sz="3840" dirty="0" smtClean="0"/>
              <a:t> o </a:t>
            </a:r>
            <a:r>
              <a:rPr lang="fr-FR" sz="3840" dirty="0" err="1" smtClean="0"/>
              <a:t>salpi</a:t>
            </a:r>
            <a:r>
              <a:rPr lang="fr-FR" sz="3840" dirty="0" smtClean="0"/>
              <a:t> </a:t>
            </a:r>
            <a:r>
              <a:rPr lang="fr-FR" sz="3840" dirty="0" err="1" smtClean="0"/>
              <a:t>ancora</a:t>
            </a:r>
            <a:r>
              <a:rPr lang="fr-FR" sz="3840" dirty="0" smtClean="0"/>
              <a:t> e quanto </a:t>
            </a:r>
            <a:r>
              <a:rPr lang="fr-FR" sz="3840" dirty="0" err="1" smtClean="0"/>
              <a:t>meno</a:t>
            </a:r>
            <a:r>
              <a:rPr lang="fr-FR" sz="3840" dirty="0" smtClean="0"/>
              <a:t> per </a:t>
            </a:r>
            <a:r>
              <a:rPr lang="fr-FR" sz="3840" dirty="0" err="1" smtClean="0"/>
              <a:t>svegliare</a:t>
            </a:r>
            <a:r>
              <a:rPr lang="fr-FR" sz="3840" dirty="0" smtClean="0"/>
              <a:t> </a:t>
            </a:r>
            <a:r>
              <a:rPr lang="fr-FR" sz="3840" dirty="0" err="1" smtClean="0"/>
              <a:t>nuove</a:t>
            </a:r>
            <a:r>
              <a:rPr lang="fr-FR" sz="3840" dirty="0" smtClean="0"/>
              <a:t> </a:t>
            </a:r>
            <a:r>
              <a:rPr lang="fr-FR" sz="3840" dirty="0" err="1" smtClean="0"/>
              <a:t>coscienze</a:t>
            </a:r>
            <a:r>
              <a:rPr lang="fr-FR" sz="3840" dirty="0" smtClean="0"/>
              <a:t>. La </a:t>
            </a:r>
            <a:r>
              <a:rPr lang="fr-FR" sz="3840" dirty="0" err="1" smtClean="0"/>
              <a:t>lettura</a:t>
            </a:r>
            <a:r>
              <a:rPr lang="fr-FR" sz="3840" dirty="0" smtClean="0"/>
              <a:t> </a:t>
            </a:r>
            <a:r>
              <a:rPr lang="fr-FR" sz="3840" dirty="0" err="1" smtClean="0"/>
              <a:t>delle</a:t>
            </a:r>
            <a:r>
              <a:rPr lang="fr-FR" sz="3840" dirty="0" smtClean="0"/>
              <a:t> </a:t>
            </a:r>
            <a:r>
              <a:rPr lang="fr-FR" sz="3840" dirty="0" err="1" smtClean="0"/>
              <a:t>strofe</a:t>
            </a:r>
            <a:r>
              <a:rPr lang="fr-FR" sz="3840" dirty="0" smtClean="0"/>
              <a:t> </a:t>
            </a:r>
            <a:r>
              <a:rPr lang="fr-FR" sz="3840" dirty="0" err="1" smtClean="0"/>
              <a:t>intermedie</a:t>
            </a:r>
            <a:r>
              <a:rPr lang="fr-FR" sz="3840" dirty="0" smtClean="0"/>
              <a:t> e </a:t>
            </a:r>
            <a:r>
              <a:rPr lang="fr-FR" sz="3840" dirty="0" err="1" smtClean="0"/>
              <a:t>mancanti</a:t>
            </a:r>
            <a:r>
              <a:rPr lang="fr-FR" sz="3840" dirty="0" smtClean="0"/>
              <a:t> </a:t>
            </a:r>
            <a:r>
              <a:rPr lang="fr-FR" sz="3840" dirty="0" err="1" smtClean="0"/>
              <a:t>nella</a:t>
            </a:r>
            <a:r>
              <a:rPr lang="fr-FR" sz="3840" dirty="0" smtClean="0"/>
              <a:t> </a:t>
            </a:r>
            <a:r>
              <a:rPr lang="fr-FR" sz="3840" dirty="0" err="1" smtClean="0"/>
              <a:t>citazione</a:t>
            </a:r>
            <a:r>
              <a:rPr lang="fr-FR" sz="3840" dirty="0" smtClean="0"/>
              <a:t> </a:t>
            </a:r>
            <a:r>
              <a:rPr lang="fr-FR" sz="3840" dirty="0" err="1" smtClean="0"/>
              <a:t>potrebbe</a:t>
            </a:r>
            <a:r>
              <a:rPr lang="fr-FR" sz="3840" dirty="0" smtClean="0"/>
              <a:t> </a:t>
            </a:r>
            <a:r>
              <a:rPr lang="fr-FR" sz="3840" dirty="0" err="1" smtClean="0"/>
              <a:t>spingere</a:t>
            </a:r>
            <a:r>
              <a:rPr lang="fr-FR" sz="3840" dirty="0" smtClean="0"/>
              <a:t> in </a:t>
            </a:r>
            <a:r>
              <a:rPr lang="fr-FR" sz="3840" dirty="0" err="1" smtClean="0"/>
              <a:t>questa</a:t>
            </a:r>
            <a:r>
              <a:rPr lang="fr-FR" sz="3840" dirty="0" smtClean="0"/>
              <a:t> </a:t>
            </a:r>
            <a:r>
              <a:rPr lang="fr-FR" sz="3840" dirty="0" err="1" smtClean="0"/>
              <a:t>direzione</a:t>
            </a:r>
            <a:r>
              <a:rPr lang="fr-FR" sz="3840" dirty="0" smtClean="0"/>
              <a:t>. Si </a:t>
            </a:r>
            <a:r>
              <a:rPr lang="fr-FR" sz="3840" dirty="0" err="1" smtClean="0"/>
              <a:t>legga</a:t>
            </a:r>
            <a:r>
              <a:rPr lang="fr-FR" sz="3840" dirty="0" smtClean="0"/>
              <a:t> anche solo un verso come: « </a:t>
            </a:r>
            <a:r>
              <a:rPr lang="fr-FR" sz="3840" dirty="0" err="1" smtClean="0"/>
              <a:t>Noi</a:t>
            </a:r>
            <a:r>
              <a:rPr lang="fr-FR" sz="3840" dirty="0" smtClean="0"/>
              <a:t> </a:t>
            </a:r>
            <a:r>
              <a:rPr lang="fr-FR" sz="3840" dirty="0" err="1" smtClean="0"/>
              <a:t>che</a:t>
            </a:r>
            <a:r>
              <a:rPr lang="fr-FR" sz="3840" dirty="0" smtClean="0"/>
              <a:t> la </a:t>
            </a:r>
            <a:r>
              <a:rPr lang="fr-FR" sz="3840" dirty="0" err="1" smtClean="0"/>
              <a:t>nostra</a:t>
            </a:r>
            <a:r>
              <a:rPr lang="fr-FR" sz="3840" dirty="0" smtClean="0"/>
              <a:t> carne </a:t>
            </a:r>
            <a:r>
              <a:rPr lang="fr-FR" sz="3840" dirty="0" err="1" smtClean="0"/>
              <a:t>era</a:t>
            </a:r>
            <a:r>
              <a:rPr lang="fr-FR" sz="3840" dirty="0" smtClean="0"/>
              <a:t> </a:t>
            </a:r>
            <a:r>
              <a:rPr lang="fr-FR" sz="3840" dirty="0" err="1" smtClean="0"/>
              <a:t>già</a:t>
            </a:r>
            <a:r>
              <a:rPr lang="fr-FR" sz="3840" dirty="0" smtClean="0"/>
              <a:t> </a:t>
            </a:r>
            <a:r>
              <a:rPr lang="fr-FR" sz="3840" dirty="0" err="1" smtClean="0"/>
              <a:t>sperimentata</a:t>
            </a:r>
            <a:r>
              <a:rPr lang="fr-FR" sz="3840" dirty="0" smtClean="0"/>
              <a:t>…». Difficile non </a:t>
            </a:r>
            <a:r>
              <a:rPr lang="fr-FR" sz="3840" dirty="0" err="1" smtClean="0"/>
              <a:t>pensare</a:t>
            </a:r>
            <a:r>
              <a:rPr lang="fr-FR" sz="3840" dirty="0" smtClean="0"/>
              <a:t> alla carne </a:t>
            </a:r>
            <a:r>
              <a:rPr lang="fr-FR" sz="3840" dirty="0" err="1" smtClean="0"/>
              <a:t>sperimentata</a:t>
            </a:r>
            <a:r>
              <a:rPr lang="fr-FR" sz="3840" dirty="0" smtClean="0"/>
              <a:t> </a:t>
            </a:r>
            <a:r>
              <a:rPr lang="fr-FR" sz="3840" dirty="0" smtClean="0"/>
              <a:t>(al corpo </a:t>
            </a:r>
            <a:r>
              <a:rPr lang="fr-FR" sz="3840" dirty="0" err="1" smtClean="0"/>
              <a:t>amputato</a:t>
            </a:r>
            <a:r>
              <a:rPr lang="fr-FR" sz="3840" dirty="0" smtClean="0"/>
              <a:t>) </a:t>
            </a:r>
            <a:r>
              <a:rPr lang="fr-FR" sz="3840" dirty="0" err="1" smtClean="0"/>
              <a:t>dell’ex-minatore/soldato</a:t>
            </a:r>
            <a:r>
              <a:rPr lang="fr-FR" sz="3840" dirty="0" smtClean="0"/>
              <a:t>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i="1" dirty="0" smtClean="0"/>
              <a:t>Il </a:t>
            </a:r>
            <a:r>
              <a:rPr lang="fr-FR" i="1" dirty="0" err="1" smtClean="0"/>
              <a:t>quarantotto</a:t>
            </a:r>
            <a:r>
              <a:rPr lang="fr-FR" dirty="0" smtClean="0"/>
              <a:t> e la sua origine </a:t>
            </a:r>
            <a:r>
              <a:rPr lang="fr-FR" dirty="0" err="1" smtClean="0"/>
              <a:t>libresca</a:t>
            </a:r>
            <a:endParaRPr lang="fr-FR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err="1" smtClean="0"/>
              <a:t>Scritto</a:t>
            </a:r>
            <a:r>
              <a:rPr lang="fr-FR" dirty="0" smtClean="0"/>
              <a:t> </a:t>
            </a:r>
            <a:r>
              <a:rPr lang="fr-FR" dirty="0" err="1" smtClean="0"/>
              <a:t>nell’estate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1957, </a:t>
            </a:r>
            <a:r>
              <a:rPr lang="fr-FR" dirty="0" err="1" smtClean="0"/>
              <a:t>vince</a:t>
            </a:r>
            <a:r>
              <a:rPr lang="fr-FR" dirty="0" smtClean="0"/>
              <a:t>, da </a:t>
            </a:r>
            <a:r>
              <a:rPr lang="fr-FR" dirty="0" err="1" smtClean="0"/>
              <a:t>inedito</a:t>
            </a:r>
            <a:r>
              <a:rPr lang="fr-FR" dirty="0" smtClean="0"/>
              <a:t>, </a:t>
            </a:r>
            <a:r>
              <a:rPr lang="fr-FR" dirty="0" err="1" smtClean="0"/>
              <a:t>insieme</a:t>
            </a:r>
            <a:r>
              <a:rPr lang="fr-FR" dirty="0" smtClean="0"/>
              <a:t> a </a:t>
            </a:r>
            <a:r>
              <a:rPr lang="fr-FR" i="1" dirty="0" smtClean="0"/>
              <a:t>La </a:t>
            </a:r>
            <a:r>
              <a:rPr lang="fr-FR" i="1" dirty="0" err="1" smtClean="0"/>
              <a:t>zia</a:t>
            </a:r>
            <a:r>
              <a:rPr lang="fr-FR" i="1" dirty="0" smtClean="0"/>
              <a:t> d’</a:t>
            </a:r>
            <a:r>
              <a:rPr lang="fr-FR" i="1" dirty="0" err="1" smtClean="0"/>
              <a:t>America</a:t>
            </a:r>
            <a:r>
              <a:rPr lang="fr-FR" dirty="0" smtClean="0"/>
              <a:t>, il </a:t>
            </a:r>
            <a:r>
              <a:rPr lang="fr-FR" dirty="0" err="1" smtClean="0"/>
              <a:t>premio</a:t>
            </a:r>
            <a:r>
              <a:rPr lang="fr-FR" dirty="0" smtClean="0"/>
              <a:t> </a:t>
            </a:r>
            <a:r>
              <a:rPr lang="fr-FR" dirty="0" err="1" smtClean="0"/>
              <a:t>letterario</a:t>
            </a:r>
            <a:r>
              <a:rPr lang="fr-FR" dirty="0" smtClean="0"/>
              <a:t> « Libera Stampa » di Lugano (</a:t>
            </a:r>
            <a:r>
              <a:rPr lang="fr-FR" i="1" dirty="0" smtClean="0"/>
              <a:t>La morte di </a:t>
            </a:r>
            <a:r>
              <a:rPr lang="fr-FR" i="1" dirty="0" err="1" smtClean="0"/>
              <a:t>Stalin</a:t>
            </a:r>
            <a:r>
              <a:rPr lang="fr-FR" dirty="0" smtClean="0"/>
              <a:t> non </a:t>
            </a:r>
            <a:r>
              <a:rPr lang="fr-FR" dirty="0" err="1" smtClean="0"/>
              <a:t>è</a:t>
            </a:r>
            <a:r>
              <a:rPr lang="fr-FR" dirty="0" smtClean="0"/>
              <a:t> </a:t>
            </a:r>
            <a:r>
              <a:rPr lang="fr-FR" dirty="0" err="1" smtClean="0"/>
              <a:t>preso</a:t>
            </a:r>
            <a:r>
              <a:rPr lang="fr-FR" dirty="0" smtClean="0"/>
              <a:t> in </a:t>
            </a:r>
            <a:r>
              <a:rPr lang="fr-FR" dirty="0" err="1" smtClean="0"/>
              <a:t>considerazione</a:t>
            </a:r>
            <a:r>
              <a:rPr lang="fr-FR" dirty="0" smtClean="0"/>
              <a:t> perché </a:t>
            </a:r>
            <a:r>
              <a:rPr lang="fr-FR" dirty="0" err="1" smtClean="0"/>
              <a:t>già</a:t>
            </a:r>
            <a:r>
              <a:rPr lang="fr-FR" dirty="0" smtClean="0"/>
              <a:t> </a:t>
            </a:r>
            <a:r>
              <a:rPr lang="fr-FR" dirty="0" err="1" smtClean="0"/>
              <a:t>pubblicato</a:t>
            </a:r>
            <a:r>
              <a:rPr lang="fr-FR" dirty="0" smtClean="0"/>
              <a:t> in </a:t>
            </a:r>
            <a:r>
              <a:rPr lang="fr-FR" dirty="0" err="1" smtClean="0"/>
              <a:t>rivista</a:t>
            </a:r>
            <a:r>
              <a:rPr lang="fr-FR" dirty="0" smtClean="0"/>
              <a:t>: su « Tempo </a:t>
            </a:r>
            <a:r>
              <a:rPr lang="fr-FR" dirty="0" err="1" smtClean="0"/>
              <a:t>Presente</a:t>
            </a:r>
            <a:r>
              <a:rPr lang="fr-FR" dirty="0" smtClean="0"/>
              <a:t> », </a:t>
            </a:r>
            <a:r>
              <a:rPr lang="fr-FR" dirty="0" err="1" smtClean="0"/>
              <a:t>gennaio</a:t>
            </a:r>
            <a:r>
              <a:rPr lang="fr-FR" dirty="0" smtClean="0"/>
              <a:t> 1957)</a:t>
            </a:r>
          </a:p>
          <a:p>
            <a:r>
              <a:rPr lang="fr-FR" dirty="0" smtClean="0"/>
              <a:t>Ha </a:t>
            </a:r>
            <a:r>
              <a:rPr lang="fr-FR" dirty="0" err="1" smtClean="0"/>
              <a:t>un’origine</a:t>
            </a:r>
            <a:r>
              <a:rPr lang="fr-FR" dirty="0" smtClean="0"/>
              <a:t> </a:t>
            </a:r>
            <a:r>
              <a:rPr lang="fr-FR" dirty="0" err="1" smtClean="0"/>
              <a:t>libresca</a:t>
            </a:r>
            <a:r>
              <a:rPr lang="fr-FR" dirty="0" smtClean="0"/>
              <a:t>: </a:t>
            </a:r>
            <a:r>
              <a:rPr lang="fr-FR" i="1" dirty="0" smtClean="0"/>
              <a:t>Le </a:t>
            </a:r>
            <a:r>
              <a:rPr lang="fr-FR" i="1" dirty="0" err="1" smtClean="0"/>
              <a:t>confessioni</a:t>
            </a:r>
            <a:r>
              <a:rPr lang="fr-FR" i="1" dirty="0" smtClean="0"/>
              <a:t> di un italiano</a:t>
            </a:r>
            <a:r>
              <a:rPr lang="fr-FR" dirty="0" smtClean="0"/>
              <a:t> (</a:t>
            </a:r>
            <a:r>
              <a:rPr lang="fr-FR" dirty="0" err="1" smtClean="0"/>
              <a:t>concepito</a:t>
            </a:r>
            <a:r>
              <a:rPr lang="fr-FR" dirty="0" smtClean="0"/>
              <a:t> </a:t>
            </a:r>
            <a:r>
              <a:rPr lang="fr-FR" dirty="0" err="1" smtClean="0"/>
              <a:t>forse</a:t>
            </a:r>
            <a:r>
              <a:rPr lang="fr-FR" dirty="0" smtClean="0"/>
              <a:t> </a:t>
            </a:r>
            <a:r>
              <a:rPr lang="fr-FR" dirty="0" err="1" smtClean="0"/>
              <a:t>già</a:t>
            </a:r>
            <a:r>
              <a:rPr lang="fr-FR" dirty="0" smtClean="0"/>
              <a:t> </a:t>
            </a:r>
            <a:r>
              <a:rPr lang="fr-FR" dirty="0" err="1" smtClean="0"/>
              <a:t>nel</a:t>
            </a:r>
            <a:r>
              <a:rPr lang="fr-FR" dirty="0" smtClean="0"/>
              <a:t> 1857, </a:t>
            </a:r>
            <a:r>
              <a:rPr lang="fr-FR" dirty="0" err="1" smtClean="0"/>
              <a:t>scritto</a:t>
            </a:r>
            <a:r>
              <a:rPr lang="fr-FR" dirty="0" smtClean="0"/>
              <a:t> </a:t>
            </a:r>
            <a:r>
              <a:rPr lang="fr-FR" dirty="0" err="1" smtClean="0"/>
              <a:t>nel</a:t>
            </a:r>
            <a:r>
              <a:rPr lang="fr-FR" dirty="0" smtClean="0"/>
              <a:t> 1858, </a:t>
            </a:r>
            <a:r>
              <a:rPr lang="fr-FR" dirty="0" err="1" smtClean="0"/>
              <a:t>pubblicato</a:t>
            </a:r>
            <a:r>
              <a:rPr lang="fr-FR" dirty="0" smtClean="0"/>
              <a:t> </a:t>
            </a:r>
            <a:r>
              <a:rPr lang="fr-FR" dirty="0" err="1" smtClean="0"/>
              <a:t>postumo</a:t>
            </a:r>
            <a:r>
              <a:rPr lang="fr-FR" dirty="0" smtClean="0"/>
              <a:t> </a:t>
            </a:r>
            <a:r>
              <a:rPr lang="fr-FR" dirty="0" err="1" smtClean="0"/>
              <a:t>nel</a:t>
            </a:r>
            <a:r>
              <a:rPr lang="fr-FR" dirty="0" smtClean="0"/>
              <a:t> 1867 come </a:t>
            </a:r>
            <a:r>
              <a:rPr lang="fr-FR" i="1" dirty="0" smtClean="0"/>
              <a:t>Le </a:t>
            </a:r>
            <a:r>
              <a:rPr lang="fr-FR" i="1" dirty="0" err="1" smtClean="0"/>
              <a:t>confessioni</a:t>
            </a:r>
            <a:r>
              <a:rPr lang="fr-FR" i="1" dirty="0" smtClean="0"/>
              <a:t> di un </a:t>
            </a:r>
            <a:r>
              <a:rPr lang="fr-FR" i="1" dirty="0" err="1" smtClean="0"/>
              <a:t>ottuagenario</a:t>
            </a:r>
            <a:r>
              <a:rPr lang="fr-FR" dirty="0" smtClean="0"/>
              <a:t>) di </a:t>
            </a:r>
            <a:r>
              <a:rPr lang="fr-FR" dirty="0" err="1" smtClean="0"/>
              <a:t>Ippolito</a:t>
            </a:r>
            <a:r>
              <a:rPr lang="fr-FR" dirty="0" smtClean="0"/>
              <a:t> Nievo (1831-1861)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i="1" dirty="0" smtClean="0"/>
              <a:t>Il </a:t>
            </a:r>
            <a:r>
              <a:rPr lang="fr-FR" i="1" dirty="0" err="1" smtClean="0"/>
              <a:t>quarantotto</a:t>
            </a:r>
            <a:r>
              <a:rPr lang="fr-FR" dirty="0" smtClean="0"/>
              <a:t>: </a:t>
            </a:r>
            <a:r>
              <a:rPr lang="fr-FR" dirty="0" err="1" smtClean="0"/>
              <a:t>alcuni</a:t>
            </a:r>
            <a:r>
              <a:rPr lang="fr-FR" dirty="0" smtClean="0"/>
              <a:t> ‘</a:t>
            </a:r>
            <a:r>
              <a:rPr lang="fr-FR" dirty="0" err="1" smtClean="0"/>
              <a:t>facili</a:t>
            </a:r>
            <a:r>
              <a:rPr lang="fr-FR" dirty="0" smtClean="0"/>
              <a:t>’ </a:t>
            </a:r>
            <a:r>
              <a:rPr lang="fr-FR" dirty="0" err="1" smtClean="0"/>
              <a:t>punti</a:t>
            </a:r>
            <a:r>
              <a:rPr lang="fr-FR" dirty="0" smtClean="0"/>
              <a:t> di </a:t>
            </a:r>
            <a:r>
              <a:rPr lang="fr-FR" dirty="0" err="1" smtClean="0"/>
              <a:t>contatto</a:t>
            </a:r>
            <a:r>
              <a:rPr lang="fr-FR" dirty="0" smtClean="0"/>
              <a:t> con </a:t>
            </a:r>
            <a:r>
              <a:rPr lang="fr-FR" i="1" dirty="0" smtClean="0"/>
              <a:t>Le </a:t>
            </a:r>
            <a:r>
              <a:rPr lang="fr-FR" i="1" dirty="0" err="1" smtClean="0"/>
              <a:t>Confessioni</a:t>
            </a:r>
            <a:endParaRPr lang="fr-FR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 smtClean="0"/>
              <a:t>È </a:t>
            </a:r>
            <a:r>
              <a:rPr lang="fr-FR" dirty="0" err="1" smtClean="0"/>
              <a:t>una</a:t>
            </a:r>
            <a:r>
              <a:rPr lang="fr-FR" dirty="0" smtClean="0"/>
              <a:t> </a:t>
            </a:r>
            <a:r>
              <a:rPr lang="fr-FR" dirty="0" err="1" smtClean="0"/>
              <a:t>storia</a:t>
            </a:r>
            <a:r>
              <a:rPr lang="fr-FR" dirty="0" smtClean="0"/>
              <a:t> di </a:t>
            </a:r>
            <a:r>
              <a:rPr lang="fr-FR" dirty="0" err="1" smtClean="0"/>
              <a:t>formazione</a:t>
            </a:r>
            <a:r>
              <a:rPr lang="fr-FR" dirty="0" smtClean="0"/>
              <a:t>: «un </a:t>
            </a:r>
            <a:r>
              <a:rPr lang="fr-FR" dirty="0" err="1" smtClean="0"/>
              <a:t>anziano</a:t>
            </a:r>
            <a:r>
              <a:rPr lang="fr-FR" dirty="0" smtClean="0"/>
              <a:t> </a:t>
            </a:r>
            <a:r>
              <a:rPr lang="fr-FR" dirty="0" err="1" smtClean="0"/>
              <a:t>uomo</a:t>
            </a:r>
            <a:r>
              <a:rPr lang="fr-FR" dirty="0" smtClean="0"/>
              <a:t> di Castro (</a:t>
            </a:r>
            <a:r>
              <a:rPr lang="fr-FR" dirty="0" err="1" smtClean="0"/>
              <a:t>ovvero</a:t>
            </a:r>
            <a:r>
              <a:rPr lang="fr-FR" dirty="0" smtClean="0"/>
              <a:t> </a:t>
            </a:r>
            <a:r>
              <a:rPr lang="fr-FR" dirty="0" err="1" smtClean="0"/>
              <a:t>Mazara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Vallo</a:t>
            </a:r>
            <a:r>
              <a:rPr lang="fr-FR" dirty="0" smtClean="0"/>
              <a:t>), </a:t>
            </a:r>
            <a:r>
              <a:rPr lang="fr-FR" dirty="0" err="1" smtClean="0"/>
              <a:t>figlio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giardiniere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barone</a:t>
            </a:r>
            <a:r>
              <a:rPr lang="fr-FR" dirty="0" smtClean="0"/>
              <a:t> </a:t>
            </a:r>
            <a:r>
              <a:rPr lang="fr-FR" dirty="0" err="1" smtClean="0"/>
              <a:t>Garziano</a:t>
            </a:r>
            <a:r>
              <a:rPr lang="fr-FR" dirty="0" smtClean="0"/>
              <a:t>, </a:t>
            </a:r>
            <a:r>
              <a:rPr lang="fr-FR" dirty="0" err="1" smtClean="0"/>
              <a:t>ricorda</a:t>
            </a:r>
            <a:r>
              <a:rPr lang="fr-FR" dirty="0" smtClean="0"/>
              <a:t> in </a:t>
            </a:r>
            <a:r>
              <a:rPr lang="fr-FR" i="1" dirty="0" smtClean="0"/>
              <a:t>flash back</a:t>
            </a:r>
            <a:r>
              <a:rPr lang="fr-FR" dirty="0" smtClean="0"/>
              <a:t> la sua </a:t>
            </a:r>
            <a:r>
              <a:rPr lang="fr-FR" dirty="0" err="1" smtClean="0"/>
              <a:t>giovinezza</a:t>
            </a:r>
            <a:r>
              <a:rPr lang="fr-FR" dirty="0" smtClean="0"/>
              <a:t>, </a:t>
            </a:r>
            <a:r>
              <a:rPr lang="fr-FR" dirty="0" err="1" smtClean="0"/>
              <a:t>ripercorrendo</a:t>
            </a:r>
            <a:r>
              <a:rPr lang="fr-FR" dirty="0" smtClean="0"/>
              <a:t> le </a:t>
            </a:r>
            <a:r>
              <a:rPr lang="fr-FR" dirty="0" err="1" smtClean="0"/>
              <a:t>tappe</a:t>
            </a:r>
            <a:r>
              <a:rPr lang="fr-FR" dirty="0" smtClean="0"/>
              <a:t> </a:t>
            </a:r>
            <a:r>
              <a:rPr lang="fr-FR" dirty="0" err="1" smtClean="0"/>
              <a:t>dell’itinerario</a:t>
            </a:r>
            <a:r>
              <a:rPr lang="fr-FR" dirty="0" smtClean="0"/>
              <a:t> </a:t>
            </a:r>
            <a:r>
              <a:rPr lang="fr-FR" dirty="0" err="1" smtClean="0"/>
              <a:t>trasformistico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barone</a:t>
            </a:r>
            <a:r>
              <a:rPr lang="fr-FR" dirty="0" smtClean="0"/>
              <a:t>, </a:t>
            </a:r>
            <a:r>
              <a:rPr lang="fr-FR" dirty="0" err="1" smtClean="0"/>
              <a:t>tra</a:t>
            </a:r>
            <a:r>
              <a:rPr lang="fr-FR" dirty="0" smtClean="0"/>
              <a:t> </a:t>
            </a:r>
            <a:r>
              <a:rPr lang="fr-FR" dirty="0" err="1" smtClean="0"/>
              <a:t>fedeltà</a:t>
            </a:r>
            <a:r>
              <a:rPr lang="fr-FR" dirty="0" smtClean="0"/>
              <a:t> ai </a:t>
            </a:r>
            <a:r>
              <a:rPr lang="fr-FR" dirty="0" err="1" smtClean="0"/>
              <a:t>Borboni</a:t>
            </a:r>
            <a:r>
              <a:rPr lang="fr-FR" dirty="0" smtClean="0"/>
              <a:t>, a </a:t>
            </a:r>
            <a:r>
              <a:rPr lang="fr-FR" dirty="0" err="1" smtClean="0"/>
              <a:t>Pio</a:t>
            </a:r>
            <a:r>
              <a:rPr lang="fr-FR" dirty="0" smtClean="0"/>
              <a:t> IX </a:t>
            </a:r>
            <a:r>
              <a:rPr lang="fr-FR" dirty="0" err="1" smtClean="0"/>
              <a:t>nel</a:t>
            </a:r>
            <a:r>
              <a:rPr lang="fr-FR" dirty="0" smtClean="0"/>
              <a:t> 1848 [al </a:t>
            </a:r>
            <a:r>
              <a:rPr lang="fr-FR" dirty="0" err="1" smtClean="0"/>
              <a:t>secolo</a:t>
            </a:r>
            <a:r>
              <a:rPr lang="fr-FR" dirty="0" smtClean="0"/>
              <a:t> Giovanni Maria </a:t>
            </a:r>
            <a:r>
              <a:rPr lang="fr-FR" dirty="0" err="1" smtClean="0"/>
              <a:t>Mastai</a:t>
            </a:r>
            <a:r>
              <a:rPr lang="fr-FR" dirty="0" smtClean="0"/>
              <a:t> </a:t>
            </a:r>
            <a:r>
              <a:rPr lang="fr-FR" dirty="0" err="1" smtClean="0"/>
              <a:t>Ferretti</a:t>
            </a:r>
            <a:r>
              <a:rPr lang="fr-FR" dirty="0" smtClean="0"/>
              <a:t>, 1792-1878, ultimo </a:t>
            </a:r>
            <a:r>
              <a:rPr lang="fr-FR" dirty="0" err="1" smtClean="0"/>
              <a:t>sovrano</a:t>
            </a:r>
            <a:r>
              <a:rPr lang="fr-FR" dirty="0" smtClean="0"/>
              <a:t> </a:t>
            </a:r>
            <a:r>
              <a:rPr lang="fr-FR" dirty="0" err="1" smtClean="0"/>
              <a:t>dello</a:t>
            </a:r>
            <a:r>
              <a:rPr lang="fr-FR" dirty="0" smtClean="0"/>
              <a:t> </a:t>
            </a:r>
            <a:r>
              <a:rPr lang="fr-FR" dirty="0" err="1" smtClean="0"/>
              <a:t>Stato</a:t>
            </a:r>
            <a:r>
              <a:rPr lang="fr-FR" dirty="0" smtClean="0"/>
              <a:t> </a:t>
            </a:r>
            <a:r>
              <a:rPr lang="fr-FR" dirty="0" err="1" smtClean="0"/>
              <a:t>Pontificio</a:t>
            </a:r>
            <a:r>
              <a:rPr lang="fr-FR" dirty="0" smtClean="0"/>
              <a:t> </a:t>
            </a:r>
            <a:r>
              <a:rPr lang="fr-FR" dirty="0" err="1" smtClean="0"/>
              <a:t>tra</a:t>
            </a:r>
            <a:r>
              <a:rPr lang="fr-FR" dirty="0" smtClean="0"/>
              <a:t> il 1846 e il 1870, e record </a:t>
            </a:r>
            <a:r>
              <a:rPr lang="fr-FR" dirty="0" err="1" smtClean="0"/>
              <a:t>imbattuto</a:t>
            </a:r>
            <a:r>
              <a:rPr lang="fr-FR" dirty="0" smtClean="0"/>
              <a:t> di </a:t>
            </a:r>
            <a:r>
              <a:rPr lang="fr-FR" dirty="0" err="1" smtClean="0"/>
              <a:t>pontificato</a:t>
            </a:r>
            <a:r>
              <a:rPr lang="fr-FR" dirty="0" smtClean="0"/>
              <a:t>, </a:t>
            </a:r>
            <a:r>
              <a:rPr lang="fr-FR" dirty="0" err="1" smtClean="0"/>
              <a:t>eccezion</a:t>
            </a:r>
            <a:r>
              <a:rPr lang="fr-FR" dirty="0" smtClean="0"/>
              <a:t> </a:t>
            </a:r>
            <a:r>
              <a:rPr lang="fr-FR" dirty="0" err="1" smtClean="0"/>
              <a:t>fatta</a:t>
            </a:r>
            <a:r>
              <a:rPr lang="fr-FR" dirty="0" smtClean="0"/>
              <a:t> </a:t>
            </a:r>
            <a:r>
              <a:rPr lang="fr-FR" dirty="0" err="1" smtClean="0"/>
              <a:t>pel</a:t>
            </a:r>
            <a:r>
              <a:rPr lang="fr-FR" dirty="0" smtClean="0"/>
              <a:t> </a:t>
            </a:r>
            <a:r>
              <a:rPr lang="fr-FR" dirty="0" err="1" smtClean="0"/>
              <a:t>mitico</a:t>
            </a:r>
            <a:r>
              <a:rPr lang="fr-FR" dirty="0" smtClean="0"/>
              <a:t> Pietro e </a:t>
            </a:r>
            <a:r>
              <a:rPr lang="fr-FR" smtClean="0"/>
              <a:t>Giovanni Paolo II]</a:t>
            </a:r>
            <a:r>
              <a:rPr lang="fr-FR" dirty="0" smtClean="0"/>
              <a:t>, di </a:t>
            </a:r>
            <a:r>
              <a:rPr lang="fr-FR" dirty="0" err="1" smtClean="0"/>
              <a:t>nuovo</a:t>
            </a:r>
            <a:r>
              <a:rPr lang="fr-FR" dirty="0" smtClean="0"/>
              <a:t> ai </a:t>
            </a:r>
            <a:r>
              <a:rPr lang="fr-FR" dirty="0" err="1" smtClean="0"/>
              <a:t>Borboni</a:t>
            </a:r>
            <a:r>
              <a:rPr lang="fr-FR" dirty="0" smtClean="0"/>
              <a:t> e </a:t>
            </a:r>
            <a:r>
              <a:rPr lang="fr-FR" dirty="0" err="1" smtClean="0"/>
              <a:t>infine</a:t>
            </a:r>
            <a:r>
              <a:rPr lang="fr-FR" dirty="0" smtClean="0"/>
              <a:t> a Garibaldi </a:t>
            </a:r>
            <a:r>
              <a:rPr lang="fr-FR" dirty="0" err="1" smtClean="0"/>
              <a:t>nel</a:t>
            </a:r>
            <a:r>
              <a:rPr lang="fr-FR" dirty="0" smtClean="0"/>
              <a:t> 1860» (Traina 1999, p. 227).</a:t>
            </a:r>
          </a:p>
          <a:p>
            <a:r>
              <a:rPr lang="fr-FR" dirty="0" smtClean="0"/>
              <a:t>L’« </a:t>
            </a:r>
            <a:r>
              <a:rPr lang="fr-FR" dirty="0" err="1" smtClean="0"/>
              <a:t>io</a:t>
            </a:r>
            <a:r>
              <a:rPr lang="fr-FR" dirty="0" smtClean="0"/>
              <a:t> </a:t>
            </a:r>
            <a:r>
              <a:rPr lang="fr-FR" dirty="0" err="1" smtClean="0"/>
              <a:t>narrante</a:t>
            </a:r>
            <a:r>
              <a:rPr lang="fr-FR" dirty="0" smtClean="0"/>
              <a:t> » </a:t>
            </a:r>
            <a:r>
              <a:rPr lang="fr-FR" dirty="0" err="1" smtClean="0"/>
              <a:t>ricorda</a:t>
            </a:r>
            <a:r>
              <a:rPr lang="fr-FR" dirty="0" smtClean="0"/>
              <a:t> la </a:t>
            </a:r>
            <a:r>
              <a:rPr lang="fr-FR" dirty="0" err="1" smtClean="0"/>
              <a:t>giovinezza</a:t>
            </a:r>
            <a:r>
              <a:rPr lang="fr-FR" dirty="0" smtClean="0"/>
              <a:t> </a:t>
            </a:r>
            <a:r>
              <a:rPr lang="fr-FR" dirty="0" err="1" smtClean="0"/>
              <a:t>quando</a:t>
            </a:r>
            <a:r>
              <a:rPr lang="fr-FR" dirty="0" smtClean="0"/>
              <a:t> </a:t>
            </a:r>
            <a:r>
              <a:rPr lang="fr-FR" dirty="0" err="1" smtClean="0"/>
              <a:t>ormai</a:t>
            </a:r>
            <a:r>
              <a:rPr lang="fr-FR" dirty="0" smtClean="0"/>
              <a:t> </a:t>
            </a:r>
            <a:r>
              <a:rPr lang="fr-FR" dirty="0" err="1" smtClean="0"/>
              <a:t>è</a:t>
            </a:r>
            <a:r>
              <a:rPr lang="fr-FR" dirty="0" smtClean="0"/>
              <a:t> </a:t>
            </a:r>
            <a:r>
              <a:rPr lang="fr-FR" dirty="0" err="1" smtClean="0"/>
              <a:t>vecchio</a:t>
            </a:r>
            <a:r>
              <a:rPr lang="fr-FR" dirty="0" smtClean="0"/>
              <a:t> e </a:t>
            </a:r>
            <a:r>
              <a:rPr lang="fr-FR" dirty="0" err="1" smtClean="0"/>
              <a:t>stanco</a:t>
            </a:r>
            <a:r>
              <a:rPr lang="fr-FR" dirty="0" smtClean="0"/>
              <a:t>: la </a:t>
            </a:r>
            <a:r>
              <a:rPr lang="fr-FR" dirty="0" err="1" smtClean="0"/>
              <a:t>scrittura</a:t>
            </a:r>
            <a:r>
              <a:rPr lang="fr-FR" dirty="0" smtClean="0"/>
              <a:t> </a:t>
            </a:r>
            <a:r>
              <a:rPr lang="fr-FR" dirty="0" err="1" smtClean="0"/>
              <a:t>è</a:t>
            </a:r>
            <a:r>
              <a:rPr lang="fr-FR" dirty="0" smtClean="0"/>
              <a:t> </a:t>
            </a:r>
            <a:r>
              <a:rPr lang="fr-FR" dirty="0" err="1" smtClean="0"/>
              <a:t>indicata</a:t>
            </a:r>
            <a:r>
              <a:rPr lang="fr-FR" dirty="0" smtClean="0"/>
              <a:t> come «un modo di </a:t>
            </a:r>
            <a:r>
              <a:rPr lang="fr-FR" dirty="0" err="1" smtClean="0"/>
              <a:t>trovare</a:t>
            </a:r>
            <a:r>
              <a:rPr lang="fr-FR" dirty="0" smtClean="0"/>
              <a:t> </a:t>
            </a:r>
            <a:r>
              <a:rPr lang="fr-FR" dirty="0" err="1" smtClean="0"/>
              <a:t>consolazione</a:t>
            </a:r>
            <a:r>
              <a:rPr lang="fr-FR" dirty="0" smtClean="0"/>
              <a:t> e </a:t>
            </a:r>
            <a:r>
              <a:rPr lang="fr-FR" dirty="0" err="1" smtClean="0"/>
              <a:t>riposo</a:t>
            </a:r>
            <a:r>
              <a:rPr lang="fr-FR" dirty="0" smtClean="0"/>
              <a:t>; un modo di </a:t>
            </a:r>
            <a:r>
              <a:rPr lang="fr-FR" dirty="0" err="1" smtClean="0"/>
              <a:t>ritrovarmi</a:t>
            </a:r>
            <a:r>
              <a:rPr lang="fr-FR" dirty="0" smtClean="0"/>
              <a:t>, al di </a:t>
            </a:r>
            <a:r>
              <a:rPr lang="fr-FR" dirty="0" err="1" smtClean="0"/>
              <a:t>fuori</a:t>
            </a:r>
            <a:r>
              <a:rPr lang="fr-FR" dirty="0" smtClean="0"/>
              <a:t> </a:t>
            </a:r>
            <a:r>
              <a:rPr lang="fr-FR" dirty="0" err="1" smtClean="0"/>
              <a:t>delle</a:t>
            </a:r>
            <a:r>
              <a:rPr lang="fr-FR" dirty="0" smtClean="0"/>
              <a:t> </a:t>
            </a:r>
            <a:r>
              <a:rPr lang="fr-FR" dirty="0" err="1" smtClean="0"/>
              <a:t>contraddizioni</a:t>
            </a:r>
            <a:r>
              <a:rPr lang="fr-FR" dirty="0" smtClean="0"/>
              <a:t> </a:t>
            </a:r>
            <a:r>
              <a:rPr lang="fr-FR" dirty="0" err="1" smtClean="0"/>
              <a:t>della</a:t>
            </a:r>
            <a:r>
              <a:rPr lang="fr-FR" dirty="0" smtClean="0"/>
              <a:t> </a:t>
            </a:r>
            <a:r>
              <a:rPr lang="fr-FR" dirty="0" err="1" smtClean="0"/>
              <a:t>vita</a:t>
            </a:r>
            <a:r>
              <a:rPr lang="fr-FR" dirty="0" smtClean="0"/>
              <a:t>, </a:t>
            </a:r>
            <a:r>
              <a:rPr lang="fr-FR" dirty="0" err="1" smtClean="0"/>
              <a:t>finalmente</a:t>
            </a:r>
            <a:r>
              <a:rPr lang="fr-FR" dirty="0" smtClean="0"/>
              <a:t> in un </a:t>
            </a:r>
            <a:r>
              <a:rPr lang="fr-FR" dirty="0" err="1" smtClean="0"/>
              <a:t>destino</a:t>
            </a:r>
            <a:r>
              <a:rPr lang="fr-FR" dirty="0" smtClean="0"/>
              <a:t> di </a:t>
            </a:r>
            <a:r>
              <a:rPr lang="fr-FR" dirty="0" err="1" smtClean="0"/>
              <a:t>verità</a:t>
            </a:r>
            <a:r>
              <a:rPr lang="fr-FR" dirty="0" smtClean="0"/>
              <a:t>» (Sciascia 1958, p. 128).</a:t>
            </a:r>
          </a:p>
          <a:p>
            <a:r>
              <a:rPr lang="fr-FR" dirty="0" err="1" smtClean="0"/>
              <a:t>Trasformismo</a:t>
            </a:r>
            <a:r>
              <a:rPr lang="fr-FR" dirty="0" smtClean="0"/>
              <a:t> (</a:t>
            </a:r>
            <a:r>
              <a:rPr lang="fr-FR" dirty="0" err="1" smtClean="0"/>
              <a:t>barone</a:t>
            </a:r>
            <a:r>
              <a:rPr lang="fr-FR" dirty="0" smtClean="0"/>
              <a:t>, </a:t>
            </a:r>
            <a:r>
              <a:rPr lang="fr-FR" dirty="0" err="1" smtClean="0"/>
              <a:t>aristocrazia</a:t>
            </a:r>
            <a:r>
              <a:rPr lang="fr-FR" dirty="0" smtClean="0"/>
              <a:t> </a:t>
            </a:r>
            <a:r>
              <a:rPr lang="fr-FR" dirty="0" err="1" smtClean="0"/>
              <a:t>siciliana</a:t>
            </a:r>
            <a:r>
              <a:rPr lang="fr-FR" dirty="0" smtClean="0"/>
              <a:t>) </a:t>
            </a:r>
            <a:r>
              <a:rPr lang="fr-FR" i="1" dirty="0" smtClean="0"/>
              <a:t>vs </a:t>
            </a:r>
            <a:r>
              <a:rPr lang="fr-FR" dirty="0" err="1" smtClean="0"/>
              <a:t>Formazione</a:t>
            </a:r>
            <a:r>
              <a:rPr lang="fr-FR" dirty="0" smtClean="0"/>
              <a:t> (</a:t>
            </a:r>
            <a:r>
              <a:rPr lang="fr-FR" dirty="0" err="1" smtClean="0"/>
              <a:t>coscienza</a:t>
            </a:r>
            <a:r>
              <a:rPr lang="fr-FR" dirty="0" smtClean="0"/>
              <a:t> </a:t>
            </a:r>
            <a:r>
              <a:rPr lang="fr-FR" dirty="0" err="1" smtClean="0"/>
              <a:t>politica</a:t>
            </a:r>
            <a:r>
              <a:rPr lang="fr-FR" dirty="0" smtClean="0"/>
              <a:t> </a:t>
            </a:r>
            <a:r>
              <a:rPr lang="fr-FR" dirty="0" err="1" smtClean="0"/>
              <a:t>giovane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popolo</a:t>
            </a:r>
            <a:r>
              <a:rPr lang="fr-FR" dirty="0" smtClean="0"/>
              <a:t> =» </a:t>
            </a:r>
            <a:r>
              <a:rPr lang="fr-FR" dirty="0" err="1" smtClean="0"/>
              <a:t>Fasci</a:t>
            </a:r>
            <a:r>
              <a:rPr lang="fr-FR" dirty="0" smtClean="0"/>
              <a:t> </a:t>
            </a:r>
            <a:r>
              <a:rPr lang="fr-FR" dirty="0" err="1" smtClean="0"/>
              <a:t>siciliani</a:t>
            </a:r>
            <a:r>
              <a:rPr lang="fr-FR" dirty="0" smtClean="0"/>
              <a:t>, 1891-1894, </a:t>
            </a:r>
            <a:r>
              <a:rPr lang="fr-FR" dirty="0" err="1" smtClean="0"/>
              <a:t>movimento</a:t>
            </a:r>
            <a:r>
              <a:rPr lang="fr-FR" dirty="0" smtClean="0"/>
              <a:t> </a:t>
            </a:r>
            <a:r>
              <a:rPr lang="fr-FR" dirty="0" err="1" smtClean="0"/>
              <a:t>diffuso</a:t>
            </a:r>
            <a:r>
              <a:rPr lang="fr-FR" dirty="0" smtClean="0"/>
              <a:t> </a:t>
            </a:r>
            <a:r>
              <a:rPr lang="fr-FR" dirty="0" err="1" smtClean="0"/>
              <a:t>tra</a:t>
            </a:r>
            <a:r>
              <a:rPr lang="fr-FR" dirty="0" smtClean="0"/>
              <a:t> </a:t>
            </a:r>
            <a:r>
              <a:rPr lang="fr-FR" dirty="0" err="1" smtClean="0"/>
              <a:t>proletariato</a:t>
            </a:r>
            <a:r>
              <a:rPr lang="fr-FR" dirty="0" smtClean="0"/>
              <a:t> </a:t>
            </a:r>
            <a:r>
              <a:rPr lang="fr-FR" dirty="0" err="1" smtClean="0"/>
              <a:t>urbano</a:t>
            </a:r>
            <a:r>
              <a:rPr lang="fr-FR" dirty="0" smtClean="0"/>
              <a:t>, </a:t>
            </a:r>
            <a:r>
              <a:rPr lang="fr-FR" dirty="0" err="1" smtClean="0"/>
              <a:t>braccianti</a:t>
            </a:r>
            <a:r>
              <a:rPr lang="fr-FR" dirty="0" smtClean="0"/>
              <a:t> </a:t>
            </a:r>
            <a:r>
              <a:rPr lang="fr-FR" dirty="0" err="1" smtClean="0"/>
              <a:t>agricoli</a:t>
            </a:r>
            <a:r>
              <a:rPr lang="fr-FR" dirty="0" smtClean="0"/>
              <a:t>, </a:t>
            </a:r>
            <a:r>
              <a:rPr lang="fr-FR" dirty="0" err="1" smtClean="0"/>
              <a:t>minatori</a:t>
            </a:r>
            <a:r>
              <a:rPr lang="fr-FR" dirty="0" smtClean="0"/>
              <a:t>, di </a:t>
            </a:r>
            <a:r>
              <a:rPr lang="fr-FR" dirty="0" err="1" smtClean="0"/>
              <a:t>ispirazione</a:t>
            </a:r>
            <a:r>
              <a:rPr lang="fr-FR" dirty="0" smtClean="0"/>
              <a:t> </a:t>
            </a:r>
            <a:r>
              <a:rPr lang="fr-FR" dirty="0" err="1" smtClean="0"/>
              <a:t>democratica</a:t>
            </a:r>
            <a:r>
              <a:rPr lang="fr-FR" dirty="0" smtClean="0"/>
              <a:t> e </a:t>
            </a:r>
            <a:r>
              <a:rPr lang="fr-FR" dirty="0" err="1" smtClean="0"/>
              <a:t>socialista</a:t>
            </a:r>
            <a:r>
              <a:rPr lang="fr-FR" dirty="0" smtClean="0"/>
              <a:t>, con </a:t>
            </a:r>
            <a:r>
              <a:rPr lang="fr-FR" dirty="0" err="1" smtClean="0"/>
              <a:t>intenti</a:t>
            </a:r>
            <a:r>
              <a:rPr lang="fr-FR" dirty="0" smtClean="0"/>
              <a:t> </a:t>
            </a:r>
            <a:r>
              <a:rPr lang="fr-FR" dirty="0" err="1" smtClean="0"/>
              <a:t>secessionisti</a:t>
            </a:r>
            <a:r>
              <a:rPr lang="fr-FR" dirty="0" smtClean="0"/>
              <a:t> =» </a:t>
            </a:r>
            <a:r>
              <a:rPr lang="fr-FR" i="1" dirty="0" smtClean="0"/>
              <a:t>La </a:t>
            </a:r>
            <a:r>
              <a:rPr lang="fr-FR" i="1" dirty="0" err="1" smtClean="0"/>
              <a:t>zia</a:t>
            </a:r>
            <a:r>
              <a:rPr lang="fr-FR" i="1" dirty="0" smtClean="0"/>
              <a:t> d’</a:t>
            </a:r>
            <a:r>
              <a:rPr lang="fr-FR" i="1" dirty="0" err="1" smtClean="0"/>
              <a:t>America</a:t>
            </a:r>
            <a:r>
              <a:rPr lang="fr-FR" dirty="0" smtClean="0"/>
              <a:t> e il </a:t>
            </a:r>
            <a:r>
              <a:rPr lang="fr-FR" dirty="0" err="1" smtClean="0"/>
              <a:t>secessionismo</a:t>
            </a:r>
            <a:r>
              <a:rPr lang="fr-FR" dirty="0" smtClean="0"/>
              <a:t> di </a:t>
            </a:r>
            <a:r>
              <a:rPr lang="fr-FR" dirty="0" err="1" smtClean="0"/>
              <a:t>Finocchiaro</a:t>
            </a:r>
            <a:r>
              <a:rPr lang="fr-FR" dirty="0" smtClean="0"/>
              <a:t> </a:t>
            </a:r>
            <a:r>
              <a:rPr lang="fr-FR" dirty="0" err="1" smtClean="0"/>
              <a:t>Aprile</a:t>
            </a:r>
            <a:r>
              <a:rPr lang="fr-FR" dirty="0" smtClean="0"/>
              <a:t>, </a:t>
            </a:r>
            <a:r>
              <a:rPr lang="fr-FR" dirty="0" err="1" smtClean="0"/>
              <a:t>arrestato</a:t>
            </a:r>
            <a:r>
              <a:rPr lang="fr-FR" dirty="0" smtClean="0"/>
              <a:t> il 1 </a:t>
            </a:r>
            <a:r>
              <a:rPr lang="fr-FR" dirty="0" err="1" smtClean="0"/>
              <a:t>ottobre</a:t>
            </a:r>
            <a:r>
              <a:rPr lang="fr-FR" dirty="0" smtClean="0"/>
              <a:t> 1945).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 </a:t>
            </a:r>
            <a:r>
              <a:rPr lang="fr-FR" dirty="0" err="1" smtClean="0"/>
              <a:t>calzoni</a:t>
            </a:r>
            <a:r>
              <a:rPr lang="fr-FR" dirty="0" smtClean="0"/>
              <a:t> corti </a:t>
            </a:r>
            <a:r>
              <a:rPr lang="fr-FR" dirty="0" err="1" smtClean="0"/>
              <a:t>tra</a:t>
            </a:r>
            <a:r>
              <a:rPr lang="fr-FR" dirty="0" smtClean="0"/>
              <a:t> 1848 e 1948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Come Nievo, Sciascia </a:t>
            </a:r>
            <a:r>
              <a:rPr lang="fr-FR" dirty="0" err="1" smtClean="0"/>
              <a:t>gioca</a:t>
            </a:r>
            <a:r>
              <a:rPr lang="fr-FR" dirty="0" smtClean="0"/>
              <a:t> a </a:t>
            </a:r>
            <a:r>
              <a:rPr lang="fr-FR" dirty="0" err="1" smtClean="0"/>
              <a:t>lungo</a:t>
            </a:r>
            <a:r>
              <a:rPr lang="fr-FR" dirty="0" smtClean="0"/>
              <a:t> con i </a:t>
            </a:r>
            <a:r>
              <a:rPr lang="fr-FR" dirty="0" err="1" smtClean="0"/>
              <a:t>calzoni</a:t>
            </a:r>
            <a:r>
              <a:rPr lang="fr-FR" dirty="0" smtClean="0"/>
              <a:t> corti </a:t>
            </a:r>
            <a:r>
              <a:rPr lang="fr-FR" dirty="0" err="1" smtClean="0"/>
              <a:t>intorno</a:t>
            </a:r>
            <a:r>
              <a:rPr lang="fr-FR" dirty="0" smtClean="0"/>
              <a:t> al 1848 (e al 1948, con </a:t>
            </a:r>
            <a:r>
              <a:rPr lang="fr-FR" i="1" dirty="0" smtClean="0"/>
              <a:t>La </a:t>
            </a:r>
            <a:r>
              <a:rPr lang="fr-FR" i="1" dirty="0" err="1" smtClean="0"/>
              <a:t>zia</a:t>
            </a:r>
            <a:r>
              <a:rPr lang="fr-FR" i="1" dirty="0" smtClean="0"/>
              <a:t> d’</a:t>
            </a:r>
            <a:r>
              <a:rPr lang="fr-FR" i="1" dirty="0" err="1" smtClean="0"/>
              <a:t>America</a:t>
            </a:r>
            <a:r>
              <a:rPr lang="fr-FR" dirty="0" smtClean="0"/>
              <a:t>) e, come Nievo, non resta (chi </a:t>
            </a:r>
            <a:r>
              <a:rPr lang="fr-FR" dirty="0" err="1" smtClean="0"/>
              <a:t>lo</a:t>
            </a:r>
            <a:r>
              <a:rPr lang="fr-FR" dirty="0" smtClean="0"/>
              <a:t> pensa non ha </a:t>
            </a:r>
            <a:r>
              <a:rPr lang="fr-FR" dirty="0" err="1" smtClean="0"/>
              <a:t>capito</a:t>
            </a:r>
            <a:r>
              <a:rPr lang="fr-FR" dirty="0" smtClean="0"/>
              <a:t> </a:t>
            </a:r>
            <a:r>
              <a:rPr lang="fr-FR" dirty="0" err="1" smtClean="0"/>
              <a:t>niente</a:t>
            </a:r>
            <a:r>
              <a:rPr lang="fr-FR" dirty="0" smtClean="0"/>
              <a:t>) </a:t>
            </a:r>
            <a:r>
              <a:rPr lang="fr-FR" dirty="0" err="1" smtClean="0"/>
              <a:t>prigioniero</a:t>
            </a:r>
            <a:r>
              <a:rPr lang="fr-FR" dirty="0" smtClean="0"/>
              <a:t> </a:t>
            </a:r>
            <a:r>
              <a:rPr lang="fr-FR" dirty="0" err="1" smtClean="0"/>
              <a:t>della</a:t>
            </a:r>
            <a:r>
              <a:rPr lang="fr-FR" dirty="0" smtClean="0"/>
              <a:t> </a:t>
            </a:r>
            <a:r>
              <a:rPr lang="fr-FR" dirty="0" err="1" smtClean="0"/>
              <a:t>cucina</a:t>
            </a:r>
            <a:r>
              <a:rPr lang="fr-FR" dirty="0" smtClean="0"/>
              <a:t> (</a:t>
            </a:r>
            <a:r>
              <a:rPr lang="fr-FR" dirty="0" err="1" smtClean="0"/>
              <a:t>della</a:t>
            </a:r>
            <a:r>
              <a:rPr lang="fr-FR" dirty="0" smtClean="0"/>
              <a:t> casa o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castello</a:t>
            </a:r>
            <a:r>
              <a:rPr lang="fr-FR" dirty="0" smtClean="0"/>
              <a:t> poco importa).</a:t>
            </a:r>
          </a:p>
          <a:p>
            <a:r>
              <a:rPr lang="fr-FR" dirty="0" smtClean="0"/>
              <a:t>I </a:t>
            </a:r>
            <a:r>
              <a:rPr lang="fr-FR" dirty="0" err="1" smtClean="0"/>
              <a:t>giovanissimi</a:t>
            </a:r>
            <a:r>
              <a:rPr lang="fr-FR" dirty="0" smtClean="0"/>
              <a:t> «</a:t>
            </a:r>
            <a:r>
              <a:rPr lang="fr-FR" dirty="0" err="1" smtClean="0"/>
              <a:t>birichini</a:t>
            </a:r>
            <a:r>
              <a:rPr lang="fr-FR" dirty="0" smtClean="0"/>
              <a:t>» (Nievo, p. 31) e la </a:t>
            </a:r>
            <a:r>
              <a:rPr lang="fr-FR" dirty="0" err="1" smtClean="0"/>
              <a:t>migliore</a:t>
            </a:r>
            <a:r>
              <a:rPr lang="fr-FR" dirty="0" smtClean="0"/>
              <a:t> </a:t>
            </a:r>
            <a:r>
              <a:rPr lang="fr-FR" dirty="0" err="1" smtClean="0"/>
              <a:t>gioventù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il </a:t>
            </a:r>
            <a:r>
              <a:rPr lang="fr-FR" dirty="0" err="1" smtClean="0"/>
              <a:t>patrimonio</a:t>
            </a:r>
            <a:r>
              <a:rPr lang="fr-FR" dirty="0" smtClean="0"/>
              <a:t> — </a:t>
            </a:r>
            <a:r>
              <a:rPr lang="fr-FR" dirty="0" err="1" smtClean="0"/>
              <a:t>direi</a:t>
            </a:r>
            <a:r>
              <a:rPr lang="fr-FR" dirty="0" smtClean="0"/>
              <a:t> quasi il </a:t>
            </a:r>
            <a:r>
              <a:rPr lang="fr-FR" dirty="0" err="1" smtClean="0"/>
              <a:t>patrimonio</a:t>
            </a:r>
            <a:r>
              <a:rPr lang="fr-FR" dirty="0" smtClean="0"/>
              <a:t> </a:t>
            </a:r>
            <a:r>
              <a:rPr lang="fr-FR" dirty="0" err="1" smtClean="0"/>
              <a:t>genetico</a:t>
            </a:r>
            <a:r>
              <a:rPr lang="fr-FR" dirty="0" smtClean="0"/>
              <a:t> — </a:t>
            </a:r>
            <a:r>
              <a:rPr lang="fr-FR" dirty="0" err="1" smtClean="0"/>
              <a:t>degli</a:t>
            </a:r>
            <a:r>
              <a:rPr lang="fr-FR" dirty="0" smtClean="0"/>
              <a:t> </a:t>
            </a:r>
            <a:r>
              <a:rPr lang="fr-FR" i="1" dirty="0" err="1" smtClean="0"/>
              <a:t>Zii</a:t>
            </a:r>
            <a:r>
              <a:rPr lang="fr-FR" i="1" dirty="0" smtClean="0"/>
              <a:t> di </a:t>
            </a:r>
            <a:r>
              <a:rPr lang="fr-FR" i="1" dirty="0" err="1" smtClean="0"/>
              <a:t>Sicilia</a:t>
            </a:r>
            <a:r>
              <a:rPr lang="fr-FR" dirty="0" smtClean="0"/>
              <a:t> mette </a:t>
            </a:r>
            <a:r>
              <a:rPr lang="fr-FR" dirty="0" err="1" smtClean="0"/>
              <a:t>insieme</a:t>
            </a:r>
            <a:r>
              <a:rPr lang="fr-FR" dirty="0" smtClean="0"/>
              <a:t> dal 1848 al 1948, non sono </a:t>
            </a:r>
            <a:r>
              <a:rPr lang="fr-FR" dirty="0" err="1" smtClean="0"/>
              <a:t>soltanto</a:t>
            </a:r>
            <a:r>
              <a:rPr lang="fr-FR" dirty="0" smtClean="0"/>
              <a:t> un </a:t>
            </a:r>
            <a:r>
              <a:rPr lang="fr-FR" dirty="0" err="1" smtClean="0"/>
              <a:t>filo</a:t>
            </a:r>
            <a:r>
              <a:rPr lang="fr-FR" dirty="0" smtClean="0"/>
              <a:t> </a:t>
            </a:r>
            <a:r>
              <a:rPr lang="fr-FR" dirty="0" err="1" smtClean="0"/>
              <a:t>rosso</a:t>
            </a:r>
            <a:r>
              <a:rPr lang="fr-FR" dirty="0" smtClean="0"/>
              <a:t>, </a:t>
            </a:r>
            <a:r>
              <a:rPr lang="fr-FR" dirty="0" err="1" smtClean="0"/>
              <a:t>una</a:t>
            </a:r>
            <a:r>
              <a:rPr lang="fr-FR" dirty="0" smtClean="0"/>
              <a:t> </a:t>
            </a:r>
            <a:r>
              <a:rPr lang="fr-FR" dirty="0" err="1" smtClean="0"/>
              <a:t>costante</a:t>
            </a:r>
            <a:r>
              <a:rPr lang="fr-FR" dirty="0" smtClean="0"/>
              <a:t> </a:t>
            </a:r>
            <a:r>
              <a:rPr lang="fr-FR" dirty="0" err="1" smtClean="0"/>
              <a:t>tematica</a:t>
            </a:r>
            <a:r>
              <a:rPr lang="fr-FR" dirty="0" smtClean="0"/>
              <a:t> </a:t>
            </a:r>
            <a:r>
              <a:rPr lang="fr-FR" dirty="0" err="1" smtClean="0"/>
              <a:t>dell’unitaria</a:t>
            </a:r>
            <a:r>
              <a:rPr lang="fr-FR" dirty="0" smtClean="0"/>
              <a:t> </a:t>
            </a:r>
            <a:r>
              <a:rPr lang="fr-FR" dirty="0" err="1" smtClean="0"/>
              <a:t>raccolta</a:t>
            </a:r>
            <a:r>
              <a:rPr lang="fr-FR" dirty="0" smtClean="0"/>
              <a:t> di </a:t>
            </a:r>
            <a:r>
              <a:rPr lang="fr-FR" dirty="0" err="1" smtClean="0"/>
              <a:t>racconti</a:t>
            </a:r>
            <a:r>
              <a:rPr lang="fr-FR" dirty="0" smtClean="0"/>
              <a:t>, ma un «</a:t>
            </a:r>
            <a:r>
              <a:rPr lang="fr-FR" dirty="0" err="1" smtClean="0"/>
              <a:t>tener</a:t>
            </a:r>
            <a:r>
              <a:rPr lang="fr-FR" dirty="0" smtClean="0"/>
              <a:t> </a:t>
            </a:r>
            <a:r>
              <a:rPr lang="fr-FR" dirty="0" err="1" smtClean="0"/>
              <a:t>fede</a:t>
            </a:r>
            <a:r>
              <a:rPr lang="fr-FR" dirty="0" smtClean="0"/>
              <a:t> ai </a:t>
            </a:r>
            <a:r>
              <a:rPr lang="fr-FR" dirty="0" err="1" smtClean="0"/>
              <a:t>principi</a:t>
            </a:r>
            <a:r>
              <a:rPr lang="fr-FR" dirty="0" smtClean="0"/>
              <a:t> </a:t>
            </a:r>
            <a:r>
              <a:rPr lang="fr-FR" dirty="0" err="1" smtClean="0"/>
              <a:t>della</a:t>
            </a:r>
            <a:r>
              <a:rPr lang="fr-FR" dirty="0" smtClean="0"/>
              <a:t> morale e </a:t>
            </a:r>
            <a:r>
              <a:rPr lang="fr-FR" dirty="0" err="1" smtClean="0"/>
              <a:t>della</a:t>
            </a:r>
            <a:r>
              <a:rPr lang="fr-FR" dirty="0" smtClean="0"/>
              <a:t> </a:t>
            </a:r>
            <a:r>
              <a:rPr lang="fr-FR" dirty="0" err="1" smtClean="0"/>
              <a:t>dignità</a:t>
            </a:r>
            <a:r>
              <a:rPr lang="fr-FR" dirty="0" smtClean="0"/>
              <a:t>» </a:t>
            </a:r>
            <a:r>
              <a:rPr lang="fr-FR" dirty="0" err="1" smtClean="0"/>
              <a:t>cui</a:t>
            </a:r>
            <a:r>
              <a:rPr lang="fr-FR" dirty="0" smtClean="0"/>
              <a:t> </a:t>
            </a:r>
            <a:r>
              <a:rPr lang="fr-FR" dirty="0" err="1" smtClean="0"/>
              <a:t>lo</a:t>
            </a:r>
            <a:r>
              <a:rPr lang="fr-FR" dirty="0" smtClean="0"/>
              <a:t> </a:t>
            </a:r>
            <a:r>
              <a:rPr lang="fr-FR" dirty="0" err="1" smtClean="0"/>
              <a:t>stesso</a:t>
            </a:r>
            <a:r>
              <a:rPr lang="fr-FR" dirty="0" smtClean="0"/>
              <a:t> Nievo </a:t>
            </a:r>
            <a:r>
              <a:rPr lang="fr-FR" dirty="0" err="1" smtClean="0"/>
              <a:t>stringe</a:t>
            </a:r>
            <a:r>
              <a:rPr lang="fr-FR" dirty="0" smtClean="0"/>
              <a:t> l’</a:t>
            </a:r>
            <a:r>
              <a:rPr lang="fr-FR" dirty="0" err="1" smtClean="0"/>
              <a:t>occhio</a:t>
            </a:r>
            <a:r>
              <a:rPr lang="fr-FR" dirty="0" smtClean="0"/>
              <a:t> più volte fin </a:t>
            </a:r>
            <a:r>
              <a:rPr lang="fr-FR" dirty="0" err="1" smtClean="0"/>
              <a:t>dall’inizio</a:t>
            </a:r>
            <a:r>
              <a:rPr lang="fr-FR" dirty="0" smtClean="0"/>
              <a:t> </a:t>
            </a:r>
            <a:r>
              <a:rPr lang="fr-FR" dirty="0" err="1" smtClean="0"/>
              <a:t>delle</a:t>
            </a:r>
            <a:r>
              <a:rPr lang="fr-FR" dirty="0" smtClean="0"/>
              <a:t> </a:t>
            </a:r>
            <a:r>
              <a:rPr lang="fr-FR" i="1" dirty="0" err="1" smtClean="0"/>
              <a:t>Confessioni</a:t>
            </a:r>
            <a:r>
              <a:rPr lang="fr-FR" dirty="0" smtClean="0"/>
              <a:t> - «</a:t>
            </a:r>
            <a:r>
              <a:rPr lang="fr-FR" dirty="0" err="1" smtClean="0"/>
              <a:t>nell’anno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</a:t>
            </a:r>
            <a:r>
              <a:rPr lang="fr-FR" dirty="0" err="1" smtClean="0"/>
              <a:t>corre</a:t>
            </a:r>
            <a:r>
              <a:rPr lang="fr-FR" dirty="0" smtClean="0"/>
              <a:t> </a:t>
            </a:r>
            <a:r>
              <a:rPr lang="fr-FR" dirty="0" err="1" smtClean="0"/>
              <a:t>dell’era</a:t>
            </a:r>
            <a:r>
              <a:rPr lang="fr-FR" dirty="0" smtClean="0"/>
              <a:t> </a:t>
            </a:r>
            <a:r>
              <a:rPr lang="fr-FR" dirty="0" err="1" smtClean="0"/>
              <a:t>cristiana</a:t>
            </a:r>
            <a:r>
              <a:rPr lang="fr-FR" dirty="0" smtClean="0"/>
              <a:t> 1858» (Nievo, p. 3) - in </a:t>
            </a:r>
            <a:r>
              <a:rPr lang="fr-FR" dirty="0" err="1" smtClean="0"/>
              <a:t>seno</a:t>
            </a:r>
            <a:r>
              <a:rPr lang="fr-FR" dirty="0" smtClean="0"/>
              <a:t> a </a:t>
            </a:r>
            <a:r>
              <a:rPr lang="fr-FR" dirty="0" err="1" smtClean="0"/>
              <a:t>dichiarazioni</a:t>
            </a:r>
            <a:r>
              <a:rPr lang="fr-FR" dirty="0" smtClean="0"/>
              <a:t> come </a:t>
            </a:r>
            <a:r>
              <a:rPr lang="fr-FR" dirty="0" err="1" smtClean="0"/>
              <a:t>questa</a:t>
            </a:r>
            <a:r>
              <a:rPr lang="fr-FR" dirty="0" smtClean="0"/>
              <a:t> (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capitolo</a:t>
            </a:r>
            <a:r>
              <a:rPr lang="fr-FR" dirty="0" smtClean="0"/>
              <a:t> primo): «la </a:t>
            </a:r>
            <a:r>
              <a:rPr lang="fr-FR" dirty="0" err="1" smtClean="0"/>
              <a:t>vita</a:t>
            </a:r>
            <a:r>
              <a:rPr lang="fr-FR" dirty="0" smtClean="0"/>
              <a:t> </a:t>
            </a:r>
            <a:r>
              <a:rPr lang="fr-FR" dirty="0" err="1" smtClean="0"/>
              <a:t>fu</a:t>
            </a:r>
            <a:r>
              <a:rPr lang="fr-FR" dirty="0" smtClean="0"/>
              <a:t> da me </a:t>
            </a:r>
            <a:r>
              <a:rPr lang="fr-FR" dirty="0" err="1" smtClean="0"/>
              <a:t>sperimentata</a:t>
            </a:r>
            <a:r>
              <a:rPr lang="fr-FR" dirty="0" smtClean="0"/>
              <a:t> un bene; ove l’</a:t>
            </a:r>
            <a:r>
              <a:rPr lang="fr-FR" dirty="0" err="1" smtClean="0"/>
              <a:t>umiltà</a:t>
            </a:r>
            <a:r>
              <a:rPr lang="fr-FR" dirty="0" smtClean="0"/>
              <a:t> ci </a:t>
            </a:r>
            <a:r>
              <a:rPr lang="fr-FR" dirty="0" err="1" smtClean="0"/>
              <a:t>consenta</a:t>
            </a:r>
            <a:r>
              <a:rPr lang="fr-FR" dirty="0" smtClean="0"/>
              <a:t> di </a:t>
            </a:r>
            <a:r>
              <a:rPr lang="fr-FR" dirty="0" err="1" smtClean="0"/>
              <a:t>considerare</a:t>
            </a:r>
            <a:r>
              <a:rPr lang="fr-FR" dirty="0" smtClean="0"/>
              <a:t> </a:t>
            </a:r>
            <a:r>
              <a:rPr lang="fr-FR" dirty="0" err="1" smtClean="0"/>
              <a:t>noi</a:t>
            </a:r>
            <a:r>
              <a:rPr lang="fr-FR" dirty="0" smtClean="0"/>
              <a:t> </a:t>
            </a:r>
            <a:r>
              <a:rPr lang="fr-FR" dirty="0" err="1" smtClean="0"/>
              <a:t>stessi</a:t>
            </a:r>
            <a:r>
              <a:rPr lang="fr-FR" dirty="0" smtClean="0"/>
              <a:t> come </a:t>
            </a:r>
            <a:r>
              <a:rPr lang="fr-FR" dirty="0" err="1" smtClean="0"/>
              <a:t>artefici</a:t>
            </a:r>
            <a:r>
              <a:rPr lang="fr-FR" dirty="0" smtClean="0"/>
              <a:t> </a:t>
            </a:r>
            <a:r>
              <a:rPr lang="fr-FR" dirty="0" err="1" smtClean="0"/>
              <a:t>infinitesimali</a:t>
            </a:r>
            <a:r>
              <a:rPr lang="fr-FR" dirty="0" smtClean="0"/>
              <a:t> </a:t>
            </a:r>
            <a:r>
              <a:rPr lang="fr-FR" dirty="0" err="1" smtClean="0"/>
              <a:t>della</a:t>
            </a:r>
            <a:r>
              <a:rPr lang="fr-FR" dirty="0" smtClean="0"/>
              <a:t> </a:t>
            </a:r>
            <a:r>
              <a:rPr lang="fr-FR" dirty="0" err="1" smtClean="0"/>
              <a:t>vita</a:t>
            </a:r>
            <a:r>
              <a:rPr lang="fr-FR" dirty="0" smtClean="0"/>
              <a:t> mondiale, e la </a:t>
            </a:r>
            <a:r>
              <a:rPr lang="fr-FR" dirty="0" err="1" smtClean="0"/>
              <a:t>rettitudine</a:t>
            </a:r>
            <a:r>
              <a:rPr lang="fr-FR" dirty="0" smtClean="0"/>
              <a:t> </a:t>
            </a:r>
            <a:r>
              <a:rPr lang="fr-FR" dirty="0" err="1" smtClean="0"/>
              <a:t>dell’animo</a:t>
            </a:r>
            <a:r>
              <a:rPr lang="fr-FR" dirty="0" smtClean="0"/>
              <a:t> ci </a:t>
            </a:r>
            <a:r>
              <a:rPr lang="fr-FR" dirty="0" err="1" smtClean="0"/>
              <a:t>avezzi</a:t>
            </a:r>
            <a:r>
              <a:rPr lang="fr-FR" dirty="0" smtClean="0"/>
              <a:t> a </a:t>
            </a:r>
            <a:r>
              <a:rPr lang="fr-FR" dirty="0" err="1" smtClean="0"/>
              <a:t>riputare</a:t>
            </a:r>
            <a:r>
              <a:rPr lang="fr-FR" dirty="0" smtClean="0"/>
              <a:t> il bene di </a:t>
            </a:r>
            <a:r>
              <a:rPr lang="fr-FR" dirty="0" err="1" smtClean="0"/>
              <a:t>molti</a:t>
            </a:r>
            <a:r>
              <a:rPr lang="fr-FR" dirty="0" smtClean="0"/>
              <a:t> </a:t>
            </a:r>
            <a:r>
              <a:rPr lang="fr-FR" dirty="0" err="1" smtClean="0"/>
              <a:t>altri</a:t>
            </a:r>
            <a:r>
              <a:rPr lang="fr-FR" dirty="0" smtClean="0"/>
              <a:t> </a:t>
            </a:r>
            <a:r>
              <a:rPr lang="fr-FR" dirty="0" err="1" smtClean="0"/>
              <a:t>superiore</a:t>
            </a:r>
            <a:r>
              <a:rPr lang="fr-FR" dirty="0" smtClean="0"/>
              <a:t> di </a:t>
            </a:r>
            <a:r>
              <a:rPr lang="fr-FR" dirty="0" err="1" smtClean="0"/>
              <a:t>gran</a:t>
            </a:r>
            <a:r>
              <a:rPr lang="fr-FR" dirty="0" smtClean="0"/>
              <a:t> </a:t>
            </a:r>
            <a:r>
              <a:rPr lang="fr-FR" dirty="0" err="1" smtClean="0"/>
              <a:t>lunga</a:t>
            </a:r>
            <a:r>
              <a:rPr lang="fr-FR" dirty="0" smtClean="0"/>
              <a:t> al bene di </a:t>
            </a:r>
            <a:r>
              <a:rPr lang="fr-FR" dirty="0" err="1" smtClean="0"/>
              <a:t>noi</a:t>
            </a:r>
            <a:r>
              <a:rPr lang="fr-FR" dirty="0" smtClean="0"/>
              <a:t> soli» (Nievo, p. 5).</a:t>
            </a: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Vecchi</a:t>
            </a:r>
            <a:r>
              <a:rPr lang="fr-FR" dirty="0" smtClean="0"/>
              <a:t> e </a:t>
            </a:r>
            <a:r>
              <a:rPr lang="fr-FR" dirty="0" err="1" smtClean="0"/>
              <a:t>giovani</a:t>
            </a:r>
            <a:r>
              <a:rPr lang="fr-FR" dirty="0" smtClean="0"/>
              <a:t> si </a:t>
            </a:r>
            <a:r>
              <a:rPr lang="fr-FR" dirty="0" err="1" smtClean="0"/>
              <a:t>danno</a:t>
            </a:r>
            <a:r>
              <a:rPr lang="fr-FR" dirty="0" smtClean="0"/>
              <a:t> </a:t>
            </a:r>
            <a:r>
              <a:rPr lang="fr-FR" dirty="0" err="1" smtClean="0"/>
              <a:t>una</a:t>
            </a:r>
            <a:r>
              <a:rPr lang="fr-FR" dirty="0" smtClean="0"/>
              <a:t> </a:t>
            </a:r>
            <a:r>
              <a:rPr lang="fr-FR" dirty="0" err="1" smtClean="0"/>
              <a:t>mano</a:t>
            </a:r>
            <a:r>
              <a:rPr lang="fr-FR" dirty="0" smtClean="0"/>
              <a:t> </a:t>
            </a:r>
            <a:r>
              <a:rPr lang="fr-FR" dirty="0" err="1" smtClean="0"/>
              <a:t>fuori</a:t>
            </a:r>
            <a:r>
              <a:rPr lang="fr-FR" dirty="0" smtClean="0"/>
              <a:t> e </a:t>
            </a:r>
            <a:r>
              <a:rPr lang="fr-FR" dirty="0" err="1" smtClean="0"/>
              <a:t>dentro</a:t>
            </a:r>
            <a:r>
              <a:rPr lang="fr-FR" dirty="0" smtClean="0"/>
              <a:t> il </a:t>
            </a:r>
            <a:r>
              <a:rPr lang="fr-FR" dirty="0" err="1" smtClean="0"/>
              <a:t>testo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1500" dirty="0" smtClean="0"/>
              <a:t>Il </a:t>
            </a:r>
            <a:r>
              <a:rPr lang="fr-FR" sz="1500" dirty="0" err="1" smtClean="0"/>
              <a:t>vecchio</a:t>
            </a:r>
            <a:r>
              <a:rPr lang="fr-FR" sz="1500" dirty="0" smtClean="0"/>
              <a:t> </a:t>
            </a:r>
            <a:r>
              <a:rPr lang="fr-FR" sz="1500" dirty="0" err="1" smtClean="0"/>
              <a:t>che</a:t>
            </a:r>
            <a:r>
              <a:rPr lang="fr-FR" sz="1500" dirty="0" smtClean="0"/>
              <a:t> </a:t>
            </a:r>
            <a:r>
              <a:rPr lang="fr-FR" sz="1500" dirty="0" err="1" smtClean="0"/>
              <a:t>ricorda</a:t>
            </a:r>
            <a:r>
              <a:rPr lang="fr-FR" sz="1500" dirty="0" smtClean="0"/>
              <a:t> il </a:t>
            </a:r>
            <a:r>
              <a:rPr lang="fr-FR" sz="1500" dirty="0" err="1" smtClean="0"/>
              <a:t>giovane</a:t>
            </a:r>
            <a:r>
              <a:rPr lang="fr-FR" sz="1500" dirty="0" smtClean="0"/>
              <a:t> </a:t>
            </a:r>
            <a:r>
              <a:rPr lang="fr-FR" sz="1500" dirty="0" err="1" smtClean="0"/>
              <a:t>nelle</a:t>
            </a:r>
            <a:r>
              <a:rPr lang="fr-FR" sz="1500" dirty="0" smtClean="0"/>
              <a:t> </a:t>
            </a:r>
            <a:r>
              <a:rPr lang="fr-FR" sz="1500" i="1" dirty="0" err="1" smtClean="0"/>
              <a:t>Confessioni</a:t>
            </a:r>
            <a:r>
              <a:rPr lang="fr-FR" sz="1500" dirty="0" smtClean="0"/>
              <a:t> come </a:t>
            </a:r>
            <a:r>
              <a:rPr lang="fr-FR" sz="1500" dirty="0" err="1" smtClean="0"/>
              <a:t>nel</a:t>
            </a:r>
            <a:r>
              <a:rPr lang="fr-FR" sz="1500" dirty="0" smtClean="0"/>
              <a:t> </a:t>
            </a:r>
            <a:r>
              <a:rPr lang="fr-FR" sz="1500" i="1" dirty="0" err="1" smtClean="0"/>
              <a:t>Quarantotto</a:t>
            </a:r>
            <a:r>
              <a:rPr lang="fr-FR" sz="1500" dirty="0" smtClean="0"/>
              <a:t> tende la </a:t>
            </a:r>
            <a:r>
              <a:rPr lang="fr-FR" sz="1500" dirty="0" err="1" smtClean="0"/>
              <a:t>mano</a:t>
            </a:r>
            <a:r>
              <a:rPr lang="fr-FR" sz="1500" dirty="0" smtClean="0"/>
              <a:t> a </a:t>
            </a:r>
            <a:r>
              <a:rPr lang="fr-FR" sz="1500" dirty="0" err="1" smtClean="0"/>
              <a:t>sé</a:t>
            </a:r>
            <a:r>
              <a:rPr lang="fr-FR" sz="1500" dirty="0" smtClean="0"/>
              <a:t> </a:t>
            </a:r>
            <a:r>
              <a:rPr lang="fr-FR" sz="1500" dirty="0" err="1" smtClean="0"/>
              <a:t>stesso</a:t>
            </a:r>
            <a:r>
              <a:rPr lang="fr-FR" sz="1500" dirty="0" smtClean="0"/>
              <a:t> ma anche «ai </a:t>
            </a:r>
            <a:r>
              <a:rPr lang="fr-FR" sz="1500" dirty="0" err="1" smtClean="0"/>
              <a:t>miei</a:t>
            </a:r>
            <a:r>
              <a:rPr lang="fr-FR" sz="1500" dirty="0" smtClean="0"/>
              <a:t> </a:t>
            </a:r>
            <a:r>
              <a:rPr lang="fr-FR" sz="1500" dirty="0" err="1" smtClean="0"/>
              <a:t>fratelli</a:t>
            </a:r>
            <a:r>
              <a:rPr lang="fr-FR" sz="1500" dirty="0" smtClean="0"/>
              <a:t> più </a:t>
            </a:r>
            <a:r>
              <a:rPr lang="fr-FR" sz="1500" dirty="0" err="1" smtClean="0"/>
              <a:t>giovani</a:t>
            </a:r>
            <a:r>
              <a:rPr lang="fr-FR" sz="1500" dirty="0" smtClean="0"/>
              <a:t>», </a:t>
            </a:r>
            <a:r>
              <a:rPr lang="fr-FR" sz="1500" dirty="0" err="1" smtClean="0"/>
              <a:t>additati</a:t>
            </a:r>
            <a:r>
              <a:rPr lang="fr-FR" sz="1500" dirty="0" smtClean="0"/>
              <a:t> come «il più </a:t>
            </a:r>
            <a:r>
              <a:rPr lang="fr-FR" sz="1500" dirty="0" err="1" smtClean="0"/>
              <a:t>invidiabile</a:t>
            </a:r>
            <a:r>
              <a:rPr lang="fr-FR" sz="1500" dirty="0" smtClean="0"/>
              <a:t> </a:t>
            </a:r>
            <a:r>
              <a:rPr lang="fr-FR" sz="1500" dirty="0" err="1" smtClean="0"/>
              <a:t>tesoro</a:t>
            </a:r>
            <a:r>
              <a:rPr lang="fr-FR" sz="1500" dirty="0" smtClean="0"/>
              <a:t>, e l’</a:t>
            </a:r>
            <a:r>
              <a:rPr lang="fr-FR" sz="1500" dirty="0" err="1" smtClean="0"/>
              <a:t>unico</a:t>
            </a:r>
            <a:r>
              <a:rPr lang="fr-FR" sz="1500" dirty="0" smtClean="0"/>
              <a:t> </a:t>
            </a:r>
            <a:r>
              <a:rPr lang="fr-FR" sz="1500" dirty="0" err="1" smtClean="0"/>
              <a:t>scudo</a:t>
            </a:r>
            <a:r>
              <a:rPr lang="fr-FR" sz="1500" dirty="0" smtClean="0"/>
              <a:t> per </a:t>
            </a:r>
            <a:r>
              <a:rPr lang="fr-FR" sz="1500" dirty="0" err="1" smtClean="0"/>
              <a:t>difendersi</a:t>
            </a:r>
            <a:r>
              <a:rPr lang="fr-FR" sz="1500" dirty="0" smtClean="0"/>
              <a:t> </a:t>
            </a:r>
            <a:r>
              <a:rPr lang="fr-FR" sz="1500" dirty="0" err="1" smtClean="0"/>
              <a:t>contro</a:t>
            </a:r>
            <a:r>
              <a:rPr lang="fr-FR" sz="1500" dirty="0" smtClean="0"/>
              <a:t> </a:t>
            </a:r>
            <a:r>
              <a:rPr lang="fr-FR" sz="1500" dirty="0" err="1" smtClean="0"/>
              <a:t>gli</a:t>
            </a:r>
            <a:r>
              <a:rPr lang="fr-FR" sz="1500" dirty="0" smtClean="0"/>
              <a:t> </a:t>
            </a:r>
            <a:r>
              <a:rPr lang="fr-FR" sz="1500" dirty="0" err="1" smtClean="0"/>
              <a:t>adescamenti</a:t>
            </a:r>
            <a:r>
              <a:rPr lang="fr-FR" sz="1500" dirty="0" smtClean="0"/>
              <a:t> dei </a:t>
            </a:r>
            <a:r>
              <a:rPr lang="fr-FR" sz="1500" dirty="0" err="1" smtClean="0"/>
              <a:t>falsi</a:t>
            </a:r>
            <a:r>
              <a:rPr lang="fr-FR" sz="1500" dirty="0" smtClean="0"/>
              <a:t> </a:t>
            </a:r>
            <a:r>
              <a:rPr lang="fr-FR" sz="1500" dirty="0" err="1" smtClean="0"/>
              <a:t>amici</a:t>
            </a:r>
            <a:r>
              <a:rPr lang="fr-FR" sz="1500" dirty="0" smtClean="0"/>
              <a:t>, le </a:t>
            </a:r>
            <a:r>
              <a:rPr lang="fr-FR" sz="1500" dirty="0" err="1" smtClean="0"/>
              <a:t>frodi</a:t>
            </a:r>
            <a:r>
              <a:rPr lang="fr-FR" sz="1500" dirty="0" smtClean="0"/>
              <a:t> dei vili e le </a:t>
            </a:r>
            <a:r>
              <a:rPr lang="fr-FR" sz="1500" dirty="0" err="1" smtClean="0"/>
              <a:t>soperchierie</a:t>
            </a:r>
            <a:r>
              <a:rPr lang="fr-FR" sz="1500" dirty="0" smtClean="0"/>
              <a:t> dei </a:t>
            </a:r>
            <a:r>
              <a:rPr lang="fr-FR" sz="1500" dirty="0" err="1" smtClean="0"/>
              <a:t>potenti</a:t>
            </a:r>
            <a:r>
              <a:rPr lang="fr-FR" sz="1500" dirty="0" smtClean="0"/>
              <a:t>» (Nievo, p. 5); «</a:t>
            </a:r>
            <a:r>
              <a:rPr lang="fr-FR" sz="1500" dirty="0" err="1" smtClean="0"/>
              <a:t>Fedeli</a:t>
            </a:r>
            <a:r>
              <a:rPr lang="fr-FR" sz="1500" dirty="0" smtClean="0"/>
              <a:t> </a:t>
            </a:r>
            <a:r>
              <a:rPr lang="fr-FR" sz="1500" dirty="0" err="1" smtClean="0"/>
              <a:t>amici</a:t>
            </a:r>
            <a:r>
              <a:rPr lang="fr-FR" sz="1500" dirty="0" smtClean="0"/>
              <a:t> […] </a:t>
            </a:r>
            <a:r>
              <a:rPr lang="fr-FR" sz="1500" dirty="0" err="1" smtClean="0"/>
              <a:t>hanno</a:t>
            </a:r>
            <a:r>
              <a:rPr lang="fr-FR" sz="1500" dirty="0" smtClean="0"/>
              <a:t> </a:t>
            </a:r>
            <a:r>
              <a:rPr lang="fr-FR" sz="1500" dirty="0" err="1" smtClean="0"/>
              <a:t>offerto</a:t>
            </a:r>
            <a:r>
              <a:rPr lang="fr-FR" sz="1500" dirty="0" smtClean="0"/>
              <a:t> </a:t>
            </a:r>
            <a:r>
              <a:rPr lang="fr-FR" sz="1500" dirty="0" err="1" smtClean="0"/>
              <a:t>scampo</a:t>
            </a:r>
            <a:r>
              <a:rPr lang="fr-FR" sz="1500" dirty="0" smtClean="0"/>
              <a:t> </a:t>
            </a:r>
            <a:r>
              <a:rPr lang="fr-FR" sz="1500" dirty="0" err="1" smtClean="0"/>
              <a:t>all’arresto</a:t>
            </a:r>
            <a:r>
              <a:rPr lang="fr-FR" sz="1500" dirty="0" smtClean="0"/>
              <a:t> [a me] </a:t>
            </a:r>
            <a:r>
              <a:rPr lang="fr-FR" sz="1500" dirty="0" err="1" smtClean="0"/>
              <a:t>vecchio</a:t>
            </a:r>
            <a:r>
              <a:rPr lang="fr-FR" sz="1500" dirty="0" smtClean="0"/>
              <a:t> e </a:t>
            </a:r>
            <a:r>
              <a:rPr lang="fr-FR" sz="1500" dirty="0" err="1" smtClean="0"/>
              <a:t>stanco</a:t>
            </a:r>
            <a:r>
              <a:rPr lang="fr-FR" sz="1500" dirty="0" smtClean="0"/>
              <a:t>» (Sciascia, p. 128).</a:t>
            </a:r>
          </a:p>
          <a:p>
            <a:r>
              <a:rPr lang="fr-FR" sz="1500" dirty="0" smtClean="0"/>
              <a:t>Non </a:t>
            </a:r>
            <a:r>
              <a:rPr lang="fr-FR" sz="1500" dirty="0" err="1" smtClean="0"/>
              <a:t>è</a:t>
            </a:r>
            <a:r>
              <a:rPr lang="fr-FR" sz="1500" dirty="0" smtClean="0"/>
              <a:t> un </a:t>
            </a:r>
            <a:r>
              <a:rPr lang="fr-FR" sz="1500" dirty="0" err="1" smtClean="0"/>
              <a:t>caso</a:t>
            </a:r>
            <a:r>
              <a:rPr lang="fr-FR" sz="1500" dirty="0" smtClean="0"/>
              <a:t>, </a:t>
            </a:r>
            <a:r>
              <a:rPr lang="fr-FR" sz="1500" dirty="0" err="1" smtClean="0"/>
              <a:t>poi</a:t>
            </a:r>
            <a:r>
              <a:rPr lang="fr-FR" sz="1500" dirty="0" smtClean="0"/>
              <a:t>, </a:t>
            </a:r>
            <a:r>
              <a:rPr lang="fr-FR" sz="1500" dirty="0" err="1" smtClean="0"/>
              <a:t>che</a:t>
            </a:r>
            <a:r>
              <a:rPr lang="fr-FR" sz="1500" dirty="0" smtClean="0"/>
              <a:t> </a:t>
            </a:r>
            <a:r>
              <a:rPr lang="fr-FR" sz="1500" dirty="0" err="1" smtClean="0"/>
              <a:t>vecchi</a:t>
            </a:r>
            <a:r>
              <a:rPr lang="fr-FR" sz="1500" dirty="0" smtClean="0"/>
              <a:t> e </a:t>
            </a:r>
            <a:r>
              <a:rPr lang="fr-FR" sz="1500" dirty="0" err="1" smtClean="0"/>
              <a:t>giovani</a:t>
            </a:r>
            <a:r>
              <a:rPr lang="fr-FR" sz="1500" dirty="0" smtClean="0"/>
              <a:t> si </a:t>
            </a:r>
            <a:r>
              <a:rPr lang="fr-FR" sz="1500" dirty="0" err="1" smtClean="0"/>
              <a:t>diano</a:t>
            </a:r>
            <a:r>
              <a:rPr lang="fr-FR" sz="1500" dirty="0" smtClean="0"/>
              <a:t> </a:t>
            </a:r>
            <a:r>
              <a:rPr lang="fr-FR" sz="1500" dirty="0" err="1" smtClean="0"/>
              <a:t>una</a:t>
            </a:r>
            <a:r>
              <a:rPr lang="fr-FR" sz="1500" dirty="0" smtClean="0"/>
              <a:t> </a:t>
            </a:r>
            <a:r>
              <a:rPr lang="fr-FR" sz="1500" dirty="0" err="1" smtClean="0"/>
              <a:t>mano</a:t>
            </a:r>
            <a:r>
              <a:rPr lang="fr-FR" sz="1500" dirty="0" smtClean="0"/>
              <a:t> in </a:t>
            </a:r>
            <a:r>
              <a:rPr lang="fr-FR" sz="1500" dirty="0" err="1" smtClean="0"/>
              <a:t>seno</a:t>
            </a:r>
            <a:r>
              <a:rPr lang="fr-FR" sz="1500" dirty="0" smtClean="0"/>
              <a:t> </a:t>
            </a:r>
            <a:r>
              <a:rPr lang="fr-FR" sz="1500" dirty="0" err="1" smtClean="0"/>
              <a:t>alle</a:t>
            </a:r>
            <a:r>
              <a:rPr lang="fr-FR" sz="1500" dirty="0" smtClean="0"/>
              <a:t> due </a:t>
            </a:r>
            <a:r>
              <a:rPr lang="fr-FR" sz="1500" dirty="0" err="1" smtClean="0"/>
              <a:t>narrazioni</a:t>
            </a:r>
            <a:r>
              <a:rPr lang="fr-FR" sz="1500" dirty="0" smtClean="0"/>
              <a:t> – </a:t>
            </a:r>
            <a:r>
              <a:rPr lang="fr-FR" sz="1500" dirty="0" err="1" smtClean="0"/>
              <a:t>tra</a:t>
            </a:r>
            <a:r>
              <a:rPr lang="fr-FR" sz="1500" dirty="0" smtClean="0"/>
              <a:t> Martino, </a:t>
            </a:r>
            <a:r>
              <a:rPr lang="fr-FR" sz="1500" dirty="0" err="1" smtClean="0"/>
              <a:t>Mastro</a:t>
            </a:r>
            <a:r>
              <a:rPr lang="fr-FR" sz="1500" dirty="0" smtClean="0"/>
              <a:t> Germano, </a:t>
            </a:r>
            <a:r>
              <a:rPr lang="fr-FR" sz="1500" dirty="0" err="1" smtClean="0"/>
              <a:t>Marchetto</a:t>
            </a:r>
            <a:r>
              <a:rPr lang="fr-FR" sz="1500" dirty="0" smtClean="0"/>
              <a:t> e </a:t>
            </a:r>
            <a:r>
              <a:rPr lang="fr-FR" sz="1500" dirty="0" err="1" smtClean="0"/>
              <a:t>Carlino</a:t>
            </a:r>
            <a:r>
              <a:rPr lang="fr-FR" sz="1500" dirty="0" smtClean="0"/>
              <a:t>, da un lato, e don Paolo e il </a:t>
            </a:r>
            <a:r>
              <a:rPr lang="fr-FR" sz="1500" dirty="0" err="1" smtClean="0"/>
              <a:t>protagonista</a:t>
            </a:r>
            <a:r>
              <a:rPr lang="fr-FR" sz="1500" dirty="0" smtClean="0"/>
              <a:t> </a:t>
            </a:r>
            <a:r>
              <a:rPr lang="fr-FR" sz="1500" dirty="0" err="1" smtClean="0"/>
              <a:t>del</a:t>
            </a:r>
            <a:r>
              <a:rPr lang="fr-FR" sz="1500" dirty="0" smtClean="0"/>
              <a:t> </a:t>
            </a:r>
            <a:r>
              <a:rPr lang="fr-FR" sz="1500" i="1" dirty="0" err="1" smtClean="0"/>
              <a:t>Quarantotto</a:t>
            </a:r>
            <a:r>
              <a:rPr lang="fr-FR" sz="1500" i="1" dirty="0" smtClean="0"/>
              <a:t> </a:t>
            </a:r>
            <a:r>
              <a:rPr lang="fr-FR" sz="1500" dirty="0" err="1" smtClean="0"/>
              <a:t>dall’altro</a:t>
            </a:r>
            <a:r>
              <a:rPr lang="fr-FR" sz="1500" dirty="0" smtClean="0"/>
              <a:t> - e si assista quasi a un </a:t>
            </a:r>
            <a:r>
              <a:rPr lang="fr-FR" sz="1500" dirty="0" err="1" smtClean="0"/>
              <a:t>passaggio</a:t>
            </a:r>
            <a:r>
              <a:rPr lang="fr-FR" sz="1500" dirty="0" smtClean="0"/>
              <a:t> di </a:t>
            </a:r>
            <a:r>
              <a:rPr lang="fr-FR" sz="1500" dirty="0" err="1" smtClean="0"/>
              <a:t>consegne</a:t>
            </a:r>
            <a:r>
              <a:rPr lang="fr-FR" sz="1500" dirty="0" smtClean="0"/>
              <a:t> </a:t>
            </a:r>
            <a:r>
              <a:rPr lang="fr-FR" sz="1500" dirty="0" err="1" smtClean="0"/>
              <a:t>grazie</a:t>
            </a:r>
            <a:r>
              <a:rPr lang="fr-FR" sz="1500" dirty="0" smtClean="0"/>
              <a:t> a </a:t>
            </a:r>
            <a:r>
              <a:rPr lang="fr-FR" sz="1500" dirty="0" err="1" smtClean="0"/>
              <a:t>quell’istruzione</a:t>
            </a:r>
            <a:r>
              <a:rPr lang="fr-FR" sz="1500" dirty="0" smtClean="0"/>
              <a:t> </a:t>
            </a:r>
            <a:r>
              <a:rPr lang="fr-FR" sz="1500" dirty="0" err="1" smtClean="0"/>
              <a:t>che</a:t>
            </a:r>
            <a:r>
              <a:rPr lang="fr-FR" sz="1500" dirty="0" smtClean="0"/>
              <a:t> </a:t>
            </a:r>
            <a:r>
              <a:rPr lang="fr-FR" sz="1500" dirty="0" err="1" smtClean="0"/>
              <a:t>crea</a:t>
            </a:r>
            <a:r>
              <a:rPr lang="fr-FR" sz="1500" dirty="0" smtClean="0"/>
              <a:t> </a:t>
            </a:r>
            <a:r>
              <a:rPr lang="fr-FR" sz="1500" dirty="0" err="1" smtClean="0"/>
              <a:t>facoltà</a:t>
            </a:r>
            <a:r>
              <a:rPr lang="fr-FR" sz="1500" dirty="0" smtClean="0"/>
              <a:t> </a:t>
            </a:r>
            <a:r>
              <a:rPr lang="fr-FR" sz="1500" dirty="0" err="1" smtClean="0"/>
              <a:t>morali</a:t>
            </a:r>
            <a:r>
              <a:rPr lang="fr-FR" sz="1500" dirty="0" smtClean="0"/>
              <a:t> e </a:t>
            </a:r>
            <a:r>
              <a:rPr lang="fr-FR" sz="1500" dirty="0" err="1" smtClean="0"/>
              <a:t>indipendenza</a:t>
            </a:r>
            <a:r>
              <a:rPr lang="fr-FR" sz="1500" dirty="0" smtClean="0"/>
              <a:t>.</a:t>
            </a:r>
          </a:p>
          <a:p>
            <a:r>
              <a:rPr lang="fr-FR" sz="1500" dirty="0" smtClean="0"/>
              <a:t>Si </a:t>
            </a:r>
            <a:r>
              <a:rPr lang="fr-FR" sz="1500" dirty="0" err="1" smtClean="0"/>
              <a:t>pensi</a:t>
            </a:r>
            <a:r>
              <a:rPr lang="fr-FR" sz="1500" dirty="0" smtClean="0"/>
              <a:t> al </a:t>
            </a:r>
            <a:r>
              <a:rPr lang="fr-FR" sz="1500" dirty="0" err="1" smtClean="0"/>
              <a:t>piovano</a:t>
            </a:r>
            <a:r>
              <a:rPr lang="fr-FR" sz="1500" dirty="0" smtClean="0"/>
              <a:t> di </a:t>
            </a:r>
            <a:r>
              <a:rPr lang="fr-FR" sz="1500" dirty="0" err="1" smtClean="0"/>
              <a:t>Teglio</a:t>
            </a:r>
            <a:r>
              <a:rPr lang="fr-FR" sz="1500" dirty="0" smtClean="0"/>
              <a:t> per le </a:t>
            </a:r>
            <a:r>
              <a:rPr lang="fr-FR" sz="1500" i="1" dirty="0" err="1" smtClean="0"/>
              <a:t>Confessioni</a:t>
            </a:r>
            <a:r>
              <a:rPr lang="fr-FR" sz="1500" dirty="0" smtClean="0"/>
              <a:t>, maestro di </a:t>
            </a:r>
            <a:r>
              <a:rPr lang="fr-FR" sz="1500" dirty="0" err="1" smtClean="0"/>
              <a:t>Carlino</a:t>
            </a:r>
            <a:r>
              <a:rPr lang="fr-FR" sz="1500" dirty="0" smtClean="0"/>
              <a:t> in </a:t>
            </a:r>
            <a:r>
              <a:rPr lang="fr-FR" sz="1500" dirty="0" err="1" smtClean="0"/>
              <a:t>dottrina</a:t>
            </a:r>
            <a:r>
              <a:rPr lang="fr-FR" sz="1500" dirty="0" smtClean="0"/>
              <a:t> e </a:t>
            </a:r>
            <a:r>
              <a:rPr lang="fr-FR" sz="1500" dirty="0" err="1" smtClean="0"/>
              <a:t>calligrafia</a:t>
            </a:r>
            <a:r>
              <a:rPr lang="fr-FR" sz="1500" dirty="0" smtClean="0"/>
              <a:t>: «L’</a:t>
            </a:r>
            <a:r>
              <a:rPr lang="fr-FR" sz="1500" dirty="0" err="1" smtClean="0"/>
              <a:t>era</a:t>
            </a:r>
            <a:r>
              <a:rPr lang="fr-FR" sz="1500" dirty="0" smtClean="0"/>
              <a:t> un bel </a:t>
            </a:r>
            <a:r>
              <a:rPr lang="fr-FR" sz="1500" dirty="0" err="1" smtClean="0"/>
              <a:t>pretone</a:t>
            </a:r>
            <a:r>
              <a:rPr lang="fr-FR" sz="1500" dirty="0" smtClean="0"/>
              <a:t> di </a:t>
            </a:r>
            <a:r>
              <a:rPr lang="fr-FR" sz="1500" dirty="0" err="1" smtClean="0"/>
              <a:t>montagna</a:t>
            </a:r>
            <a:r>
              <a:rPr lang="fr-FR" sz="1500" dirty="0" smtClean="0"/>
              <a:t> poco </a:t>
            </a:r>
            <a:r>
              <a:rPr lang="fr-FR" sz="1500" dirty="0" err="1" smtClean="0"/>
              <a:t>amico</a:t>
            </a:r>
            <a:r>
              <a:rPr lang="fr-FR" sz="1500" dirty="0" smtClean="0"/>
              <a:t> </a:t>
            </a:r>
            <a:r>
              <a:rPr lang="fr-FR" sz="1500" dirty="0" err="1" smtClean="0"/>
              <a:t>degli</a:t>
            </a:r>
            <a:r>
              <a:rPr lang="fr-FR" sz="1500" dirty="0" smtClean="0"/>
              <a:t> </a:t>
            </a:r>
            <a:r>
              <a:rPr lang="fr-FR" sz="1500" dirty="0" err="1" smtClean="0"/>
              <a:t>abatini</a:t>
            </a:r>
            <a:r>
              <a:rPr lang="fr-FR" sz="1500" dirty="0" smtClean="0"/>
              <a:t> d’</a:t>
            </a:r>
            <a:r>
              <a:rPr lang="fr-FR" sz="1500" dirty="0" err="1" smtClean="0"/>
              <a:t>allora</a:t>
            </a:r>
            <a:r>
              <a:rPr lang="fr-FR" sz="1500" dirty="0" smtClean="0"/>
              <a:t> […] </a:t>
            </a:r>
            <a:r>
              <a:rPr lang="fr-FR" sz="1500" dirty="0" err="1" smtClean="0"/>
              <a:t>Circa</a:t>
            </a:r>
            <a:r>
              <a:rPr lang="fr-FR" sz="1500" dirty="0" smtClean="0"/>
              <a:t> le sue </a:t>
            </a:r>
            <a:r>
              <a:rPr lang="fr-FR" sz="1500" dirty="0" err="1" smtClean="0"/>
              <a:t>facoltà</a:t>
            </a:r>
            <a:r>
              <a:rPr lang="fr-FR" sz="1500" dirty="0" smtClean="0"/>
              <a:t> </a:t>
            </a:r>
            <a:r>
              <a:rPr lang="fr-FR" sz="1500" dirty="0" err="1" smtClean="0"/>
              <a:t>morali</a:t>
            </a:r>
            <a:r>
              <a:rPr lang="fr-FR" sz="1500" dirty="0" smtClean="0"/>
              <a:t>, per </a:t>
            </a:r>
            <a:r>
              <a:rPr lang="fr-FR" sz="1500" dirty="0" err="1" smtClean="0"/>
              <a:t>esser</a:t>
            </a:r>
            <a:r>
              <a:rPr lang="fr-FR" sz="1500" dirty="0" smtClean="0"/>
              <a:t> </a:t>
            </a:r>
            <a:r>
              <a:rPr lang="fr-FR" sz="1500" dirty="0" err="1" smtClean="0"/>
              <a:t>nato</a:t>
            </a:r>
            <a:r>
              <a:rPr lang="fr-FR" sz="1500" dirty="0" smtClean="0"/>
              <a:t> </a:t>
            </a:r>
            <a:r>
              <a:rPr lang="fr-FR" sz="1500" dirty="0" err="1" smtClean="0"/>
              <a:t>nel</a:t>
            </a:r>
            <a:r>
              <a:rPr lang="fr-FR" sz="1500" dirty="0" smtClean="0"/>
              <a:t> </a:t>
            </a:r>
            <a:r>
              <a:rPr lang="fr-FR" sz="1500" dirty="0" err="1" smtClean="0"/>
              <a:t>Settecento</a:t>
            </a:r>
            <a:r>
              <a:rPr lang="fr-FR" sz="1500" dirty="0" smtClean="0"/>
              <a:t> </a:t>
            </a:r>
            <a:r>
              <a:rPr lang="fr-FR" sz="1500" dirty="0" err="1" smtClean="0"/>
              <a:t>lo</a:t>
            </a:r>
            <a:r>
              <a:rPr lang="fr-FR" sz="1500" dirty="0" smtClean="0"/>
              <a:t> si </a:t>
            </a:r>
            <a:r>
              <a:rPr lang="fr-FR" sz="1500" dirty="0" err="1" smtClean="0"/>
              <a:t>potea</a:t>
            </a:r>
            <a:r>
              <a:rPr lang="fr-FR" sz="1500" dirty="0" smtClean="0"/>
              <a:t> </a:t>
            </a:r>
            <a:r>
              <a:rPr lang="fr-FR" sz="1500" dirty="0" err="1" smtClean="0"/>
              <a:t>vantare</a:t>
            </a:r>
            <a:r>
              <a:rPr lang="fr-FR" sz="1500" dirty="0" smtClean="0"/>
              <a:t> per un </a:t>
            </a:r>
            <a:r>
              <a:rPr lang="fr-FR" sz="1500" dirty="0" err="1" smtClean="0"/>
              <a:t>modello</a:t>
            </a:r>
            <a:r>
              <a:rPr lang="fr-FR" sz="1500" dirty="0" smtClean="0"/>
              <a:t> d’</a:t>
            </a:r>
            <a:r>
              <a:rPr lang="fr-FR" sz="1500" dirty="0" err="1" smtClean="0"/>
              <a:t>indipendenza</a:t>
            </a:r>
            <a:r>
              <a:rPr lang="fr-FR" sz="1500" dirty="0" smtClean="0"/>
              <a:t> </a:t>
            </a:r>
            <a:r>
              <a:rPr lang="fr-FR" sz="1500" dirty="0" err="1" smtClean="0"/>
              <a:t>ecclesiastica</a:t>
            </a:r>
            <a:r>
              <a:rPr lang="fr-FR" sz="1500" dirty="0" smtClean="0"/>
              <a:t> […]» (Nievo, p. 30). Non a </a:t>
            </a:r>
            <a:r>
              <a:rPr lang="fr-FR" sz="1500" dirty="0" err="1" smtClean="0"/>
              <a:t>caso</a:t>
            </a:r>
            <a:r>
              <a:rPr lang="fr-FR" sz="1500" dirty="0" smtClean="0"/>
              <a:t> </a:t>
            </a:r>
            <a:r>
              <a:rPr lang="fr-FR" sz="1500" dirty="0" err="1" smtClean="0"/>
              <a:t>Carlino</a:t>
            </a:r>
            <a:r>
              <a:rPr lang="fr-FR" sz="1500" dirty="0" smtClean="0"/>
              <a:t>, poco </a:t>
            </a:r>
            <a:r>
              <a:rPr lang="fr-FR" sz="1500" dirty="0" err="1" smtClean="0"/>
              <a:t>dopo</a:t>
            </a:r>
            <a:r>
              <a:rPr lang="fr-FR" sz="1500" dirty="0" smtClean="0"/>
              <a:t>, </a:t>
            </a:r>
            <a:r>
              <a:rPr lang="fr-FR" sz="1500" dirty="0" err="1" smtClean="0"/>
              <a:t>comincerà</a:t>
            </a:r>
            <a:r>
              <a:rPr lang="fr-FR" sz="1500" dirty="0" smtClean="0"/>
              <a:t> – </a:t>
            </a:r>
            <a:r>
              <a:rPr lang="fr-FR" sz="1500" dirty="0" err="1" smtClean="0"/>
              <a:t>dice</a:t>
            </a:r>
            <a:r>
              <a:rPr lang="fr-FR" sz="1500" dirty="0" smtClean="0"/>
              <a:t> - «a </a:t>
            </a:r>
            <a:r>
              <a:rPr lang="fr-FR" sz="1500" dirty="0" err="1" smtClean="0"/>
              <a:t>guardare</a:t>
            </a:r>
            <a:r>
              <a:rPr lang="fr-FR" sz="1500" dirty="0" smtClean="0"/>
              <a:t> </a:t>
            </a:r>
            <a:r>
              <a:rPr lang="fr-FR" sz="1500" dirty="0" err="1" smtClean="0"/>
              <a:t>co</a:t>
            </a:r>
            <a:r>
              <a:rPr lang="fr-FR" sz="1500" dirty="0" smtClean="0"/>
              <a:t>’ </a:t>
            </a:r>
            <a:r>
              <a:rPr lang="fr-FR" sz="1500" dirty="0" err="1" smtClean="0"/>
              <a:t>miei</a:t>
            </a:r>
            <a:r>
              <a:rPr lang="fr-FR" sz="1500" dirty="0" smtClean="0"/>
              <a:t> </a:t>
            </a:r>
            <a:r>
              <a:rPr lang="fr-FR" sz="1500" dirty="0" err="1" smtClean="0"/>
              <a:t>occhi</a:t>
            </a:r>
            <a:r>
              <a:rPr lang="fr-FR" sz="1500" dirty="0" smtClean="0"/>
              <a:t>, a </a:t>
            </a:r>
            <a:r>
              <a:rPr lang="fr-FR" sz="1500" dirty="0" err="1" smtClean="0"/>
              <a:t>ragionare</a:t>
            </a:r>
            <a:r>
              <a:rPr lang="fr-FR" sz="1500" dirty="0" smtClean="0"/>
              <a:t> </a:t>
            </a:r>
            <a:r>
              <a:rPr lang="fr-FR" sz="1500" dirty="0" err="1" smtClean="0"/>
              <a:t>ed</a:t>
            </a:r>
            <a:r>
              <a:rPr lang="fr-FR" sz="1500" dirty="0" smtClean="0"/>
              <a:t> </a:t>
            </a:r>
            <a:r>
              <a:rPr lang="fr-FR" sz="1500" dirty="0" err="1" smtClean="0"/>
              <a:t>imparare</a:t>
            </a:r>
            <a:r>
              <a:rPr lang="fr-FR" sz="1500" dirty="0" smtClean="0"/>
              <a:t> colla </a:t>
            </a:r>
            <a:r>
              <a:rPr lang="fr-FR" sz="1500" dirty="0" err="1" smtClean="0"/>
              <a:t>mia</a:t>
            </a:r>
            <a:r>
              <a:rPr lang="fr-FR" sz="1500" dirty="0" smtClean="0"/>
              <a:t> </a:t>
            </a:r>
            <a:r>
              <a:rPr lang="fr-FR" sz="1500" dirty="0" err="1" smtClean="0"/>
              <a:t>propria</a:t>
            </a:r>
            <a:r>
              <a:rPr lang="fr-FR" sz="1500" dirty="0" smtClean="0"/>
              <a:t> mente» (N., p. 86) e a </a:t>
            </a:r>
            <a:r>
              <a:rPr lang="fr-FR" sz="1500" dirty="0" err="1" smtClean="0"/>
              <a:t>rispondere</a:t>
            </a:r>
            <a:r>
              <a:rPr lang="fr-FR" sz="1500" dirty="0" smtClean="0"/>
              <a:t> con brio a un </a:t>
            </a:r>
            <a:r>
              <a:rPr lang="fr-FR" sz="1500" dirty="0" err="1" smtClean="0"/>
              <a:t>cavaliere</a:t>
            </a:r>
            <a:r>
              <a:rPr lang="fr-FR" sz="1500" dirty="0" smtClean="0"/>
              <a:t> </a:t>
            </a:r>
            <a:r>
              <a:rPr lang="fr-FR" sz="1500" dirty="0" err="1" smtClean="0"/>
              <a:t>sconosciuto</a:t>
            </a:r>
            <a:r>
              <a:rPr lang="fr-FR" sz="1500" dirty="0" smtClean="0"/>
              <a:t> </a:t>
            </a:r>
            <a:r>
              <a:rPr lang="fr-FR" sz="1500" dirty="0" err="1" smtClean="0"/>
              <a:t>che</a:t>
            </a:r>
            <a:r>
              <a:rPr lang="fr-FR" sz="1500" dirty="0" smtClean="0"/>
              <a:t> </a:t>
            </a:r>
            <a:r>
              <a:rPr lang="fr-FR" sz="1500" dirty="0" err="1" smtClean="0"/>
              <a:t>incute</a:t>
            </a:r>
            <a:r>
              <a:rPr lang="fr-FR" sz="1500" dirty="0" smtClean="0"/>
              <a:t> un </a:t>
            </a:r>
            <a:r>
              <a:rPr lang="fr-FR" sz="1500" dirty="0" err="1" smtClean="0"/>
              <a:t>certo</a:t>
            </a:r>
            <a:r>
              <a:rPr lang="fr-FR" sz="1500" dirty="0" smtClean="0"/>
              <a:t> </a:t>
            </a:r>
            <a:r>
              <a:rPr lang="fr-FR" sz="1500" dirty="0" err="1" smtClean="0"/>
              <a:t>timore</a:t>
            </a:r>
            <a:r>
              <a:rPr lang="fr-FR" sz="1500" dirty="0" smtClean="0"/>
              <a:t> e </a:t>
            </a:r>
            <a:r>
              <a:rPr lang="fr-FR" sz="1500" dirty="0" err="1" smtClean="0"/>
              <a:t>che</a:t>
            </a:r>
            <a:r>
              <a:rPr lang="fr-FR" sz="1500" dirty="0" smtClean="0"/>
              <a:t> </a:t>
            </a:r>
            <a:r>
              <a:rPr lang="fr-FR" sz="1500" dirty="0" err="1" smtClean="0"/>
              <a:t>gli</a:t>
            </a:r>
            <a:r>
              <a:rPr lang="fr-FR" sz="1500" dirty="0" smtClean="0"/>
              <a:t> </a:t>
            </a:r>
            <a:r>
              <a:rPr lang="fr-FR" sz="1500" dirty="0" err="1" smtClean="0"/>
              <a:t>domanda</a:t>
            </a:r>
            <a:r>
              <a:rPr lang="fr-FR" sz="1500" dirty="0" smtClean="0"/>
              <a:t> a chi </a:t>
            </a:r>
            <a:r>
              <a:rPr lang="fr-FR" sz="1500" dirty="0" err="1" smtClean="0"/>
              <a:t>egli</a:t>
            </a:r>
            <a:r>
              <a:rPr lang="fr-FR" sz="1500" dirty="0" smtClean="0"/>
              <a:t> </a:t>
            </a:r>
            <a:r>
              <a:rPr lang="fr-FR" sz="1500" dirty="0" err="1" smtClean="0"/>
              <a:t>appartenga</a:t>
            </a:r>
            <a:r>
              <a:rPr lang="fr-FR" sz="1500" dirty="0" smtClean="0"/>
              <a:t> al </a:t>
            </a:r>
            <a:r>
              <a:rPr lang="fr-FR" sz="1500" dirty="0" err="1" smtClean="0"/>
              <a:t>Castello</a:t>
            </a:r>
            <a:r>
              <a:rPr lang="fr-FR" sz="1500" dirty="0" smtClean="0"/>
              <a:t>: «- Oh </a:t>
            </a:r>
            <a:r>
              <a:rPr lang="fr-FR" sz="1500" dirty="0" err="1" smtClean="0"/>
              <a:t>bella</a:t>
            </a:r>
            <a:r>
              <a:rPr lang="fr-FR" sz="1500" dirty="0" smtClean="0"/>
              <a:t>! A </a:t>
            </a:r>
            <a:r>
              <a:rPr lang="fr-FR" sz="1500" dirty="0" err="1" smtClean="0"/>
              <a:t>nessuno</a:t>
            </a:r>
            <a:r>
              <a:rPr lang="fr-FR" sz="1500" dirty="0" smtClean="0"/>
              <a:t> </a:t>
            </a:r>
            <a:r>
              <a:rPr lang="fr-FR" sz="1500" dirty="0" err="1" smtClean="0"/>
              <a:t>appartengo</a:t>
            </a:r>
            <a:r>
              <a:rPr lang="fr-FR" sz="1500" dirty="0" smtClean="0"/>
              <a:t>! Sono </a:t>
            </a:r>
            <a:r>
              <a:rPr lang="fr-FR" sz="1500" dirty="0" err="1" smtClean="0"/>
              <a:t>Carlino</a:t>
            </a:r>
            <a:r>
              <a:rPr lang="fr-FR" sz="1500" dirty="0" smtClean="0"/>
              <a:t>, </a:t>
            </a:r>
            <a:r>
              <a:rPr lang="fr-FR" sz="1500" dirty="0" err="1" smtClean="0"/>
              <a:t>quello</a:t>
            </a:r>
            <a:r>
              <a:rPr lang="fr-FR" sz="1500" dirty="0" smtClean="0"/>
              <a:t> </a:t>
            </a:r>
            <a:r>
              <a:rPr lang="fr-FR" sz="1500" dirty="0" err="1" smtClean="0"/>
              <a:t>che</a:t>
            </a:r>
            <a:r>
              <a:rPr lang="fr-FR" sz="1500" dirty="0" smtClean="0"/>
              <a:t> mena </a:t>
            </a:r>
            <a:r>
              <a:rPr lang="fr-FR" sz="1500" dirty="0" err="1" smtClean="0"/>
              <a:t>lo</a:t>
            </a:r>
            <a:r>
              <a:rPr lang="fr-FR" sz="1500" dirty="0" smtClean="0"/>
              <a:t> </a:t>
            </a:r>
            <a:r>
              <a:rPr lang="fr-FR" sz="1500" dirty="0" err="1" smtClean="0"/>
              <a:t>spiedo</a:t>
            </a:r>
            <a:r>
              <a:rPr lang="fr-FR" sz="1500" dirty="0" smtClean="0"/>
              <a:t> e va a </a:t>
            </a:r>
            <a:r>
              <a:rPr lang="fr-FR" sz="1500" dirty="0" err="1" smtClean="0"/>
              <a:t>scuola</a:t>
            </a:r>
            <a:r>
              <a:rPr lang="fr-FR" sz="1500" dirty="0" smtClean="0"/>
              <a:t> dal </a:t>
            </a:r>
            <a:r>
              <a:rPr lang="fr-FR" sz="1500" dirty="0" err="1" smtClean="0"/>
              <a:t>Piovano</a:t>
            </a:r>
            <a:r>
              <a:rPr lang="fr-FR" sz="1500" dirty="0" smtClean="0"/>
              <a:t>» (N., p. 91). </a:t>
            </a:r>
          </a:p>
          <a:p>
            <a:r>
              <a:rPr lang="fr-FR" sz="1500" dirty="0" smtClean="0"/>
              <a:t>E si </a:t>
            </a:r>
            <a:r>
              <a:rPr lang="fr-FR" sz="1500" dirty="0" err="1" smtClean="0"/>
              <a:t>pensi</a:t>
            </a:r>
            <a:r>
              <a:rPr lang="fr-FR" sz="1500" dirty="0" smtClean="0"/>
              <a:t> </a:t>
            </a:r>
            <a:r>
              <a:rPr lang="fr-FR" sz="1500" dirty="0" err="1" smtClean="0"/>
              <a:t>all’indipendenza</a:t>
            </a:r>
            <a:r>
              <a:rPr lang="fr-FR" sz="1500" dirty="0" smtClean="0"/>
              <a:t> </a:t>
            </a:r>
            <a:r>
              <a:rPr lang="fr-FR" sz="1500" dirty="0" err="1" smtClean="0"/>
              <a:t>del</a:t>
            </a:r>
            <a:r>
              <a:rPr lang="fr-FR" sz="1500" dirty="0" smtClean="0"/>
              <a:t> </a:t>
            </a:r>
            <a:r>
              <a:rPr lang="fr-FR" sz="1500" dirty="0" err="1" smtClean="0"/>
              <a:t>vecchio</a:t>
            </a:r>
            <a:r>
              <a:rPr lang="fr-FR" sz="1500" dirty="0" smtClean="0"/>
              <a:t> don Paolo </a:t>
            </a:r>
            <a:r>
              <a:rPr lang="fr-FR" sz="1500" dirty="0" err="1" smtClean="0"/>
              <a:t>del</a:t>
            </a:r>
            <a:r>
              <a:rPr lang="fr-FR" sz="1500" dirty="0" smtClean="0"/>
              <a:t> </a:t>
            </a:r>
            <a:r>
              <a:rPr lang="fr-FR" sz="1500" i="1" dirty="0" err="1" smtClean="0"/>
              <a:t>Quarantotto</a:t>
            </a:r>
            <a:r>
              <a:rPr lang="fr-FR" sz="1500" dirty="0" smtClean="0"/>
              <a:t>, maestro di un </a:t>
            </a:r>
            <a:r>
              <a:rPr lang="fr-FR" sz="1500" dirty="0" err="1" smtClean="0"/>
              <a:t>altro</a:t>
            </a:r>
            <a:r>
              <a:rPr lang="fr-FR" sz="1500" dirty="0" smtClean="0"/>
              <a:t> </a:t>
            </a:r>
            <a:r>
              <a:rPr lang="fr-FR" sz="1500" dirty="0" err="1" smtClean="0"/>
              <a:t>giovinetto</a:t>
            </a:r>
            <a:r>
              <a:rPr lang="fr-FR" sz="1500" dirty="0" smtClean="0"/>
              <a:t> </a:t>
            </a:r>
            <a:r>
              <a:rPr lang="fr-FR" sz="1500" dirty="0" err="1" smtClean="0"/>
              <a:t>cui</a:t>
            </a:r>
            <a:r>
              <a:rPr lang="fr-FR" sz="1500" dirty="0" smtClean="0"/>
              <a:t> </a:t>
            </a:r>
            <a:r>
              <a:rPr lang="fr-FR" sz="1500" dirty="0" err="1" smtClean="0"/>
              <a:t>insegna</a:t>
            </a:r>
            <a:r>
              <a:rPr lang="fr-FR" sz="1500" dirty="0" smtClean="0"/>
              <a:t>, </a:t>
            </a:r>
            <a:r>
              <a:rPr lang="fr-FR" sz="1500" dirty="0" err="1" smtClean="0"/>
              <a:t>durante</a:t>
            </a:r>
            <a:r>
              <a:rPr lang="fr-FR" sz="1500" dirty="0" smtClean="0"/>
              <a:t> la </a:t>
            </a:r>
            <a:r>
              <a:rPr lang="fr-FR" sz="1500" dirty="0" err="1" smtClean="0"/>
              <a:t>rivoluzione</a:t>
            </a:r>
            <a:r>
              <a:rPr lang="fr-FR" sz="1500" dirty="0" smtClean="0"/>
              <a:t>, «a </a:t>
            </a:r>
            <a:r>
              <a:rPr lang="fr-FR" sz="1500" dirty="0" err="1" smtClean="0"/>
              <a:t>trar</a:t>
            </a:r>
            <a:r>
              <a:rPr lang="fr-FR" sz="1500" dirty="0" smtClean="0"/>
              <a:t> </a:t>
            </a:r>
            <a:r>
              <a:rPr lang="fr-FR" sz="1500" dirty="0" err="1" smtClean="0"/>
              <a:t>compagnia</a:t>
            </a:r>
            <a:r>
              <a:rPr lang="fr-FR" sz="1500" dirty="0" smtClean="0"/>
              <a:t> e </a:t>
            </a:r>
            <a:r>
              <a:rPr lang="fr-FR" sz="1500" dirty="0" err="1" smtClean="0"/>
              <a:t>fede</a:t>
            </a:r>
            <a:r>
              <a:rPr lang="fr-FR" sz="1500" dirty="0" smtClean="0"/>
              <a:t> dalla </a:t>
            </a:r>
            <a:r>
              <a:rPr lang="fr-FR" sz="1500" dirty="0" err="1" smtClean="0"/>
              <a:t>natura</a:t>
            </a:r>
            <a:r>
              <a:rPr lang="fr-FR" sz="1500" dirty="0" smtClean="0"/>
              <a:t> </a:t>
            </a:r>
            <a:r>
              <a:rPr lang="fr-FR" sz="1500" dirty="0" err="1" smtClean="0"/>
              <a:t>dai</a:t>
            </a:r>
            <a:r>
              <a:rPr lang="fr-FR" sz="1500" dirty="0" smtClean="0"/>
              <a:t> </a:t>
            </a:r>
            <a:r>
              <a:rPr lang="fr-FR" sz="1500" dirty="0" err="1" smtClean="0"/>
              <a:t>libri</a:t>
            </a:r>
            <a:r>
              <a:rPr lang="fr-FR" sz="1500" dirty="0" smtClean="0"/>
              <a:t> e </a:t>
            </a:r>
            <a:r>
              <a:rPr lang="fr-FR" sz="1500" dirty="0" err="1" smtClean="0"/>
              <a:t>dai</a:t>
            </a:r>
            <a:r>
              <a:rPr lang="fr-FR" sz="1500" dirty="0" smtClean="0"/>
              <a:t> [...] </a:t>
            </a:r>
            <a:r>
              <a:rPr lang="fr-FR" sz="1500" dirty="0" err="1" smtClean="0"/>
              <a:t>pensieri</a:t>
            </a:r>
            <a:r>
              <a:rPr lang="fr-FR" sz="1500" dirty="0" smtClean="0"/>
              <a:t> </a:t>
            </a:r>
            <a:r>
              <a:rPr lang="fr-FR" sz="1500" dirty="0" err="1" smtClean="0"/>
              <a:t>stessi</a:t>
            </a:r>
            <a:r>
              <a:rPr lang="fr-FR" sz="1500" dirty="0" smtClean="0"/>
              <a:t>» (Sciascia, p. 155).</a:t>
            </a:r>
          </a:p>
          <a:p>
            <a:endParaRPr lang="fr-FR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Dall</a:t>
            </a:r>
            <a:r>
              <a:rPr lang="fr-FR" dirty="0" smtClean="0"/>
              <a:t>’ «</a:t>
            </a:r>
            <a:r>
              <a:rPr lang="fr-FR" dirty="0" err="1" smtClean="0"/>
              <a:t>io</a:t>
            </a:r>
            <a:r>
              <a:rPr lang="fr-FR" dirty="0" smtClean="0"/>
              <a:t>» al «</a:t>
            </a:r>
            <a:r>
              <a:rPr lang="fr-FR" dirty="0" err="1" smtClean="0"/>
              <a:t>noi</a:t>
            </a:r>
            <a:r>
              <a:rPr lang="fr-FR" dirty="0" smtClean="0"/>
              <a:t>»:</a:t>
            </a:r>
            <a:br>
              <a:rPr lang="fr-FR" dirty="0" smtClean="0"/>
            </a:br>
            <a:r>
              <a:rPr lang="fr-FR" dirty="0" smtClean="0"/>
              <a:t>il </a:t>
            </a:r>
            <a:r>
              <a:rPr lang="fr-FR" dirty="0" err="1" smtClean="0"/>
              <a:t>popolo</a:t>
            </a:r>
            <a:r>
              <a:rPr lang="fr-FR" dirty="0" smtClean="0"/>
              <a:t> </a:t>
            </a:r>
            <a:r>
              <a:rPr lang="fr-FR" dirty="0" err="1" smtClean="0"/>
              <a:t>siciliano</a:t>
            </a:r>
            <a:r>
              <a:rPr lang="fr-FR" dirty="0" smtClean="0"/>
              <a:t> e il </a:t>
            </a:r>
            <a:r>
              <a:rPr lang="fr-FR" dirty="0" err="1" smtClean="0"/>
              <a:t>ritorno</a:t>
            </a:r>
            <a:r>
              <a:rPr lang="fr-FR" dirty="0" smtClean="0"/>
              <a:t> di Nievo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fr-FR" sz="2200" dirty="0" smtClean="0"/>
              <a:t>	- </a:t>
            </a:r>
            <a:r>
              <a:rPr lang="fr-FR" sz="2200" dirty="0" err="1" smtClean="0"/>
              <a:t>Quando</a:t>
            </a:r>
            <a:r>
              <a:rPr lang="fr-FR" sz="2200" dirty="0" smtClean="0"/>
              <a:t> si </a:t>
            </a:r>
            <a:r>
              <a:rPr lang="fr-FR" sz="2200" dirty="0" err="1" smtClean="0"/>
              <a:t>punta</a:t>
            </a:r>
            <a:r>
              <a:rPr lang="fr-FR" sz="2200" dirty="0" smtClean="0"/>
              <a:t> e si insiste </a:t>
            </a:r>
            <a:r>
              <a:rPr lang="fr-FR" sz="2200" dirty="0" err="1" smtClean="0"/>
              <a:t>troppo</a:t>
            </a:r>
            <a:r>
              <a:rPr lang="fr-FR" sz="2200" dirty="0" smtClean="0"/>
              <a:t> </a:t>
            </a:r>
            <a:r>
              <a:rPr lang="fr-FR" sz="2200" dirty="0" err="1" smtClean="0"/>
              <a:t>sull'individuo</a:t>
            </a:r>
            <a:r>
              <a:rPr lang="fr-FR" sz="2200" dirty="0" smtClean="0"/>
              <a:t>, su un «</a:t>
            </a:r>
            <a:r>
              <a:rPr lang="fr-FR" sz="2200" dirty="0" err="1" smtClean="0"/>
              <a:t>io</a:t>
            </a:r>
            <a:r>
              <a:rPr lang="fr-FR" sz="2200" dirty="0" smtClean="0"/>
              <a:t>» </a:t>
            </a:r>
            <a:r>
              <a:rPr lang="fr-FR" sz="2200" dirty="0" err="1" smtClean="0"/>
              <a:t>del</a:t>
            </a:r>
            <a:r>
              <a:rPr lang="fr-FR" sz="2200" dirty="0" smtClean="0"/>
              <a:t> </a:t>
            </a:r>
            <a:r>
              <a:rPr lang="fr-FR" sz="2200" dirty="0" err="1" smtClean="0"/>
              <a:t>tutto</a:t>
            </a:r>
            <a:r>
              <a:rPr lang="fr-FR" sz="2200" dirty="0" smtClean="0"/>
              <a:t> </a:t>
            </a:r>
            <a:r>
              <a:rPr lang="fr-FR" sz="2200" dirty="0" err="1" smtClean="0"/>
              <a:t>determinato</a:t>
            </a:r>
            <a:r>
              <a:rPr lang="fr-FR" sz="2200" dirty="0" smtClean="0"/>
              <a:t>, </a:t>
            </a:r>
            <a:r>
              <a:rPr lang="fr-FR" sz="2200" dirty="0" err="1" smtClean="0"/>
              <a:t>dato</a:t>
            </a:r>
            <a:r>
              <a:rPr lang="fr-FR" sz="2200" dirty="0" smtClean="0"/>
              <a:t> </a:t>
            </a:r>
            <a:r>
              <a:rPr lang="fr-FR" sz="2200" dirty="0" err="1" smtClean="0"/>
              <a:t>una</a:t>
            </a:r>
            <a:r>
              <a:rPr lang="fr-FR" sz="2200" dirty="0" smtClean="0"/>
              <a:t> volta e per </a:t>
            </a:r>
            <a:r>
              <a:rPr lang="fr-FR" sz="2200" dirty="0" err="1" smtClean="0"/>
              <a:t>sempre</a:t>
            </a:r>
            <a:r>
              <a:rPr lang="fr-FR" sz="2200" dirty="0" smtClean="0"/>
              <a:t>, quasi come </a:t>
            </a:r>
            <a:r>
              <a:rPr lang="fr-FR" sz="2200" dirty="0" err="1" smtClean="0"/>
              <a:t>Dio</a:t>
            </a:r>
            <a:r>
              <a:rPr lang="fr-FR" sz="2200" dirty="0" smtClean="0"/>
              <a:t>, la figura </a:t>
            </a:r>
            <a:r>
              <a:rPr lang="fr-FR" sz="2200" dirty="0" err="1" smtClean="0"/>
              <a:t>intellettuale</a:t>
            </a:r>
            <a:r>
              <a:rPr lang="fr-FR" sz="2200" dirty="0" smtClean="0"/>
              <a:t> </a:t>
            </a:r>
            <a:r>
              <a:rPr lang="fr-FR" sz="2200" dirty="0" err="1" smtClean="0"/>
              <a:t>che</a:t>
            </a:r>
            <a:r>
              <a:rPr lang="fr-FR" sz="2200" dirty="0" smtClean="0"/>
              <a:t> </a:t>
            </a:r>
            <a:r>
              <a:rPr lang="fr-FR" sz="2200" dirty="0" err="1" smtClean="0"/>
              <a:t>ritorna</a:t>
            </a:r>
            <a:r>
              <a:rPr lang="fr-FR" sz="2200" dirty="0" smtClean="0"/>
              <a:t> in </a:t>
            </a:r>
            <a:r>
              <a:rPr lang="fr-FR" sz="2200" dirty="0" err="1" smtClean="0"/>
              <a:t>altre</a:t>
            </a:r>
            <a:r>
              <a:rPr lang="fr-FR" sz="2200" dirty="0" smtClean="0"/>
              <a:t> </a:t>
            </a:r>
            <a:r>
              <a:rPr lang="fr-FR" sz="2200" dirty="0" err="1" smtClean="0"/>
              <a:t>narrazioni</a:t>
            </a:r>
            <a:r>
              <a:rPr lang="fr-FR" sz="2200" dirty="0" smtClean="0"/>
              <a:t> (</a:t>
            </a:r>
            <a:r>
              <a:rPr lang="fr-FR" sz="2200" dirty="0" err="1" smtClean="0"/>
              <a:t>magari</a:t>
            </a:r>
            <a:r>
              <a:rPr lang="fr-FR" sz="2200" dirty="0" smtClean="0"/>
              <a:t> via l’</a:t>
            </a:r>
            <a:r>
              <a:rPr lang="fr-FR" sz="2200" dirty="0" err="1" smtClean="0"/>
              <a:t>eco</a:t>
            </a:r>
            <a:r>
              <a:rPr lang="fr-FR" sz="2200" dirty="0" smtClean="0"/>
              <a:t> </a:t>
            </a:r>
            <a:r>
              <a:rPr lang="fr-FR" sz="2200" dirty="0" err="1" smtClean="0"/>
              <a:t>della</a:t>
            </a:r>
            <a:r>
              <a:rPr lang="fr-FR" sz="2200" dirty="0" smtClean="0"/>
              <a:t> </a:t>
            </a:r>
            <a:r>
              <a:rPr lang="fr-FR" sz="2200" dirty="0" err="1" smtClean="0"/>
              <a:t>propria</a:t>
            </a:r>
            <a:r>
              <a:rPr lang="fr-FR" sz="2200" dirty="0" smtClean="0"/>
              <a:t> </a:t>
            </a:r>
            <a:r>
              <a:rPr lang="fr-FR" sz="2200" dirty="0" err="1" smtClean="0"/>
              <a:t>opera</a:t>
            </a:r>
            <a:r>
              <a:rPr lang="fr-FR" sz="2200" dirty="0" smtClean="0"/>
              <a:t> </a:t>
            </a:r>
            <a:r>
              <a:rPr lang="fr-FR" sz="2200" dirty="0" err="1" smtClean="0"/>
              <a:t>letteraria</a:t>
            </a:r>
            <a:r>
              <a:rPr lang="fr-FR" sz="2200" dirty="0" smtClean="0"/>
              <a:t>) </a:t>
            </a:r>
            <a:r>
              <a:rPr lang="fr-FR" sz="2200" dirty="0" err="1" smtClean="0"/>
              <a:t>diventa</a:t>
            </a:r>
            <a:r>
              <a:rPr lang="fr-FR" sz="2200" dirty="0" smtClean="0"/>
              <a:t> </a:t>
            </a:r>
            <a:r>
              <a:rPr lang="fr-FR" sz="2200" dirty="0" err="1" smtClean="0"/>
              <a:t>spesso</a:t>
            </a:r>
            <a:r>
              <a:rPr lang="fr-FR" sz="2200" dirty="0" smtClean="0"/>
              <a:t> un </a:t>
            </a:r>
            <a:r>
              <a:rPr lang="fr-FR" sz="2200" dirty="0" err="1" smtClean="0"/>
              <a:t>feticcio</a:t>
            </a:r>
            <a:r>
              <a:rPr lang="fr-FR" sz="2200" dirty="0" smtClean="0"/>
              <a:t> o, se si </a:t>
            </a:r>
            <a:r>
              <a:rPr lang="fr-FR" sz="2200" dirty="0" err="1" smtClean="0"/>
              <a:t>vuole</a:t>
            </a:r>
            <a:r>
              <a:rPr lang="fr-FR" sz="2200" dirty="0" smtClean="0"/>
              <a:t>, un </a:t>
            </a:r>
            <a:r>
              <a:rPr lang="fr-FR" sz="2200" dirty="0" err="1" smtClean="0"/>
              <a:t>tema</a:t>
            </a:r>
            <a:r>
              <a:rPr lang="fr-FR" sz="2200" dirty="0" smtClean="0"/>
              <a:t> (fra </a:t>
            </a:r>
            <a:r>
              <a:rPr lang="fr-FR" sz="2200" dirty="0" err="1" smtClean="0"/>
              <a:t>gli</a:t>
            </a:r>
            <a:r>
              <a:rPr lang="fr-FR" sz="2200" dirty="0" smtClean="0"/>
              <a:t> </a:t>
            </a:r>
            <a:r>
              <a:rPr lang="fr-FR" sz="2200" dirty="0" err="1" smtClean="0"/>
              <a:t>altri</a:t>
            </a:r>
            <a:r>
              <a:rPr lang="fr-FR" sz="2200" dirty="0" smtClean="0"/>
              <a:t>) e </a:t>
            </a:r>
            <a:r>
              <a:rPr lang="fr-FR" sz="2200" dirty="0" err="1" smtClean="0"/>
              <a:t>quindi</a:t>
            </a:r>
            <a:r>
              <a:rPr lang="fr-FR" sz="2200" dirty="0" smtClean="0"/>
              <a:t> dalla </a:t>
            </a:r>
            <a:r>
              <a:rPr lang="fr-FR" sz="2200" dirty="0" err="1" smtClean="0"/>
              <a:t>riproposta</a:t>
            </a:r>
            <a:r>
              <a:rPr lang="fr-FR" sz="2200" dirty="0" smtClean="0"/>
              <a:t> </a:t>
            </a:r>
            <a:r>
              <a:rPr lang="fr-FR" sz="2200" dirty="0" err="1" smtClean="0"/>
              <a:t>seria</a:t>
            </a:r>
            <a:r>
              <a:rPr lang="fr-FR" sz="2200" dirty="0" smtClean="0"/>
              <a:t>, </a:t>
            </a:r>
            <a:r>
              <a:rPr lang="fr-FR" sz="2200" dirty="0" err="1" smtClean="0"/>
              <a:t>finanche</a:t>
            </a:r>
            <a:r>
              <a:rPr lang="fr-FR" sz="2200" dirty="0" smtClean="0"/>
              <a:t> sublime, si </a:t>
            </a:r>
            <a:r>
              <a:rPr lang="fr-FR" sz="2200" dirty="0" err="1" smtClean="0"/>
              <a:t>può</a:t>
            </a:r>
            <a:r>
              <a:rPr lang="fr-FR" sz="2200" dirty="0" smtClean="0"/>
              <a:t> </a:t>
            </a:r>
            <a:r>
              <a:rPr lang="fr-FR" sz="2200" dirty="0" err="1" smtClean="0"/>
              <a:t>passare</a:t>
            </a:r>
            <a:r>
              <a:rPr lang="fr-FR" sz="2200" dirty="0" smtClean="0"/>
              <a:t> con </a:t>
            </a:r>
            <a:r>
              <a:rPr lang="fr-FR" sz="2200" dirty="0" err="1" smtClean="0"/>
              <a:t>una</a:t>
            </a:r>
            <a:r>
              <a:rPr lang="fr-FR" sz="2200" dirty="0" smtClean="0"/>
              <a:t> </a:t>
            </a:r>
            <a:r>
              <a:rPr lang="fr-FR" sz="2200" dirty="0" err="1" smtClean="0"/>
              <a:t>certa</a:t>
            </a:r>
            <a:r>
              <a:rPr lang="fr-FR" sz="2200" dirty="0" smtClean="0"/>
              <a:t> </a:t>
            </a:r>
            <a:r>
              <a:rPr lang="fr-FR" sz="2200" dirty="0" err="1" smtClean="0"/>
              <a:t>facilità</a:t>
            </a:r>
            <a:r>
              <a:rPr lang="fr-FR" sz="2200" dirty="0" smtClean="0"/>
              <a:t> al </a:t>
            </a:r>
            <a:r>
              <a:rPr lang="fr-FR" sz="2200" dirty="0" err="1" smtClean="0"/>
              <a:t>luogo</a:t>
            </a:r>
            <a:r>
              <a:rPr lang="fr-FR" sz="2200" dirty="0" smtClean="0"/>
              <a:t> </a:t>
            </a:r>
            <a:r>
              <a:rPr lang="fr-FR" sz="2200" dirty="0" err="1" smtClean="0"/>
              <a:t>comune</a:t>
            </a:r>
            <a:r>
              <a:rPr lang="fr-FR" sz="2200" dirty="0" smtClean="0"/>
              <a:t> e </a:t>
            </a:r>
            <a:r>
              <a:rPr lang="fr-FR" sz="2200" dirty="0" err="1" smtClean="0"/>
              <a:t>finanche</a:t>
            </a:r>
            <a:r>
              <a:rPr lang="fr-FR" sz="2200" dirty="0" smtClean="0"/>
              <a:t> al </a:t>
            </a:r>
            <a:r>
              <a:rPr lang="fr-FR" sz="2200" dirty="0" err="1" smtClean="0"/>
              <a:t>cattivo</a:t>
            </a:r>
            <a:r>
              <a:rPr lang="fr-FR" sz="2200" dirty="0" smtClean="0"/>
              <a:t> gusto e al </a:t>
            </a:r>
            <a:r>
              <a:rPr lang="fr-FR" sz="2200" i="1" dirty="0" smtClean="0"/>
              <a:t>kitsch</a:t>
            </a:r>
            <a:r>
              <a:rPr lang="fr-FR" sz="2200" dirty="0" smtClean="0"/>
              <a:t>.</a:t>
            </a:r>
          </a:p>
          <a:p>
            <a:pPr>
              <a:buNone/>
            </a:pPr>
            <a:r>
              <a:rPr lang="fr-FR" sz="2200" dirty="0" smtClean="0"/>
              <a:t>	- </a:t>
            </a:r>
            <a:r>
              <a:rPr lang="fr-FR" sz="2200" dirty="0" err="1" smtClean="0"/>
              <a:t>Quando</a:t>
            </a:r>
            <a:r>
              <a:rPr lang="fr-FR" sz="2200" dirty="0" smtClean="0"/>
              <a:t> </a:t>
            </a:r>
            <a:r>
              <a:rPr lang="fr-FR" sz="2200" dirty="0" err="1" smtClean="0"/>
              <a:t>invece</a:t>
            </a:r>
            <a:r>
              <a:rPr lang="fr-FR" sz="2200" dirty="0" smtClean="0"/>
              <a:t> si </a:t>
            </a:r>
            <a:r>
              <a:rPr lang="fr-FR" sz="2200" dirty="0" err="1" smtClean="0"/>
              <a:t>cerca</a:t>
            </a:r>
            <a:r>
              <a:rPr lang="fr-FR" sz="2200" dirty="0" smtClean="0"/>
              <a:t> di </a:t>
            </a:r>
            <a:r>
              <a:rPr lang="fr-FR" sz="2200" dirty="0" err="1" smtClean="0"/>
              <a:t>legare</a:t>
            </a:r>
            <a:r>
              <a:rPr lang="fr-FR" sz="2200" dirty="0" smtClean="0"/>
              <a:t> l'</a:t>
            </a:r>
            <a:r>
              <a:rPr lang="fr-FR" sz="2200" dirty="0" err="1" smtClean="0"/>
              <a:t>individuo</a:t>
            </a:r>
            <a:r>
              <a:rPr lang="fr-FR" sz="2200" dirty="0" smtClean="0"/>
              <a:t> a un </a:t>
            </a:r>
            <a:r>
              <a:rPr lang="fr-FR" sz="2200" dirty="0" err="1" smtClean="0"/>
              <a:t>destino</a:t>
            </a:r>
            <a:r>
              <a:rPr lang="fr-FR" sz="2200" dirty="0" smtClean="0"/>
              <a:t> e a un </a:t>
            </a:r>
            <a:r>
              <a:rPr lang="fr-FR" sz="2200" dirty="0" err="1" smtClean="0"/>
              <a:t>processo</a:t>
            </a:r>
            <a:r>
              <a:rPr lang="fr-FR" sz="2200" dirty="0" smtClean="0"/>
              <a:t> </a:t>
            </a:r>
            <a:r>
              <a:rPr lang="fr-FR" sz="2200" dirty="0" err="1" smtClean="0"/>
              <a:t>collettivo</a:t>
            </a:r>
            <a:r>
              <a:rPr lang="fr-FR" sz="2200" dirty="0" smtClean="0"/>
              <a:t>, </a:t>
            </a:r>
            <a:r>
              <a:rPr lang="fr-FR" sz="2200" dirty="0" err="1" smtClean="0"/>
              <a:t>insomma</a:t>
            </a:r>
            <a:r>
              <a:rPr lang="fr-FR" sz="2200" dirty="0" smtClean="0"/>
              <a:t> </a:t>
            </a:r>
            <a:r>
              <a:rPr lang="fr-FR" sz="2200" dirty="0" err="1" smtClean="0"/>
              <a:t>l’«io</a:t>
            </a:r>
            <a:r>
              <a:rPr lang="fr-FR" sz="2200" dirty="0" smtClean="0"/>
              <a:t>» al «</a:t>
            </a:r>
            <a:r>
              <a:rPr lang="fr-FR" sz="2200" dirty="0" err="1" smtClean="0"/>
              <a:t>noi</a:t>
            </a:r>
            <a:r>
              <a:rPr lang="fr-FR" sz="2200" dirty="0" smtClean="0"/>
              <a:t>», </a:t>
            </a:r>
            <a:r>
              <a:rPr lang="fr-FR" sz="2200" dirty="0" err="1" smtClean="0"/>
              <a:t>è</a:t>
            </a:r>
            <a:r>
              <a:rPr lang="fr-FR" sz="2200" dirty="0" smtClean="0"/>
              <a:t> più facile </a:t>
            </a:r>
            <a:r>
              <a:rPr lang="fr-FR" sz="2200" dirty="0" err="1" smtClean="0"/>
              <a:t>passare</a:t>
            </a:r>
            <a:r>
              <a:rPr lang="fr-FR" sz="2200" dirty="0" smtClean="0"/>
              <a:t> dalla </a:t>
            </a:r>
            <a:r>
              <a:rPr lang="fr-FR" sz="2200" dirty="0" err="1" smtClean="0"/>
              <a:t>riproposta</a:t>
            </a:r>
            <a:r>
              <a:rPr lang="fr-FR" sz="2200" dirty="0" smtClean="0"/>
              <a:t> </a:t>
            </a:r>
            <a:r>
              <a:rPr lang="fr-FR" sz="2200" dirty="0" err="1" smtClean="0"/>
              <a:t>altisonante</a:t>
            </a:r>
            <a:r>
              <a:rPr lang="fr-FR" sz="2200" dirty="0" smtClean="0"/>
              <a:t> (e da </a:t>
            </a:r>
            <a:r>
              <a:rPr lang="fr-FR" sz="2200" dirty="0" err="1" smtClean="0"/>
              <a:t>certe</a:t>
            </a:r>
            <a:r>
              <a:rPr lang="fr-FR" sz="2200" dirty="0" smtClean="0"/>
              <a:t> </a:t>
            </a:r>
            <a:r>
              <a:rPr lang="fr-FR" sz="2200" dirty="0" err="1" smtClean="0"/>
              <a:t>innegabili</a:t>
            </a:r>
            <a:r>
              <a:rPr lang="fr-FR" sz="2200" dirty="0" smtClean="0"/>
              <a:t> </a:t>
            </a:r>
            <a:r>
              <a:rPr lang="fr-FR" sz="2200" dirty="0" err="1" smtClean="0"/>
              <a:t>derive</a:t>
            </a:r>
            <a:r>
              <a:rPr lang="fr-FR" sz="2200" dirty="0" smtClean="0"/>
              <a:t>, </a:t>
            </a:r>
            <a:r>
              <a:rPr lang="fr-FR" sz="2200" dirty="0" err="1" smtClean="0"/>
              <a:t>frutto</a:t>
            </a:r>
            <a:r>
              <a:rPr lang="fr-FR" sz="2200" dirty="0" smtClean="0"/>
              <a:t> </a:t>
            </a:r>
            <a:r>
              <a:rPr lang="fr-FR" sz="2200" dirty="0" err="1" smtClean="0"/>
              <a:t>magari</a:t>
            </a:r>
            <a:r>
              <a:rPr lang="fr-FR" sz="2200" dirty="0" smtClean="0"/>
              <a:t> di un </a:t>
            </a:r>
            <a:r>
              <a:rPr lang="fr-FR" sz="2200" dirty="0" err="1" smtClean="0"/>
              <a:t>comico</a:t>
            </a:r>
            <a:r>
              <a:rPr lang="fr-FR" sz="2200" dirty="0" smtClean="0"/>
              <a:t> </a:t>
            </a:r>
            <a:r>
              <a:rPr lang="fr-FR" sz="2200" dirty="0" err="1" smtClean="0"/>
              <a:t>involontario</a:t>
            </a:r>
            <a:r>
              <a:rPr lang="fr-FR" sz="2200" dirty="0" smtClean="0"/>
              <a:t>) alla </a:t>
            </a:r>
            <a:r>
              <a:rPr lang="fr-FR" sz="2200" dirty="0" err="1" smtClean="0"/>
              <a:t>vera</a:t>
            </a:r>
            <a:r>
              <a:rPr lang="fr-FR" sz="2200" dirty="0" smtClean="0"/>
              <a:t> </a:t>
            </a:r>
            <a:r>
              <a:rPr lang="fr-FR" sz="2200" dirty="0" err="1" smtClean="0"/>
              <a:t>riscoperta</a:t>
            </a:r>
            <a:r>
              <a:rPr lang="fr-FR" sz="2200" dirty="0" smtClean="0"/>
              <a:t> e </a:t>
            </a:r>
            <a:r>
              <a:rPr lang="fr-FR" sz="2200" dirty="0" err="1" smtClean="0"/>
              <a:t>riattivazione</a:t>
            </a:r>
            <a:r>
              <a:rPr lang="fr-FR" sz="2200" dirty="0" smtClean="0"/>
              <a:t> di </a:t>
            </a:r>
            <a:r>
              <a:rPr lang="fr-FR" sz="2200" dirty="0" err="1" smtClean="0"/>
              <a:t>una</a:t>
            </a:r>
            <a:r>
              <a:rPr lang="fr-FR" sz="2200" dirty="0" smtClean="0"/>
              <a:t> </a:t>
            </a:r>
            <a:r>
              <a:rPr lang="fr-FR" sz="2200" dirty="0" err="1" smtClean="0"/>
              <a:t>vita</a:t>
            </a:r>
            <a:r>
              <a:rPr lang="fr-FR" sz="2200" dirty="0" smtClean="0"/>
              <a:t>, di un </a:t>
            </a:r>
            <a:r>
              <a:rPr lang="fr-FR" sz="2200" i="1" dirty="0" err="1" smtClean="0"/>
              <a:t>iter</a:t>
            </a:r>
            <a:r>
              <a:rPr lang="fr-FR" sz="2200" dirty="0" smtClean="0"/>
              <a:t> </a:t>
            </a:r>
            <a:r>
              <a:rPr lang="fr-FR" sz="2200" dirty="0" err="1" smtClean="0"/>
              <a:t>umano</a:t>
            </a:r>
            <a:r>
              <a:rPr lang="fr-FR" sz="2200" dirty="0" smtClean="0"/>
              <a:t> e </a:t>
            </a:r>
            <a:r>
              <a:rPr lang="fr-FR" sz="2200" dirty="0" err="1" smtClean="0"/>
              <a:t>intellettuale</a:t>
            </a:r>
            <a:r>
              <a:rPr lang="fr-FR" sz="2200" dirty="0" smtClean="0"/>
              <a:t>, </a:t>
            </a:r>
            <a:r>
              <a:rPr lang="fr-FR" sz="2200" dirty="0" err="1" smtClean="0"/>
              <a:t>significativo</a:t>
            </a:r>
            <a:r>
              <a:rPr lang="fr-FR" sz="2200" dirty="0" smtClean="0"/>
              <a:t> in </a:t>
            </a:r>
            <a:r>
              <a:rPr lang="fr-FR" sz="2200" dirty="0" err="1" smtClean="0"/>
              <a:t>sé</a:t>
            </a:r>
            <a:r>
              <a:rPr lang="fr-FR" sz="2200" dirty="0" smtClean="0"/>
              <a:t> e per i </a:t>
            </a:r>
            <a:r>
              <a:rPr lang="fr-FR" sz="2200" dirty="0" err="1" smtClean="0"/>
              <a:t>dintorni</a:t>
            </a:r>
            <a:r>
              <a:rPr lang="fr-FR" sz="2200" dirty="0" smtClean="0"/>
              <a:t>, anche </a:t>
            </a:r>
            <a:r>
              <a:rPr lang="fr-FR" sz="2200" dirty="0" err="1" smtClean="0"/>
              <a:t>prospettici</a:t>
            </a:r>
            <a:r>
              <a:rPr lang="fr-FR" sz="2200" dirty="0" smtClean="0"/>
              <a:t>, di </a:t>
            </a:r>
            <a:r>
              <a:rPr lang="fr-FR" sz="2200" dirty="0" err="1" smtClean="0"/>
              <a:t>lungo</a:t>
            </a:r>
            <a:r>
              <a:rPr lang="fr-FR" sz="2200" dirty="0" smtClean="0"/>
              <a:t>, </a:t>
            </a:r>
            <a:r>
              <a:rPr lang="fr-FR" sz="2200" dirty="0" err="1" smtClean="0"/>
              <a:t>secolare</a:t>
            </a:r>
            <a:r>
              <a:rPr lang="fr-FR" sz="2200" dirty="0" smtClean="0"/>
              <a:t> corso.</a:t>
            </a:r>
          </a:p>
          <a:p>
            <a:pPr>
              <a:buNone/>
            </a:pPr>
            <a:endParaRPr lang="fr-FR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400" dirty="0" err="1" smtClean="0"/>
              <a:t>Essere</a:t>
            </a:r>
            <a:r>
              <a:rPr lang="fr-FR" sz="2400" dirty="0" smtClean="0"/>
              <a:t> e </a:t>
            </a:r>
            <a:r>
              <a:rPr lang="fr-FR" sz="2400" dirty="0" err="1" smtClean="0"/>
              <a:t>dirsi</a:t>
            </a:r>
            <a:r>
              <a:rPr lang="fr-FR" sz="2400" dirty="0" smtClean="0"/>
              <a:t> </a:t>
            </a:r>
            <a:r>
              <a:rPr lang="fr-FR" sz="2400" dirty="0" err="1" smtClean="0"/>
              <a:t>popolo</a:t>
            </a:r>
            <a:r>
              <a:rPr lang="fr-FR" sz="2400" dirty="0" smtClean="0"/>
              <a:t> «in </a:t>
            </a:r>
            <a:r>
              <a:rPr lang="fr-FR" sz="2400" dirty="0" err="1" smtClean="0"/>
              <a:t>ciò</a:t>
            </a:r>
            <a:r>
              <a:rPr lang="fr-FR" sz="2400" dirty="0" smtClean="0"/>
              <a:t> </a:t>
            </a:r>
            <a:r>
              <a:rPr lang="fr-FR" sz="2400" dirty="0" err="1" smtClean="0"/>
              <a:t>che</a:t>
            </a:r>
            <a:r>
              <a:rPr lang="fr-FR" sz="2400" dirty="0" smtClean="0"/>
              <a:t> [si] </a:t>
            </a:r>
            <a:r>
              <a:rPr lang="fr-FR" sz="2400" dirty="0" err="1" smtClean="0"/>
              <a:t>tace</a:t>
            </a:r>
            <a:r>
              <a:rPr lang="fr-FR" sz="2400" dirty="0" smtClean="0"/>
              <a:t>»:</a:t>
            </a:r>
            <a:br>
              <a:rPr lang="fr-FR" sz="2400" dirty="0" smtClean="0"/>
            </a:br>
            <a:r>
              <a:rPr lang="fr-FR" sz="2400" dirty="0" err="1" smtClean="0"/>
              <a:t>partecipazione</a:t>
            </a:r>
            <a:r>
              <a:rPr lang="fr-FR" sz="2400" dirty="0" smtClean="0"/>
              <a:t>, </a:t>
            </a:r>
            <a:r>
              <a:rPr lang="fr-FR" sz="2400" dirty="0" err="1" smtClean="0"/>
              <a:t>disillusione</a:t>
            </a: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>e </a:t>
            </a:r>
            <a:r>
              <a:rPr lang="fr-FR" sz="2400" dirty="0" err="1" smtClean="0"/>
              <a:t>resoconto</a:t>
            </a:r>
            <a:r>
              <a:rPr lang="fr-FR" sz="2400" dirty="0" smtClean="0"/>
              <a:t> amaro </a:t>
            </a:r>
            <a:r>
              <a:rPr lang="fr-FR" sz="2400" dirty="0" err="1" smtClean="0"/>
              <a:t>sciasciano</a:t>
            </a:r>
            <a:r>
              <a:rPr lang="fr-FR" sz="2400" dirty="0" smtClean="0"/>
              <a:t> via Nievo 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Il </a:t>
            </a:r>
            <a:r>
              <a:rPr lang="fr-FR" dirty="0" err="1" smtClean="0"/>
              <a:t>che</a:t>
            </a:r>
            <a:r>
              <a:rPr lang="fr-FR" dirty="0" smtClean="0"/>
              <a:t> </a:t>
            </a:r>
            <a:r>
              <a:rPr lang="fr-FR" dirty="0" err="1" smtClean="0"/>
              <a:t>significa</a:t>
            </a:r>
            <a:r>
              <a:rPr lang="fr-FR" dirty="0" smtClean="0"/>
              <a:t> anche </a:t>
            </a:r>
            <a:r>
              <a:rPr lang="fr-FR" dirty="0" err="1" smtClean="0"/>
              <a:t>essere</a:t>
            </a:r>
            <a:r>
              <a:rPr lang="fr-FR" dirty="0" smtClean="0"/>
              <a:t> e </a:t>
            </a:r>
            <a:r>
              <a:rPr lang="fr-FR" dirty="0" err="1" smtClean="0"/>
              <a:t>dirsi</a:t>
            </a:r>
            <a:r>
              <a:rPr lang="fr-FR" dirty="0" smtClean="0"/>
              <a:t> «</a:t>
            </a:r>
            <a:r>
              <a:rPr lang="fr-FR" dirty="0" err="1" smtClean="0"/>
              <a:t>popolo</a:t>
            </a:r>
            <a:r>
              <a:rPr lang="fr-FR" dirty="0" smtClean="0"/>
              <a:t>» — proprio come </a:t>
            </a:r>
            <a:r>
              <a:rPr lang="fr-FR" dirty="0" err="1" smtClean="0"/>
              <a:t>suggerisce</a:t>
            </a:r>
            <a:r>
              <a:rPr lang="fr-FR" dirty="0" smtClean="0"/>
              <a:t> Nievo quasi alla fine </a:t>
            </a:r>
            <a:r>
              <a:rPr lang="fr-FR" dirty="0" err="1" smtClean="0"/>
              <a:t>del</a:t>
            </a:r>
            <a:r>
              <a:rPr lang="fr-FR" i="1" dirty="0" smtClean="0"/>
              <a:t> </a:t>
            </a:r>
            <a:r>
              <a:rPr lang="fr-FR" i="1" dirty="0" err="1" smtClean="0"/>
              <a:t>Quarantotto</a:t>
            </a:r>
            <a:r>
              <a:rPr lang="fr-FR" i="1" dirty="0" smtClean="0"/>
              <a:t> </a:t>
            </a:r>
            <a:r>
              <a:rPr lang="fr-FR" dirty="0" smtClean="0"/>
              <a:t>e dei </a:t>
            </a:r>
            <a:r>
              <a:rPr lang="fr-FR" dirty="0" err="1" smtClean="0"/>
              <a:t>primi</a:t>
            </a:r>
            <a:r>
              <a:rPr lang="fr-FR" dirty="0" smtClean="0"/>
              <a:t> </a:t>
            </a:r>
            <a:r>
              <a:rPr lang="fr-FR" i="1" dirty="0" err="1" smtClean="0"/>
              <a:t>Zii</a:t>
            </a:r>
            <a:r>
              <a:rPr lang="fr-FR" i="1" dirty="0" smtClean="0"/>
              <a:t> di </a:t>
            </a:r>
            <a:r>
              <a:rPr lang="fr-FR" i="1" dirty="0" err="1" smtClean="0"/>
              <a:t>Sicilia</a:t>
            </a:r>
            <a:r>
              <a:rPr lang="fr-FR" dirty="0" smtClean="0"/>
              <a:t> — </a:t>
            </a:r>
            <a:r>
              <a:rPr lang="fr-FR" dirty="0" err="1" smtClean="0"/>
              <a:t>nel</a:t>
            </a:r>
            <a:r>
              <a:rPr lang="fr-FR" dirty="0" smtClean="0"/>
              <a:t> «</a:t>
            </a:r>
            <a:r>
              <a:rPr lang="fr-FR" dirty="0" err="1" smtClean="0"/>
              <a:t>bisogno</a:t>
            </a:r>
            <a:r>
              <a:rPr lang="fr-FR" dirty="0" smtClean="0"/>
              <a:t> di </a:t>
            </a:r>
            <a:r>
              <a:rPr lang="fr-FR" dirty="0" err="1" smtClean="0"/>
              <a:t>essere</a:t>
            </a:r>
            <a:r>
              <a:rPr lang="fr-FR" dirty="0" smtClean="0"/>
              <a:t> </a:t>
            </a:r>
            <a:r>
              <a:rPr lang="fr-FR" dirty="0" err="1" smtClean="0"/>
              <a:t>conosciuto</a:t>
            </a:r>
            <a:r>
              <a:rPr lang="fr-FR" dirty="0" smtClean="0"/>
              <a:t> </a:t>
            </a:r>
            <a:r>
              <a:rPr lang="fr-FR" dirty="0" err="1" smtClean="0"/>
              <a:t>ed</a:t>
            </a:r>
            <a:r>
              <a:rPr lang="fr-FR" dirty="0" smtClean="0"/>
              <a:t> </a:t>
            </a:r>
            <a:r>
              <a:rPr lang="fr-FR" dirty="0" err="1" smtClean="0"/>
              <a:t>amato</a:t>
            </a:r>
            <a:r>
              <a:rPr lang="fr-FR" dirty="0" smtClean="0"/>
              <a:t> in </a:t>
            </a:r>
            <a:r>
              <a:rPr lang="fr-FR" dirty="0" err="1" smtClean="0"/>
              <a:t>ciò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[si] </a:t>
            </a:r>
            <a:r>
              <a:rPr lang="fr-FR" dirty="0" err="1" smtClean="0"/>
              <a:t>tace</a:t>
            </a:r>
            <a:r>
              <a:rPr lang="fr-FR" dirty="0" smtClean="0"/>
              <a:t>»: «</a:t>
            </a:r>
            <a:r>
              <a:rPr lang="fr-FR" dirty="0" err="1" smtClean="0"/>
              <a:t>nelle</a:t>
            </a:r>
            <a:r>
              <a:rPr lang="fr-FR" dirty="0" smtClean="0"/>
              <a:t> parole </a:t>
            </a:r>
            <a:r>
              <a:rPr lang="fr-FR" dirty="0" err="1" smtClean="0"/>
              <a:t>che</a:t>
            </a:r>
            <a:r>
              <a:rPr lang="fr-FR" dirty="0" smtClean="0"/>
              <a:t> [il </a:t>
            </a:r>
            <a:r>
              <a:rPr lang="fr-FR" dirty="0" err="1" smtClean="0"/>
              <a:t>popolo</a:t>
            </a:r>
            <a:r>
              <a:rPr lang="fr-FR" dirty="0" smtClean="0"/>
              <a:t>] </a:t>
            </a:r>
            <a:r>
              <a:rPr lang="fr-FR" dirty="0" err="1" smtClean="0"/>
              <a:t>nutre</a:t>
            </a:r>
            <a:r>
              <a:rPr lang="fr-FR" dirty="0" smtClean="0"/>
              <a:t> </a:t>
            </a:r>
            <a:r>
              <a:rPr lang="fr-FR" dirty="0" err="1" smtClean="0"/>
              <a:t>nel</a:t>
            </a:r>
            <a:r>
              <a:rPr lang="fr-FR" dirty="0" smtClean="0"/>
              <a:t> </a:t>
            </a:r>
            <a:r>
              <a:rPr lang="fr-FR" dirty="0" err="1" smtClean="0"/>
              <a:t>cuore</a:t>
            </a:r>
            <a:r>
              <a:rPr lang="fr-FR" dirty="0" smtClean="0"/>
              <a:t> e non </a:t>
            </a:r>
            <a:r>
              <a:rPr lang="fr-FR" dirty="0" err="1" smtClean="0"/>
              <a:t>dice</a:t>
            </a:r>
            <a:r>
              <a:rPr lang="fr-FR" dirty="0" smtClean="0"/>
              <a:t>...» (Sciascia, p. 189).</a:t>
            </a:r>
          </a:p>
          <a:p>
            <a:r>
              <a:rPr lang="fr-FR" dirty="0" err="1" smtClean="0"/>
              <a:t>Eppure</a:t>
            </a:r>
            <a:r>
              <a:rPr lang="fr-FR" dirty="0" smtClean="0"/>
              <a:t>, l'</a:t>
            </a:r>
            <a:r>
              <a:rPr lang="fr-FR" dirty="0" err="1" smtClean="0"/>
              <a:t>avrà</a:t>
            </a:r>
            <a:r>
              <a:rPr lang="fr-FR" dirty="0" smtClean="0"/>
              <a:t> </a:t>
            </a:r>
            <a:r>
              <a:rPr lang="fr-FR" dirty="0" err="1" smtClean="0"/>
              <a:t>vinta</a:t>
            </a:r>
            <a:r>
              <a:rPr lang="fr-FR" dirty="0" smtClean="0"/>
              <a:t> la </a:t>
            </a:r>
            <a:r>
              <a:rPr lang="fr-FR" dirty="0" err="1" smtClean="0"/>
              <a:t>chiacchiera</a:t>
            </a:r>
            <a:r>
              <a:rPr lang="fr-FR" dirty="0" smtClean="0"/>
              <a:t> </a:t>
            </a:r>
            <a:r>
              <a:rPr lang="fr-FR" dirty="0" err="1" smtClean="0"/>
              <a:t>festosa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singolo</a:t>
            </a:r>
            <a:r>
              <a:rPr lang="fr-FR" dirty="0" smtClean="0"/>
              <a:t>,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nemico</a:t>
            </a:r>
            <a:r>
              <a:rPr lang="fr-FR" dirty="0" smtClean="0"/>
              <a:t> </a:t>
            </a:r>
            <a:r>
              <a:rPr lang="fr-FR" dirty="0" err="1" smtClean="0"/>
              <a:t>acerrimo</a:t>
            </a:r>
            <a:r>
              <a:rPr lang="fr-FR" dirty="0" smtClean="0"/>
              <a:t> </a:t>
            </a:r>
            <a:r>
              <a:rPr lang="fr-FR" dirty="0" err="1" smtClean="0"/>
              <a:t>della</a:t>
            </a:r>
            <a:r>
              <a:rPr lang="fr-FR" dirty="0" smtClean="0"/>
              <a:t> </a:t>
            </a:r>
            <a:r>
              <a:rPr lang="fr-FR" dirty="0" err="1" smtClean="0"/>
              <a:t>rivoluzione</a:t>
            </a:r>
            <a:r>
              <a:rPr lang="fr-FR" dirty="0" smtClean="0"/>
              <a:t>,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cambiamento</a:t>
            </a:r>
            <a:r>
              <a:rPr lang="fr-FR" dirty="0" smtClean="0"/>
              <a:t>, </a:t>
            </a:r>
            <a:r>
              <a:rPr lang="fr-FR" dirty="0" err="1" smtClean="0"/>
              <a:t>insomma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barone</a:t>
            </a:r>
            <a:r>
              <a:rPr lang="fr-FR" dirty="0" smtClean="0"/>
              <a:t>, </a:t>
            </a:r>
            <a:r>
              <a:rPr lang="fr-FR" dirty="0" err="1" smtClean="0"/>
              <a:t>che</a:t>
            </a:r>
            <a:r>
              <a:rPr lang="fr-FR" dirty="0" smtClean="0"/>
              <a:t> si </a:t>
            </a:r>
            <a:r>
              <a:rPr lang="fr-FR" dirty="0" err="1" smtClean="0"/>
              <a:t>sovrappone</a:t>
            </a:r>
            <a:r>
              <a:rPr lang="fr-FR" dirty="0" smtClean="0"/>
              <a:t> al </a:t>
            </a:r>
            <a:r>
              <a:rPr lang="fr-FR" dirty="0" err="1" smtClean="0"/>
              <a:t>silenzio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popolo</a:t>
            </a:r>
            <a:r>
              <a:rPr lang="fr-FR" dirty="0" smtClean="0"/>
              <a:t>, </a:t>
            </a:r>
            <a:r>
              <a:rPr lang="fr-FR" dirty="0" err="1" smtClean="0"/>
              <a:t>ovvero</a:t>
            </a:r>
            <a:r>
              <a:rPr lang="fr-FR" dirty="0" smtClean="0"/>
              <a:t> anche al </a:t>
            </a:r>
            <a:r>
              <a:rPr lang="fr-FR" dirty="0" err="1" smtClean="0"/>
              <a:t>suo</a:t>
            </a:r>
            <a:r>
              <a:rPr lang="fr-FR" dirty="0" smtClean="0"/>
              <a:t> </a:t>
            </a:r>
            <a:r>
              <a:rPr lang="fr-FR" dirty="0" err="1" smtClean="0"/>
              <a:t>pudore</a:t>
            </a:r>
            <a:r>
              <a:rPr lang="fr-FR" dirty="0" smtClean="0"/>
              <a:t> e alla sua </a:t>
            </a:r>
            <a:r>
              <a:rPr lang="fr-FR" dirty="0" err="1" smtClean="0"/>
              <a:t>eleganza</a:t>
            </a:r>
            <a:r>
              <a:rPr lang="fr-FR" dirty="0" smtClean="0"/>
              <a:t>.</a:t>
            </a:r>
          </a:p>
          <a:p>
            <a:r>
              <a:rPr lang="fr-FR" dirty="0" smtClean="0"/>
              <a:t>Ecco </a:t>
            </a:r>
            <a:r>
              <a:rPr lang="fr-FR" dirty="0" err="1" smtClean="0"/>
              <a:t>allora</a:t>
            </a:r>
            <a:r>
              <a:rPr lang="fr-FR" dirty="0" smtClean="0"/>
              <a:t> il </a:t>
            </a:r>
            <a:r>
              <a:rPr lang="fr-FR" dirty="0" err="1" smtClean="0"/>
              <a:t>resoconto</a:t>
            </a:r>
            <a:r>
              <a:rPr lang="fr-FR" dirty="0" smtClean="0"/>
              <a:t> amaro e </a:t>
            </a:r>
            <a:r>
              <a:rPr lang="fr-FR" dirty="0" err="1" smtClean="0"/>
              <a:t>critico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Sciascia fa </a:t>
            </a:r>
            <a:r>
              <a:rPr lang="fr-FR" dirty="0" err="1" smtClean="0"/>
              <a:t>grazie</a:t>
            </a:r>
            <a:r>
              <a:rPr lang="fr-FR" dirty="0" smtClean="0"/>
              <a:t> a </a:t>
            </a:r>
            <a:r>
              <a:rPr lang="fr-FR" dirty="0" err="1" smtClean="0"/>
              <a:t>Ippolito</a:t>
            </a:r>
            <a:r>
              <a:rPr lang="fr-FR" dirty="0" smtClean="0"/>
              <a:t> Nievo di </a:t>
            </a:r>
            <a:r>
              <a:rPr lang="fr-FR" dirty="0" err="1" smtClean="0"/>
              <a:t>fronte</a:t>
            </a:r>
            <a:r>
              <a:rPr lang="fr-FR" dirty="0" smtClean="0"/>
              <a:t> a </a:t>
            </a:r>
            <a:r>
              <a:rPr lang="fr-FR" dirty="0" err="1" smtClean="0"/>
              <a:t>eroe</a:t>
            </a:r>
            <a:r>
              <a:rPr lang="fr-FR" dirty="0" smtClean="0"/>
              <a:t> di </a:t>
            </a:r>
            <a:r>
              <a:rPr lang="fr-FR" dirty="0" err="1" smtClean="0"/>
              <a:t>troppo</a:t>
            </a:r>
            <a:r>
              <a:rPr lang="fr-FR" dirty="0" smtClean="0"/>
              <a:t> </a:t>
            </a:r>
            <a:r>
              <a:rPr lang="fr-FR" dirty="0" err="1" smtClean="0"/>
              <a:t>buon</a:t>
            </a:r>
            <a:r>
              <a:rPr lang="fr-FR" dirty="0" smtClean="0"/>
              <a:t> </a:t>
            </a:r>
            <a:r>
              <a:rPr lang="fr-FR" dirty="0" err="1" smtClean="0"/>
              <a:t>cuore</a:t>
            </a:r>
            <a:r>
              <a:rPr lang="fr-FR" dirty="0" smtClean="0"/>
              <a:t>, il </a:t>
            </a:r>
            <a:r>
              <a:rPr lang="fr-FR" dirty="0" err="1" smtClean="0"/>
              <a:t>generale</a:t>
            </a:r>
            <a:r>
              <a:rPr lang="fr-FR" dirty="0" smtClean="0"/>
              <a:t> Garibaldi; </a:t>
            </a:r>
            <a:r>
              <a:rPr lang="fr-FR" dirty="0" err="1" smtClean="0"/>
              <a:t>resoconto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fa </a:t>
            </a:r>
            <a:r>
              <a:rPr lang="fr-FR" dirty="0" err="1" smtClean="0"/>
              <a:t>venire</a:t>
            </a:r>
            <a:r>
              <a:rPr lang="fr-FR" dirty="0" smtClean="0"/>
              <a:t> in mente </a:t>
            </a:r>
            <a:r>
              <a:rPr lang="fr-FR" dirty="0" err="1" smtClean="0"/>
              <a:t>tanti</a:t>
            </a:r>
            <a:r>
              <a:rPr lang="fr-FR" dirty="0" smtClean="0"/>
              <a:t> </a:t>
            </a:r>
            <a:r>
              <a:rPr lang="fr-FR" dirty="0" err="1" smtClean="0"/>
              <a:t>moti</a:t>
            </a:r>
            <a:r>
              <a:rPr lang="fr-FR" dirty="0" smtClean="0"/>
              <a:t> </a:t>
            </a:r>
            <a:r>
              <a:rPr lang="fr-FR" dirty="0" err="1" smtClean="0"/>
              <a:t>risorgimentali</a:t>
            </a:r>
            <a:r>
              <a:rPr lang="fr-FR" dirty="0" smtClean="0"/>
              <a:t> (e non) </a:t>
            </a:r>
            <a:r>
              <a:rPr lang="fr-FR" dirty="0" err="1" smtClean="0"/>
              <a:t>finiti</a:t>
            </a:r>
            <a:r>
              <a:rPr lang="fr-FR" dirty="0" smtClean="0"/>
              <a:t> male (con un </a:t>
            </a:r>
            <a:r>
              <a:rPr lang="fr-FR" dirty="0" err="1" smtClean="0"/>
              <a:t>pensiero</a:t>
            </a:r>
            <a:r>
              <a:rPr lang="fr-FR" dirty="0" smtClean="0"/>
              <a:t>, </a:t>
            </a:r>
            <a:r>
              <a:rPr lang="fr-FR" dirty="0" err="1" smtClean="0"/>
              <a:t>visivo</a:t>
            </a:r>
            <a:r>
              <a:rPr lang="fr-FR" dirty="0" smtClean="0"/>
              <a:t>, al finale di un film dei </a:t>
            </a:r>
            <a:r>
              <a:rPr lang="fr-FR" dirty="0" err="1" smtClean="0"/>
              <a:t>fratelli</a:t>
            </a:r>
            <a:r>
              <a:rPr lang="fr-FR" dirty="0" smtClean="0"/>
              <a:t> Paolo e Vittorio Taviani,  </a:t>
            </a:r>
            <a:r>
              <a:rPr lang="fr-FR" i="1" dirty="0" err="1" smtClean="0"/>
              <a:t>Allonsanfan</a:t>
            </a:r>
            <a:r>
              <a:rPr lang="fr-FR" dirty="0" smtClean="0"/>
              <a:t>, </a:t>
            </a:r>
            <a:r>
              <a:rPr lang="fr-FR" dirty="0" err="1" smtClean="0"/>
              <a:t>del</a:t>
            </a:r>
            <a:r>
              <a:rPr lang="fr-FR" dirty="0" smtClean="0"/>
              <a:t> 1974):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Una </a:t>
            </a:r>
            <a:r>
              <a:rPr lang="fr-FR" dirty="0" err="1" smtClean="0"/>
              <a:t>citazione</a:t>
            </a:r>
            <a:r>
              <a:rPr lang="fr-FR" dirty="0" smtClean="0"/>
              <a:t> </a:t>
            </a:r>
            <a:r>
              <a:rPr lang="fr-FR" dirty="0" err="1" smtClean="0"/>
              <a:t>letteraria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e </a:t>
            </a:r>
            <a:r>
              <a:rPr lang="fr-FR" dirty="0" err="1" smtClean="0"/>
              <a:t>una</a:t>
            </a:r>
            <a:r>
              <a:rPr lang="fr-FR" dirty="0" smtClean="0"/>
              <a:t> </a:t>
            </a:r>
            <a:r>
              <a:rPr lang="fr-FR" dirty="0" err="1" smtClean="0"/>
              <a:t>cinematografica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— </a:t>
            </a:r>
            <a:r>
              <a:rPr lang="fr-FR" dirty="0" err="1" smtClean="0"/>
              <a:t>Sí</a:t>
            </a:r>
            <a:r>
              <a:rPr lang="fr-FR" dirty="0" smtClean="0"/>
              <a:t>, </a:t>
            </a:r>
            <a:r>
              <a:rPr lang="fr-FR" dirty="0" err="1" smtClean="0"/>
              <a:t>generale</a:t>
            </a:r>
            <a:r>
              <a:rPr lang="fr-FR" dirty="0" smtClean="0"/>
              <a:t> — </a:t>
            </a:r>
            <a:r>
              <a:rPr lang="fr-FR" dirty="0" err="1" smtClean="0"/>
              <a:t>continuò</a:t>
            </a:r>
            <a:r>
              <a:rPr lang="fr-FR" dirty="0" smtClean="0"/>
              <a:t> il </a:t>
            </a:r>
            <a:r>
              <a:rPr lang="fr-FR" dirty="0" err="1" smtClean="0"/>
              <a:t>giovane</a:t>
            </a:r>
            <a:r>
              <a:rPr lang="fr-FR" dirty="0" smtClean="0"/>
              <a:t> [Nievo] — </a:t>
            </a:r>
            <a:r>
              <a:rPr lang="fr-FR" dirty="0" err="1" smtClean="0"/>
              <a:t>siete</a:t>
            </a:r>
            <a:r>
              <a:rPr lang="fr-FR" dirty="0" smtClean="0"/>
              <a:t> </a:t>
            </a:r>
            <a:r>
              <a:rPr lang="fr-FR" dirty="0" err="1" smtClean="0"/>
              <a:t>voi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</a:t>
            </a:r>
            <a:r>
              <a:rPr lang="fr-FR" dirty="0" err="1" smtClean="0"/>
              <a:t>avete</a:t>
            </a:r>
            <a:r>
              <a:rPr lang="fr-FR" dirty="0" smtClean="0"/>
              <a:t> un </a:t>
            </a:r>
            <a:r>
              <a:rPr lang="fr-FR" dirty="0" err="1" smtClean="0"/>
              <a:t>cuore</a:t>
            </a:r>
            <a:r>
              <a:rPr lang="fr-FR" dirty="0" smtClean="0"/>
              <a:t> grande: e </a:t>
            </a:r>
            <a:r>
              <a:rPr lang="fr-FR" dirty="0" err="1" smtClean="0"/>
              <a:t>nella</a:t>
            </a:r>
            <a:r>
              <a:rPr lang="fr-FR" dirty="0" smtClean="0"/>
              <a:t> </a:t>
            </a:r>
            <a:r>
              <a:rPr lang="fr-FR" dirty="0" err="1" smtClean="0"/>
              <a:t>vostra</a:t>
            </a:r>
            <a:r>
              <a:rPr lang="fr-FR" dirty="0" smtClean="0"/>
              <a:t> </a:t>
            </a:r>
            <a:r>
              <a:rPr lang="fr-FR" dirty="0" err="1" smtClean="0"/>
              <a:t>generosità</a:t>
            </a:r>
            <a:r>
              <a:rPr lang="fr-FR" dirty="0" smtClean="0"/>
              <a:t> e </a:t>
            </a:r>
            <a:r>
              <a:rPr lang="fr-FR" dirty="0" err="1" smtClean="0"/>
              <a:t>passione</a:t>
            </a:r>
            <a:r>
              <a:rPr lang="fr-FR" dirty="0" smtClean="0"/>
              <a:t> non </a:t>
            </a:r>
            <a:r>
              <a:rPr lang="fr-FR" dirty="0" err="1" smtClean="0"/>
              <a:t>vedete</a:t>
            </a:r>
            <a:r>
              <a:rPr lang="fr-FR" dirty="0" smtClean="0"/>
              <a:t> la </a:t>
            </a:r>
            <a:r>
              <a:rPr lang="fr-FR" dirty="0" err="1" smtClean="0"/>
              <a:t>viltà</a:t>
            </a:r>
            <a:r>
              <a:rPr lang="fr-FR" dirty="0" smtClean="0"/>
              <a:t>, la </a:t>
            </a:r>
            <a:r>
              <a:rPr lang="fr-FR" dirty="0" err="1" smtClean="0"/>
              <a:t>paura</a:t>
            </a:r>
            <a:r>
              <a:rPr lang="fr-FR" dirty="0" smtClean="0"/>
              <a:t> e l'</a:t>
            </a:r>
            <a:r>
              <a:rPr lang="fr-FR" dirty="0" err="1" smtClean="0"/>
              <a:t>odio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si </a:t>
            </a:r>
            <a:r>
              <a:rPr lang="fr-FR" dirty="0" err="1" smtClean="0"/>
              <a:t>mascherano</a:t>
            </a:r>
            <a:r>
              <a:rPr lang="fr-FR" dirty="0" smtClean="0"/>
              <a:t> di </a:t>
            </a:r>
            <a:r>
              <a:rPr lang="fr-FR" dirty="0" err="1" smtClean="0"/>
              <a:t>festa</a:t>
            </a:r>
            <a:r>
              <a:rPr lang="fr-FR" dirty="0" smtClean="0"/>
              <a:t> e </a:t>
            </a:r>
            <a:r>
              <a:rPr lang="fr-FR" dirty="0" err="1" smtClean="0"/>
              <a:t>agitano</a:t>
            </a:r>
            <a:r>
              <a:rPr lang="fr-FR" dirty="0" smtClean="0"/>
              <a:t> </a:t>
            </a:r>
            <a:r>
              <a:rPr lang="fr-FR" dirty="0" err="1" smtClean="0"/>
              <a:t>bandiere</a:t>
            </a:r>
            <a:r>
              <a:rPr lang="fr-FR" dirty="0" smtClean="0"/>
              <a:t> a </a:t>
            </a:r>
            <a:r>
              <a:rPr lang="fr-FR" dirty="0" err="1" smtClean="0"/>
              <a:t>salutarci</a:t>
            </a:r>
            <a:r>
              <a:rPr lang="fr-FR" dirty="0" smtClean="0"/>
              <a:t>... Perché </a:t>
            </a:r>
            <a:r>
              <a:rPr lang="fr-FR" dirty="0" err="1" smtClean="0"/>
              <a:t>abbiamo</a:t>
            </a:r>
            <a:r>
              <a:rPr lang="fr-FR" dirty="0" smtClean="0"/>
              <a:t> </a:t>
            </a:r>
            <a:r>
              <a:rPr lang="fr-FR" dirty="0" err="1" smtClean="0"/>
              <a:t>vinto</a:t>
            </a:r>
            <a:r>
              <a:rPr lang="fr-FR" dirty="0" smtClean="0"/>
              <a:t>: e se a </a:t>
            </a:r>
            <a:r>
              <a:rPr lang="fr-FR" dirty="0" err="1" smtClean="0"/>
              <a:t>Calatafimi</a:t>
            </a:r>
            <a:r>
              <a:rPr lang="fr-FR" dirty="0" smtClean="0"/>
              <a:t> ci </a:t>
            </a:r>
            <a:r>
              <a:rPr lang="fr-FR" dirty="0" err="1" smtClean="0"/>
              <a:t>fossimi</a:t>
            </a:r>
            <a:r>
              <a:rPr lang="fr-FR" dirty="0" smtClean="0"/>
              <a:t> </a:t>
            </a:r>
            <a:r>
              <a:rPr lang="fr-FR" dirty="0" err="1" smtClean="0"/>
              <a:t>rimasti</a:t>
            </a:r>
            <a:r>
              <a:rPr lang="fr-FR" dirty="0" smtClean="0"/>
              <a:t>, </a:t>
            </a:r>
            <a:r>
              <a:rPr lang="fr-FR" dirty="0" err="1" smtClean="0"/>
              <a:t>molti</a:t>
            </a:r>
            <a:r>
              <a:rPr lang="fr-FR" dirty="0" smtClean="0"/>
              <a:t> di </a:t>
            </a:r>
            <a:r>
              <a:rPr lang="fr-FR" dirty="0" err="1" smtClean="0"/>
              <a:t>questi</a:t>
            </a:r>
            <a:r>
              <a:rPr lang="fr-FR" dirty="0" smtClean="0"/>
              <a:t> </a:t>
            </a:r>
            <a:r>
              <a:rPr lang="fr-FR" dirty="0" err="1" smtClean="0"/>
              <a:t>signori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ci </a:t>
            </a:r>
            <a:r>
              <a:rPr lang="fr-FR" dirty="0" err="1" smtClean="0"/>
              <a:t>fanno</a:t>
            </a:r>
            <a:r>
              <a:rPr lang="fr-FR" dirty="0" smtClean="0"/>
              <a:t> </a:t>
            </a:r>
            <a:r>
              <a:rPr lang="fr-FR" dirty="0" err="1" smtClean="0"/>
              <a:t>festa</a:t>
            </a:r>
            <a:r>
              <a:rPr lang="fr-FR" dirty="0" smtClean="0"/>
              <a:t>, </a:t>
            </a:r>
            <a:r>
              <a:rPr lang="fr-FR" dirty="0" err="1" smtClean="0"/>
              <a:t>che</a:t>
            </a:r>
            <a:r>
              <a:rPr lang="fr-FR" dirty="0" smtClean="0"/>
              <a:t> ci </a:t>
            </a:r>
            <a:r>
              <a:rPr lang="fr-FR" dirty="0" err="1" smtClean="0"/>
              <a:t>aprono</a:t>
            </a:r>
            <a:r>
              <a:rPr lang="fr-FR" dirty="0" smtClean="0"/>
              <a:t> i </a:t>
            </a:r>
            <a:r>
              <a:rPr lang="fr-FR" dirty="0" err="1" smtClean="0"/>
              <a:t>palazzi</a:t>
            </a:r>
            <a:r>
              <a:rPr lang="fr-FR" dirty="0" smtClean="0"/>
              <a:t> e le cantine, </a:t>
            </a:r>
            <a:r>
              <a:rPr lang="fr-FR" dirty="0" err="1" smtClean="0"/>
              <a:t>contro</a:t>
            </a:r>
            <a:r>
              <a:rPr lang="fr-FR" dirty="0" smtClean="0"/>
              <a:t> di </a:t>
            </a:r>
            <a:r>
              <a:rPr lang="fr-FR" dirty="0" err="1" smtClean="0"/>
              <a:t>noi</a:t>
            </a:r>
            <a:r>
              <a:rPr lang="fr-FR" dirty="0" smtClean="0"/>
              <a:t> </a:t>
            </a:r>
            <a:r>
              <a:rPr lang="fr-FR" dirty="0" err="1" smtClean="0"/>
              <a:t>avrebbero</a:t>
            </a:r>
            <a:r>
              <a:rPr lang="fr-FR" dirty="0" smtClean="0"/>
              <a:t> </a:t>
            </a:r>
            <a:r>
              <a:rPr lang="fr-FR" dirty="0" err="1" smtClean="0"/>
              <a:t>lanciato</a:t>
            </a:r>
            <a:r>
              <a:rPr lang="fr-FR" dirty="0" smtClean="0"/>
              <a:t> i </a:t>
            </a:r>
            <a:r>
              <a:rPr lang="fr-FR" dirty="0" err="1" smtClean="0"/>
              <a:t>loro</a:t>
            </a:r>
            <a:r>
              <a:rPr lang="fr-FR" dirty="0" smtClean="0"/>
              <a:t> </a:t>
            </a:r>
            <a:r>
              <a:rPr lang="fr-FR" dirty="0" err="1" smtClean="0"/>
              <a:t>contadini</a:t>
            </a:r>
            <a:r>
              <a:rPr lang="fr-FR" dirty="0" smtClean="0"/>
              <a:t>... (Sciascia, pp. 188-189).</a:t>
            </a:r>
          </a:p>
          <a:p>
            <a:r>
              <a:rPr lang="fr-FR" dirty="0" smtClean="0"/>
              <a:t> </a:t>
            </a:r>
            <a:r>
              <a:rPr lang="fr-FR" dirty="0" err="1" smtClean="0"/>
              <a:t>h</a:t>
            </a:r>
            <a:r>
              <a:rPr lang="fr-FR" sz="2595" dirty="0" err="1" smtClean="0"/>
              <a:t>ttps://www.youtube.com/watch?v</a:t>
            </a:r>
            <a:r>
              <a:rPr lang="fr-FR" sz="2595" dirty="0" smtClean="0"/>
              <a:t>=clU0NOKCLVc (1.38.00)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</a:t>
            </a:r>
            <a:r>
              <a:rPr lang="fr-FR" dirty="0" err="1" smtClean="0"/>
              <a:t>critica</a:t>
            </a:r>
            <a:r>
              <a:rPr lang="fr-FR" dirty="0" smtClean="0"/>
              <a:t> </a:t>
            </a:r>
            <a:r>
              <a:rPr lang="fr-FR" dirty="0" err="1" smtClean="0"/>
              <a:t>recente</a:t>
            </a:r>
            <a:r>
              <a:rPr lang="fr-FR" dirty="0" smtClean="0"/>
              <a:t> 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«</a:t>
            </a:r>
            <a:r>
              <a:rPr lang="fr-FR" dirty="0" err="1" smtClean="0"/>
              <a:t>Tuttavia</a:t>
            </a:r>
            <a:r>
              <a:rPr lang="fr-FR" dirty="0" smtClean="0"/>
              <a:t>» —come </a:t>
            </a:r>
            <a:r>
              <a:rPr lang="fr-FR" dirty="0" err="1" smtClean="0"/>
              <a:t>suggerisce</a:t>
            </a:r>
            <a:r>
              <a:rPr lang="fr-FR" dirty="0" smtClean="0"/>
              <a:t>, e bene, </a:t>
            </a:r>
            <a:r>
              <a:rPr lang="fr-FR" dirty="0" err="1" smtClean="0"/>
              <a:t>Ricciarda</a:t>
            </a:r>
            <a:r>
              <a:rPr lang="fr-FR" dirty="0" smtClean="0"/>
              <a:t> </a:t>
            </a:r>
            <a:r>
              <a:rPr lang="fr-FR" dirty="0" err="1" smtClean="0"/>
              <a:t>Ricorda</a:t>
            </a:r>
            <a:r>
              <a:rPr lang="fr-FR" dirty="0" smtClean="0"/>
              <a:t> — «il </a:t>
            </a:r>
            <a:r>
              <a:rPr lang="fr-FR" dirty="0" err="1" smtClean="0"/>
              <a:t>fatto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Sciascia </a:t>
            </a:r>
            <a:r>
              <a:rPr lang="fr-FR" dirty="0" err="1" smtClean="0"/>
              <a:t>affidi</a:t>
            </a:r>
            <a:r>
              <a:rPr lang="fr-FR" dirty="0" smtClean="0"/>
              <a:t> a un </a:t>
            </a:r>
            <a:r>
              <a:rPr lang="fr-FR" dirty="0" err="1" smtClean="0"/>
              <a:t>intellettuale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Nord </a:t>
            </a:r>
            <a:r>
              <a:rPr lang="fr-FR" dirty="0" err="1" smtClean="0"/>
              <a:t>una</a:t>
            </a:r>
            <a:r>
              <a:rPr lang="fr-FR" dirty="0" smtClean="0"/>
              <a:t> </a:t>
            </a:r>
            <a:r>
              <a:rPr lang="fr-FR" dirty="0" err="1" smtClean="0"/>
              <a:t>riflessione</a:t>
            </a:r>
            <a:r>
              <a:rPr lang="fr-FR" dirty="0" smtClean="0"/>
              <a:t> </a:t>
            </a:r>
            <a:r>
              <a:rPr lang="fr-FR" dirty="0" err="1" smtClean="0"/>
              <a:t>tanto</a:t>
            </a:r>
            <a:r>
              <a:rPr lang="fr-FR" dirty="0" smtClean="0"/>
              <a:t> </a:t>
            </a:r>
            <a:r>
              <a:rPr lang="fr-FR" dirty="0" err="1" smtClean="0"/>
              <a:t>acuta</a:t>
            </a:r>
            <a:r>
              <a:rPr lang="fr-FR" dirty="0" smtClean="0"/>
              <a:t> e </a:t>
            </a:r>
            <a:r>
              <a:rPr lang="fr-FR" dirty="0" err="1" smtClean="0"/>
              <a:t>sicuramente</a:t>
            </a:r>
            <a:r>
              <a:rPr lang="fr-FR" dirty="0" smtClean="0"/>
              <a:t> </a:t>
            </a:r>
            <a:r>
              <a:rPr lang="fr-FR" dirty="0" err="1" smtClean="0"/>
              <a:t>tanto</a:t>
            </a:r>
            <a:r>
              <a:rPr lang="fr-FR" dirty="0" smtClean="0"/>
              <a:t> </a:t>
            </a:r>
            <a:r>
              <a:rPr lang="fr-FR" dirty="0" err="1" smtClean="0"/>
              <a:t>partecipata</a:t>
            </a:r>
            <a:r>
              <a:rPr lang="fr-FR" dirty="0" smtClean="0"/>
              <a:t>, da parte sua, sui </a:t>
            </a:r>
            <a:r>
              <a:rPr lang="fr-FR" dirty="0" err="1" smtClean="0"/>
              <a:t>caratteri</a:t>
            </a:r>
            <a:r>
              <a:rPr lang="fr-FR" dirty="0" smtClean="0"/>
              <a:t> dei </a:t>
            </a:r>
            <a:r>
              <a:rPr lang="fr-FR" dirty="0" err="1" smtClean="0"/>
              <a:t>siciliani</a:t>
            </a:r>
            <a:r>
              <a:rPr lang="fr-FR" dirty="0" smtClean="0"/>
              <a:t> [...] pare </a:t>
            </a:r>
            <a:r>
              <a:rPr lang="fr-FR" dirty="0" err="1" smtClean="0"/>
              <a:t>significativo</a:t>
            </a:r>
            <a:r>
              <a:rPr lang="fr-FR" dirty="0" smtClean="0"/>
              <a:t>»: «al di là </a:t>
            </a:r>
            <a:r>
              <a:rPr lang="fr-FR" dirty="0" err="1" smtClean="0"/>
              <a:t>dell'affermazione</a:t>
            </a:r>
            <a:r>
              <a:rPr lang="fr-FR" dirty="0" smtClean="0"/>
              <a:t> </a:t>
            </a:r>
            <a:r>
              <a:rPr lang="fr-FR" dirty="0" err="1" smtClean="0"/>
              <a:t>dello</a:t>
            </a:r>
            <a:r>
              <a:rPr lang="fr-FR" dirty="0" smtClean="0"/>
              <a:t> </a:t>
            </a:r>
            <a:r>
              <a:rPr lang="fr-FR" dirty="0" err="1" smtClean="0"/>
              <a:t>scrittore</a:t>
            </a:r>
            <a:r>
              <a:rPr lang="fr-FR" dirty="0" smtClean="0"/>
              <a:t> </a:t>
            </a:r>
            <a:r>
              <a:rPr lang="fr-FR" dirty="0" err="1" smtClean="0"/>
              <a:t>stesso</a:t>
            </a:r>
            <a:r>
              <a:rPr lang="fr-FR" dirty="0" smtClean="0"/>
              <a:t> di </a:t>
            </a:r>
            <a:r>
              <a:rPr lang="fr-FR" dirty="0" err="1" smtClean="0"/>
              <a:t>aver</a:t>
            </a:r>
            <a:r>
              <a:rPr lang="fr-FR" dirty="0" smtClean="0"/>
              <a:t> </a:t>
            </a:r>
            <a:r>
              <a:rPr lang="fr-FR" dirty="0" err="1" smtClean="0"/>
              <a:t>voluto</a:t>
            </a:r>
            <a:r>
              <a:rPr lang="fr-FR" dirty="0" smtClean="0"/>
              <a:t> </a:t>
            </a:r>
            <a:r>
              <a:rPr lang="fr-FR" dirty="0" err="1" smtClean="0"/>
              <a:t>costringere</a:t>
            </a:r>
            <a:r>
              <a:rPr lang="fr-FR" dirty="0" smtClean="0"/>
              <a:t> l'</a:t>
            </a:r>
            <a:r>
              <a:rPr lang="fr-FR" dirty="0" err="1" smtClean="0"/>
              <a:t>amato</a:t>
            </a:r>
            <a:r>
              <a:rPr lang="fr-FR" dirty="0" smtClean="0"/>
              <a:t> Nievo "a parole di </a:t>
            </a:r>
            <a:r>
              <a:rPr lang="fr-FR" dirty="0" err="1" smtClean="0"/>
              <a:t>comprensione</a:t>
            </a:r>
            <a:r>
              <a:rPr lang="fr-FR" dirty="0" smtClean="0"/>
              <a:t> e d'</a:t>
            </a:r>
            <a:r>
              <a:rPr lang="fr-FR" dirty="0" err="1" smtClean="0"/>
              <a:t>amore</a:t>
            </a:r>
            <a:r>
              <a:rPr lang="fr-FR" dirty="0" smtClean="0"/>
              <a:t>" [...] </a:t>
            </a:r>
            <a:r>
              <a:rPr lang="fr-FR" dirty="0" err="1" smtClean="0"/>
              <a:t>sembra</a:t>
            </a:r>
            <a:r>
              <a:rPr lang="fr-FR" dirty="0" smtClean="0"/>
              <a:t> </a:t>
            </a:r>
            <a:r>
              <a:rPr lang="fr-FR" dirty="0" err="1" smtClean="0"/>
              <a:t>infatti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</a:t>
            </a:r>
            <a:r>
              <a:rPr lang="fr-FR" dirty="0" err="1" smtClean="0"/>
              <a:t>questa</a:t>
            </a:r>
            <a:r>
              <a:rPr lang="fr-FR" dirty="0" smtClean="0"/>
              <a:t> </a:t>
            </a:r>
            <a:r>
              <a:rPr lang="fr-FR" dirty="0" err="1" smtClean="0"/>
              <a:t>scelta</a:t>
            </a:r>
            <a:r>
              <a:rPr lang="fr-FR" dirty="0" smtClean="0"/>
              <a:t> </a:t>
            </a:r>
            <a:r>
              <a:rPr lang="fr-FR" dirty="0" err="1" smtClean="0"/>
              <a:t>segnali</a:t>
            </a:r>
            <a:r>
              <a:rPr lang="fr-FR" dirty="0" smtClean="0"/>
              <a:t> la </a:t>
            </a:r>
            <a:r>
              <a:rPr lang="fr-FR" dirty="0" err="1" smtClean="0"/>
              <a:t>possibilità</a:t>
            </a:r>
            <a:r>
              <a:rPr lang="fr-FR" dirty="0" smtClean="0"/>
              <a:t> di un </a:t>
            </a:r>
            <a:r>
              <a:rPr lang="fr-FR" dirty="0" err="1" smtClean="0"/>
              <a:t>incontro</a:t>
            </a:r>
            <a:r>
              <a:rPr lang="fr-FR" dirty="0" smtClean="0"/>
              <a:t>, la </a:t>
            </a:r>
            <a:r>
              <a:rPr lang="fr-FR" dirty="0" err="1" smtClean="0"/>
              <a:t>capacità</a:t>
            </a:r>
            <a:r>
              <a:rPr lang="fr-FR" dirty="0" smtClean="0"/>
              <a:t> di </a:t>
            </a:r>
            <a:r>
              <a:rPr lang="fr-FR" dirty="0" err="1" smtClean="0"/>
              <a:t>un'apertura</a:t>
            </a:r>
            <a:r>
              <a:rPr lang="fr-FR" dirty="0" smtClean="0"/>
              <a:t> </a:t>
            </a:r>
            <a:r>
              <a:rPr lang="fr-FR" dirty="0" err="1" smtClean="0"/>
              <a:t>almeno</a:t>
            </a:r>
            <a:r>
              <a:rPr lang="fr-FR" dirty="0" smtClean="0"/>
              <a:t> </a:t>
            </a:r>
            <a:r>
              <a:rPr lang="fr-FR" dirty="0" err="1" smtClean="0"/>
              <a:t>sul</a:t>
            </a:r>
            <a:r>
              <a:rPr lang="fr-FR" dirty="0" smtClean="0"/>
              <a:t> piano </a:t>
            </a:r>
            <a:r>
              <a:rPr lang="fr-FR" dirty="0" err="1" smtClean="0"/>
              <a:t>umano</a:t>
            </a:r>
            <a:r>
              <a:rPr lang="fr-FR" dirty="0" smtClean="0"/>
              <a:t>, </a:t>
            </a:r>
            <a:r>
              <a:rPr lang="fr-FR" dirty="0" err="1" smtClean="0"/>
              <a:t>che</a:t>
            </a:r>
            <a:r>
              <a:rPr lang="fr-FR" dirty="0" smtClean="0"/>
              <a:t> </a:t>
            </a:r>
            <a:r>
              <a:rPr lang="fr-FR" dirty="0" err="1" smtClean="0"/>
              <a:t>colorano</a:t>
            </a:r>
            <a:r>
              <a:rPr lang="fr-FR" dirty="0" smtClean="0"/>
              <a:t> di </a:t>
            </a:r>
            <a:r>
              <a:rPr lang="fr-FR" dirty="0" err="1" smtClean="0"/>
              <a:t>una</a:t>
            </a:r>
            <a:r>
              <a:rPr lang="fr-FR" dirty="0" smtClean="0"/>
              <a:t> </a:t>
            </a:r>
            <a:r>
              <a:rPr lang="fr-FR" dirty="0" err="1" smtClean="0"/>
              <a:t>sfumatura</a:t>
            </a:r>
            <a:r>
              <a:rPr lang="fr-FR" dirty="0" smtClean="0"/>
              <a:t> </a:t>
            </a:r>
            <a:r>
              <a:rPr lang="fr-FR" dirty="0" err="1" smtClean="0"/>
              <a:t>diversa</a:t>
            </a:r>
            <a:r>
              <a:rPr lang="fr-FR" dirty="0" smtClean="0"/>
              <a:t> la pur </a:t>
            </a:r>
            <a:r>
              <a:rPr lang="fr-FR" dirty="0" err="1" smtClean="0"/>
              <a:t>amara</a:t>
            </a:r>
            <a:r>
              <a:rPr lang="fr-FR" dirty="0" smtClean="0"/>
              <a:t> </a:t>
            </a:r>
            <a:r>
              <a:rPr lang="fr-FR" dirty="0" err="1" smtClean="0"/>
              <a:t>lettura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processo</a:t>
            </a:r>
            <a:r>
              <a:rPr lang="fr-FR" dirty="0" smtClean="0"/>
              <a:t> di </a:t>
            </a:r>
            <a:r>
              <a:rPr lang="fr-FR" dirty="0" err="1" smtClean="0"/>
              <a:t>unificazione</a:t>
            </a:r>
            <a:r>
              <a:rPr lang="fr-FR" dirty="0" smtClean="0"/>
              <a:t> </a:t>
            </a:r>
            <a:r>
              <a:rPr lang="fr-FR" dirty="0" err="1" smtClean="0"/>
              <a:t>condotta</a:t>
            </a:r>
            <a:r>
              <a:rPr lang="fr-FR" dirty="0" smtClean="0"/>
              <a:t> </a:t>
            </a:r>
            <a:r>
              <a:rPr lang="fr-FR" dirty="0" err="1" smtClean="0"/>
              <a:t>dallo</a:t>
            </a:r>
            <a:r>
              <a:rPr lang="fr-FR" dirty="0" smtClean="0"/>
              <a:t> </a:t>
            </a:r>
            <a:r>
              <a:rPr lang="fr-FR" dirty="0" err="1" smtClean="0"/>
              <a:t>scrittore</a:t>
            </a:r>
            <a:r>
              <a:rPr lang="fr-FR" dirty="0" smtClean="0"/>
              <a:t> </a:t>
            </a:r>
            <a:r>
              <a:rPr lang="fr-FR" dirty="0" err="1" smtClean="0"/>
              <a:t>siciliano</a:t>
            </a:r>
            <a:r>
              <a:rPr lang="fr-FR" dirty="0" smtClean="0"/>
              <a:t>».</a:t>
            </a:r>
          </a:p>
          <a:p>
            <a:r>
              <a:rPr lang="it-IT" dirty="0" smtClean="0"/>
              <a:t>R. Ricorda, </a:t>
            </a:r>
            <a:r>
              <a:rPr lang="it-IT" i="1" dirty="0" smtClean="0"/>
              <a:t>Il quarantotto, in </a:t>
            </a:r>
            <a:r>
              <a:rPr lang="it-IT" dirty="0" smtClean="0"/>
              <a:t>Gli zii di Sicilia</a:t>
            </a:r>
            <a:r>
              <a:rPr lang="it-IT" i="1" dirty="0" smtClean="0"/>
              <a:t> (1958) di Leonardo Sciascia, letto da</a:t>
            </a:r>
            <a:r>
              <a:rPr lang="it-IT" dirty="0" smtClean="0"/>
              <a:t>, in </a:t>
            </a:r>
            <a:r>
              <a:rPr lang="it-IT" i="1" dirty="0" smtClean="0"/>
              <a:t>Leggere l'unità d'Italia</a:t>
            </a:r>
            <a:r>
              <a:rPr lang="it-IT" dirty="0" smtClean="0"/>
              <a:t>, a cura di A. </a:t>
            </a:r>
            <a:r>
              <a:rPr lang="it-IT" dirty="0" err="1" smtClean="0"/>
              <a:t>Casellato</a:t>
            </a:r>
            <a:r>
              <a:rPr lang="it-IT" dirty="0" smtClean="0"/>
              <a:t> e S. </a:t>
            </a:r>
            <a:r>
              <a:rPr lang="it-IT" dirty="0" err="1" smtClean="0"/>
              <a:t>Levis</a:t>
            </a:r>
            <a:r>
              <a:rPr lang="it-IT" dirty="0" smtClean="0"/>
              <a:t> </a:t>
            </a:r>
            <a:r>
              <a:rPr lang="it-IT" dirty="0" err="1" smtClean="0"/>
              <a:t>Sullam</a:t>
            </a:r>
            <a:r>
              <a:rPr lang="it-IT" dirty="0" smtClean="0"/>
              <a:t>, </a:t>
            </a:r>
            <a:r>
              <a:rPr lang="it-IT" dirty="0" err="1" smtClean="0"/>
              <a:t>Venezia-Università</a:t>
            </a:r>
            <a:r>
              <a:rPr lang="it-IT" dirty="0" smtClean="0"/>
              <a:t> Ca' </a:t>
            </a:r>
            <a:r>
              <a:rPr lang="it-IT" dirty="0" err="1" smtClean="0"/>
              <a:t>Foscari</a:t>
            </a:r>
            <a:r>
              <a:rPr lang="it-IT" dirty="0" smtClean="0"/>
              <a:t>, Edizioni Ca' </a:t>
            </a:r>
            <a:r>
              <a:rPr lang="it-IT" dirty="0" err="1" smtClean="0"/>
              <a:t>Foscari</a:t>
            </a:r>
            <a:r>
              <a:rPr lang="it-IT" dirty="0" smtClean="0"/>
              <a:t>, 2011, p. 117.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</a:t>
            </a:r>
            <a:r>
              <a:rPr lang="fr-FR" dirty="0" err="1" smtClean="0"/>
              <a:t>critica</a:t>
            </a:r>
            <a:r>
              <a:rPr lang="fr-FR" dirty="0" smtClean="0"/>
              <a:t> </a:t>
            </a:r>
            <a:r>
              <a:rPr lang="fr-FR" dirty="0" err="1" smtClean="0"/>
              <a:t>recente</a:t>
            </a:r>
            <a:r>
              <a:rPr lang="fr-FR" dirty="0" smtClean="0"/>
              <a:t> II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err="1" smtClean="0"/>
              <a:t>Vero</a:t>
            </a:r>
            <a:r>
              <a:rPr lang="fr-FR" dirty="0" smtClean="0"/>
              <a:t> per </a:t>
            </a:r>
            <a:r>
              <a:rPr lang="fr-FR" dirty="0" err="1" smtClean="0"/>
              <a:t>certi</a:t>
            </a:r>
            <a:r>
              <a:rPr lang="fr-FR" dirty="0" smtClean="0"/>
              <a:t> </a:t>
            </a:r>
            <a:r>
              <a:rPr lang="fr-FR" dirty="0" err="1" smtClean="0"/>
              <a:t>versi</a:t>
            </a:r>
            <a:r>
              <a:rPr lang="fr-FR" dirty="0" smtClean="0"/>
              <a:t> – dico </a:t>
            </a:r>
            <a:r>
              <a:rPr lang="fr-FR" dirty="0" err="1" smtClean="0"/>
              <a:t>io</a:t>
            </a:r>
            <a:r>
              <a:rPr lang="fr-FR" dirty="0" smtClean="0"/>
              <a:t> - </a:t>
            </a:r>
            <a:r>
              <a:rPr lang="fr-FR" dirty="0" err="1" smtClean="0"/>
              <a:t>meno</a:t>
            </a:r>
            <a:r>
              <a:rPr lang="fr-FR" dirty="0" smtClean="0"/>
              <a:t> per </a:t>
            </a:r>
            <a:r>
              <a:rPr lang="fr-FR" dirty="0" err="1" smtClean="0"/>
              <a:t>altri</a:t>
            </a:r>
            <a:r>
              <a:rPr lang="fr-FR" dirty="0" smtClean="0"/>
              <a:t>, </a:t>
            </a:r>
            <a:r>
              <a:rPr lang="fr-FR" dirty="0" err="1" smtClean="0"/>
              <a:t>specie</a:t>
            </a:r>
            <a:r>
              <a:rPr lang="fr-FR" dirty="0" smtClean="0"/>
              <a:t> se si pensa al </a:t>
            </a:r>
            <a:r>
              <a:rPr lang="fr-FR" dirty="0" err="1" smtClean="0"/>
              <a:t>racconto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Sciascia </a:t>
            </a:r>
            <a:r>
              <a:rPr lang="fr-FR" dirty="0" err="1" smtClean="0"/>
              <a:t>aggiungerà</a:t>
            </a:r>
            <a:r>
              <a:rPr lang="fr-FR" dirty="0" smtClean="0"/>
              <a:t>, come quarto e ultimo, alla seconda </a:t>
            </a:r>
            <a:r>
              <a:rPr lang="fr-FR" dirty="0" err="1" smtClean="0"/>
              <a:t>edizione</a:t>
            </a:r>
            <a:r>
              <a:rPr lang="fr-FR" dirty="0" smtClean="0"/>
              <a:t> di </a:t>
            </a:r>
            <a:r>
              <a:rPr lang="fr-FR" i="1" dirty="0" err="1" smtClean="0"/>
              <a:t>Gli</a:t>
            </a:r>
            <a:r>
              <a:rPr lang="fr-FR" i="1" dirty="0" smtClean="0"/>
              <a:t> </a:t>
            </a:r>
            <a:r>
              <a:rPr lang="fr-FR" i="1" dirty="0" err="1" smtClean="0"/>
              <a:t>zii</a:t>
            </a:r>
            <a:r>
              <a:rPr lang="fr-FR" i="1" dirty="0" smtClean="0"/>
              <a:t> di </a:t>
            </a:r>
            <a:r>
              <a:rPr lang="fr-FR" i="1" dirty="0" err="1" smtClean="0"/>
              <a:t>Sicilia</a:t>
            </a:r>
            <a:r>
              <a:rPr lang="fr-FR" dirty="0" smtClean="0"/>
              <a:t> (1960) e al </a:t>
            </a:r>
            <a:r>
              <a:rPr lang="fr-FR" dirty="0" err="1" smtClean="0"/>
              <a:t>suo</a:t>
            </a:r>
            <a:r>
              <a:rPr lang="fr-FR" dirty="0" smtClean="0"/>
              <a:t> finale in </a:t>
            </a:r>
            <a:r>
              <a:rPr lang="fr-FR" dirty="0" err="1" smtClean="0"/>
              <a:t>particolare</a:t>
            </a:r>
            <a:r>
              <a:rPr lang="fr-FR" dirty="0" smtClean="0"/>
              <a:t>. In </a:t>
            </a:r>
            <a:r>
              <a:rPr lang="fr-FR" dirty="0" err="1" smtClean="0"/>
              <a:t>effetti</a:t>
            </a:r>
            <a:r>
              <a:rPr lang="fr-FR" dirty="0" smtClean="0"/>
              <a:t>, </a:t>
            </a:r>
            <a:r>
              <a:rPr lang="fr-FR" dirty="0" err="1" smtClean="0"/>
              <a:t>nelle</a:t>
            </a:r>
            <a:r>
              <a:rPr lang="fr-FR" dirty="0" smtClean="0"/>
              <a:t> </a:t>
            </a:r>
            <a:r>
              <a:rPr lang="fr-FR" dirty="0" err="1" smtClean="0"/>
              <a:t>ultimissime</a:t>
            </a:r>
            <a:r>
              <a:rPr lang="fr-FR" dirty="0" smtClean="0"/>
              <a:t> </a:t>
            </a:r>
            <a:r>
              <a:rPr lang="fr-FR" dirty="0" err="1" smtClean="0"/>
              <a:t>battute</a:t>
            </a:r>
            <a:r>
              <a:rPr lang="fr-FR" dirty="0" smtClean="0"/>
              <a:t> di </a:t>
            </a:r>
            <a:r>
              <a:rPr lang="fr-FR" i="1" dirty="0" smtClean="0"/>
              <a:t>L'</a:t>
            </a:r>
            <a:r>
              <a:rPr lang="fr-FR" i="1" dirty="0" err="1" smtClean="0"/>
              <a:t>antimonio</a:t>
            </a:r>
            <a:r>
              <a:rPr lang="fr-FR" dirty="0" smtClean="0"/>
              <a:t>, l'ex </a:t>
            </a:r>
            <a:r>
              <a:rPr lang="fr-FR" dirty="0" err="1" smtClean="0"/>
              <a:t>legionario</a:t>
            </a:r>
            <a:r>
              <a:rPr lang="fr-FR" dirty="0" smtClean="0"/>
              <a:t> </a:t>
            </a:r>
            <a:r>
              <a:rPr lang="fr-FR" dirty="0" err="1" smtClean="0"/>
              <a:t>siciliano</a:t>
            </a:r>
            <a:r>
              <a:rPr lang="fr-FR" dirty="0" smtClean="0"/>
              <a:t>, </a:t>
            </a:r>
            <a:r>
              <a:rPr lang="fr-FR" dirty="0" err="1" smtClean="0"/>
              <a:t>che</a:t>
            </a:r>
            <a:r>
              <a:rPr lang="fr-FR" dirty="0" smtClean="0"/>
              <a:t> ha perso </a:t>
            </a:r>
            <a:r>
              <a:rPr lang="fr-FR" dirty="0" err="1" smtClean="0"/>
              <a:t>una</a:t>
            </a:r>
            <a:r>
              <a:rPr lang="fr-FR" dirty="0" smtClean="0"/>
              <a:t> </a:t>
            </a:r>
            <a:r>
              <a:rPr lang="fr-FR" dirty="0" err="1" smtClean="0"/>
              <a:t>mano</a:t>
            </a:r>
            <a:r>
              <a:rPr lang="fr-FR" dirty="0" smtClean="0"/>
              <a:t> </a:t>
            </a:r>
            <a:r>
              <a:rPr lang="fr-FR" dirty="0" err="1" smtClean="0"/>
              <a:t>nella</a:t>
            </a:r>
            <a:r>
              <a:rPr lang="fr-FR" dirty="0" smtClean="0"/>
              <a:t> </a:t>
            </a:r>
            <a:r>
              <a:rPr lang="fr-FR" dirty="0" err="1" smtClean="0"/>
              <a:t>guerra</a:t>
            </a:r>
            <a:r>
              <a:rPr lang="fr-FR" dirty="0" smtClean="0"/>
              <a:t> civile </a:t>
            </a:r>
            <a:r>
              <a:rPr lang="fr-FR" dirty="0" err="1" smtClean="0"/>
              <a:t>spagnola</a:t>
            </a:r>
            <a:r>
              <a:rPr lang="fr-FR" dirty="0" smtClean="0"/>
              <a:t> e </a:t>
            </a:r>
            <a:r>
              <a:rPr lang="fr-FR" dirty="0" err="1" smtClean="0"/>
              <a:t>che</a:t>
            </a:r>
            <a:r>
              <a:rPr lang="fr-FR" dirty="0" smtClean="0"/>
              <a:t>, </a:t>
            </a:r>
            <a:r>
              <a:rPr lang="fr-FR" dirty="0" err="1" smtClean="0"/>
              <a:t>rientrato</a:t>
            </a:r>
            <a:r>
              <a:rPr lang="fr-FR" dirty="0" smtClean="0"/>
              <a:t>, ha </a:t>
            </a:r>
            <a:r>
              <a:rPr lang="fr-FR" dirty="0" err="1" smtClean="0"/>
              <a:t>infine</a:t>
            </a:r>
            <a:r>
              <a:rPr lang="fr-FR" dirty="0" smtClean="0"/>
              <a:t> </a:t>
            </a:r>
            <a:r>
              <a:rPr lang="fr-FR" dirty="0" err="1" smtClean="0"/>
              <a:t>diritto</a:t>
            </a:r>
            <a:r>
              <a:rPr lang="fr-FR" dirty="0" smtClean="0"/>
              <a:t> a un </a:t>
            </a:r>
            <a:r>
              <a:rPr lang="fr-FR" dirty="0" err="1" smtClean="0"/>
              <a:t>posto</a:t>
            </a:r>
            <a:r>
              <a:rPr lang="fr-FR" dirty="0" smtClean="0"/>
              <a:t> di </a:t>
            </a:r>
            <a:r>
              <a:rPr lang="fr-FR" dirty="0" err="1" smtClean="0"/>
              <a:t>bidello</a:t>
            </a:r>
            <a:r>
              <a:rPr lang="fr-FR" dirty="0" smtClean="0"/>
              <a:t> </a:t>
            </a:r>
            <a:r>
              <a:rPr lang="fr-FR" dirty="0" err="1" smtClean="0"/>
              <a:t>statale</a:t>
            </a:r>
            <a:r>
              <a:rPr lang="fr-FR" dirty="0" smtClean="0"/>
              <a:t>, </a:t>
            </a:r>
            <a:r>
              <a:rPr lang="fr-FR" dirty="0" err="1" smtClean="0"/>
              <a:t>cioè</a:t>
            </a:r>
            <a:r>
              <a:rPr lang="fr-FR" dirty="0" smtClean="0"/>
              <a:t> in quelle </a:t>
            </a:r>
            <a:r>
              <a:rPr lang="fr-FR" dirty="0" err="1" smtClean="0"/>
              <a:t>scuole</a:t>
            </a:r>
            <a:r>
              <a:rPr lang="fr-FR" dirty="0" smtClean="0"/>
              <a:t> </a:t>
            </a:r>
            <a:r>
              <a:rPr lang="fr-FR" dirty="0" err="1" smtClean="0"/>
              <a:t>medie</a:t>
            </a:r>
            <a:r>
              <a:rPr lang="fr-FR" dirty="0" smtClean="0"/>
              <a:t> e </a:t>
            </a:r>
            <a:r>
              <a:rPr lang="fr-FR" dirty="0" err="1" smtClean="0"/>
              <a:t>superiori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sono in </a:t>
            </a:r>
            <a:r>
              <a:rPr lang="fr-FR" dirty="0" err="1" smtClean="0"/>
              <a:t>città</a:t>
            </a:r>
            <a:r>
              <a:rPr lang="fr-FR" dirty="0" smtClean="0"/>
              <a:t>, </a:t>
            </a:r>
            <a:r>
              <a:rPr lang="fr-FR" dirty="0" err="1" smtClean="0"/>
              <a:t>dice</a:t>
            </a:r>
            <a:r>
              <a:rPr lang="fr-FR" dirty="0" smtClean="0"/>
              <a:t>: «[...] </a:t>
            </a:r>
            <a:r>
              <a:rPr lang="fr-FR" dirty="0" err="1" smtClean="0"/>
              <a:t>è</a:t>
            </a:r>
            <a:r>
              <a:rPr lang="fr-FR" dirty="0" smtClean="0"/>
              <a:t> </a:t>
            </a:r>
            <a:r>
              <a:rPr lang="fr-FR" dirty="0" err="1" smtClean="0"/>
              <a:t>meglio</a:t>
            </a:r>
            <a:r>
              <a:rPr lang="fr-FR" dirty="0" smtClean="0"/>
              <a:t> in </a:t>
            </a:r>
            <a:r>
              <a:rPr lang="fr-FR" dirty="0" err="1" smtClean="0"/>
              <a:t>una</a:t>
            </a:r>
            <a:r>
              <a:rPr lang="fr-FR" dirty="0" smtClean="0"/>
              <a:t> </a:t>
            </a:r>
            <a:r>
              <a:rPr lang="fr-FR" dirty="0" err="1" smtClean="0"/>
              <a:t>città</a:t>
            </a:r>
            <a:r>
              <a:rPr lang="fr-FR" dirty="0" smtClean="0"/>
              <a:t> </a:t>
            </a:r>
            <a:r>
              <a:rPr lang="fr-FR" dirty="0" err="1" smtClean="0"/>
              <a:t>lontana</a:t>
            </a:r>
            <a:r>
              <a:rPr lang="fr-FR" dirty="0" smtClean="0"/>
              <a:t>: </a:t>
            </a:r>
            <a:r>
              <a:rPr lang="fr-FR" dirty="0" err="1" smtClean="0"/>
              <a:t>fuori</a:t>
            </a:r>
            <a:r>
              <a:rPr lang="fr-FR" dirty="0" smtClean="0"/>
              <a:t> </a:t>
            </a:r>
            <a:r>
              <a:rPr lang="fr-FR" dirty="0" err="1" smtClean="0"/>
              <a:t>della</a:t>
            </a:r>
            <a:r>
              <a:rPr lang="fr-FR" dirty="0" smtClean="0"/>
              <a:t> </a:t>
            </a:r>
            <a:r>
              <a:rPr lang="fr-FR" dirty="0" err="1" smtClean="0"/>
              <a:t>Sicilia</a:t>
            </a:r>
            <a:r>
              <a:rPr lang="fr-FR" dirty="0" smtClean="0"/>
              <a:t>, </a:t>
            </a:r>
            <a:r>
              <a:rPr lang="fr-FR" dirty="0" err="1" smtClean="0"/>
              <a:t>una</a:t>
            </a:r>
            <a:r>
              <a:rPr lang="fr-FR" dirty="0" smtClean="0"/>
              <a:t> </a:t>
            </a:r>
            <a:r>
              <a:rPr lang="fr-FR" dirty="0" err="1" smtClean="0"/>
              <a:t>città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</a:t>
            </a:r>
            <a:r>
              <a:rPr lang="fr-FR" dirty="0" err="1" smtClean="0"/>
              <a:t>sia</a:t>
            </a:r>
            <a:r>
              <a:rPr lang="fr-FR" dirty="0" smtClean="0"/>
              <a:t> grande [...] </a:t>
            </a:r>
            <a:r>
              <a:rPr lang="fr-FR" dirty="0" err="1" smtClean="0"/>
              <a:t>Voglio</a:t>
            </a:r>
            <a:r>
              <a:rPr lang="fr-FR" dirty="0" smtClean="0"/>
              <a:t> </a:t>
            </a:r>
            <a:r>
              <a:rPr lang="fr-FR" dirty="0" err="1" smtClean="0"/>
              <a:t>vedere</a:t>
            </a:r>
            <a:r>
              <a:rPr lang="fr-FR" dirty="0" smtClean="0"/>
              <a:t> </a:t>
            </a:r>
            <a:r>
              <a:rPr lang="fr-FR" dirty="0" err="1" smtClean="0"/>
              <a:t>cose</a:t>
            </a:r>
            <a:r>
              <a:rPr lang="fr-FR" dirty="0" smtClean="0"/>
              <a:t> </a:t>
            </a:r>
            <a:r>
              <a:rPr lang="fr-FR" dirty="0" err="1" smtClean="0"/>
              <a:t>nuove</a:t>
            </a:r>
            <a:r>
              <a:rPr lang="fr-FR" dirty="0" smtClean="0"/>
              <a:t>».</a:t>
            </a:r>
          </a:p>
          <a:p>
            <a:r>
              <a:rPr lang="it-IT" dirty="0" smtClean="0"/>
              <a:t>L. Sciascia, </a:t>
            </a:r>
            <a:r>
              <a:rPr lang="it-IT" i="1" dirty="0" smtClean="0"/>
              <a:t>L'antimonio</a:t>
            </a:r>
            <a:r>
              <a:rPr lang="it-IT" dirty="0" smtClean="0"/>
              <a:t>, in </a:t>
            </a:r>
            <a:r>
              <a:rPr lang="it-IT" i="1" dirty="0" smtClean="0"/>
              <a:t>Gli zii di Sicilia</a:t>
            </a:r>
            <a:r>
              <a:rPr lang="it-IT" dirty="0" smtClean="0"/>
              <a:t>, Torino, Einaudi, «I coralli», 1960, II ed. Citiamo dall'ottava edizione dei «Nuovi Coralli» del 1980 </a:t>
            </a:r>
            <a:r>
              <a:rPr lang="it-IT" dirty="0" err="1" smtClean="0"/>
              <a:t>—</a:t>
            </a:r>
            <a:r>
              <a:rPr lang="it-IT" dirty="0" smtClean="0"/>
              <a:t> la prima è del 1972 </a:t>
            </a:r>
            <a:r>
              <a:rPr lang="it-IT" dirty="0" err="1" smtClean="0"/>
              <a:t>—</a:t>
            </a:r>
            <a:r>
              <a:rPr lang="it-IT" dirty="0" smtClean="0"/>
              <a:t> e in particolare da p. 230.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i="1" dirty="0" err="1" smtClean="0"/>
              <a:t>Gli</a:t>
            </a:r>
            <a:r>
              <a:rPr lang="fr-FR" i="1" dirty="0" smtClean="0"/>
              <a:t> </a:t>
            </a:r>
            <a:r>
              <a:rPr lang="fr-FR" i="1" dirty="0" err="1" smtClean="0"/>
              <a:t>zii</a:t>
            </a:r>
            <a:r>
              <a:rPr lang="fr-FR" i="1" dirty="0" smtClean="0"/>
              <a:t> di </a:t>
            </a:r>
            <a:r>
              <a:rPr lang="fr-FR" i="1" dirty="0" err="1" smtClean="0"/>
              <a:t>Sicilia</a:t>
            </a:r>
            <a:r>
              <a:rPr lang="fr-FR" dirty="0" smtClean="0"/>
              <a:t> (1958 e 1960) di Leonardo Sciascia (1921-1989)</a:t>
            </a:r>
            <a:endParaRPr lang="fr-FR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err="1" smtClean="0"/>
              <a:t>Gli</a:t>
            </a:r>
            <a:r>
              <a:rPr lang="fr-FR" i="1" dirty="0" smtClean="0"/>
              <a:t> </a:t>
            </a:r>
            <a:r>
              <a:rPr lang="fr-FR" i="1" dirty="0" err="1" smtClean="0"/>
              <a:t>zii</a:t>
            </a:r>
            <a:r>
              <a:rPr lang="fr-FR" i="1" dirty="0" smtClean="0"/>
              <a:t> di </a:t>
            </a:r>
            <a:r>
              <a:rPr lang="fr-FR" i="1" dirty="0" err="1" smtClean="0"/>
              <a:t>Sicilia</a:t>
            </a:r>
            <a:r>
              <a:rPr lang="fr-FR" dirty="0" smtClean="0"/>
              <a:t> (1958): </a:t>
            </a:r>
            <a:r>
              <a:rPr lang="fr-FR" i="1" dirty="0" smtClean="0"/>
              <a:t>La </a:t>
            </a:r>
            <a:r>
              <a:rPr lang="fr-FR" i="1" dirty="0" err="1" smtClean="0"/>
              <a:t>zia</a:t>
            </a:r>
            <a:r>
              <a:rPr lang="fr-FR" i="1" dirty="0" smtClean="0"/>
              <a:t> d’</a:t>
            </a:r>
            <a:r>
              <a:rPr lang="fr-FR" i="1" dirty="0" err="1" smtClean="0"/>
              <a:t>America</a:t>
            </a:r>
            <a:r>
              <a:rPr lang="fr-FR" dirty="0" smtClean="0"/>
              <a:t>,</a:t>
            </a:r>
            <a:r>
              <a:rPr lang="fr-FR" i="1" dirty="0" smtClean="0"/>
              <a:t> La morte di </a:t>
            </a:r>
            <a:r>
              <a:rPr lang="fr-FR" i="1" dirty="0" err="1" smtClean="0"/>
              <a:t>Stalin</a:t>
            </a:r>
            <a:r>
              <a:rPr lang="fr-FR" dirty="0" smtClean="0"/>
              <a:t>,</a:t>
            </a:r>
            <a:r>
              <a:rPr lang="fr-FR" i="1" dirty="0" smtClean="0"/>
              <a:t> Il </a:t>
            </a:r>
            <a:r>
              <a:rPr lang="fr-FR" i="1" dirty="0" err="1" smtClean="0"/>
              <a:t>quarantotto</a:t>
            </a:r>
            <a:endParaRPr lang="fr-FR" dirty="0" smtClean="0"/>
          </a:p>
          <a:p>
            <a:r>
              <a:rPr lang="fr-FR" i="1" dirty="0" err="1" smtClean="0"/>
              <a:t>Gli</a:t>
            </a:r>
            <a:r>
              <a:rPr lang="fr-FR" i="1" dirty="0" smtClean="0"/>
              <a:t> </a:t>
            </a:r>
            <a:r>
              <a:rPr lang="fr-FR" i="1" dirty="0" err="1" smtClean="0"/>
              <a:t>zii</a:t>
            </a:r>
            <a:r>
              <a:rPr lang="fr-FR" i="1" dirty="0" smtClean="0"/>
              <a:t> di </a:t>
            </a:r>
            <a:r>
              <a:rPr lang="fr-FR" i="1" dirty="0" err="1" smtClean="0"/>
              <a:t>Sicilia</a:t>
            </a:r>
            <a:r>
              <a:rPr lang="fr-FR" dirty="0" smtClean="0"/>
              <a:t> (1960): </a:t>
            </a:r>
            <a:r>
              <a:rPr lang="fr-FR" i="1" dirty="0" smtClean="0"/>
              <a:t>La </a:t>
            </a:r>
            <a:r>
              <a:rPr lang="fr-FR" i="1" dirty="0" err="1" smtClean="0"/>
              <a:t>zia</a:t>
            </a:r>
            <a:r>
              <a:rPr lang="fr-FR" i="1" dirty="0" smtClean="0"/>
              <a:t> d’</a:t>
            </a:r>
            <a:r>
              <a:rPr lang="fr-FR" i="1" dirty="0" err="1" smtClean="0"/>
              <a:t>America</a:t>
            </a:r>
            <a:r>
              <a:rPr lang="fr-FR" dirty="0" smtClean="0"/>
              <a:t>,</a:t>
            </a:r>
            <a:r>
              <a:rPr lang="fr-FR" i="1" dirty="0" smtClean="0"/>
              <a:t> La morte di </a:t>
            </a:r>
            <a:r>
              <a:rPr lang="fr-FR" i="1" dirty="0" err="1" smtClean="0"/>
              <a:t>Stalin</a:t>
            </a:r>
            <a:r>
              <a:rPr lang="fr-FR" dirty="0" smtClean="0"/>
              <a:t>,</a:t>
            </a:r>
            <a:r>
              <a:rPr lang="fr-FR" i="1" dirty="0" smtClean="0"/>
              <a:t> Il </a:t>
            </a:r>
            <a:r>
              <a:rPr lang="fr-FR" i="1" dirty="0" err="1" smtClean="0"/>
              <a:t>quarantotto</a:t>
            </a:r>
            <a:r>
              <a:rPr lang="fr-FR" dirty="0" smtClean="0"/>
              <a:t>,</a:t>
            </a:r>
            <a:r>
              <a:rPr lang="fr-FR" i="1" dirty="0" smtClean="0"/>
              <a:t> L’</a:t>
            </a:r>
            <a:r>
              <a:rPr lang="fr-FR" i="1" dirty="0" err="1" smtClean="0"/>
              <a:t>antimonio</a:t>
            </a:r>
            <a:endParaRPr lang="fr-FR" i="1" dirty="0" smtClean="0"/>
          </a:p>
          <a:p>
            <a:r>
              <a:rPr lang="fr-FR" i="1" dirty="0" smtClean="0"/>
              <a:t>Il </a:t>
            </a:r>
            <a:r>
              <a:rPr lang="fr-FR" i="1" dirty="0" err="1" smtClean="0"/>
              <a:t>quarantotto</a:t>
            </a:r>
            <a:r>
              <a:rPr lang="fr-FR" i="1" dirty="0" smtClean="0"/>
              <a:t> </a:t>
            </a:r>
            <a:r>
              <a:rPr lang="fr-FR" dirty="0" err="1" smtClean="0"/>
              <a:t>è</a:t>
            </a:r>
            <a:r>
              <a:rPr lang="fr-FR" dirty="0" smtClean="0"/>
              <a:t> un </a:t>
            </a:r>
            <a:r>
              <a:rPr lang="fr-FR" dirty="0" err="1" smtClean="0"/>
              <a:t>titolo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pare «</a:t>
            </a:r>
            <a:r>
              <a:rPr lang="fr-FR" dirty="0" err="1" smtClean="0"/>
              <a:t>significativo</a:t>
            </a:r>
            <a:r>
              <a:rPr lang="fr-FR" dirty="0" smtClean="0"/>
              <a:t> anche per </a:t>
            </a:r>
            <a:r>
              <a:rPr lang="fr-FR" dirty="0" err="1" smtClean="0"/>
              <a:t>tutto</a:t>
            </a:r>
            <a:r>
              <a:rPr lang="fr-FR" dirty="0" smtClean="0"/>
              <a:t> il libro», a Sciascia, a </a:t>
            </a:r>
            <a:r>
              <a:rPr lang="fr-FR" dirty="0" err="1" smtClean="0"/>
              <a:t>cui</a:t>
            </a:r>
            <a:r>
              <a:rPr lang="fr-FR" dirty="0" smtClean="0"/>
              <a:t> </a:t>
            </a:r>
            <a:r>
              <a:rPr lang="fr-FR" i="1" dirty="0" err="1" smtClean="0"/>
              <a:t>Gli</a:t>
            </a:r>
            <a:r>
              <a:rPr lang="fr-FR" i="1" dirty="0" smtClean="0"/>
              <a:t> </a:t>
            </a:r>
            <a:r>
              <a:rPr lang="fr-FR" i="1" dirty="0" err="1" smtClean="0"/>
              <a:t>zii</a:t>
            </a:r>
            <a:r>
              <a:rPr lang="fr-FR" i="1" dirty="0" smtClean="0"/>
              <a:t> di </a:t>
            </a:r>
            <a:r>
              <a:rPr lang="fr-FR" i="1" dirty="0" err="1" smtClean="0"/>
              <a:t>Sicilia</a:t>
            </a:r>
            <a:r>
              <a:rPr lang="fr-FR" dirty="0" smtClean="0"/>
              <a:t>, </a:t>
            </a:r>
            <a:r>
              <a:rPr lang="fr-FR" dirty="0" err="1" smtClean="0"/>
              <a:t>che</a:t>
            </a:r>
            <a:r>
              <a:rPr lang="fr-FR" dirty="0" smtClean="0"/>
              <a:t> pure </a:t>
            </a:r>
            <a:r>
              <a:rPr lang="fr-FR" dirty="0" err="1" smtClean="0"/>
              <a:t>propone</a:t>
            </a:r>
            <a:r>
              <a:rPr lang="fr-FR" dirty="0" smtClean="0"/>
              <a:t>, non </a:t>
            </a:r>
            <a:r>
              <a:rPr lang="fr-FR" dirty="0" err="1" smtClean="0"/>
              <a:t>piace</a:t>
            </a:r>
            <a:r>
              <a:rPr lang="fr-FR" dirty="0" smtClean="0"/>
              <a:t> (ma </a:t>
            </a:r>
            <a:r>
              <a:rPr lang="fr-FR" dirty="0" err="1" smtClean="0"/>
              <a:t>piacerà</a:t>
            </a:r>
            <a:r>
              <a:rPr lang="fr-FR" dirty="0" smtClean="0"/>
              <a:t> a Calvino)</a:t>
            </a:r>
            <a:endParaRPr lang="fr-FR" i="1" dirty="0" smtClean="0"/>
          </a:p>
          <a:p>
            <a:endParaRPr lang="fr-FR" i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Volere</a:t>
            </a:r>
            <a:r>
              <a:rPr lang="fr-FR" dirty="0" smtClean="0"/>
              <a:t> </a:t>
            </a:r>
            <a:r>
              <a:rPr lang="fr-FR" dirty="0" err="1" smtClean="0"/>
              <a:t>vedere</a:t>
            </a:r>
            <a:r>
              <a:rPr lang="fr-FR" dirty="0" smtClean="0"/>
              <a:t> </a:t>
            </a:r>
            <a:r>
              <a:rPr lang="fr-FR" dirty="0" err="1" smtClean="0"/>
              <a:t>cose</a:t>
            </a:r>
            <a:r>
              <a:rPr lang="fr-FR" dirty="0" smtClean="0"/>
              <a:t> </a:t>
            </a:r>
            <a:r>
              <a:rPr lang="fr-FR" dirty="0" err="1" smtClean="0"/>
              <a:t>nuove</a:t>
            </a:r>
            <a:r>
              <a:rPr lang="fr-FR" dirty="0" smtClean="0"/>
              <a:t>:</a:t>
            </a:r>
            <a:br>
              <a:rPr lang="fr-FR" dirty="0" smtClean="0"/>
            </a:br>
            <a:r>
              <a:rPr lang="fr-FR" dirty="0" smtClean="0"/>
              <a:t>solo </a:t>
            </a:r>
            <a:r>
              <a:rPr lang="fr-FR" dirty="0" err="1" smtClean="0"/>
              <a:t>fuori</a:t>
            </a:r>
            <a:r>
              <a:rPr lang="fr-FR" dirty="0" smtClean="0"/>
              <a:t> o anche </a:t>
            </a:r>
            <a:r>
              <a:rPr lang="fr-FR" dirty="0" err="1" smtClean="0"/>
              <a:t>dentro</a:t>
            </a:r>
            <a:r>
              <a:rPr lang="fr-FR" dirty="0" smtClean="0"/>
              <a:t> la </a:t>
            </a:r>
            <a:r>
              <a:rPr lang="fr-FR" dirty="0" err="1" smtClean="0"/>
              <a:t>Sicilia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1500" dirty="0" smtClean="0"/>
              <a:t>Quel «</a:t>
            </a:r>
            <a:r>
              <a:rPr lang="fr-FR" sz="1500" dirty="0" err="1" smtClean="0"/>
              <a:t>paese</a:t>
            </a:r>
            <a:r>
              <a:rPr lang="fr-FR" sz="1500" dirty="0" smtClean="0"/>
              <a:t> mai </a:t>
            </a:r>
            <a:r>
              <a:rPr lang="fr-FR" sz="1500" dirty="0" err="1" smtClean="0"/>
              <a:t>visto</a:t>
            </a:r>
            <a:r>
              <a:rPr lang="fr-FR" sz="1500" dirty="0" smtClean="0"/>
              <a:t> prima» </a:t>
            </a:r>
            <a:r>
              <a:rPr lang="fr-FR" sz="1500" dirty="0" err="1" smtClean="0"/>
              <a:t>che</a:t>
            </a:r>
            <a:r>
              <a:rPr lang="fr-FR" sz="1500" dirty="0" smtClean="0"/>
              <a:t> Castro pare al </a:t>
            </a:r>
            <a:r>
              <a:rPr lang="fr-FR" sz="1500" dirty="0" err="1" smtClean="0"/>
              <a:t>giovane</a:t>
            </a:r>
            <a:r>
              <a:rPr lang="fr-FR" sz="1500" dirty="0" smtClean="0"/>
              <a:t> </a:t>
            </a:r>
            <a:r>
              <a:rPr lang="fr-FR" sz="1500" dirty="0" err="1" smtClean="0"/>
              <a:t>protagonista</a:t>
            </a:r>
            <a:r>
              <a:rPr lang="fr-FR" sz="1500" dirty="0" smtClean="0"/>
              <a:t> </a:t>
            </a:r>
            <a:r>
              <a:rPr lang="fr-FR" sz="1500" dirty="0" err="1" smtClean="0"/>
              <a:t>del</a:t>
            </a:r>
            <a:r>
              <a:rPr lang="fr-FR" sz="1500" dirty="0" smtClean="0"/>
              <a:t> </a:t>
            </a:r>
            <a:r>
              <a:rPr lang="fr-FR" sz="1500" i="1" dirty="0" err="1" smtClean="0"/>
              <a:t>Quarantotto</a:t>
            </a:r>
            <a:r>
              <a:rPr lang="fr-FR" sz="1500" dirty="0" smtClean="0"/>
              <a:t>, </a:t>
            </a:r>
            <a:r>
              <a:rPr lang="fr-FR" sz="1500" dirty="0" err="1" smtClean="0"/>
              <a:t>quando</a:t>
            </a:r>
            <a:r>
              <a:rPr lang="fr-FR" sz="1500" dirty="0" smtClean="0"/>
              <a:t> ci </a:t>
            </a:r>
            <a:r>
              <a:rPr lang="fr-FR" sz="1500" dirty="0" err="1" smtClean="0"/>
              <a:t>ritorna</a:t>
            </a:r>
            <a:r>
              <a:rPr lang="fr-FR" sz="1500" dirty="0" smtClean="0"/>
              <a:t> con Garibaldi, </a:t>
            </a:r>
            <a:r>
              <a:rPr lang="fr-FR" sz="1500" dirty="0" err="1" smtClean="0"/>
              <a:t>è</a:t>
            </a:r>
            <a:r>
              <a:rPr lang="fr-FR" sz="1500" dirty="0" smtClean="0"/>
              <a:t> e </a:t>
            </a:r>
            <a:r>
              <a:rPr lang="fr-FR" sz="1500" dirty="0" err="1" smtClean="0"/>
              <a:t>sarà</a:t>
            </a:r>
            <a:r>
              <a:rPr lang="fr-FR" sz="1500" dirty="0" smtClean="0"/>
              <a:t> </a:t>
            </a:r>
            <a:r>
              <a:rPr lang="fr-FR" sz="1500" dirty="0" err="1" smtClean="0"/>
              <a:t>sempre</a:t>
            </a:r>
            <a:r>
              <a:rPr lang="fr-FR" sz="1500" dirty="0" smtClean="0"/>
              <a:t> </a:t>
            </a:r>
            <a:r>
              <a:rPr lang="fr-FR" sz="1500" dirty="0" err="1" smtClean="0"/>
              <a:t>lo</a:t>
            </a:r>
            <a:r>
              <a:rPr lang="fr-FR" sz="1500" dirty="0" smtClean="0"/>
              <a:t> </a:t>
            </a:r>
            <a:r>
              <a:rPr lang="fr-FR" sz="1500" dirty="0" err="1" smtClean="0"/>
              <a:t>stesso</a:t>
            </a:r>
            <a:r>
              <a:rPr lang="fr-FR" sz="1500" dirty="0" smtClean="0"/>
              <a:t>. </a:t>
            </a:r>
            <a:r>
              <a:rPr lang="fr-FR" sz="1500" dirty="0" err="1" smtClean="0"/>
              <a:t>Tuttavia</a:t>
            </a:r>
            <a:r>
              <a:rPr lang="fr-FR" sz="1500" dirty="0" smtClean="0"/>
              <a:t>, la </a:t>
            </a:r>
            <a:r>
              <a:rPr lang="fr-FR" sz="1500" dirty="0" err="1" smtClean="0"/>
              <a:t>volontà</a:t>
            </a:r>
            <a:r>
              <a:rPr lang="fr-FR" sz="1500" dirty="0" smtClean="0"/>
              <a:t> di </a:t>
            </a:r>
            <a:r>
              <a:rPr lang="fr-FR" sz="1500" dirty="0" err="1" smtClean="0"/>
              <a:t>vedere</a:t>
            </a:r>
            <a:r>
              <a:rPr lang="fr-FR" sz="1500" dirty="0" smtClean="0"/>
              <a:t> </a:t>
            </a:r>
            <a:r>
              <a:rPr lang="fr-FR" sz="1500" dirty="0" err="1" smtClean="0"/>
              <a:t>cose</a:t>
            </a:r>
            <a:r>
              <a:rPr lang="fr-FR" sz="1500" dirty="0" smtClean="0"/>
              <a:t> </a:t>
            </a:r>
            <a:r>
              <a:rPr lang="fr-FR" sz="1500" dirty="0" err="1" smtClean="0"/>
              <a:t>nuove</a:t>
            </a:r>
            <a:r>
              <a:rPr lang="fr-FR" sz="1500" dirty="0" smtClean="0"/>
              <a:t> </a:t>
            </a:r>
            <a:r>
              <a:rPr lang="fr-FR" sz="1500" dirty="0" err="1" smtClean="0"/>
              <a:t>è</a:t>
            </a:r>
            <a:r>
              <a:rPr lang="fr-FR" sz="1500" dirty="0" smtClean="0"/>
              <a:t> </a:t>
            </a:r>
            <a:r>
              <a:rPr lang="fr-FR" sz="1500" dirty="0" err="1" smtClean="0"/>
              <a:t>già</a:t>
            </a:r>
            <a:r>
              <a:rPr lang="fr-FR" sz="1500" dirty="0" smtClean="0"/>
              <a:t>, </a:t>
            </a:r>
            <a:r>
              <a:rPr lang="fr-FR" sz="1500" dirty="0" err="1" smtClean="0"/>
              <a:t>negli</a:t>
            </a:r>
            <a:r>
              <a:rPr lang="fr-FR" sz="1500" dirty="0" smtClean="0"/>
              <a:t> </a:t>
            </a:r>
            <a:r>
              <a:rPr lang="fr-FR" sz="1500" dirty="0" err="1" smtClean="0"/>
              <a:t>occhi</a:t>
            </a:r>
            <a:r>
              <a:rPr lang="fr-FR" sz="1500" dirty="0" smtClean="0"/>
              <a:t> </a:t>
            </a:r>
            <a:r>
              <a:rPr lang="fr-FR" sz="1500" dirty="0" err="1" smtClean="0"/>
              <a:t>abbagliati</a:t>
            </a:r>
            <a:r>
              <a:rPr lang="fr-FR" sz="1500" dirty="0" smtClean="0"/>
              <a:t> e </a:t>
            </a:r>
            <a:r>
              <a:rPr lang="fr-FR" sz="1500" dirty="0" err="1" smtClean="0"/>
              <a:t>nel</a:t>
            </a:r>
            <a:r>
              <a:rPr lang="fr-FR" sz="1500" dirty="0" smtClean="0"/>
              <a:t> </a:t>
            </a:r>
            <a:r>
              <a:rPr lang="fr-FR" sz="1500" dirty="0" err="1" smtClean="0"/>
              <a:t>cuore</a:t>
            </a:r>
            <a:r>
              <a:rPr lang="fr-FR" sz="1500" dirty="0" smtClean="0"/>
              <a:t>, </a:t>
            </a:r>
            <a:r>
              <a:rPr lang="fr-FR" sz="1500" dirty="0" err="1" smtClean="0"/>
              <a:t>quella</a:t>
            </a:r>
            <a:r>
              <a:rPr lang="fr-FR" sz="1500" dirty="0" smtClean="0"/>
              <a:t> </a:t>
            </a:r>
            <a:r>
              <a:rPr lang="fr-FR" sz="1500" dirty="0" err="1" smtClean="0"/>
              <a:t>del</a:t>
            </a:r>
            <a:r>
              <a:rPr lang="fr-FR" sz="1500" dirty="0" smtClean="0"/>
              <a:t> </a:t>
            </a:r>
            <a:r>
              <a:rPr lang="fr-FR" sz="1500" dirty="0" err="1" smtClean="0"/>
              <a:t>narratore</a:t>
            </a:r>
            <a:r>
              <a:rPr lang="fr-FR" sz="1500" dirty="0" smtClean="0"/>
              <a:t> </a:t>
            </a:r>
            <a:r>
              <a:rPr lang="fr-FR" sz="1500" dirty="0" err="1" smtClean="0"/>
              <a:t>interno</a:t>
            </a:r>
            <a:r>
              <a:rPr lang="fr-FR" sz="1500" dirty="0" smtClean="0"/>
              <a:t> </a:t>
            </a:r>
            <a:r>
              <a:rPr lang="fr-FR" sz="1500" dirty="0" err="1" smtClean="0"/>
              <a:t>protagonista</a:t>
            </a:r>
            <a:r>
              <a:rPr lang="fr-FR" sz="1500" dirty="0" smtClean="0"/>
              <a:t> </a:t>
            </a:r>
            <a:r>
              <a:rPr lang="fr-FR" sz="1500" dirty="0" err="1" smtClean="0"/>
              <a:t>dell'</a:t>
            </a:r>
            <a:r>
              <a:rPr lang="fr-FR" sz="1500" i="1" dirty="0" err="1" smtClean="0"/>
              <a:t>Antimonio</a:t>
            </a:r>
            <a:r>
              <a:rPr lang="fr-FR" sz="1500" dirty="0" smtClean="0"/>
              <a:t>. Ma </a:t>
            </a:r>
            <a:r>
              <a:rPr lang="fr-FR" sz="1500" dirty="0" err="1" smtClean="0"/>
              <a:t>questi</a:t>
            </a:r>
            <a:r>
              <a:rPr lang="fr-FR" sz="1500" dirty="0" smtClean="0"/>
              <a:t> ha </a:t>
            </a:r>
            <a:r>
              <a:rPr lang="fr-FR" sz="1500" dirty="0" err="1" smtClean="0"/>
              <a:t>capito</a:t>
            </a:r>
            <a:r>
              <a:rPr lang="fr-FR" sz="1500" dirty="0" smtClean="0"/>
              <a:t> </a:t>
            </a:r>
            <a:r>
              <a:rPr lang="fr-FR" sz="1500" dirty="0" err="1" smtClean="0"/>
              <a:t>che</a:t>
            </a:r>
            <a:r>
              <a:rPr lang="fr-FR" sz="1500" dirty="0" smtClean="0"/>
              <a:t> la </a:t>
            </a:r>
            <a:r>
              <a:rPr lang="fr-FR" sz="1500" dirty="0" err="1" smtClean="0"/>
              <a:t>sola</a:t>
            </a:r>
            <a:r>
              <a:rPr lang="fr-FR" sz="1500" dirty="0" smtClean="0"/>
              <a:t> </a:t>
            </a:r>
            <a:r>
              <a:rPr lang="fr-FR" sz="1500" dirty="0" err="1" smtClean="0"/>
              <a:t>possibilità</a:t>
            </a:r>
            <a:r>
              <a:rPr lang="fr-FR" sz="1500" dirty="0" smtClean="0"/>
              <a:t> di </a:t>
            </a:r>
            <a:r>
              <a:rPr lang="fr-FR" sz="1500" dirty="0" err="1" smtClean="0"/>
              <a:t>vederle</a:t>
            </a:r>
            <a:r>
              <a:rPr lang="fr-FR" sz="1500" dirty="0" smtClean="0"/>
              <a:t> per </a:t>
            </a:r>
            <a:r>
              <a:rPr lang="fr-FR" sz="1500" dirty="0" err="1" smtClean="0"/>
              <a:t>davvero</a:t>
            </a:r>
            <a:r>
              <a:rPr lang="fr-FR" sz="1500" dirty="0" smtClean="0"/>
              <a:t>, </a:t>
            </a:r>
            <a:r>
              <a:rPr lang="fr-FR" sz="1500" dirty="0" err="1" smtClean="0"/>
              <a:t>queste</a:t>
            </a:r>
            <a:r>
              <a:rPr lang="fr-FR" sz="1500" dirty="0" smtClean="0"/>
              <a:t> </a:t>
            </a:r>
            <a:r>
              <a:rPr lang="fr-FR" sz="1500" dirty="0" err="1" smtClean="0"/>
              <a:t>cose</a:t>
            </a:r>
            <a:r>
              <a:rPr lang="fr-FR" sz="1500" dirty="0" smtClean="0"/>
              <a:t> </a:t>
            </a:r>
            <a:r>
              <a:rPr lang="fr-FR" sz="1500" dirty="0" err="1" smtClean="0"/>
              <a:t>nuove</a:t>
            </a:r>
            <a:r>
              <a:rPr lang="fr-FR" sz="1500" dirty="0" smtClean="0"/>
              <a:t>, si situa «</a:t>
            </a:r>
            <a:r>
              <a:rPr lang="fr-FR" sz="1500" dirty="0" err="1" smtClean="0"/>
              <a:t>fuori</a:t>
            </a:r>
            <a:r>
              <a:rPr lang="fr-FR" sz="1500" dirty="0" smtClean="0"/>
              <a:t> </a:t>
            </a:r>
            <a:r>
              <a:rPr lang="fr-FR" sz="1500" dirty="0" err="1" smtClean="0"/>
              <a:t>della</a:t>
            </a:r>
            <a:r>
              <a:rPr lang="fr-FR" sz="1500" dirty="0" smtClean="0"/>
              <a:t> </a:t>
            </a:r>
            <a:r>
              <a:rPr lang="fr-FR" sz="1500" dirty="0" err="1" smtClean="0"/>
              <a:t>Sicilia</a:t>
            </a:r>
            <a:r>
              <a:rPr lang="fr-FR" sz="1500" dirty="0" smtClean="0"/>
              <a:t>». E </a:t>
            </a:r>
            <a:r>
              <a:rPr lang="fr-FR" sz="1500" dirty="0" err="1" smtClean="0"/>
              <a:t>questo</a:t>
            </a:r>
            <a:r>
              <a:rPr lang="fr-FR" sz="1500" dirty="0" smtClean="0"/>
              <a:t> perché solo </a:t>
            </a:r>
            <a:r>
              <a:rPr lang="fr-FR" sz="1500" dirty="0" err="1" smtClean="0"/>
              <a:t>quando</a:t>
            </a:r>
            <a:r>
              <a:rPr lang="fr-FR" sz="1500" dirty="0" smtClean="0"/>
              <a:t> il «corpo» </a:t>
            </a:r>
            <a:r>
              <a:rPr lang="fr-FR" sz="1500" dirty="0" err="1" smtClean="0"/>
              <a:t>degli</a:t>
            </a:r>
            <a:r>
              <a:rPr lang="fr-FR" sz="1500" dirty="0" smtClean="0"/>
              <a:t> </a:t>
            </a:r>
            <a:r>
              <a:rPr lang="fr-FR" sz="1500" dirty="0" err="1" smtClean="0"/>
              <a:t>affamatori</a:t>
            </a:r>
            <a:r>
              <a:rPr lang="fr-FR" sz="1500" dirty="0" smtClean="0"/>
              <a:t> ha «</a:t>
            </a:r>
            <a:r>
              <a:rPr lang="fr-FR" sz="1500" dirty="0" err="1" smtClean="0"/>
              <a:t>paura</a:t>
            </a:r>
            <a:r>
              <a:rPr lang="fr-FR" sz="1500" dirty="0" smtClean="0"/>
              <a:t> e </a:t>
            </a:r>
            <a:r>
              <a:rPr lang="fr-FR" sz="1500" dirty="0" err="1" smtClean="0"/>
              <a:t>impazienza</a:t>
            </a:r>
            <a:r>
              <a:rPr lang="fr-FR" sz="1500" dirty="0" smtClean="0"/>
              <a:t>» — come capita, proprio </a:t>
            </a:r>
            <a:r>
              <a:rPr lang="fr-FR" sz="1500" dirty="0" err="1" smtClean="0"/>
              <a:t>all'inizio</a:t>
            </a:r>
            <a:r>
              <a:rPr lang="fr-FR" sz="1500" dirty="0" smtClean="0"/>
              <a:t> </a:t>
            </a:r>
            <a:r>
              <a:rPr lang="fr-FR" sz="1500" dirty="0" err="1" smtClean="0"/>
              <a:t>della</a:t>
            </a:r>
            <a:r>
              <a:rPr lang="fr-FR" sz="1500" dirty="0" smtClean="0"/>
              <a:t> </a:t>
            </a:r>
            <a:r>
              <a:rPr lang="fr-FR" sz="1500" i="1" dirty="0" smtClean="0"/>
              <a:t>Zia d'</a:t>
            </a:r>
            <a:r>
              <a:rPr lang="fr-FR" sz="1500" i="1" dirty="0" err="1" smtClean="0"/>
              <a:t>America</a:t>
            </a:r>
            <a:r>
              <a:rPr lang="fr-FR" sz="1500" dirty="0" smtClean="0"/>
              <a:t> (Sciascia, p. 11), a </a:t>
            </a:r>
            <a:r>
              <a:rPr lang="fr-FR" sz="1500" dirty="0" err="1" smtClean="0"/>
              <a:t>quello</a:t>
            </a:r>
            <a:r>
              <a:rPr lang="fr-FR" sz="1500" dirty="0" smtClean="0"/>
              <a:t> di «</a:t>
            </a:r>
            <a:r>
              <a:rPr lang="fr-FR" sz="1500" dirty="0" err="1" smtClean="0"/>
              <a:t>podestà</a:t>
            </a:r>
            <a:r>
              <a:rPr lang="fr-FR" sz="1500" dirty="0" smtClean="0"/>
              <a:t>, </a:t>
            </a:r>
            <a:r>
              <a:rPr lang="fr-FR" sz="1500" dirty="0" err="1" smtClean="0"/>
              <a:t>arciprete</a:t>
            </a:r>
            <a:r>
              <a:rPr lang="fr-FR" sz="1500" dirty="0" smtClean="0"/>
              <a:t> e </a:t>
            </a:r>
            <a:r>
              <a:rPr lang="fr-FR" sz="1500" dirty="0" err="1" smtClean="0"/>
              <a:t>maresciallo</a:t>
            </a:r>
            <a:r>
              <a:rPr lang="fr-FR" sz="1500" dirty="0" smtClean="0"/>
              <a:t>», teso con </a:t>
            </a:r>
            <a:r>
              <a:rPr lang="fr-FR" sz="1500" dirty="0" err="1" smtClean="0"/>
              <a:t>ansia</a:t>
            </a:r>
            <a:r>
              <a:rPr lang="fr-FR" sz="1500" dirty="0" smtClean="0"/>
              <a:t> fra i </a:t>
            </a:r>
            <a:r>
              <a:rPr lang="fr-FR" sz="1500" dirty="0" err="1" smtClean="0"/>
              <a:t>tedeschi</a:t>
            </a:r>
            <a:r>
              <a:rPr lang="fr-FR" sz="1500" dirty="0" smtClean="0"/>
              <a:t> </a:t>
            </a:r>
            <a:r>
              <a:rPr lang="fr-FR" sz="1500" dirty="0" err="1" smtClean="0"/>
              <a:t>che</a:t>
            </a:r>
            <a:r>
              <a:rPr lang="fr-FR" sz="1500" dirty="0" smtClean="0"/>
              <a:t> non </a:t>
            </a:r>
            <a:r>
              <a:rPr lang="fr-FR" sz="1500" dirty="0" err="1" smtClean="0"/>
              <a:t>partono</a:t>
            </a:r>
            <a:r>
              <a:rPr lang="fr-FR" sz="1500" dirty="0" smtClean="0"/>
              <a:t> e </a:t>
            </a:r>
            <a:r>
              <a:rPr lang="fr-FR" sz="1500" dirty="0" err="1" smtClean="0"/>
              <a:t>fanno</a:t>
            </a:r>
            <a:r>
              <a:rPr lang="fr-FR" sz="1500" dirty="0" smtClean="0"/>
              <a:t> </a:t>
            </a:r>
            <a:r>
              <a:rPr lang="fr-FR" sz="1500" dirty="0" err="1" smtClean="0"/>
              <a:t>merenda</a:t>
            </a:r>
            <a:r>
              <a:rPr lang="fr-FR" sz="1500" dirty="0" smtClean="0"/>
              <a:t> e </a:t>
            </a:r>
            <a:r>
              <a:rPr lang="fr-FR" sz="1500" dirty="0" err="1" smtClean="0"/>
              <a:t>gli</a:t>
            </a:r>
            <a:r>
              <a:rPr lang="fr-FR" sz="1500" dirty="0" smtClean="0"/>
              <a:t> </a:t>
            </a:r>
            <a:r>
              <a:rPr lang="fr-FR" sz="1500" dirty="0" err="1" smtClean="0"/>
              <a:t>americani</a:t>
            </a:r>
            <a:r>
              <a:rPr lang="fr-FR" sz="1500" dirty="0" smtClean="0"/>
              <a:t> </a:t>
            </a:r>
            <a:r>
              <a:rPr lang="fr-FR" sz="1500" dirty="0" err="1" smtClean="0"/>
              <a:t>che</a:t>
            </a:r>
            <a:r>
              <a:rPr lang="fr-FR" sz="1500" dirty="0" smtClean="0"/>
              <a:t> non si </a:t>
            </a:r>
            <a:r>
              <a:rPr lang="fr-FR" sz="1500" dirty="0" err="1" smtClean="0"/>
              <a:t>decidono</a:t>
            </a:r>
            <a:r>
              <a:rPr lang="fr-FR" sz="1500" dirty="0" smtClean="0"/>
              <a:t> ad </a:t>
            </a:r>
            <a:r>
              <a:rPr lang="fr-FR" sz="1500" dirty="0" err="1" smtClean="0"/>
              <a:t>arrivare</a:t>
            </a:r>
            <a:r>
              <a:rPr lang="fr-FR" sz="1500" dirty="0" smtClean="0"/>
              <a:t> (</a:t>
            </a:r>
            <a:r>
              <a:rPr lang="fr-FR" sz="1500" dirty="0" err="1" smtClean="0"/>
              <a:t>anticipazione</a:t>
            </a:r>
            <a:r>
              <a:rPr lang="fr-FR" sz="1500" dirty="0" smtClean="0"/>
              <a:t> </a:t>
            </a:r>
            <a:r>
              <a:rPr lang="fr-FR" sz="1500" dirty="0" err="1" smtClean="0"/>
              <a:t>meravigliosa</a:t>
            </a:r>
            <a:r>
              <a:rPr lang="fr-FR" sz="1500" dirty="0" smtClean="0"/>
              <a:t> </a:t>
            </a:r>
            <a:r>
              <a:rPr lang="fr-FR" sz="1500" dirty="0" err="1" smtClean="0"/>
              <a:t>del</a:t>
            </a:r>
            <a:r>
              <a:rPr lang="fr-FR" sz="1500" dirty="0" smtClean="0"/>
              <a:t> continuo </a:t>
            </a:r>
            <a:r>
              <a:rPr lang="fr-FR" sz="1500" dirty="0" err="1" smtClean="0"/>
              <a:t>rinviare</a:t>
            </a:r>
            <a:r>
              <a:rPr lang="fr-FR" sz="1500" dirty="0" smtClean="0"/>
              <a:t> il </a:t>
            </a:r>
            <a:r>
              <a:rPr lang="fr-FR" sz="1500" dirty="0" err="1" smtClean="0"/>
              <a:t>viaggio</a:t>
            </a:r>
            <a:r>
              <a:rPr lang="fr-FR" sz="1500" dirty="0" smtClean="0"/>
              <a:t> in </a:t>
            </a:r>
            <a:r>
              <a:rPr lang="fr-FR" sz="1500" dirty="0" err="1" smtClean="0"/>
              <a:t>Sicilia</a:t>
            </a:r>
            <a:r>
              <a:rPr lang="fr-FR" sz="1500" dirty="0" smtClean="0"/>
              <a:t> </a:t>
            </a:r>
            <a:r>
              <a:rPr lang="fr-FR" sz="1500" dirty="0" err="1" smtClean="0"/>
              <a:t>della</a:t>
            </a:r>
            <a:r>
              <a:rPr lang="fr-FR" sz="1500" dirty="0" smtClean="0"/>
              <a:t> </a:t>
            </a:r>
            <a:r>
              <a:rPr lang="fr-FR" sz="1500" dirty="0" err="1" smtClean="0"/>
              <a:t>zia</a:t>
            </a:r>
            <a:r>
              <a:rPr lang="fr-FR" sz="1500" dirty="0" smtClean="0"/>
              <a:t> a </a:t>
            </a:r>
            <a:r>
              <a:rPr lang="fr-FR" sz="1500" dirty="0" err="1" smtClean="0"/>
              <a:t>stelle</a:t>
            </a:r>
            <a:r>
              <a:rPr lang="fr-FR" sz="1500" dirty="0" smtClean="0"/>
              <a:t> e </a:t>
            </a:r>
            <a:r>
              <a:rPr lang="fr-FR" sz="1500" dirty="0" err="1" smtClean="0"/>
              <a:t>strisce</a:t>
            </a:r>
            <a:r>
              <a:rPr lang="fr-FR" sz="1500" dirty="0" smtClean="0"/>
              <a:t>) — il corpo dei </a:t>
            </a:r>
            <a:r>
              <a:rPr lang="fr-FR" sz="1500" dirty="0" err="1" smtClean="0"/>
              <a:t>ragazzi</a:t>
            </a:r>
            <a:r>
              <a:rPr lang="fr-FR" sz="1500" dirty="0" smtClean="0"/>
              <a:t>, dei </a:t>
            </a:r>
            <a:r>
              <a:rPr lang="fr-FR" sz="1500" dirty="0" err="1" smtClean="0"/>
              <a:t>birichini</a:t>
            </a:r>
            <a:r>
              <a:rPr lang="fr-FR" sz="1500" dirty="0" smtClean="0"/>
              <a:t>, </a:t>
            </a:r>
            <a:r>
              <a:rPr lang="fr-FR" sz="1500" dirty="0" err="1" smtClean="0"/>
              <a:t>della</a:t>
            </a:r>
            <a:r>
              <a:rPr lang="fr-FR" sz="1500" dirty="0" smtClean="0"/>
              <a:t> </a:t>
            </a:r>
            <a:r>
              <a:rPr lang="fr-FR" sz="1500" dirty="0" err="1" smtClean="0"/>
              <a:t>meglio</a:t>
            </a:r>
            <a:r>
              <a:rPr lang="fr-FR" sz="1500" dirty="0" smtClean="0"/>
              <a:t> </a:t>
            </a:r>
            <a:r>
              <a:rPr lang="fr-FR" sz="1500" dirty="0" err="1" smtClean="0"/>
              <a:t>gioventù</a:t>
            </a:r>
            <a:r>
              <a:rPr lang="fr-FR" sz="1500" dirty="0" smtClean="0"/>
              <a:t>, </a:t>
            </a:r>
            <a:r>
              <a:rPr lang="fr-FR" sz="1500" dirty="0" err="1" smtClean="0"/>
              <a:t>può</a:t>
            </a:r>
            <a:r>
              <a:rPr lang="fr-FR" sz="1500" dirty="0" smtClean="0"/>
              <a:t> </a:t>
            </a:r>
            <a:r>
              <a:rPr lang="fr-FR" sz="1500" dirty="0" err="1" smtClean="0"/>
              <a:t>correre</a:t>
            </a:r>
            <a:r>
              <a:rPr lang="fr-FR" sz="1500" dirty="0" smtClean="0"/>
              <a:t> </a:t>
            </a:r>
            <a:r>
              <a:rPr lang="fr-FR" sz="1500" dirty="0" err="1" smtClean="0"/>
              <a:t>nella</a:t>
            </a:r>
            <a:r>
              <a:rPr lang="fr-FR" sz="1500" dirty="0" smtClean="0"/>
              <a:t> </a:t>
            </a:r>
            <a:r>
              <a:rPr lang="fr-FR" sz="1500" dirty="0" err="1" smtClean="0"/>
              <a:t>campagna</a:t>
            </a:r>
            <a:r>
              <a:rPr lang="fr-FR" sz="1500" dirty="0" smtClean="0"/>
              <a:t> </a:t>
            </a:r>
            <a:r>
              <a:rPr lang="fr-FR" sz="1500" dirty="0" err="1" smtClean="0"/>
              <a:t>del</a:t>
            </a:r>
            <a:r>
              <a:rPr lang="fr-FR" sz="1500" dirty="0" smtClean="0"/>
              <a:t> </a:t>
            </a:r>
            <a:r>
              <a:rPr lang="fr-FR" sz="1500" dirty="0" err="1" smtClean="0"/>
              <a:t>popolo</a:t>
            </a:r>
            <a:r>
              <a:rPr lang="fr-FR" sz="1500" dirty="0" smtClean="0"/>
              <a:t>, </a:t>
            </a:r>
            <a:r>
              <a:rPr lang="fr-FR" sz="1500" dirty="0" err="1" smtClean="0"/>
              <a:t>del</a:t>
            </a:r>
            <a:r>
              <a:rPr lang="fr-FR" sz="1500" dirty="0" smtClean="0"/>
              <a:t> «</a:t>
            </a:r>
            <a:r>
              <a:rPr lang="fr-FR" sz="1500" dirty="0" err="1" smtClean="0"/>
              <a:t>noi</a:t>
            </a:r>
            <a:r>
              <a:rPr lang="fr-FR" sz="1500" dirty="0" smtClean="0"/>
              <a:t>», e </a:t>
            </a:r>
            <a:r>
              <a:rPr lang="fr-FR" sz="1500" dirty="0" err="1" smtClean="0"/>
              <a:t>cogliere</a:t>
            </a:r>
            <a:r>
              <a:rPr lang="fr-FR" sz="1500" dirty="0" smtClean="0"/>
              <a:t> la </a:t>
            </a:r>
            <a:r>
              <a:rPr lang="fr-FR" sz="1500" dirty="0" err="1" smtClean="0"/>
              <a:t>poesia</a:t>
            </a:r>
            <a:r>
              <a:rPr lang="fr-FR" sz="1500" dirty="0" smtClean="0"/>
              <a:t>, </a:t>
            </a:r>
            <a:r>
              <a:rPr lang="fr-FR" sz="1500" dirty="0" err="1" smtClean="0"/>
              <a:t>cioè</a:t>
            </a:r>
            <a:r>
              <a:rPr lang="fr-FR" sz="1500" dirty="0" smtClean="0"/>
              <a:t> il </a:t>
            </a:r>
            <a:r>
              <a:rPr lang="fr-FR" sz="1500" dirty="0" err="1" smtClean="0"/>
              <a:t>cuore</a:t>
            </a:r>
            <a:r>
              <a:rPr lang="fr-FR" sz="1500" dirty="0" smtClean="0"/>
              <a:t> </a:t>
            </a:r>
            <a:r>
              <a:rPr lang="fr-FR" sz="1500" dirty="0" err="1" smtClean="0"/>
              <a:t>del</a:t>
            </a:r>
            <a:r>
              <a:rPr lang="fr-FR" sz="1500" dirty="0" smtClean="0"/>
              <a:t> </a:t>
            </a:r>
            <a:r>
              <a:rPr lang="fr-FR" sz="1500" dirty="0" err="1" smtClean="0"/>
              <a:t>paese</a:t>
            </a:r>
            <a:r>
              <a:rPr lang="fr-FR" sz="1500" dirty="0" smtClean="0"/>
              <a:t> e dei </a:t>
            </a:r>
            <a:r>
              <a:rPr lang="fr-FR" sz="1500" dirty="0" err="1" smtClean="0"/>
              <a:t>paesani</a:t>
            </a:r>
            <a:r>
              <a:rPr lang="fr-FR" sz="1500" dirty="0" smtClean="0"/>
              <a:t> </a:t>
            </a:r>
            <a:r>
              <a:rPr lang="fr-FR" sz="1500" dirty="0" err="1" smtClean="0"/>
              <a:t>siciliani</a:t>
            </a:r>
            <a:r>
              <a:rPr lang="fr-FR" sz="1500" dirty="0" smtClean="0"/>
              <a:t>: «Tutta la </a:t>
            </a:r>
            <a:r>
              <a:rPr lang="fr-FR" sz="1500" dirty="0" err="1" smtClean="0"/>
              <a:t>campagna</a:t>
            </a:r>
            <a:r>
              <a:rPr lang="fr-FR" sz="1500" dirty="0" smtClean="0"/>
              <a:t> </a:t>
            </a:r>
            <a:r>
              <a:rPr lang="fr-FR" sz="1500" dirty="0" err="1" smtClean="0"/>
              <a:t>era</a:t>
            </a:r>
            <a:r>
              <a:rPr lang="fr-FR" sz="1500" dirty="0" smtClean="0"/>
              <a:t> </a:t>
            </a:r>
            <a:r>
              <a:rPr lang="fr-FR" sz="1500" dirty="0" err="1" smtClean="0"/>
              <a:t>nostra</a:t>
            </a:r>
            <a:r>
              <a:rPr lang="fr-FR" sz="1500" dirty="0" smtClean="0"/>
              <a:t>, </a:t>
            </a:r>
            <a:r>
              <a:rPr lang="fr-FR" sz="1500" dirty="0" err="1" smtClean="0"/>
              <a:t>silenziosa</a:t>
            </a:r>
            <a:r>
              <a:rPr lang="fr-FR" sz="1500" dirty="0" smtClean="0"/>
              <a:t> e </a:t>
            </a:r>
            <a:r>
              <a:rPr lang="fr-FR" sz="1500" dirty="0" err="1" smtClean="0"/>
              <a:t>splendente</a:t>
            </a:r>
            <a:r>
              <a:rPr lang="fr-FR" sz="1500" dirty="0" smtClean="0"/>
              <a:t>» (S., p. 12).</a:t>
            </a:r>
          </a:p>
          <a:p>
            <a:r>
              <a:rPr lang="fr-FR" sz="1500" dirty="0" smtClean="0"/>
              <a:t>E come non </a:t>
            </a:r>
            <a:r>
              <a:rPr lang="fr-FR" sz="1500" dirty="0" err="1" smtClean="0"/>
              <a:t>ripensare</a:t>
            </a:r>
            <a:r>
              <a:rPr lang="fr-FR" sz="1500" dirty="0" smtClean="0"/>
              <a:t>, </a:t>
            </a:r>
            <a:r>
              <a:rPr lang="fr-FR" sz="1500" dirty="0" err="1" smtClean="0"/>
              <a:t>allora</a:t>
            </a:r>
            <a:r>
              <a:rPr lang="fr-FR" sz="1500" dirty="0" smtClean="0"/>
              <a:t>, al </a:t>
            </a:r>
            <a:r>
              <a:rPr lang="fr-FR" sz="1500" dirty="0" err="1" smtClean="0"/>
              <a:t>silenzio</a:t>
            </a:r>
            <a:r>
              <a:rPr lang="fr-FR" sz="1500" dirty="0" smtClean="0"/>
              <a:t> tenace ma </a:t>
            </a:r>
            <a:r>
              <a:rPr lang="fr-FR" sz="1500" dirty="0" err="1" smtClean="0"/>
              <a:t>laborioso</a:t>
            </a:r>
            <a:r>
              <a:rPr lang="fr-FR" sz="1500" dirty="0" smtClean="0"/>
              <a:t> dei «</a:t>
            </a:r>
            <a:r>
              <a:rPr lang="fr-FR" sz="1500" dirty="0" err="1" smtClean="0"/>
              <a:t>siciliani</a:t>
            </a:r>
            <a:r>
              <a:rPr lang="fr-FR" sz="1500" dirty="0" smtClean="0"/>
              <a:t> </a:t>
            </a:r>
            <a:r>
              <a:rPr lang="fr-FR" sz="1500" dirty="0" err="1" smtClean="0"/>
              <a:t>migliori</a:t>
            </a:r>
            <a:r>
              <a:rPr lang="fr-FR" sz="1500" dirty="0" smtClean="0"/>
              <a:t>» </a:t>
            </a:r>
            <a:r>
              <a:rPr lang="fr-FR" sz="1500" dirty="0" err="1" smtClean="0"/>
              <a:t>nelle</a:t>
            </a:r>
            <a:r>
              <a:rPr lang="fr-FR" sz="1500" dirty="0" smtClean="0"/>
              <a:t> parole </a:t>
            </a:r>
            <a:r>
              <a:rPr lang="fr-FR" sz="1500" dirty="0" err="1" smtClean="0"/>
              <a:t>stupende</a:t>
            </a:r>
            <a:r>
              <a:rPr lang="fr-FR" sz="1500" dirty="0" smtClean="0"/>
              <a:t> e </a:t>
            </a:r>
            <a:r>
              <a:rPr lang="fr-FR" sz="1500" dirty="0" err="1" smtClean="0"/>
              <a:t>cruciali</a:t>
            </a:r>
            <a:r>
              <a:rPr lang="fr-FR" sz="1500" dirty="0" smtClean="0"/>
              <a:t> di Nievo a Garibaldi — «credo </a:t>
            </a:r>
            <a:r>
              <a:rPr lang="fr-FR" sz="1500" dirty="0" err="1" smtClean="0"/>
              <a:t>nei</a:t>
            </a:r>
            <a:r>
              <a:rPr lang="fr-FR" sz="1500" dirty="0" smtClean="0"/>
              <a:t> </a:t>
            </a:r>
            <a:r>
              <a:rPr lang="fr-FR" sz="1500" dirty="0" err="1" smtClean="0"/>
              <a:t>siciliani</a:t>
            </a:r>
            <a:r>
              <a:rPr lang="fr-FR" sz="1500" dirty="0" smtClean="0"/>
              <a:t> </a:t>
            </a:r>
            <a:r>
              <a:rPr lang="fr-FR" sz="1500" dirty="0" err="1" smtClean="0"/>
              <a:t>che</a:t>
            </a:r>
            <a:r>
              <a:rPr lang="fr-FR" sz="1500" dirty="0" smtClean="0"/>
              <a:t> </a:t>
            </a:r>
            <a:r>
              <a:rPr lang="fr-FR" sz="1500" dirty="0" err="1" smtClean="0"/>
              <a:t>parlano</a:t>
            </a:r>
            <a:r>
              <a:rPr lang="fr-FR" sz="1500" dirty="0" smtClean="0"/>
              <a:t> poco, </a:t>
            </a:r>
            <a:r>
              <a:rPr lang="fr-FR" sz="1500" dirty="0" err="1" smtClean="0"/>
              <a:t>nei</a:t>
            </a:r>
            <a:r>
              <a:rPr lang="fr-FR" sz="1500" dirty="0" smtClean="0"/>
              <a:t> </a:t>
            </a:r>
            <a:r>
              <a:rPr lang="fr-FR" sz="1500" dirty="0" err="1" smtClean="0"/>
              <a:t>siciliani</a:t>
            </a:r>
            <a:r>
              <a:rPr lang="fr-FR" sz="1500" dirty="0" smtClean="0"/>
              <a:t> </a:t>
            </a:r>
            <a:r>
              <a:rPr lang="fr-FR" sz="1500" dirty="0" err="1" smtClean="0"/>
              <a:t>che</a:t>
            </a:r>
            <a:r>
              <a:rPr lang="fr-FR" sz="1500" dirty="0" smtClean="0"/>
              <a:t> non si </a:t>
            </a:r>
            <a:r>
              <a:rPr lang="fr-FR" sz="1500" dirty="0" err="1" smtClean="0"/>
              <a:t>agitano</a:t>
            </a:r>
            <a:r>
              <a:rPr lang="fr-FR" sz="1500" dirty="0" smtClean="0"/>
              <a:t>, </a:t>
            </a:r>
            <a:r>
              <a:rPr lang="fr-FR" sz="1500" dirty="0" err="1" smtClean="0"/>
              <a:t>nei</a:t>
            </a:r>
            <a:r>
              <a:rPr lang="fr-FR" sz="1500" dirty="0" smtClean="0"/>
              <a:t> </a:t>
            </a:r>
            <a:r>
              <a:rPr lang="fr-FR" sz="1500" dirty="0" err="1" smtClean="0"/>
              <a:t>siciliani</a:t>
            </a:r>
            <a:r>
              <a:rPr lang="fr-FR" sz="1500" dirty="0" smtClean="0"/>
              <a:t> </a:t>
            </a:r>
            <a:r>
              <a:rPr lang="fr-FR" sz="1500" dirty="0" err="1" smtClean="0"/>
              <a:t>che</a:t>
            </a:r>
            <a:r>
              <a:rPr lang="fr-FR" sz="1500" dirty="0" smtClean="0"/>
              <a:t> si </a:t>
            </a:r>
            <a:r>
              <a:rPr lang="fr-FR" sz="1500" dirty="0" err="1" smtClean="0"/>
              <a:t>rodono</a:t>
            </a:r>
            <a:r>
              <a:rPr lang="fr-FR" sz="1500" dirty="0" smtClean="0"/>
              <a:t> </a:t>
            </a:r>
            <a:r>
              <a:rPr lang="fr-FR" sz="1500" dirty="0" err="1" smtClean="0"/>
              <a:t>dentro</a:t>
            </a:r>
            <a:r>
              <a:rPr lang="fr-FR" sz="1500" dirty="0" smtClean="0"/>
              <a:t> e </a:t>
            </a:r>
            <a:r>
              <a:rPr lang="fr-FR" sz="1500" dirty="0" err="1" smtClean="0"/>
              <a:t>soffrono</a:t>
            </a:r>
            <a:r>
              <a:rPr lang="fr-FR" sz="1500" dirty="0" smtClean="0"/>
              <a:t>» — </a:t>
            </a:r>
            <a:r>
              <a:rPr lang="fr-FR" sz="1500" dirty="0" err="1" smtClean="0"/>
              <a:t>nelle</a:t>
            </a:r>
            <a:r>
              <a:rPr lang="fr-FR" sz="1500" dirty="0" smtClean="0"/>
              <a:t> </a:t>
            </a:r>
            <a:r>
              <a:rPr lang="fr-FR" sz="1500" dirty="0" err="1" smtClean="0"/>
              <a:t>quali</a:t>
            </a:r>
            <a:r>
              <a:rPr lang="fr-FR" sz="1500" dirty="0" smtClean="0"/>
              <a:t> </a:t>
            </a:r>
            <a:r>
              <a:rPr lang="fr-FR" sz="1500" dirty="0" err="1" smtClean="0"/>
              <a:t>sembra</a:t>
            </a:r>
            <a:r>
              <a:rPr lang="fr-FR" sz="1500" dirty="0" smtClean="0"/>
              <a:t> </a:t>
            </a:r>
            <a:r>
              <a:rPr lang="fr-FR" sz="1500" dirty="0" err="1" smtClean="0"/>
              <a:t>profilarsi</a:t>
            </a:r>
            <a:r>
              <a:rPr lang="fr-FR" sz="1500" dirty="0" smtClean="0"/>
              <a:t> </a:t>
            </a:r>
            <a:r>
              <a:rPr lang="fr-FR" sz="1500" dirty="0" err="1" smtClean="0"/>
              <a:t>una</a:t>
            </a:r>
            <a:r>
              <a:rPr lang="fr-FR" sz="1500" dirty="0" smtClean="0"/>
              <a:t> </a:t>
            </a:r>
            <a:r>
              <a:rPr lang="fr-FR" sz="1500" dirty="0" err="1" smtClean="0"/>
              <a:t>specie</a:t>
            </a:r>
            <a:r>
              <a:rPr lang="fr-FR" sz="1500" dirty="0" smtClean="0"/>
              <a:t> di </a:t>
            </a:r>
            <a:r>
              <a:rPr lang="fr-FR" sz="1500" dirty="0" err="1" smtClean="0"/>
              <a:t>scambio</a:t>
            </a:r>
            <a:r>
              <a:rPr lang="fr-FR" sz="1500" dirty="0" smtClean="0"/>
              <a:t> quasi </a:t>
            </a:r>
            <a:r>
              <a:rPr lang="fr-FR" sz="1500" dirty="0" err="1" smtClean="0"/>
              <a:t>osmotico</a:t>
            </a:r>
            <a:r>
              <a:rPr lang="fr-FR" sz="1500" dirty="0" smtClean="0"/>
              <a:t>, in </a:t>
            </a:r>
            <a:r>
              <a:rPr lang="fr-FR" sz="1500" dirty="0" err="1" smtClean="0"/>
              <a:t>cui</a:t>
            </a:r>
            <a:r>
              <a:rPr lang="fr-FR" sz="1500" dirty="0" smtClean="0"/>
              <a:t> il </a:t>
            </a:r>
            <a:r>
              <a:rPr lang="fr-FR" sz="1500" dirty="0" err="1" smtClean="0"/>
              <a:t>popolo</a:t>
            </a:r>
            <a:r>
              <a:rPr lang="fr-FR" sz="1500" dirty="0" smtClean="0"/>
              <a:t> </a:t>
            </a:r>
            <a:r>
              <a:rPr lang="fr-FR" sz="1500" dirty="0" err="1" smtClean="0"/>
              <a:t>migliore</a:t>
            </a:r>
            <a:r>
              <a:rPr lang="fr-FR" sz="1500" dirty="0" smtClean="0"/>
              <a:t> </a:t>
            </a:r>
            <a:r>
              <a:rPr lang="fr-FR" sz="1500" dirty="0" err="1" smtClean="0"/>
              <a:t>è</a:t>
            </a:r>
            <a:r>
              <a:rPr lang="fr-FR" sz="1500" dirty="0" smtClean="0"/>
              <a:t> </a:t>
            </a:r>
            <a:r>
              <a:rPr lang="fr-FR" sz="1500" dirty="0" err="1" smtClean="0"/>
              <a:t>quello</a:t>
            </a:r>
            <a:r>
              <a:rPr lang="fr-FR" sz="1500" dirty="0" smtClean="0"/>
              <a:t> </a:t>
            </a:r>
            <a:r>
              <a:rPr lang="fr-FR" sz="1500" dirty="0" err="1" smtClean="0"/>
              <a:t>che</a:t>
            </a:r>
            <a:r>
              <a:rPr lang="fr-FR" sz="1500" dirty="0" smtClean="0"/>
              <a:t> assume le </a:t>
            </a:r>
            <a:r>
              <a:rPr lang="fr-FR" sz="1500" dirty="0" err="1" smtClean="0"/>
              <a:t>essenziali</a:t>
            </a:r>
            <a:r>
              <a:rPr lang="fr-FR" sz="1500" dirty="0" smtClean="0"/>
              <a:t>, quasi '</a:t>
            </a:r>
            <a:r>
              <a:rPr lang="fr-FR" sz="1500" dirty="0" err="1" smtClean="0"/>
              <a:t>essiccate</a:t>
            </a:r>
            <a:r>
              <a:rPr lang="fr-FR" sz="1500" dirty="0" smtClean="0"/>
              <a:t>' </a:t>
            </a:r>
            <a:r>
              <a:rPr lang="fr-FR" sz="1500" dirty="0" err="1" smtClean="0"/>
              <a:t>caratteristiche</a:t>
            </a:r>
            <a:r>
              <a:rPr lang="fr-FR" sz="1500" dirty="0" smtClean="0"/>
              <a:t> di quel </a:t>
            </a:r>
            <a:r>
              <a:rPr lang="fr-FR" sz="1500" dirty="0" err="1" smtClean="0"/>
              <a:t>singolo</a:t>
            </a:r>
            <a:r>
              <a:rPr lang="fr-FR" sz="1500" dirty="0" smtClean="0"/>
              <a:t> </a:t>
            </a:r>
            <a:r>
              <a:rPr lang="fr-FR" sz="1500" dirty="0" err="1" smtClean="0"/>
              <a:t>che</a:t>
            </a:r>
            <a:r>
              <a:rPr lang="fr-FR" sz="1500" dirty="0" smtClean="0"/>
              <a:t> </a:t>
            </a:r>
            <a:r>
              <a:rPr lang="fr-FR" sz="1500" dirty="0" err="1" smtClean="0"/>
              <a:t>abita</a:t>
            </a:r>
            <a:r>
              <a:rPr lang="fr-FR" sz="1500" dirty="0" smtClean="0"/>
              <a:t> la </a:t>
            </a:r>
            <a:r>
              <a:rPr lang="fr-FR" sz="1500" dirty="0" err="1" smtClean="0"/>
              <a:t>distanza</a:t>
            </a:r>
            <a:r>
              <a:rPr lang="fr-FR" sz="1500" dirty="0" smtClean="0"/>
              <a:t> </a:t>
            </a:r>
            <a:r>
              <a:rPr lang="fr-FR" sz="1500" dirty="0" err="1" smtClean="0"/>
              <a:t>dove</a:t>
            </a:r>
            <a:r>
              <a:rPr lang="fr-FR" sz="1500" dirty="0" smtClean="0"/>
              <a:t> </a:t>
            </a:r>
            <a:r>
              <a:rPr lang="fr-FR" sz="1500" dirty="0" err="1" smtClean="0"/>
              <a:t>è</a:t>
            </a:r>
            <a:r>
              <a:rPr lang="fr-FR" sz="1500" dirty="0" smtClean="0"/>
              <a:t> la </a:t>
            </a:r>
            <a:r>
              <a:rPr lang="fr-FR" sz="1500" dirty="0" err="1" smtClean="0"/>
              <a:t>vera</a:t>
            </a:r>
            <a:r>
              <a:rPr lang="fr-FR" sz="1500" dirty="0" smtClean="0"/>
              <a:t> </a:t>
            </a:r>
            <a:r>
              <a:rPr lang="fr-FR" sz="1500" dirty="0" err="1" smtClean="0"/>
              <a:t>prossimità</a:t>
            </a:r>
            <a:r>
              <a:rPr lang="fr-FR" sz="1500" dirty="0" smtClean="0"/>
              <a:t> </a:t>
            </a:r>
            <a:r>
              <a:rPr lang="fr-FR" sz="1500" dirty="0" err="1" smtClean="0"/>
              <a:t>etica</a:t>
            </a:r>
            <a:r>
              <a:rPr lang="fr-FR" sz="1500" dirty="0" smtClean="0"/>
              <a:t>, di quel </a:t>
            </a:r>
            <a:r>
              <a:rPr lang="fr-FR" sz="1500" dirty="0" err="1" smtClean="0"/>
              <a:t>singolo</a:t>
            </a:r>
            <a:r>
              <a:rPr lang="fr-FR" sz="1500" dirty="0" smtClean="0"/>
              <a:t> </a:t>
            </a:r>
            <a:r>
              <a:rPr lang="fr-FR" sz="1500" dirty="0" err="1" smtClean="0"/>
              <a:t>che</a:t>
            </a:r>
            <a:r>
              <a:rPr lang="fr-FR" sz="1500" dirty="0" smtClean="0"/>
              <a:t> </a:t>
            </a:r>
            <a:r>
              <a:rPr lang="fr-FR" sz="1500" dirty="0" err="1" smtClean="0"/>
              <a:t>prende</a:t>
            </a:r>
            <a:r>
              <a:rPr lang="fr-FR" sz="1500" dirty="0" smtClean="0"/>
              <a:t> su di </a:t>
            </a:r>
            <a:r>
              <a:rPr lang="fr-FR" sz="1500" dirty="0" err="1" smtClean="0"/>
              <a:t>sé</a:t>
            </a:r>
            <a:r>
              <a:rPr lang="fr-FR" sz="1500" dirty="0" smtClean="0"/>
              <a:t> la parte </a:t>
            </a:r>
            <a:r>
              <a:rPr lang="fr-FR" sz="1500" dirty="0" err="1" smtClean="0"/>
              <a:t>migliore</a:t>
            </a:r>
            <a:r>
              <a:rPr lang="fr-FR" sz="1500" dirty="0" smtClean="0"/>
              <a:t> </a:t>
            </a:r>
            <a:r>
              <a:rPr lang="fr-FR" sz="1500" dirty="0" err="1" smtClean="0"/>
              <a:t>della</a:t>
            </a:r>
            <a:r>
              <a:rPr lang="fr-FR" sz="1500" dirty="0" smtClean="0"/>
              <a:t> </a:t>
            </a:r>
            <a:r>
              <a:rPr lang="fr-FR" sz="1500" dirty="0" err="1" smtClean="0"/>
              <a:t>collettività</a:t>
            </a:r>
            <a:r>
              <a:rPr lang="fr-FR" sz="1500" dirty="0" smtClean="0"/>
              <a:t>, </a:t>
            </a:r>
            <a:r>
              <a:rPr lang="fr-FR" sz="1500" dirty="0" err="1" smtClean="0"/>
              <a:t>ovvero</a:t>
            </a:r>
            <a:r>
              <a:rPr lang="fr-FR" sz="1500" dirty="0" smtClean="0"/>
              <a:t> di quel «</a:t>
            </a:r>
            <a:r>
              <a:rPr lang="fr-FR" sz="1500" dirty="0" err="1" smtClean="0"/>
              <a:t>colonnello</a:t>
            </a:r>
            <a:r>
              <a:rPr lang="fr-FR" sz="1500" dirty="0" smtClean="0"/>
              <a:t> </a:t>
            </a:r>
            <a:r>
              <a:rPr lang="fr-FR" sz="1500" dirty="0" err="1" smtClean="0"/>
              <a:t>Carini</a:t>
            </a:r>
            <a:r>
              <a:rPr lang="fr-FR" sz="1500" dirty="0" smtClean="0"/>
              <a:t> </a:t>
            </a:r>
            <a:r>
              <a:rPr lang="fr-FR" sz="1500" dirty="0" err="1" smtClean="0"/>
              <a:t>sempre</a:t>
            </a:r>
            <a:r>
              <a:rPr lang="fr-FR" sz="1500" dirty="0" smtClean="0"/>
              <a:t> </a:t>
            </a:r>
            <a:r>
              <a:rPr lang="fr-FR" sz="1500" dirty="0" err="1" smtClean="0"/>
              <a:t>cosí</a:t>
            </a:r>
            <a:r>
              <a:rPr lang="fr-FR" sz="1500" dirty="0" smtClean="0"/>
              <a:t> </a:t>
            </a:r>
            <a:r>
              <a:rPr lang="fr-FR" sz="1500" dirty="0" err="1" smtClean="0"/>
              <a:t>silenzioso</a:t>
            </a:r>
            <a:r>
              <a:rPr lang="fr-FR" sz="1500" dirty="0" smtClean="0"/>
              <a:t> e </a:t>
            </a:r>
            <a:r>
              <a:rPr lang="fr-FR" sz="1500" dirty="0" err="1" smtClean="0"/>
              <a:t>lontano</a:t>
            </a:r>
            <a:r>
              <a:rPr lang="fr-FR" sz="1500" dirty="0" smtClean="0"/>
              <a:t> [...] ma ad </a:t>
            </a:r>
            <a:r>
              <a:rPr lang="fr-FR" sz="1500" dirty="0" err="1" smtClean="0"/>
              <a:t>ogni</a:t>
            </a:r>
            <a:r>
              <a:rPr lang="fr-FR" sz="1500" dirty="0" smtClean="0"/>
              <a:t> </a:t>
            </a:r>
            <a:r>
              <a:rPr lang="fr-FR" sz="1500" dirty="0" err="1" smtClean="0"/>
              <a:t>momento</a:t>
            </a:r>
            <a:r>
              <a:rPr lang="fr-FR" sz="1500" dirty="0" smtClean="0"/>
              <a:t> </a:t>
            </a:r>
            <a:r>
              <a:rPr lang="fr-FR" sz="1500" dirty="0" err="1" smtClean="0"/>
              <a:t>pronto</a:t>
            </a:r>
            <a:r>
              <a:rPr lang="fr-FR" sz="1500" dirty="0" smtClean="0"/>
              <a:t> </a:t>
            </a:r>
            <a:r>
              <a:rPr lang="fr-FR" sz="1500" dirty="0" err="1" smtClean="0"/>
              <a:t>all'azione</a:t>
            </a:r>
            <a:r>
              <a:rPr lang="fr-FR" sz="1500" dirty="0" smtClean="0"/>
              <a:t> [...] </a:t>
            </a:r>
            <a:r>
              <a:rPr lang="fr-FR" sz="1500" dirty="0" err="1" smtClean="0"/>
              <a:t>cuore</a:t>
            </a:r>
            <a:r>
              <a:rPr lang="fr-FR" sz="1500" dirty="0" smtClean="0"/>
              <a:t> </a:t>
            </a:r>
            <a:r>
              <a:rPr lang="fr-FR" sz="1500" dirty="0" err="1" smtClean="0"/>
              <a:t>stesso</a:t>
            </a:r>
            <a:r>
              <a:rPr lang="fr-FR" sz="1500" dirty="0" smtClean="0"/>
              <a:t> </a:t>
            </a:r>
            <a:r>
              <a:rPr lang="fr-FR" sz="1500" dirty="0" err="1" smtClean="0"/>
              <a:t>della</a:t>
            </a:r>
            <a:r>
              <a:rPr lang="fr-FR" sz="1500" dirty="0" smtClean="0"/>
              <a:t> </a:t>
            </a:r>
            <a:r>
              <a:rPr lang="fr-FR" sz="1500" dirty="0" err="1" smtClean="0"/>
              <a:t>speranza</a:t>
            </a:r>
            <a:r>
              <a:rPr lang="fr-FR" sz="1500" dirty="0" smtClean="0"/>
              <a:t>, la </a:t>
            </a:r>
            <a:r>
              <a:rPr lang="fr-FR" sz="1500" dirty="0" err="1" smtClean="0"/>
              <a:t>silenziosa</a:t>
            </a:r>
            <a:r>
              <a:rPr lang="fr-FR" sz="1500" dirty="0" smtClean="0"/>
              <a:t> fragile </a:t>
            </a:r>
            <a:r>
              <a:rPr lang="fr-FR" sz="1500" dirty="0" err="1" smtClean="0"/>
              <a:t>speranza</a:t>
            </a:r>
            <a:r>
              <a:rPr lang="fr-FR" sz="1500" dirty="0" smtClean="0"/>
              <a:t> dei </a:t>
            </a:r>
            <a:r>
              <a:rPr lang="fr-FR" sz="1500" dirty="0" err="1" smtClean="0"/>
              <a:t>siciliani</a:t>
            </a:r>
            <a:r>
              <a:rPr lang="fr-FR" sz="1500" dirty="0" smtClean="0"/>
              <a:t> </a:t>
            </a:r>
            <a:r>
              <a:rPr lang="fr-FR" sz="1500" dirty="0" err="1" smtClean="0"/>
              <a:t>migliori</a:t>
            </a:r>
            <a:r>
              <a:rPr lang="fr-FR" sz="1500" dirty="0" smtClean="0"/>
              <a:t>» (S. p. 189).</a:t>
            </a:r>
          </a:p>
          <a:p>
            <a:endParaRPr lang="fr-FR" sz="15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Bibliografia</a:t>
            </a:r>
            <a:r>
              <a:rPr lang="fr-FR" dirty="0" smtClean="0"/>
              <a:t> </a:t>
            </a:r>
            <a:r>
              <a:rPr lang="fr-FR" dirty="0" err="1" smtClean="0"/>
              <a:t>essenzialissima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fr-FR" sz="1500" dirty="0" smtClean="0"/>
              <a:t>	</a:t>
            </a:r>
            <a:r>
              <a:rPr lang="fr-FR" sz="1500" b="1" dirty="0" err="1" smtClean="0"/>
              <a:t>Letteratura</a:t>
            </a:r>
            <a:r>
              <a:rPr lang="fr-FR" sz="1500" b="1" dirty="0" smtClean="0"/>
              <a:t> </a:t>
            </a:r>
            <a:r>
              <a:rPr lang="fr-FR" sz="1500" b="1" dirty="0" err="1" smtClean="0"/>
              <a:t>primaria</a:t>
            </a:r>
            <a:r>
              <a:rPr lang="fr-FR" sz="1500" dirty="0" smtClean="0"/>
              <a:t>:	</a:t>
            </a:r>
          </a:p>
          <a:p>
            <a:pPr>
              <a:buNone/>
            </a:pPr>
            <a:r>
              <a:rPr lang="fr-FR" sz="1500" dirty="0" smtClean="0"/>
              <a:t>	- I. Nievo, </a:t>
            </a:r>
            <a:r>
              <a:rPr lang="fr-FR" sz="1500" i="1" dirty="0" smtClean="0"/>
              <a:t>Le </a:t>
            </a:r>
            <a:r>
              <a:rPr lang="fr-FR" sz="1500" i="1" dirty="0" err="1" smtClean="0"/>
              <a:t>Confessioni</a:t>
            </a:r>
            <a:r>
              <a:rPr lang="fr-FR" sz="1500" i="1" dirty="0" smtClean="0"/>
              <a:t> d’un italiano, </a:t>
            </a:r>
            <a:r>
              <a:rPr lang="fr-FR" sz="1500" dirty="0" err="1" smtClean="0"/>
              <a:t>Prefazione</a:t>
            </a:r>
            <a:r>
              <a:rPr lang="fr-FR" sz="1500" dirty="0" smtClean="0"/>
              <a:t> di Emilio Cecchi</a:t>
            </a:r>
            <a:r>
              <a:rPr lang="fr-FR" sz="1500" i="1" dirty="0" smtClean="0"/>
              <a:t>, </a:t>
            </a:r>
            <a:r>
              <a:rPr lang="fr-FR" sz="1500" dirty="0" smtClean="0"/>
              <a:t>Torino, Einaudi, «I </a:t>
            </a:r>
            <a:r>
              <a:rPr lang="fr-FR" sz="1500" dirty="0" err="1" smtClean="0"/>
              <a:t>millenni</a:t>
            </a:r>
            <a:r>
              <a:rPr lang="fr-FR" sz="1500" dirty="0" smtClean="0"/>
              <a:t>», 1964</a:t>
            </a:r>
            <a:r>
              <a:rPr lang="fr-FR" sz="1500" i="1" dirty="0" smtClean="0"/>
              <a:t>.</a:t>
            </a:r>
            <a:endParaRPr lang="fr-FR" sz="1500" dirty="0" smtClean="0"/>
          </a:p>
          <a:p>
            <a:pPr>
              <a:buNone/>
            </a:pPr>
            <a:r>
              <a:rPr lang="fr-FR" sz="1500" dirty="0" smtClean="0"/>
              <a:t>	- L. Sciascia, </a:t>
            </a:r>
            <a:r>
              <a:rPr lang="fr-FR" sz="1500" i="1" dirty="0" err="1" smtClean="0"/>
              <a:t>Gli</a:t>
            </a:r>
            <a:r>
              <a:rPr lang="fr-FR" sz="1500" i="1" dirty="0" smtClean="0"/>
              <a:t> </a:t>
            </a:r>
            <a:r>
              <a:rPr lang="fr-FR" sz="1500" i="1" dirty="0" err="1" smtClean="0"/>
              <a:t>zii</a:t>
            </a:r>
            <a:r>
              <a:rPr lang="fr-FR" sz="1500" i="1" dirty="0" smtClean="0"/>
              <a:t> di </a:t>
            </a:r>
            <a:r>
              <a:rPr lang="fr-FR" sz="1500" i="1" dirty="0" err="1" smtClean="0"/>
              <a:t>Sicilia</a:t>
            </a:r>
            <a:r>
              <a:rPr lang="fr-FR" sz="1500" dirty="0" smtClean="0"/>
              <a:t>, Torino, Einaudi, «I </a:t>
            </a:r>
            <a:r>
              <a:rPr lang="fr-FR" sz="1500" dirty="0" err="1" smtClean="0"/>
              <a:t>gettoni</a:t>
            </a:r>
            <a:r>
              <a:rPr lang="fr-FR" sz="1500" dirty="0" smtClean="0"/>
              <a:t>», 1958 e </a:t>
            </a:r>
            <a:r>
              <a:rPr lang="it-IT" sz="1500" i="1" dirty="0" smtClean="0"/>
              <a:t>Gli zii di Sicilia</a:t>
            </a:r>
            <a:r>
              <a:rPr lang="it-IT" sz="1500" dirty="0" smtClean="0"/>
              <a:t>, Torino, Einaudi, «I coralli», 1960, II ed.</a:t>
            </a:r>
          </a:p>
          <a:p>
            <a:pPr>
              <a:buNone/>
            </a:pPr>
            <a:endParaRPr lang="it-IT" sz="1500" dirty="0" smtClean="0"/>
          </a:p>
          <a:p>
            <a:pPr>
              <a:buNone/>
            </a:pPr>
            <a:r>
              <a:rPr lang="it-IT" sz="1500" dirty="0" smtClean="0"/>
              <a:t>	</a:t>
            </a:r>
            <a:r>
              <a:rPr lang="it-IT" sz="1500" b="1" dirty="0" smtClean="0"/>
              <a:t>Letteratura secondaria</a:t>
            </a:r>
            <a:r>
              <a:rPr lang="it-IT" sz="1500" dirty="0" smtClean="0"/>
              <a:t>:</a:t>
            </a:r>
          </a:p>
          <a:p>
            <a:pPr>
              <a:buNone/>
            </a:pPr>
            <a:r>
              <a:rPr lang="it-IT" sz="1500" dirty="0" smtClean="0"/>
              <a:t>	- L. Curreri, </a:t>
            </a:r>
            <a:r>
              <a:rPr lang="it-IT" sz="1500" i="1" dirty="0" smtClean="0"/>
              <a:t>Le farfalle di Madrid. </a:t>
            </a:r>
            <a:r>
              <a:rPr lang="it-IT" sz="1500" dirty="0" smtClean="0"/>
              <a:t>L’antimonio</a:t>
            </a:r>
            <a:r>
              <a:rPr lang="it-IT" sz="1500" i="1" dirty="0" smtClean="0"/>
              <a:t>, i narratori italiani e la guerra civile spagnola</a:t>
            </a:r>
            <a:r>
              <a:rPr lang="it-IT" sz="1500" dirty="0" smtClean="0"/>
              <a:t>, Roma, </a:t>
            </a:r>
            <a:r>
              <a:rPr lang="it-IT" sz="1500" dirty="0" err="1" smtClean="0"/>
              <a:t>Bulzoni</a:t>
            </a:r>
            <a:r>
              <a:rPr lang="it-IT" sz="1500" dirty="0" smtClean="0"/>
              <a:t>, 2007</a:t>
            </a:r>
          </a:p>
          <a:p>
            <a:pPr>
              <a:buNone/>
            </a:pPr>
            <a:r>
              <a:rPr lang="it-IT" sz="1500" dirty="0" smtClean="0"/>
              <a:t>	- L. Curreri, </a:t>
            </a:r>
            <a:r>
              <a:rPr lang="it-IT" sz="1500" i="1" dirty="0" smtClean="0"/>
              <a:t>Misure del ritorno. Scrittori, critici e altri </a:t>
            </a:r>
            <a:r>
              <a:rPr lang="it-IT" sz="1500" dirty="0" err="1" smtClean="0"/>
              <a:t>revenants</a:t>
            </a:r>
            <a:r>
              <a:rPr lang="it-IT" sz="1500" dirty="0" smtClean="0"/>
              <a:t>, Milano, </a:t>
            </a:r>
            <a:r>
              <a:rPr lang="it-IT" sz="1500" dirty="0" err="1" smtClean="0"/>
              <a:t>Greco&amp;Greco</a:t>
            </a:r>
            <a:r>
              <a:rPr lang="it-IT" sz="1500" dirty="0" smtClean="0"/>
              <a:t>, 2014.</a:t>
            </a:r>
          </a:p>
          <a:p>
            <a:pPr>
              <a:buNone/>
            </a:pPr>
            <a:r>
              <a:rPr lang="it-IT" sz="1500" dirty="0" smtClean="0"/>
              <a:t>	- L. Curreri, </a:t>
            </a:r>
            <a:r>
              <a:rPr lang="it-IT" sz="1500" i="1" dirty="0" smtClean="0"/>
              <a:t>Solo sei parole per Sciascia. Zolfara, popolo, morale, corpo, leggerezza, saggio</a:t>
            </a:r>
            <a:r>
              <a:rPr lang="it-IT" sz="1500" dirty="0" smtClean="0"/>
              <a:t>, Leonforte (Enna), </a:t>
            </a:r>
            <a:r>
              <a:rPr lang="it-IT" sz="1500" dirty="0" err="1" smtClean="0"/>
              <a:t>Euno</a:t>
            </a:r>
            <a:r>
              <a:rPr lang="it-IT" sz="1500" dirty="0" smtClean="0"/>
              <a:t>, 2015.</a:t>
            </a:r>
          </a:p>
          <a:p>
            <a:pPr>
              <a:buNone/>
            </a:pPr>
            <a:r>
              <a:rPr lang="it-IT" sz="1500" dirty="0" smtClean="0"/>
              <a:t>	- A. Di Grado, </a:t>
            </a:r>
            <a:r>
              <a:rPr lang="it-IT" sz="1500" i="1" dirty="0" smtClean="0"/>
              <a:t>L’ombra dell’eroe. Il mito di Garibaldi nel romanzo italiano</a:t>
            </a:r>
            <a:r>
              <a:rPr lang="it-IT" sz="1500" dirty="0" smtClean="0"/>
              <a:t>, </a:t>
            </a:r>
            <a:r>
              <a:rPr lang="it-IT" sz="1500" dirty="0" err="1" smtClean="0"/>
              <a:t>Acireale-Roma</a:t>
            </a:r>
            <a:r>
              <a:rPr lang="it-IT" sz="1500" dirty="0" smtClean="0"/>
              <a:t>, </a:t>
            </a:r>
            <a:r>
              <a:rPr lang="it-IT" sz="1500" dirty="0" err="1" smtClean="0"/>
              <a:t>Bonanno</a:t>
            </a:r>
            <a:r>
              <a:rPr lang="it-IT" sz="1500" dirty="0" smtClean="0"/>
              <a:t>, 2010.</a:t>
            </a:r>
          </a:p>
          <a:p>
            <a:pPr>
              <a:buNone/>
            </a:pPr>
            <a:r>
              <a:rPr lang="it-IT" sz="1500" dirty="0" smtClean="0"/>
              <a:t>	- R. Ricorda, </a:t>
            </a:r>
            <a:r>
              <a:rPr lang="it-IT" sz="1500" i="1" dirty="0" smtClean="0"/>
              <a:t>Il quarantotto, in </a:t>
            </a:r>
            <a:r>
              <a:rPr lang="it-IT" sz="1500" dirty="0" smtClean="0"/>
              <a:t>Gli zii di Sicilia</a:t>
            </a:r>
            <a:r>
              <a:rPr lang="it-IT" sz="1500" i="1" dirty="0" smtClean="0"/>
              <a:t> (1958) di Leonardo Sciascia, letto da</a:t>
            </a:r>
            <a:r>
              <a:rPr lang="it-IT" sz="1500" dirty="0" smtClean="0"/>
              <a:t>, in </a:t>
            </a:r>
            <a:r>
              <a:rPr lang="it-IT" sz="1500" i="1" dirty="0" smtClean="0"/>
              <a:t>Leggere l'unità d'Italia</a:t>
            </a:r>
            <a:r>
              <a:rPr lang="it-IT" sz="1500" dirty="0" smtClean="0"/>
              <a:t>, a cura di A. </a:t>
            </a:r>
            <a:r>
              <a:rPr lang="it-IT" sz="1500" dirty="0" err="1" smtClean="0"/>
              <a:t>Casellato</a:t>
            </a:r>
            <a:r>
              <a:rPr lang="it-IT" sz="1500" dirty="0" smtClean="0"/>
              <a:t> e S. </a:t>
            </a:r>
            <a:r>
              <a:rPr lang="it-IT" sz="1500" dirty="0" err="1" smtClean="0"/>
              <a:t>Levis</a:t>
            </a:r>
            <a:r>
              <a:rPr lang="it-IT" sz="1500" dirty="0" smtClean="0"/>
              <a:t> </a:t>
            </a:r>
            <a:r>
              <a:rPr lang="it-IT" sz="1500" dirty="0" err="1" smtClean="0"/>
              <a:t>Sullam</a:t>
            </a:r>
            <a:r>
              <a:rPr lang="it-IT" sz="1500" dirty="0" smtClean="0"/>
              <a:t>, </a:t>
            </a:r>
            <a:r>
              <a:rPr lang="it-IT" sz="1500" dirty="0" err="1" smtClean="0"/>
              <a:t>Venezia-Università</a:t>
            </a:r>
            <a:r>
              <a:rPr lang="it-IT" sz="1500" dirty="0" smtClean="0"/>
              <a:t> Ca' </a:t>
            </a:r>
            <a:r>
              <a:rPr lang="it-IT" sz="1500" dirty="0" err="1" smtClean="0"/>
              <a:t>Foscari</a:t>
            </a:r>
            <a:r>
              <a:rPr lang="it-IT" sz="1500" dirty="0" smtClean="0"/>
              <a:t>, Edizioni Ca' </a:t>
            </a:r>
            <a:r>
              <a:rPr lang="it-IT" sz="1500" dirty="0" err="1" smtClean="0"/>
              <a:t>Foscari</a:t>
            </a:r>
            <a:r>
              <a:rPr lang="it-IT" sz="1500" dirty="0" smtClean="0"/>
              <a:t>, 2011.</a:t>
            </a:r>
          </a:p>
          <a:p>
            <a:pPr>
              <a:buNone/>
            </a:pPr>
            <a:r>
              <a:rPr lang="it-IT" sz="1500" dirty="0" smtClean="0"/>
              <a:t>	- G. Traina, </a:t>
            </a:r>
            <a:r>
              <a:rPr lang="it-IT" sz="1500" i="1" dirty="0" smtClean="0"/>
              <a:t>Leonardo Sciascia</a:t>
            </a:r>
            <a:r>
              <a:rPr lang="it-IT" sz="1500" dirty="0" smtClean="0"/>
              <a:t>, Milano, Bruno Mondadori, 1999.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dirty="0" smtClean="0"/>
              <a:t>C’</a:t>
            </a:r>
            <a:r>
              <a:rPr lang="fr-FR" sz="3200" dirty="0" err="1" smtClean="0"/>
              <a:t>è</a:t>
            </a:r>
            <a:r>
              <a:rPr lang="fr-FR" sz="3200" dirty="0" smtClean="0"/>
              <a:t> </a:t>
            </a:r>
            <a:r>
              <a:rPr lang="fr-FR" sz="3200" dirty="0" err="1" smtClean="0"/>
              <a:t>davvero</a:t>
            </a:r>
            <a:r>
              <a:rPr lang="fr-FR" sz="3200" dirty="0" smtClean="0"/>
              <a:t> un </a:t>
            </a:r>
            <a:r>
              <a:rPr lang="fr-FR" sz="3200" dirty="0" err="1" smtClean="0"/>
              <a:t>titolo</a:t>
            </a:r>
            <a:r>
              <a:rPr lang="fr-FR" sz="3200" dirty="0" smtClean="0"/>
              <a:t> solo per tutti </a:t>
            </a:r>
            <a:r>
              <a:rPr lang="fr-FR" sz="3200" dirty="0" err="1" smtClean="0"/>
              <a:t>questi</a:t>
            </a:r>
            <a:r>
              <a:rPr lang="fr-FR" sz="3200" dirty="0" smtClean="0"/>
              <a:t> </a:t>
            </a:r>
            <a:r>
              <a:rPr lang="fr-FR" sz="3200" dirty="0" err="1" smtClean="0"/>
              <a:t>testi</a:t>
            </a:r>
            <a:r>
              <a:rPr lang="fr-FR" sz="3200" dirty="0" smtClean="0"/>
              <a:t>? </a:t>
            </a:r>
            <a:r>
              <a:rPr lang="fr-FR" sz="2400" dirty="0" smtClean="0"/>
              <a:t>Un grande </a:t>
            </a:r>
            <a:r>
              <a:rPr lang="fr-FR" sz="2400" dirty="0" err="1" smtClean="0"/>
              <a:t>indizio</a:t>
            </a:r>
            <a:r>
              <a:rPr lang="fr-FR" sz="2400" dirty="0" smtClean="0"/>
              <a:t> </a:t>
            </a:r>
            <a:r>
              <a:rPr lang="fr-FR" sz="2400" dirty="0" err="1" smtClean="0"/>
              <a:t>circondato</a:t>
            </a:r>
            <a:r>
              <a:rPr lang="fr-FR" sz="2400" dirty="0" smtClean="0"/>
              <a:t> da </a:t>
            </a:r>
            <a:r>
              <a:rPr lang="fr-FR" sz="2400" dirty="0" err="1" smtClean="0"/>
              <a:t>domande</a:t>
            </a:r>
            <a:r>
              <a:rPr lang="fr-FR" sz="2400" dirty="0" smtClean="0"/>
              <a:t> non </a:t>
            </a:r>
            <a:r>
              <a:rPr lang="fr-FR" sz="2400" dirty="0" err="1" smtClean="0"/>
              <a:t>meno</a:t>
            </a:r>
            <a:r>
              <a:rPr lang="fr-FR" sz="2400" dirty="0" smtClean="0"/>
              <a:t> grandi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i="1" dirty="0" smtClean="0"/>
              <a:t>La </a:t>
            </a:r>
            <a:r>
              <a:rPr lang="fr-FR" i="1" dirty="0" err="1" smtClean="0"/>
              <a:t>zia</a:t>
            </a:r>
            <a:r>
              <a:rPr lang="fr-FR" i="1" dirty="0" smtClean="0"/>
              <a:t> d’</a:t>
            </a:r>
            <a:r>
              <a:rPr lang="fr-FR" i="1" dirty="0" err="1" smtClean="0"/>
              <a:t>America</a:t>
            </a:r>
            <a:r>
              <a:rPr lang="fr-FR" dirty="0" smtClean="0"/>
              <a:t> </a:t>
            </a:r>
            <a:r>
              <a:rPr lang="fr-FR" dirty="0" err="1" smtClean="0"/>
              <a:t>è</a:t>
            </a:r>
            <a:r>
              <a:rPr lang="fr-FR" dirty="0" smtClean="0"/>
              <a:t> </a:t>
            </a:r>
            <a:r>
              <a:rPr lang="fr-FR" dirty="0" err="1" smtClean="0"/>
              <a:t>una</a:t>
            </a:r>
            <a:r>
              <a:rPr lang="fr-FR" dirty="0" smtClean="0"/>
              <a:t> «</a:t>
            </a:r>
            <a:r>
              <a:rPr lang="fr-FR" dirty="0" err="1" smtClean="0"/>
              <a:t>zia</a:t>
            </a:r>
            <a:r>
              <a:rPr lang="fr-FR" dirty="0" smtClean="0"/>
              <a:t> di </a:t>
            </a:r>
            <a:r>
              <a:rPr lang="fr-FR" dirty="0" err="1" smtClean="0"/>
              <a:t>Sicilia</a:t>
            </a:r>
            <a:r>
              <a:rPr lang="fr-FR" dirty="0" smtClean="0"/>
              <a:t>»?</a:t>
            </a:r>
          </a:p>
          <a:p>
            <a:r>
              <a:rPr lang="fr-FR" dirty="0" smtClean="0"/>
              <a:t>Un </a:t>
            </a:r>
            <a:r>
              <a:rPr lang="fr-FR" dirty="0" err="1" smtClean="0"/>
              <a:t>indizio</a:t>
            </a:r>
            <a:r>
              <a:rPr lang="fr-FR" dirty="0" smtClean="0"/>
              <a:t> grande come… </a:t>
            </a:r>
            <a:r>
              <a:rPr lang="fr-FR" dirty="0" err="1" smtClean="0"/>
              <a:t>Stalin</a:t>
            </a:r>
            <a:r>
              <a:rPr lang="fr-FR" dirty="0" smtClean="0"/>
              <a:t> (1879-1953): «Il </a:t>
            </a:r>
            <a:r>
              <a:rPr lang="fr-FR" dirty="0" err="1" smtClean="0"/>
              <a:t>compagno</a:t>
            </a:r>
            <a:r>
              <a:rPr lang="fr-FR" dirty="0" smtClean="0"/>
              <a:t> </a:t>
            </a:r>
            <a:r>
              <a:rPr lang="fr-FR" dirty="0" err="1" smtClean="0"/>
              <a:t>Stalin</a:t>
            </a:r>
            <a:r>
              <a:rPr lang="fr-FR" dirty="0" smtClean="0"/>
              <a:t>, il </a:t>
            </a:r>
            <a:r>
              <a:rPr lang="fr-FR" dirty="0" err="1" smtClean="0"/>
              <a:t>maresciallo</a:t>
            </a:r>
            <a:r>
              <a:rPr lang="fr-FR" dirty="0" smtClean="0"/>
              <a:t> </a:t>
            </a:r>
            <a:r>
              <a:rPr lang="fr-FR" dirty="0" err="1" smtClean="0"/>
              <a:t>Stalin</a:t>
            </a:r>
            <a:r>
              <a:rPr lang="fr-FR" dirty="0" smtClean="0"/>
              <a:t>; </a:t>
            </a:r>
            <a:r>
              <a:rPr lang="fr-FR" i="1" dirty="0" smtClean="0"/>
              <a:t>lu </a:t>
            </a:r>
            <a:r>
              <a:rPr lang="fr-FR" i="1" dirty="0" err="1" smtClean="0"/>
              <a:t>zi</a:t>
            </a:r>
            <a:r>
              <a:rPr lang="fr-FR" i="1" dirty="0" smtClean="0"/>
              <a:t>’ </a:t>
            </a:r>
            <a:r>
              <a:rPr lang="fr-FR" i="1" dirty="0" err="1" smtClean="0"/>
              <a:t>Peppi</a:t>
            </a:r>
            <a:r>
              <a:rPr lang="fr-FR" dirty="0" smtClean="0"/>
              <a:t>, </a:t>
            </a:r>
            <a:r>
              <a:rPr lang="fr-FR" dirty="0" err="1" smtClean="0"/>
              <a:t>lo</a:t>
            </a:r>
            <a:r>
              <a:rPr lang="fr-FR" dirty="0" smtClean="0"/>
              <a:t> </a:t>
            </a:r>
            <a:r>
              <a:rPr lang="fr-FR" dirty="0" err="1" smtClean="0"/>
              <a:t>zio</a:t>
            </a:r>
            <a:r>
              <a:rPr lang="fr-FR" dirty="0" smtClean="0"/>
              <a:t> di tutti, il </a:t>
            </a:r>
            <a:r>
              <a:rPr lang="fr-FR" dirty="0" err="1" smtClean="0"/>
              <a:t>protettore</a:t>
            </a:r>
            <a:r>
              <a:rPr lang="fr-FR" dirty="0" smtClean="0"/>
              <a:t> dei </a:t>
            </a:r>
            <a:r>
              <a:rPr lang="fr-FR" dirty="0" err="1" smtClean="0"/>
              <a:t>poveri</a:t>
            </a:r>
            <a:r>
              <a:rPr lang="fr-FR" dirty="0" smtClean="0"/>
              <a:t> e dei </a:t>
            </a:r>
            <a:r>
              <a:rPr lang="fr-FR" dirty="0" err="1" smtClean="0"/>
              <a:t>deboli</a:t>
            </a:r>
            <a:r>
              <a:rPr lang="fr-FR" dirty="0" smtClean="0"/>
              <a:t>, l’</a:t>
            </a:r>
            <a:r>
              <a:rPr lang="fr-FR" dirty="0" err="1" smtClean="0"/>
              <a:t>uomo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</a:t>
            </a:r>
            <a:r>
              <a:rPr lang="fr-FR" dirty="0" err="1" smtClean="0"/>
              <a:t>aveva</a:t>
            </a:r>
            <a:r>
              <a:rPr lang="fr-FR" dirty="0" smtClean="0"/>
              <a:t> </a:t>
            </a:r>
            <a:r>
              <a:rPr lang="fr-FR" dirty="0" err="1" smtClean="0"/>
              <a:t>nel</a:t>
            </a:r>
            <a:r>
              <a:rPr lang="fr-FR" dirty="0" smtClean="0"/>
              <a:t> </a:t>
            </a:r>
            <a:r>
              <a:rPr lang="fr-FR" dirty="0" err="1" smtClean="0"/>
              <a:t>cuore</a:t>
            </a:r>
            <a:r>
              <a:rPr lang="fr-FR" dirty="0" smtClean="0"/>
              <a:t> la </a:t>
            </a:r>
            <a:r>
              <a:rPr lang="fr-FR" dirty="0" err="1" smtClean="0"/>
              <a:t>giustizia</a:t>
            </a:r>
            <a:r>
              <a:rPr lang="fr-FR" dirty="0" smtClean="0"/>
              <a:t>. </a:t>
            </a:r>
            <a:r>
              <a:rPr lang="fr-FR" dirty="0" err="1" smtClean="0"/>
              <a:t>Calogero</a:t>
            </a:r>
            <a:r>
              <a:rPr lang="fr-FR" dirty="0" smtClean="0"/>
              <a:t> […] </a:t>
            </a:r>
            <a:r>
              <a:rPr lang="fr-FR" dirty="0" err="1" smtClean="0"/>
              <a:t>credeva</a:t>
            </a:r>
            <a:r>
              <a:rPr lang="fr-FR" dirty="0" smtClean="0"/>
              <a:t> di </a:t>
            </a:r>
            <a:r>
              <a:rPr lang="fr-FR" dirty="0" err="1" smtClean="0"/>
              <a:t>essere</a:t>
            </a:r>
            <a:r>
              <a:rPr lang="fr-FR" dirty="0" smtClean="0"/>
              <a:t> </a:t>
            </a:r>
            <a:r>
              <a:rPr lang="fr-FR" dirty="0" err="1" smtClean="0"/>
              <a:t>stato</a:t>
            </a:r>
            <a:r>
              <a:rPr lang="fr-FR" dirty="0" smtClean="0"/>
              <a:t> lui ad </a:t>
            </a:r>
            <a:r>
              <a:rPr lang="fr-FR" dirty="0" err="1" smtClean="0"/>
              <a:t>inventare</a:t>
            </a:r>
            <a:r>
              <a:rPr lang="fr-FR" dirty="0" smtClean="0"/>
              <a:t> per </a:t>
            </a:r>
            <a:r>
              <a:rPr lang="fr-FR" dirty="0" err="1" smtClean="0"/>
              <a:t>Stalin</a:t>
            </a:r>
            <a:r>
              <a:rPr lang="fr-FR" dirty="0" smtClean="0"/>
              <a:t> quel </a:t>
            </a:r>
            <a:r>
              <a:rPr lang="fr-FR" dirty="0" err="1" smtClean="0"/>
              <a:t>familiare</a:t>
            </a:r>
            <a:r>
              <a:rPr lang="fr-FR" dirty="0" smtClean="0"/>
              <a:t> </a:t>
            </a:r>
            <a:r>
              <a:rPr lang="fr-FR" dirty="0" err="1" smtClean="0"/>
              <a:t>appellativo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</a:t>
            </a:r>
            <a:r>
              <a:rPr lang="fr-FR" dirty="0" err="1" smtClean="0"/>
              <a:t>ormai</a:t>
            </a:r>
            <a:r>
              <a:rPr lang="fr-FR" dirty="0" smtClean="0"/>
              <a:t> tutti i </a:t>
            </a:r>
            <a:r>
              <a:rPr lang="fr-FR" dirty="0" err="1" smtClean="0"/>
              <a:t>compagni</a:t>
            </a:r>
            <a:r>
              <a:rPr lang="fr-FR" dirty="0" smtClean="0"/>
              <a:t> di </a:t>
            </a:r>
            <a:r>
              <a:rPr lang="fr-FR" dirty="0" err="1" smtClean="0"/>
              <a:t>Regalpetra</a:t>
            </a:r>
            <a:r>
              <a:rPr lang="fr-FR" dirty="0" smtClean="0"/>
              <a:t> </a:t>
            </a:r>
            <a:r>
              <a:rPr lang="fr-FR" dirty="0" err="1" smtClean="0"/>
              <a:t>usavano</a:t>
            </a:r>
            <a:r>
              <a:rPr lang="fr-FR" dirty="0" smtClean="0"/>
              <a:t>; </a:t>
            </a:r>
            <a:r>
              <a:rPr lang="fr-FR" dirty="0" err="1" smtClean="0"/>
              <a:t>invece</a:t>
            </a:r>
            <a:r>
              <a:rPr lang="fr-FR" dirty="0" smtClean="0"/>
              <a:t> in </a:t>
            </a:r>
            <a:r>
              <a:rPr lang="fr-FR" dirty="0" err="1" smtClean="0"/>
              <a:t>Sicilia</a:t>
            </a:r>
            <a:r>
              <a:rPr lang="fr-FR" dirty="0" smtClean="0"/>
              <a:t> tutti i </a:t>
            </a:r>
            <a:r>
              <a:rPr lang="fr-FR" dirty="0" err="1" smtClean="0"/>
              <a:t>braccianti</a:t>
            </a:r>
            <a:r>
              <a:rPr lang="fr-FR" dirty="0" smtClean="0"/>
              <a:t> e </a:t>
            </a:r>
            <a:r>
              <a:rPr lang="fr-FR" dirty="0" err="1" smtClean="0"/>
              <a:t>gli</a:t>
            </a:r>
            <a:r>
              <a:rPr lang="fr-FR" dirty="0" smtClean="0"/>
              <a:t> </a:t>
            </a:r>
            <a:r>
              <a:rPr lang="fr-FR" dirty="0" err="1" smtClean="0"/>
              <a:t>zolfatari</a:t>
            </a:r>
            <a:r>
              <a:rPr lang="fr-FR" dirty="0" smtClean="0"/>
              <a:t>, tutti i </a:t>
            </a:r>
            <a:r>
              <a:rPr lang="fr-FR" dirty="0" err="1" smtClean="0"/>
              <a:t>poveri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</a:t>
            </a:r>
            <a:r>
              <a:rPr lang="fr-FR" dirty="0" err="1" smtClean="0"/>
              <a:t>aprivano</a:t>
            </a:r>
            <a:r>
              <a:rPr lang="fr-FR" dirty="0" smtClean="0"/>
              <a:t> </a:t>
            </a:r>
            <a:r>
              <a:rPr lang="fr-FR" dirty="0" err="1" smtClean="0"/>
              <a:t>speranza</a:t>
            </a:r>
            <a:r>
              <a:rPr lang="fr-FR" dirty="0" smtClean="0"/>
              <a:t>, </a:t>
            </a:r>
            <a:r>
              <a:rPr lang="fr-FR" dirty="0" err="1" smtClean="0"/>
              <a:t>dicevano</a:t>
            </a:r>
            <a:r>
              <a:rPr lang="fr-FR" dirty="0" smtClean="0"/>
              <a:t> – </a:t>
            </a:r>
            <a:r>
              <a:rPr lang="fr-FR" i="1" dirty="0" smtClean="0"/>
              <a:t>lu </a:t>
            </a:r>
            <a:r>
              <a:rPr lang="fr-FR" i="1" dirty="0" err="1" smtClean="0"/>
              <a:t>zi</a:t>
            </a:r>
            <a:r>
              <a:rPr lang="fr-FR" i="1" dirty="0" smtClean="0"/>
              <a:t>’ </a:t>
            </a:r>
            <a:r>
              <a:rPr lang="fr-FR" i="1" dirty="0" err="1" smtClean="0"/>
              <a:t>Peppi</a:t>
            </a:r>
            <a:r>
              <a:rPr lang="fr-FR" dirty="0" smtClean="0"/>
              <a:t> – e </a:t>
            </a:r>
            <a:r>
              <a:rPr lang="fr-FR" dirty="0" err="1" smtClean="0"/>
              <a:t>una</a:t>
            </a:r>
            <a:r>
              <a:rPr lang="fr-FR" dirty="0" smtClean="0"/>
              <a:t> volta l’</a:t>
            </a:r>
            <a:r>
              <a:rPr lang="fr-FR" dirty="0" err="1" smtClean="0"/>
              <a:t>avevano</a:t>
            </a:r>
            <a:r>
              <a:rPr lang="fr-FR" dirty="0" smtClean="0"/>
              <a:t> </a:t>
            </a:r>
            <a:r>
              <a:rPr lang="fr-FR" dirty="0" err="1" smtClean="0"/>
              <a:t>detto</a:t>
            </a:r>
            <a:r>
              <a:rPr lang="fr-FR" dirty="0" smtClean="0"/>
              <a:t> per </a:t>
            </a:r>
            <a:r>
              <a:rPr lang="fr-FR" dirty="0" smtClean="0"/>
              <a:t>Garibaldi </a:t>
            </a:r>
            <a:r>
              <a:rPr lang="fr-FR" b="1" dirty="0" smtClean="0"/>
              <a:t>[</a:t>
            </a:r>
            <a:r>
              <a:rPr lang="fr-FR" b="1" dirty="0" err="1" smtClean="0"/>
              <a:t>dettaglio</a:t>
            </a:r>
            <a:r>
              <a:rPr lang="fr-FR" b="1" dirty="0" smtClean="0"/>
              <a:t> </a:t>
            </a:r>
            <a:r>
              <a:rPr lang="fr-FR" b="1" dirty="0" err="1" smtClean="0"/>
              <a:t>che</a:t>
            </a:r>
            <a:r>
              <a:rPr lang="fr-FR" b="1" dirty="0" smtClean="0"/>
              <a:t> fa </a:t>
            </a:r>
            <a:r>
              <a:rPr lang="fr-FR" b="1" dirty="0" err="1" smtClean="0"/>
              <a:t>sistema</a:t>
            </a:r>
            <a:r>
              <a:rPr lang="fr-FR" b="1" dirty="0" smtClean="0"/>
              <a:t>?]</a:t>
            </a:r>
            <a:r>
              <a:rPr lang="fr-FR" dirty="0" smtClean="0"/>
              <a:t>, </a:t>
            </a:r>
            <a:r>
              <a:rPr lang="fr-FR" dirty="0" err="1" smtClean="0"/>
              <a:t>chiamavano</a:t>
            </a:r>
            <a:r>
              <a:rPr lang="fr-FR" dirty="0" smtClean="0"/>
              <a:t> </a:t>
            </a:r>
            <a:r>
              <a:rPr lang="fr-FR" i="1" dirty="0" err="1" smtClean="0"/>
              <a:t>zii</a:t>
            </a:r>
            <a:r>
              <a:rPr lang="fr-FR" i="1" dirty="0" smtClean="0"/>
              <a:t> </a:t>
            </a:r>
            <a:r>
              <a:rPr lang="fr-FR" dirty="0" smtClean="0"/>
              <a:t>tutti </a:t>
            </a:r>
            <a:r>
              <a:rPr lang="fr-FR" dirty="0" err="1" smtClean="0"/>
              <a:t>gli</a:t>
            </a:r>
            <a:r>
              <a:rPr lang="fr-FR" dirty="0" smtClean="0"/>
              <a:t> </a:t>
            </a:r>
            <a:r>
              <a:rPr lang="fr-FR" dirty="0" err="1" smtClean="0"/>
              <a:t>uomini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</a:t>
            </a:r>
            <a:r>
              <a:rPr lang="fr-FR" dirty="0" err="1" smtClean="0"/>
              <a:t>portavano</a:t>
            </a:r>
            <a:r>
              <a:rPr lang="fr-FR" dirty="0" smtClean="0"/>
              <a:t> </a:t>
            </a:r>
            <a:r>
              <a:rPr lang="fr-FR" dirty="0" err="1" smtClean="0"/>
              <a:t>giustizia</a:t>
            </a:r>
            <a:r>
              <a:rPr lang="fr-FR" dirty="0" smtClean="0"/>
              <a:t> o vendetta, l’</a:t>
            </a:r>
            <a:r>
              <a:rPr lang="fr-FR" dirty="0" err="1" smtClean="0"/>
              <a:t>eroe</a:t>
            </a:r>
            <a:r>
              <a:rPr lang="fr-FR" dirty="0" smtClean="0"/>
              <a:t> e il </a:t>
            </a:r>
            <a:r>
              <a:rPr lang="fr-FR" dirty="0" err="1" smtClean="0"/>
              <a:t>capomafia</a:t>
            </a:r>
            <a:r>
              <a:rPr lang="fr-FR" dirty="0" smtClean="0"/>
              <a:t>, l’</a:t>
            </a:r>
            <a:r>
              <a:rPr lang="fr-FR" dirty="0" err="1" smtClean="0"/>
              <a:t>idea</a:t>
            </a:r>
            <a:r>
              <a:rPr lang="fr-FR" dirty="0" smtClean="0"/>
              <a:t> di </a:t>
            </a:r>
            <a:r>
              <a:rPr lang="fr-FR" dirty="0" err="1" smtClean="0"/>
              <a:t>giustizia</a:t>
            </a:r>
            <a:r>
              <a:rPr lang="fr-FR" dirty="0" smtClean="0"/>
              <a:t> </a:t>
            </a:r>
            <a:r>
              <a:rPr lang="fr-FR" dirty="0" err="1" smtClean="0"/>
              <a:t>sempre</a:t>
            </a:r>
            <a:r>
              <a:rPr lang="fr-FR" dirty="0" smtClean="0"/>
              <a:t> </a:t>
            </a:r>
            <a:r>
              <a:rPr lang="fr-FR" dirty="0" err="1" smtClean="0"/>
              <a:t>splende</a:t>
            </a:r>
            <a:r>
              <a:rPr lang="fr-FR" dirty="0" smtClean="0"/>
              <a:t> </a:t>
            </a:r>
            <a:r>
              <a:rPr lang="fr-FR" dirty="0" err="1" smtClean="0"/>
              <a:t>nella</a:t>
            </a:r>
            <a:r>
              <a:rPr lang="fr-FR" dirty="0" smtClean="0"/>
              <a:t> </a:t>
            </a:r>
            <a:r>
              <a:rPr lang="fr-FR" dirty="0" err="1" smtClean="0"/>
              <a:t>decantazione</a:t>
            </a:r>
            <a:r>
              <a:rPr lang="fr-FR" dirty="0" smtClean="0"/>
              <a:t> di </a:t>
            </a:r>
            <a:r>
              <a:rPr lang="fr-FR" dirty="0" err="1" smtClean="0"/>
              <a:t>vendicativi</a:t>
            </a:r>
            <a:r>
              <a:rPr lang="fr-FR" dirty="0" smtClean="0"/>
              <a:t> </a:t>
            </a:r>
            <a:r>
              <a:rPr lang="fr-FR" dirty="0" err="1" smtClean="0"/>
              <a:t>pensieri</a:t>
            </a:r>
            <a:r>
              <a:rPr lang="fr-FR" dirty="0" smtClean="0"/>
              <a:t>» (</a:t>
            </a:r>
            <a:r>
              <a:rPr lang="fr-FR" i="1" dirty="0" smtClean="0"/>
              <a:t>La morte di </a:t>
            </a:r>
            <a:r>
              <a:rPr lang="fr-FR" i="1" dirty="0" err="1" smtClean="0"/>
              <a:t>Stalin</a:t>
            </a:r>
            <a:r>
              <a:rPr lang="fr-FR" dirty="0" smtClean="0"/>
              <a:t>, p. 79).</a:t>
            </a:r>
          </a:p>
          <a:p>
            <a:r>
              <a:rPr lang="fr-FR" dirty="0" smtClean="0"/>
              <a:t>Chi </a:t>
            </a:r>
            <a:r>
              <a:rPr lang="fr-FR" dirty="0" err="1" smtClean="0"/>
              <a:t>è</a:t>
            </a:r>
            <a:r>
              <a:rPr lang="fr-FR" dirty="0" smtClean="0"/>
              <a:t> </a:t>
            </a:r>
            <a:r>
              <a:rPr lang="fr-FR" dirty="0" err="1" smtClean="0"/>
              <a:t>lo</a:t>
            </a:r>
            <a:r>
              <a:rPr lang="fr-FR" dirty="0" smtClean="0"/>
              <a:t> </a:t>
            </a:r>
            <a:r>
              <a:rPr lang="fr-FR" dirty="0" err="1" smtClean="0"/>
              <a:t>zio</a:t>
            </a:r>
            <a:r>
              <a:rPr lang="fr-FR" dirty="0" smtClean="0"/>
              <a:t> di </a:t>
            </a:r>
            <a:r>
              <a:rPr lang="fr-FR" i="1" dirty="0" smtClean="0"/>
              <a:t>Il </a:t>
            </a:r>
            <a:r>
              <a:rPr lang="fr-FR" i="1" dirty="0" err="1" smtClean="0"/>
              <a:t>quarantotto</a:t>
            </a:r>
            <a:r>
              <a:rPr lang="fr-FR" dirty="0" smtClean="0"/>
              <a:t>? Garibaldi, Nievo o tutti e due?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dirty="0" smtClean="0"/>
              <a:t>Chi e </a:t>
            </a:r>
            <a:r>
              <a:rPr lang="fr-FR" sz="3600" dirty="0" err="1" smtClean="0"/>
              <a:t>dove</a:t>
            </a:r>
            <a:r>
              <a:rPr lang="fr-FR" sz="3600" dirty="0" smtClean="0"/>
              <a:t> sono sono </a:t>
            </a:r>
            <a:r>
              <a:rPr lang="fr-FR" sz="3600" dirty="0" err="1" smtClean="0"/>
              <a:t>gli</a:t>
            </a:r>
            <a:r>
              <a:rPr lang="fr-FR" sz="3600" dirty="0" smtClean="0"/>
              <a:t> </a:t>
            </a:r>
            <a:r>
              <a:rPr lang="fr-FR" sz="3600" dirty="0" err="1" smtClean="0"/>
              <a:t>zii</a:t>
            </a:r>
            <a:r>
              <a:rPr lang="fr-FR" sz="3600" dirty="0" smtClean="0"/>
              <a:t> in </a:t>
            </a:r>
            <a:r>
              <a:rPr lang="fr-FR" sz="3600" i="1" dirty="0" smtClean="0"/>
              <a:t>L’</a:t>
            </a:r>
            <a:r>
              <a:rPr lang="fr-FR" sz="3600" i="1" dirty="0" err="1" smtClean="0"/>
              <a:t>antimonio</a:t>
            </a:r>
            <a:r>
              <a:rPr lang="fr-FR" sz="3600" dirty="0" smtClean="0"/>
              <a:t>? </a:t>
            </a:r>
            <a:r>
              <a:rPr lang="fr-FR" sz="3600" dirty="0" err="1" smtClean="0"/>
              <a:t>Partire</a:t>
            </a:r>
            <a:r>
              <a:rPr lang="fr-FR" sz="3600" dirty="0" smtClean="0"/>
              <a:t> </a:t>
            </a:r>
            <a:r>
              <a:rPr lang="fr-FR" sz="3600" dirty="0" err="1" smtClean="0"/>
              <a:t>dall’epigrafe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I </a:t>
            </a:r>
            <a:r>
              <a:rPr lang="fr-FR" dirty="0" err="1" smtClean="0"/>
              <a:t>primi</a:t>
            </a:r>
            <a:r>
              <a:rPr lang="fr-FR" dirty="0" smtClean="0"/>
              <a:t> due </a:t>
            </a:r>
            <a:r>
              <a:rPr lang="fr-FR" dirty="0" err="1" smtClean="0"/>
              <a:t>racconti</a:t>
            </a:r>
            <a:r>
              <a:rPr lang="fr-FR" dirty="0" smtClean="0"/>
              <a:t> non </a:t>
            </a:r>
            <a:r>
              <a:rPr lang="fr-FR" dirty="0" err="1" smtClean="0"/>
              <a:t>hanno</a:t>
            </a:r>
            <a:r>
              <a:rPr lang="fr-FR" dirty="0" smtClean="0"/>
              <a:t> </a:t>
            </a:r>
            <a:r>
              <a:rPr lang="fr-FR" dirty="0" err="1" smtClean="0"/>
              <a:t>epigrafe</a:t>
            </a:r>
            <a:r>
              <a:rPr lang="fr-FR" dirty="0" smtClean="0"/>
              <a:t>, </a:t>
            </a:r>
            <a:r>
              <a:rPr lang="fr-FR" dirty="0" err="1" smtClean="0"/>
              <a:t>gli</a:t>
            </a:r>
            <a:r>
              <a:rPr lang="fr-FR" dirty="0" smtClean="0"/>
              <a:t> </a:t>
            </a:r>
            <a:r>
              <a:rPr lang="fr-FR" dirty="0" err="1" smtClean="0"/>
              <a:t>ultimi</a:t>
            </a:r>
            <a:r>
              <a:rPr lang="fr-FR" dirty="0" smtClean="0"/>
              <a:t> due SI!</a:t>
            </a:r>
          </a:p>
          <a:p>
            <a:r>
              <a:rPr lang="fr-FR" dirty="0" err="1" smtClean="0"/>
              <a:t>Forse</a:t>
            </a:r>
            <a:r>
              <a:rPr lang="fr-FR" dirty="0" smtClean="0"/>
              <a:t> perché il </a:t>
            </a:r>
            <a:r>
              <a:rPr lang="fr-FR" dirty="0" err="1" smtClean="0"/>
              <a:t>titolo</a:t>
            </a:r>
            <a:r>
              <a:rPr lang="fr-FR" dirty="0" smtClean="0"/>
              <a:t> non basta più: </a:t>
            </a:r>
            <a:r>
              <a:rPr lang="fr-FR" i="1" dirty="0" smtClean="0"/>
              <a:t>Il </a:t>
            </a:r>
            <a:r>
              <a:rPr lang="fr-FR" i="1" dirty="0" err="1" smtClean="0"/>
              <a:t>quarantotto</a:t>
            </a:r>
            <a:r>
              <a:rPr lang="fr-FR" dirty="0" smtClean="0"/>
              <a:t> </a:t>
            </a:r>
            <a:r>
              <a:rPr lang="fr-FR" dirty="0" err="1" smtClean="0"/>
              <a:t>europeo</a:t>
            </a:r>
            <a:r>
              <a:rPr lang="fr-FR" dirty="0" smtClean="0"/>
              <a:t> e le </a:t>
            </a:r>
            <a:r>
              <a:rPr lang="fr-FR" dirty="0" err="1" smtClean="0"/>
              <a:t>plurali</a:t>
            </a:r>
            <a:r>
              <a:rPr lang="fr-FR" dirty="0" smtClean="0"/>
              <a:t> e «suggestive </a:t>
            </a:r>
            <a:r>
              <a:rPr lang="fr-FR" dirty="0" err="1" smtClean="0"/>
              <a:t>ragioni</a:t>
            </a:r>
            <a:r>
              <a:rPr lang="fr-FR" dirty="0" smtClean="0"/>
              <a:t>» di </a:t>
            </a:r>
            <a:r>
              <a:rPr lang="fr-FR" i="1" dirty="0" smtClean="0"/>
              <a:t>L’</a:t>
            </a:r>
            <a:r>
              <a:rPr lang="fr-FR" i="1" dirty="0" err="1" smtClean="0"/>
              <a:t>antimonio</a:t>
            </a:r>
            <a:r>
              <a:rPr lang="fr-FR" dirty="0" smtClean="0"/>
              <a:t> sono «al di là </a:t>
            </a:r>
            <a:r>
              <a:rPr lang="fr-FR" dirty="0" err="1" smtClean="0"/>
              <a:t>del</a:t>
            </a:r>
            <a:r>
              <a:rPr lang="fr-FR" dirty="0" smtClean="0"/>
              <a:t> bene e </a:t>
            </a:r>
            <a:r>
              <a:rPr lang="fr-FR" dirty="0" err="1" smtClean="0"/>
              <a:t>del</a:t>
            </a:r>
            <a:r>
              <a:rPr lang="fr-FR" dirty="0" smtClean="0"/>
              <a:t> male» </a:t>
            </a:r>
            <a:r>
              <a:rPr lang="fr-FR" dirty="0" err="1" smtClean="0"/>
              <a:t>della</a:t>
            </a:r>
            <a:r>
              <a:rPr lang="fr-FR" dirty="0" smtClean="0"/>
              <a:t> </a:t>
            </a:r>
            <a:r>
              <a:rPr lang="fr-FR" dirty="0" err="1" smtClean="0"/>
              <a:t>Sicilia</a:t>
            </a:r>
            <a:r>
              <a:rPr lang="fr-FR" dirty="0" smtClean="0"/>
              <a:t>, ben più </a:t>
            </a:r>
            <a:r>
              <a:rPr lang="fr-FR" dirty="0" err="1" smtClean="0"/>
              <a:t>dell’America</a:t>
            </a:r>
            <a:r>
              <a:rPr lang="fr-FR" dirty="0" smtClean="0"/>
              <a:t> e </a:t>
            </a:r>
            <a:r>
              <a:rPr lang="fr-FR" dirty="0" err="1" smtClean="0"/>
              <a:t>della</a:t>
            </a:r>
            <a:r>
              <a:rPr lang="fr-FR" dirty="0" smtClean="0"/>
              <a:t> </a:t>
            </a:r>
            <a:r>
              <a:rPr lang="fr-FR" dirty="0" err="1" smtClean="0"/>
              <a:t>Russia</a:t>
            </a:r>
            <a:r>
              <a:rPr lang="fr-FR" dirty="0" smtClean="0"/>
              <a:t> </a:t>
            </a:r>
            <a:r>
              <a:rPr lang="fr-FR" dirty="0" err="1" smtClean="0"/>
              <a:t>staliniana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secondo</a:t>
            </a:r>
            <a:r>
              <a:rPr lang="fr-FR" dirty="0" smtClean="0"/>
              <a:t> </a:t>
            </a:r>
            <a:r>
              <a:rPr lang="fr-FR" dirty="0" err="1" smtClean="0"/>
              <a:t>dopoguerra</a:t>
            </a:r>
            <a:r>
              <a:rPr lang="fr-FR" dirty="0" smtClean="0"/>
              <a:t>, e </a:t>
            </a:r>
            <a:r>
              <a:rPr lang="fr-FR" dirty="0" err="1" smtClean="0"/>
              <a:t>attaccano</a:t>
            </a:r>
            <a:r>
              <a:rPr lang="fr-FR" dirty="0" smtClean="0"/>
              <a:t> più </a:t>
            </a:r>
            <a:r>
              <a:rPr lang="fr-FR" dirty="0" err="1" smtClean="0"/>
              <a:t>generalmente</a:t>
            </a:r>
            <a:r>
              <a:rPr lang="fr-FR" dirty="0" smtClean="0"/>
              <a:t> la </a:t>
            </a:r>
            <a:r>
              <a:rPr lang="fr-FR" dirty="0" err="1" smtClean="0"/>
              <a:t>vacuità</a:t>
            </a:r>
            <a:r>
              <a:rPr lang="fr-FR" dirty="0" smtClean="0"/>
              <a:t> morale e la </a:t>
            </a:r>
            <a:r>
              <a:rPr lang="fr-FR" dirty="0" err="1" smtClean="0"/>
              <a:t>mancanza</a:t>
            </a:r>
            <a:r>
              <a:rPr lang="fr-FR" dirty="0" smtClean="0"/>
              <a:t> di </a:t>
            </a:r>
            <a:r>
              <a:rPr lang="fr-FR" dirty="0" err="1" smtClean="0"/>
              <a:t>senso</a:t>
            </a:r>
            <a:r>
              <a:rPr lang="fr-FR" dirty="0" smtClean="0"/>
              <a:t> </a:t>
            </a:r>
            <a:r>
              <a:rPr lang="fr-FR" dirty="0" err="1" smtClean="0"/>
              <a:t>critico</a:t>
            </a:r>
            <a:r>
              <a:rPr lang="fr-FR" dirty="0" smtClean="0"/>
              <a:t>.</a:t>
            </a:r>
          </a:p>
          <a:p>
            <a:r>
              <a:rPr lang="fr-FR" dirty="0" smtClean="0"/>
              <a:t>C’</a:t>
            </a:r>
            <a:r>
              <a:rPr lang="fr-FR" dirty="0" err="1" smtClean="0"/>
              <a:t>è</a:t>
            </a:r>
            <a:r>
              <a:rPr lang="fr-FR" dirty="0" smtClean="0"/>
              <a:t> un </a:t>
            </a:r>
            <a:r>
              <a:rPr lang="fr-FR" dirty="0" err="1" smtClean="0"/>
              <a:t>legame</a:t>
            </a:r>
            <a:r>
              <a:rPr lang="fr-FR" dirty="0" smtClean="0"/>
              <a:t>: </a:t>
            </a:r>
            <a:r>
              <a:rPr lang="fr-FR" dirty="0" err="1" smtClean="0"/>
              <a:t>confusione</a:t>
            </a:r>
            <a:r>
              <a:rPr lang="fr-FR" dirty="0" smtClean="0"/>
              <a:t>… trouble.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due </a:t>
            </a:r>
            <a:r>
              <a:rPr lang="fr-FR" dirty="0" err="1" smtClean="0"/>
              <a:t>epigrafi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QUARANTOTTU, s. m. </a:t>
            </a:r>
            <a:r>
              <a:rPr lang="fr-FR" dirty="0" err="1" smtClean="0"/>
              <a:t>disordine</a:t>
            </a:r>
            <a:r>
              <a:rPr lang="fr-FR" dirty="0" smtClean="0"/>
              <a:t>, </a:t>
            </a:r>
            <a:r>
              <a:rPr lang="fr-FR" dirty="0" err="1" smtClean="0"/>
              <a:t>confusione</a:t>
            </a:r>
            <a:r>
              <a:rPr lang="fr-FR" dirty="0" smtClean="0"/>
              <a:t>. I. </a:t>
            </a:r>
            <a:r>
              <a:rPr lang="fr-FR" dirty="0" err="1" smtClean="0"/>
              <a:t>Dagli</a:t>
            </a:r>
            <a:r>
              <a:rPr lang="fr-FR" dirty="0" smtClean="0"/>
              <a:t> </a:t>
            </a:r>
            <a:r>
              <a:rPr lang="fr-FR" dirty="0" err="1" smtClean="0"/>
              <a:t>avvenimenti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1848 in </a:t>
            </a:r>
            <a:r>
              <a:rPr lang="fr-FR" dirty="0" err="1" smtClean="0"/>
              <a:t>Sicilia</a:t>
            </a:r>
            <a:r>
              <a:rPr lang="fr-FR" dirty="0" smtClean="0"/>
              <a:t>. 2. </a:t>
            </a:r>
            <a:r>
              <a:rPr lang="fr-FR" i="1" dirty="0" err="1" smtClean="0"/>
              <a:t>Fari</a:t>
            </a:r>
            <a:r>
              <a:rPr lang="fr-FR" i="1" dirty="0" smtClean="0"/>
              <a:t> lu </a:t>
            </a:r>
            <a:r>
              <a:rPr lang="fr-FR" i="1" dirty="0" err="1" smtClean="0"/>
              <a:t>qurantottu</a:t>
            </a:r>
            <a:r>
              <a:rPr lang="fr-FR" i="1" dirty="0" smtClean="0"/>
              <a:t>, </a:t>
            </a:r>
            <a:r>
              <a:rPr lang="fr-FR" i="1" dirty="0" err="1" smtClean="0"/>
              <a:t>finiri</a:t>
            </a:r>
            <a:r>
              <a:rPr lang="fr-FR" i="1" dirty="0" smtClean="0"/>
              <a:t> a </a:t>
            </a:r>
            <a:r>
              <a:rPr lang="fr-FR" i="1" dirty="0" err="1" smtClean="0"/>
              <a:t>quarantottu</a:t>
            </a:r>
            <a:r>
              <a:rPr lang="fr-FR" i="1" dirty="0" smtClean="0"/>
              <a:t>, </a:t>
            </a:r>
            <a:r>
              <a:rPr lang="fr-FR" i="1" dirty="0" err="1" smtClean="0"/>
              <a:t>apprufittari</a:t>
            </a:r>
            <a:r>
              <a:rPr lang="fr-FR" i="1" dirty="0" smtClean="0"/>
              <a:t> di lu </a:t>
            </a:r>
            <a:r>
              <a:rPr lang="fr-FR" i="1" dirty="0" err="1" smtClean="0"/>
              <a:t>quarantottu</a:t>
            </a:r>
            <a:r>
              <a:rPr lang="fr-FR" dirty="0" smtClean="0"/>
              <a:t>, fig. </a:t>
            </a:r>
            <a:r>
              <a:rPr lang="fr-FR" dirty="0" err="1" smtClean="0"/>
              <a:t>vale</a:t>
            </a:r>
            <a:r>
              <a:rPr lang="fr-FR" dirty="0" smtClean="0"/>
              <a:t>: </a:t>
            </a:r>
            <a:r>
              <a:rPr lang="fr-FR" dirty="0" err="1" smtClean="0"/>
              <a:t>fare</a:t>
            </a:r>
            <a:r>
              <a:rPr lang="fr-FR" dirty="0" smtClean="0"/>
              <a:t> </a:t>
            </a:r>
            <a:r>
              <a:rPr lang="fr-FR" dirty="0" err="1" smtClean="0"/>
              <a:t>confusione</a:t>
            </a:r>
            <a:r>
              <a:rPr lang="fr-FR" dirty="0" smtClean="0"/>
              <a:t>, </a:t>
            </a:r>
            <a:r>
              <a:rPr lang="fr-FR" dirty="0" err="1" smtClean="0"/>
              <a:t>finire</a:t>
            </a:r>
            <a:r>
              <a:rPr lang="fr-FR" dirty="0" smtClean="0"/>
              <a:t> in </a:t>
            </a:r>
            <a:r>
              <a:rPr lang="fr-FR" dirty="0" err="1" smtClean="0"/>
              <a:t>confusione</a:t>
            </a:r>
            <a:r>
              <a:rPr lang="fr-FR" dirty="0" smtClean="0"/>
              <a:t>, </a:t>
            </a:r>
            <a:r>
              <a:rPr lang="fr-FR" dirty="0" err="1" smtClean="0"/>
              <a:t>profittare</a:t>
            </a:r>
            <a:r>
              <a:rPr lang="fr-FR" dirty="0" smtClean="0"/>
              <a:t> </a:t>
            </a:r>
            <a:r>
              <a:rPr lang="fr-FR" dirty="0" err="1" smtClean="0"/>
              <a:t>della</a:t>
            </a:r>
            <a:r>
              <a:rPr lang="fr-FR" dirty="0" smtClean="0"/>
              <a:t> </a:t>
            </a:r>
            <a:r>
              <a:rPr lang="fr-FR" dirty="0" err="1" smtClean="0"/>
              <a:t>confusione</a:t>
            </a:r>
            <a:r>
              <a:rPr lang="fr-FR" dirty="0" smtClean="0"/>
              <a:t>.</a:t>
            </a:r>
          </a:p>
          <a:p>
            <a:r>
              <a:rPr lang="fr-FR" dirty="0" smtClean="0"/>
              <a:t>GAETANO PERUZZO, </a:t>
            </a:r>
            <a:r>
              <a:rPr lang="fr-FR" i="1" dirty="0" err="1" smtClean="0"/>
              <a:t>Dizionario</a:t>
            </a:r>
            <a:r>
              <a:rPr lang="fr-FR" i="1" dirty="0" smtClean="0"/>
              <a:t> </a:t>
            </a:r>
            <a:r>
              <a:rPr lang="fr-FR" i="1" dirty="0" err="1" smtClean="0"/>
              <a:t>siculo-italiano</a:t>
            </a:r>
            <a:r>
              <a:rPr lang="fr-FR" dirty="0" smtClean="0"/>
              <a:t>, Tip. </a:t>
            </a:r>
            <a:r>
              <a:rPr lang="fr-FR" dirty="0" err="1" smtClean="0"/>
              <a:t>Amato</a:t>
            </a:r>
            <a:r>
              <a:rPr lang="fr-FR" dirty="0" smtClean="0"/>
              <a:t>, Castro 1881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due </a:t>
            </a:r>
            <a:r>
              <a:rPr lang="fr-FR" dirty="0" err="1" smtClean="0"/>
              <a:t>epigrafi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 And the Cardinal </a:t>
            </a:r>
            <a:r>
              <a:rPr lang="fr-FR" i="1" dirty="0" err="1" smtClean="0"/>
              <a:t>dying</a:t>
            </a:r>
            <a:r>
              <a:rPr lang="fr-FR" i="1" dirty="0" smtClean="0"/>
              <a:t> and </a:t>
            </a:r>
            <a:r>
              <a:rPr lang="fr-FR" i="1" dirty="0" err="1" smtClean="0"/>
              <a:t>Sicily</a:t>
            </a:r>
            <a:r>
              <a:rPr lang="fr-FR" i="1" dirty="0" smtClean="0"/>
              <a:t> over the </a:t>
            </a:r>
            <a:r>
              <a:rPr lang="fr-FR" i="1" dirty="0" err="1" smtClean="0"/>
              <a:t>ears</a:t>
            </a:r>
            <a:r>
              <a:rPr lang="fr-FR" i="1" dirty="0" smtClean="0"/>
              <a:t> – Trouble </a:t>
            </a:r>
            <a:r>
              <a:rPr lang="fr-FR" i="1" dirty="0" err="1" smtClean="0"/>
              <a:t>enough</a:t>
            </a:r>
            <a:r>
              <a:rPr lang="fr-FR" i="1" dirty="0" smtClean="0"/>
              <a:t> </a:t>
            </a:r>
            <a:r>
              <a:rPr lang="fr-FR" i="1" dirty="0" err="1" smtClean="0"/>
              <a:t>without</a:t>
            </a:r>
            <a:r>
              <a:rPr lang="fr-FR" i="1" dirty="0" smtClean="0"/>
              <a:t> new lands to </a:t>
            </a:r>
            <a:r>
              <a:rPr lang="fr-FR" i="1" dirty="0" err="1" smtClean="0"/>
              <a:t>be</a:t>
            </a:r>
            <a:r>
              <a:rPr lang="fr-FR" i="1" dirty="0" smtClean="0"/>
              <a:t> </a:t>
            </a:r>
            <a:r>
              <a:rPr lang="fr-FR" i="1" dirty="0" err="1" smtClean="0"/>
              <a:t>conquered</a:t>
            </a:r>
            <a:r>
              <a:rPr lang="fr-FR" i="1" dirty="0" smtClean="0"/>
              <a:t>… </a:t>
            </a:r>
            <a:r>
              <a:rPr lang="fr-FR" i="1" dirty="0" err="1" smtClean="0"/>
              <a:t>We</a:t>
            </a:r>
            <a:r>
              <a:rPr lang="fr-FR" i="1" dirty="0" smtClean="0"/>
              <a:t> </a:t>
            </a:r>
            <a:r>
              <a:rPr lang="fr-FR" i="1" dirty="0" err="1" smtClean="0"/>
              <a:t>signed</a:t>
            </a:r>
            <a:r>
              <a:rPr lang="fr-FR" i="1" dirty="0" smtClean="0"/>
              <a:t> on and </a:t>
            </a:r>
            <a:r>
              <a:rPr lang="fr-FR" i="1" dirty="0" err="1" smtClean="0"/>
              <a:t>we</a:t>
            </a:r>
            <a:r>
              <a:rPr lang="fr-FR" i="1" dirty="0" smtClean="0"/>
              <a:t> </a:t>
            </a:r>
            <a:r>
              <a:rPr lang="fr-FR" i="1" dirty="0" err="1" smtClean="0"/>
              <a:t>sailed</a:t>
            </a:r>
            <a:r>
              <a:rPr lang="fr-FR" i="1" dirty="0" smtClean="0"/>
              <a:t> by the first </a:t>
            </a:r>
            <a:r>
              <a:rPr lang="fr-FR" i="1" dirty="0" err="1" smtClean="0"/>
              <a:t>tide</a:t>
            </a:r>
            <a:r>
              <a:rPr lang="fr-FR" i="1" dirty="0" smtClean="0"/>
              <a:t>…</a:t>
            </a:r>
          </a:p>
          <a:p>
            <a:r>
              <a:rPr lang="fr-FR" dirty="0" smtClean="0"/>
              <a:t>A. MAC LEISH, </a:t>
            </a:r>
            <a:r>
              <a:rPr lang="fr-FR" i="1" dirty="0" smtClean="0"/>
              <a:t>Conquistador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</a:t>
            </a:r>
            <a:r>
              <a:rPr lang="fr-FR" dirty="0" err="1" smtClean="0"/>
              <a:t>epigrafe</a:t>
            </a:r>
            <a:r>
              <a:rPr lang="fr-FR" dirty="0" smtClean="0"/>
              <a:t> di </a:t>
            </a:r>
            <a:r>
              <a:rPr lang="fr-FR" i="1" dirty="0" smtClean="0"/>
              <a:t>L’</a:t>
            </a:r>
            <a:r>
              <a:rPr lang="fr-FR" i="1" dirty="0" err="1" smtClean="0"/>
              <a:t>antimonio</a:t>
            </a:r>
            <a:r>
              <a:rPr lang="fr-FR" dirty="0" smtClean="0"/>
              <a:t> 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800" dirty="0" err="1" smtClean="0"/>
              <a:t>Citare</a:t>
            </a:r>
            <a:r>
              <a:rPr lang="fr-FR" sz="1800" dirty="0" smtClean="0"/>
              <a:t> Archi </a:t>
            </a:r>
            <a:r>
              <a:rPr lang="fr-FR" sz="1800" dirty="0" err="1" smtClean="0"/>
              <a:t>MacLeish</a:t>
            </a:r>
            <a:r>
              <a:rPr lang="fr-FR" sz="1800" dirty="0" smtClean="0"/>
              <a:t> (1892-1982) </a:t>
            </a:r>
            <a:r>
              <a:rPr lang="fr-FR" sz="1800" dirty="0" err="1" smtClean="0"/>
              <a:t>era</a:t>
            </a:r>
            <a:r>
              <a:rPr lang="fr-FR" sz="1800" dirty="0" smtClean="0"/>
              <a:t> come </a:t>
            </a:r>
            <a:r>
              <a:rPr lang="fr-FR" sz="1800" dirty="0" err="1" smtClean="0"/>
              <a:t>citare</a:t>
            </a:r>
            <a:r>
              <a:rPr lang="fr-FR" sz="1800" dirty="0" smtClean="0"/>
              <a:t> Gaetano </a:t>
            </a:r>
            <a:r>
              <a:rPr lang="fr-FR" sz="1800" dirty="0" err="1" smtClean="0"/>
              <a:t>Peruzzo</a:t>
            </a:r>
            <a:r>
              <a:rPr lang="fr-FR" sz="1800" dirty="0" smtClean="0"/>
              <a:t>. Sciascia </a:t>
            </a:r>
            <a:r>
              <a:rPr lang="fr-FR" sz="1800" dirty="0" err="1" smtClean="0"/>
              <a:t>aveva</a:t>
            </a:r>
            <a:r>
              <a:rPr lang="fr-FR" sz="1800" dirty="0" smtClean="0"/>
              <a:t> un </a:t>
            </a:r>
            <a:r>
              <a:rPr lang="fr-FR" sz="1800" dirty="0" err="1" smtClean="0"/>
              <a:t>Suo</a:t>
            </a:r>
            <a:r>
              <a:rPr lang="fr-FR" sz="1800" dirty="0" smtClean="0"/>
              <a:t> </a:t>
            </a:r>
            <a:r>
              <a:rPr lang="fr-FR" sz="1800" dirty="0" err="1" smtClean="0"/>
              <a:t>vocabolario</a:t>
            </a:r>
            <a:r>
              <a:rPr lang="fr-FR" sz="1800" dirty="0" smtClean="0"/>
              <a:t> </a:t>
            </a:r>
            <a:r>
              <a:rPr lang="fr-FR" sz="1800" dirty="0" err="1" smtClean="0"/>
              <a:t>enciclopedico</a:t>
            </a:r>
            <a:r>
              <a:rPr lang="fr-FR" sz="1800" dirty="0" smtClean="0"/>
              <a:t> in </a:t>
            </a:r>
            <a:r>
              <a:rPr lang="fr-FR" sz="1800" dirty="0" err="1" smtClean="0"/>
              <a:t>cui</a:t>
            </a:r>
            <a:r>
              <a:rPr lang="fr-FR" sz="1800" dirty="0" smtClean="0"/>
              <a:t> </a:t>
            </a:r>
            <a:r>
              <a:rPr lang="fr-FR" sz="1800" dirty="0" err="1" smtClean="0"/>
              <a:t>ogni</a:t>
            </a:r>
            <a:r>
              <a:rPr lang="fr-FR" sz="1800" dirty="0" smtClean="0"/>
              <a:t> </a:t>
            </a:r>
            <a:r>
              <a:rPr lang="fr-FR" sz="1800" dirty="0" err="1" smtClean="0"/>
              <a:t>autore</a:t>
            </a:r>
            <a:r>
              <a:rPr lang="fr-FR" sz="1800" dirty="0" smtClean="0"/>
              <a:t> </a:t>
            </a:r>
            <a:r>
              <a:rPr lang="fr-FR" sz="1800" dirty="0" err="1" smtClean="0"/>
              <a:t>significava</a:t>
            </a:r>
            <a:r>
              <a:rPr lang="fr-FR" sz="1800" dirty="0" smtClean="0"/>
              <a:t> </a:t>
            </a:r>
            <a:r>
              <a:rPr lang="fr-FR" sz="1800" dirty="0" err="1" smtClean="0"/>
              <a:t>qualcosa</a:t>
            </a:r>
            <a:r>
              <a:rPr lang="fr-FR" sz="1800" dirty="0" smtClean="0"/>
              <a:t> di </a:t>
            </a:r>
            <a:r>
              <a:rPr lang="fr-FR" sz="1800" dirty="0" err="1" smtClean="0"/>
              <a:t>preciso</a:t>
            </a:r>
            <a:r>
              <a:rPr lang="fr-FR" sz="1800" dirty="0" smtClean="0"/>
              <a:t>, in </a:t>
            </a:r>
            <a:r>
              <a:rPr lang="fr-FR" sz="1800" dirty="0" err="1" smtClean="0"/>
              <a:t>seno</a:t>
            </a:r>
            <a:r>
              <a:rPr lang="fr-FR" sz="1800" dirty="0" smtClean="0"/>
              <a:t> a ratio </a:t>
            </a:r>
            <a:r>
              <a:rPr lang="fr-FR" sz="1800" dirty="0" err="1" smtClean="0"/>
              <a:t>illuminista</a:t>
            </a:r>
            <a:r>
              <a:rPr lang="fr-FR" sz="1800" dirty="0" smtClean="0"/>
              <a:t>. Al tempo </a:t>
            </a:r>
            <a:r>
              <a:rPr lang="fr-FR" sz="1800" dirty="0" err="1" smtClean="0"/>
              <a:t>stesso</a:t>
            </a:r>
            <a:r>
              <a:rPr lang="fr-FR" sz="1800" dirty="0" smtClean="0"/>
              <a:t>, non </a:t>
            </a:r>
            <a:r>
              <a:rPr lang="fr-FR" sz="1800" dirty="0" err="1" smtClean="0"/>
              <a:t>bisogna</a:t>
            </a:r>
            <a:r>
              <a:rPr lang="fr-FR" sz="1800" dirty="0" smtClean="0"/>
              <a:t> </a:t>
            </a:r>
            <a:r>
              <a:rPr lang="fr-FR" sz="1800" dirty="0" err="1" smtClean="0"/>
              <a:t>dimenticare</a:t>
            </a:r>
            <a:r>
              <a:rPr lang="fr-FR" sz="1800" dirty="0" smtClean="0"/>
              <a:t> </a:t>
            </a:r>
            <a:r>
              <a:rPr lang="fr-FR" sz="1800" dirty="0" err="1" smtClean="0"/>
              <a:t>che</a:t>
            </a:r>
            <a:r>
              <a:rPr lang="fr-FR" sz="1800" dirty="0" smtClean="0"/>
              <a:t> </a:t>
            </a:r>
            <a:r>
              <a:rPr lang="fr-FR" sz="1800" dirty="0" err="1" smtClean="0"/>
              <a:t>possedeva</a:t>
            </a:r>
            <a:r>
              <a:rPr lang="fr-FR" sz="1800" dirty="0" smtClean="0"/>
              <a:t> un </a:t>
            </a:r>
            <a:r>
              <a:rPr lang="fr-FR" sz="1800" dirty="0" err="1" smtClean="0"/>
              <a:t>istinto</a:t>
            </a:r>
            <a:r>
              <a:rPr lang="fr-FR" sz="1800" dirty="0" smtClean="0"/>
              <a:t>, anche </a:t>
            </a:r>
            <a:r>
              <a:rPr lang="fr-FR" sz="1800" dirty="0" err="1" smtClean="0"/>
              <a:t>rapinoso</a:t>
            </a:r>
            <a:r>
              <a:rPr lang="fr-FR" sz="1800" dirty="0" smtClean="0"/>
              <a:t> e ‘</a:t>
            </a:r>
            <a:r>
              <a:rPr lang="fr-FR" sz="1800" dirty="0" err="1" smtClean="0"/>
              <a:t>disinvolto</a:t>
            </a:r>
            <a:r>
              <a:rPr lang="fr-FR" sz="1800" dirty="0" smtClean="0"/>
              <a:t>', </a:t>
            </a:r>
            <a:r>
              <a:rPr lang="fr-FR" sz="1800" dirty="0" err="1" smtClean="0"/>
              <a:t>nel</a:t>
            </a:r>
            <a:r>
              <a:rPr lang="fr-FR" sz="1800" dirty="0" smtClean="0"/>
              <a:t> </a:t>
            </a:r>
            <a:r>
              <a:rPr lang="fr-FR" sz="1800" dirty="0" err="1" smtClean="0"/>
              <a:t>scegliere</a:t>
            </a:r>
            <a:r>
              <a:rPr lang="fr-FR" sz="1800" dirty="0" smtClean="0"/>
              <a:t>, </a:t>
            </a:r>
            <a:r>
              <a:rPr lang="fr-FR" sz="1800" dirty="0" err="1" smtClean="0"/>
              <a:t>tra</a:t>
            </a:r>
            <a:r>
              <a:rPr lang="fr-FR" sz="1800" dirty="0" smtClean="0"/>
              <a:t> </a:t>
            </a:r>
            <a:r>
              <a:rPr lang="fr-FR" sz="1800" dirty="0" err="1" smtClean="0"/>
              <a:t>allusioni</a:t>
            </a:r>
            <a:r>
              <a:rPr lang="fr-FR" sz="1800" dirty="0" smtClean="0"/>
              <a:t> e </a:t>
            </a:r>
            <a:r>
              <a:rPr lang="fr-FR" sz="1800" dirty="0" err="1" smtClean="0"/>
              <a:t>tagli</a:t>
            </a:r>
            <a:r>
              <a:rPr lang="fr-FR" sz="1800" dirty="0" smtClean="0"/>
              <a:t>, </a:t>
            </a:r>
            <a:r>
              <a:rPr lang="fr-FR" sz="1800" dirty="0" err="1" smtClean="0"/>
              <a:t>un’epigrafe</a:t>
            </a:r>
            <a:r>
              <a:rPr lang="fr-FR" sz="1800" dirty="0" smtClean="0"/>
              <a:t>, un </a:t>
            </a:r>
            <a:r>
              <a:rPr lang="fr-FR" sz="1800" dirty="0" err="1" smtClean="0"/>
              <a:t>titolo</a:t>
            </a:r>
            <a:r>
              <a:rPr lang="fr-FR" sz="1800" dirty="0" smtClean="0"/>
              <a:t> e </a:t>
            </a:r>
            <a:r>
              <a:rPr lang="fr-FR" sz="1800" dirty="0" err="1" smtClean="0"/>
              <a:t>tant'altro</a:t>
            </a:r>
            <a:r>
              <a:rPr lang="fr-FR" sz="1800" dirty="0" smtClean="0"/>
              <a:t>. Ma </a:t>
            </a:r>
            <a:r>
              <a:rPr lang="fr-FR" sz="1800" dirty="0" err="1" smtClean="0"/>
              <a:t>andiamo</a:t>
            </a:r>
            <a:r>
              <a:rPr lang="fr-FR" sz="1800" dirty="0" smtClean="0"/>
              <a:t> con </a:t>
            </a:r>
            <a:r>
              <a:rPr lang="fr-FR" sz="1800" dirty="0" err="1" smtClean="0"/>
              <a:t>ordine</a:t>
            </a:r>
            <a:r>
              <a:rPr lang="fr-FR" sz="1800" dirty="0" smtClean="0"/>
              <a:t>.</a:t>
            </a:r>
          </a:p>
          <a:p>
            <a:r>
              <a:rPr lang="fr-FR" sz="1800" dirty="0" smtClean="0"/>
              <a:t>Si </a:t>
            </a:r>
            <a:r>
              <a:rPr lang="fr-FR" sz="1800" dirty="0" err="1" smtClean="0"/>
              <a:t>tratta</a:t>
            </a:r>
            <a:r>
              <a:rPr lang="fr-FR" sz="1800" dirty="0" smtClean="0"/>
              <a:t> di Conquistador, Cambridge : The Riverside </a:t>
            </a:r>
            <a:r>
              <a:rPr lang="fr-FR" sz="1800" dirty="0" err="1" smtClean="0"/>
              <a:t>press</a:t>
            </a:r>
            <a:r>
              <a:rPr lang="fr-FR" sz="1800" dirty="0" smtClean="0"/>
              <a:t>, 1932. Sciascia </a:t>
            </a:r>
            <a:r>
              <a:rPr lang="fr-FR" sz="1800" dirty="0" err="1" smtClean="0"/>
              <a:t>probabilmente</a:t>
            </a:r>
            <a:r>
              <a:rPr lang="fr-FR" sz="1800" dirty="0" smtClean="0"/>
              <a:t> </a:t>
            </a:r>
            <a:r>
              <a:rPr lang="fr-FR" sz="1800" dirty="0" err="1" smtClean="0"/>
              <a:t>leggeva</a:t>
            </a:r>
            <a:r>
              <a:rPr lang="fr-FR" sz="1800" dirty="0" smtClean="0"/>
              <a:t>, al tempo </a:t>
            </a:r>
            <a:r>
              <a:rPr lang="fr-FR" sz="1800" dirty="0" err="1" smtClean="0"/>
              <a:t>degli</a:t>
            </a:r>
            <a:r>
              <a:rPr lang="fr-FR" sz="1800" dirty="0" smtClean="0"/>
              <a:t> </a:t>
            </a:r>
            <a:r>
              <a:rPr lang="fr-FR" sz="1800" i="1" dirty="0" err="1" smtClean="0"/>
              <a:t>Zii</a:t>
            </a:r>
            <a:r>
              <a:rPr lang="fr-FR" sz="1800" i="1" dirty="0" smtClean="0"/>
              <a:t> </a:t>
            </a:r>
            <a:r>
              <a:rPr lang="fr-FR" sz="1800" dirty="0" smtClean="0"/>
              <a:t>e </a:t>
            </a:r>
            <a:r>
              <a:rPr lang="fr-FR" sz="1800" dirty="0" err="1" smtClean="0"/>
              <a:t>dell</a:t>
            </a:r>
            <a:r>
              <a:rPr lang="fr-FR" sz="1800" i="1" dirty="0" err="1" smtClean="0"/>
              <a:t>’Antimonio</a:t>
            </a:r>
            <a:r>
              <a:rPr lang="fr-FR" sz="1800" dirty="0" smtClean="0"/>
              <a:t>, in italiano:</a:t>
            </a:r>
            <a:r>
              <a:rPr lang="fr-FR" sz="1800" i="1" dirty="0" smtClean="0"/>
              <a:t> Dal </a:t>
            </a:r>
            <a:r>
              <a:rPr lang="fr-FR" sz="1800" i="1" dirty="0" err="1" smtClean="0"/>
              <a:t>poema</a:t>
            </a:r>
            <a:r>
              <a:rPr lang="fr-FR" sz="1800" i="1" dirty="0" smtClean="0"/>
              <a:t> Conquistador </a:t>
            </a:r>
            <a:r>
              <a:rPr lang="fr-FR" sz="1800" dirty="0" smtClean="0"/>
              <a:t>/ Archibald </a:t>
            </a:r>
            <a:r>
              <a:rPr lang="fr-FR" sz="1800" dirty="0" err="1" smtClean="0"/>
              <a:t>MacLeish</a:t>
            </a:r>
            <a:r>
              <a:rPr lang="fr-FR" sz="1800" dirty="0" smtClean="0"/>
              <a:t> ; a cura di Roberto </a:t>
            </a:r>
            <a:r>
              <a:rPr lang="fr-FR" sz="1800" dirty="0" err="1" smtClean="0"/>
              <a:t>Sanesi</a:t>
            </a:r>
            <a:r>
              <a:rPr lang="fr-FR" sz="1800" dirty="0" smtClean="0"/>
              <a:t>, Varese : Magenta, 1957, ma </a:t>
            </a:r>
            <a:r>
              <a:rPr lang="fr-FR" sz="1800" dirty="0" err="1" smtClean="0"/>
              <a:t>bisognerebbe</a:t>
            </a:r>
            <a:r>
              <a:rPr lang="fr-FR" sz="1800" dirty="0" smtClean="0"/>
              <a:t> </a:t>
            </a:r>
            <a:r>
              <a:rPr lang="fr-FR" sz="1800" dirty="0" err="1" smtClean="0"/>
              <a:t>verificare</a:t>
            </a:r>
            <a:r>
              <a:rPr lang="fr-FR" sz="1800" dirty="0" smtClean="0"/>
              <a:t> se c’</a:t>
            </a:r>
            <a:r>
              <a:rPr lang="fr-FR" sz="1800" dirty="0" err="1" smtClean="0"/>
              <a:t>è</a:t>
            </a:r>
            <a:r>
              <a:rPr lang="fr-FR" sz="1800" dirty="0" smtClean="0"/>
              <a:t> la «</a:t>
            </a:r>
            <a:r>
              <a:rPr lang="fr-FR" sz="1800" dirty="0" err="1" smtClean="0"/>
              <a:t>Bernàl</a:t>
            </a:r>
            <a:r>
              <a:rPr lang="fr-FR" sz="1800" dirty="0" smtClean="0"/>
              <a:t> </a:t>
            </a:r>
            <a:r>
              <a:rPr lang="fr-FR" sz="1800" dirty="0" err="1" smtClean="0"/>
              <a:t>Díaz</a:t>
            </a:r>
            <a:r>
              <a:rPr lang="fr-FR" sz="1800" dirty="0" smtClean="0"/>
              <a:t> </a:t>
            </a:r>
            <a:r>
              <a:rPr lang="fr-FR" sz="1800" dirty="0" err="1" smtClean="0"/>
              <a:t>preface</a:t>
            </a:r>
            <a:r>
              <a:rPr lang="fr-FR" sz="1800" dirty="0" smtClean="0"/>
              <a:t> to </a:t>
            </a:r>
            <a:r>
              <a:rPr lang="fr-FR" sz="1800" dirty="0" err="1" smtClean="0"/>
              <a:t>his</a:t>
            </a:r>
            <a:r>
              <a:rPr lang="fr-FR" sz="1800" dirty="0" smtClean="0"/>
              <a:t> book». Il </a:t>
            </a:r>
            <a:r>
              <a:rPr lang="fr-FR" sz="1800" dirty="0" err="1" smtClean="0"/>
              <a:t>passo</a:t>
            </a:r>
            <a:r>
              <a:rPr lang="fr-FR" sz="1800" dirty="0" smtClean="0"/>
              <a:t> </a:t>
            </a:r>
            <a:r>
              <a:rPr lang="fr-FR" sz="1800" dirty="0" err="1" smtClean="0"/>
              <a:t>che</a:t>
            </a:r>
            <a:r>
              <a:rPr lang="fr-FR" sz="1800" dirty="0" smtClean="0"/>
              <a:t> ci </a:t>
            </a:r>
            <a:r>
              <a:rPr lang="fr-FR" sz="1800" dirty="0" err="1" smtClean="0"/>
              <a:t>interessa</a:t>
            </a:r>
            <a:r>
              <a:rPr lang="fr-FR" sz="1800" dirty="0" smtClean="0"/>
              <a:t> </a:t>
            </a:r>
            <a:r>
              <a:rPr lang="fr-FR" sz="1800" dirty="0" err="1" smtClean="0"/>
              <a:t>è</a:t>
            </a:r>
            <a:r>
              <a:rPr lang="fr-FR" sz="1800" dirty="0" smtClean="0"/>
              <a:t> poco </a:t>
            </a:r>
            <a:r>
              <a:rPr lang="fr-FR" sz="1800" dirty="0" err="1" smtClean="0"/>
              <a:t>oltre</a:t>
            </a:r>
            <a:r>
              <a:rPr lang="fr-FR" sz="1800" dirty="0" smtClean="0"/>
              <a:t> la </a:t>
            </a:r>
            <a:r>
              <a:rPr lang="fr-FR" sz="1800" dirty="0" err="1" smtClean="0"/>
              <a:t>metà</a:t>
            </a:r>
            <a:r>
              <a:rPr lang="fr-FR" sz="1800" dirty="0" smtClean="0"/>
              <a:t>. Che il libro ci </a:t>
            </a:r>
            <a:r>
              <a:rPr lang="fr-FR" sz="1800" dirty="0" err="1" smtClean="0"/>
              <a:t>sia</a:t>
            </a:r>
            <a:r>
              <a:rPr lang="fr-FR" sz="1800" dirty="0" smtClean="0"/>
              <a:t> o non ci </a:t>
            </a:r>
            <a:r>
              <a:rPr lang="fr-FR" sz="1800" dirty="0" err="1" smtClean="0"/>
              <a:t>sia</a:t>
            </a:r>
            <a:r>
              <a:rPr lang="fr-FR" sz="1800" dirty="0" smtClean="0"/>
              <a:t> </a:t>
            </a:r>
            <a:r>
              <a:rPr lang="fr-FR" sz="1800" dirty="0" err="1" smtClean="0"/>
              <a:t>nella</a:t>
            </a:r>
            <a:r>
              <a:rPr lang="fr-FR" sz="1800" dirty="0" smtClean="0"/>
              <a:t> </a:t>
            </a:r>
            <a:r>
              <a:rPr lang="fr-FR" sz="1800" dirty="0" err="1" smtClean="0"/>
              <a:t>biblioteca</a:t>
            </a:r>
            <a:r>
              <a:rPr lang="fr-FR" sz="1800" dirty="0" smtClean="0"/>
              <a:t> di Sciascia conta </a:t>
            </a:r>
            <a:r>
              <a:rPr lang="fr-FR" sz="1800" dirty="0" err="1" smtClean="0"/>
              <a:t>relativamente</a:t>
            </a:r>
            <a:r>
              <a:rPr lang="fr-FR" sz="1800" dirty="0" smtClean="0"/>
              <a:t>, </a:t>
            </a:r>
            <a:r>
              <a:rPr lang="fr-FR" sz="1800" dirty="0" err="1" smtClean="0"/>
              <a:t>ché</a:t>
            </a:r>
            <a:r>
              <a:rPr lang="fr-FR" sz="1800" dirty="0" smtClean="0"/>
              <a:t> Sciascia </a:t>
            </a:r>
            <a:r>
              <a:rPr lang="fr-FR" sz="1800" dirty="0" err="1" smtClean="0"/>
              <a:t>poteva</a:t>
            </a:r>
            <a:r>
              <a:rPr lang="fr-FR" sz="1800" dirty="0" smtClean="0"/>
              <a:t> </a:t>
            </a:r>
            <a:r>
              <a:rPr lang="fr-FR" sz="1800" dirty="0" err="1" smtClean="0"/>
              <a:t>leggerlo</a:t>
            </a:r>
            <a:r>
              <a:rPr lang="fr-FR" sz="1800" dirty="0" smtClean="0"/>
              <a:t> in </a:t>
            </a:r>
            <a:r>
              <a:rPr lang="fr-FR" sz="1800" dirty="0" err="1" smtClean="0"/>
              <a:t>Biblioteca</a:t>
            </a:r>
            <a:r>
              <a:rPr lang="fr-FR" sz="1800" dirty="0" smtClean="0"/>
              <a:t> (per </a:t>
            </a:r>
            <a:r>
              <a:rPr lang="fr-FR" sz="1800" dirty="0" err="1" smtClean="0"/>
              <a:t>esempio</a:t>
            </a:r>
            <a:r>
              <a:rPr lang="fr-FR" sz="1800" dirty="0" smtClean="0"/>
              <a:t> alla </a:t>
            </a:r>
            <a:r>
              <a:rPr lang="fr-FR" sz="1800" dirty="0" err="1" smtClean="0"/>
              <a:t>Biblioteca</a:t>
            </a:r>
            <a:r>
              <a:rPr lang="fr-FR" sz="1800" dirty="0" smtClean="0"/>
              <a:t> centrale </a:t>
            </a:r>
            <a:r>
              <a:rPr lang="fr-FR" sz="1800" dirty="0" err="1" smtClean="0"/>
              <a:t>della</a:t>
            </a:r>
            <a:r>
              <a:rPr lang="fr-FR" sz="1800" dirty="0" smtClean="0"/>
              <a:t> </a:t>
            </a:r>
            <a:r>
              <a:rPr lang="fr-FR" sz="1800" dirty="0" err="1" smtClean="0"/>
              <a:t>Regione</a:t>
            </a:r>
            <a:r>
              <a:rPr lang="fr-FR" sz="1800" dirty="0" smtClean="0"/>
              <a:t> </a:t>
            </a:r>
            <a:r>
              <a:rPr lang="fr-FR" sz="1800" dirty="0" err="1" smtClean="0"/>
              <a:t>siciliana</a:t>
            </a:r>
            <a:r>
              <a:rPr lang="fr-FR" sz="1800" dirty="0" smtClean="0"/>
              <a:t> Alberto </a:t>
            </a:r>
            <a:r>
              <a:rPr lang="fr-FR" sz="1800" dirty="0" err="1" smtClean="0"/>
              <a:t>Bombace</a:t>
            </a:r>
            <a:r>
              <a:rPr lang="fr-FR" sz="1800" dirty="0" smtClean="0"/>
              <a:t> - </a:t>
            </a:r>
            <a:r>
              <a:rPr lang="fr-FR" sz="1800" dirty="0" err="1" smtClean="0"/>
              <a:t>Palermo</a:t>
            </a:r>
            <a:r>
              <a:rPr lang="fr-FR" sz="1800" dirty="0" smtClean="0"/>
              <a:t>; ma </a:t>
            </a:r>
            <a:r>
              <a:rPr lang="fr-FR" sz="1800" dirty="0" err="1" smtClean="0"/>
              <a:t>bisognerebbe</a:t>
            </a:r>
            <a:r>
              <a:rPr lang="fr-FR" sz="1800" dirty="0" smtClean="0"/>
              <a:t> </a:t>
            </a:r>
            <a:r>
              <a:rPr lang="fr-FR" sz="1800" dirty="0" err="1" smtClean="0"/>
              <a:t>verificare</a:t>
            </a:r>
            <a:r>
              <a:rPr lang="fr-FR" sz="1800" dirty="0" smtClean="0"/>
              <a:t> il </a:t>
            </a:r>
            <a:r>
              <a:rPr lang="fr-FR" sz="1800" dirty="0" err="1" smtClean="0"/>
              <a:t>registro</a:t>
            </a:r>
            <a:r>
              <a:rPr lang="fr-FR" sz="1800" dirty="0" smtClean="0"/>
              <a:t> d’</a:t>
            </a:r>
            <a:r>
              <a:rPr lang="fr-FR" sz="1800" dirty="0" err="1" smtClean="0"/>
              <a:t>ingresso</a:t>
            </a:r>
            <a:r>
              <a:rPr lang="fr-FR" sz="1800" dirty="0" smtClean="0"/>
              <a:t>, </a:t>
            </a:r>
            <a:r>
              <a:rPr lang="fr-FR" sz="1800" dirty="0" err="1" smtClean="0"/>
              <a:t>ovvio</a:t>
            </a:r>
            <a:r>
              <a:rPr lang="fr-FR" sz="1800" dirty="0" smtClean="0"/>
              <a:t>). Io </a:t>
            </a:r>
            <a:r>
              <a:rPr lang="fr-FR" sz="1800" dirty="0" err="1" smtClean="0"/>
              <a:t>lo</a:t>
            </a:r>
            <a:r>
              <a:rPr lang="fr-FR" sz="1800" dirty="0" smtClean="0"/>
              <a:t> </a:t>
            </a:r>
            <a:r>
              <a:rPr lang="fr-FR" sz="1800" dirty="0" err="1" smtClean="0"/>
              <a:t>leggo</a:t>
            </a:r>
            <a:r>
              <a:rPr lang="fr-FR" sz="1800" dirty="0" smtClean="0"/>
              <a:t> in </a:t>
            </a:r>
            <a:r>
              <a:rPr lang="fr-FR" sz="1800" i="1" dirty="0" smtClean="0"/>
              <a:t>Conquistador </a:t>
            </a:r>
            <a:r>
              <a:rPr lang="fr-FR" sz="1800" i="1" dirty="0" err="1" smtClean="0"/>
              <a:t>ed</a:t>
            </a:r>
            <a:r>
              <a:rPr lang="fr-FR" sz="1800" i="1" dirty="0" smtClean="0"/>
              <a:t> </a:t>
            </a:r>
            <a:r>
              <a:rPr lang="fr-FR" sz="1800" i="1" dirty="0" err="1" smtClean="0"/>
              <a:t>altre</a:t>
            </a:r>
            <a:r>
              <a:rPr lang="fr-FR" sz="1800" i="1" dirty="0" smtClean="0"/>
              <a:t> </a:t>
            </a:r>
            <a:r>
              <a:rPr lang="fr-FR" sz="1800" i="1" dirty="0" err="1" smtClean="0"/>
              <a:t>poesie</a:t>
            </a:r>
            <a:r>
              <a:rPr lang="fr-FR" sz="1800" i="1" dirty="0" smtClean="0"/>
              <a:t> </a:t>
            </a:r>
            <a:r>
              <a:rPr lang="fr-FR" sz="1800" dirty="0" smtClean="0"/>
              <a:t>/ Archibald </a:t>
            </a:r>
            <a:r>
              <a:rPr lang="fr-FR" sz="1800" dirty="0" err="1" smtClean="0"/>
              <a:t>Macleish</a:t>
            </a:r>
            <a:r>
              <a:rPr lang="fr-FR" sz="1800" dirty="0" smtClean="0"/>
              <a:t> ; A cura di Roberto </a:t>
            </a:r>
            <a:r>
              <a:rPr lang="fr-FR" sz="1800" dirty="0" err="1" smtClean="0"/>
              <a:t>Sanesi</a:t>
            </a:r>
            <a:r>
              <a:rPr lang="fr-FR" sz="1800" dirty="0" smtClean="0"/>
              <a:t>, </a:t>
            </a:r>
            <a:r>
              <a:rPr lang="fr-FR" sz="1800" dirty="0" err="1" smtClean="0"/>
              <a:t>testo</a:t>
            </a:r>
            <a:r>
              <a:rPr lang="fr-FR" sz="1800" dirty="0" smtClean="0"/>
              <a:t> a </a:t>
            </a:r>
            <a:r>
              <a:rPr lang="fr-FR" sz="1800" dirty="0" err="1" smtClean="0"/>
              <a:t>fronte</a:t>
            </a:r>
            <a:r>
              <a:rPr lang="fr-FR" sz="1800" dirty="0" smtClean="0"/>
              <a:t>, Parma : </a:t>
            </a:r>
            <a:r>
              <a:rPr lang="fr-FR" sz="1800" dirty="0" err="1" smtClean="0"/>
              <a:t>Guanda</a:t>
            </a:r>
            <a:r>
              <a:rPr lang="fr-FR" sz="1800" dirty="0" smtClean="0"/>
              <a:t>, 1970, pp. 20-23.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</a:t>
            </a:r>
            <a:r>
              <a:rPr lang="fr-FR" dirty="0" err="1" smtClean="0"/>
              <a:t>epigrafe</a:t>
            </a:r>
            <a:r>
              <a:rPr lang="fr-FR" dirty="0" smtClean="0"/>
              <a:t> di </a:t>
            </a:r>
            <a:r>
              <a:rPr lang="fr-FR" i="1" dirty="0" smtClean="0"/>
              <a:t>L’</a:t>
            </a:r>
            <a:r>
              <a:rPr lang="fr-FR" i="1" dirty="0" err="1" smtClean="0"/>
              <a:t>antimonio</a:t>
            </a:r>
            <a:r>
              <a:rPr lang="fr-FR" i="1" dirty="0" smtClean="0"/>
              <a:t> </a:t>
            </a:r>
            <a:r>
              <a:rPr lang="fr-FR" dirty="0" smtClean="0"/>
              <a:t>II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Il </a:t>
            </a:r>
            <a:r>
              <a:rPr lang="fr-FR" dirty="0" err="1" smtClean="0"/>
              <a:t>testo</a:t>
            </a:r>
            <a:r>
              <a:rPr lang="fr-FR" dirty="0" smtClean="0"/>
              <a:t> </a:t>
            </a:r>
            <a:r>
              <a:rPr lang="fr-FR" dirty="0" err="1" smtClean="0"/>
              <a:t>è</a:t>
            </a:r>
            <a:r>
              <a:rPr lang="fr-FR" dirty="0" smtClean="0"/>
              <a:t> difficile da </a:t>
            </a:r>
            <a:r>
              <a:rPr lang="fr-FR" dirty="0" err="1" smtClean="0"/>
              <a:t>capire</a:t>
            </a:r>
            <a:r>
              <a:rPr lang="fr-FR" dirty="0" smtClean="0"/>
              <a:t> anche perche </a:t>
            </a:r>
            <a:r>
              <a:rPr lang="fr-FR" dirty="0" err="1" smtClean="0"/>
              <a:t>è</a:t>
            </a:r>
            <a:r>
              <a:rPr lang="fr-FR" dirty="0" smtClean="0"/>
              <a:t> </a:t>
            </a:r>
            <a:r>
              <a:rPr lang="fr-FR" dirty="0" err="1" smtClean="0"/>
              <a:t>tagliato</a:t>
            </a:r>
            <a:r>
              <a:rPr lang="fr-FR" dirty="0" smtClean="0"/>
              <a:t>, prima, </a:t>
            </a:r>
            <a:r>
              <a:rPr lang="fr-FR" dirty="0" err="1" smtClean="0"/>
              <a:t>durante</a:t>
            </a:r>
            <a:r>
              <a:rPr lang="fr-FR" dirty="0" smtClean="0"/>
              <a:t> e </a:t>
            </a:r>
            <a:r>
              <a:rPr lang="fr-FR" dirty="0" err="1" smtClean="0"/>
              <a:t>dopo</a:t>
            </a:r>
            <a:r>
              <a:rPr lang="fr-FR" dirty="0" smtClean="0"/>
              <a:t>. A monte </a:t>
            </a:r>
            <a:r>
              <a:rPr lang="fr-FR" dirty="0" err="1" smtClean="0"/>
              <a:t>del</a:t>
            </a:r>
            <a:r>
              <a:rPr lang="fr-FR" dirty="0" smtClean="0"/>
              <a:t> primo </a:t>
            </a:r>
            <a:r>
              <a:rPr lang="fr-FR" dirty="0" err="1" smtClean="0"/>
              <a:t>taglio</a:t>
            </a:r>
            <a:r>
              <a:rPr lang="fr-FR" dirty="0" smtClean="0"/>
              <a:t> </a:t>
            </a:r>
            <a:r>
              <a:rPr lang="fr-FR" dirty="0" err="1" smtClean="0"/>
              <a:t>sta</a:t>
            </a:r>
            <a:r>
              <a:rPr lang="fr-FR" dirty="0" smtClean="0"/>
              <a:t> </a:t>
            </a:r>
            <a:r>
              <a:rPr lang="fr-FR" dirty="0" err="1" smtClean="0"/>
              <a:t>una</a:t>
            </a:r>
            <a:r>
              <a:rPr lang="fr-FR" dirty="0" smtClean="0"/>
              <a:t> </a:t>
            </a:r>
            <a:r>
              <a:rPr lang="fr-FR" dirty="0" err="1" smtClean="0"/>
              <a:t>possibilità</a:t>
            </a:r>
            <a:r>
              <a:rPr lang="fr-FR" dirty="0" smtClean="0"/>
              <a:t> di </a:t>
            </a:r>
            <a:r>
              <a:rPr lang="fr-FR" dirty="0" err="1" smtClean="0"/>
              <a:t>capire</a:t>
            </a:r>
            <a:r>
              <a:rPr lang="fr-FR" dirty="0" smtClean="0"/>
              <a:t>: </a:t>
            </a:r>
            <a:r>
              <a:rPr lang="fr-FR" i="1" dirty="0" smtClean="0"/>
              <a:t>And trouble </a:t>
            </a:r>
            <a:r>
              <a:rPr lang="fr-FR" i="1" dirty="0" err="1" smtClean="0"/>
              <a:t>enough</a:t>
            </a:r>
            <a:r>
              <a:rPr lang="fr-FR" i="1" dirty="0" smtClean="0"/>
              <a:t> in Spain </a:t>
            </a:r>
            <a:r>
              <a:rPr lang="fr-FR" i="1" dirty="0" err="1" smtClean="0"/>
              <a:t>whit</a:t>
            </a:r>
            <a:r>
              <a:rPr lang="fr-FR" i="1" dirty="0" smtClean="0"/>
              <a:t> all </a:t>
            </a:r>
            <a:r>
              <a:rPr lang="fr-FR" i="1" dirty="0" err="1" smtClean="0"/>
              <a:t>that</a:t>
            </a:r>
            <a:r>
              <a:rPr lang="fr-FR" dirty="0" smtClean="0"/>
              <a:t>. </a:t>
            </a:r>
            <a:r>
              <a:rPr lang="fr-FR" dirty="0" err="1" smtClean="0"/>
              <a:t>Sanesi</a:t>
            </a:r>
            <a:r>
              <a:rPr lang="fr-FR" dirty="0" smtClean="0"/>
              <a:t> </a:t>
            </a:r>
            <a:r>
              <a:rPr lang="fr-FR" dirty="0" err="1" smtClean="0"/>
              <a:t>traduce</a:t>
            </a:r>
            <a:r>
              <a:rPr lang="fr-FR" dirty="0" smtClean="0"/>
              <a:t>: </a:t>
            </a:r>
            <a:r>
              <a:rPr lang="fr-FR" i="1" dirty="0" smtClean="0"/>
              <a:t>Con </a:t>
            </a:r>
            <a:r>
              <a:rPr lang="fr-FR" i="1" dirty="0" err="1" smtClean="0"/>
              <a:t>tutto</a:t>
            </a:r>
            <a:r>
              <a:rPr lang="fr-FR" i="1" dirty="0" smtClean="0"/>
              <a:t> </a:t>
            </a:r>
            <a:r>
              <a:rPr lang="fr-FR" i="1" dirty="0" err="1" smtClean="0"/>
              <a:t>questo</a:t>
            </a:r>
            <a:r>
              <a:rPr lang="fr-FR" i="1" dirty="0" smtClean="0"/>
              <a:t> in </a:t>
            </a:r>
            <a:r>
              <a:rPr lang="fr-FR" i="1" dirty="0" err="1" smtClean="0"/>
              <a:t>Spagna</a:t>
            </a:r>
            <a:r>
              <a:rPr lang="fr-FR" i="1" dirty="0" smtClean="0"/>
              <a:t> c’</a:t>
            </a:r>
            <a:r>
              <a:rPr lang="fr-FR" i="1" dirty="0" err="1" smtClean="0"/>
              <a:t>era</a:t>
            </a:r>
            <a:r>
              <a:rPr lang="fr-FR" i="1" dirty="0" smtClean="0"/>
              <a:t> </a:t>
            </a:r>
            <a:r>
              <a:rPr lang="fr-FR" i="1" dirty="0" err="1" smtClean="0"/>
              <a:t>abbastanza</a:t>
            </a:r>
            <a:r>
              <a:rPr lang="fr-FR" i="1" dirty="0" smtClean="0"/>
              <a:t> </a:t>
            </a:r>
            <a:r>
              <a:rPr lang="fr-FR" i="1" dirty="0" err="1" smtClean="0"/>
              <a:t>confusione</a:t>
            </a:r>
            <a:r>
              <a:rPr lang="fr-FR" dirty="0" smtClean="0"/>
              <a:t> [</a:t>
            </a:r>
            <a:r>
              <a:rPr lang="fr-FR" b="1" dirty="0" err="1" smtClean="0"/>
              <a:t>avrà</a:t>
            </a:r>
            <a:r>
              <a:rPr lang="fr-FR" b="1" dirty="0" smtClean="0"/>
              <a:t> </a:t>
            </a:r>
            <a:r>
              <a:rPr lang="fr-FR" b="1" dirty="0" err="1" smtClean="0"/>
              <a:t>pensato</a:t>
            </a:r>
            <a:r>
              <a:rPr lang="fr-FR" b="1" dirty="0" smtClean="0"/>
              <a:t> Sciascia alla </a:t>
            </a:r>
            <a:r>
              <a:rPr lang="fr-FR" b="1" dirty="0" err="1" smtClean="0"/>
              <a:t>confusione</a:t>
            </a:r>
            <a:r>
              <a:rPr lang="fr-FR" b="1" dirty="0" smtClean="0"/>
              <a:t> </a:t>
            </a:r>
            <a:r>
              <a:rPr lang="fr-FR" b="1" dirty="0" err="1" smtClean="0"/>
              <a:t>del</a:t>
            </a:r>
            <a:r>
              <a:rPr lang="fr-FR" b="1" dirty="0" smtClean="0"/>
              <a:t> </a:t>
            </a:r>
            <a:r>
              <a:rPr lang="fr-FR" b="1" dirty="0" err="1" smtClean="0"/>
              <a:t>suo</a:t>
            </a:r>
            <a:r>
              <a:rPr lang="fr-FR" b="1" dirty="0" smtClean="0"/>
              <a:t> </a:t>
            </a:r>
            <a:r>
              <a:rPr lang="fr-FR" b="1" i="1" dirty="0" err="1" smtClean="0"/>
              <a:t>Quarantotto</a:t>
            </a:r>
            <a:r>
              <a:rPr lang="fr-FR" b="1" dirty="0" err="1" smtClean="0"/>
              <a:t>?</a:t>
            </a:r>
            <a:r>
              <a:rPr lang="fr-FR" dirty="0" err="1" smtClean="0"/>
              <a:t>].Poi</a:t>
            </a:r>
            <a:r>
              <a:rPr lang="fr-FR" dirty="0" smtClean="0"/>
              <a:t> </a:t>
            </a:r>
            <a:r>
              <a:rPr lang="fr-FR" dirty="0" err="1" smtClean="0"/>
              <a:t>ripreso</a:t>
            </a:r>
            <a:r>
              <a:rPr lang="fr-FR" dirty="0" smtClean="0"/>
              <a:t> </a:t>
            </a:r>
            <a:r>
              <a:rPr lang="fr-FR" dirty="0" err="1" smtClean="0"/>
              <a:t>sotto</a:t>
            </a:r>
            <a:r>
              <a:rPr lang="fr-FR" dirty="0" smtClean="0"/>
              <a:t>: </a:t>
            </a:r>
            <a:r>
              <a:rPr lang="fr-FR" i="1" dirty="0" err="1" smtClean="0"/>
              <a:t>Abbastanza</a:t>
            </a:r>
            <a:r>
              <a:rPr lang="fr-FR" i="1" dirty="0" smtClean="0"/>
              <a:t> </a:t>
            </a:r>
            <a:r>
              <a:rPr lang="fr-FR" i="1" dirty="0" err="1" smtClean="0"/>
              <a:t>confusione</a:t>
            </a:r>
            <a:r>
              <a:rPr lang="fr-FR" i="1" dirty="0" smtClean="0"/>
              <a:t> </a:t>
            </a:r>
            <a:r>
              <a:rPr lang="fr-FR" i="1" dirty="0" err="1" smtClean="0"/>
              <a:t>senza</a:t>
            </a:r>
            <a:r>
              <a:rPr lang="fr-FR" i="1" dirty="0" smtClean="0"/>
              <a:t> </a:t>
            </a:r>
            <a:r>
              <a:rPr lang="fr-FR" i="1" dirty="0" err="1" smtClean="0"/>
              <a:t>bisogno</a:t>
            </a:r>
            <a:r>
              <a:rPr lang="fr-FR" i="1" dirty="0" smtClean="0"/>
              <a:t> di </a:t>
            </a:r>
            <a:r>
              <a:rPr lang="fr-FR" i="1" dirty="0" err="1" smtClean="0"/>
              <a:t>nuove</a:t>
            </a:r>
            <a:r>
              <a:rPr lang="fr-FR" i="1" dirty="0" smtClean="0"/>
              <a:t> terre da </a:t>
            </a:r>
            <a:r>
              <a:rPr lang="fr-FR" i="1" dirty="0" err="1" smtClean="0"/>
              <a:t>conquistare</a:t>
            </a:r>
            <a:r>
              <a:rPr lang="fr-FR" dirty="0" smtClean="0"/>
              <a:t>.</a:t>
            </a:r>
          </a:p>
          <a:p>
            <a:r>
              <a:rPr lang="fr-FR" dirty="0" smtClean="0"/>
              <a:t>In mezzo: </a:t>
            </a:r>
            <a:r>
              <a:rPr lang="fr-FR" i="1" dirty="0" smtClean="0"/>
              <a:t>...la </a:t>
            </a:r>
            <a:r>
              <a:rPr lang="fr-FR" i="1" dirty="0" err="1" smtClean="0"/>
              <a:t>Sicilia</a:t>
            </a:r>
            <a:r>
              <a:rPr lang="fr-FR" i="1" dirty="0" smtClean="0"/>
              <a:t> </a:t>
            </a:r>
            <a:r>
              <a:rPr lang="fr-FR" i="1" dirty="0" err="1" smtClean="0"/>
              <a:t>che</a:t>
            </a:r>
            <a:r>
              <a:rPr lang="fr-FR" i="1" dirty="0" smtClean="0"/>
              <a:t> ne </a:t>
            </a:r>
            <a:r>
              <a:rPr lang="fr-FR" i="1" dirty="0" err="1" smtClean="0"/>
              <a:t>aveva</a:t>
            </a:r>
            <a:r>
              <a:rPr lang="fr-FR" i="1" dirty="0" smtClean="0"/>
              <a:t> fin </a:t>
            </a:r>
            <a:r>
              <a:rPr lang="fr-FR" i="1" dirty="0" err="1" smtClean="0"/>
              <a:t>sopra</a:t>
            </a:r>
            <a:r>
              <a:rPr lang="fr-FR" i="1" dirty="0" smtClean="0"/>
              <a:t> i </a:t>
            </a:r>
            <a:r>
              <a:rPr lang="fr-FR" i="1" dirty="0" err="1" smtClean="0"/>
              <a:t>capelli</a:t>
            </a:r>
            <a:r>
              <a:rPr lang="fr-FR" i="1" dirty="0" smtClean="0"/>
              <a:t> </a:t>
            </a:r>
            <a:r>
              <a:rPr lang="fr-FR" dirty="0" smtClean="0"/>
              <a:t>(</a:t>
            </a:r>
            <a:r>
              <a:rPr lang="fr-FR" dirty="0" err="1" smtClean="0"/>
              <a:t>letteralmente</a:t>
            </a:r>
            <a:r>
              <a:rPr lang="fr-FR" dirty="0" smtClean="0"/>
              <a:t> ‘</a:t>
            </a:r>
            <a:r>
              <a:rPr lang="fr-FR" dirty="0" err="1" smtClean="0"/>
              <a:t>orecchie</a:t>
            </a:r>
            <a:r>
              <a:rPr lang="fr-FR" dirty="0" smtClean="0"/>
              <a:t>’ ma </a:t>
            </a:r>
            <a:r>
              <a:rPr lang="fr-FR" dirty="0" err="1" smtClean="0"/>
              <a:t>è</a:t>
            </a:r>
            <a:r>
              <a:rPr lang="fr-FR" dirty="0" smtClean="0"/>
              <a:t> </a:t>
            </a:r>
            <a:r>
              <a:rPr lang="fr-FR" dirty="0" err="1" smtClean="0"/>
              <a:t>noto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da </a:t>
            </a:r>
            <a:r>
              <a:rPr lang="fr-FR" dirty="0" err="1" smtClean="0"/>
              <a:t>noi</a:t>
            </a:r>
            <a:r>
              <a:rPr lang="fr-FR" dirty="0" smtClean="0"/>
              <a:t> l’espressione </a:t>
            </a:r>
            <a:r>
              <a:rPr lang="fr-FR" dirty="0" err="1" smtClean="0"/>
              <a:t>è</a:t>
            </a:r>
            <a:r>
              <a:rPr lang="fr-FR" dirty="0" smtClean="0"/>
              <a:t>…). </a:t>
            </a:r>
            <a:r>
              <a:rPr lang="fr-FR" dirty="0" err="1" smtClean="0"/>
              <a:t>Dopo</a:t>
            </a:r>
            <a:r>
              <a:rPr lang="fr-FR" dirty="0" smtClean="0"/>
              <a:t> </a:t>
            </a:r>
            <a:r>
              <a:rPr lang="fr-FR" dirty="0" err="1" smtClean="0"/>
              <a:t>lo</a:t>
            </a:r>
            <a:r>
              <a:rPr lang="fr-FR" dirty="0" smtClean="0"/>
              <a:t> </a:t>
            </a:r>
            <a:r>
              <a:rPr lang="fr-FR" dirty="0" err="1" smtClean="0"/>
              <a:t>stacco</a:t>
            </a:r>
            <a:r>
              <a:rPr lang="fr-FR" dirty="0" smtClean="0"/>
              <a:t>, </a:t>
            </a:r>
            <a:r>
              <a:rPr lang="fr-FR" dirty="0" err="1" smtClean="0"/>
              <a:t>che</a:t>
            </a:r>
            <a:r>
              <a:rPr lang="fr-FR" dirty="0" smtClean="0"/>
              <a:t> si porta via </a:t>
            </a:r>
            <a:r>
              <a:rPr lang="fr-FR" dirty="0" err="1" smtClean="0"/>
              <a:t>tre</a:t>
            </a:r>
            <a:r>
              <a:rPr lang="fr-FR" dirty="0" smtClean="0"/>
              <a:t> </a:t>
            </a:r>
            <a:r>
              <a:rPr lang="fr-FR" dirty="0" err="1" smtClean="0"/>
              <a:t>strofe</a:t>
            </a:r>
            <a:r>
              <a:rPr lang="fr-FR" dirty="0" smtClean="0"/>
              <a:t> e un verso: </a:t>
            </a:r>
            <a:r>
              <a:rPr lang="fr-FR" i="1" dirty="0" err="1" smtClean="0"/>
              <a:t>Facemmo</a:t>
            </a:r>
            <a:r>
              <a:rPr lang="fr-FR" i="1" dirty="0" smtClean="0"/>
              <a:t> la </a:t>
            </a:r>
            <a:r>
              <a:rPr lang="fr-FR" i="1" dirty="0" err="1" smtClean="0"/>
              <a:t>firma</a:t>
            </a:r>
            <a:r>
              <a:rPr lang="fr-FR" i="1" dirty="0" smtClean="0"/>
              <a:t> e </a:t>
            </a:r>
            <a:r>
              <a:rPr lang="fr-FR" i="1" dirty="0" err="1" smtClean="0"/>
              <a:t>salpammo</a:t>
            </a:r>
            <a:r>
              <a:rPr lang="fr-FR" i="1" dirty="0" smtClean="0"/>
              <a:t> alla prima </a:t>
            </a:r>
            <a:r>
              <a:rPr lang="fr-FR" i="1" dirty="0" err="1" smtClean="0"/>
              <a:t>marea</a:t>
            </a:r>
            <a:r>
              <a:rPr lang="fr-FR" dirty="0" smtClean="0"/>
              <a:t>. Solo alla </a:t>
            </a:r>
            <a:r>
              <a:rPr lang="fr-FR" dirty="0" err="1" smtClean="0"/>
              <a:t>lettura</a:t>
            </a:r>
            <a:r>
              <a:rPr lang="fr-FR" dirty="0" smtClean="0"/>
              <a:t> - </a:t>
            </a:r>
            <a:r>
              <a:rPr lang="fr-FR" dirty="0" err="1" smtClean="0"/>
              <a:t>potremmo</a:t>
            </a:r>
            <a:r>
              <a:rPr lang="fr-FR" dirty="0" smtClean="0"/>
              <a:t> dire, con Sciascia, </a:t>
            </a:r>
            <a:r>
              <a:rPr lang="fr-FR" dirty="0" err="1" smtClean="0"/>
              <a:t>riprendendo</a:t>
            </a:r>
            <a:r>
              <a:rPr lang="fr-FR" dirty="0" smtClean="0"/>
              <a:t> ma </a:t>
            </a:r>
            <a:r>
              <a:rPr lang="fr-FR" dirty="0" err="1" smtClean="0"/>
              <a:t>cangiando</a:t>
            </a:r>
            <a:r>
              <a:rPr lang="fr-FR" dirty="0" smtClean="0"/>
              <a:t> un poco le parole </a:t>
            </a:r>
            <a:r>
              <a:rPr lang="fr-FR" dirty="0" err="1" smtClean="0"/>
              <a:t>finali</a:t>
            </a:r>
            <a:r>
              <a:rPr lang="fr-FR" dirty="0" smtClean="0"/>
              <a:t> </a:t>
            </a:r>
            <a:r>
              <a:rPr lang="fr-FR" dirty="0" err="1" smtClean="0"/>
              <a:t>che</a:t>
            </a:r>
            <a:r>
              <a:rPr lang="fr-FR" dirty="0" smtClean="0"/>
              <a:t> </a:t>
            </a:r>
            <a:r>
              <a:rPr lang="fr-FR" dirty="0" err="1" smtClean="0"/>
              <a:t>vergano</a:t>
            </a:r>
            <a:r>
              <a:rPr lang="fr-FR" dirty="0" smtClean="0"/>
              <a:t> la </a:t>
            </a:r>
            <a:r>
              <a:rPr lang="fr-FR" dirty="0" err="1" smtClean="0"/>
              <a:t>piccola</a:t>
            </a:r>
            <a:r>
              <a:rPr lang="fr-FR" dirty="0" smtClean="0"/>
              <a:t> nota a </a:t>
            </a:r>
            <a:r>
              <a:rPr lang="fr-FR" dirty="0" err="1" smtClean="0"/>
              <a:t>piè</a:t>
            </a:r>
            <a:r>
              <a:rPr lang="fr-FR" dirty="0" smtClean="0"/>
              <a:t> di pagina interna </a:t>
            </a:r>
            <a:r>
              <a:rPr lang="fr-FR" dirty="0" err="1" smtClean="0"/>
              <a:t>dedicata</a:t>
            </a:r>
            <a:r>
              <a:rPr lang="fr-FR" dirty="0" smtClean="0"/>
              <a:t> al </a:t>
            </a:r>
            <a:r>
              <a:rPr lang="fr-FR" dirty="0" err="1" smtClean="0"/>
              <a:t>titolo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racconto</a:t>
            </a:r>
            <a:r>
              <a:rPr lang="fr-FR" dirty="0" smtClean="0"/>
              <a:t> - sono «</a:t>
            </a:r>
            <a:r>
              <a:rPr lang="fr-FR" dirty="0" err="1" smtClean="0"/>
              <a:t>suggestivi</a:t>
            </a:r>
            <a:r>
              <a:rPr lang="fr-FR" dirty="0" smtClean="0"/>
              <a:t> </a:t>
            </a:r>
            <a:r>
              <a:rPr lang="fr-FR" dirty="0" err="1" smtClean="0"/>
              <a:t>versi</a:t>
            </a:r>
            <a:r>
              <a:rPr lang="fr-FR" dirty="0" smtClean="0"/>
              <a:t>, </a:t>
            </a:r>
            <a:r>
              <a:rPr lang="fr-FR" dirty="0" err="1" smtClean="0"/>
              <a:t>questi</a:t>
            </a:r>
            <a:r>
              <a:rPr lang="fr-FR" dirty="0" smtClean="0"/>
              <a:t>, a </a:t>
            </a:r>
            <a:r>
              <a:rPr lang="fr-FR" dirty="0" err="1" smtClean="0"/>
              <a:t>introdurre</a:t>
            </a:r>
            <a:r>
              <a:rPr lang="fr-FR" dirty="0" smtClean="0"/>
              <a:t> </a:t>
            </a:r>
            <a:r>
              <a:rPr lang="fr-FR" i="1" dirty="0" smtClean="0"/>
              <a:t>L’</a:t>
            </a:r>
            <a:r>
              <a:rPr lang="fr-FR" i="1" dirty="0" err="1" smtClean="0"/>
              <a:t>antimonio</a:t>
            </a:r>
            <a:r>
              <a:rPr lang="fr-FR" i="1" dirty="0" smtClean="0"/>
              <a:t>».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</a:t>
            </a:r>
            <a:r>
              <a:rPr lang="fr-FR" dirty="0" err="1" smtClean="0"/>
              <a:t>epigrafe</a:t>
            </a:r>
            <a:r>
              <a:rPr lang="fr-FR" dirty="0" smtClean="0"/>
              <a:t> di </a:t>
            </a:r>
            <a:r>
              <a:rPr lang="fr-FR" i="1" dirty="0" smtClean="0"/>
              <a:t>L’</a:t>
            </a:r>
            <a:r>
              <a:rPr lang="fr-FR" i="1" dirty="0" err="1" smtClean="0"/>
              <a:t>antimonio</a:t>
            </a:r>
            <a:r>
              <a:rPr lang="fr-FR" i="1" dirty="0" smtClean="0"/>
              <a:t> </a:t>
            </a:r>
            <a:r>
              <a:rPr lang="fr-FR" dirty="0" smtClean="0"/>
              <a:t>III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1800" dirty="0" err="1" smtClean="0"/>
              <a:t>Insomma</a:t>
            </a:r>
            <a:r>
              <a:rPr lang="fr-FR" sz="1800" dirty="0" smtClean="0"/>
              <a:t>, al di là </a:t>
            </a:r>
            <a:r>
              <a:rPr lang="fr-FR" sz="1800" dirty="0" err="1" smtClean="0"/>
              <a:t>dell’impegno</a:t>
            </a:r>
            <a:r>
              <a:rPr lang="fr-FR" sz="1800" dirty="0" smtClean="0"/>
              <a:t> </a:t>
            </a:r>
            <a:r>
              <a:rPr lang="fr-FR" sz="1800" dirty="0" err="1" smtClean="0"/>
              <a:t>antifascista</a:t>
            </a:r>
            <a:r>
              <a:rPr lang="fr-FR" sz="1800" dirty="0" smtClean="0"/>
              <a:t> di </a:t>
            </a:r>
            <a:r>
              <a:rPr lang="fr-FR" sz="1800" dirty="0" err="1" smtClean="0"/>
              <a:t>MacLeish</a:t>
            </a:r>
            <a:r>
              <a:rPr lang="fr-FR" sz="1800" dirty="0" smtClean="0"/>
              <a:t>, </a:t>
            </a:r>
            <a:r>
              <a:rPr lang="fr-FR" sz="1800" dirty="0" err="1" smtClean="0"/>
              <a:t>che</a:t>
            </a:r>
            <a:r>
              <a:rPr lang="fr-FR" sz="1800" dirty="0" smtClean="0"/>
              <a:t> </a:t>
            </a:r>
            <a:r>
              <a:rPr lang="fr-FR" sz="1800" dirty="0" err="1" smtClean="0"/>
              <a:t>era</a:t>
            </a:r>
            <a:r>
              <a:rPr lang="fr-FR" sz="1800" dirty="0" smtClean="0"/>
              <a:t> </a:t>
            </a:r>
            <a:r>
              <a:rPr lang="fr-FR" sz="1800" dirty="0" err="1" smtClean="0"/>
              <a:t>peraltro</a:t>
            </a:r>
            <a:r>
              <a:rPr lang="fr-FR" sz="1800" dirty="0" smtClean="0"/>
              <a:t> </a:t>
            </a:r>
            <a:r>
              <a:rPr lang="fr-FR" sz="1800" dirty="0" err="1" smtClean="0"/>
              <a:t>già</a:t>
            </a:r>
            <a:r>
              <a:rPr lang="fr-FR" sz="1800" dirty="0" smtClean="0"/>
              <a:t> </a:t>
            </a:r>
            <a:r>
              <a:rPr lang="fr-FR" sz="1800" dirty="0" err="1" smtClean="0"/>
              <a:t>tornato</a:t>
            </a:r>
            <a:r>
              <a:rPr lang="fr-FR" sz="1800" dirty="0" smtClean="0"/>
              <a:t> in </a:t>
            </a:r>
            <a:r>
              <a:rPr lang="fr-FR" sz="1800" dirty="0" err="1" smtClean="0"/>
              <a:t>America</a:t>
            </a:r>
            <a:r>
              <a:rPr lang="fr-FR" sz="1800" dirty="0" smtClean="0"/>
              <a:t>, al tempo </a:t>
            </a:r>
            <a:r>
              <a:rPr lang="fr-FR" sz="1800" dirty="0" err="1" smtClean="0"/>
              <a:t>della</a:t>
            </a:r>
            <a:r>
              <a:rPr lang="fr-FR" sz="1800" dirty="0" smtClean="0"/>
              <a:t> </a:t>
            </a:r>
            <a:r>
              <a:rPr lang="fr-FR" sz="1800" dirty="0" err="1" smtClean="0"/>
              <a:t>guerra</a:t>
            </a:r>
            <a:r>
              <a:rPr lang="fr-FR" sz="1800" dirty="0" smtClean="0"/>
              <a:t> di </a:t>
            </a:r>
            <a:r>
              <a:rPr lang="fr-FR" sz="1800" dirty="0" err="1" smtClean="0"/>
              <a:t>Spagna</a:t>
            </a:r>
            <a:r>
              <a:rPr lang="fr-FR" sz="1800" dirty="0" smtClean="0"/>
              <a:t> (ma si </a:t>
            </a:r>
            <a:r>
              <a:rPr lang="fr-FR" sz="1800" dirty="0" err="1" smtClean="0"/>
              <a:t>era</a:t>
            </a:r>
            <a:r>
              <a:rPr lang="fr-FR" sz="1800" dirty="0" smtClean="0"/>
              <a:t> </a:t>
            </a:r>
            <a:r>
              <a:rPr lang="fr-FR" sz="1800" dirty="0" err="1" smtClean="0"/>
              <a:t>fatto</a:t>
            </a:r>
            <a:r>
              <a:rPr lang="fr-FR" sz="1800" dirty="0" smtClean="0"/>
              <a:t> un </a:t>
            </a:r>
            <a:r>
              <a:rPr lang="fr-FR" sz="1800" dirty="0" err="1" smtClean="0"/>
              <a:t>lustro</a:t>
            </a:r>
            <a:r>
              <a:rPr lang="fr-FR" sz="1800" dirty="0" smtClean="0"/>
              <a:t> </a:t>
            </a:r>
            <a:r>
              <a:rPr lang="fr-FR" sz="1800" dirty="0" err="1" smtClean="0"/>
              <a:t>nella</a:t>
            </a:r>
            <a:r>
              <a:rPr lang="fr-FR" sz="1800" dirty="0" smtClean="0"/>
              <a:t> </a:t>
            </a:r>
            <a:r>
              <a:rPr lang="fr-FR" sz="1800" dirty="0" err="1" smtClean="0"/>
              <a:t>Parigi</a:t>
            </a:r>
            <a:r>
              <a:rPr lang="fr-FR" sz="1800" dirty="0" smtClean="0"/>
              <a:t> di Hemingway e </a:t>
            </a:r>
            <a:r>
              <a:rPr lang="fr-FR" sz="1800" dirty="0" err="1" smtClean="0"/>
              <a:t>della</a:t>
            </a:r>
            <a:r>
              <a:rPr lang="fr-FR" sz="1800" dirty="0" smtClean="0"/>
              <a:t> </a:t>
            </a:r>
            <a:r>
              <a:rPr lang="fr-FR" sz="1800" dirty="0" err="1" smtClean="0"/>
              <a:t>generazione</a:t>
            </a:r>
            <a:r>
              <a:rPr lang="fr-FR" sz="1800" dirty="0" smtClean="0"/>
              <a:t> </a:t>
            </a:r>
            <a:r>
              <a:rPr lang="fr-FR" sz="1800" dirty="0" err="1" smtClean="0"/>
              <a:t>perduta</a:t>
            </a:r>
            <a:r>
              <a:rPr lang="fr-FR" sz="1800" dirty="0" smtClean="0"/>
              <a:t> </a:t>
            </a:r>
            <a:r>
              <a:rPr lang="fr-FR" sz="1800" dirty="0" err="1" smtClean="0"/>
              <a:t>tra</a:t>
            </a:r>
            <a:r>
              <a:rPr lang="fr-FR" sz="1800" dirty="0" smtClean="0"/>
              <a:t> il 1923 e il 1928), a Sciascia basta </a:t>
            </a:r>
            <a:r>
              <a:rPr lang="fr-FR" sz="1800" dirty="0" err="1" smtClean="0"/>
              <a:t>leggere</a:t>
            </a:r>
            <a:r>
              <a:rPr lang="fr-FR" sz="1800" dirty="0" smtClean="0"/>
              <a:t> </a:t>
            </a:r>
            <a:r>
              <a:rPr lang="fr-FR" sz="1800" dirty="0" err="1" smtClean="0"/>
              <a:t>questi</a:t>
            </a:r>
            <a:r>
              <a:rPr lang="fr-FR" sz="1800" dirty="0" smtClean="0"/>
              <a:t> </a:t>
            </a:r>
            <a:r>
              <a:rPr lang="fr-FR" sz="1800" dirty="0" err="1" smtClean="0"/>
              <a:t>versi</a:t>
            </a:r>
            <a:r>
              <a:rPr lang="fr-FR" sz="1800" dirty="0" smtClean="0"/>
              <a:t> per </a:t>
            </a:r>
            <a:r>
              <a:rPr lang="fr-FR" sz="1800" dirty="0" err="1" smtClean="0"/>
              <a:t>trarne</a:t>
            </a:r>
            <a:r>
              <a:rPr lang="fr-FR" sz="1800" dirty="0" smtClean="0"/>
              <a:t> </a:t>
            </a:r>
            <a:r>
              <a:rPr lang="fr-FR" sz="1800" dirty="0" err="1" smtClean="0"/>
              <a:t>un’epigrafe</a:t>
            </a:r>
            <a:r>
              <a:rPr lang="fr-FR" sz="1800" dirty="0" smtClean="0"/>
              <a:t> </a:t>
            </a:r>
            <a:r>
              <a:rPr lang="fr-FR" sz="1800" dirty="0" err="1" smtClean="0"/>
              <a:t>che</a:t>
            </a:r>
            <a:r>
              <a:rPr lang="fr-FR" sz="1800" dirty="0" smtClean="0"/>
              <a:t> va (quasi) da </a:t>
            </a:r>
            <a:r>
              <a:rPr lang="fr-FR" sz="1800" dirty="0" err="1" smtClean="0"/>
              <a:t>sé</a:t>
            </a:r>
            <a:r>
              <a:rPr lang="fr-FR" sz="1800" dirty="0" smtClean="0"/>
              <a:t>: l’</a:t>
            </a:r>
            <a:r>
              <a:rPr lang="fr-FR" sz="1800" dirty="0" err="1" smtClean="0"/>
              <a:t>impresa</a:t>
            </a:r>
            <a:r>
              <a:rPr lang="fr-FR" sz="1800" dirty="0" smtClean="0"/>
              <a:t> di Cortez, </a:t>
            </a:r>
            <a:r>
              <a:rPr lang="fr-FR" sz="1800" dirty="0" err="1" smtClean="0"/>
              <a:t>scritta</a:t>
            </a:r>
            <a:r>
              <a:rPr lang="fr-FR" sz="1800" dirty="0" smtClean="0"/>
              <a:t> dal </a:t>
            </a:r>
            <a:r>
              <a:rPr lang="fr-FR" sz="1800" dirty="0" err="1" smtClean="0"/>
              <a:t>punto</a:t>
            </a:r>
            <a:r>
              <a:rPr lang="fr-FR" sz="1800" dirty="0" smtClean="0"/>
              <a:t> di vista </a:t>
            </a:r>
            <a:r>
              <a:rPr lang="fr-FR" sz="1800" dirty="0" err="1" smtClean="0"/>
              <a:t>dell’ottuagenario</a:t>
            </a:r>
            <a:r>
              <a:rPr lang="fr-FR" sz="1800" dirty="0" smtClean="0"/>
              <a:t> </a:t>
            </a:r>
            <a:r>
              <a:rPr lang="fr-FR" sz="1800" dirty="0" err="1" smtClean="0"/>
              <a:t>Bernàl</a:t>
            </a:r>
            <a:r>
              <a:rPr lang="fr-FR" sz="1800" dirty="0" smtClean="0"/>
              <a:t> (</a:t>
            </a:r>
            <a:r>
              <a:rPr lang="fr-FR" sz="1800" b="1" dirty="0" err="1" smtClean="0"/>
              <a:t>avrà</a:t>
            </a:r>
            <a:r>
              <a:rPr lang="fr-FR" sz="1800" b="1" dirty="0" smtClean="0"/>
              <a:t> </a:t>
            </a:r>
            <a:r>
              <a:rPr lang="fr-FR" sz="1800" b="1" dirty="0" err="1" smtClean="0"/>
              <a:t>pensato</a:t>
            </a:r>
            <a:r>
              <a:rPr lang="fr-FR" sz="1800" b="1" dirty="0" smtClean="0"/>
              <a:t>, Sciascia, al Nievo </a:t>
            </a:r>
            <a:r>
              <a:rPr lang="fr-FR" sz="1800" b="1" dirty="0" err="1" smtClean="0"/>
              <a:t>inventato</a:t>
            </a:r>
            <a:r>
              <a:rPr lang="fr-FR" sz="1800" b="1" dirty="0" smtClean="0"/>
              <a:t> da Nievo e </a:t>
            </a:r>
            <a:r>
              <a:rPr lang="fr-FR" sz="1800" b="1" dirty="0" err="1" smtClean="0"/>
              <a:t>dall’editoria</a:t>
            </a:r>
            <a:r>
              <a:rPr lang="fr-FR" sz="1800" b="1" dirty="0" smtClean="0"/>
              <a:t> ‘</a:t>
            </a:r>
            <a:r>
              <a:rPr lang="fr-FR" sz="1800" b="1" dirty="0" err="1" smtClean="0"/>
              <a:t>castigata</a:t>
            </a:r>
            <a:r>
              <a:rPr lang="fr-FR" sz="1800" b="1" dirty="0" smtClean="0"/>
              <a:t>’ </a:t>
            </a:r>
            <a:r>
              <a:rPr lang="fr-FR" sz="1800" b="1" dirty="0" err="1" smtClean="0"/>
              <a:t>dell’Italia</a:t>
            </a:r>
            <a:r>
              <a:rPr lang="fr-FR" sz="1800" b="1" dirty="0" smtClean="0"/>
              <a:t> </a:t>
            </a:r>
            <a:r>
              <a:rPr lang="fr-FR" sz="1800" b="1" dirty="0" err="1" smtClean="0"/>
              <a:t>unita</a:t>
            </a:r>
            <a:r>
              <a:rPr lang="fr-FR" sz="1800" b="1" dirty="0" smtClean="0"/>
              <a:t>?)</a:t>
            </a:r>
            <a:r>
              <a:rPr lang="fr-FR" sz="1800" dirty="0" smtClean="0"/>
              <a:t>, si presta a </a:t>
            </a:r>
            <a:r>
              <a:rPr lang="fr-FR" sz="1800" dirty="0" err="1" smtClean="0"/>
              <a:t>quell’ambiguità</a:t>
            </a:r>
            <a:r>
              <a:rPr lang="fr-FR" sz="1800" dirty="0" smtClean="0"/>
              <a:t> di </a:t>
            </a:r>
            <a:r>
              <a:rPr lang="fr-FR" sz="1800" dirty="0" err="1" smtClean="0"/>
              <a:t>cui</a:t>
            </a:r>
            <a:r>
              <a:rPr lang="fr-FR" sz="1800" dirty="0" smtClean="0"/>
              <a:t> la </a:t>
            </a:r>
            <a:r>
              <a:rPr lang="fr-FR" sz="1800" dirty="0" err="1" smtClean="0"/>
              <a:t>ricezione</a:t>
            </a:r>
            <a:r>
              <a:rPr lang="fr-FR" sz="1800" dirty="0" smtClean="0"/>
              <a:t> dei </a:t>
            </a:r>
            <a:r>
              <a:rPr lang="fr-FR" sz="1800" dirty="0" err="1" smtClean="0"/>
              <a:t>secoli</a:t>
            </a:r>
            <a:r>
              <a:rPr lang="fr-FR" sz="1800" dirty="0" smtClean="0"/>
              <a:t> non </a:t>
            </a:r>
            <a:r>
              <a:rPr lang="fr-FR" sz="1800" dirty="0" err="1" smtClean="0"/>
              <a:t>poteva</a:t>
            </a:r>
            <a:r>
              <a:rPr lang="fr-FR" sz="1800" dirty="0" smtClean="0"/>
              <a:t> non </a:t>
            </a:r>
            <a:r>
              <a:rPr lang="fr-FR" sz="1800" dirty="0" err="1" smtClean="0"/>
              <a:t>nutrirla</a:t>
            </a:r>
            <a:r>
              <a:rPr lang="fr-FR" sz="1800" dirty="0" smtClean="0"/>
              <a:t>, </a:t>
            </a:r>
            <a:r>
              <a:rPr lang="fr-FR" sz="1800" dirty="0" err="1" smtClean="0"/>
              <a:t>tra</a:t>
            </a:r>
            <a:r>
              <a:rPr lang="fr-FR" sz="1800" dirty="0" smtClean="0"/>
              <a:t> </a:t>
            </a:r>
            <a:r>
              <a:rPr lang="fr-FR" sz="1800" dirty="0" err="1" smtClean="0"/>
              <a:t>necessità</a:t>
            </a:r>
            <a:r>
              <a:rPr lang="fr-FR" sz="1800" dirty="0" smtClean="0"/>
              <a:t> </a:t>
            </a:r>
            <a:r>
              <a:rPr lang="fr-FR" sz="1800" dirty="0" err="1" smtClean="0"/>
              <a:t>dell’avventura</a:t>
            </a:r>
            <a:r>
              <a:rPr lang="fr-FR" sz="1800" dirty="0" smtClean="0"/>
              <a:t> e </a:t>
            </a:r>
            <a:r>
              <a:rPr lang="fr-FR" sz="1800" dirty="0" err="1" smtClean="0"/>
              <a:t>condanna</a:t>
            </a:r>
            <a:r>
              <a:rPr lang="fr-FR" sz="1800" dirty="0" smtClean="0"/>
              <a:t> </a:t>
            </a:r>
            <a:r>
              <a:rPr lang="fr-FR" sz="1800" dirty="0" err="1" smtClean="0"/>
              <a:t>della</a:t>
            </a:r>
            <a:r>
              <a:rPr lang="fr-FR" sz="1800" dirty="0" smtClean="0"/>
              <a:t> </a:t>
            </a:r>
            <a:r>
              <a:rPr lang="fr-FR" sz="1800" dirty="0" err="1" smtClean="0"/>
              <a:t>stessa</a:t>
            </a:r>
            <a:r>
              <a:rPr lang="fr-FR" sz="1800" dirty="0" smtClean="0"/>
              <a:t>, </a:t>
            </a:r>
            <a:r>
              <a:rPr lang="fr-FR" sz="1800" dirty="0" err="1" smtClean="0"/>
              <a:t>che</a:t>
            </a:r>
            <a:r>
              <a:rPr lang="fr-FR" sz="1800" dirty="0" smtClean="0"/>
              <a:t> </a:t>
            </a:r>
            <a:r>
              <a:rPr lang="fr-FR" sz="1800" dirty="0" err="1" smtClean="0"/>
              <a:t>poi</a:t>
            </a:r>
            <a:r>
              <a:rPr lang="fr-FR" sz="1800" dirty="0" smtClean="0"/>
              <a:t> sono i poli in </a:t>
            </a:r>
            <a:r>
              <a:rPr lang="fr-FR" sz="1800" dirty="0" err="1" smtClean="0"/>
              <a:t>cui</a:t>
            </a:r>
            <a:r>
              <a:rPr lang="fr-FR" sz="1800" dirty="0" smtClean="0"/>
              <a:t> tende ad </a:t>
            </a:r>
            <a:r>
              <a:rPr lang="fr-FR" sz="1800" dirty="0" err="1" smtClean="0"/>
              <a:t>oscillare</a:t>
            </a:r>
            <a:r>
              <a:rPr lang="fr-FR" sz="1800" dirty="0" smtClean="0"/>
              <a:t> l’</a:t>
            </a:r>
            <a:r>
              <a:rPr lang="fr-FR" sz="1800" dirty="0" err="1" smtClean="0"/>
              <a:t>ex-minatore</a:t>
            </a:r>
            <a:r>
              <a:rPr lang="fr-FR" sz="1800" dirty="0" smtClean="0"/>
              <a:t> </a:t>
            </a:r>
            <a:r>
              <a:rPr lang="fr-FR" sz="1800" dirty="0" err="1" smtClean="0"/>
              <a:t>volontario</a:t>
            </a:r>
            <a:r>
              <a:rPr lang="fr-FR" sz="1800" dirty="0" smtClean="0"/>
              <a:t> in </a:t>
            </a:r>
            <a:r>
              <a:rPr lang="fr-FR" sz="1800" dirty="0" err="1" smtClean="0"/>
              <a:t>Spagna</a:t>
            </a:r>
            <a:r>
              <a:rPr lang="fr-FR" sz="1800" dirty="0" smtClean="0"/>
              <a:t> di Sciascia prima di </a:t>
            </a:r>
            <a:r>
              <a:rPr lang="fr-FR" sz="1800" dirty="0" err="1" smtClean="0"/>
              <a:t>approdare</a:t>
            </a:r>
            <a:r>
              <a:rPr lang="fr-FR" sz="1800" dirty="0" smtClean="0"/>
              <a:t> a </a:t>
            </a:r>
            <a:r>
              <a:rPr lang="fr-FR" sz="1800" dirty="0" err="1" smtClean="0"/>
              <a:t>uno</a:t>
            </a:r>
            <a:r>
              <a:rPr lang="fr-FR" sz="1800" dirty="0" smtClean="0"/>
              <a:t> </a:t>
            </a:r>
            <a:r>
              <a:rPr lang="fr-FR" sz="1800" dirty="0" err="1" smtClean="0"/>
              <a:t>stato</a:t>
            </a:r>
            <a:r>
              <a:rPr lang="fr-FR" sz="1800" dirty="0" smtClean="0"/>
              <a:t> di </a:t>
            </a:r>
            <a:r>
              <a:rPr lang="fr-FR" sz="1800" dirty="0" err="1" smtClean="0"/>
              <a:t>veglia</a:t>
            </a:r>
            <a:r>
              <a:rPr lang="fr-FR" sz="1800" dirty="0" smtClean="0"/>
              <a:t> e di </a:t>
            </a:r>
            <a:r>
              <a:rPr lang="fr-FR" sz="1800" dirty="0" err="1" smtClean="0"/>
              <a:t>ragione</a:t>
            </a:r>
            <a:r>
              <a:rPr lang="fr-FR" sz="1800" dirty="0" smtClean="0"/>
              <a:t> non più </a:t>
            </a:r>
            <a:r>
              <a:rPr lang="fr-FR" sz="1800" dirty="0" err="1" smtClean="0"/>
              <a:t>turbato</a:t>
            </a:r>
            <a:r>
              <a:rPr lang="fr-FR" sz="1800" dirty="0" smtClean="0"/>
              <a:t> da </a:t>
            </a:r>
            <a:r>
              <a:rPr lang="fr-FR" sz="1800" dirty="0" err="1" smtClean="0"/>
              <a:t>sonni</a:t>
            </a:r>
            <a:r>
              <a:rPr lang="fr-FR" sz="1800" dirty="0" smtClean="0"/>
              <a:t> e </a:t>
            </a:r>
            <a:r>
              <a:rPr lang="fr-FR" sz="1800" dirty="0" err="1" smtClean="0"/>
              <a:t>sogni</a:t>
            </a:r>
            <a:r>
              <a:rPr lang="fr-FR" sz="1800" dirty="0" smtClean="0"/>
              <a:t> </a:t>
            </a:r>
            <a:r>
              <a:rPr lang="fr-FR" sz="1800" dirty="0" err="1" smtClean="0"/>
              <a:t>confusi</a:t>
            </a:r>
            <a:r>
              <a:rPr lang="fr-FR" sz="1800" dirty="0" smtClean="0"/>
              <a:t>.</a:t>
            </a:r>
          </a:p>
          <a:p>
            <a:r>
              <a:rPr lang="fr-FR" sz="1800" dirty="0" smtClean="0"/>
              <a:t>E il </a:t>
            </a:r>
            <a:r>
              <a:rPr lang="fr-FR" sz="1800" dirty="0" err="1" smtClean="0"/>
              <a:t>parallelo</a:t>
            </a:r>
            <a:r>
              <a:rPr lang="fr-FR" sz="1800" dirty="0" smtClean="0"/>
              <a:t> </a:t>
            </a:r>
            <a:r>
              <a:rPr lang="fr-FR" sz="1800" dirty="0" err="1" smtClean="0"/>
              <a:t>diventa</a:t>
            </a:r>
            <a:r>
              <a:rPr lang="fr-FR" sz="1800" dirty="0" smtClean="0"/>
              <a:t> </a:t>
            </a:r>
            <a:r>
              <a:rPr lang="fr-FR" sz="1800" dirty="0" err="1" smtClean="0"/>
              <a:t>geopolitico</a:t>
            </a:r>
            <a:r>
              <a:rPr lang="fr-FR" sz="1800" dirty="0" smtClean="0"/>
              <a:t>, mi pare, </a:t>
            </a:r>
            <a:r>
              <a:rPr lang="fr-FR" sz="1800" dirty="0" err="1" smtClean="0"/>
              <a:t>tra</a:t>
            </a:r>
            <a:r>
              <a:rPr lang="fr-FR" sz="1800" dirty="0" smtClean="0"/>
              <a:t> la </a:t>
            </a:r>
            <a:r>
              <a:rPr lang="fr-FR" sz="1800" dirty="0" err="1" smtClean="0"/>
              <a:t>Spagna</a:t>
            </a:r>
            <a:r>
              <a:rPr lang="fr-FR" sz="1800" dirty="0" smtClean="0"/>
              <a:t> </a:t>
            </a:r>
            <a:r>
              <a:rPr lang="fr-FR" sz="1800" dirty="0" err="1" smtClean="0"/>
              <a:t>della</a:t>
            </a:r>
            <a:r>
              <a:rPr lang="fr-FR" sz="1800" dirty="0" smtClean="0"/>
              <a:t> prima </a:t>
            </a:r>
            <a:r>
              <a:rPr lang="fr-FR" sz="1800" dirty="0" err="1" smtClean="0"/>
              <a:t>metà</a:t>
            </a:r>
            <a:r>
              <a:rPr lang="fr-FR" sz="1800" dirty="0" smtClean="0"/>
              <a:t> </a:t>
            </a:r>
            <a:r>
              <a:rPr lang="fr-FR" sz="1800" dirty="0" err="1" smtClean="0"/>
              <a:t>del</a:t>
            </a:r>
            <a:r>
              <a:rPr lang="fr-FR" sz="1800" dirty="0" smtClean="0"/>
              <a:t> </a:t>
            </a:r>
            <a:r>
              <a:rPr lang="fr-FR" sz="1800" dirty="0" err="1" smtClean="0"/>
              <a:t>Cinquecento</a:t>
            </a:r>
            <a:r>
              <a:rPr lang="fr-FR" sz="1800" dirty="0" smtClean="0"/>
              <a:t> e l’</a:t>
            </a:r>
            <a:r>
              <a:rPr lang="fr-FR" sz="1800" dirty="0" err="1" smtClean="0"/>
              <a:t>Italia</a:t>
            </a:r>
            <a:r>
              <a:rPr lang="fr-FR" sz="1800" dirty="0" smtClean="0"/>
              <a:t> </a:t>
            </a:r>
            <a:r>
              <a:rPr lang="fr-FR" sz="1800" dirty="0" err="1" smtClean="0"/>
              <a:t>della</a:t>
            </a:r>
            <a:r>
              <a:rPr lang="fr-FR" sz="1800" dirty="0" smtClean="0"/>
              <a:t> prima </a:t>
            </a:r>
            <a:r>
              <a:rPr lang="fr-FR" sz="1800" dirty="0" err="1" smtClean="0"/>
              <a:t>metà</a:t>
            </a:r>
            <a:r>
              <a:rPr lang="fr-FR" sz="1800" dirty="0" smtClean="0"/>
              <a:t> </a:t>
            </a:r>
            <a:r>
              <a:rPr lang="fr-FR" sz="1800" dirty="0" err="1" smtClean="0"/>
              <a:t>del</a:t>
            </a:r>
            <a:r>
              <a:rPr lang="fr-FR" sz="1800" dirty="0" smtClean="0"/>
              <a:t> </a:t>
            </a:r>
            <a:r>
              <a:rPr lang="fr-FR" sz="1800" dirty="0" err="1" smtClean="0"/>
              <a:t>Novecento</a:t>
            </a:r>
            <a:r>
              <a:rPr lang="fr-FR" sz="1800" dirty="0" smtClean="0"/>
              <a:t>, </a:t>
            </a:r>
            <a:r>
              <a:rPr lang="fr-FR" sz="1800" dirty="0" err="1" smtClean="0"/>
              <a:t>dove</a:t>
            </a:r>
            <a:r>
              <a:rPr lang="fr-FR" sz="1800" dirty="0" smtClean="0"/>
              <a:t> c’</a:t>
            </a:r>
            <a:r>
              <a:rPr lang="fr-FR" sz="1800" dirty="0" err="1" smtClean="0"/>
              <a:t>era</a:t>
            </a:r>
            <a:r>
              <a:rPr lang="fr-FR" sz="1800" dirty="0" smtClean="0"/>
              <a:t> </a:t>
            </a:r>
            <a:r>
              <a:rPr lang="fr-FR" sz="1800" dirty="0" err="1" smtClean="0"/>
              <a:t>già</a:t>
            </a:r>
            <a:r>
              <a:rPr lang="fr-FR" sz="1800" dirty="0" smtClean="0"/>
              <a:t> </a:t>
            </a:r>
            <a:r>
              <a:rPr lang="fr-FR" sz="1800" dirty="0" err="1" smtClean="0"/>
              <a:t>abbastanza</a:t>
            </a:r>
            <a:r>
              <a:rPr lang="fr-FR" sz="1800" dirty="0" smtClean="0"/>
              <a:t> </a:t>
            </a:r>
            <a:r>
              <a:rPr lang="fr-FR" sz="1800" dirty="0" err="1" smtClean="0"/>
              <a:t>confusione</a:t>
            </a:r>
            <a:r>
              <a:rPr lang="fr-FR" sz="1800" dirty="0" smtClean="0"/>
              <a:t> </a:t>
            </a:r>
            <a:r>
              <a:rPr lang="fr-FR" sz="1800" dirty="0" err="1" smtClean="0"/>
              <a:t>senza</a:t>
            </a:r>
            <a:r>
              <a:rPr lang="fr-FR" sz="1800" dirty="0" smtClean="0"/>
              <a:t> </a:t>
            </a:r>
            <a:r>
              <a:rPr lang="fr-FR" sz="1800" dirty="0" err="1" smtClean="0"/>
              <a:t>nuove</a:t>
            </a:r>
            <a:r>
              <a:rPr lang="fr-FR" sz="1800" dirty="0" smtClean="0"/>
              <a:t> terre da </a:t>
            </a:r>
            <a:r>
              <a:rPr lang="fr-FR" sz="1800" dirty="0" err="1" smtClean="0"/>
              <a:t>conquistare</a:t>
            </a:r>
            <a:r>
              <a:rPr lang="fr-FR" sz="1800" dirty="0" smtClean="0"/>
              <a:t>. </a:t>
            </a:r>
            <a:r>
              <a:rPr lang="fr-FR" sz="1800" dirty="0" err="1" smtClean="0"/>
              <a:t>Mentre</a:t>
            </a:r>
            <a:r>
              <a:rPr lang="fr-FR" sz="1800" dirty="0" smtClean="0"/>
              <a:t> Mussolini si inventa </a:t>
            </a:r>
            <a:r>
              <a:rPr lang="fr-FR" sz="1800" dirty="0" err="1" smtClean="0"/>
              <a:t>una</a:t>
            </a:r>
            <a:r>
              <a:rPr lang="fr-FR" sz="1800" dirty="0" smtClean="0"/>
              <a:t> </a:t>
            </a:r>
            <a:r>
              <a:rPr lang="fr-FR" sz="1800" dirty="0" err="1" smtClean="0"/>
              <a:t>guerra</a:t>
            </a:r>
            <a:r>
              <a:rPr lang="fr-FR" sz="1800" dirty="0" smtClean="0"/>
              <a:t> </a:t>
            </a:r>
            <a:r>
              <a:rPr lang="fr-FR" sz="1800" dirty="0" err="1" smtClean="0"/>
              <a:t>dietro</a:t>
            </a:r>
            <a:r>
              <a:rPr lang="fr-FR" sz="1800" dirty="0" smtClean="0"/>
              <a:t> l’</a:t>
            </a:r>
            <a:r>
              <a:rPr lang="fr-FR" sz="1800" dirty="0" err="1" smtClean="0"/>
              <a:t>altra</a:t>
            </a:r>
            <a:r>
              <a:rPr lang="fr-FR" sz="1800" dirty="0" smtClean="0"/>
              <a:t> e </a:t>
            </a:r>
            <a:r>
              <a:rPr lang="fr-FR" sz="1800" dirty="0" err="1" smtClean="0"/>
              <a:t>una</a:t>
            </a:r>
            <a:r>
              <a:rPr lang="fr-FR" sz="1800" dirty="0" smtClean="0"/>
              <a:t> più grande </a:t>
            </a:r>
            <a:r>
              <a:rPr lang="fr-FR" sz="1800" dirty="0" err="1" smtClean="0"/>
              <a:t>dell’altra</a:t>
            </a:r>
            <a:r>
              <a:rPr lang="fr-FR" sz="1800" dirty="0" smtClean="0"/>
              <a:t>, </a:t>
            </a:r>
            <a:r>
              <a:rPr lang="fr-FR" sz="1800" dirty="0" err="1" smtClean="0"/>
              <a:t>dice</a:t>
            </a:r>
            <a:r>
              <a:rPr lang="fr-FR" sz="1800" dirty="0" smtClean="0"/>
              <a:t> Sciascia, </a:t>
            </a:r>
            <a:r>
              <a:rPr lang="fr-FR" sz="1800" dirty="0" err="1" smtClean="0"/>
              <a:t>mentre</a:t>
            </a:r>
            <a:r>
              <a:rPr lang="fr-FR" sz="1800" dirty="0" smtClean="0"/>
              <a:t> Mussolini vola alla </a:t>
            </a:r>
            <a:r>
              <a:rPr lang="fr-FR" sz="1800" dirty="0" err="1" smtClean="0"/>
              <a:t>conquista</a:t>
            </a:r>
            <a:r>
              <a:rPr lang="fr-FR" sz="1800" dirty="0" smtClean="0"/>
              <a:t> </a:t>
            </a:r>
            <a:r>
              <a:rPr lang="fr-FR" sz="1800" dirty="0" err="1" smtClean="0"/>
              <a:t>delle</a:t>
            </a:r>
            <a:r>
              <a:rPr lang="fr-FR" sz="1800" dirty="0" smtClean="0"/>
              <a:t> </a:t>
            </a:r>
            <a:r>
              <a:rPr lang="fr-FR" sz="1800" dirty="0" err="1" smtClean="0"/>
              <a:t>Baleari</a:t>
            </a:r>
            <a:r>
              <a:rPr lang="fr-FR" sz="1800" dirty="0" smtClean="0"/>
              <a:t>, </a:t>
            </a:r>
            <a:r>
              <a:rPr lang="fr-FR" sz="1800" dirty="0" err="1" smtClean="0"/>
              <a:t>dice</a:t>
            </a:r>
            <a:r>
              <a:rPr lang="fr-FR" sz="1800" dirty="0" smtClean="0"/>
              <a:t> </a:t>
            </a:r>
            <a:r>
              <a:rPr lang="fr-FR" sz="1800" dirty="0" err="1" smtClean="0"/>
              <a:t>ancor</a:t>
            </a:r>
            <a:r>
              <a:rPr lang="fr-FR" sz="1800" dirty="0" smtClean="0"/>
              <a:t> prima il grande </a:t>
            </a:r>
            <a:r>
              <a:rPr lang="fr-FR" sz="1800" dirty="0" err="1" smtClean="0"/>
              <a:t>Berneri</a:t>
            </a:r>
            <a:r>
              <a:rPr lang="fr-FR" sz="1800" dirty="0" smtClean="0"/>
              <a:t>, la </a:t>
            </a:r>
            <a:r>
              <a:rPr lang="fr-FR" sz="1800" dirty="0" err="1" smtClean="0"/>
              <a:t>Sicilia</a:t>
            </a:r>
            <a:r>
              <a:rPr lang="fr-FR" sz="1800" dirty="0" smtClean="0"/>
              <a:t> (al tempo di Carlo V come a </a:t>
            </a:r>
            <a:r>
              <a:rPr lang="fr-FR" sz="1800" dirty="0" err="1" smtClean="0"/>
              <a:t>quello</a:t>
            </a:r>
            <a:r>
              <a:rPr lang="fr-FR" sz="1800" dirty="0" smtClean="0"/>
              <a:t> </a:t>
            </a:r>
            <a:r>
              <a:rPr lang="fr-FR" sz="1800" dirty="0" err="1" smtClean="0"/>
              <a:t>del</a:t>
            </a:r>
            <a:r>
              <a:rPr lang="fr-FR" sz="1800" dirty="0" smtClean="0"/>
              <a:t> Duce) ne </a:t>
            </a:r>
            <a:r>
              <a:rPr lang="fr-FR" sz="1800" dirty="0" err="1" smtClean="0"/>
              <a:t>aveva</a:t>
            </a:r>
            <a:r>
              <a:rPr lang="fr-FR" sz="1800" dirty="0" smtClean="0"/>
              <a:t> fin </a:t>
            </a:r>
            <a:r>
              <a:rPr lang="fr-FR" sz="1800" dirty="0" err="1" smtClean="0"/>
              <a:t>sopra</a:t>
            </a:r>
            <a:r>
              <a:rPr lang="fr-FR" sz="1800" dirty="0" smtClean="0"/>
              <a:t> i </a:t>
            </a:r>
            <a:r>
              <a:rPr lang="fr-FR" sz="1800" dirty="0" err="1" smtClean="0"/>
              <a:t>capelli</a:t>
            </a:r>
            <a:r>
              <a:rPr lang="fr-FR" sz="1800" dirty="0" smtClean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3959</Words>
  <Application>Microsoft Macintosh PowerPoint</Application>
  <PresentationFormat>Présentation à l'écran (4:3)</PresentationFormat>
  <Paragraphs>79</Paragraphs>
  <Slides>21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Gli zii di Sicilia come misura del ritorno. Approssimazioni birichine* a titoli, epigrafi e al caso di Nievo in Il quarantotto di Sciascia</vt:lpstr>
      <vt:lpstr>Gli zii di Sicilia (1958 e 1960) di Leonardo Sciascia (1921-1989)</vt:lpstr>
      <vt:lpstr>C’è davvero un titolo solo per tutti questi testi? Un grande indizio circondato da domande non meno grandi</vt:lpstr>
      <vt:lpstr>Chi e dove sono sono gli zii in L’antimonio? Partire dall’epigrafe</vt:lpstr>
      <vt:lpstr>Le due epigrafi</vt:lpstr>
      <vt:lpstr>Le due epigrafi</vt:lpstr>
      <vt:lpstr>L’epigrafe di L’antimonio I</vt:lpstr>
      <vt:lpstr>L’epigrafe di L’antimonio II</vt:lpstr>
      <vt:lpstr>L’epigrafe di L’antimonio III</vt:lpstr>
      <vt:lpstr>L’epigrafe di L’antimonio IV</vt:lpstr>
      <vt:lpstr>Il quarantotto e la sua origine libresca</vt:lpstr>
      <vt:lpstr>Il quarantotto: alcuni ‘facili’ punti di contatto con Le Confessioni</vt:lpstr>
      <vt:lpstr>I calzoni corti tra 1848 e 1948</vt:lpstr>
      <vt:lpstr>Vecchi e giovani si danno una mano fuori e dentro il testo</vt:lpstr>
      <vt:lpstr>Dall’ «io» al «noi»: il popolo siciliano e il ritorno di Nievo </vt:lpstr>
      <vt:lpstr>Essere e dirsi popolo «in ciò che [si] tace»: partecipazione, disillusione e resoconto amaro sciasciano via Nievo </vt:lpstr>
      <vt:lpstr>Una citazione letteraria e una cinematografica</vt:lpstr>
      <vt:lpstr>La critica recente I</vt:lpstr>
      <vt:lpstr>La critica recente II</vt:lpstr>
      <vt:lpstr>Volere vedere cose nuove: solo fuori o anche dentro la Sicilia?</vt:lpstr>
      <vt:lpstr>Bibliografia essenzialissima</vt:lpstr>
    </vt:vector>
  </TitlesOfParts>
  <Company>Ulg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 una misura del ritorno: Nievo nel Quarantotto di Sciascia</dc:title>
  <dc:creator>Luciano Curreri</dc:creator>
  <cp:lastModifiedBy>Luciano Curreri</cp:lastModifiedBy>
  <cp:revision>90</cp:revision>
  <cp:lastPrinted>2015-04-20T09:44:47Z</cp:lastPrinted>
  <dcterms:created xsi:type="dcterms:W3CDTF">2015-11-23T10:55:07Z</dcterms:created>
  <dcterms:modified xsi:type="dcterms:W3CDTF">2015-11-23T11:00:46Z</dcterms:modified>
</cp:coreProperties>
</file>