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484" r:id="rId3"/>
    <p:sldId id="485" r:id="rId4"/>
    <p:sldId id="486" r:id="rId5"/>
    <p:sldId id="498" r:id="rId6"/>
    <p:sldId id="330" r:id="rId7"/>
    <p:sldId id="470" r:id="rId8"/>
    <p:sldId id="357" r:id="rId9"/>
    <p:sldId id="363" r:id="rId10"/>
    <p:sldId id="523" r:id="rId11"/>
    <p:sldId id="340" r:id="rId12"/>
    <p:sldId id="438" r:id="rId13"/>
    <p:sldId id="487" r:id="rId14"/>
    <p:sldId id="489" r:id="rId15"/>
    <p:sldId id="345" r:id="rId16"/>
    <p:sldId id="294" r:id="rId17"/>
    <p:sldId id="454" r:id="rId18"/>
    <p:sldId id="504" r:id="rId19"/>
    <p:sldId id="496" r:id="rId20"/>
    <p:sldId id="319" r:id="rId21"/>
    <p:sldId id="365" r:id="rId22"/>
    <p:sldId id="417" r:id="rId23"/>
    <p:sldId id="461" r:id="rId24"/>
    <p:sldId id="315" r:id="rId25"/>
    <p:sldId id="491" r:id="rId26"/>
    <p:sldId id="428" r:id="rId27"/>
    <p:sldId id="482" r:id="rId28"/>
    <p:sldId id="375" r:id="rId29"/>
    <p:sldId id="369" r:id="rId30"/>
    <p:sldId id="381" r:id="rId31"/>
    <p:sldId id="495" r:id="rId32"/>
    <p:sldId id="277" r:id="rId33"/>
    <p:sldId id="387" r:id="rId34"/>
    <p:sldId id="494" r:id="rId35"/>
    <p:sldId id="380" r:id="rId36"/>
    <p:sldId id="398" r:id="rId37"/>
    <p:sldId id="463" r:id="rId38"/>
    <p:sldId id="524" r:id="rId39"/>
    <p:sldId id="370" r:id="rId40"/>
    <p:sldId id="267" r:id="rId41"/>
    <p:sldId id="414" r:id="rId42"/>
    <p:sldId id="407" r:id="rId43"/>
    <p:sldId id="302" r:id="rId44"/>
    <p:sldId id="446" r:id="rId45"/>
    <p:sldId id="304" r:id="rId46"/>
    <p:sldId id="447" r:id="rId47"/>
    <p:sldId id="305" r:id="rId48"/>
    <p:sldId id="499" r:id="rId49"/>
    <p:sldId id="457" r:id="rId50"/>
    <p:sldId id="509" r:id="rId51"/>
    <p:sldId id="511" r:id="rId52"/>
    <p:sldId id="507" r:id="rId53"/>
    <p:sldId id="505" r:id="rId54"/>
    <p:sldId id="508" r:id="rId55"/>
    <p:sldId id="429" r:id="rId56"/>
    <p:sldId id="433" r:id="rId57"/>
    <p:sldId id="405" r:id="rId58"/>
    <p:sldId id="490" r:id="rId59"/>
    <p:sldId id="528" r:id="rId60"/>
    <p:sldId id="502" r:id="rId61"/>
    <p:sldId id="533" r:id="rId62"/>
    <p:sldId id="529" r:id="rId63"/>
    <p:sldId id="530" r:id="rId64"/>
    <p:sldId id="531" r:id="rId65"/>
    <p:sldId id="532" r:id="rId66"/>
    <p:sldId id="51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99"/>
    <a:srgbClr val="0000FF"/>
    <a:srgbClr val="2D2DB9"/>
    <a:srgbClr val="5F5FD7"/>
    <a:srgbClr val="A2A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9" autoAdjust="0"/>
    <p:restoredTop sz="93435" autoAdjust="0"/>
  </p:normalViewPr>
  <p:slideViewPr>
    <p:cSldViewPr>
      <p:cViewPr varScale="1">
        <p:scale>
          <a:sx n="110" d="100"/>
          <a:sy n="110" d="100"/>
        </p:scale>
        <p:origin x="911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4" Type="http://schemas.openxmlformats.org/officeDocument/2006/relationships/image" Target="../media/image13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image" Target="../media/image14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6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wmf"/><Relationship Id="rId1" Type="http://schemas.openxmlformats.org/officeDocument/2006/relationships/image" Target="../media/image20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205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wmf"/><Relationship Id="rId3" Type="http://schemas.openxmlformats.org/officeDocument/2006/relationships/image" Target="../media/image85.wmf"/><Relationship Id="rId7" Type="http://schemas.openxmlformats.org/officeDocument/2006/relationships/image" Target="../media/image215.wmf"/><Relationship Id="rId2" Type="http://schemas.openxmlformats.org/officeDocument/2006/relationships/image" Target="../media/image211.wmf"/><Relationship Id="rId1" Type="http://schemas.openxmlformats.org/officeDocument/2006/relationships/image" Target="../media/image210.wmf"/><Relationship Id="rId6" Type="http://schemas.openxmlformats.org/officeDocument/2006/relationships/image" Target="../media/image214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wmf"/><Relationship Id="rId3" Type="http://schemas.openxmlformats.org/officeDocument/2006/relationships/image" Target="../media/image219.wmf"/><Relationship Id="rId7" Type="http://schemas.openxmlformats.org/officeDocument/2006/relationships/image" Target="../media/image223.wmf"/><Relationship Id="rId2" Type="http://schemas.openxmlformats.org/officeDocument/2006/relationships/image" Target="../media/image218.wmf"/><Relationship Id="rId1" Type="http://schemas.openxmlformats.org/officeDocument/2006/relationships/image" Target="../media/image217.wmf"/><Relationship Id="rId6" Type="http://schemas.openxmlformats.org/officeDocument/2006/relationships/image" Target="../media/image222.wmf"/><Relationship Id="rId5" Type="http://schemas.openxmlformats.org/officeDocument/2006/relationships/image" Target="../media/image221.wmf"/><Relationship Id="rId4" Type="http://schemas.openxmlformats.org/officeDocument/2006/relationships/image" Target="../media/image22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wmf"/><Relationship Id="rId2" Type="http://schemas.openxmlformats.org/officeDocument/2006/relationships/image" Target="../media/image114.wmf"/><Relationship Id="rId1" Type="http://schemas.openxmlformats.org/officeDocument/2006/relationships/image" Target="../media/image226.wmf"/><Relationship Id="rId5" Type="http://schemas.openxmlformats.org/officeDocument/2006/relationships/image" Target="../media/image229.wmf"/><Relationship Id="rId4" Type="http://schemas.openxmlformats.org/officeDocument/2006/relationships/image" Target="../media/image228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wmf"/><Relationship Id="rId3" Type="http://schemas.openxmlformats.org/officeDocument/2006/relationships/image" Target="../media/image233.wmf"/><Relationship Id="rId7" Type="http://schemas.openxmlformats.org/officeDocument/2006/relationships/image" Target="../media/image237.wmf"/><Relationship Id="rId2" Type="http://schemas.openxmlformats.org/officeDocument/2006/relationships/image" Target="../media/image232.wmf"/><Relationship Id="rId1" Type="http://schemas.openxmlformats.org/officeDocument/2006/relationships/image" Target="../media/image231.wmf"/><Relationship Id="rId6" Type="http://schemas.openxmlformats.org/officeDocument/2006/relationships/image" Target="../media/image236.wmf"/><Relationship Id="rId5" Type="http://schemas.openxmlformats.org/officeDocument/2006/relationships/image" Target="../media/image235.wmf"/><Relationship Id="rId4" Type="http://schemas.openxmlformats.org/officeDocument/2006/relationships/image" Target="../media/image23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wmf"/><Relationship Id="rId1" Type="http://schemas.openxmlformats.org/officeDocument/2006/relationships/image" Target="../media/image2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D8C9B-EEFC-4FF8-A225-B07AD85D1F07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37FF0-16E2-4328-BE6E-D15858717E33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22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32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52</a:t>
            </a:fld>
            <a:endParaRPr lang="fr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53</a:t>
            </a:fld>
            <a:endParaRPr lang="fr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57</a:t>
            </a:fld>
            <a:endParaRPr lang="fr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37FF0-16E2-4328-BE6E-D15858717E33}" type="slidenum">
              <a:rPr lang="fr-BE" smtClean="0"/>
              <a:pPr/>
              <a:t>66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C3763-5BC6-4A6C-8CB4-CF18AAFE7B98}" type="datetimeFigureOut">
              <a:rPr lang="fr-BE" smtClean="0"/>
              <a:pPr/>
              <a:t>07-09-16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2B9A3-A5F6-4BC1-A730-8C4543E5C7B6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3.bin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image" Target="../media/image30.wmf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3.png"/><Relationship Id="rId9" Type="http://schemas.openxmlformats.org/officeDocument/2006/relationships/image" Target="../media/image29.wmf"/><Relationship Id="rId1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wmf"/><Relationship Id="rId9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5.wmf"/><Relationship Id="rId9" Type="http://schemas.openxmlformats.org/officeDocument/2006/relationships/image" Target="../media/image4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71.png"/><Relationship Id="rId14" Type="http://schemas.openxmlformats.org/officeDocument/2006/relationships/image" Target="../media/image6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6.wmf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90.png"/><Relationship Id="rId5" Type="http://schemas.openxmlformats.org/officeDocument/2006/relationships/image" Target="../media/image85.wmf"/><Relationship Id="rId10" Type="http://schemas.openxmlformats.org/officeDocument/2006/relationships/image" Target="../media/image89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87.wmf"/><Relationship Id="rId14" Type="http://schemas.openxmlformats.org/officeDocument/2006/relationships/image" Target="../media/image8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1.wmf"/><Relationship Id="rId11" Type="http://schemas.openxmlformats.org/officeDocument/2006/relationships/image" Target="../media/image106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05.png"/><Relationship Id="rId4" Type="http://schemas.openxmlformats.org/officeDocument/2006/relationships/image" Target="../media/image100.wmf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1.png"/><Relationship Id="rId7" Type="http://schemas.openxmlformats.org/officeDocument/2006/relationships/image" Target="../media/image117.png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2.png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116.png"/><Relationship Id="rId10" Type="http://schemas.openxmlformats.org/officeDocument/2006/relationships/image" Target="../media/image113.wmf"/><Relationship Id="rId4" Type="http://schemas.openxmlformats.org/officeDocument/2006/relationships/image" Target="../media/image115.png"/><Relationship Id="rId9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127.wmf"/><Relationship Id="rId18" Type="http://schemas.openxmlformats.org/officeDocument/2006/relationships/image" Target="../media/image133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129.wmf"/><Relationship Id="rId7" Type="http://schemas.openxmlformats.org/officeDocument/2006/relationships/image" Target="../media/image124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12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26.wmf"/><Relationship Id="rId5" Type="http://schemas.openxmlformats.org/officeDocument/2006/relationships/image" Target="../media/image123.wmf"/><Relationship Id="rId15" Type="http://schemas.openxmlformats.org/officeDocument/2006/relationships/image" Target="../media/image132.png"/><Relationship Id="rId23" Type="http://schemas.openxmlformats.org/officeDocument/2006/relationships/image" Target="../media/image130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134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25.wmf"/><Relationship Id="rId14" Type="http://schemas.openxmlformats.org/officeDocument/2006/relationships/image" Target="../media/image131.png"/><Relationship Id="rId22" Type="http://schemas.openxmlformats.org/officeDocument/2006/relationships/oleObject" Target="../embeddings/oleObject2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1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6.wmf"/><Relationship Id="rId11" Type="http://schemas.openxmlformats.org/officeDocument/2006/relationships/image" Target="../media/image139.png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38.wmf"/><Relationship Id="rId4" Type="http://schemas.openxmlformats.org/officeDocument/2006/relationships/image" Target="../media/image135.wmf"/><Relationship Id="rId9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4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6.png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145.png"/><Relationship Id="rId10" Type="http://schemas.openxmlformats.org/officeDocument/2006/relationships/image" Target="../media/image141.wmf"/><Relationship Id="rId4" Type="http://schemas.openxmlformats.org/officeDocument/2006/relationships/image" Target="../media/image144.png"/><Relationship Id="rId9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49.wmf"/><Relationship Id="rId10" Type="http://schemas.openxmlformats.org/officeDocument/2006/relationships/image" Target="../media/image152.pn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1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wmf"/><Relationship Id="rId3" Type="http://schemas.openxmlformats.org/officeDocument/2006/relationships/image" Target="../media/image158.png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image" Target="../media/image163.png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2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166.png"/><Relationship Id="rId4" Type="http://schemas.openxmlformats.org/officeDocument/2006/relationships/image" Target="../media/image164.png"/><Relationship Id="rId9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png"/><Relationship Id="rId7" Type="http://schemas.openxmlformats.org/officeDocument/2006/relationships/image" Target="../media/image17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7.jpeg"/><Relationship Id="rId11" Type="http://schemas.openxmlformats.org/officeDocument/2006/relationships/image" Target="../media/image173.wmf"/><Relationship Id="rId5" Type="http://schemas.openxmlformats.org/officeDocument/2006/relationships/image" Target="../media/image176.jpeg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84.jpeg"/><Relationship Id="rId11" Type="http://schemas.openxmlformats.org/officeDocument/2006/relationships/image" Target="../media/image173.wmf"/><Relationship Id="rId5" Type="http://schemas.openxmlformats.org/officeDocument/2006/relationships/image" Target="../media/image183.jpeg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82.jpeg"/><Relationship Id="rId9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10" Type="http://schemas.openxmlformats.org/officeDocument/2006/relationships/image" Target="../media/image174.pn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0.png"/><Relationship Id="rId18" Type="http://schemas.openxmlformats.org/officeDocument/2006/relationships/image" Target="../media/image200.png"/><Relationship Id="rId3" Type="http://schemas.openxmlformats.org/officeDocument/2006/relationships/image" Target="../media/image194.png"/><Relationship Id="rId7" Type="http://schemas.openxmlformats.org/officeDocument/2006/relationships/image" Target="../media/image69.png"/><Relationship Id="rId12" Type="http://schemas.openxmlformats.org/officeDocument/2006/relationships/image" Target="../media/image68.png"/><Relationship Id="rId17" Type="http://schemas.openxmlformats.org/officeDocument/2006/relationships/image" Target="../media/image3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3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7.png"/><Relationship Id="rId11" Type="http://schemas.openxmlformats.org/officeDocument/2006/relationships/image" Target="../media/image199.png"/><Relationship Id="rId5" Type="http://schemas.openxmlformats.org/officeDocument/2006/relationships/image" Target="../media/image196.png"/><Relationship Id="rId15" Type="http://schemas.openxmlformats.org/officeDocument/2006/relationships/image" Target="../media/image56.png"/><Relationship Id="rId10" Type="http://schemas.openxmlformats.org/officeDocument/2006/relationships/image" Target="../media/image198.png"/><Relationship Id="rId4" Type="http://schemas.openxmlformats.org/officeDocument/2006/relationships/image" Target="../media/image195.png"/><Relationship Id="rId9" Type="http://schemas.openxmlformats.org/officeDocument/2006/relationships/image" Target="../media/image197.png"/><Relationship Id="rId1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20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5.png"/><Relationship Id="rId11" Type="http://schemas.openxmlformats.org/officeDocument/2006/relationships/image" Target="../media/image74.png"/><Relationship Id="rId5" Type="http://schemas.openxmlformats.org/officeDocument/2006/relationships/image" Target="../media/image38.wmf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oleObject" Target="../embeddings/oleObject45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03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202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w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08.png"/><Relationship Id="rId11" Type="http://schemas.openxmlformats.org/officeDocument/2006/relationships/image" Target="../media/image209.png"/><Relationship Id="rId5" Type="http://schemas.openxmlformats.org/officeDocument/2006/relationships/image" Target="../media/image207.png"/><Relationship Id="rId10" Type="http://schemas.openxmlformats.org/officeDocument/2006/relationships/image" Target="../media/image42.wmf"/><Relationship Id="rId4" Type="http://schemas.openxmlformats.org/officeDocument/2006/relationships/image" Target="../media/image206.png"/><Relationship Id="rId9" Type="http://schemas.openxmlformats.org/officeDocument/2006/relationships/oleObject" Target="../embeddings/oleObject4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213.wmf"/><Relationship Id="rId18" Type="http://schemas.openxmlformats.org/officeDocument/2006/relationships/oleObject" Target="../embeddings/oleObject56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1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21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55.bin"/><Relationship Id="rId20" Type="http://schemas.openxmlformats.org/officeDocument/2006/relationships/image" Target="../media/image82.png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212.wmf"/><Relationship Id="rId5" Type="http://schemas.openxmlformats.org/officeDocument/2006/relationships/image" Target="../media/image210.wmf"/><Relationship Id="rId15" Type="http://schemas.openxmlformats.org/officeDocument/2006/relationships/image" Target="../media/image214.wmf"/><Relationship Id="rId10" Type="http://schemas.openxmlformats.org/officeDocument/2006/relationships/oleObject" Target="../embeddings/oleObject52.bin"/><Relationship Id="rId19" Type="http://schemas.openxmlformats.org/officeDocument/2006/relationships/image" Target="../media/image216.w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54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wmf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223.wmf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25.png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220.wmf"/><Relationship Id="rId17" Type="http://schemas.openxmlformats.org/officeDocument/2006/relationships/oleObject" Target="../embeddings/oleObject6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2.wmf"/><Relationship Id="rId20" Type="http://schemas.openxmlformats.org/officeDocument/2006/relationships/image" Target="../media/image224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1.png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217.wmf"/><Relationship Id="rId15" Type="http://schemas.openxmlformats.org/officeDocument/2006/relationships/oleObject" Target="../embeddings/oleObject62.bin"/><Relationship Id="rId10" Type="http://schemas.openxmlformats.org/officeDocument/2006/relationships/image" Target="../media/image219.wmf"/><Relationship Id="rId19" Type="http://schemas.openxmlformats.org/officeDocument/2006/relationships/oleObject" Target="../embeddings/oleObject64.bin"/><Relationship Id="rId4" Type="http://schemas.openxmlformats.org/officeDocument/2006/relationships/oleObject" Target="../embeddings/oleObject57.bin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221.wmf"/><Relationship Id="rId22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229.wmf"/><Relationship Id="rId3" Type="http://schemas.openxmlformats.org/officeDocument/2006/relationships/oleObject" Target="../embeddings/oleObject65.bin"/><Relationship Id="rId7" Type="http://schemas.openxmlformats.org/officeDocument/2006/relationships/image" Target="../media/image114.wmf"/><Relationship Id="rId12" Type="http://schemas.openxmlformats.org/officeDocument/2006/relationships/oleObject" Target="../embeddings/oleObject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228.wmf"/><Relationship Id="rId5" Type="http://schemas.openxmlformats.org/officeDocument/2006/relationships/image" Target="../media/image230.png"/><Relationship Id="rId10" Type="http://schemas.openxmlformats.org/officeDocument/2006/relationships/oleObject" Target="../embeddings/oleObject68.bin"/><Relationship Id="rId4" Type="http://schemas.openxmlformats.org/officeDocument/2006/relationships/image" Target="../media/image226.wmf"/><Relationship Id="rId9" Type="http://schemas.openxmlformats.org/officeDocument/2006/relationships/image" Target="../media/image227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wmf"/><Relationship Id="rId13" Type="http://schemas.openxmlformats.org/officeDocument/2006/relationships/oleObject" Target="../embeddings/oleObject73.bin"/><Relationship Id="rId18" Type="http://schemas.openxmlformats.org/officeDocument/2006/relationships/oleObject" Target="../embeddings/oleObject75.bin"/><Relationship Id="rId3" Type="http://schemas.openxmlformats.org/officeDocument/2006/relationships/image" Target="../media/image239.png"/><Relationship Id="rId21" Type="http://schemas.openxmlformats.org/officeDocument/2006/relationships/image" Target="../media/image237.wmf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233.wmf"/><Relationship Id="rId17" Type="http://schemas.openxmlformats.org/officeDocument/2006/relationships/image" Target="../media/image24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5.wmf"/><Relationship Id="rId20" Type="http://schemas.openxmlformats.org/officeDocument/2006/relationships/oleObject" Target="../embeddings/oleObject76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42.png"/><Relationship Id="rId11" Type="http://schemas.openxmlformats.org/officeDocument/2006/relationships/oleObject" Target="../embeddings/oleObject72.bin"/><Relationship Id="rId24" Type="http://schemas.openxmlformats.org/officeDocument/2006/relationships/image" Target="../media/image238.wmf"/><Relationship Id="rId5" Type="http://schemas.openxmlformats.org/officeDocument/2006/relationships/image" Target="../media/image241.png"/><Relationship Id="rId15" Type="http://schemas.openxmlformats.org/officeDocument/2006/relationships/oleObject" Target="../embeddings/oleObject74.bin"/><Relationship Id="rId23" Type="http://schemas.openxmlformats.org/officeDocument/2006/relationships/oleObject" Target="../embeddings/oleObject78.bin"/><Relationship Id="rId10" Type="http://schemas.openxmlformats.org/officeDocument/2006/relationships/image" Target="../media/image232.wmf"/><Relationship Id="rId19" Type="http://schemas.openxmlformats.org/officeDocument/2006/relationships/image" Target="../media/image236.wmf"/><Relationship Id="rId4" Type="http://schemas.openxmlformats.org/officeDocument/2006/relationships/image" Target="../media/image240.png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234.wmf"/><Relationship Id="rId22" Type="http://schemas.openxmlformats.org/officeDocument/2006/relationships/oleObject" Target="../embeddings/oleObject7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48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oleObject" Target="../embeddings/oleObject80.bin"/><Relationship Id="rId7" Type="http://schemas.openxmlformats.org/officeDocument/2006/relationships/image" Target="../media/image2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5" Type="http://schemas.openxmlformats.org/officeDocument/2006/relationships/image" Target="../media/image251.png"/><Relationship Id="rId10" Type="http://schemas.openxmlformats.org/officeDocument/2006/relationships/image" Target="../media/image256.png"/><Relationship Id="rId4" Type="http://schemas.openxmlformats.org/officeDocument/2006/relationships/image" Target="../media/image250.wmf"/><Relationship Id="rId9" Type="http://schemas.openxmlformats.org/officeDocument/2006/relationships/image" Target="../media/image25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image" Target="../media/image258.png"/><Relationship Id="rId7" Type="http://schemas.openxmlformats.org/officeDocument/2006/relationships/image" Target="../media/image1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3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1.jpeg"/><Relationship Id="rId7" Type="http://schemas.openxmlformats.org/officeDocument/2006/relationships/image" Target="../media/image265.png"/><Relationship Id="rId12" Type="http://schemas.openxmlformats.org/officeDocument/2006/relationships/image" Target="../media/image26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64.png"/><Relationship Id="rId11" Type="http://schemas.openxmlformats.org/officeDocument/2006/relationships/oleObject" Target="../embeddings/oleObject85.bin"/><Relationship Id="rId5" Type="http://schemas.openxmlformats.org/officeDocument/2006/relationships/image" Target="../media/image263.jpeg"/><Relationship Id="rId10" Type="http://schemas.openxmlformats.org/officeDocument/2006/relationships/image" Target="../media/image259.wmf"/><Relationship Id="rId4" Type="http://schemas.openxmlformats.org/officeDocument/2006/relationships/image" Target="../media/image262.jpeg"/><Relationship Id="rId9" Type="http://schemas.openxmlformats.org/officeDocument/2006/relationships/oleObject" Target="../embeddings/oleObject84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MyDoc_b.pardoen\Conferences\2013_09_Lagashop\presentation - band ble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1049581"/>
          </a:xfrm>
          <a:prstGeom prst="rect">
            <a:avLst/>
          </a:prstGeom>
          <a:noFill/>
        </p:spPr>
      </p:pic>
      <p:pic>
        <p:nvPicPr>
          <p:cNvPr id="5" name="Picture 1" descr="D:\MyDoc_b.pardoen\Conferences\2013_09_Lagashop\presentation - band ble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08419"/>
            <a:ext cx="9144000" cy="1049581"/>
          </a:xfrm>
          <a:prstGeom prst="rect">
            <a:avLst/>
          </a:prstGeom>
          <a:noFill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3879626"/>
            <a:ext cx="91440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Public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defence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doctoral thesis in Engineering Sciences by</a:t>
            </a: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BE" sz="1400" dirty="0" smtClean="0">
                <a:latin typeface="Arial" pitchFamily="34" charset="0"/>
                <a:cs typeface="Arial" pitchFamily="34" charset="0"/>
              </a:rPr>
              <a:t>Benoît Pardoen</a:t>
            </a: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BE" sz="1200" dirty="0" smtClean="0">
                <a:latin typeface="Arial" pitchFamily="34" charset="0"/>
                <a:cs typeface="Arial" pitchFamily="34" charset="0"/>
              </a:rPr>
              <a:t>Supervisor:  Frédéric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Collin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November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2015</a:t>
            </a:r>
            <a:endParaRPr lang="fr-FR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6" descr="logo_coul_texte_blason_cadre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964" y="1052736"/>
            <a:ext cx="1080000" cy="78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256490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Hydro-mechanical analysis of the fracturing induced by</a:t>
            </a:r>
          </a:p>
          <a:p>
            <a:pPr algn="ctr"/>
            <a:r>
              <a:rPr lang="en-US" b="1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the excavation of nuclear waste repository galleries</a:t>
            </a:r>
          </a:p>
          <a:p>
            <a:pPr algn="ctr"/>
            <a:r>
              <a:rPr lang="en-US" b="1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using shear banding</a:t>
            </a:r>
            <a:endParaRPr lang="fr-FR" b="1" dirty="0" smtClean="0">
              <a:solidFill>
                <a:srgbClr val="2D2DB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6" name="Picture 2" descr="D:\MyDoc_b.pardoen\These\Oral defense\Fig\Damage -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599031" cy="35568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931" y="3768759"/>
            <a:ext cx="396000" cy="71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640" y="1885826"/>
            <a:ext cx="396000" cy="89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Arrow Connector 38"/>
          <p:cNvCxnSpPr/>
          <p:nvPr/>
        </p:nvCxnSpPr>
        <p:spPr>
          <a:xfrm>
            <a:off x="3203848" y="2708920"/>
            <a:ext cx="1329" cy="3378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564904"/>
            <a:ext cx="396000" cy="8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3495" y="1237886"/>
            <a:ext cx="396000" cy="96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reeform 35"/>
          <p:cNvSpPr/>
          <p:nvPr/>
        </p:nvSpPr>
        <p:spPr>
          <a:xfrm>
            <a:off x="1065197" y="2070538"/>
            <a:ext cx="571565" cy="1146155"/>
          </a:xfrm>
          <a:custGeom>
            <a:avLst/>
            <a:gdLst>
              <a:gd name="connsiteX0" fmla="*/ 0 w 480060"/>
              <a:gd name="connsiteY0" fmla="*/ 962660 h 962660"/>
              <a:gd name="connsiteX1" fmla="*/ 190500 w 480060"/>
              <a:gd name="connsiteY1" fmla="*/ 474980 h 962660"/>
              <a:gd name="connsiteX2" fmla="*/ 342900 w 480060"/>
              <a:gd name="connsiteY2" fmla="*/ 208280 h 962660"/>
              <a:gd name="connsiteX3" fmla="*/ 457200 w 480060"/>
              <a:gd name="connsiteY3" fmla="*/ 33020 h 962660"/>
              <a:gd name="connsiteX4" fmla="*/ 480060 w 480060"/>
              <a:gd name="connsiteY4" fmla="*/ 10160 h 96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962660">
                <a:moveTo>
                  <a:pt x="0" y="962660"/>
                </a:moveTo>
                <a:cubicBezTo>
                  <a:pt x="66675" y="781685"/>
                  <a:pt x="133350" y="600710"/>
                  <a:pt x="190500" y="474980"/>
                </a:cubicBezTo>
                <a:cubicBezTo>
                  <a:pt x="247650" y="349250"/>
                  <a:pt x="298450" y="281940"/>
                  <a:pt x="342900" y="208280"/>
                </a:cubicBezTo>
                <a:cubicBezTo>
                  <a:pt x="387350" y="134620"/>
                  <a:pt x="434340" y="66040"/>
                  <a:pt x="457200" y="33020"/>
                </a:cubicBezTo>
                <a:cubicBezTo>
                  <a:pt x="480060" y="0"/>
                  <a:pt x="480060" y="5080"/>
                  <a:pt x="480060" y="10160"/>
                </a:cubicBezTo>
              </a:path>
            </a:pathLst>
          </a:cu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709447" y="3223059"/>
            <a:ext cx="342935" cy="1286004"/>
          </a:xfrm>
          <a:prstGeom prst="line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1259632" y="5589240"/>
            <a:ext cx="205172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Shear bands are observed 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in many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geomaterials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COx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: 75% of fractures 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       in mode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(shear).</a:t>
            </a:r>
          </a:p>
        </p:txBody>
      </p:sp>
      <p:sp>
        <p:nvSpPr>
          <p:cNvPr id="47" name="Freeform 46"/>
          <p:cNvSpPr/>
          <p:nvPr/>
        </p:nvSpPr>
        <p:spPr>
          <a:xfrm>
            <a:off x="1643063" y="2090738"/>
            <a:ext cx="1552575" cy="644525"/>
          </a:xfrm>
          <a:custGeom>
            <a:avLst/>
            <a:gdLst>
              <a:gd name="connsiteX0" fmla="*/ 0 w 1552575"/>
              <a:gd name="connsiteY0" fmla="*/ 4762 h 644525"/>
              <a:gd name="connsiteX1" fmla="*/ 47625 w 1552575"/>
              <a:gd name="connsiteY1" fmla="*/ 21431 h 644525"/>
              <a:gd name="connsiteX2" fmla="*/ 107156 w 1552575"/>
              <a:gd name="connsiteY2" fmla="*/ 133350 h 644525"/>
              <a:gd name="connsiteX3" fmla="*/ 192881 w 1552575"/>
              <a:gd name="connsiteY3" fmla="*/ 266700 h 644525"/>
              <a:gd name="connsiteX4" fmla="*/ 333375 w 1552575"/>
              <a:gd name="connsiteY4" fmla="*/ 421481 h 644525"/>
              <a:gd name="connsiteX5" fmla="*/ 542925 w 1552575"/>
              <a:gd name="connsiteY5" fmla="*/ 533400 h 644525"/>
              <a:gd name="connsiteX6" fmla="*/ 814387 w 1552575"/>
              <a:gd name="connsiteY6" fmla="*/ 602456 h 644525"/>
              <a:gd name="connsiteX7" fmla="*/ 1193006 w 1552575"/>
              <a:gd name="connsiteY7" fmla="*/ 638175 h 644525"/>
              <a:gd name="connsiteX8" fmla="*/ 1552575 w 1552575"/>
              <a:gd name="connsiteY8" fmla="*/ 640556 h 64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2575" h="644525">
                <a:moveTo>
                  <a:pt x="0" y="4762"/>
                </a:moveTo>
                <a:cubicBezTo>
                  <a:pt x="14883" y="2381"/>
                  <a:pt x="29766" y="0"/>
                  <a:pt x="47625" y="21431"/>
                </a:cubicBezTo>
                <a:cubicBezTo>
                  <a:pt x="65484" y="42862"/>
                  <a:pt x="82947" y="92472"/>
                  <a:pt x="107156" y="133350"/>
                </a:cubicBezTo>
                <a:cubicBezTo>
                  <a:pt x="131365" y="174228"/>
                  <a:pt x="155178" y="218678"/>
                  <a:pt x="192881" y="266700"/>
                </a:cubicBezTo>
                <a:cubicBezTo>
                  <a:pt x="230584" y="314722"/>
                  <a:pt x="275034" y="377031"/>
                  <a:pt x="333375" y="421481"/>
                </a:cubicBezTo>
                <a:cubicBezTo>
                  <a:pt x="391716" y="465931"/>
                  <a:pt x="462757" y="503238"/>
                  <a:pt x="542925" y="533400"/>
                </a:cubicBezTo>
                <a:cubicBezTo>
                  <a:pt x="623093" y="563562"/>
                  <a:pt x="706040" y="584994"/>
                  <a:pt x="814387" y="602456"/>
                </a:cubicBezTo>
                <a:cubicBezTo>
                  <a:pt x="922734" y="619918"/>
                  <a:pt x="1069975" y="631825"/>
                  <a:pt x="1193006" y="638175"/>
                </a:cubicBezTo>
                <a:cubicBezTo>
                  <a:pt x="1316037" y="644525"/>
                  <a:pt x="1552575" y="640556"/>
                  <a:pt x="1552575" y="640556"/>
                </a:cubicBezTo>
              </a:path>
            </a:pathLst>
          </a:cu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5076056" y="1018828"/>
            <a:ext cx="37079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Mechanisms of rock mass failure around gallery</a:t>
            </a:r>
          </a:p>
        </p:txBody>
      </p:sp>
      <p:sp>
        <p:nvSpPr>
          <p:cNvPr id="50" name="Flèche droite 27"/>
          <p:cNvSpPr/>
          <p:nvPr/>
        </p:nvSpPr>
        <p:spPr>
          <a:xfrm>
            <a:off x="3805312" y="5851872"/>
            <a:ext cx="792088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5508104" y="4613895"/>
            <a:ext cx="230425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(after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Diederichs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, 2003)</a:t>
            </a:r>
          </a:p>
        </p:txBody>
      </p:sp>
      <p:graphicFrame>
        <p:nvGraphicFramePr>
          <p:cNvPr id="24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10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Picture 1" descr="C:\Users\ULg\Desktop\failure_typ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0547" y="1528217"/>
            <a:ext cx="3093325" cy="3060000"/>
          </a:xfrm>
          <a:prstGeom prst="rect">
            <a:avLst/>
          </a:prstGeom>
          <a:noFill/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43608" y="4581128"/>
            <a:ext cx="22322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Axial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shortening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Δ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H [mm]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 rot="16200000">
            <a:off x="-576572" y="2888940"/>
            <a:ext cx="22322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Axial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load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, F [N]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331640" y="2940184"/>
            <a:ext cx="1474068" cy="1556236"/>
            <a:chOff x="1331640" y="2940184"/>
            <a:chExt cx="1474068" cy="1556236"/>
          </a:xfrm>
        </p:grpSpPr>
        <p:pic>
          <p:nvPicPr>
            <p:cNvPr id="8601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01788" y="3128268"/>
              <a:ext cx="709103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1858556" y="2940184"/>
              <a:ext cx="576064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ctr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F</a:t>
              </a:r>
              <a:endParaRPr lang="fr-BE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3"/>
            <p:cNvSpPr txBox="1">
              <a:spLocks noChangeArrowheads="1"/>
            </p:cNvSpPr>
            <p:nvPr/>
          </p:nvSpPr>
          <p:spPr bwMode="auto">
            <a:xfrm>
              <a:off x="1331640" y="3717032"/>
              <a:ext cx="576064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ctr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F</a:t>
              </a:r>
              <a:r>
                <a:rPr lang="fr-BE" sz="1200" baseline="-25000" dirty="0" err="1" smtClean="0">
                  <a:latin typeface="Arial" pitchFamily="34" charset="0"/>
                  <a:cs typeface="Arial" pitchFamily="34" charset="0"/>
                </a:rPr>
                <a:t>conf</a:t>
              </a:r>
              <a:endParaRPr lang="fr-BE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2589684" y="3717032"/>
              <a:ext cx="216024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ctr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H</a:t>
              </a:r>
              <a:endParaRPr lang="fr-BE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604924" y="3284984"/>
              <a:ext cx="0" cy="1008112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2.1.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Material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rupture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Compression test on small sample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		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          </a:t>
            </a:r>
            <a:r>
              <a:rPr lang="fr-BE" sz="1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Elasticity</a:t>
            </a:r>
            <a:r>
              <a:rPr lang="fr-BE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– No damage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          </a:t>
            </a:r>
            <a:r>
              <a:rPr lang="fr-BE" sz="12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Microcraks</a:t>
            </a:r>
            <a:r>
              <a:rPr lang="fr-BE" sz="1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BE" sz="12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Distributed</a:t>
            </a:r>
            <a:r>
              <a:rPr lang="fr-BE" sz="1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damage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          </a:t>
            </a:r>
            <a:r>
              <a:rPr lang="fr-B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Coalescence – </a:t>
            </a:r>
            <a:r>
              <a:rPr lang="fr-B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Localised</a:t>
            </a:r>
            <a:r>
              <a:rPr lang="fr-B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          Fracture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Fracture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modelling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charset="0"/>
                <a:cs typeface="Arial" charset="0"/>
              </a:rPr>
              <a:t>						  Shear strain </a:t>
            </a:r>
            <a:r>
              <a:rPr lang="en-US" sz="1200" dirty="0" err="1" smtClean="0">
                <a:latin typeface="Arial" charset="0"/>
                <a:cs typeface="Arial" charset="0"/>
              </a:rPr>
              <a:t>localisation</a:t>
            </a:r>
            <a:endParaRPr lang="en-US" sz="1200" dirty="0" smtClean="0">
              <a:latin typeface="Arial" charset="0"/>
              <a:cs typeface="Arial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charset="0"/>
                <a:cs typeface="Arial" charset="0"/>
              </a:rPr>
              <a:t>						   (continuous approach)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47" grpId="0" animBg="1"/>
      <p:bldP spid="46" grpId="0"/>
      <p:bldP spid="50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2.2.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Shear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strain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localisation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Brutal concentration of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narrow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zones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2.2.1. </a:t>
            </a:r>
            <a:r>
              <a:rPr lang="en-US" sz="1200" b="1" u="sng" dirty="0" smtClean="0">
                <a:latin typeface="Arial" pitchFamily="34" charset="0"/>
                <a:cs typeface="Arial" pitchFamily="34" charset="0"/>
              </a:rPr>
              <a:t>Bifurcation theory</a:t>
            </a:r>
            <a:endParaRPr lang="fr-BE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Loss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uniqueness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localised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solutions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Post-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peak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related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localisation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956108" y="2924944"/>
            <a:ext cx="30243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Ductile shear in quartz and pyroxene</a:t>
            </a:r>
          </a:p>
          <a:p>
            <a:pPr marL="457200" indent="-457200" algn="ctr">
              <a:lnSpc>
                <a:spcPct val="80000"/>
              </a:lnSpc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(Christopher et al., 2006)</a:t>
            </a:r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1268760"/>
            <a:ext cx="161394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" y="2132856"/>
            <a:ext cx="971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da-DK" sz="1200" dirty="0" smtClean="0">
                <a:latin typeface="Arial" pitchFamily="34" charset="0"/>
                <a:cs typeface="Arial" pitchFamily="34" charset="0"/>
              </a:rPr>
              <a:t>Sand </a:t>
            </a:r>
          </a:p>
          <a:p>
            <a:pPr marL="457200" indent="-457200" algn="ctr">
              <a:lnSpc>
                <a:spcPct val="80000"/>
              </a:lnSpc>
              <a:defRPr/>
            </a:pPr>
            <a:r>
              <a:rPr lang="da-DK" sz="1000" dirty="0" smtClean="0">
                <a:latin typeface="Arial" pitchFamily="34" charset="0"/>
                <a:cs typeface="Arial" pitchFamily="34" charset="0"/>
              </a:rPr>
              <a:t>(Alshibli et al., </a:t>
            </a:r>
          </a:p>
          <a:p>
            <a:pPr marL="457200" indent="-457200" algn="ctr">
              <a:lnSpc>
                <a:spcPct val="80000"/>
              </a:lnSpc>
              <a:defRPr/>
            </a:pPr>
            <a:r>
              <a:rPr lang="da-DK" sz="1000" dirty="0" smtClean="0">
                <a:latin typeface="Arial" pitchFamily="34" charset="0"/>
                <a:cs typeface="Arial" pitchFamily="34" charset="0"/>
              </a:rPr>
              <a:t>2003)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2" descr="http://d1vn86fw4xmcz1.cloudfront.net/content/royptb/361/1470/851/F7.large.jpg?width=800&amp;height=600&amp;carouse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2092" y="764984"/>
            <a:ext cx="3224404" cy="2088232"/>
          </a:xfrm>
          <a:prstGeom prst="rect">
            <a:avLst/>
          </a:prstGeom>
          <a:noFill/>
        </p:spPr>
      </p:pic>
      <p:pic>
        <p:nvPicPr>
          <p:cNvPr id="35" name="Picture 5" descr="https://structuralgeo.files.wordpress.com/2013/03/sec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631" y="692696"/>
            <a:ext cx="1664397" cy="2160000"/>
          </a:xfrm>
          <a:prstGeom prst="rect">
            <a:avLst/>
          </a:prstGeom>
          <a:noFill/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3184308" y="2852936"/>
            <a:ext cx="24837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Sandstones, Muddy Mountains, </a:t>
            </a:r>
          </a:p>
          <a:p>
            <a:pPr marL="457200" indent="-457200" algn="ctr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Nevada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(H.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Fossen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, 2010)</a:t>
            </a:r>
          </a:p>
        </p:txBody>
      </p:sp>
      <p:pic>
        <p:nvPicPr>
          <p:cNvPr id="16" name="Picture 15" descr="C:\Users\ULg\Desktop\biaxialcompress_locali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7375" y="3645024"/>
            <a:ext cx="3966913" cy="2880000"/>
          </a:xfrm>
          <a:prstGeom prst="rect">
            <a:avLst/>
          </a:prstGeom>
          <a:noFill/>
        </p:spPr>
      </p:pic>
      <p:graphicFrame>
        <p:nvGraphicFramePr>
          <p:cNvPr id="13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11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293336"/>
            <a:ext cx="413217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93096"/>
            <a:ext cx="413217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2.2.2.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Finite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element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methods</a:t>
            </a:r>
            <a:endParaRPr lang="fr-BE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Classical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FE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Mesh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dependency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Need to introduce an </a:t>
            </a:r>
            <a:r>
              <a:rPr lang="en-US" sz="1200" b="1" u="sng" dirty="0" smtClean="0">
                <a:latin typeface="Arial" pitchFamily="34" charset="0"/>
                <a:cs typeface="Arial" pitchFamily="34" charset="0"/>
              </a:rPr>
              <a:t>internal length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scale for a correct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the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post-peak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9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Regularisation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Enrichment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the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kinematics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The continuum is enriched with microstructure effects.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Macro-kinematics   +   micro-kinematics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Macro</a:t>
            </a:r>
            <a:r>
              <a:rPr lang="fr-BE" sz="12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l-GR" sz="1200" dirty="0" smtClean="0">
                <a:latin typeface="Arial" pitchFamily="34" charset="0"/>
                <a:cs typeface="Arabic Typesetting" pitchFamily="66" charset="-78"/>
              </a:rPr>
              <a:t>Ω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		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5189265" y="1214655"/>
            <a:ext cx="3487191" cy="1764016"/>
            <a:chOff x="4140072" y="520426"/>
            <a:chExt cx="3487697" cy="1764274"/>
          </a:xfrm>
        </p:grpSpPr>
        <p:pic>
          <p:nvPicPr>
            <p:cNvPr id="88066" name="Picture 2" descr="D:\MyDoc_b.pardoen\These\Redac\Version_2\ch03_biax_loc_meshdep0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88224" y="520622"/>
              <a:ext cx="1039545" cy="1764078"/>
            </a:xfrm>
            <a:prstGeom prst="rect">
              <a:avLst/>
            </a:prstGeom>
            <a:noFill/>
          </p:spPr>
        </p:pic>
        <p:pic>
          <p:nvPicPr>
            <p:cNvPr id="88067" name="Picture 3" descr="D:\MyDoc_b.pardoen\These\Redac\Version_2\ch03_biax_loc_meshdep0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40072" y="520426"/>
              <a:ext cx="1051000" cy="1764078"/>
            </a:xfrm>
            <a:prstGeom prst="rect">
              <a:avLst/>
            </a:prstGeom>
            <a:noFill/>
          </p:spPr>
        </p:pic>
        <p:pic>
          <p:nvPicPr>
            <p:cNvPr id="88068" name="Picture 4" descr="D:\MyDoc_b.pardoen\These\Redac\Version_2\ch03_biax_loc_meshdep0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64088" y="520622"/>
              <a:ext cx="1012128" cy="1764078"/>
            </a:xfrm>
            <a:prstGeom prst="rect">
              <a:avLst/>
            </a:prstGeom>
            <a:noFill/>
          </p:spPr>
        </p:pic>
      </p:grpSp>
      <p:graphicFrame>
        <p:nvGraphicFramePr>
          <p:cNvPr id="88073" name="Object 9"/>
          <p:cNvGraphicFramePr>
            <a:graphicFrameLocks noChangeAspect="1"/>
          </p:cNvGraphicFramePr>
          <p:nvPr/>
        </p:nvGraphicFramePr>
        <p:xfrm>
          <a:off x="323528" y="5661248"/>
          <a:ext cx="12525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5" name="Equation" r:id="rId8" imgW="1104840" imgH="444240" progId="Equation.DSMT4">
                  <p:embed/>
                </p:oleObj>
              </mc:Choice>
              <mc:Fallback>
                <p:oleObj name="Equation" r:id="rId8" imgW="110484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661248"/>
                        <a:ext cx="125253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0640" y="674415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Equivalent total</a:t>
            </a:r>
          </a:p>
          <a:p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12"/>
          <p:cNvGraphicFramePr>
            <a:graphicFrameLocks noChangeAspect="1"/>
          </p:cNvGraphicFramePr>
          <p:nvPr/>
        </p:nvGraphicFramePr>
        <p:xfrm>
          <a:off x="7092280" y="620688"/>
          <a:ext cx="10096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6" name="Equation" r:id="rId10" imgW="888840" imgH="444240" progId="Equation.DSMT4">
                  <p:embed/>
                </p:oleObj>
              </mc:Choice>
              <mc:Fallback>
                <p:oleObj name="Equation" r:id="rId10" imgW="888840" imgH="4442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620688"/>
                        <a:ext cx="100965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1" descr="D:\MyDoc_b.pardoen\These\Redac\Version_2\ch03_biaxial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37054" y="1034695"/>
            <a:ext cx="1134946" cy="2160000"/>
          </a:xfrm>
          <a:prstGeom prst="rect">
            <a:avLst/>
          </a:prstGeom>
          <a:noFill/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123729" y="5396366"/>
            <a:ext cx="1008111" cy="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Micro </a:t>
            </a:r>
            <a:r>
              <a:rPr lang="el-GR" sz="1200" dirty="0" smtClean="0">
                <a:latin typeface="Arial" pitchFamily="34" charset="0"/>
                <a:cs typeface="Arabic Typesetting" pitchFamily="66" charset="-78"/>
              </a:rPr>
              <a:t>Ω</a:t>
            </a:r>
            <a:r>
              <a:rPr lang="fr-BE" sz="1200" baseline="30000" dirty="0" smtClean="0">
                <a:latin typeface="Arial" pitchFamily="34" charset="0"/>
                <a:cs typeface="Arabic Typesetting" pitchFamily="66" charset="-78"/>
              </a:rPr>
              <a:t>m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		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4134" name="Object 9"/>
          <p:cNvGraphicFramePr>
            <a:graphicFrameLocks noChangeAspect="1"/>
          </p:cNvGraphicFramePr>
          <p:nvPr/>
        </p:nvGraphicFramePr>
        <p:xfrm>
          <a:off x="2197050" y="5661248"/>
          <a:ext cx="1366838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7" name="Equation" r:id="rId13" imgW="1206360" imgH="469800" progId="Equation.DSMT4">
                  <p:embed/>
                </p:oleObj>
              </mc:Choice>
              <mc:Fallback>
                <p:oleObj name="Equation" r:id="rId13" imgW="1206360" imgH="4698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050" y="5661248"/>
                        <a:ext cx="1366838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12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2.2.3. </a:t>
            </a:r>
            <a:r>
              <a:rPr lang="en-US" sz="1200" b="1" u="sng" dirty="0" smtClean="0">
                <a:latin typeface="Arial" pitchFamily="34" charset="0"/>
                <a:cs typeface="Arial" pitchFamily="34" charset="0"/>
              </a:rPr>
              <a:t>Coupled local second gradient model</a:t>
            </a:r>
            <a:endParaRPr lang="fr-BE" sz="12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Balance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equations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Porous media, biphasic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solid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fluid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fr-BE" sz="1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Collin et al., 2006)</a:t>
            </a:r>
            <a:endParaRPr lang="fr-BE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Unsaturated condition + compressibility of the solid grains   </a:t>
            </a:r>
            <a:r>
              <a:rPr lang="en-US" sz="1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(Pardoen et al., 2015)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Balance equations :</a:t>
            </a:r>
          </a:p>
          <a:p>
            <a:pPr marL="457200" indent="-457200">
              <a:spcAft>
                <a:spcPts val="600"/>
              </a:spcAft>
              <a:defRPr/>
            </a:pPr>
            <a:endParaRPr lang="fr-BE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Unsaturated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Biot’s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effective stress 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Solid grain compressibility 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200" dirty="0" smtClean="0">
              <a:latin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9094" name="Object 6"/>
          <p:cNvGraphicFramePr>
            <a:graphicFrameLocks noChangeAspect="1"/>
          </p:cNvGraphicFramePr>
          <p:nvPr/>
        </p:nvGraphicFramePr>
        <p:xfrm>
          <a:off x="2975124" y="5108103"/>
          <a:ext cx="1550987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0" name="Equation" r:id="rId3" imgW="1371600" imgH="241200" progId="Equation.DSMT4">
                  <p:embed/>
                </p:oleObj>
              </mc:Choice>
              <mc:Fallback>
                <p:oleObj name="Equation" r:id="rId3" imgW="137160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124" y="5108103"/>
                        <a:ext cx="1550987" cy="265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2987824" y="5530056"/>
          <a:ext cx="77470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1" name="Equation" r:id="rId5" imgW="685800" imgH="431640" progId="Equation.DSMT4">
                  <p:embed/>
                </p:oleObj>
              </mc:Choice>
              <mc:Fallback>
                <p:oleObj name="Equation" r:id="rId5" imgW="685800" imgH="431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530056"/>
                        <a:ext cx="774700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pic>
        <p:nvPicPr>
          <p:cNvPr id="40653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1577" y="548680"/>
            <a:ext cx="3151173" cy="13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3639" name="Object 7"/>
          <p:cNvGraphicFramePr>
            <a:graphicFrameLocks noChangeAspect="1"/>
          </p:cNvGraphicFramePr>
          <p:nvPr/>
        </p:nvGraphicFramePr>
        <p:xfrm>
          <a:off x="2051720" y="2642220"/>
          <a:ext cx="6656388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2" name="Equation" r:id="rId8" imgW="4228920" imgH="1320480" progId="Equation.DSMT4">
                  <p:embed/>
                </p:oleObj>
              </mc:Choice>
              <mc:Fallback>
                <p:oleObj name="Equation" r:id="rId8" imgW="4228920" imgH="1320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2642220"/>
                        <a:ext cx="6656388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 flipV="1">
            <a:off x="2993611" y="3237513"/>
            <a:ext cx="72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22989" y="3141680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35360" y="3092110"/>
            <a:ext cx="172819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Microstructure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effects</a:t>
            </a:r>
            <a:endParaRPr lang="fr-B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14694" y="3524870"/>
            <a:ext cx="1097483" cy="26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Kinematic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restriction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4212128" y="3238376"/>
            <a:ext cx="151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039020" y="3861048"/>
            <a:ext cx="187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13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0" name="Straight Connector 19"/>
          <p:cNvCxnSpPr/>
          <p:nvPr/>
        </p:nvCxnSpPr>
        <p:spPr>
          <a:xfrm flipV="1">
            <a:off x="5122696" y="3238376"/>
            <a:ext cx="28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Finite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elements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Quadrilateral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2D plane-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8 nodes for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u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and p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w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4 nodes for the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microkinematic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gradient field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1 node for the Lagrange multiplier field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Second gradient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mechanical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law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The double stress </a:t>
            </a:r>
            <a:r>
              <a:rPr lang="en-US" sz="1200" dirty="0" err="1" smtClean="0">
                <a:latin typeface="Symbol" pitchFamily="18" charset="2"/>
              </a:rPr>
              <a:t>S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ijk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requires a constitutive law.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Linear elastic law function of the (micro) second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gradient of displacement field.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Internal length scale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1828800" lvl="3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D represents the physical</a:t>
            </a:r>
          </a:p>
          <a:p>
            <a:pPr marL="1828800" lvl="3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microstructure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4572000" y="1412776"/>
            <a:ext cx="93610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Unknown 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fields</a:t>
            </a:r>
          </a:p>
        </p:txBody>
      </p:sp>
      <p:sp>
        <p:nvSpPr>
          <p:cNvPr id="32" name="Left Brace 31"/>
          <p:cNvSpPr/>
          <p:nvPr/>
        </p:nvSpPr>
        <p:spPr>
          <a:xfrm>
            <a:off x="5364088" y="1196752"/>
            <a:ext cx="144016" cy="7200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962" y="931870"/>
            <a:ext cx="2703309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956376" y="908720"/>
            <a:ext cx="79208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7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d.o.f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611560" y="4869160"/>
          <a:ext cx="10477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83" name="Equation" r:id="rId4" imgW="927000" imgH="469800" progId="Equation.DSMT4">
                  <p:embed/>
                </p:oleObj>
              </mc:Choice>
              <mc:Fallback>
                <p:oleObj name="Equation" r:id="rId4" imgW="927000" imgH="469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869160"/>
                        <a:ext cx="1047750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 flipV="1">
            <a:off x="1062658" y="5275237"/>
            <a:ext cx="216024" cy="8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374607" y="3645024"/>
            <a:ext cx="923133" cy="25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933056"/>
            <a:ext cx="386237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7"/>
          <p:cNvGrpSpPr/>
          <p:nvPr/>
        </p:nvGrpSpPr>
        <p:grpSpPr>
          <a:xfrm>
            <a:off x="1187624" y="5301208"/>
            <a:ext cx="648072" cy="144016"/>
            <a:chOff x="1187624" y="1556792"/>
            <a:chExt cx="216024" cy="14401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187624" y="1556792"/>
              <a:ext cx="0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187624" y="1700808"/>
              <a:ext cx="21602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14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2.3. 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Constitutive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models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COx</a:t>
            </a:r>
            <a:endParaRPr lang="fr-BE" sz="14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Mechanical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law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- 1st gradient model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Isotropic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elasto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-plastic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internal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friction model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Non-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associated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Van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Eeckelen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yield surface 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l-GR" sz="1200" dirty="0" smtClean="0">
                <a:latin typeface="Arial" pitchFamily="34" charset="0"/>
                <a:cs typeface="Arial" pitchFamily="34" charset="0"/>
              </a:rPr>
              <a:t>φ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hardening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/  c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softening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Hydraulic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law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Fluid mass flow (advection, Darcy) 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Water retention and permeability curves 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Mualem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- Van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Genuchten’s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model) 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3187" name="Object 14"/>
          <p:cNvGraphicFramePr>
            <a:graphicFrameLocks noChangeAspect="1"/>
          </p:cNvGraphicFramePr>
          <p:nvPr/>
        </p:nvGraphicFramePr>
        <p:xfrm>
          <a:off x="1043608" y="2307299"/>
          <a:ext cx="20955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7" name="Equation" r:id="rId3" imgW="1854000" imgH="482400" progId="Equation.DSMT4">
                  <p:embed/>
                </p:oleObj>
              </mc:Choice>
              <mc:Fallback>
                <p:oleObj name="Equation" r:id="rId3" imgW="1854000" imgH="4824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2307299"/>
                        <a:ext cx="209550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4"/>
          <p:cNvGraphicFramePr>
            <a:graphicFrameLocks noChangeAspect="1"/>
          </p:cNvGraphicFramePr>
          <p:nvPr/>
        </p:nvGraphicFramePr>
        <p:xfrm>
          <a:off x="1077516" y="3387419"/>
          <a:ext cx="14224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8" name="Equation" r:id="rId5" imgW="1257120" imgH="507960" progId="Equation.DSMT4">
                  <p:embed/>
                </p:oleObj>
              </mc:Choice>
              <mc:Fallback>
                <p:oleObj name="Equation" r:id="rId5" imgW="1257120" imgH="5079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516" y="3387419"/>
                        <a:ext cx="1422400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2970932" y="3695824"/>
            <a:ext cx="21602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186956" y="3573016"/>
            <a:ext cx="18891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Strain</a:t>
            </a:r>
            <a:r>
              <a:rPr lang="fr-B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localisation</a:t>
            </a:r>
            <a:endParaRPr lang="fr-B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467542" y="1126974"/>
            <a:ext cx="2632850" cy="2086002"/>
            <a:chOff x="3707904" y="1496414"/>
            <a:chExt cx="2393500" cy="1896365"/>
          </a:xfrm>
        </p:grpSpPr>
        <p:pic>
          <p:nvPicPr>
            <p:cNvPr id="16" name="Picture 20" descr="C:\Users\ULg\Desktop\Untitled-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07904" y="1496414"/>
              <a:ext cx="2393500" cy="1896365"/>
            </a:xfrm>
            <a:prstGeom prst="rect">
              <a:avLst/>
            </a:prstGeom>
            <a:noFill/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3995936" y="2276920"/>
              <a:ext cx="0" cy="432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736828" y="1620292"/>
              <a:ext cx="0" cy="43200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131840" y="4840649"/>
          <a:ext cx="2316369" cy="57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9" name="Equation" r:id="rId8" imgW="1841400" imgH="469800" progId="Equation.DSMT4">
                  <p:embed/>
                </p:oleObj>
              </mc:Choice>
              <mc:Fallback>
                <p:oleObj name="Equation" r:id="rId8" imgW="1841400" imgH="4698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840649"/>
                        <a:ext cx="2316369" cy="57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15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C:\Users\ULg\Desktop\exc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878" y="4639652"/>
            <a:ext cx="3125481" cy="189013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096344" cy="311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2.4.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excavation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modelling</a:t>
            </a:r>
            <a:endParaRPr lang="en-US" sz="14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Numerical model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HM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in 2D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plane strain state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Gallery radius = 2.3 m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1200" u="sng" dirty="0" smtClean="0">
                <a:latin typeface="Arial" pitchFamily="34" charset="0"/>
                <a:cs typeface="Arial" pitchFamily="34" charset="0"/>
              </a:rPr>
              <a:t>Gallery in COx // σ</a:t>
            </a:r>
            <a:r>
              <a:rPr lang="pt-BR" sz="1200" u="sng" baseline="-25000" dirty="0" smtClean="0">
                <a:latin typeface="Arial" pitchFamily="34" charset="0"/>
                <a:cs typeface="Arial" pitchFamily="34" charset="0"/>
              </a:rPr>
              <a:t>h</a:t>
            </a:r>
            <a:endParaRPr lang="pt-BR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Effect of stress anisotropy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3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Anisotropic stress state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     p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w,0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4.5 [MPa]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    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x,0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1.3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15.6 [MPa]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    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y,0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12 [MPa]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    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z,0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12 [MPa]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211960" y="4331196"/>
            <a:ext cx="126700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Excavation</a:t>
            </a:r>
          </a:p>
          <a:p>
            <a:pPr marL="457200" indent="-457200" algn="ctr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700808"/>
            <a:ext cx="2044115" cy="120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932160" y="3561441"/>
            <a:ext cx="1080000" cy="0"/>
          </a:xfrm>
          <a:prstGeom prst="straightConnector1">
            <a:avLst/>
          </a:prstGeom>
          <a:ln w="1016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347864" y="888128"/>
            <a:ext cx="120" cy="108000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012160" y="3418857"/>
            <a:ext cx="648072" cy="44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pt-B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pt-B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275856" y="620688"/>
            <a:ext cx="57606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pt-BR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pt-BR" sz="14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endParaRPr lang="en-US" sz="1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16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70570" y="4653136"/>
            <a:ext cx="2088232" cy="2160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err="1" smtClean="0">
                <a:latin typeface="Arial" pitchFamily="34" charset="0"/>
                <a:cs typeface="Arial" pitchFamily="34" charset="0"/>
              </a:rPr>
              <a:t>Localisation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 zone 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Incompressible solid grains, b=1</a:t>
            </a:r>
          </a:p>
          <a:p>
            <a:pPr marL="457200" indent="-457200">
              <a:lnSpc>
                <a:spcPct val="80000"/>
              </a:lnSpc>
              <a:defRPr/>
            </a:pPr>
            <a:endParaRPr lang="pt-BR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For an isotropic mechanical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the appearance and shape of the strain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localisation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are </a:t>
            </a:r>
          </a:p>
          <a:p>
            <a:pPr marL="457200" indent="-457200" algn="ctr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mainly due to mechanical effects linked to the anisotropic stress state.</a:t>
            </a:r>
          </a:p>
          <a:p>
            <a:pPr marL="457200" indent="-457200" algn="ctr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301749" y="3303265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0.4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278507" y="3303265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4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0.2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256586" y="3303265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0.0</a:t>
                      </a: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134491" y="3303265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100</a:t>
                      </a:r>
                      <a:r>
                        <a:rPr lang="fr-FR" sz="1200" b="0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2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0.00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72008" y="3303265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algn="ctr"/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1000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2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0.00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07704" y="200712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5566" y="2018154"/>
            <a:ext cx="935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pic>
        <p:nvPicPr>
          <p:cNvPr id="34" name="Picture 6" descr="D:\MyDoc_b.pardoen\TRAVAUX\Localisation\Galerie\06 Full gallery\Fig\loca_461_E5e3_drained_pla_3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771" y="2367360"/>
            <a:ext cx="2227485" cy="2545251"/>
          </a:xfrm>
          <a:prstGeom prst="rect">
            <a:avLst/>
          </a:prstGeom>
          <a:noFill/>
        </p:spPr>
      </p:pic>
      <p:pic>
        <p:nvPicPr>
          <p:cNvPr id="38" name="Picture 2" descr="D:\MyDoc_b.pardoen\TRAVAUX\Localisation\Galerie\06 Full gallery\Fig\loca_461_E5e3_drained_tot_ech_3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3826" y="2386411"/>
            <a:ext cx="2232248" cy="2550694"/>
          </a:xfrm>
          <a:prstGeom prst="rect">
            <a:avLst/>
          </a:prstGeom>
          <a:noFill/>
        </p:spPr>
      </p:pic>
      <p:pic>
        <p:nvPicPr>
          <p:cNvPr id="37" name="Picture 3" descr="D:\MyDoc_b.pardoen\TRAVAUX\Localisation\Galerie\06 Full gallery\Fig\loca_461_E5e3_drained_tot_ech_4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3826" y="2378470"/>
            <a:ext cx="2232248" cy="2550694"/>
          </a:xfrm>
          <a:prstGeom prst="rect">
            <a:avLst/>
          </a:prstGeom>
          <a:noFill/>
        </p:spPr>
      </p:pic>
      <p:pic>
        <p:nvPicPr>
          <p:cNvPr id="33" name="Picture 7" descr="D:\MyDoc_b.pardoen\TRAVAUX\Localisation\Galerie\06 Full gallery\Fig\loca_461_E5e3_drained_pla_4j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771" y="2367360"/>
            <a:ext cx="2227485" cy="2545251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2627784" y="4959449"/>
            <a:ext cx="1080120" cy="360040"/>
            <a:chOff x="0" y="3896434"/>
            <a:chExt cx="1226902" cy="316036"/>
          </a:xfrm>
        </p:grpSpPr>
        <p:sp>
          <p:nvSpPr>
            <p:cNvPr id="48" name="ZoneTexte 88"/>
            <p:cNvSpPr txBox="1"/>
            <p:nvPr/>
          </p:nvSpPr>
          <p:spPr>
            <a:xfrm>
              <a:off x="0" y="389643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ZoneTexte 89"/>
            <p:cNvSpPr txBox="1"/>
            <p:nvPr/>
          </p:nvSpPr>
          <p:spPr>
            <a:xfrm>
              <a:off x="744078" y="390567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0.06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540627" y="3723957"/>
              <a:ext cx="77027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4" descr="D:\MyDoc_b.pardoen\TRAVAUX\Localisation\Galerie\06 Full gallery\Fig\loca_461_E5e3_drained_tot_ech_5j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93826" y="2381651"/>
            <a:ext cx="2232248" cy="2550694"/>
          </a:xfrm>
          <a:prstGeom prst="rect">
            <a:avLst/>
          </a:prstGeom>
          <a:noFill/>
        </p:spPr>
      </p:pic>
      <p:pic>
        <p:nvPicPr>
          <p:cNvPr id="51" name="Picture 8" descr="D:\MyDoc_b.pardoen\TRAVAUX\Localisation\Galerie\06 Full gallery\Fig\loca_461_E5e3_drained_pla_5j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771" y="2367360"/>
            <a:ext cx="2227485" cy="2545251"/>
          </a:xfrm>
          <a:prstGeom prst="rect">
            <a:avLst/>
          </a:prstGeom>
          <a:noFill/>
        </p:spPr>
      </p:pic>
      <p:pic>
        <p:nvPicPr>
          <p:cNvPr id="52" name="Picture 9" descr="D:\MyDoc_b.pardoen\TRAVAUX\Localisation\Galerie\06 Full gallery\Fig\loca_461_E5e3_drained_pla_100j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771" y="2367360"/>
            <a:ext cx="2227485" cy="2545251"/>
          </a:xfrm>
          <a:prstGeom prst="rect">
            <a:avLst/>
          </a:prstGeom>
          <a:noFill/>
        </p:spPr>
      </p:pic>
      <p:pic>
        <p:nvPicPr>
          <p:cNvPr id="55" name="Picture 5" descr="D:\MyDoc_b.pardoen\TRAVAUX\Localisation\Galerie\06 Full gallery\Fig\loca_461_E5e3_drained_tot_ech_100j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3826" y="2369742"/>
            <a:ext cx="2232248" cy="2550694"/>
          </a:xfrm>
          <a:prstGeom prst="rect">
            <a:avLst/>
          </a:prstGeom>
          <a:noFill/>
        </p:spPr>
      </p:pic>
      <p:pic>
        <p:nvPicPr>
          <p:cNvPr id="59" name="Picture 2" descr="D:\MyDoc_b.pardoen\TRAVAUX\Localisation\Galerie\06 Full gallery\Fig\loca_461_E5e3_drained_pla_1000j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2367360"/>
            <a:ext cx="2227485" cy="2545251"/>
          </a:xfrm>
          <a:prstGeom prst="rect">
            <a:avLst/>
          </a:prstGeom>
          <a:noFill/>
        </p:spPr>
      </p:pic>
      <p:pic>
        <p:nvPicPr>
          <p:cNvPr id="60" name="Picture 1" descr="D:\MyDoc_b.pardoen\TRAVAUX\Localisation\Galerie\06 Full gallery\Fig\loca_461_E5e3_drained_tot_ech_1000j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93826" y="2363962"/>
            <a:ext cx="2232248" cy="2550694"/>
          </a:xfrm>
          <a:prstGeom prst="rect">
            <a:avLst/>
          </a:prstGeom>
          <a:noFill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48264" y="2708920"/>
            <a:ext cx="2024661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Straight Arrow Connector 62"/>
          <p:cNvCxnSpPr/>
          <p:nvPr/>
        </p:nvCxnSpPr>
        <p:spPr>
          <a:xfrm>
            <a:off x="2815584" y="2595857"/>
            <a:ext cx="0" cy="720000"/>
          </a:xfrm>
          <a:prstGeom prst="straightConnector1">
            <a:avLst/>
          </a:prstGeom>
          <a:ln w="25400"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909529" y="2780928"/>
            <a:ext cx="942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4.6 m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3134221" y="3645024"/>
            <a:ext cx="144000" cy="0"/>
          </a:xfrm>
          <a:prstGeom prst="straightConnector1">
            <a:avLst/>
          </a:prstGeom>
          <a:ln w="25400">
            <a:solidFill>
              <a:srgbClr val="00FF00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987824" y="3429000"/>
            <a:ext cx="942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0.5 m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41642" y="2333253"/>
            <a:ext cx="428516" cy="261667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91597" y="2314203"/>
            <a:ext cx="427602" cy="25018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9" name="Object 12"/>
          <p:cNvGraphicFramePr>
            <a:graphicFrameLocks noChangeAspect="1"/>
          </p:cNvGraphicFramePr>
          <p:nvPr/>
        </p:nvGraphicFramePr>
        <p:xfrm>
          <a:off x="1661077" y="4959449"/>
          <a:ext cx="10096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1" name="Equation" r:id="rId15" imgW="888840" imgH="444240" progId="Equation.DSMT4">
                  <p:embed/>
                </p:oleObj>
              </mc:Choice>
              <mc:Fallback>
                <p:oleObj name="Equation" r:id="rId15" imgW="888840" imgH="4442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077" y="4959449"/>
                        <a:ext cx="100965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Rectangle 77"/>
          <p:cNvSpPr/>
          <p:nvPr/>
        </p:nvSpPr>
        <p:spPr>
          <a:xfrm>
            <a:off x="323528" y="3573016"/>
            <a:ext cx="1296144" cy="2880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611560" y="3789040"/>
            <a:ext cx="97897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 of</a:t>
            </a:r>
          </a:p>
          <a:p>
            <a:pPr marL="457200" indent="-457200" algn="ctr">
              <a:lnSpc>
                <a:spcPct val="80000"/>
              </a:lnSpc>
              <a:defRPr/>
            </a:pPr>
            <a:endParaRPr lang="pt-BR" sz="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excavation</a:t>
            </a:r>
          </a:p>
        </p:txBody>
      </p:sp>
      <p:graphicFrame>
        <p:nvGraphicFramePr>
          <p:cNvPr id="4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17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54" grpId="0"/>
      <p:bldP spid="5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Gallery air ventilation 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Water phases equilibrium at gallery wall (Kelvin's law)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Compressibility of the solid grains: b=0.6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>
          <a:xfrm>
            <a:off x="4644008" y="476672"/>
            <a:ext cx="4421489" cy="2065013"/>
            <a:chOff x="3116660" y="3798930"/>
            <a:chExt cx="4737887" cy="2212785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16660" y="3798930"/>
              <a:ext cx="3016724" cy="221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Rectangle 39"/>
            <p:cNvSpPr/>
            <p:nvPr/>
          </p:nvSpPr>
          <p:spPr>
            <a:xfrm>
              <a:off x="5736519" y="4580745"/>
              <a:ext cx="440597" cy="61728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65747" y="5119210"/>
              <a:ext cx="1388800" cy="4947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Ventilation</a:t>
              </a:r>
            </a:p>
            <a:p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fr-BE" sz="1200" baseline="-25000" dirty="0" err="1" smtClean="0">
                  <a:latin typeface="Arial" pitchFamily="34" charset="0"/>
                  <a:cs typeface="Arial" pitchFamily="34" charset="0"/>
                </a:rPr>
                <a:t>w</a:t>
              </a:r>
              <a:r>
                <a:rPr lang="fr-BE" sz="1200" baseline="-25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= -30.7 [</a:t>
              </a:r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MPa</a:t>
              </a: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]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08598" y="4075837"/>
              <a:ext cx="1414873" cy="4947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No ventilation</a:t>
              </a:r>
            </a:p>
            <a:p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fr-BE" sz="1200" baseline="-25000" dirty="0" err="1" smtClean="0">
                  <a:latin typeface="Arial" pitchFamily="34" charset="0"/>
                  <a:cs typeface="Arial" pitchFamily="34" charset="0"/>
                </a:rPr>
                <a:t>w</a:t>
              </a: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fr-BE" sz="1200" baseline="-25000" dirty="0" err="1" smtClean="0">
                  <a:latin typeface="Arial" pitchFamily="34" charset="0"/>
                  <a:cs typeface="Arial" pitchFamily="34" charset="0"/>
                </a:rPr>
                <a:t>atm</a:t>
              </a: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 [</a:t>
              </a:r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MPa</a:t>
              </a: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]</a:t>
              </a:r>
            </a:p>
          </p:txBody>
        </p:sp>
      </p:grpSp>
      <p:cxnSp>
        <p:nvCxnSpPr>
          <p:cNvPr id="47" name="Straight Connector 46"/>
          <p:cNvCxnSpPr/>
          <p:nvPr/>
        </p:nvCxnSpPr>
        <p:spPr>
          <a:xfrm flipV="1">
            <a:off x="6660232" y="1844824"/>
            <a:ext cx="1080120" cy="72008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-36512" y="3697030"/>
            <a:ext cx="109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-36512" y="550832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4" name="Table 83"/>
          <p:cNvGraphicFramePr>
            <a:graphicFrameLocks noGrp="1"/>
          </p:cNvGraphicFramePr>
          <p:nvPr/>
        </p:nvGraphicFramePr>
        <p:xfrm>
          <a:off x="1043608" y="2826660"/>
          <a:ext cx="251841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 ventilation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1000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7" name="Rectangle 86"/>
          <p:cNvSpPr/>
          <p:nvPr/>
        </p:nvSpPr>
        <p:spPr>
          <a:xfrm>
            <a:off x="2281565" y="3359293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00615" y="4986900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519815" y="5005950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04"/>
          <p:cNvGrpSpPr/>
          <p:nvPr/>
        </p:nvGrpSpPr>
        <p:grpSpPr>
          <a:xfrm>
            <a:off x="-36512" y="4387365"/>
            <a:ext cx="1074714" cy="316036"/>
            <a:chOff x="0" y="3896434"/>
            <a:chExt cx="1223715" cy="316036"/>
          </a:xfrm>
        </p:grpSpPr>
        <p:sp>
          <p:nvSpPr>
            <p:cNvPr id="106" name="ZoneTexte 88"/>
            <p:cNvSpPr txBox="1"/>
            <p:nvPr/>
          </p:nvSpPr>
          <p:spPr>
            <a:xfrm>
              <a:off x="0" y="389643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ZoneTexte 89"/>
            <p:cNvSpPr txBox="1"/>
            <p:nvPr/>
          </p:nvSpPr>
          <p:spPr>
            <a:xfrm>
              <a:off x="655931" y="390567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0.184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540627" y="3723957"/>
              <a:ext cx="77027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7" name="Picture 5" descr="C:\Users\ULg\Desktop\New folder\localis_421bis_(7)_bishop_tot_ech_100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3187" y="3336886"/>
            <a:ext cx="1522800" cy="1592186"/>
          </a:xfrm>
          <a:prstGeom prst="rect">
            <a:avLst/>
          </a:prstGeom>
          <a:noFill/>
        </p:spPr>
      </p:pic>
      <p:pic>
        <p:nvPicPr>
          <p:cNvPr id="128" name="Picture 10" descr="C:\Users\ULg\Desktop\New folder\localis_421bis_(7)_bishop_pla_100j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3661" y="5009847"/>
            <a:ext cx="1522800" cy="1587505"/>
          </a:xfrm>
          <a:prstGeom prst="rect">
            <a:avLst/>
          </a:prstGeom>
          <a:noFill/>
        </p:spPr>
      </p:pic>
      <p:sp>
        <p:nvSpPr>
          <p:cNvPr id="129" name="Rectangle 128"/>
          <p:cNvSpPr/>
          <p:nvPr/>
        </p:nvSpPr>
        <p:spPr>
          <a:xfrm>
            <a:off x="2248430" y="3352943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232555" y="5015475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" name="Picture 6" descr="C:\Users\ULg\Desktop\New folder\localis_421bis_(7)_bishop_tot_ech_1000j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0574" y="3337112"/>
            <a:ext cx="1522800" cy="1592185"/>
          </a:xfrm>
          <a:prstGeom prst="rect">
            <a:avLst/>
          </a:prstGeom>
          <a:noFill/>
        </p:spPr>
      </p:pic>
      <p:pic>
        <p:nvPicPr>
          <p:cNvPr id="132" name="Picture 11" descr="C:\Users\ULg\Desktop\New folder\localis_421bis_(7)_bishop_pla_1000j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70961" y="5009847"/>
            <a:ext cx="1522800" cy="1587505"/>
          </a:xfrm>
          <a:prstGeom prst="rect">
            <a:avLst/>
          </a:prstGeom>
          <a:noFill/>
        </p:spPr>
      </p:pic>
      <p:sp>
        <p:nvSpPr>
          <p:cNvPr id="133" name="Rectangle 132"/>
          <p:cNvSpPr/>
          <p:nvPr/>
        </p:nvSpPr>
        <p:spPr>
          <a:xfrm>
            <a:off x="3480330" y="3352040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3489855" y="5025000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flipV="1">
            <a:off x="6660232" y="980728"/>
            <a:ext cx="1080120" cy="72008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7" name="Table 136"/>
          <p:cNvGraphicFramePr>
            <a:graphicFrameLocks noGrp="1"/>
          </p:cNvGraphicFramePr>
          <p:nvPr/>
        </p:nvGraphicFramePr>
        <p:xfrm>
          <a:off x="4067944" y="2826660"/>
          <a:ext cx="251841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Ventilation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lang="fr-FR" sz="1200" b="0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1000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9" name="Picture 3" descr="D:\MyDoc_b.pardoen\TRAVAUX\Localisation\Galerie\11 Article J.A.M\Article\localis_421bis_(7)_bishop_ventil80percent_pla_100j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50782" y="5003767"/>
            <a:ext cx="1512864" cy="1591200"/>
          </a:xfrm>
          <a:prstGeom prst="rect">
            <a:avLst/>
          </a:prstGeom>
          <a:noFill/>
        </p:spPr>
      </p:pic>
      <p:pic>
        <p:nvPicPr>
          <p:cNvPr id="120" name="Picture 2" descr="D:\MyDoc_b.pardoen\TRAVAUX\Localisation\Galerie\11 Article J.A.M\Article\localis_421bis_(7)_bishop_ventil80percent_tot_ech_100j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66375" y="3328931"/>
            <a:ext cx="1507624" cy="1591200"/>
          </a:xfrm>
          <a:prstGeom prst="rect">
            <a:avLst/>
          </a:prstGeom>
          <a:noFill/>
        </p:spPr>
      </p:pic>
      <p:sp>
        <p:nvSpPr>
          <p:cNvPr id="121" name="Rectangle 120"/>
          <p:cNvSpPr/>
          <p:nvPr/>
        </p:nvSpPr>
        <p:spPr>
          <a:xfrm>
            <a:off x="5276819" y="3349136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276819" y="5022096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" name="Picture 11" descr="C:\Users\ULg\Desktop\New folder\localis_421bis_(7)_bishop_ventil80percent_pla_1000j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05696" y="5006152"/>
            <a:ext cx="1512048" cy="1591200"/>
          </a:xfrm>
          <a:prstGeom prst="rect">
            <a:avLst/>
          </a:prstGeom>
          <a:noFill/>
        </p:spPr>
      </p:pic>
      <p:pic>
        <p:nvPicPr>
          <p:cNvPr id="124" name="Picture 12" descr="D:\MyDoc_b.pardoen\TRAVAUX\Localisation\Galerie\11 Article J.A.M\Article\localis_421bis_(7)_bishop_ventil80percent_tot_ech_1000j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05318" y="3334986"/>
            <a:ext cx="1507623" cy="1591200"/>
          </a:xfrm>
          <a:prstGeom prst="rect">
            <a:avLst/>
          </a:prstGeom>
          <a:noFill/>
        </p:spPr>
      </p:pic>
      <p:sp>
        <p:nvSpPr>
          <p:cNvPr id="125" name="Rectangle 124"/>
          <p:cNvSpPr/>
          <p:nvPr/>
        </p:nvSpPr>
        <p:spPr>
          <a:xfrm>
            <a:off x="6505544" y="3349136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513919" y="4996837"/>
            <a:ext cx="40510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graphicFrame>
        <p:nvGraphicFramePr>
          <p:cNvPr id="496644" name="Object 2"/>
          <p:cNvGraphicFramePr>
            <a:graphicFrameLocks noChangeAspect="1"/>
          </p:cNvGraphicFramePr>
          <p:nvPr/>
        </p:nvGraphicFramePr>
        <p:xfrm>
          <a:off x="395288" y="1341438"/>
          <a:ext cx="18923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46" name="Equation" r:id="rId13" imgW="1498320" imgH="444240" progId="Equation.DSMT4">
                  <p:embed/>
                </p:oleObj>
              </mc:Choice>
              <mc:Fallback>
                <p:oleObj name="Equation" r:id="rId13" imgW="1498320" imgH="4442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341438"/>
                        <a:ext cx="18923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7092280" y="3656072"/>
            <a:ext cx="2051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suction ↑  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’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↑   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Elastic unloading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Inhibition of </a:t>
            </a:r>
            <a:r>
              <a:rPr lang="en-US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localisation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Restrain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49" name="Object 3"/>
          <p:cNvGraphicFramePr>
            <a:graphicFrameLocks noChangeAspect="1"/>
          </p:cNvGraphicFramePr>
          <p:nvPr/>
        </p:nvGraphicFramePr>
        <p:xfrm>
          <a:off x="7020272" y="3296032"/>
          <a:ext cx="1550988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47" name="Equation" r:id="rId15" imgW="1371600" imgH="241200" progId="Equation.DSMT4">
                  <p:embed/>
                </p:oleObj>
              </mc:Choice>
              <mc:Fallback>
                <p:oleObj name="Equation" r:id="rId15" imgW="137160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3296032"/>
                        <a:ext cx="1550988" cy="265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04248" y="5157352"/>
            <a:ext cx="2205936" cy="136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" name="Straight Arrow Connector 50"/>
          <p:cNvCxnSpPr/>
          <p:nvPr/>
        </p:nvCxnSpPr>
        <p:spPr>
          <a:xfrm>
            <a:off x="8244408" y="3068960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495753" y="3080008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18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79" grpId="0"/>
      <p:bldP spid="87" grpId="0" animBg="1"/>
      <p:bldP spid="88" grpId="0" animBg="1"/>
      <p:bldP spid="92" grpId="0" animBg="1"/>
      <p:bldP spid="129" grpId="0" animBg="1"/>
      <p:bldP spid="130" grpId="0" animBg="1"/>
      <p:bldP spid="133" grpId="0" animBg="1"/>
      <p:bldP spid="134" grpId="0" animBg="1"/>
      <p:bldP spid="121" grpId="0" animBg="1"/>
      <p:bldP spid="122" grpId="0" animBg="1"/>
      <p:bldP spid="125" grpId="0" animBg="1"/>
      <p:bldP spid="126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Convergence: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Important during the excavation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Anisotropic convergence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Influence of the ventilation</a:t>
            </a: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Experimental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results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(GED -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Andra’s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URL)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localisation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Calcul </a:t>
            </a: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large D or no </a:t>
            </a: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SDZ? If large D ça rigidifie un peu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Shear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band position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Shear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bands are </a:t>
            </a: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necessary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anisotropy</a:t>
            </a:r>
            <a:endParaRPr lang="fr-BE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284656"/>
            <a:ext cx="8049396" cy="295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284656"/>
            <a:ext cx="8049396" cy="295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284656"/>
            <a:ext cx="8049396" cy="295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6012160" y="620968"/>
            <a:ext cx="2170155" cy="2520000"/>
            <a:chOff x="5652120" y="764704"/>
            <a:chExt cx="2170155" cy="2520000"/>
          </a:xfrm>
        </p:grpSpPr>
        <p:grpSp>
          <p:nvGrpSpPr>
            <p:cNvPr id="12" name="Group 33"/>
            <p:cNvGrpSpPr/>
            <p:nvPr/>
          </p:nvGrpSpPr>
          <p:grpSpPr>
            <a:xfrm>
              <a:off x="5715009" y="764704"/>
              <a:ext cx="2107266" cy="2520000"/>
              <a:chOff x="284322" y="2848264"/>
              <a:chExt cx="2636821" cy="3153277"/>
            </a:xfrm>
          </p:grpSpPr>
          <p:pic>
            <p:nvPicPr>
              <p:cNvPr id="14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41144" y="2848264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15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V="1">
                <a:off x="1841144" y="4422268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16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>
                <a:off x="761069" y="2848608"/>
                <a:ext cx="1080000" cy="1578928"/>
              </a:xfrm>
              <a:prstGeom prst="rect">
                <a:avLst/>
              </a:prstGeom>
              <a:noFill/>
            </p:spPr>
          </p:pic>
          <p:pic>
            <p:nvPicPr>
              <p:cNvPr id="19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 flipV="1">
                <a:off x="761068" y="4422613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21" name="Picture 5" descr="C:\Users\ULg\Desktop\New folder\localis_421bis_(7)_bishop_tot_ech_1000j - Copy2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4322" y="3516713"/>
                <a:ext cx="432000" cy="1810595"/>
              </a:xfrm>
              <a:prstGeom prst="rect">
                <a:avLst/>
              </a:prstGeom>
              <a:noFill/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652120" y="1288512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741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658" y="3284656"/>
            <a:ext cx="80485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19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Long-term management of radioactive wastes</a:t>
            </a:r>
            <a:endParaRPr lang="fr-BE" sz="1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Underground structures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= network of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galleries</a:t>
            </a: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Context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à coins arrondis 21"/>
          <p:cNvSpPr/>
          <p:nvPr/>
        </p:nvSpPr>
        <p:spPr>
          <a:xfrm>
            <a:off x="6537664" y="1268761"/>
            <a:ext cx="2066784" cy="18002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Deep geological disposal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Repository in deep geological media with good confining properties</a:t>
            </a:r>
          </a:p>
          <a:p>
            <a:pPr algn="ctr">
              <a:defRPr/>
            </a:pPr>
            <a:endParaRPr lang="en-US" sz="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(Low permeability </a:t>
            </a:r>
          </a:p>
          <a:p>
            <a:pPr algn="ctr">
              <a:defRPr/>
            </a:pP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K&lt;10</a:t>
            </a:r>
            <a:r>
              <a:rPr lang="fr-BE" sz="1200" baseline="30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-12 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m/s)</a:t>
            </a: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lèche droite 27"/>
          <p:cNvSpPr/>
          <p:nvPr/>
        </p:nvSpPr>
        <p:spPr>
          <a:xfrm>
            <a:off x="5546204" y="1988841"/>
            <a:ext cx="792088" cy="3600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pic>
        <p:nvPicPr>
          <p:cNvPr id="10" name="Picture 13" descr="centrale_nuclea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16" y="1196752"/>
            <a:ext cx="260868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42542"/>
            <a:ext cx="1937841" cy="14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814207"/>
            <a:ext cx="347011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5"/>
          <p:cNvSpPr txBox="1">
            <a:spLocks noChangeArrowheads="1"/>
          </p:cNvSpPr>
          <p:nvPr/>
        </p:nvSpPr>
        <p:spPr bwMode="auto">
          <a:xfrm>
            <a:off x="3779912" y="6258287"/>
            <a:ext cx="3744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Disposal facility of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Cigéo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project in France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Labalette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al., 2013)</a:t>
            </a:r>
            <a:endParaRPr lang="fr-BE" sz="1000" dirty="0"/>
          </a:p>
        </p:txBody>
      </p:sp>
      <p:graphicFrame>
        <p:nvGraphicFramePr>
          <p:cNvPr id="17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à coins arrondis 21"/>
          <p:cNvSpPr/>
          <p:nvPr/>
        </p:nvSpPr>
        <p:spPr>
          <a:xfrm>
            <a:off x="4221485" y="1844824"/>
            <a:ext cx="1152128" cy="72008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700"/>
              </a:lnSpc>
              <a:defRPr/>
            </a:pP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Intermediate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(long-</a:t>
            </a: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lived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  <a:p>
            <a:pPr algn="ctr">
              <a:lnSpc>
                <a:spcPts val="1700"/>
              </a:lnSpc>
              <a:defRPr/>
            </a:pP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&amp; </a:t>
            </a:r>
          </a:p>
          <a:p>
            <a:pPr algn="ctr">
              <a:lnSpc>
                <a:spcPts val="1700"/>
              </a:lnSpc>
              <a:defRPr/>
            </a:pP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high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activity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wastes</a:t>
            </a: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2.5. 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Conclusions and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outlooks</a:t>
            </a:r>
            <a:endParaRPr lang="en-US" sz="14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Reproduction of EDZ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shear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bands.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Shape and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extent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EDZ </a:t>
            </a:r>
            <a:r>
              <a:rPr lang="fr-BE" sz="1200" b="1" dirty="0" err="1" smtClean="0">
                <a:latin typeface="Arial" pitchFamily="34" charset="0"/>
                <a:cs typeface="Arial" pitchFamily="34" charset="0"/>
              </a:rPr>
              <a:t>governed</a:t>
            </a: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fr-BE" sz="12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anisotropic</a:t>
            </a:r>
            <a:r>
              <a:rPr lang="fr-BE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stress state.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Next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steps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X	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Mechanical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rock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 	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Material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//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X	HM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coupling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in EDZ.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 Influence of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fracturing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hydraulic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properties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X	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air ventilation and water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transfer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(drainage /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desaturation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12160" y="620968"/>
            <a:ext cx="2170155" cy="2520000"/>
            <a:chOff x="5652120" y="764704"/>
            <a:chExt cx="2170155" cy="2520000"/>
          </a:xfrm>
        </p:grpSpPr>
        <p:grpSp>
          <p:nvGrpSpPr>
            <p:cNvPr id="10" name="Group 33"/>
            <p:cNvGrpSpPr/>
            <p:nvPr/>
          </p:nvGrpSpPr>
          <p:grpSpPr>
            <a:xfrm>
              <a:off x="5715009" y="764704"/>
              <a:ext cx="2107266" cy="2520000"/>
              <a:chOff x="284322" y="2848264"/>
              <a:chExt cx="2636821" cy="3153277"/>
            </a:xfrm>
          </p:grpSpPr>
          <p:pic>
            <p:nvPicPr>
              <p:cNvPr id="19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41144" y="2848264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20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V="1">
                <a:off x="1841144" y="4422268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21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761069" y="2848608"/>
                <a:ext cx="1080000" cy="1578928"/>
              </a:xfrm>
              <a:prstGeom prst="rect">
                <a:avLst/>
              </a:prstGeom>
              <a:noFill/>
            </p:spPr>
          </p:pic>
          <p:pic>
            <p:nvPicPr>
              <p:cNvPr id="22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 flipV="1">
                <a:off x="761068" y="4422613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23" name="Picture 5" descr="C:\Users\ULg\Desktop\New folder\localis_421bis_(7)_bishop_tot_ech_1000j - Copy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322" y="3516713"/>
                <a:ext cx="432000" cy="1810595"/>
              </a:xfrm>
              <a:prstGeom prst="rect">
                <a:avLst/>
              </a:prstGeom>
              <a:noFill/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652120" y="1288512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3672" y="3429000"/>
            <a:ext cx="3466800" cy="18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251520" y="3501008"/>
            <a:ext cx="475252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 27"/>
          <p:cNvSpPr/>
          <p:nvPr/>
        </p:nvSpPr>
        <p:spPr>
          <a:xfrm rot="10800000" flipV="1">
            <a:off x="323528" y="4449812"/>
            <a:ext cx="4968552" cy="1296144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2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Fracture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modelling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with shear bands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graphicFrame>
        <p:nvGraphicFramePr>
          <p:cNvPr id="2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20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Outline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559349" y="1772816"/>
            <a:ext cx="825023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Context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Fracture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modelling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 with shear bands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b="1" dirty="0" smtClean="0">
                <a:latin typeface="Arial" pitchFamily="34" charset="0"/>
              </a:rPr>
              <a:t>Influence of mechanical anisotropy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Permeability evolution and water transfer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Conclusions and perspectives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8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21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3.1.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Anisotropic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mechanical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behaviour</a:t>
            </a:r>
            <a:endParaRPr lang="fr-BE" sz="1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Sedimentary rocks with bedding planes …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Cross-anisotropy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3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	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depends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on:</a:t>
            </a:r>
          </a:p>
          <a:p>
            <a:pPr marL="457200" indent="-457200">
              <a:lnSpc>
                <a:spcPct val="80000"/>
              </a:lnSpc>
              <a:spcAft>
                <a:spcPts val="300"/>
              </a:spcAft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3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			     - the microstructure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			     - the loading direction 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3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137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125023"/>
            <a:ext cx="2926084" cy="247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85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16137"/>
            <a:ext cx="3672408" cy="20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796132" y="188640"/>
            <a:ext cx="2783932" cy="3917007"/>
            <a:chOff x="6156190" y="260648"/>
            <a:chExt cx="2732384" cy="3844472"/>
          </a:xfrm>
        </p:grpSpPr>
        <p:pic>
          <p:nvPicPr>
            <p:cNvPr id="271386" name="Picture 26" descr="D:\MyDoc_b.pardoen\These\Oral defense\Fig\Zion National Park - Utah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56190" y="260648"/>
              <a:ext cx="2682681" cy="3816425"/>
            </a:xfrm>
            <a:prstGeom prst="rect">
              <a:avLst/>
            </a:prstGeom>
            <a:noFill/>
          </p:spPr>
        </p:pic>
        <p:sp>
          <p:nvSpPr>
            <p:cNvPr id="22" name="Rectangle 3"/>
            <p:cNvSpPr txBox="1">
              <a:spLocks noChangeArrowheads="1"/>
            </p:cNvSpPr>
            <p:nvPr/>
          </p:nvSpPr>
          <p:spPr bwMode="auto">
            <a:xfrm>
              <a:off x="6174573" y="260648"/>
              <a:ext cx="2101861" cy="49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lnSpc>
                  <a:spcPct val="80000"/>
                </a:lnSpc>
                <a:defRPr/>
              </a:pP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Zion National Park – Utah</a:t>
              </a: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7757779" y="3921142"/>
              <a:ext cx="1130795" cy="18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lnSpc>
                  <a:spcPct val="80000"/>
                </a:lnSpc>
                <a:defRPr/>
              </a:pPr>
              <a:r>
                <a:rPr lang="fr-BE" sz="800" dirty="0" smtClean="0">
                  <a:latin typeface="Arial" pitchFamily="34" charset="0"/>
                  <a:cs typeface="Arial" pitchFamily="34" charset="0"/>
                </a:rPr>
                <a:t>S. Smith, pbase.com</a:t>
              </a: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63889" y="3400424"/>
            <a:ext cx="864095" cy="24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800" dirty="0" smtClean="0">
                <a:latin typeface="Arial" pitchFamily="34" charset="0"/>
                <a:cs typeface="Arial" pitchFamily="34" charset="0"/>
              </a:rPr>
              <a:t>riosuerte.com</a:t>
            </a:r>
          </a:p>
        </p:txBody>
      </p:sp>
      <p:graphicFrame>
        <p:nvGraphicFramePr>
          <p:cNvPr id="15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22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Linear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elasticity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: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Cross-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(5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param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.) +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Biot’s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coefficients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Plasticity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	Cohesion anisotropy with fabric tensor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Cross-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9860" name="Object 16"/>
          <p:cNvGraphicFramePr>
            <a:graphicFrameLocks noChangeAspect="1"/>
          </p:cNvGraphicFramePr>
          <p:nvPr/>
        </p:nvGraphicFramePr>
        <p:xfrm>
          <a:off x="4071417" y="1268760"/>
          <a:ext cx="1436687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4" name="Equation" r:id="rId4" imgW="1269720" imgH="228600" progId="Equation.DSMT4">
                  <p:embed/>
                </p:oleObj>
              </mc:Choice>
              <mc:Fallback>
                <p:oleObj name="Equation" r:id="rId4" imgW="1269720" imgH="2286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417" y="1268760"/>
                        <a:ext cx="1436687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5724128" y="1278980"/>
          <a:ext cx="417513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5" name="Equation" r:id="rId6" imgW="368280" imgH="228600" progId="Equation.DSMT4">
                  <p:embed/>
                </p:oleObj>
              </mc:Choice>
              <mc:Fallback>
                <p:oleObj name="Equation" r:id="rId6" imgW="36828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278980"/>
                        <a:ext cx="417513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6"/>
          <p:cNvGraphicFramePr>
            <a:graphicFrameLocks noChangeAspect="1"/>
          </p:cNvGraphicFramePr>
          <p:nvPr/>
        </p:nvGraphicFramePr>
        <p:xfrm>
          <a:off x="4038600" y="2830513"/>
          <a:ext cx="26733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6" name="Equation" r:id="rId8" imgW="2361960" imgH="520560" progId="Equation.DSMT4">
                  <p:embed/>
                </p:oleObj>
              </mc:Choice>
              <mc:Fallback>
                <p:oleObj name="Equation" r:id="rId8" imgW="2361960" imgH="5205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30513"/>
                        <a:ext cx="2673350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220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620688"/>
            <a:ext cx="271311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069280"/>
            <a:ext cx="2966573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60312" y="4096402"/>
            <a:ext cx="25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3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graphicFrame>
        <p:nvGraphicFramePr>
          <p:cNvPr id="271371" name="Object 18"/>
          <p:cNvGraphicFramePr>
            <a:graphicFrameLocks noChangeAspect="1"/>
          </p:cNvGraphicFramePr>
          <p:nvPr/>
        </p:nvGraphicFramePr>
        <p:xfrm>
          <a:off x="4040188" y="3808413"/>
          <a:ext cx="3103562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7" name="Equation" r:id="rId13" imgW="2743200" imgH="279360" progId="Equation.DSMT4">
                  <p:embed/>
                </p:oleObj>
              </mc:Choice>
              <mc:Fallback>
                <p:oleObj name="Equation" r:id="rId13" imgW="2743200" imgH="2793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188" y="3808413"/>
                        <a:ext cx="3103562" cy="306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23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3.3.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excavation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for isotropic initial stress state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Effect of material anisotropy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3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Isotropic stress state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σ =12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MPa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</a:t>
            </a:r>
            <a:endParaRPr lang="fr-BE" sz="1200" kern="0" dirty="0" smtClean="0"/>
          </a:p>
          <a:p>
            <a:pPr marL="457200" indent="-457200"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Anisotropy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effect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strain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localisation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	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Localisation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the end of excavation</a:t>
            </a:r>
          </a:p>
          <a:p>
            <a:pPr marL="457200" indent="-457200">
              <a:spcAft>
                <a:spcPts val="0"/>
              </a:spcAft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/>
          </a:p>
          <a:p>
            <a:pPr marL="342900" indent="-342900">
              <a:spcBef>
                <a:spcPct val="20000"/>
              </a:spcBef>
              <a:defRPr/>
            </a:pPr>
            <a:r>
              <a:rPr lang="fr-BE" sz="1200" kern="0" dirty="0" smtClean="0">
                <a:sym typeface="Wingdings" pitchFamily="2" charset="2"/>
              </a:rPr>
              <a:t>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For isotropic stress state, strain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localisation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is triggered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if a sufficient material anisotropy is considered.</a:t>
            </a:r>
            <a:endParaRPr lang="fr-BE" sz="1200" kern="0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9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56" y="1030702"/>
            <a:ext cx="2498936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D:\MyDoc_b.pardoen\These\Oral defense\Fig\Localis_aniso 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248000" cy="1793669"/>
          </a:xfrm>
          <a:prstGeom prst="rect">
            <a:avLst/>
          </a:prstGeom>
          <a:noFill/>
        </p:spPr>
      </p:pic>
      <p:pic>
        <p:nvPicPr>
          <p:cNvPr id="15" name="Picture 2" descr="D:\MyDoc_b.pardoen\These\Oral defense\Fig\Localis_aniso 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56992"/>
            <a:ext cx="4248000" cy="1593000"/>
          </a:xfrm>
          <a:prstGeom prst="rect">
            <a:avLst/>
          </a:prstGeom>
          <a:noFill/>
        </p:spPr>
      </p:pic>
      <p:pic>
        <p:nvPicPr>
          <p:cNvPr id="16" name="Picture 3" descr="D:\MyDoc_b.pardoen\These\Oral defense\Fig\Localis_aniso 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941168"/>
            <a:ext cx="4248000" cy="1586826"/>
          </a:xfrm>
          <a:prstGeom prst="rect">
            <a:avLst/>
          </a:prstGeom>
          <a:noFill/>
        </p:spPr>
      </p:pic>
      <p:pic>
        <p:nvPicPr>
          <p:cNvPr id="336905" name="Picture 9" descr="C:\Users\ULg\Desktop\caniso_increase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717032"/>
            <a:ext cx="2392560" cy="2340000"/>
          </a:xfrm>
          <a:prstGeom prst="rect">
            <a:avLst/>
          </a:prstGeom>
          <a:noFill/>
        </p:spPr>
      </p:pic>
      <p:pic>
        <p:nvPicPr>
          <p:cNvPr id="336906" name="Picture 10" descr="C:\Users\ULg\Desktop\caniso_increase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3717032"/>
            <a:ext cx="2392560" cy="2340000"/>
          </a:xfrm>
          <a:prstGeom prst="rect">
            <a:avLst/>
          </a:prstGeom>
          <a:noFill/>
        </p:spPr>
      </p:pic>
      <p:pic>
        <p:nvPicPr>
          <p:cNvPr id="336907" name="Picture 11" descr="C:\Users\ULg\Desktop\caniso_increase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717032"/>
            <a:ext cx="2392560" cy="2340000"/>
          </a:xfrm>
          <a:prstGeom prst="rect">
            <a:avLst/>
          </a:prstGeom>
          <a:noFill/>
        </p:spPr>
      </p:pic>
      <p:pic>
        <p:nvPicPr>
          <p:cNvPr id="336904" name="Picture 8" descr="C:\Users\ULg\Desktop\caniso_increase0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3717032"/>
            <a:ext cx="2392560" cy="2340000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 flipV="1">
            <a:off x="3148136" y="4530368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563960" y="4530368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3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graphicFrame>
        <p:nvGraphicFramePr>
          <p:cNvPr id="1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24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3050307" y="1137444"/>
            <a:ext cx="2160000" cy="2160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Cohesion</a:t>
            </a:r>
            <a:r>
              <a:rPr lang="fr-BE" sz="1200" u="sng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</a:t>
            </a: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fr-FR" sz="12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Anisotropy</a:t>
            </a:r>
            <a:r>
              <a:rPr lang="fr-FR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fr-FR" sz="12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Initially</a:t>
            </a:r>
            <a:r>
              <a:rPr lang="fr-FR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 	      </a:t>
            </a:r>
            <a:r>
              <a:rPr lang="fr-FR" sz="12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isotropic</a:t>
            </a:r>
            <a:r>
              <a:rPr lang="fr-FR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fr-BE" sz="1200" kern="0" baseline="-25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ij</a:t>
            </a:r>
            <a:r>
              <a:rPr lang="fr-BE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2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Excavation :        </a:t>
            </a:r>
            <a:r>
              <a:rPr lang="el-GR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fr-BE" sz="1200" kern="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fr-BE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↓ and </a:t>
            </a:r>
            <a:r>
              <a:rPr lang="el-GR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fr-BE" sz="1200" kern="0" baseline="-25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ort</a:t>
            </a:r>
            <a:r>
              <a:rPr lang="fr-BE" sz="1200" kern="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↑</a:t>
            </a:r>
            <a:endParaRPr lang="fr-FR" sz="1200" kern="0" baseline="-25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16"/>
          <p:cNvGraphicFramePr>
            <a:graphicFrameLocks noChangeAspect="1"/>
          </p:cNvGraphicFramePr>
          <p:nvPr/>
        </p:nvGraphicFramePr>
        <p:xfrm>
          <a:off x="1574271" y="865188"/>
          <a:ext cx="4487863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56" name="Equation" r:id="rId3" imgW="3962160" imgH="520560" progId="Equation.DSMT4">
                  <p:embed/>
                </p:oleObj>
              </mc:Choice>
              <mc:Fallback>
                <p:oleObj name="Equation" r:id="rId3" imgW="3962160" imgH="5205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271" y="865188"/>
                        <a:ext cx="4487863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555776" y="1365151"/>
          <a:ext cx="19558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57" name="Equation" r:id="rId5" imgW="1726920" imgH="253800" progId="Equation.DSMT4">
                  <p:embed/>
                </p:oleObj>
              </mc:Choice>
              <mc:Fallback>
                <p:oleObj name="Equation" r:id="rId5" imgW="1726920" imgH="253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365151"/>
                        <a:ext cx="19558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D:\MyDoc_b.pardoen\Conferences\2015_03_Brussels\Presentation\cohesion_aniso_effect - Cop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1157" y="5013336"/>
            <a:ext cx="1949765" cy="1440000"/>
          </a:xfrm>
          <a:prstGeom prst="rect">
            <a:avLst/>
          </a:prstGeom>
          <a:noFill/>
        </p:spPr>
      </p:pic>
      <p:pic>
        <p:nvPicPr>
          <p:cNvPr id="26" name="Picture 19" descr="D:\MyDoc_b.pardoen\Conferences\2015_03_Brussels\Presentation\orthoradial stress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476672"/>
            <a:ext cx="1809505" cy="1800000"/>
          </a:xfrm>
          <a:prstGeom prst="rect">
            <a:avLst/>
          </a:prstGeom>
          <a:noFill/>
        </p:spPr>
      </p:pic>
      <p:pic>
        <p:nvPicPr>
          <p:cNvPr id="29" name="Picture 23" descr="D:\MyDoc_b.pardoen\Conferences\2015_03_Brussels\Presentation\aniso_030_pl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5280" y="5006986"/>
            <a:ext cx="4984615" cy="1440000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1860080" y="3018868"/>
            <a:ext cx="864095" cy="19410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840117" y="3212976"/>
            <a:ext cx="327901" cy="187"/>
          </a:xfrm>
          <a:prstGeom prst="straightConnector1">
            <a:avLst/>
          </a:prstGeom>
          <a:ln w="15875">
            <a:solidFill>
              <a:srgbClr val="0078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4" descr="D:\MyDoc_b.pardoen\Conferences\2015_03_Brussels\Presentation\c_evo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2280352"/>
            <a:ext cx="2172329" cy="2198641"/>
          </a:xfrm>
          <a:prstGeom prst="rect">
            <a:avLst/>
          </a:prstGeom>
          <a:noFill/>
        </p:spPr>
      </p:pic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043608" y="4741225"/>
          <a:ext cx="69847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 = 15.4 </a:t>
                      </a: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 = 16.8 </a:t>
                      </a: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 = 21 </a:t>
                      </a: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 = 21 </a:t>
                      </a: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" name="Picture 6" descr="C:\Users\ULg\Desktop\c_evol_galwall0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5011" y="2348880"/>
            <a:ext cx="2160000" cy="2160000"/>
          </a:xfrm>
          <a:prstGeom prst="rect">
            <a:avLst/>
          </a:prstGeom>
          <a:noFill/>
        </p:spPr>
      </p:pic>
      <p:pic>
        <p:nvPicPr>
          <p:cNvPr id="34" name="Picture 5" descr="C:\Users\ULg\Desktop\c_evol_galwall0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4771" y="2348880"/>
            <a:ext cx="2160000" cy="2160000"/>
          </a:xfrm>
          <a:prstGeom prst="rect">
            <a:avLst/>
          </a:prstGeom>
          <a:noFill/>
        </p:spPr>
      </p:pic>
      <p:pic>
        <p:nvPicPr>
          <p:cNvPr id="31" name="Picture 4" descr="C:\Users\ULg\Desktop\c_evol_galwall0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4771" y="2348880"/>
            <a:ext cx="2160000" cy="2160000"/>
          </a:xfrm>
          <a:prstGeom prst="rect">
            <a:avLst/>
          </a:prstGeom>
          <a:noFill/>
        </p:spPr>
      </p:pic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3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pic>
        <p:nvPicPr>
          <p:cNvPr id="458756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47019" y="2852936"/>
            <a:ext cx="793333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25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 noChangeAspect="1"/>
          </p:cNvGrpSpPr>
          <p:nvPr/>
        </p:nvGrpSpPr>
        <p:grpSpPr>
          <a:xfrm>
            <a:off x="5508104" y="764704"/>
            <a:ext cx="3635896" cy="1962203"/>
            <a:chOff x="899592" y="3663335"/>
            <a:chExt cx="3168352" cy="1709881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3663335"/>
              <a:ext cx="3168352" cy="170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Straight Arrow Connector 25"/>
            <p:cNvCxnSpPr/>
            <p:nvPr/>
          </p:nvCxnSpPr>
          <p:spPr>
            <a:xfrm flipV="1">
              <a:off x="2843808" y="4659488"/>
              <a:ext cx="792000" cy="12700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3"/>
            <p:cNvSpPr txBox="1">
              <a:spLocks noChangeArrowheads="1"/>
            </p:cNvSpPr>
            <p:nvPr/>
          </p:nvSpPr>
          <p:spPr bwMode="auto">
            <a:xfrm>
              <a:off x="2915816" y="4695888"/>
              <a:ext cx="648072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ctr">
                <a:lnSpc>
                  <a:spcPct val="80000"/>
                </a:lnSpc>
                <a:defRPr/>
              </a:pPr>
              <a:r>
                <a:rPr lang="fr-BE" sz="12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4.5m</a:t>
              </a:r>
              <a:endParaRPr lang="fr-BE" sz="1200" b="1" kern="0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3.3.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excavation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for anisotropic initial stress state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Stress state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Major stress in the axial direction	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x,0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12.40 MPa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Gallery // to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		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y,0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12.70 MPa</a:t>
            </a:r>
          </a:p>
          <a:p>
            <a:pPr marL="457200" indent="-457200">
              <a:lnSpc>
                <a:spcPct val="80000"/>
              </a:lnSpc>
              <a:defRPr/>
            </a:pPr>
            <a:endParaRPr lang="pt-BR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				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z,0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1.3 x σ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= 16.12 MPa</a:t>
            </a:r>
            <a:endParaRPr lang="en-US" sz="12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Shear banding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   Total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strain 		</a:t>
            </a: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pt-BR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Shape modification due to </a:t>
            </a:r>
            <a:r>
              <a:rPr lang="el-GR" sz="1200" b="1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en-US" sz="1200" b="1" baseline="-25000" dirty="0" smtClean="0">
                <a:latin typeface="Arial" pitchFamily="34" charset="0"/>
                <a:cs typeface="Arial" pitchFamily="34" charset="0"/>
              </a:rPr>
              <a:t>H</a:t>
            </a:r>
            <a:endParaRPr lang="pt-BR" sz="12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39552" y="3658576"/>
            <a:ext cx="3243361" cy="2434720"/>
            <a:chOff x="632734" y="3298536"/>
            <a:chExt cx="3435209" cy="2578736"/>
          </a:xfrm>
        </p:grpSpPr>
        <p:grpSp>
          <p:nvGrpSpPr>
            <p:cNvPr id="2" name="Group 16"/>
            <p:cNvGrpSpPr>
              <a:grpSpLocks noChangeAspect="1"/>
            </p:cNvGrpSpPr>
            <p:nvPr/>
          </p:nvGrpSpPr>
          <p:grpSpPr>
            <a:xfrm>
              <a:off x="632734" y="3298536"/>
              <a:ext cx="3435209" cy="2578736"/>
              <a:chOff x="5076336" y="2984522"/>
              <a:chExt cx="2520000" cy="1891708"/>
            </a:xfrm>
          </p:grpSpPr>
          <p:pic>
            <p:nvPicPr>
              <p:cNvPr id="10" name="Picture 1" descr="D:\MyDoc_b.pardoen\Conferences\2015_03_Brussels\Presentation\270vp0_eeq_30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76336" y="2984522"/>
                <a:ext cx="2520000" cy="1629141"/>
              </a:xfrm>
              <a:prstGeom prst="rect">
                <a:avLst/>
              </a:prstGeom>
              <a:noFill/>
            </p:spPr>
          </p:pic>
          <p:grpSp>
            <p:nvGrpSpPr>
              <p:cNvPr id="3" name="Group 11"/>
              <p:cNvGrpSpPr/>
              <p:nvPr/>
            </p:nvGrpSpPr>
            <p:grpSpPr>
              <a:xfrm>
                <a:off x="5795682" y="4587092"/>
                <a:ext cx="1226902" cy="289138"/>
                <a:chOff x="123484" y="3811772"/>
                <a:chExt cx="1226902" cy="289138"/>
              </a:xfrm>
            </p:grpSpPr>
            <p:sp>
              <p:nvSpPr>
                <p:cNvPr id="13" name="ZoneTexte 88"/>
                <p:cNvSpPr txBox="1"/>
                <p:nvPr/>
              </p:nvSpPr>
              <p:spPr>
                <a:xfrm>
                  <a:off x="123484" y="3811772"/>
                  <a:ext cx="2696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0" i="0" dirty="0" smtClean="0">
                      <a:latin typeface="Arial" pitchFamily="34" charset="0"/>
                      <a:cs typeface="Arial" pitchFamily="34" charset="0"/>
                    </a:rPr>
                    <a:t>0</a:t>
                  </a:r>
                  <a:endParaRPr lang="fr-FR" sz="1200" b="0" i="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ZoneTexte 89"/>
                <p:cNvSpPr txBox="1"/>
                <p:nvPr/>
              </p:nvSpPr>
              <p:spPr>
                <a:xfrm>
                  <a:off x="867562" y="3821008"/>
                  <a:ext cx="482824" cy="277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0" i="0" dirty="0" smtClean="0">
                      <a:latin typeface="Arial" pitchFamily="34" charset="0"/>
                      <a:cs typeface="Arial" pitchFamily="34" charset="0"/>
                    </a:rPr>
                    <a:t>0.05</a:t>
                  </a:r>
                  <a:endParaRPr lang="fr-FR" sz="1200" b="0" i="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664111" y="3612397"/>
                  <a:ext cx="77027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2926325" y="4390899"/>
              <a:ext cx="665542" cy="13450"/>
            </a:xfrm>
            <a:prstGeom prst="straightConnector1">
              <a:avLst/>
            </a:prstGeom>
            <a:ln w="25400">
              <a:solidFill>
                <a:srgbClr val="00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3033257" y="4420092"/>
              <a:ext cx="468191" cy="305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lnSpc>
                  <a:spcPct val="80000"/>
                </a:lnSpc>
                <a:defRPr/>
              </a:pPr>
              <a:r>
                <a:rPr lang="fr-BE" sz="1200" b="1" dirty="0" smtClean="0">
                  <a:solidFill>
                    <a:srgbClr val="00FF00"/>
                  </a:solidFill>
                  <a:latin typeface="Arial" pitchFamily="34" charset="0"/>
                  <a:cs typeface="Arial" pitchFamily="34" charset="0"/>
                </a:rPr>
                <a:t>3m</a:t>
              </a:r>
              <a:endParaRPr lang="fr-BE" sz="1200" b="1" kern="0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32040" y="3501288"/>
            <a:ext cx="4192910" cy="2520000"/>
            <a:chOff x="4932040" y="3501288"/>
            <a:chExt cx="4192910" cy="2520000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2040" y="3501288"/>
              <a:ext cx="2975226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3"/>
            <p:cNvSpPr txBox="1">
              <a:spLocks noChangeArrowheads="1"/>
            </p:cNvSpPr>
            <p:nvPr/>
          </p:nvSpPr>
          <p:spPr bwMode="auto">
            <a:xfrm>
              <a:off x="6660232" y="3933336"/>
              <a:ext cx="1050983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ctr">
                <a:lnSpc>
                  <a:spcPct val="80000"/>
                </a:lnSpc>
                <a:defRPr/>
              </a:pPr>
              <a:r>
                <a:rPr lang="fr-BE" sz="1200" dirty="0" smtClean="0">
                  <a:latin typeface="Arial" pitchFamily="34" charset="0"/>
                  <a:cs typeface="Arial" pitchFamily="34" charset="0"/>
                </a:rPr>
                <a:t>Horizontal</a:t>
              </a:r>
              <a:endParaRPr lang="fr-BE" sz="120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6660232" y="5013456"/>
              <a:ext cx="1050983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ctr">
                <a:lnSpc>
                  <a:spcPct val="80000"/>
                </a:lnSpc>
                <a:defRPr/>
              </a:pPr>
              <a:r>
                <a:rPr lang="fr-BE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Vertical</a:t>
              </a:r>
              <a:endParaRPr lang="fr-BE" sz="1200" kern="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98230" y="3551808"/>
              <a:ext cx="1273761" cy="100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7812360" y="3880098"/>
              <a:ext cx="1312590" cy="767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138492" y="3555107"/>
              <a:ext cx="945629" cy="911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854698" y="2900560"/>
            <a:ext cx="3821758" cy="362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Convergence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Long-term deformation</a:t>
            </a:r>
            <a:endParaRPr lang="fr-BE" sz="1200" kern="0" dirty="0"/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086675" y="3529583"/>
            <a:ext cx="1072183" cy="53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Times New Roman" pitchFamily="18" charset="0"/>
                <a:cs typeface="Times New Roman" pitchFamily="18" charset="0"/>
              </a:rPr>
              <a:t>Experimental</a:t>
            </a:r>
            <a:endParaRPr lang="fr-BE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3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Times New Roman" pitchFamily="18" charset="0"/>
                <a:cs typeface="Times New Roman" pitchFamily="18" charset="0"/>
              </a:rPr>
              <a:t>Numerical</a:t>
            </a:r>
            <a:endParaRPr lang="fr-BE" sz="12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3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graphicFrame>
        <p:nvGraphicFramePr>
          <p:cNvPr id="28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26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911752" y="6270079"/>
            <a:ext cx="1800000" cy="2023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Creep deformation</a:t>
            </a:r>
            <a:endParaRPr lang="en-US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Creep deformation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Permanent strain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In the long term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Under constant stress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below the yield strength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Viscosity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Time-dependent plastic strain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da-DK" sz="1000" dirty="0" smtClean="0">
                <a:latin typeface="Arial" pitchFamily="34" charset="0"/>
                <a:cs typeface="Arial" pitchFamily="34" charset="0"/>
              </a:rPr>
              <a:t>(Jia et al., 2008; Zhou et al. 2008)</a:t>
            </a: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320"/>
            <a:ext cx="297522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320"/>
            <a:ext cx="297522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89320"/>
            <a:ext cx="297522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660232" y="4221088"/>
            <a:ext cx="105098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Horizontal</a:t>
            </a:r>
            <a:endParaRPr lang="fr-BE" sz="12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8230" y="3984136"/>
            <a:ext cx="1273761" cy="100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660232" y="5301208"/>
            <a:ext cx="105098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fr-BE" sz="1200" kern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40352" y="4293376"/>
            <a:ext cx="1312590" cy="767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 30"/>
          <p:cNvSpPr/>
          <p:nvPr/>
        </p:nvSpPr>
        <p:spPr>
          <a:xfrm>
            <a:off x="7740352" y="4640716"/>
            <a:ext cx="1403648" cy="59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526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7594" y="728960"/>
            <a:ext cx="3496854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819202" y="3465050"/>
            <a:ext cx="4289302" cy="32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Convergence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		        Viscosity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		            effect</a:t>
            </a: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kern="0" dirty="0"/>
          </a:p>
        </p:txBody>
      </p:sp>
      <p:grpSp>
        <p:nvGrpSpPr>
          <p:cNvPr id="42" name="Group 23"/>
          <p:cNvGrpSpPr/>
          <p:nvPr/>
        </p:nvGrpSpPr>
        <p:grpSpPr>
          <a:xfrm>
            <a:off x="2915816" y="993428"/>
            <a:ext cx="1035235" cy="1571476"/>
            <a:chOff x="5470004" y="2865636"/>
            <a:chExt cx="1035235" cy="1571476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96136" y="3068960"/>
              <a:ext cx="709103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3"/>
            <p:cNvSpPr txBox="1">
              <a:spLocks noChangeArrowheads="1"/>
            </p:cNvSpPr>
            <p:nvPr/>
          </p:nvSpPr>
          <p:spPr bwMode="auto">
            <a:xfrm>
              <a:off x="5974060" y="2865636"/>
              <a:ext cx="36004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el-GR" sz="1200" dirty="0" smtClean="0">
                  <a:latin typeface="Arial" pitchFamily="34" charset="0"/>
                  <a:cs typeface="Arial" pitchFamily="34" charset="0"/>
                </a:rPr>
                <a:t>σ</a:t>
              </a:r>
              <a:r>
                <a:rPr lang="fr-BE" sz="12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5" name="Rectangle 3"/>
            <p:cNvSpPr txBox="1">
              <a:spLocks noChangeArrowheads="1"/>
            </p:cNvSpPr>
            <p:nvPr/>
          </p:nvSpPr>
          <p:spPr bwMode="auto">
            <a:xfrm>
              <a:off x="5470004" y="3623816"/>
              <a:ext cx="36004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el-GR" sz="1200" dirty="0" smtClean="0">
                  <a:latin typeface="Arial" pitchFamily="34" charset="0"/>
                  <a:cs typeface="Arial" pitchFamily="34" charset="0"/>
                </a:rPr>
                <a:t>σ</a:t>
              </a:r>
              <a:r>
                <a:rPr lang="fr-BE" sz="12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aphicFrame>
        <p:nvGraphicFramePr>
          <p:cNvPr id="46" name="Object 14"/>
          <p:cNvGraphicFramePr>
            <a:graphicFrameLocks noChangeAspect="1"/>
          </p:cNvGraphicFramePr>
          <p:nvPr/>
        </p:nvGraphicFramePr>
        <p:xfrm>
          <a:off x="409575" y="5075238"/>
          <a:ext cx="344487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19" name="Equation" r:id="rId9" imgW="3047760" imgH="533160" progId="Equation.DSMT4">
                  <p:embed/>
                </p:oleObj>
              </mc:Choice>
              <mc:Fallback>
                <p:oleObj name="Equation" r:id="rId9" imgW="3047760" imgH="5331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5075238"/>
                        <a:ext cx="3444875" cy="58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2618" name="Object 13"/>
          <p:cNvGraphicFramePr>
            <a:graphicFrameLocks noChangeAspect="1"/>
          </p:cNvGraphicFramePr>
          <p:nvPr/>
        </p:nvGraphicFramePr>
        <p:xfrm>
          <a:off x="395288" y="4652963"/>
          <a:ext cx="12652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20" name="Equation" r:id="rId11" imgW="1079280" imgH="253800" progId="Equation.DSMT4">
                  <p:embed/>
                </p:oleObj>
              </mc:Choice>
              <mc:Fallback>
                <p:oleObj name="Equation" r:id="rId11" imgW="1079280" imgH="253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652963"/>
                        <a:ext cx="1265237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3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graphicFrame>
        <p:nvGraphicFramePr>
          <p:cNvPr id="23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27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41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6866341" y="620688"/>
            <a:ext cx="2170155" cy="2520000"/>
            <a:chOff x="5652120" y="764704"/>
            <a:chExt cx="2170155" cy="2520000"/>
          </a:xfrm>
        </p:grpSpPr>
        <p:grpSp>
          <p:nvGrpSpPr>
            <p:cNvPr id="9" name="Group 33"/>
            <p:cNvGrpSpPr/>
            <p:nvPr/>
          </p:nvGrpSpPr>
          <p:grpSpPr>
            <a:xfrm>
              <a:off x="5715009" y="764704"/>
              <a:ext cx="2107266" cy="2520000"/>
              <a:chOff x="284322" y="2848264"/>
              <a:chExt cx="2636821" cy="3153277"/>
            </a:xfrm>
          </p:grpSpPr>
          <p:pic>
            <p:nvPicPr>
              <p:cNvPr id="12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41144" y="2848264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13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V="1">
                <a:off x="1841144" y="4422268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14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761069" y="2848608"/>
                <a:ext cx="1080000" cy="1578928"/>
              </a:xfrm>
              <a:prstGeom prst="rect">
                <a:avLst/>
              </a:prstGeom>
              <a:noFill/>
            </p:spPr>
          </p:pic>
          <p:pic>
            <p:nvPicPr>
              <p:cNvPr id="15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 flipV="1">
                <a:off x="761068" y="4422613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16" name="Picture 5" descr="C:\Users\ULg\Desktop\New folder\localis_421bis_(7)_bishop_tot_ech_1000j - Copy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322" y="3516713"/>
                <a:ext cx="432000" cy="1810595"/>
              </a:xfrm>
              <a:prstGeom prst="rect">
                <a:avLst/>
              </a:prstGeom>
              <a:noFill/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5652120" y="1288512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3.4. 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Conclusions and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outlooks</a:t>
            </a:r>
            <a:endParaRPr lang="en-US" sz="14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Reproduction of EDZ in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both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directions.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Shape and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extent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EDZ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governed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by</a:t>
            </a: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- </a:t>
            </a:r>
            <a:r>
              <a:rPr lang="fr-BE" sz="12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anisotropic</a:t>
            </a:r>
            <a:r>
              <a:rPr lang="fr-BE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stress state.</a:t>
            </a: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-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anisotropic mechanical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.</a:t>
            </a:r>
            <a:endParaRPr lang="fr-BE" sz="12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Long-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term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convergence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with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viscosity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Next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steps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X	HM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coupling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in EDZ.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 Influence of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fracturing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hydraulic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properties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X	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air ventilation and water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transfer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4077072"/>
            <a:ext cx="5256584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3" name="Picture 1" descr="D:\MyDoc_b.pardoen\Conferences\2015_03_Brussels\Presentation\270vp0_eeq_30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496" y="3688777"/>
            <a:ext cx="2160000" cy="1396407"/>
          </a:xfrm>
          <a:prstGeom prst="rect">
            <a:avLst/>
          </a:prstGeom>
          <a:noFill/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7753052" y="1705000"/>
            <a:ext cx="8640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GED </a:t>
            </a:r>
          </a:p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h </a:t>
            </a:r>
            <a:endParaRPr lang="en-US" sz="1200" u="sng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524328" y="4221088"/>
            <a:ext cx="8640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GCS </a:t>
            </a:r>
          </a:p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H </a:t>
            </a:r>
            <a:endParaRPr lang="en-US" sz="1200" u="sng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3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graphicFrame>
        <p:nvGraphicFramePr>
          <p:cNvPr id="1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28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Outline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559349" y="1772816"/>
            <a:ext cx="825023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Context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Fracture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modelling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 with shear bands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Influence of mechanical anisotropy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b="1" dirty="0" smtClean="0">
                <a:latin typeface="Arial" pitchFamily="34" charset="0"/>
              </a:rPr>
              <a:t>Permeability evolution and water transfer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Conclusions and perspectives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29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D:\MyDoc_b.pardoen\These\Redac\Version_2\ch01_alveole_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651740"/>
            <a:ext cx="3325229" cy="2081516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Repository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phases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</a:t>
            </a:r>
          </a:p>
        </p:txBody>
      </p:sp>
      <p:graphicFrame>
        <p:nvGraphicFramePr>
          <p:cNvPr id="17" name="Tableau 22"/>
          <p:cNvGraphicFramePr>
            <a:graphicFrameLocks noGrp="1"/>
          </p:cNvGraphicFramePr>
          <p:nvPr/>
        </p:nvGraphicFramePr>
        <p:xfrm>
          <a:off x="1691680" y="1586960"/>
          <a:ext cx="2808312" cy="402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8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Excavation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Maintenance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Ventilation</a:t>
                      </a:r>
                    </a:p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Repository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Sealing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Long </a:t>
                      </a:r>
                      <a:r>
                        <a:rPr lang="fr-BE" sz="1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term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Corrosion, </a:t>
                      </a:r>
                    </a:p>
                    <a:p>
                      <a:pPr algn="l"/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heat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generation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" name="Group 27"/>
          <p:cNvGrpSpPr/>
          <p:nvPr/>
        </p:nvGrpSpPr>
        <p:grpSpPr>
          <a:xfrm>
            <a:off x="2987824" y="1874992"/>
            <a:ext cx="216024" cy="144016"/>
            <a:chOff x="1187624" y="1556792"/>
            <a:chExt cx="216024" cy="144016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187624" y="1556792"/>
              <a:ext cx="0" cy="144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87624" y="1700808"/>
              <a:ext cx="21602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8"/>
          <p:cNvGrpSpPr/>
          <p:nvPr/>
        </p:nvGrpSpPr>
        <p:grpSpPr>
          <a:xfrm>
            <a:off x="2980204" y="2883104"/>
            <a:ext cx="216024" cy="144016"/>
            <a:chOff x="1187624" y="1556792"/>
            <a:chExt cx="216024" cy="14401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187624" y="1556792"/>
              <a:ext cx="0" cy="144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187624" y="1700808"/>
              <a:ext cx="21602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1"/>
          <p:cNvGrpSpPr/>
          <p:nvPr/>
        </p:nvGrpSpPr>
        <p:grpSpPr>
          <a:xfrm>
            <a:off x="2980204" y="3891216"/>
            <a:ext cx="216024" cy="144016"/>
            <a:chOff x="1187624" y="1556792"/>
            <a:chExt cx="216024" cy="14401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187624" y="1556792"/>
              <a:ext cx="0" cy="144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187624" y="1700808"/>
              <a:ext cx="21602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4"/>
          <p:cNvGrpSpPr/>
          <p:nvPr/>
        </p:nvGrpSpPr>
        <p:grpSpPr>
          <a:xfrm>
            <a:off x="2980204" y="4971336"/>
            <a:ext cx="216024" cy="144016"/>
            <a:chOff x="1187624" y="1556792"/>
            <a:chExt cx="216024" cy="144016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187624" y="1556792"/>
              <a:ext cx="0" cy="144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187624" y="1700808"/>
              <a:ext cx="21602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Down Arrow 37"/>
          <p:cNvSpPr/>
          <p:nvPr/>
        </p:nvSpPr>
        <p:spPr>
          <a:xfrm>
            <a:off x="467544" y="1268760"/>
            <a:ext cx="504056" cy="4320480"/>
          </a:xfrm>
          <a:prstGeom prst="downArrow">
            <a:avLst>
              <a:gd name="adj1" fmla="val 50000"/>
              <a:gd name="adj2" fmla="val 9585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9938" name="Picture 2" descr="http://photo.sf.co.ua/g/3/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34384"/>
            <a:ext cx="3312369" cy="2194616"/>
          </a:xfrm>
          <a:prstGeom prst="rect">
            <a:avLst/>
          </a:prstGeom>
          <a:noFill/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156176" y="5804611"/>
            <a:ext cx="2016224" cy="21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</a:pPr>
            <a:r>
              <a:rPr lang="sv-SE" sz="1000" dirty="0" smtClean="0">
                <a:latin typeface="Arial" pitchFamily="34" charset="0"/>
                <a:cs typeface="Arial" pitchFamily="34" charset="0"/>
              </a:rPr>
              <a:t>Type C wastes (Andra, 2005)</a:t>
            </a:r>
            <a:endParaRPr lang="fr-BE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0800000" flipV="1">
            <a:off x="1403648" y="3501007"/>
            <a:ext cx="7740352" cy="2808313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Rectangle 38"/>
          <p:cNvSpPr/>
          <p:nvPr/>
        </p:nvSpPr>
        <p:spPr>
          <a:xfrm>
            <a:off x="1475656" y="1150144"/>
            <a:ext cx="7488832" cy="2350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Context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 rot="5400000">
            <a:off x="-108520" y="2996952"/>
            <a:ext cx="151216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Time</a:t>
            </a:r>
            <a:endParaRPr lang="fr-BE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4.1. 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Large-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scale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experiment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ventilation (SDZ)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Characterise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the effect of gallery ventilation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3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on the hydraulic transfer around it.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drainage /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desaturation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exchange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at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wall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966911"/>
            <a:ext cx="2952328" cy="255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 descr="D:\MyDoc_b.pardoen\These\Redac\Version_2\Figures\ch02_COX_bureURL_o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052736"/>
            <a:ext cx="3510390" cy="2088232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8082390" y="1340768"/>
            <a:ext cx="609600" cy="419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480" y="710187"/>
            <a:ext cx="3240000" cy="293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77072"/>
            <a:ext cx="4307185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C:\Users\ULg\Desktop\schéma SDZ modi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2420888"/>
            <a:ext cx="3826337" cy="1440000"/>
          </a:xfrm>
          <a:prstGeom prst="rect">
            <a:avLst/>
          </a:prstGeom>
          <a:noFill/>
        </p:spPr>
      </p:pic>
      <p:graphicFrame>
        <p:nvGraphicFramePr>
          <p:cNvPr id="14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30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4.2.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Permeability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variation in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fractured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zone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HM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coupling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in the EDZ.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4.2.1.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Saturated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permeability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boreholes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39552" y="5733257"/>
            <a:ext cx="3096344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racture and rock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matrix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permeabilities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Capture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evolution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Relation to fractures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1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925224"/>
            <a:ext cx="665346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:\Users\ULg\Desktop\gal_geom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800920"/>
            <a:ext cx="2160000" cy="1763984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 flipV="1">
            <a:off x="7223596" y="463972"/>
            <a:ext cx="0" cy="8640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91250" y="1628800"/>
            <a:ext cx="5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31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4.2.2.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Evolution of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intrinsic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water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permeability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Various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approaches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deformation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, damage, cracks…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Relation to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deformation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Tx/>
              <a:buChar char="-"/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Volumetric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effects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=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porous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space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300" dirty="0" smtClean="0">
                <a:latin typeface="Arial" pitchFamily="34" charset="0"/>
                <a:cs typeface="Arial" pitchFamily="34" charset="0"/>
              </a:rPr>
              <a:t>()(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BE" sz="1000" dirty="0" err="1" smtClean="0">
                <a:latin typeface="Arial" pitchFamily="34" charset="0"/>
                <a:cs typeface="Arial" pitchFamily="34" charset="0"/>
              </a:rPr>
              <a:t>Kozeny</a:t>
            </a:r>
            <a:r>
              <a:rPr lang="fr-BE" sz="1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fr-BE" sz="1000" dirty="0" err="1" smtClean="0">
                <a:latin typeface="Arial" pitchFamily="34" charset="0"/>
                <a:cs typeface="Arial" pitchFamily="34" charset="0"/>
              </a:rPr>
              <a:t>Carman</a:t>
            </a:r>
            <a:r>
              <a:rPr lang="fr-BE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Fracture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permeability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Cubic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law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parallel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-plate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approach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BE" sz="1000" dirty="0" err="1" smtClean="0">
                <a:latin typeface="Arial" pitchFamily="34" charset="0"/>
                <a:cs typeface="Arial" pitchFamily="34" charset="0"/>
              </a:rPr>
              <a:t>Witherspoon</a:t>
            </a:r>
            <a:r>
              <a:rPr lang="fr-BE" sz="1000" dirty="0" smtClean="0">
                <a:latin typeface="Arial" pitchFamily="34" charset="0"/>
                <a:cs typeface="Arial" pitchFamily="34" charset="0"/>
              </a:rPr>
              <a:t> 1980; Snow 1969, </a:t>
            </a:r>
            <a:r>
              <a:rPr lang="fr-BE" sz="1000" dirty="0" err="1" smtClean="0">
                <a:latin typeface="Arial" pitchFamily="34" charset="0"/>
                <a:cs typeface="Arial" pitchFamily="34" charset="0"/>
              </a:rPr>
              <a:t>Olivella</a:t>
            </a:r>
            <a:r>
              <a:rPr lang="fr-BE" sz="1000" dirty="0" smtClean="0">
                <a:latin typeface="Arial" pitchFamily="34" charset="0"/>
                <a:cs typeface="Arial" pitchFamily="34" charset="0"/>
              </a:rPr>
              <a:t> and Alonso 2008)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Poiseuille flow (</a:t>
            </a: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laminar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flow)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equivalent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Darcy’s</a:t>
            </a:r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media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Empirical law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Related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localisation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effect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Permeability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variation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threshold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6384925" y="3568899"/>
          <a:ext cx="7191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3" name="Equation" r:id="rId4" imgW="634680" imgH="419040" progId="Equation.DSMT4">
                  <p:embed/>
                </p:oleObj>
              </mc:Choice>
              <mc:Fallback>
                <p:oleObj name="Equation" r:id="rId4" imgW="634680" imgH="4190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4925" y="3568899"/>
                        <a:ext cx="7191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55" name="Object 23"/>
          <p:cNvGraphicFramePr>
            <a:graphicFrameLocks noChangeAspect="1"/>
          </p:cNvGraphicFramePr>
          <p:nvPr/>
        </p:nvGraphicFramePr>
        <p:xfrm>
          <a:off x="1880550" y="4077072"/>
          <a:ext cx="6318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4" name="Equation" r:id="rId6" imgW="558720" imgH="419040" progId="Equation.DSMT4">
                  <p:embed/>
                </p:oleObj>
              </mc:Choice>
              <mc:Fallback>
                <p:oleObj name="Equation" r:id="rId6" imgW="558720" imgH="419040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550" y="4077072"/>
                        <a:ext cx="6318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6385445" y="4077072"/>
          <a:ext cx="136683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5" name="Equation" r:id="rId8" imgW="1206360" imgH="279360" progId="Equation.DSMT4">
                  <p:embed/>
                </p:oleObj>
              </mc:Choice>
              <mc:Fallback>
                <p:oleObj name="Equation" r:id="rId8" imgW="1206360" imgH="279360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5445" y="4077072"/>
                        <a:ext cx="1366838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43136" y="2181870"/>
          <a:ext cx="17526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6" name="Equation" r:id="rId10" imgW="1549080" imgH="482400" progId="Equation.DSMT4">
                  <p:embed/>
                </p:oleObj>
              </mc:Choice>
              <mc:Fallback>
                <p:oleObj name="Equation" r:id="rId10" imgW="1549080" imgH="482400" progId="Equation.DSMT4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136" y="2181870"/>
                        <a:ext cx="1752600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6399213" y="4437112"/>
          <a:ext cx="184467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7" name="Equation" r:id="rId12" imgW="1625400" imgH="342720" progId="Equation.DSMT4">
                  <p:embed/>
                </p:oleObj>
              </mc:Choice>
              <mc:Fallback>
                <p:oleObj name="Equation" r:id="rId12" imgW="1625400" imgH="34272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9213" y="4437112"/>
                        <a:ext cx="1844675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060" name="Picture 2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568" y="3573017"/>
            <a:ext cx="103674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64" name="Picture 3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79912" y="3717032"/>
            <a:ext cx="215793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6588224" y="4869160"/>
            <a:ext cx="1728192" cy="6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Localised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deformation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Fracture initiation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701181" y="2227907"/>
          <a:ext cx="57467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8" name="Equation" r:id="rId16" imgW="431640" imgH="355320" progId="Equation.DSMT4">
                  <p:embed/>
                </p:oleObj>
              </mc:Choice>
              <mc:Fallback>
                <p:oleObj name="Equation" r:id="rId16" imgW="431640" imgH="355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181" y="2227907"/>
                        <a:ext cx="574675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062" name="Picture 3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55976" y="1268760"/>
            <a:ext cx="1296144" cy="138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72200" y="1324930"/>
            <a:ext cx="2524941" cy="140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2061" name="Object 2"/>
          <p:cNvGraphicFramePr>
            <a:graphicFrameLocks noChangeAspect="1"/>
          </p:cNvGraphicFramePr>
          <p:nvPr/>
        </p:nvGraphicFramePr>
        <p:xfrm>
          <a:off x="3368402" y="5872163"/>
          <a:ext cx="25717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9" name="Equation" r:id="rId20" imgW="2273040" imgH="304560" progId="Equation.DSMT4">
                  <p:embed/>
                </p:oleObj>
              </mc:Choice>
              <mc:Fallback>
                <p:oleObj name="Equation" r:id="rId20" imgW="2273040" imgH="3045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402" y="5872163"/>
                        <a:ext cx="2571750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0"/>
          <p:cNvGraphicFramePr>
            <a:graphicFrameLocks noChangeAspect="1"/>
          </p:cNvGraphicFramePr>
          <p:nvPr/>
        </p:nvGraphicFramePr>
        <p:xfrm>
          <a:off x="6588224" y="5805264"/>
          <a:ext cx="646112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0" name="Equation" r:id="rId22" imgW="571320" imgH="431640" progId="Equation.DSMT4">
                  <p:embed/>
                </p:oleObj>
              </mc:Choice>
              <mc:Fallback>
                <p:oleObj name="Equation" r:id="rId22" imgW="571320" imgH="431640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5805264"/>
                        <a:ext cx="646112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32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4.3.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Hydraulic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boundary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condition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 for exchanges at gallery wall </a:t>
            </a:r>
            <a:endParaRPr lang="fr-BE" sz="14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Classical approach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Instantaneous equilibrium  (Kelvin’s law)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Experimental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Drainage /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desaturation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  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Progressive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hydraulic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transfer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equilibrium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Non-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classical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mixed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boundary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condition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Liquid water   +   water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vapour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12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12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Seepage flow :</a:t>
            </a:r>
          </a:p>
          <a:p>
            <a:pPr algn="just" defTabSz="4238625">
              <a:spcAft>
                <a:spcPts val="1200"/>
              </a:spcAft>
              <a:buFontTx/>
              <a:buChar char="-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1200"/>
              </a:spcAft>
              <a:buFontTx/>
              <a:buChar char="-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0"/>
              </a:spcAft>
              <a:buFontTx/>
              <a:buChar char="-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Evaporation flow : </a:t>
            </a:r>
          </a:p>
          <a:p>
            <a:pPr algn="just" defTabSz="4238625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Nasrallah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Perre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, 1988)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1009" name="Object 1"/>
          <p:cNvGraphicFramePr>
            <a:graphicFrameLocks noChangeAspect="1"/>
          </p:cNvGraphicFramePr>
          <p:nvPr/>
        </p:nvGraphicFramePr>
        <p:xfrm>
          <a:off x="3419872" y="1439863"/>
          <a:ext cx="18923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3" name="Equation" r:id="rId3" imgW="1498320" imgH="444240" progId="Equation.DSMT4">
                  <p:embed/>
                </p:oleObj>
              </mc:Choice>
              <mc:Fallback>
                <p:oleObj name="Equation" r:id="rId3" imgW="1498320" imgH="4442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439863"/>
                        <a:ext cx="18923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1"/>
          <p:cNvGraphicFramePr>
            <a:graphicFrameLocks noChangeAspect="1"/>
          </p:cNvGraphicFramePr>
          <p:nvPr/>
        </p:nvGraphicFramePr>
        <p:xfrm>
          <a:off x="539750" y="4450757"/>
          <a:ext cx="357663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4" name="Equation" r:id="rId5" imgW="2692080" imgH="444240" progId="Equation.DSMT4">
                  <p:embed/>
                </p:oleObj>
              </mc:Choice>
              <mc:Fallback>
                <p:oleObj name="Equation" r:id="rId5" imgW="2692080" imgH="44424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50757"/>
                        <a:ext cx="3576638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 flipV="1">
            <a:off x="899592" y="5949280"/>
            <a:ext cx="20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39099" y="6011145"/>
            <a:ext cx="1656184" cy="22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r,w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= 1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117680" y="6011145"/>
            <a:ext cx="1656184" cy="22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r,w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&lt; 1</a:t>
            </a:r>
          </a:p>
        </p:txBody>
      </p:sp>
      <p:graphicFrame>
        <p:nvGraphicFramePr>
          <p:cNvPr id="189450" name="Object 41"/>
          <p:cNvGraphicFramePr>
            <a:graphicFrameLocks noChangeAspect="1"/>
          </p:cNvGraphicFramePr>
          <p:nvPr/>
        </p:nvGraphicFramePr>
        <p:xfrm>
          <a:off x="607542" y="5674720"/>
          <a:ext cx="1300162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5" name="Equation" r:id="rId7" imgW="977760" imgH="203040" progId="Equation.DSMT4">
                  <p:embed/>
                </p:oleObj>
              </mc:Choice>
              <mc:Fallback>
                <p:oleObj name="Equation" r:id="rId7" imgW="97776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42" y="5674720"/>
                        <a:ext cx="1300162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52" name="Object 41"/>
          <p:cNvGraphicFramePr>
            <a:graphicFrameLocks noChangeAspect="1"/>
          </p:cNvGraphicFramePr>
          <p:nvPr/>
        </p:nvGraphicFramePr>
        <p:xfrm>
          <a:off x="539750" y="3745907"/>
          <a:ext cx="79375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6"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745907"/>
                        <a:ext cx="793750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4" descr="D:\MyDoc_b.pardoen\These\Oral defense\Fig\porous_media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7984" y="3346849"/>
            <a:ext cx="2021133" cy="2617200"/>
          </a:xfrm>
          <a:prstGeom prst="rect">
            <a:avLst/>
          </a:prstGeom>
          <a:noFill/>
        </p:spPr>
      </p:pic>
      <p:pic>
        <p:nvPicPr>
          <p:cNvPr id="24" name="Picture 13" descr="D:\MyDoc_b.pardoen\These\Oral defense\Fig\porous_media0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3346849"/>
            <a:ext cx="1999631" cy="2617200"/>
          </a:xfrm>
          <a:prstGeom prst="rect">
            <a:avLst/>
          </a:prstGeom>
          <a:noFill/>
        </p:spPr>
      </p:pic>
      <p:graphicFrame>
        <p:nvGraphicFramePr>
          <p:cNvPr id="16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33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dirty="0" smtClean="0">
                <a:latin typeface="Arial" pitchFamily="34" charset="0"/>
                <a:cs typeface="Arial" pitchFamily="34" charset="0"/>
              </a:rPr>
              <a:t>4.4.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of excavation and SDZ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experiment</a:t>
            </a:r>
            <a:endParaRPr lang="fr-BE" sz="14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4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4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4.4.1. 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HM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coupling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in EDZ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excavation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SDZ 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GED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//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h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,0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material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Localisation zone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dominated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    by stress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Intrinsic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permeability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evolution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Cross-sections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Plastic strain and a part of the elastic one    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    EDZ extension   +   </a:t>
            </a:r>
            <a:r>
              <a:rPr lang="en-US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k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increase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365665"/>
            <a:ext cx="389476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10181" y="1067250"/>
            <a:ext cx="3096344" cy="44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	         Total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37"/>
          <p:cNvGrpSpPr/>
          <p:nvPr/>
        </p:nvGrpSpPr>
        <p:grpSpPr>
          <a:xfrm>
            <a:off x="6045211" y="3717032"/>
            <a:ext cx="2996886" cy="2520000"/>
            <a:chOff x="6045211" y="4005064"/>
            <a:chExt cx="2996886" cy="2520000"/>
          </a:xfrm>
        </p:grpSpPr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5211" y="4005064"/>
              <a:ext cx="2996886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53784" y="4110980"/>
              <a:ext cx="735853" cy="1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36"/>
          <p:cNvGrpSpPr/>
          <p:nvPr/>
        </p:nvGrpSpPr>
        <p:grpSpPr>
          <a:xfrm>
            <a:off x="2987824" y="3717032"/>
            <a:ext cx="2959614" cy="2520000"/>
            <a:chOff x="2987824" y="4005064"/>
            <a:chExt cx="2959614" cy="2520000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7824" y="4005064"/>
              <a:ext cx="2959614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88756" y="4110980"/>
              <a:ext cx="625901" cy="1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092280" y="1052736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,,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w,ij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,0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[-]</a:t>
            </a:r>
            <a:endParaRPr lang="fr-BE" sz="1200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D:\MyDoc_b.pardoen\These\Publications\05 International Journal of Rock Mechanics and Mining Sciences - SDZ\Paper_v1\SDZ_loc_206_localisation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1356778"/>
            <a:ext cx="2174459" cy="2158716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/>
          <p:nvPr/>
        </p:nvCxnSpPr>
        <p:spPr>
          <a:xfrm flipV="1">
            <a:off x="6895295" y="1240294"/>
            <a:ext cx="0" cy="129522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860466" y="3508454"/>
            <a:ext cx="690789" cy="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1826" name="Object 11"/>
          <p:cNvGraphicFramePr>
            <a:graphicFrameLocks noChangeAspect="1"/>
          </p:cNvGraphicFramePr>
          <p:nvPr/>
        </p:nvGraphicFramePr>
        <p:xfrm>
          <a:off x="395288" y="4797152"/>
          <a:ext cx="827087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28" name="Equation" r:id="rId9" imgW="622080" imgH="177480" progId="Equation.DSMT4">
                  <p:embed/>
                </p:oleObj>
              </mc:Choice>
              <mc:Fallback>
                <p:oleObj name="Equation" r:id="rId9" imgW="622080" imgH="177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797152"/>
                        <a:ext cx="827087" cy="239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27" name="Object 7"/>
          <p:cNvGraphicFramePr>
            <a:graphicFrameLocks noChangeAspect="1"/>
          </p:cNvGraphicFramePr>
          <p:nvPr/>
        </p:nvGraphicFramePr>
        <p:xfrm>
          <a:off x="395288" y="4221088"/>
          <a:ext cx="21415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29" name="Equation" r:id="rId11" imgW="1892160" imgH="469800" progId="Equation.DSMT4">
                  <p:embed/>
                </p:oleObj>
              </mc:Choice>
              <mc:Fallback>
                <p:oleObj name="Equation" r:id="rId11" imgW="1892160" imgH="469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221088"/>
                        <a:ext cx="2141537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34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4.4.2.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of the SDZ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experiment</a:t>
            </a:r>
            <a:endParaRPr lang="fr-BE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Water pressure in the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cavity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air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suction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corresponding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to RH and T (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Kelvin’s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law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Imposed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wall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through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hydraulic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boundary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condition.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Excavation (RH=100%)     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Initiation phase          Ventilation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7938" name="Object 1"/>
          <p:cNvGraphicFramePr>
            <a:graphicFrameLocks noChangeAspect="1"/>
          </p:cNvGraphicFramePr>
          <p:nvPr/>
        </p:nvGraphicFramePr>
        <p:xfrm>
          <a:off x="2897485" y="1484784"/>
          <a:ext cx="19224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0" name="Equation" r:id="rId4" imgW="1523880" imgH="393480" progId="Equation.DSMT4">
                  <p:embed/>
                </p:oleObj>
              </mc:Choice>
              <mc:Fallback>
                <p:oleObj name="Equation" r:id="rId4" imgW="152388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485" y="1484784"/>
                        <a:ext cx="1922462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5138018" y="1589559"/>
          <a:ext cx="94615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1" name="Equation" r:id="rId6" imgW="749160" imgH="203040" progId="Equation.DSMT4">
                  <p:embed/>
                </p:oleObj>
              </mc:Choice>
              <mc:Fallback>
                <p:oleObj name="Equation" r:id="rId6" imgW="7491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018" y="1589559"/>
                        <a:ext cx="94615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997312"/>
            <a:ext cx="3576894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lèche droite 27"/>
          <p:cNvSpPr/>
          <p:nvPr/>
        </p:nvSpPr>
        <p:spPr>
          <a:xfrm>
            <a:off x="4355976" y="4221448"/>
            <a:ext cx="792088" cy="3600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2996952"/>
            <a:ext cx="324892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35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2996952"/>
            <a:ext cx="322968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48680"/>
            <a:ext cx="446671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6694140" y="757938"/>
            <a:ext cx="667122" cy="1630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/>
          <p:cNvSpPr/>
          <p:nvPr/>
        </p:nvSpPr>
        <p:spPr>
          <a:xfrm>
            <a:off x="3021732" y="2827120"/>
            <a:ext cx="667122" cy="1630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5" name="Group 24"/>
          <p:cNvGrpSpPr/>
          <p:nvPr/>
        </p:nvGrpSpPr>
        <p:grpSpPr>
          <a:xfrm>
            <a:off x="7663011" y="3738240"/>
            <a:ext cx="1301477" cy="576064"/>
            <a:chOff x="7230963" y="4581128"/>
            <a:chExt cx="1301477" cy="576064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7452320" y="4581128"/>
              <a:ext cx="108012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lnSpc>
                  <a:spcPct val="80000"/>
                </a:lnSpc>
                <a:defRPr/>
              </a:pPr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Experimental</a:t>
              </a:r>
              <a:endParaRPr lang="fr-BE" sz="1200" dirty="0" smtClean="0"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80000"/>
                </a:lnSpc>
                <a:defRPr/>
              </a:pPr>
              <a:endParaRPr lang="fr-BE" sz="1200" dirty="0" smtClean="0"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80000"/>
                </a:lnSpc>
                <a:defRPr/>
              </a:pPr>
              <a:r>
                <a:rPr lang="fr-BE" sz="1200" dirty="0" err="1" smtClean="0">
                  <a:latin typeface="Arial" pitchFamily="34" charset="0"/>
                  <a:cs typeface="Arial" pitchFamily="34" charset="0"/>
                </a:rPr>
                <a:t>Numerical</a:t>
              </a:r>
              <a:endParaRPr lang="fr-BE" sz="12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7230963" y="4691236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236296" y="4979268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7609036" y="3738240"/>
            <a:ext cx="1355452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30983"/>
            <a:ext cx="3474000" cy="311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3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30983"/>
            <a:ext cx="3474000" cy="311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Drainage /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BE" sz="1200" u="sng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reproduction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          Oblique 45°			            Horizontal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</a:t>
            </a: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645024"/>
            <a:ext cx="3208675" cy="31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33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645024"/>
            <a:ext cx="3204544" cy="31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740352" y="4725144"/>
            <a:ext cx="100811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l-GR" sz="1200" dirty="0" smtClean="0">
                <a:latin typeface="Times New Roman"/>
                <a:cs typeface="Times New Roman"/>
              </a:rPr>
              <a:t>α</a:t>
            </a:r>
            <a:r>
              <a:rPr lang="fr-BE" sz="1200" baseline="-25000" dirty="0" smtClean="0">
                <a:latin typeface="Times New Roman"/>
                <a:cs typeface="Times New Roman"/>
              </a:rPr>
              <a:t>v</a:t>
            </a:r>
            <a:r>
              <a:rPr lang="fr-BE" sz="1200" dirty="0" smtClean="0">
                <a:latin typeface="Times New Roman"/>
                <a:cs typeface="Times New Roman"/>
              </a:rPr>
              <a:t> = 10</a:t>
            </a:r>
            <a:r>
              <a:rPr lang="fr-BE" sz="1200" baseline="30000" dirty="0" smtClean="0">
                <a:latin typeface="Times New Roman"/>
                <a:cs typeface="Times New Roman"/>
              </a:rPr>
              <a:t>-3</a:t>
            </a:r>
            <a:r>
              <a:rPr lang="fr-BE" sz="1200" dirty="0" smtClean="0">
                <a:latin typeface="Times New Roman"/>
                <a:cs typeface="Times New Roman"/>
              </a:rPr>
              <a:t> m/s</a:t>
            </a: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36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Desaturation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EDZ / w reproduction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            Horizontal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boreholes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Desaturation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overestimation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in long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term</a:t>
            </a: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Vapour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transfer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l-GR" sz="1200" dirty="0" smtClean="0">
                <a:latin typeface="Times New Roman"/>
                <a:cs typeface="Times New Roman"/>
              </a:rPr>
              <a:t>α</a:t>
            </a:r>
            <a:r>
              <a:rPr lang="fr-BE" sz="1200" baseline="-25000" dirty="0" smtClean="0">
                <a:latin typeface="Times New Roman"/>
                <a:cs typeface="Times New Roman"/>
              </a:rPr>
              <a:t>v</a:t>
            </a:r>
            <a:r>
              <a:rPr lang="fr-BE" sz="1200" dirty="0" smtClean="0">
                <a:latin typeface="Times New Roman"/>
                <a:cs typeface="Times New Roman"/>
              </a:rPr>
              <a:t> = 10</a:t>
            </a:r>
            <a:r>
              <a:rPr lang="fr-BE" sz="1200" baseline="30000" dirty="0" smtClean="0">
                <a:latin typeface="Times New Roman"/>
                <a:cs typeface="Times New Roman"/>
              </a:rPr>
              <a:t>-3</a:t>
            </a:r>
            <a:r>
              <a:rPr lang="fr-BE" sz="1200" dirty="0" smtClean="0">
                <a:latin typeface="Times New Roman"/>
                <a:cs typeface="Times New Roman"/>
              </a:rPr>
              <a:t> m/s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398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4239299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614" y="1672513"/>
            <a:ext cx="280980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700808"/>
            <a:ext cx="423977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724128" y="4941168"/>
            <a:ext cx="30243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Good reproduction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at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wall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084168" y="1412776"/>
            <a:ext cx="20162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At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wall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graphicFrame>
        <p:nvGraphicFramePr>
          <p:cNvPr id="1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37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98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700808"/>
            <a:ext cx="4239299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8339" name="Object 3"/>
          <p:cNvGraphicFramePr>
            <a:graphicFrameLocks noChangeAspect="1"/>
          </p:cNvGraphicFramePr>
          <p:nvPr/>
        </p:nvGraphicFramePr>
        <p:xfrm>
          <a:off x="2555776" y="3622030"/>
          <a:ext cx="62547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0" name="Equation" r:id="rId7" imgW="495000" imgH="393480" progId="Equation.DSMT4">
                  <p:embed/>
                </p:oleObj>
              </mc:Choice>
              <mc:Fallback>
                <p:oleObj name="Equation" r:id="rId7" imgW="49500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622030"/>
                        <a:ext cx="62547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1069202" y="2104281"/>
            <a:ext cx="351338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Exchanges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wall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Tx/>
              <a:buChar char="-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Flows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Water pressure in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cavity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Transfer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depends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on </a:t>
            </a:r>
            <a:r>
              <a:rPr lang="el-GR" sz="1200" dirty="0" smtClean="0">
                <a:latin typeface="Times New Roman"/>
                <a:cs typeface="Times New Roman"/>
                <a:sym typeface="Wingdings" pitchFamily="2" charset="2"/>
              </a:rPr>
              <a:t>α</a:t>
            </a:r>
            <a:r>
              <a:rPr lang="fr-BE" sz="1200" baseline="-25000" dirty="0" smtClean="0">
                <a:latin typeface="Times New Roman"/>
                <a:cs typeface="Times New Roman"/>
                <a:sym typeface="Wingdings" pitchFamily="2" charset="2"/>
              </a:rPr>
              <a:t>v</a:t>
            </a:r>
            <a:endParaRPr lang="fr-BE" sz="12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		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14" y="3789040"/>
            <a:ext cx="2839200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650" y="3897352"/>
            <a:ext cx="281382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0954" name="Object 41"/>
          <p:cNvGraphicFramePr>
            <a:graphicFrameLocks noChangeAspect="1"/>
          </p:cNvGraphicFramePr>
          <p:nvPr/>
        </p:nvGraphicFramePr>
        <p:xfrm>
          <a:off x="163983" y="1628602"/>
          <a:ext cx="2463801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16" name="Equation" r:id="rId5" imgW="1854000" imgH="469800" progId="Equation.DSMT4">
                  <p:embed/>
                </p:oleObj>
              </mc:Choice>
              <mc:Fallback>
                <p:oleObj name="Equation" r:id="rId5" imgW="1854000" imgH="46980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3" y="1628602"/>
                        <a:ext cx="2463801" cy="630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955" name="Object 11"/>
          <p:cNvGraphicFramePr>
            <a:graphicFrameLocks noChangeAspect="1"/>
          </p:cNvGraphicFramePr>
          <p:nvPr/>
        </p:nvGraphicFramePr>
        <p:xfrm>
          <a:off x="171921" y="2363862"/>
          <a:ext cx="1300162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17" name="Equation" r:id="rId7" imgW="977760" imgH="203040" progId="Equation.DSMT4">
                  <p:embed/>
                </p:oleObj>
              </mc:Choice>
              <mc:Fallback>
                <p:oleObj name="Equation" r:id="rId7" imgW="9777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921" y="2363862"/>
                        <a:ext cx="1300162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69208" y="908720"/>
            <a:ext cx="2846788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5552" y="908720"/>
            <a:ext cx="2781801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38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Outline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559349" y="1772816"/>
            <a:ext cx="825023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Context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Fracture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modelling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 with shear bands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Influence of mechanical anisotropy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Permeability evolution and water transfer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b="1" dirty="0" smtClean="0">
                <a:latin typeface="Arial" pitchFamily="34" charset="0"/>
              </a:rPr>
              <a:t>Conclusions and perspectives</a:t>
            </a:r>
            <a:endParaRPr lang="en-GB" sz="1400" b="1" dirty="0">
              <a:latin typeface="Arial" pitchFamily="34" charset="0"/>
            </a:endParaRPr>
          </a:p>
        </p:txBody>
      </p:sp>
      <p:graphicFrame>
        <p:nvGraphicFramePr>
          <p:cNvPr id="8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39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Excavation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Damaged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Zone (EDZ)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</a:t>
            </a:r>
          </a:p>
        </p:txBody>
      </p:sp>
      <p:grpSp>
        <p:nvGrpSpPr>
          <p:cNvPr id="3" name="Group 11"/>
          <p:cNvGrpSpPr>
            <a:grpSpLocks noChangeAspect="1"/>
          </p:cNvGrpSpPr>
          <p:nvPr/>
        </p:nvGrpSpPr>
        <p:grpSpPr>
          <a:xfrm>
            <a:off x="3105193" y="1713582"/>
            <a:ext cx="3122991" cy="3024336"/>
            <a:chOff x="3914776" y="752475"/>
            <a:chExt cx="2769488" cy="2682000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4776" y="752475"/>
              <a:ext cx="2749685" cy="268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483096" y="2944368"/>
              <a:ext cx="201168" cy="173736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131840" y="5025950"/>
            <a:ext cx="295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Fracturing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permeability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fr-BE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several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orders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magnitude)</a:t>
            </a: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Opalinus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clay in Switzerland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Bossart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et al., 2002)</a:t>
            </a:r>
            <a:endParaRPr lang="fr-BE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Context</a:t>
            </a:r>
          </a:p>
        </p:txBody>
      </p:sp>
      <p:graphicFrame>
        <p:nvGraphicFramePr>
          <p:cNvPr id="22" name="Tableau 22"/>
          <p:cNvGraphicFramePr>
            <a:graphicFrameLocks noGrp="1"/>
          </p:cNvGraphicFramePr>
          <p:nvPr/>
        </p:nvGraphicFramePr>
        <p:xfrm>
          <a:off x="276920" y="2120156"/>
          <a:ext cx="2088232" cy="333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Mechanical</a:t>
                      </a:r>
                      <a:r>
                        <a:rPr lang="fr-BE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BE" sz="1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fracturing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5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Excavation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Stress redistribution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Damage / </a:t>
                      </a:r>
                      <a:r>
                        <a:rPr lang="fr-BE" sz="1200" dirty="0" err="1" smtClean="0">
                          <a:latin typeface="Arial" pitchFamily="34" charset="0"/>
                          <a:cs typeface="Arial" pitchFamily="34" charset="0"/>
                        </a:rPr>
                        <a:t>Fracturing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1" dirty="0" err="1" smtClean="0">
                          <a:latin typeface="Arial" pitchFamily="34" charset="0"/>
                          <a:cs typeface="Arial" pitchFamily="34" charset="0"/>
                        </a:rPr>
                        <a:t>Coupled</a:t>
                      </a:r>
                      <a:r>
                        <a:rPr lang="fr-BE" sz="1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BE" sz="1200" b="1" dirty="0" err="1" smtClean="0">
                          <a:latin typeface="Arial" pitchFamily="34" charset="0"/>
                          <a:cs typeface="Arial" pitchFamily="34" charset="0"/>
                        </a:rPr>
                        <a:t>processes</a:t>
                      </a:r>
                      <a:endParaRPr lang="fr-BE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HM </a:t>
                      </a:r>
                      <a:r>
                        <a:rPr lang="fr-BE" sz="1200" dirty="0" err="1" smtClean="0">
                          <a:latin typeface="Arial" pitchFamily="34" charset="0"/>
                          <a:cs typeface="Arial" pitchFamily="34" charset="0"/>
                        </a:rPr>
                        <a:t>property</a:t>
                      </a:r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 modifications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  <a:endParaRPr lang="fr-BE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 smtClean="0">
                          <a:latin typeface="Arial" pitchFamily="34" charset="0"/>
                          <a:cs typeface="Arial" pitchFamily="34" charset="0"/>
                        </a:rPr>
                        <a:t>Safety</a:t>
                      </a:r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BE" sz="1200" dirty="0" err="1" smtClean="0">
                          <a:latin typeface="Arial" pitchFamily="34" charset="0"/>
                          <a:cs typeface="Arial" pitchFamily="34" charset="0"/>
                        </a:rPr>
                        <a:t>function</a:t>
                      </a:r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BE" sz="1200" dirty="0" err="1" smtClean="0">
                          <a:latin typeface="Arial" pitchFamily="34" charset="0"/>
                          <a:cs typeface="Arial" pitchFamily="34" charset="0"/>
                        </a:rPr>
                        <a:t>alteration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6897464" y="2120156"/>
          <a:ext cx="1940844" cy="33374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0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5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Galleries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ventilation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Air-rock interaction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Drainage / </a:t>
                      </a:r>
                      <a:r>
                        <a:rPr lang="fr-BE" sz="1200" dirty="0" err="1" smtClean="0">
                          <a:latin typeface="Arial" pitchFamily="34" charset="0"/>
                          <a:cs typeface="Arial" pitchFamily="34" charset="0"/>
                        </a:rPr>
                        <a:t>desaturation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256">
                <a:tc>
                  <a:txBody>
                    <a:bodyPr/>
                    <a:lstStyle/>
                    <a:p>
                      <a:pPr algn="ctr"/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Modification of the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 smtClean="0"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200" dirty="0" err="1" smtClean="0"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endParaRPr lang="fr-B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4" name="Tableau 22"/>
          <p:cNvGraphicFramePr>
            <a:graphicFrameLocks noGrp="1"/>
          </p:cNvGraphicFramePr>
          <p:nvPr/>
        </p:nvGraphicFramePr>
        <p:xfrm>
          <a:off x="539552" y="1844824"/>
          <a:ext cx="1528786" cy="2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8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au 22"/>
          <p:cNvGraphicFramePr>
            <a:graphicFrameLocks noGrp="1"/>
          </p:cNvGraphicFramePr>
          <p:nvPr/>
        </p:nvGraphicFramePr>
        <p:xfrm>
          <a:off x="7138888" y="1844824"/>
          <a:ext cx="1528786" cy="2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8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Maintenance</a:t>
                      </a:r>
                      <a:endParaRPr lang="fr-BE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5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Conclusions and perspectives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Better understand, predict, and model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the EDZ in partially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saturated clay rock, at large scale.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Contribution :	     Provide new elements for the prediction and understanding of the HM </a:t>
            </a:r>
            <a:r>
              <a:rPr lang="en-US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behaviour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of the EDZ.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Innovations :	     Fracturing process is predicted on a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large scale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with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shear bands.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     Strain </a:t>
            </a:r>
            <a:r>
              <a:rPr lang="en-US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localisation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effects are taken into account in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coupled processes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(water flow).</a:t>
            </a: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Rectangle à coins arrondis 21"/>
          <p:cNvSpPr/>
          <p:nvPr/>
        </p:nvSpPr>
        <p:spPr>
          <a:xfrm>
            <a:off x="179792" y="3645024"/>
            <a:ext cx="2520000" cy="79208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u="sng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Fracture description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EDZ with strain </a:t>
            </a:r>
            <a:r>
              <a:rPr lang="en-US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localisation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2" name="Rectangle à coins arrondis 21"/>
          <p:cNvSpPr/>
          <p:nvPr/>
        </p:nvSpPr>
        <p:spPr>
          <a:xfrm>
            <a:off x="3119420" y="3429000"/>
            <a:ext cx="2520000" cy="129614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200" u="sng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Constitutive </a:t>
            </a:r>
            <a:r>
              <a:rPr lang="fr-BE" sz="1200" u="sng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models</a:t>
            </a:r>
            <a:endParaRPr lang="fr-BE" sz="1200" u="sng" dirty="0" smtClean="0">
              <a:solidFill>
                <a:srgbClr val="2D2DB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Mechanics: anisotropy, viscosity.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Coupled: fracture influence on permeability.</a:t>
            </a:r>
          </a:p>
        </p:txBody>
      </p:sp>
      <p:sp>
        <p:nvSpPr>
          <p:cNvPr id="13" name="Rectangle à coins arrondis 21"/>
          <p:cNvSpPr/>
          <p:nvPr/>
        </p:nvSpPr>
        <p:spPr>
          <a:xfrm>
            <a:off x="6084488" y="3212976"/>
            <a:ext cx="2880000" cy="18002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200" u="sng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Numerical</a:t>
            </a:r>
            <a:r>
              <a:rPr lang="fr-BE" sz="1200" u="sng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modelling</a:t>
            </a:r>
            <a:endParaRPr lang="fr-BE" sz="1200" u="sng" dirty="0" smtClean="0">
              <a:solidFill>
                <a:srgbClr val="2D2DB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Shape, extent.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Influence of fracturing, permeability variation, anisotropy.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Water transfer.</a:t>
            </a:r>
          </a:p>
        </p:txBody>
      </p:sp>
      <p:grpSp>
        <p:nvGrpSpPr>
          <p:cNvPr id="16" name="Group 23"/>
          <p:cNvGrpSpPr/>
          <p:nvPr/>
        </p:nvGrpSpPr>
        <p:grpSpPr>
          <a:xfrm>
            <a:off x="6372200" y="476672"/>
            <a:ext cx="2170155" cy="2520000"/>
            <a:chOff x="5652120" y="764704"/>
            <a:chExt cx="2170155" cy="2520000"/>
          </a:xfrm>
        </p:grpSpPr>
        <p:grpSp>
          <p:nvGrpSpPr>
            <p:cNvPr id="17" name="Group 33"/>
            <p:cNvGrpSpPr/>
            <p:nvPr/>
          </p:nvGrpSpPr>
          <p:grpSpPr>
            <a:xfrm>
              <a:off x="5715009" y="764704"/>
              <a:ext cx="2107266" cy="2520000"/>
              <a:chOff x="284322" y="2848264"/>
              <a:chExt cx="2636821" cy="3153277"/>
            </a:xfrm>
          </p:grpSpPr>
          <p:pic>
            <p:nvPicPr>
              <p:cNvPr id="19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41144" y="2848264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20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V="1">
                <a:off x="1841144" y="4422268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21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761069" y="2848608"/>
                <a:ext cx="1080000" cy="1578928"/>
              </a:xfrm>
              <a:prstGeom prst="rect">
                <a:avLst/>
              </a:prstGeom>
              <a:noFill/>
            </p:spPr>
          </p:pic>
          <p:pic>
            <p:nvPicPr>
              <p:cNvPr id="22" name="Picture 4" descr="C:\Users\ULg\Desktop\New folder\localis_421bis_(7)_bishop_tot_ech_1000j - Copy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 flipV="1">
                <a:off x="761068" y="4422613"/>
                <a:ext cx="1079999" cy="1578928"/>
              </a:xfrm>
              <a:prstGeom prst="rect">
                <a:avLst/>
              </a:prstGeom>
              <a:noFill/>
            </p:spPr>
          </p:pic>
          <p:pic>
            <p:nvPicPr>
              <p:cNvPr id="23" name="Picture 5" descr="C:\Users\ULg\Desktop\New folder\localis_421bis_(7)_bishop_tot_ech_1000j - Copy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322" y="3516713"/>
                <a:ext cx="432000" cy="1810595"/>
              </a:xfrm>
              <a:prstGeom prst="rect">
                <a:avLst/>
              </a:prstGeom>
              <a:noFill/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652120" y="1288512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1" descr="D:\MyDoc_b.pardoen\Conferences\2015_03_Brussels\Presentation\270vp0_eeq_30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024481"/>
            <a:ext cx="2160000" cy="1396407"/>
          </a:xfrm>
          <a:prstGeom prst="rect">
            <a:avLst/>
          </a:prstGeom>
          <a:noFill/>
        </p:spPr>
      </p:pic>
      <p:graphicFrame>
        <p:nvGraphicFramePr>
          <p:cNvPr id="25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40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Perspectives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Rectangle à coins arrondis 21"/>
          <p:cNvSpPr/>
          <p:nvPr/>
        </p:nvSpPr>
        <p:spPr>
          <a:xfrm>
            <a:off x="179512" y="1340768"/>
            <a:ext cx="2520000" cy="158417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u="sng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Fracture description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Tensile fracture (mode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).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Arial" charset="0"/>
            </a:endParaRPr>
          </a:p>
          <a:p>
            <a:pPr algn="ctr">
              <a:defRPr/>
            </a:pPr>
            <a:endParaRPr lang="en-US" sz="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Shrinkage / </a:t>
            </a:r>
            <a:r>
              <a:rPr lang="en-US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dessication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cracks.</a:t>
            </a:r>
          </a:p>
          <a:p>
            <a:pPr algn="ctr">
              <a:defRPr/>
            </a:pPr>
            <a:endParaRPr lang="en-US" sz="6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Fracture closing, </a:t>
            </a: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sealing / healing.</a:t>
            </a:r>
          </a:p>
        </p:txBody>
      </p:sp>
      <p:sp>
        <p:nvSpPr>
          <p:cNvPr id="12" name="Rectangle à coins arrondis 21"/>
          <p:cNvSpPr/>
          <p:nvPr/>
        </p:nvSpPr>
        <p:spPr>
          <a:xfrm>
            <a:off x="2916136" y="1158652"/>
            <a:ext cx="2880000" cy="187220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200" u="sng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Constitutive </a:t>
            </a:r>
            <a:r>
              <a:rPr lang="fr-BE" sz="1200" u="sng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models</a:t>
            </a:r>
            <a:endParaRPr lang="fr-BE" sz="1200" u="sng" dirty="0" smtClean="0">
              <a:solidFill>
                <a:srgbClr val="2D2DB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spcAft>
                <a:spcPts val="30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Mechanics:</a:t>
            </a:r>
          </a:p>
          <a:p>
            <a:pPr>
              <a:spcAft>
                <a:spcPts val="30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- Extension criterion.</a:t>
            </a:r>
          </a:p>
          <a:p>
            <a:pPr algn="ctr">
              <a:defRPr/>
            </a:pPr>
            <a:endParaRPr lang="en-US" sz="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spcAft>
                <a:spcPts val="30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Coupled:</a:t>
            </a:r>
          </a:p>
          <a:p>
            <a:pPr>
              <a:spcAft>
                <a:spcPts val="30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- Influence of drying on fracturing.</a:t>
            </a:r>
          </a:p>
          <a:p>
            <a:pPr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- Permeability in tensile cracks.</a:t>
            </a:r>
          </a:p>
        </p:txBody>
      </p:sp>
      <p:sp>
        <p:nvSpPr>
          <p:cNvPr id="13" name="Rectangle à coins arrondis 21"/>
          <p:cNvSpPr/>
          <p:nvPr/>
        </p:nvSpPr>
        <p:spPr>
          <a:xfrm>
            <a:off x="6012160" y="1319560"/>
            <a:ext cx="2880000" cy="158417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200" u="sng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Numerical</a:t>
            </a:r>
            <a:r>
              <a:rPr lang="fr-BE" sz="1200" u="sng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modelling</a:t>
            </a:r>
            <a:endParaRPr lang="fr-BE" sz="1200" u="sng" dirty="0" smtClean="0">
              <a:solidFill>
                <a:srgbClr val="2D2DB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3D </a:t>
            </a:r>
            <a:r>
              <a:rPr lang="en-US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modelling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with </a:t>
            </a:r>
            <a:r>
              <a:rPr lang="en-US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regularisation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method.</a:t>
            </a:r>
          </a:p>
          <a:p>
            <a:pPr algn="ctr">
              <a:defRPr/>
            </a:pPr>
            <a:endParaRPr lang="en-US" sz="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Extend to other materials and applications.</a:t>
            </a:r>
          </a:p>
        </p:txBody>
      </p:sp>
      <p:pic>
        <p:nvPicPr>
          <p:cNvPr id="250882" name="Picture 2" descr="C:\Users\ULg\Desktop\Untitled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93096"/>
            <a:ext cx="2376264" cy="1250665"/>
          </a:xfrm>
          <a:prstGeom prst="rect">
            <a:avLst/>
          </a:prstGeom>
          <a:noFill/>
        </p:spPr>
      </p:pic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149080"/>
            <a:ext cx="2376264" cy="158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77766" y="5733256"/>
            <a:ext cx="104259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000" dirty="0" smtClean="0">
                <a:latin typeface="Arial" pitchFamily="34" charset="0"/>
                <a:cs typeface="Arial" pitchFamily="34" charset="0"/>
              </a:rPr>
              <a:t> (Ta, 2009)</a:t>
            </a:r>
          </a:p>
        </p:txBody>
      </p:sp>
      <p:pic>
        <p:nvPicPr>
          <p:cNvPr id="17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b="8535"/>
          <a:stretch/>
        </p:blipFill>
        <p:spPr>
          <a:xfrm>
            <a:off x="6479034" y="3933056"/>
            <a:ext cx="2269430" cy="2165686"/>
          </a:xfrm>
          <a:prstGeom prst="rect">
            <a:avLst/>
          </a:prstGeom>
        </p:spPr>
      </p:pic>
      <p:graphicFrame>
        <p:nvGraphicFramePr>
          <p:cNvPr id="14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41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 startAt="5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Conclusion and perspectives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0" y="2981324"/>
            <a:ext cx="914400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3000" b="1" dirty="0" smtClean="0">
                <a:solidFill>
                  <a:srgbClr val="2D2DB9"/>
                </a:solidFill>
                <a:latin typeface="Arial" pitchFamily="34" charset="0"/>
              </a:rPr>
              <a:t>APPENDICES</a:t>
            </a:r>
            <a:endParaRPr lang="en-GB" sz="3000" b="1" dirty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44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1"/>
          <p:cNvGrpSpPr/>
          <p:nvPr/>
        </p:nvGrpSpPr>
        <p:grpSpPr>
          <a:xfrm>
            <a:off x="561731" y="2611152"/>
            <a:ext cx="3823383" cy="3684690"/>
            <a:chOff x="6724089" y="685800"/>
            <a:chExt cx="2028246" cy="1954674"/>
          </a:xfrm>
        </p:grpSpPr>
        <p:pic>
          <p:nvPicPr>
            <p:cNvPr id="9" name="Image 7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922" y="685800"/>
              <a:ext cx="1454931" cy="1696483"/>
            </a:xfrm>
            <a:prstGeom prst="rect">
              <a:avLst/>
            </a:prstGeom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7770448" y="2211146"/>
              <a:ext cx="722635" cy="3976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974786" y="2477203"/>
              <a:ext cx="256131" cy="16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 i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 m</a:t>
              </a:r>
              <a:endParaRPr lang="fr-FR" sz="1400" b="0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8451126" y="1177154"/>
              <a:ext cx="7624" cy="85845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/>
              <a:tailEnd type="triangl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8443481" y="1547395"/>
              <a:ext cx="308854" cy="16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 i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12 </a:t>
              </a:r>
              <a:r>
                <a:rPr lang="fr-FR" sz="1400" b="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 flipV="1">
              <a:off x="6766047" y="2011031"/>
              <a:ext cx="711449" cy="5659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/>
              <a:tailEnd type="triangl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6891671" y="2272349"/>
              <a:ext cx="308854" cy="16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 i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12 </a:t>
              </a:r>
              <a:r>
                <a:rPr lang="fr-FR" sz="1400" b="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</a:t>
              </a:r>
            </a:p>
          </p:txBody>
        </p:sp>
        <p:grpSp>
          <p:nvGrpSpPr>
            <p:cNvPr id="3" name="Groupe 38"/>
            <p:cNvGrpSpPr/>
            <p:nvPr/>
          </p:nvGrpSpPr>
          <p:grpSpPr>
            <a:xfrm rot="2339674">
              <a:off x="7141191" y="1311259"/>
              <a:ext cx="116276" cy="69979"/>
              <a:chOff x="899592" y="2528900"/>
              <a:chExt cx="360040" cy="296415"/>
            </a:xfrm>
            <a:solidFill>
              <a:srgbClr val="00CC99">
                <a:alpha val="50000"/>
              </a:srgbClr>
            </a:solidFill>
          </p:grpSpPr>
          <p:sp>
            <p:nvSpPr>
              <p:cNvPr id="56" name="Triangle isocèle 25"/>
              <p:cNvSpPr/>
              <p:nvPr/>
            </p:nvSpPr>
            <p:spPr bwMode="auto">
              <a:xfrm>
                <a:off x="899592" y="2528900"/>
                <a:ext cx="360040" cy="216024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Ellipse 40"/>
              <p:cNvSpPr/>
              <p:nvPr/>
            </p:nvSpPr>
            <p:spPr bwMode="auto">
              <a:xfrm flipV="1">
                <a:off x="1033990" y="2744924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Ellipse 41"/>
              <p:cNvSpPr/>
              <p:nvPr/>
            </p:nvSpPr>
            <p:spPr bwMode="auto">
              <a:xfrm flipV="1">
                <a:off x="1140768" y="2744922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Ellipse 42"/>
              <p:cNvSpPr/>
              <p:nvPr/>
            </p:nvSpPr>
            <p:spPr bwMode="auto">
              <a:xfrm flipV="1">
                <a:off x="925451" y="2744923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Groupe 44"/>
            <p:cNvGrpSpPr/>
            <p:nvPr/>
          </p:nvGrpSpPr>
          <p:grpSpPr>
            <a:xfrm rot="2339674">
              <a:off x="7111687" y="2143633"/>
              <a:ext cx="116276" cy="81968"/>
              <a:chOff x="899592" y="2528900"/>
              <a:chExt cx="360040" cy="296415"/>
            </a:xfrm>
            <a:solidFill>
              <a:srgbClr val="00CC99">
                <a:alpha val="50000"/>
              </a:srgbClr>
            </a:solidFill>
          </p:grpSpPr>
          <p:sp>
            <p:nvSpPr>
              <p:cNvPr id="52" name="Triangle isocèle 45"/>
              <p:cNvSpPr/>
              <p:nvPr/>
            </p:nvSpPr>
            <p:spPr bwMode="auto">
              <a:xfrm>
                <a:off x="899592" y="2528900"/>
                <a:ext cx="360040" cy="216024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Ellipse 46"/>
              <p:cNvSpPr/>
              <p:nvPr/>
            </p:nvSpPr>
            <p:spPr bwMode="auto">
              <a:xfrm flipV="1">
                <a:off x="1033990" y="2744924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Ellipse 47"/>
              <p:cNvSpPr/>
              <p:nvPr/>
            </p:nvSpPr>
            <p:spPr bwMode="auto">
              <a:xfrm flipV="1">
                <a:off x="1140768" y="2744922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Ellipse 48"/>
              <p:cNvSpPr/>
              <p:nvPr/>
            </p:nvSpPr>
            <p:spPr bwMode="auto">
              <a:xfrm flipV="1">
                <a:off x="925451" y="2744923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e 49"/>
            <p:cNvGrpSpPr/>
            <p:nvPr/>
          </p:nvGrpSpPr>
          <p:grpSpPr>
            <a:xfrm rot="19889064">
              <a:off x="7974157" y="1417138"/>
              <a:ext cx="116276" cy="85587"/>
              <a:chOff x="899592" y="2528900"/>
              <a:chExt cx="360040" cy="296415"/>
            </a:xfrm>
            <a:solidFill>
              <a:srgbClr val="00CC99">
                <a:alpha val="50000"/>
              </a:srgbClr>
            </a:solidFill>
          </p:grpSpPr>
          <p:sp>
            <p:nvSpPr>
              <p:cNvPr id="48" name="Triangle isocèle 50"/>
              <p:cNvSpPr/>
              <p:nvPr/>
            </p:nvSpPr>
            <p:spPr bwMode="auto">
              <a:xfrm>
                <a:off x="899592" y="2528900"/>
                <a:ext cx="360040" cy="216024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Ellipse 51"/>
              <p:cNvSpPr/>
              <p:nvPr/>
            </p:nvSpPr>
            <p:spPr bwMode="auto">
              <a:xfrm flipV="1">
                <a:off x="1033990" y="2744924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Ellipse 52"/>
              <p:cNvSpPr/>
              <p:nvPr/>
            </p:nvSpPr>
            <p:spPr bwMode="auto">
              <a:xfrm flipV="1">
                <a:off x="1140768" y="2744922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Ellipse 53"/>
              <p:cNvSpPr/>
              <p:nvPr/>
            </p:nvSpPr>
            <p:spPr bwMode="auto">
              <a:xfrm flipV="1">
                <a:off x="925451" y="2744923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e 54"/>
            <p:cNvGrpSpPr/>
            <p:nvPr/>
          </p:nvGrpSpPr>
          <p:grpSpPr>
            <a:xfrm rot="19889064">
              <a:off x="8075512" y="2225384"/>
              <a:ext cx="116276" cy="85094"/>
              <a:chOff x="899592" y="2528900"/>
              <a:chExt cx="360040" cy="296415"/>
            </a:xfrm>
            <a:solidFill>
              <a:srgbClr val="00CC99">
                <a:alpha val="50000"/>
              </a:srgbClr>
            </a:solidFill>
          </p:grpSpPr>
          <p:sp>
            <p:nvSpPr>
              <p:cNvPr id="44" name="Triangle isocèle 55"/>
              <p:cNvSpPr/>
              <p:nvPr/>
            </p:nvSpPr>
            <p:spPr bwMode="auto">
              <a:xfrm>
                <a:off x="899592" y="2528900"/>
                <a:ext cx="360040" cy="216024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Ellipse 56"/>
              <p:cNvSpPr/>
              <p:nvPr/>
            </p:nvSpPr>
            <p:spPr bwMode="auto">
              <a:xfrm flipV="1">
                <a:off x="1033990" y="2744924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Ellipse 57"/>
              <p:cNvSpPr/>
              <p:nvPr/>
            </p:nvSpPr>
            <p:spPr bwMode="auto">
              <a:xfrm flipV="1">
                <a:off x="1140768" y="2744922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Ellipse 58"/>
              <p:cNvSpPr/>
              <p:nvPr/>
            </p:nvSpPr>
            <p:spPr bwMode="auto">
              <a:xfrm flipV="1">
                <a:off x="925451" y="2744923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Groupe 62"/>
            <p:cNvGrpSpPr/>
            <p:nvPr/>
          </p:nvGrpSpPr>
          <p:grpSpPr>
            <a:xfrm>
              <a:off x="7477496" y="2363369"/>
              <a:ext cx="116276" cy="112549"/>
              <a:chOff x="899592" y="2528900"/>
              <a:chExt cx="360040" cy="296415"/>
            </a:xfrm>
            <a:solidFill>
              <a:srgbClr val="00CC99">
                <a:alpha val="50000"/>
              </a:srgbClr>
            </a:solidFill>
          </p:grpSpPr>
          <p:sp>
            <p:nvSpPr>
              <p:cNvPr id="40" name="Triangle isocèle 63"/>
              <p:cNvSpPr/>
              <p:nvPr/>
            </p:nvSpPr>
            <p:spPr bwMode="auto">
              <a:xfrm>
                <a:off x="899592" y="2528900"/>
                <a:ext cx="360040" cy="216024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Ellipse 64"/>
              <p:cNvSpPr/>
              <p:nvPr/>
            </p:nvSpPr>
            <p:spPr bwMode="auto">
              <a:xfrm flipV="1">
                <a:off x="1033990" y="2744924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Ellipse 65"/>
              <p:cNvSpPr/>
              <p:nvPr/>
            </p:nvSpPr>
            <p:spPr bwMode="auto">
              <a:xfrm flipV="1">
                <a:off x="1140768" y="2744922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Ellipse 66"/>
              <p:cNvSpPr/>
              <p:nvPr/>
            </p:nvSpPr>
            <p:spPr bwMode="auto">
              <a:xfrm flipV="1">
                <a:off x="925451" y="2744923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e 67"/>
            <p:cNvGrpSpPr/>
            <p:nvPr/>
          </p:nvGrpSpPr>
          <p:grpSpPr>
            <a:xfrm>
              <a:off x="8231762" y="2127301"/>
              <a:ext cx="116276" cy="112549"/>
              <a:chOff x="899592" y="2528900"/>
              <a:chExt cx="360040" cy="296415"/>
            </a:xfrm>
            <a:solidFill>
              <a:srgbClr val="00CC99">
                <a:alpha val="50000"/>
              </a:srgbClr>
            </a:solidFill>
          </p:grpSpPr>
          <p:sp>
            <p:nvSpPr>
              <p:cNvPr id="36" name="Triangle isocèle 68"/>
              <p:cNvSpPr/>
              <p:nvPr/>
            </p:nvSpPr>
            <p:spPr bwMode="auto">
              <a:xfrm>
                <a:off x="899592" y="2528900"/>
                <a:ext cx="360040" cy="216024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Ellipse 69"/>
              <p:cNvSpPr/>
              <p:nvPr/>
            </p:nvSpPr>
            <p:spPr bwMode="auto">
              <a:xfrm flipV="1">
                <a:off x="1033990" y="2744924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Ellipse 70"/>
              <p:cNvSpPr/>
              <p:nvPr/>
            </p:nvSpPr>
            <p:spPr bwMode="auto">
              <a:xfrm flipV="1">
                <a:off x="1140768" y="2744922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Ellipse 71"/>
              <p:cNvSpPr/>
              <p:nvPr/>
            </p:nvSpPr>
            <p:spPr bwMode="auto">
              <a:xfrm flipV="1">
                <a:off x="925451" y="2744923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Groupe 72"/>
            <p:cNvGrpSpPr/>
            <p:nvPr/>
          </p:nvGrpSpPr>
          <p:grpSpPr>
            <a:xfrm>
              <a:off x="6894137" y="1956269"/>
              <a:ext cx="116276" cy="112549"/>
              <a:chOff x="899592" y="2528900"/>
              <a:chExt cx="360040" cy="296415"/>
            </a:xfrm>
            <a:solidFill>
              <a:srgbClr val="00CC99">
                <a:alpha val="50000"/>
              </a:srgbClr>
            </a:solidFill>
          </p:grpSpPr>
          <p:sp>
            <p:nvSpPr>
              <p:cNvPr id="32" name="Triangle isocèle 73"/>
              <p:cNvSpPr/>
              <p:nvPr/>
            </p:nvSpPr>
            <p:spPr bwMode="auto">
              <a:xfrm>
                <a:off x="899592" y="2528900"/>
                <a:ext cx="360040" cy="216024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Ellipse 74"/>
              <p:cNvSpPr/>
              <p:nvPr/>
            </p:nvSpPr>
            <p:spPr bwMode="auto">
              <a:xfrm flipV="1">
                <a:off x="1033990" y="2744924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Ellipse 75"/>
              <p:cNvSpPr/>
              <p:nvPr/>
            </p:nvSpPr>
            <p:spPr bwMode="auto">
              <a:xfrm flipV="1">
                <a:off x="1140768" y="2744922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Ellipse 76"/>
              <p:cNvSpPr/>
              <p:nvPr/>
            </p:nvSpPr>
            <p:spPr bwMode="auto">
              <a:xfrm flipV="1">
                <a:off x="925451" y="2744923"/>
                <a:ext cx="91244" cy="8039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Line 6"/>
            <p:cNvSpPr>
              <a:spLocks noChangeShapeType="1"/>
            </p:cNvSpPr>
            <p:nvPr/>
          </p:nvSpPr>
          <p:spPr bwMode="auto">
            <a:xfrm flipV="1">
              <a:off x="7405695" y="1975311"/>
              <a:ext cx="1157389" cy="6289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 flipH="1" flipV="1">
              <a:off x="7501856" y="2387467"/>
              <a:ext cx="294584" cy="24260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ysDash"/>
              <a:round/>
              <a:headEnd type="none"/>
              <a:tailEnd type="non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flipH="1" flipV="1">
              <a:off x="7989513" y="2290650"/>
              <a:ext cx="165918" cy="13310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ysDash"/>
              <a:round/>
              <a:headEnd type="none"/>
              <a:tailEnd type="non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H="1" flipV="1">
              <a:off x="8339118" y="2091484"/>
              <a:ext cx="165918" cy="13310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ysDash"/>
              <a:round/>
              <a:headEnd type="none"/>
              <a:tailEnd type="non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>
              <a:off x="8349522" y="1161550"/>
              <a:ext cx="145638" cy="751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ysDash"/>
              <a:round/>
              <a:headEnd type="none"/>
              <a:tailEnd type="non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>
              <a:off x="6724089" y="1928676"/>
              <a:ext cx="192605" cy="980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ysDash"/>
              <a:round/>
              <a:headEnd type="none"/>
              <a:tailEnd type="non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8269581" y="2299156"/>
              <a:ext cx="256131" cy="16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 i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 m</a:t>
              </a:r>
              <a:endParaRPr lang="fr-FR" sz="1400" b="0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flipV="1">
              <a:off x="7620986" y="2329908"/>
              <a:ext cx="0" cy="15197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/>
              <a:tailEnd type="triangle" w="med" len="med"/>
            </a:ln>
          </p:spPr>
          <p:txBody>
            <a:bodyPr/>
            <a:lstStyle/>
            <a:p>
              <a:endParaRPr lang="fr-BE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7630970" y="2328592"/>
              <a:ext cx="456818" cy="16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 i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R: 2.3 m</a:t>
              </a:r>
              <a:endParaRPr lang="fr-FR" sz="1400" b="0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0" name="Image 30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22108" b="17740"/>
          <a:stretch/>
        </p:blipFill>
        <p:spPr>
          <a:xfrm>
            <a:off x="5754481" y="3280266"/>
            <a:ext cx="2916143" cy="2348310"/>
          </a:xfrm>
          <a:prstGeom prst="rect">
            <a:avLst/>
          </a:prstGeom>
        </p:spPr>
      </p:pic>
      <p:grpSp>
        <p:nvGrpSpPr>
          <p:cNvPr id="19" name="Group 165"/>
          <p:cNvGrpSpPr/>
          <p:nvPr/>
        </p:nvGrpSpPr>
        <p:grpSpPr>
          <a:xfrm flipH="1">
            <a:off x="6568765" y="4117652"/>
            <a:ext cx="1238236" cy="812479"/>
            <a:chOff x="1103470" y="3881311"/>
            <a:chExt cx="656865" cy="431008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1105849" y="3886200"/>
              <a:ext cx="122876" cy="21812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1103470" y="4099559"/>
              <a:ext cx="151449" cy="19859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228854" y="3888016"/>
              <a:ext cx="46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250286" y="4292828"/>
              <a:ext cx="46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Arc 65"/>
            <p:cNvSpPr/>
            <p:nvPr/>
          </p:nvSpPr>
          <p:spPr>
            <a:xfrm rot="21448194">
              <a:off x="1109806" y="3881312"/>
              <a:ext cx="179042" cy="431007"/>
            </a:xfrm>
            <a:prstGeom prst="arc">
              <a:avLst>
                <a:gd name="adj1" fmla="val 16632195"/>
                <a:gd name="adj2" fmla="val 4882935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400"/>
            </a:p>
          </p:txBody>
        </p:sp>
        <p:sp>
          <p:nvSpPr>
            <p:cNvPr id="67" name="Arc 66"/>
            <p:cNvSpPr/>
            <p:nvPr/>
          </p:nvSpPr>
          <p:spPr>
            <a:xfrm rot="21448194">
              <a:off x="1581293" y="3881311"/>
              <a:ext cx="179042" cy="431007"/>
            </a:xfrm>
            <a:prstGeom prst="arc">
              <a:avLst>
                <a:gd name="adj1" fmla="val 16632195"/>
                <a:gd name="adj2" fmla="val 4882935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400"/>
            </a:p>
          </p:txBody>
        </p:sp>
      </p:grpSp>
      <p:grpSp>
        <p:nvGrpSpPr>
          <p:cNvPr id="20" name="Groupe 21"/>
          <p:cNvGrpSpPr>
            <a:grpSpLocks noChangeAspect="1"/>
          </p:cNvGrpSpPr>
          <p:nvPr/>
        </p:nvGrpSpPr>
        <p:grpSpPr>
          <a:xfrm>
            <a:off x="5079131" y="4023135"/>
            <a:ext cx="1057755" cy="908985"/>
            <a:chOff x="2022608" y="-124826"/>
            <a:chExt cx="984618" cy="846129"/>
          </a:xfrm>
        </p:grpSpPr>
        <p:sp>
          <p:nvSpPr>
            <p:cNvPr id="69" name="ZoneTexte 4"/>
            <p:cNvSpPr txBox="1"/>
            <p:nvPr/>
          </p:nvSpPr>
          <p:spPr>
            <a:xfrm>
              <a:off x="2751767" y="194580"/>
              <a:ext cx="255459" cy="28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ZoneTexte 19"/>
            <p:cNvSpPr txBox="1"/>
            <p:nvPr/>
          </p:nvSpPr>
          <p:spPr>
            <a:xfrm>
              <a:off x="2033361" y="-124826"/>
              <a:ext cx="255459" cy="28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ZoneTexte 20"/>
            <p:cNvSpPr txBox="1"/>
            <p:nvPr/>
          </p:nvSpPr>
          <p:spPr>
            <a:xfrm>
              <a:off x="2022608" y="434808"/>
              <a:ext cx="255459" cy="28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2" name="Connecteur droit avec flèche 6"/>
            <p:cNvCxnSpPr/>
            <p:nvPr/>
          </p:nvCxnSpPr>
          <p:spPr bwMode="auto">
            <a:xfrm>
              <a:off x="2484542" y="357917"/>
              <a:ext cx="28725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Connecteur droit avec flèche 22"/>
            <p:cNvCxnSpPr/>
            <p:nvPr/>
          </p:nvCxnSpPr>
          <p:spPr bwMode="auto">
            <a:xfrm>
              <a:off x="2230463" y="221661"/>
              <a:ext cx="28725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orthographicFront">
                <a:rot lat="0" lon="0" rev="7200000"/>
              </a:camera>
              <a:lightRig rig="threePt" dir="t"/>
            </a:scene3d>
          </p:spPr>
        </p:cxnSp>
        <p:cxnSp>
          <p:nvCxnSpPr>
            <p:cNvPr id="74" name="Connecteur droit avec flèche 23"/>
            <p:cNvCxnSpPr/>
            <p:nvPr/>
          </p:nvCxnSpPr>
          <p:spPr bwMode="auto">
            <a:xfrm>
              <a:off x="2230463" y="510915"/>
              <a:ext cx="28725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orthographicFront">
                <a:rot lat="0" lon="0" rev="14400000"/>
              </a:camera>
              <a:lightRig rig="threePt" dir="t"/>
            </a:scene3d>
          </p:spPr>
        </p:cxnSp>
      </p:grpSp>
      <p:grpSp>
        <p:nvGrpSpPr>
          <p:cNvPr id="21" name="Groupe 100"/>
          <p:cNvGrpSpPr/>
          <p:nvPr/>
        </p:nvGrpSpPr>
        <p:grpSpPr>
          <a:xfrm>
            <a:off x="940187" y="5810980"/>
            <a:ext cx="989301" cy="570348"/>
            <a:chOff x="4067943" y="5445202"/>
            <a:chExt cx="897931" cy="517670"/>
          </a:xfrm>
        </p:grpSpPr>
        <p:sp>
          <p:nvSpPr>
            <p:cNvPr id="76" name="ZoneTexte 92"/>
            <p:cNvSpPr txBox="1"/>
            <p:nvPr/>
          </p:nvSpPr>
          <p:spPr>
            <a:xfrm>
              <a:off x="4716786" y="5661226"/>
              <a:ext cx="249088" cy="27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ZoneTexte 94"/>
            <p:cNvSpPr txBox="1"/>
            <p:nvPr/>
          </p:nvSpPr>
          <p:spPr>
            <a:xfrm>
              <a:off x="4067943" y="5610703"/>
              <a:ext cx="249088" cy="27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8" name="Connecteur droit avec flèche 95"/>
            <p:cNvCxnSpPr/>
            <p:nvPr/>
          </p:nvCxnSpPr>
          <p:spPr bwMode="auto">
            <a:xfrm>
              <a:off x="4206556" y="5946258"/>
              <a:ext cx="28725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orthographicFront">
                <a:rot lat="0" lon="0" rev="8400000"/>
              </a:camera>
              <a:lightRig rig="threePt" dir="t"/>
            </a:scene3d>
          </p:spPr>
        </p:cxnSp>
        <p:cxnSp>
          <p:nvCxnSpPr>
            <p:cNvPr id="79" name="Connecteur droit avec flèche 97"/>
            <p:cNvCxnSpPr/>
            <p:nvPr/>
          </p:nvCxnSpPr>
          <p:spPr bwMode="auto">
            <a:xfrm>
              <a:off x="4519913" y="5962872"/>
              <a:ext cx="28725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orthographicFront">
                <a:rot lat="0" lon="0" rev="1800000"/>
              </a:camera>
              <a:lightRig rig="threePt" dir="t"/>
            </a:scene3d>
          </p:spPr>
        </p:cxnSp>
        <p:cxnSp>
          <p:nvCxnSpPr>
            <p:cNvPr id="80" name="Connecteur droit avec flèche 101"/>
            <p:cNvCxnSpPr/>
            <p:nvPr/>
          </p:nvCxnSpPr>
          <p:spPr bwMode="auto">
            <a:xfrm>
              <a:off x="4352171" y="5877272"/>
              <a:ext cx="28725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</p:cxnSp>
        <p:sp>
          <p:nvSpPr>
            <p:cNvPr id="81" name="ZoneTexte 102"/>
            <p:cNvSpPr txBox="1"/>
            <p:nvPr/>
          </p:nvSpPr>
          <p:spPr>
            <a:xfrm>
              <a:off x="4406901" y="5445202"/>
              <a:ext cx="249088" cy="27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2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err="1" smtClean="0">
                <a:latin typeface="Arial" pitchFamily="34" charset="0"/>
                <a:cs typeface="Arial" pitchFamily="34" charset="0"/>
              </a:rPr>
              <a:t>Fracturation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 = 3D problem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			Fractures pattern around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			a gallery in Boom clay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Mesh: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Mechanical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in 3D state.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Classical FE, no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regularisation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method.</a:t>
            </a:r>
          </a:p>
        </p:txBody>
      </p:sp>
      <p:sp>
        <p:nvSpPr>
          <p:cNvPr id="83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eaLnBrk="0" hangingPunct="0">
              <a:buFont typeface="+mj-lt"/>
              <a:buAutoNum type="romanUcPeriod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Gallery excavation in 3D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pic>
        <p:nvPicPr>
          <p:cNvPr id="4331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2711" y="764784"/>
            <a:ext cx="250338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45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eaLnBrk="0" hangingPunct="0">
              <a:buFont typeface="+mj-lt"/>
              <a:buAutoNum type="romanUcPeriod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Gallery excavation in 3D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err="1" smtClean="0">
                <a:latin typeface="Arial" pitchFamily="34" charset="0"/>
                <a:cs typeface="Arial" pitchFamily="34" charset="0"/>
              </a:rPr>
              <a:t>Localisation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 zone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Equivalent deformation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ε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eq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during boring.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" name="Table 69"/>
          <p:cNvGraphicFramePr>
            <a:graphicFrameLocks noGrp="1"/>
          </p:cNvGraphicFramePr>
          <p:nvPr/>
        </p:nvGraphicFramePr>
        <p:xfrm>
          <a:off x="1758461" y="4000183"/>
          <a:ext cx="662353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4.25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0.25</a:t>
                      </a:r>
                      <a:endParaRPr lang="fr-BE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0.20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0.15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1" name="Table 70"/>
          <p:cNvGraphicFramePr>
            <a:graphicFrameLocks noGrp="1"/>
          </p:cNvGraphicFramePr>
          <p:nvPr/>
        </p:nvGraphicFramePr>
        <p:xfrm>
          <a:off x="1781909" y="1367684"/>
          <a:ext cx="661181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3.25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0.40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0.35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0.30</a:t>
                      </a:r>
                      <a:endParaRPr lang="fr-BE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2" name="Group 71"/>
          <p:cNvGrpSpPr/>
          <p:nvPr/>
        </p:nvGrpSpPr>
        <p:grpSpPr>
          <a:xfrm>
            <a:off x="-21225" y="4603795"/>
            <a:ext cx="1588087" cy="338442"/>
            <a:chOff x="-67357" y="4865045"/>
            <a:chExt cx="1588087" cy="338442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5866" y="4571518"/>
              <a:ext cx="95272" cy="116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ZoneTexte 88"/>
            <p:cNvSpPr txBox="1"/>
            <p:nvPr/>
          </p:nvSpPr>
          <p:spPr>
            <a:xfrm>
              <a:off x="-67357" y="486504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ZoneTexte 89"/>
            <p:cNvSpPr txBox="1"/>
            <p:nvPr/>
          </p:nvSpPr>
          <p:spPr>
            <a:xfrm>
              <a:off x="952946" y="4874282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0.025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" name="Groupe 21"/>
          <p:cNvGrpSpPr>
            <a:grpSpLocks noChangeAspect="1"/>
          </p:cNvGrpSpPr>
          <p:nvPr/>
        </p:nvGrpSpPr>
        <p:grpSpPr>
          <a:xfrm>
            <a:off x="331548" y="3219071"/>
            <a:ext cx="828398" cy="788434"/>
            <a:chOff x="2022606" y="-124825"/>
            <a:chExt cx="1015966" cy="966949"/>
          </a:xfrm>
        </p:grpSpPr>
        <p:sp>
          <p:nvSpPr>
            <p:cNvPr id="77" name="ZoneTexte 4"/>
            <p:cNvSpPr txBox="1"/>
            <p:nvPr/>
          </p:nvSpPr>
          <p:spPr>
            <a:xfrm>
              <a:off x="2675381" y="140020"/>
              <a:ext cx="363191" cy="407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ZoneTexte 19"/>
            <p:cNvSpPr txBox="1"/>
            <p:nvPr/>
          </p:nvSpPr>
          <p:spPr>
            <a:xfrm>
              <a:off x="2033359" y="-124825"/>
              <a:ext cx="363191" cy="407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ZoneTexte 20"/>
            <p:cNvSpPr txBox="1"/>
            <p:nvPr/>
          </p:nvSpPr>
          <p:spPr>
            <a:xfrm>
              <a:off x="2022606" y="434809"/>
              <a:ext cx="363191" cy="407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0" name="Connecteur droit avec flèche 6"/>
            <p:cNvCxnSpPr/>
            <p:nvPr/>
          </p:nvCxnSpPr>
          <p:spPr bwMode="auto">
            <a:xfrm>
              <a:off x="2484542" y="357917"/>
              <a:ext cx="28725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1" name="Connecteur droit avec flèche 22"/>
            <p:cNvCxnSpPr/>
            <p:nvPr/>
          </p:nvCxnSpPr>
          <p:spPr bwMode="auto">
            <a:xfrm>
              <a:off x="2219548" y="199837"/>
              <a:ext cx="28725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orthographicFront">
                <a:rot lat="0" lon="0" rev="7200000"/>
              </a:camera>
              <a:lightRig rig="threePt" dir="t"/>
            </a:scene3d>
          </p:spPr>
        </p:cxnSp>
        <p:cxnSp>
          <p:nvCxnSpPr>
            <p:cNvPr id="83" name="Connecteur droit avec flèche 23"/>
            <p:cNvCxnSpPr/>
            <p:nvPr/>
          </p:nvCxnSpPr>
          <p:spPr bwMode="auto">
            <a:xfrm>
              <a:off x="2219548" y="532741"/>
              <a:ext cx="28725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orthographicFront">
                <a:rot lat="0" lon="0" rev="14400000"/>
              </a:camera>
              <a:lightRig rig="threePt" dir="t"/>
            </a:scene3d>
          </p:spPr>
        </p:cxn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1782526" y="1855380"/>
            <a:ext cx="6637016" cy="2075153"/>
            <a:chOff x="1981817" y="1890549"/>
            <a:chExt cx="5771318" cy="1804481"/>
          </a:xfrm>
        </p:grpSpPr>
        <p:pic>
          <p:nvPicPr>
            <p:cNvPr id="85" name="Imag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27" b="9820"/>
            <a:stretch/>
          </p:blipFill>
          <p:spPr>
            <a:xfrm>
              <a:off x="5862213" y="1890814"/>
              <a:ext cx="1890922" cy="1804216"/>
            </a:xfrm>
            <a:prstGeom prst="rect">
              <a:avLst/>
            </a:prstGeom>
          </p:spPr>
        </p:pic>
        <p:pic>
          <p:nvPicPr>
            <p:cNvPr id="86" name="Imag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88" b="9946"/>
            <a:stretch/>
          </p:blipFill>
          <p:spPr>
            <a:xfrm>
              <a:off x="3913701" y="1890549"/>
              <a:ext cx="1890922" cy="1804481"/>
            </a:xfrm>
            <a:prstGeom prst="rect">
              <a:avLst/>
            </a:prstGeom>
          </p:spPr>
        </p:pic>
        <p:pic>
          <p:nvPicPr>
            <p:cNvPr id="87" name="Imag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" b="9946"/>
            <a:stretch/>
          </p:blipFill>
          <p:spPr>
            <a:xfrm>
              <a:off x="1981817" y="1890814"/>
              <a:ext cx="1890922" cy="1804216"/>
            </a:xfrm>
            <a:prstGeom prst="rect">
              <a:avLst/>
            </a:prstGeom>
          </p:spPr>
        </p:pic>
        <p:grpSp>
          <p:nvGrpSpPr>
            <p:cNvPr id="88" name="Group 193"/>
            <p:cNvGrpSpPr/>
            <p:nvPr/>
          </p:nvGrpSpPr>
          <p:grpSpPr>
            <a:xfrm flipH="1">
              <a:off x="2458119" y="2538896"/>
              <a:ext cx="939822" cy="616673"/>
              <a:chOff x="1103470" y="3881311"/>
              <a:chExt cx="656865" cy="431008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 flipV="1">
                <a:off x="1105849" y="3886200"/>
                <a:ext cx="122876" cy="21812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H="1" flipV="1">
                <a:off x="1103470" y="4099559"/>
                <a:ext cx="151449" cy="19859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228854" y="3888016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250286" y="4292828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Arc 106"/>
              <p:cNvSpPr/>
              <p:nvPr/>
            </p:nvSpPr>
            <p:spPr>
              <a:xfrm rot="21448194">
                <a:off x="1109806" y="3881312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  <p:sp>
            <p:nvSpPr>
              <p:cNvPr id="108" name="Arc 107"/>
              <p:cNvSpPr/>
              <p:nvPr/>
            </p:nvSpPr>
            <p:spPr>
              <a:xfrm rot="21448194">
                <a:off x="1581293" y="3881311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</p:grpSp>
        <p:grpSp>
          <p:nvGrpSpPr>
            <p:cNvPr id="89" name="Group 200"/>
            <p:cNvGrpSpPr/>
            <p:nvPr/>
          </p:nvGrpSpPr>
          <p:grpSpPr>
            <a:xfrm flipH="1">
              <a:off x="4393309" y="2545712"/>
              <a:ext cx="939822" cy="616673"/>
              <a:chOff x="1103470" y="3881311"/>
              <a:chExt cx="656865" cy="431008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V="1">
                <a:off x="1105849" y="3886200"/>
                <a:ext cx="122876" cy="21812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 flipV="1">
                <a:off x="1103470" y="4099559"/>
                <a:ext cx="151449" cy="19859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228854" y="3888016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1250286" y="4292828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Arc 100"/>
              <p:cNvSpPr/>
              <p:nvPr/>
            </p:nvSpPr>
            <p:spPr>
              <a:xfrm rot="21448194">
                <a:off x="1109806" y="3881312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  <p:sp>
            <p:nvSpPr>
              <p:cNvPr id="102" name="Arc 101"/>
              <p:cNvSpPr/>
              <p:nvPr/>
            </p:nvSpPr>
            <p:spPr>
              <a:xfrm rot="21448194">
                <a:off x="1581293" y="3881311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</p:grpSp>
        <p:grpSp>
          <p:nvGrpSpPr>
            <p:cNvPr id="90" name="Group 207"/>
            <p:cNvGrpSpPr/>
            <p:nvPr/>
          </p:nvGrpSpPr>
          <p:grpSpPr>
            <a:xfrm flipH="1">
              <a:off x="6340083" y="2542306"/>
              <a:ext cx="939822" cy="616673"/>
              <a:chOff x="1103470" y="3881311"/>
              <a:chExt cx="656865" cy="431008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flipV="1">
                <a:off x="1105849" y="3886200"/>
                <a:ext cx="122876" cy="21812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 flipV="1">
                <a:off x="1103470" y="4099559"/>
                <a:ext cx="151449" cy="19859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228854" y="3888016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250286" y="4292828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Arc 94"/>
              <p:cNvSpPr/>
              <p:nvPr/>
            </p:nvSpPr>
            <p:spPr>
              <a:xfrm rot="21448194">
                <a:off x="1109806" y="3881312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  <p:sp>
            <p:nvSpPr>
              <p:cNvPr id="96" name="Arc 95"/>
              <p:cNvSpPr/>
              <p:nvPr/>
            </p:nvSpPr>
            <p:spPr>
              <a:xfrm rot="21448194">
                <a:off x="1581293" y="3881311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</p:grpSp>
      </p:grpSp>
      <p:grpSp>
        <p:nvGrpSpPr>
          <p:cNvPr id="109" name="Group 108"/>
          <p:cNvGrpSpPr>
            <a:grpSpLocks noChangeAspect="1"/>
          </p:cNvGrpSpPr>
          <p:nvPr/>
        </p:nvGrpSpPr>
        <p:grpSpPr>
          <a:xfrm>
            <a:off x="1759672" y="4488204"/>
            <a:ext cx="6647691" cy="2075153"/>
            <a:chOff x="1958963" y="4359251"/>
            <a:chExt cx="5780601" cy="1804481"/>
          </a:xfrm>
        </p:grpSpPr>
        <p:pic>
          <p:nvPicPr>
            <p:cNvPr id="110" name="Imag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86" b="9919"/>
            <a:stretch/>
          </p:blipFill>
          <p:spPr>
            <a:xfrm>
              <a:off x="1958963" y="4359251"/>
              <a:ext cx="1890922" cy="1804481"/>
            </a:xfrm>
            <a:prstGeom prst="rect">
              <a:avLst/>
            </a:prstGeom>
          </p:spPr>
        </p:pic>
        <p:pic>
          <p:nvPicPr>
            <p:cNvPr id="111" name="Imag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10" b="9794"/>
            <a:stretch/>
          </p:blipFill>
          <p:spPr>
            <a:xfrm>
              <a:off x="3918104" y="4359251"/>
              <a:ext cx="1890922" cy="1804481"/>
            </a:xfrm>
            <a:prstGeom prst="rect">
              <a:avLst/>
            </a:prstGeom>
          </p:spPr>
        </p:pic>
        <p:pic>
          <p:nvPicPr>
            <p:cNvPr id="112" name="Image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5" b="8535"/>
            <a:stretch/>
          </p:blipFill>
          <p:spPr>
            <a:xfrm>
              <a:off x="5848642" y="4359251"/>
              <a:ext cx="1890922" cy="1804481"/>
            </a:xfrm>
            <a:prstGeom prst="rect">
              <a:avLst/>
            </a:prstGeom>
          </p:spPr>
        </p:pic>
        <p:grpSp>
          <p:nvGrpSpPr>
            <p:cNvPr id="113" name="Group 214"/>
            <p:cNvGrpSpPr/>
            <p:nvPr/>
          </p:nvGrpSpPr>
          <p:grpSpPr>
            <a:xfrm flipH="1">
              <a:off x="2441035" y="5013534"/>
              <a:ext cx="939822" cy="616673"/>
              <a:chOff x="1103470" y="3881311"/>
              <a:chExt cx="656865" cy="431008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flipV="1">
                <a:off x="1105849" y="3886200"/>
                <a:ext cx="122876" cy="21812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 flipV="1">
                <a:off x="1103470" y="4099559"/>
                <a:ext cx="151449" cy="19859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1228854" y="3888016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1250286" y="4292828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Arc 131"/>
              <p:cNvSpPr/>
              <p:nvPr/>
            </p:nvSpPr>
            <p:spPr>
              <a:xfrm rot="21448194">
                <a:off x="1109806" y="3881312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  <p:sp>
            <p:nvSpPr>
              <p:cNvPr id="133" name="Arc 132"/>
              <p:cNvSpPr/>
              <p:nvPr/>
            </p:nvSpPr>
            <p:spPr>
              <a:xfrm rot="21448194">
                <a:off x="1581293" y="3881311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</p:grpSp>
        <p:grpSp>
          <p:nvGrpSpPr>
            <p:cNvPr id="114" name="Group 221"/>
            <p:cNvGrpSpPr/>
            <p:nvPr/>
          </p:nvGrpSpPr>
          <p:grpSpPr>
            <a:xfrm flipH="1">
              <a:off x="4400068" y="5010128"/>
              <a:ext cx="939822" cy="616673"/>
              <a:chOff x="1103470" y="3881311"/>
              <a:chExt cx="656865" cy="431008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1105849" y="3886200"/>
                <a:ext cx="122876" cy="21812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1103470" y="4099559"/>
                <a:ext cx="151449" cy="19859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228854" y="3888016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1250286" y="4292828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Arc 125"/>
              <p:cNvSpPr/>
              <p:nvPr/>
            </p:nvSpPr>
            <p:spPr>
              <a:xfrm rot="21448194">
                <a:off x="1109806" y="3881312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  <p:sp>
            <p:nvSpPr>
              <p:cNvPr id="127" name="Arc 126"/>
              <p:cNvSpPr/>
              <p:nvPr/>
            </p:nvSpPr>
            <p:spPr>
              <a:xfrm rot="21448194">
                <a:off x="1581293" y="3881311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</p:grpSp>
        <p:grpSp>
          <p:nvGrpSpPr>
            <p:cNvPr id="115" name="Group 228"/>
            <p:cNvGrpSpPr/>
            <p:nvPr/>
          </p:nvGrpSpPr>
          <p:grpSpPr>
            <a:xfrm flipH="1">
              <a:off x="6328439" y="5010128"/>
              <a:ext cx="939822" cy="616673"/>
              <a:chOff x="1103470" y="3881311"/>
              <a:chExt cx="656865" cy="431008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 flipV="1">
                <a:off x="1105849" y="3886200"/>
                <a:ext cx="122876" cy="21812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 flipV="1">
                <a:off x="1103470" y="4099559"/>
                <a:ext cx="151449" cy="19859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228854" y="3888016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250286" y="4292828"/>
                <a:ext cx="468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Arc 119"/>
              <p:cNvSpPr/>
              <p:nvPr/>
            </p:nvSpPr>
            <p:spPr>
              <a:xfrm rot="21448194">
                <a:off x="1109806" y="3881312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  <p:sp>
            <p:nvSpPr>
              <p:cNvPr id="121" name="Arc 120"/>
              <p:cNvSpPr/>
              <p:nvPr/>
            </p:nvSpPr>
            <p:spPr>
              <a:xfrm rot="21448194">
                <a:off x="1581293" y="3881311"/>
                <a:ext cx="179042" cy="431007"/>
              </a:xfrm>
              <a:prstGeom prst="arc">
                <a:avLst>
                  <a:gd name="adj1" fmla="val 16632195"/>
                  <a:gd name="adj2" fmla="val 488293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400"/>
              </a:p>
            </p:txBody>
          </p:sp>
        </p:grpSp>
      </p:grpSp>
      <p:graphicFrame>
        <p:nvGraphicFramePr>
          <p:cNvPr id="487425" name="Object 12"/>
          <p:cNvGraphicFramePr>
            <a:graphicFrameLocks noChangeAspect="1"/>
          </p:cNvGraphicFramePr>
          <p:nvPr/>
        </p:nvGraphicFramePr>
        <p:xfrm>
          <a:off x="3203848" y="827187"/>
          <a:ext cx="10096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26" name="Equation" r:id="rId10" imgW="888840" imgH="444240" progId="Equation.DSMT4">
                  <p:embed/>
                </p:oleObj>
              </mc:Choice>
              <mc:Fallback>
                <p:oleObj name="Equation" r:id="rId10" imgW="888840" imgH="4442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827187"/>
                        <a:ext cx="100965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46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eaLnBrk="0" hangingPunct="0">
              <a:buFont typeface="+mj-lt"/>
              <a:buAutoNum type="romanUcPeriod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Gallery excavation in 3D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err="1" smtClean="0">
                <a:latin typeface="Arial" pitchFamily="34" charset="0"/>
                <a:cs typeface="Arial" pitchFamily="34" charset="0"/>
              </a:rPr>
              <a:t>Localisation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 zone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Equivalent deformation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ε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eq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during boring.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8" name="Group 111"/>
          <p:cNvGrpSpPr>
            <a:grpSpLocks noChangeAspect="1"/>
          </p:cNvGrpSpPr>
          <p:nvPr/>
        </p:nvGrpSpPr>
        <p:grpSpPr>
          <a:xfrm>
            <a:off x="1365626" y="2039221"/>
            <a:ext cx="7560000" cy="1750055"/>
            <a:chOff x="1757501" y="2039221"/>
            <a:chExt cx="6300000" cy="1458379"/>
          </a:xfrm>
        </p:grpSpPr>
        <p:pic>
          <p:nvPicPr>
            <p:cNvPr id="6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89356" y="2052083"/>
              <a:ext cx="1896773" cy="1445515"/>
            </a:xfrm>
            <a:prstGeom prst="rect">
              <a:avLst/>
            </a:prstGeom>
          </p:spPr>
        </p:pic>
        <p:pic>
          <p:nvPicPr>
            <p:cNvPr id="70" name="Image 10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18590" y="2052085"/>
              <a:ext cx="1896773" cy="1445515"/>
            </a:xfrm>
            <a:prstGeom prst="rect">
              <a:avLst/>
            </a:prstGeom>
          </p:spPr>
        </p:pic>
        <p:pic>
          <p:nvPicPr>
            <p:cNvPr id="71" name="Image 10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083" y="2039221"/>
              <a:ext cx="1896773" cy="1445515"/>
            </a:xfrm>
            <a:prstGeom prst="rect">
              <a:avLst/>
            </a:prstGeom>
          </p:spPr>
        </p:pic>
        <p:cxnSp>
          <p:nvCxnSpPr>
            <p:cNvPr id="72" name="Connecteur droit 4"/>
            <p:cNvCxnSpPr/>
            <p:nvPr/>
          </p:nvCxnSpPr>
          <p:spPr bwMode="auto">
            <a:xfrm flipV="1">
              <a:off x="1757501" y="3489208"/>
              <a:ext cx="6300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3" name="Group 58"/>
          <p:cNvGrpSpPr>
            <a:grpSpLocks noChangeAspect="1"/>
          </p:cNvGrpSpPr>
          <p:nvPr/>
        </p:nvGrpSpPr>
        <p:grpSpPr>
          <a:xfrm>
            <a:off x="408123" y="3098458"/>
            <a:ext cx="742800" cy="811399"/>
            <a:chOff x="922076" y="4432217"/>
            <a:chExt cx="488259" cy="533351"/>
          </a:xfrm>
        </p:grpSpPr>
        <p:sp>
          <p:nvSpPr>
            <p:cNvPr id="74" name="ZoneTexte 4"/>
            <p:cNvSpPr txBox="1"/>
            <p:nvPr/>
          </p:nvSpPr>
          <p:spPr>
            <a:xfrm>
              <a:off x="1229943" y="4763259"/>
              <a:ext cx="180392" cy="202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ZoneTexte 19"/>
            <p:cNvSpPr txBox="1"/>
            <p:nvPr/>
          </p:nvSpPr>
          <p:spPr>
            <a:xfrm>
              <a:off x="922076" y="4432217"/>
              <a:ext cx="180392" cy="202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Connecteur droit avec flèche 6"/>
            <p:cNvCxnSpPr/>
            <p:nvPr/>
          </p:nvCxnSpPr>
          <p:spPr bwMode="auto">
            <a:xfrm>
              <a:off x="1010367" y="4878572"/>
              <a:ext cx="22980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7" name="Connecteur droit avec flèche 6"/>
            <p:cNvCxnSpPr/>
            <p:nvPr/>
          </p:nvCxnSpPr>
          <p:spPr bwMode="auto">
            <a:xfrm flipV="1">
              <a:off x="1019100" y="4655533"/>
              <a:ext cx="0" cy="230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78" name="Group 112"/>
          <p:cNvGrpSpPr>
            <a:grpSpLocks noChangeAspect="1"/>
          </p:cNvGrpSpPr>
          <p:nvPr/>
        </p:nvGrpSpPr>
        <p:grpSpPr>
          <a:xfrm>
            <a:off x="1399377" y="4684654"/>
            <a:ext cx="7560000" cy="1746388"/>
            <a:chOff x="1765983" y="4494711"/>
            <a:chExt cx="6300000" cy="1455323"/>
          </a:xfrm>
        </p:grpSpPr>
        <p:pic>
          <p:nvPicPr>
            <p:cNvPr id="79" name="Image 10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64823" y="4504519"/>
              <a:ext cx="1896773" cy="1445515"/>
            </a:xfrm>
            <a:prstGeom prst="rect">
              <a:avLst/>
            </a:prstGeom>
          </p:spPr>
        </p:pic>
        <p:pic>
          <p:nvPicPr>
            <p:cNvPr id="80" name="Image 10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85533" y="4494711"/>
              <a:ext cx="1896773" cy="1445515"/>
            </a:xfrm>
            <a:prstGeom prst="rect">
              <a:avLst/>
            </a:prstGeom>
          </p:spPr>
        </p:pic>
        <p:pic>
          <p:nvPicPr>
            <p:cNvPr id="81" name="Image 10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23641" y="4504519"/>
              <a:ext cx="1896773" cy="1445515"/>
            </a:xfrm>
            <a:prstGeom prst="rect">
              <a:avLst/>
            </a:prstGeom>
          </p:spPr>
        </p:pic>
        <p:cxnSp>
          <p:nvCxnSpPr>
            <p:cNvPr id="83" name="Connecteur droit 4"/>
            <p:cNvCxnSpPr/>
            <p:nvPr/>
          </p:nvCxnSpPr>
          <p:spPr bwMode="auto">
            <a:xfrm flipV="1">
              <a:off x="1765983" y="5932900"/>
              <a:ext cx="6300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84" name="Table 83"/>
          <p:cNvGraphicFramePr>
            <a:graphicFrameLocks noGrp="1"/>
          </p:cNvGraphicFramePr>
          <p:nvPr/>
        </p:nvGraphicFramePr>
        <p:xfrm>
          <a:off x="1781909" y="1367684"/>
          <a:ext cx="661181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3.25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0.40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0.35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0.30</a:t>
                      </a:r>
                      <a:endParaRPr lang="fr-BE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5" name="Table 84"/>
          <p:cNvGraphicFramePr>
            <a:graphicFrameLocks noGrp="1"/>
          </p:cNvGraphicFramePr>
          <p:nvPr/>
        </p:nvGraphicFramePr>
        <p:xfrm>
          <a:off x="1758461" y="4000183"/>
          <a:ext cx="662353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4.25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0.25</a:t>
                      </a:r>
                      <a:endParaRPr lang="fr-BE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0.20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0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0.15</a:t>
                      </a:r>
                      <a:endParaRPr lang="fr-FR" sz="10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6" name="Group 115"/>
          <p:cNvGrpSpPr/>
          <p:nvPr/>
        </p:nvGrpSpPr>
        <p:grpSpPr>
          <a:xfrm>
            <a:off x="-21225" y="4603795"/>
            <a:ext cx="1588087" cy="338442"/>
            <a:chOff x="-67357" y="4865045"/>
            <a:chExt cx="1588087" cy="338442"/>
          </a:xfrm>
        </p:grpSpPr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5866" y="4571518"/>
              <a:ext cx="95272" cy="116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ZoneTexte 88"/>
            <p:cNvSpPr txBox="1"/>
            <p:nvPr/>
          </p:nvSpPr>
          <p:spPr>
            <a:xfrm>
              <a:off x="-67357" y="486504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ZoneTexte 89"/>
            <p:cNvSpPr txBox="1"/>
            <p:nvPr/>
          </p:nvSpPr>
          <p:spPr>
            <a:xfrm>
              <a:off x="952946" y="4874282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0.025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486401" name="Object 12"/>
          <p:cNvGraphicFramePr>
            <a:graphicFrameLocks noChangeAspect="1"/>
          </p:cNvGraphicFramePr>
          <p:nvPr/>
        </p:nvGraphicFramePr>
        <p:xfrm>
          <a:off x="3203575" y="827088"/>
          <a:ext cx="10096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02" name="Equation" r:id="rId10" imgW="888840" imgH="444240" progId="Equation.DSMT4">
                  <p:embed/>
                </p:oleObj>
              </mc:Choice>
              <mc:Fallback>
                <p:oleObj name="Equation" r:id="rId10" imgW="888840" imgH="4442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827088"/>
                        <a:ext cx="100965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47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err="1" smtClean="0">
                <a:latin typeface="Arial" pitchFamily="34" charset="0"/>
                <a:cs typeface="Arial" pitchFamily="34" charset="0"/>
              </a:rPr>
              <a:t>Localisation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 zone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Equivalent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deformation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ε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eq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- for 4.25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days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excavation (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= 0.15) 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baseline="30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z&lt;0 : excavation zone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z=0 :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front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solidFill>
                  <a:srgbClr val="3BAB3B"/>
                </a:solidFill>
                <a:latin typeface="Arial" pitchFamily="34" charset="0"/>
                <a:cs typeface="Arial" pitchFamily="34" charset="0"/>
              </a:rPr>
              <a:t>z&gt;0 : rock mass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eaLnBrk="0" hangingPunct="0">
              <a:buFont typeface="+mj-lt"/>
              <a:buAutoNum type="romanUcPeriod"/>
            </a:pP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Gallery excavation in 3D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graphicFrame>
        <p:nvGraphicFramePr>
          <p:cNvPr id="66" name="Table 65"/>
          <p:cNvGraphicFramePr>
            <a:graphicFrameLocks noGrp="1"/>
          </p:cNvGraphicFramePr>
          <p:nvPr/>
        </p:nvGraphicFramePr>
        <p:xfrm>
          <a:off x="0" y="4048023"/>
          <a:ext cx="9144000" cy="315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7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z=-2.25m</a:t>
                      </a:r>
                      <a:endParaRPr lang="fr-FR" sz="1200" b="0" i="0" baseline="-25000" dirty="0" smtClean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z=-1.25m</a:t>
                      </a:r>
                      <a:endParaRPr lang="fr-FR" sz="1200" b="0" i="0" baseline="-25000" dirty="0" smtClean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z=-0.25m</a:t>
                      </a:r>
                      <a:endParaRPr lang="fr-FR" sz="1200" b="0" i="0" baseline="-25000" dirty="0" smtClean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rgbClr val="3BAB3B"/>
                          </a:solidFill>
                          <a:latin typeface="Arial" pitchFamily="34" charset="0"/>
                          <a:cs typeface="Arial" pitchFamily="34" charset="0"/>
                        </a:rPr>
                        <a:t>z=+0.25m</a:t>
                      </a:r>
                      <a:endParaRPr lang="fr-FR" sz="1200" b="0" i="0" baseline="-25000" dirty="0" smtClean="0">
                        <a:solidFill>
                          <a:srgbClr val="3BAB3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i="0" dirty="0" smtClean="0">
                          <a:solidFill>
                            <a:srgbClr val="3BAB3B"/>
                          </a:solidFill>
                          <a:latin typeface="Arial" pitchFamily="34" charset="0"/>
                          <a:cs typeface="Arial" pitchFamily="34" charset="0"/>
                        </a:rPr>
                        <a:t>z=+1.25m</a:t>
                      </a:r>
                      <a:endParaRPr lang="fr-BE" sz="1200" b="0" dirty="0">
                        <a:solidFill>
                          <a:srgbClr val="3BAB3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7" name="Group 78"/>
          <p:cNvGrpSpPr/>
          <p:nvPr/>
        </p:nvGrpSpPr>
        <p:grpSpPr>
          <a:xfrm>
            <a:off x="2493820" y="1555673"/>
            <a:ext cx="6488191" cy="1935679"/>
            <a:chOff x="2843589" y="1840676"/>
            <a:chExt cx="6209672" cy="1840676"/>
          </a:xfrm>
        </p:grpSpPr>
        <p:pic>
          <p:nvPicPr>
            <p:cNvPr id="68" name="Image 307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19" t="22108" b="17740"/>
            <a:stretch/>
          </p:blipFill>
          <p:spPr>
            <a:xfrm>
              <a:off x="2843589" y="1852931"/>
              <a:ext cx="2203869" cy="1774730"/>
            </a:xfrm>
            <a:prstGeom prst="rect">
              <a:avLst/>
            </a:prstGeom>
          </p:spPr>
        </p:pic>
        <p:pic>
          <p:nvPicPr>
            <p:cNvPr id="69" name="Image 2"/>
            <p:cNvPicPr>
              <a:picLocks noChangeAspect="1"/>
            </p:cNvPicPr>
            <p:nvPr/>
          </p:nvPicPr>
          <p:blipFill rotWithShape="1"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5" b="8535"/>
            <a:stretch/>
          </p:blipFill>
          <p:spPr>
            <a:xfrm>
              <a:off x="5156738" y="1903723"/>
              <a:ext cx="1858968" cy="1773987"/>
            </a:xfrm>
            <a:prstGeom prst="rect">
              <a:avLst/>
            </a:prstGeom>
            <a:solidFill>
              <a:schemeClr val="accent1"/>
            </a:solidFill>
            <a:effectLst>
              <a:outerShdw sx="1000" sy="1000" algn="ctr" rotWithShape="0">
                <a:schemeClr val="bg1"/>
              </a:outerShdw>
            </a:effectLst>
          </p:spPr>
        </p:pic>
        <p:sp>
          <p:nvSpPr>
            <p:cNvPr id="70" name="Rectangle 69"/>
            <p:cNvSpPr/>
            <p:nvPr/>
          </p:nvSpPr>
          <p:spPr>
            <a:xfrm>
              <a:off x="5154075" y="1887651"/>
              <a:ext cx="1894605" cy="178634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1" name="Connecteur droit 50"/>
            <p:cNvCxnSpPr/>
            <p:nvPr/>
          </p:nvCxnSpPr>
          <p:spPr bwMode="auto">
            <a:xfrm>
              <a:off x="6188918" y="1897800"/>
              <a:ext cx="524738" cy="9601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Connecteur droit 52"/>
            <p:cNvCxnSpPr/>
            <p:nvPr/>
          </p:nvCxnSpPr>
          <p:spPr bwMode="auto">
            <a:xfrm flipH="1">
              <a:off x="6068899" y="2857960"/>
              <a:ext cx="647548" cy="8233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Connecteur droit 54"/>
            <p:cNvCxnSpPr/>
            <p:nvPr/>
          </p:nvCxnSpPr>
          <p:spPr bwMode="auto">
            <a:xfrm>
              <a:off x="6067971" y="1901522"/>
              <a:ext cx="520084" cy="962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Forme libre 63"/>
            <p:cNvSpPr/>
            <p:nvPr/>
          </p:nvSpPr>
          <p:spPr bwMode="auto">
            <a:xfrm>
              <a:off x="6262902" y="2553952"/>
              <a:ext cx="85429" cy="562698"/>
            </a:xfrm>
            <a:custGeom>
              <a:avLst/>
              <a:gdLst>
                <a:gd name="connsiteX0" fmla="*/ 80981 w 80981"/>
                <a:gd name="connsiteY0" fmla="*/ 0 h 533400"/>
                <a:gd name="connsiteX1" fmla="*/ 48897 w 80981"/>
                <a:gd name="connsiteY1" fmla="*/ 56148 h 533400"/>
                <a:gd name="connsiteX2" fmla="*/ 24834 w 80981"/>
                <a:gd name="connsiteY2" fmla="*/ 116306 h 533400"/>
                <a:gd name="connsiteX3" fmla="*/ 8792 w 80981"/>
                <a:gd name="connsiteY3" fmla="*/ 192506 h 533400"/>
                <a:gd name="connsiteX4" fmla="*/ 771 w 80981"/>
                <a:gd name="connsiteY4" fmla="*/ 256674 h 533400"/>
                <a:gd name="connsiteX5" fmla="*/ 771 w 80981"/>
                <a:gd name="connsiteY5" fmla="*/ 308811 h 533400"/>
                <a:gd name="connsiteX6" fmla="*/ 4781 w 80981"/>
                <a:gd name="connsiteY6" fmla="*/ 352927 h 533400"/>
                <a:gd name="connsiteX7" fmla="*/ 8792 w 80981"/>
                <a:gd name="connsiteY7" fmla="*/ 405064 h 533400"/>
                <a:gd name="connsiteX8" fmla="*/ 24834 w 80981"/>
                <a:gd name="connsiteY8" fmla="*/ 473242 h 533400"/>
                <a:gd name="connsiteX9" fmla="*/ 44887 w 80981"/>
                <a:gd name="connsiteY9" fmla="*/ 517358 h 533400"/>
                <a:gd name="connsiteX10" fmla="*/ 52908 w 80981"/>
                <a:gd name="connsiteY10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81" h="533400">
                  <a:moveTo>
                    <a:pt x="80981" y="0"/>
                  </a:moveTo>
                  <a:cubicBezTo>
                    <a:pt x="69618" y="18382"/>
                    <a:pt x="58255" y="36764"/>
                    <a:pt x="48897" y="56148"/>
                  </a:cubicBezTo>
                  <a:cubicBezTo>
                    <a:pt x="39539" y="75532"/>
                    <a:pt x="31518" y="93580"/>
                    <a:pt x="24834" y="116306"/>
                  </a:cubicBezTo>
                  <a:cubicBezTo>
                    <a:pt x="18150" y="139032"/>
                    <a:pt x="12802" y="169111"/>
                    <a:pt x="8792" y="192506"/>
                  </a:cubicBezTo>
                  <a:cubicBezTo>
                    <a:pt x="4781" y="215901"/>
                    <a:pt x="2108" y="237290"/>
                    <a:pt x="771" y="256674"/>
                  </a:cubicBezTo>
                  <a:cubicBezTo>
                    <a:pt x="-566" y="276058"/>
                    <a:pt x="103" y="292769"/>
                    <a:pt x="771" y="308811"/>
                  </a:cubicBezTo>
                  <a:cubicBezTo>
                    <a:pt x="1439" y="324853"/>
                    <a:pt x="3444" y="336885"/>
                    <a:pt x="4781" y="352927"/>
                  </a:cubicBezTo>
                  <a:cubicBezTo>
                    <a:pt x="6118" y="368969"/>
                    <a:pt x="5450" y="385012"/>
                    <a:pt x="8792" y="405064"/>
                  </a:cubicBezTo>
                  <a:cubicBezTo>
                    <a:pt x="12134" y="425116"/>
                    <a:pt x="18818" y="454526"/>
                    <a:pt x="24834" y="473242"/>
                  </a:cubicBezTo>
                  <a:cubicBezTo>
                    <a:pt x="30850" y="491958"/>
                    <a:pt x="40208" y="507332"/>
                    <a:pt x="44887" y="517358"/>
                  </a:cubicBezTo>
                  <a:cubicBezTo>
                    <a:pt x="49566" y="527384"/>
                    <a:pt x="51237" y="530392"/>
                    <a:pt x="52908" y="533400"/>
                  </a:cubicBez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Forme libre 64"/>
            <p:cNvSpPr/>
            <p:nvPr/>
          </p:nvSpPr>
          <p:spPr bwMode="auto">
            <a:xfrm>
              <a:off x="6004701" y="2545350"/>
              <a:ext cx="92108" cy="579673"/>
            </a:xfrm>
            <a:custGeom>
              <a:avLst/>
              <a:gdLst>
                <a:gd name="connsiteX0" fmla="*/ 80981 w 80981"/>
                <a:gd name="connsiteY0" fmla="*/ 0 h 533400"/>
                <a:gd name="connsiteX1" fmla="*/ 48897 w 80981"/>
                <a:gd name="connsiteY1" fmla="*/ 56148 h 533400"/>
                <a:gd name="connsiteX2" fmla="*/ 24834 w 80981"/>
                <a:gd name="connsiteY2" fmla="*/ 116306 h 533400"/>
                <a:gd name="connsiteX3" fmla="*/ 8792 w 80981"/>
                <a:gd name="connsiteY3" fmla="*/ 192506 h 533400"/>
                <a:gd name="connsiteX4" fmla="*/ 771 w 80981"/>
                <a:gd name="connsiteY4" fmla="*/ 256674 h 533400"/>
                <a:gd name="connsiteX5" fmla="*/ 771 w 80981"/>
                <a:gd name="connsiteY5" fmla="*/ 308811 h 533400"/>
                <a:gd name="connsiteX6" fmla="*/ 4781 w 80981"/>
                <a:gd name="connsiteY6" fmla="*/ 352927 h 533400"/>
                <a:gd name="connsiteX7" fmla="*/ 8792 w 80981"/>
                <a:gd name="connsiteY7" fmla="*/ 405064 h 533400"/>
                <a:gd name="connsiteX8" fmla="*/ 24834 w 80981"/>
                <a:gd name="connsiteY8" fmla="*/ 473242 h 533400"/>
                <a:gd name="connsiteX9" fmla="*/ 44887 w 80981"/>
                <a:gd name="connsiteY9" fmla="*/ 517358 h 533400"/>
                <a:gd name="connsiteX10" fmla="*/ 52908 w 80981"/>
                <a:gd name="connsiteY10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81" h="533400">
                  <a:moveTo>
                    <a:pt x="80981" y="0"/>
                  </a:moveTo>
                  <a:cubicBezTo>
                    <a:pt x="69618" y="18382"/>
                    <a:pt x="58255" y="36764"/>
                    <a:pt x="48897" y="56148"/>
                  </a:cubicBezTo>
                  <a:cubicBezTo>
                    <a:pt x="39539" y="75532"/>
                    <a:pt x="31518" y="93580"/>
                    <a:pt x="24834" y="116306"/>
                  </a:cubicBezTo>
                  <a:cubicBezTo>
                    <a:pt x="18150" y="139032"/>
                    <a:pt x="12802" y="169111"/>
                    <a:pt x="8792" y="192506"/>
                  </a:cubicBezTo>
                  <a:cubicBezTo>
                    <a:pt x="4781" y="215901"/>
                    <a:pt x="2108" y="237290"/>
                    <a:pt x="771" y="256674"/>
                  </a:cubicBezTo>
                  <a:cubicBezTo>
                    <a:pt x="-566" y="276058"/>
                    <a:pt x="103" y="292769"/>
                    <a:pt x="771" y="308811"/>
                  </a:cubicBezTo>
                  <a:cubicBezTo>
                    <a:pt x="1439" y="324853"/>
                    <a:pt x="3444" y="336885"/>
                    <a:pt x="4781" y="352927"/>
                  </a:cubicBezTo>
                  <a:cubicBezTo>
                    <a:pt x="6118" y="368969"/>
                    <a:pt x="5450" y="385012"/>
                    <a:pt x="8792" y="405064"/>
                  </a:cubicBezTo>
                  <a:cubicBezTo>
                    <a:pt x="12134" y="425116"/>
                    <a:pt x="18818" y="454526"/>
                    <a:pt x="24834" y="473242"/>
                  </a:cubicBezTo>
                  <a:cubicBezTo>
                    <a:pt x="30850" y="491958"/>
                    <a:pt x="40208" y="507332"/>
                    <a:pt x="44887" y="517358"/>
                  </a:cubicBezTo>
                  <a:cubicBezTo>
                    <a:pt x="49566" y="527384"/>
                    <a:pt x="51237" y="530392"/>
                    <a:pt x="52908" y="533400"/>
                  </a:cubicBez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Forme libre 66"/>
            <p:cNvSpPr/>
            <p:nvPr/>
          </p:nvSpPr>
          <p:spPr bwMode="auto">
            <a:xfrm>
              <a:off x="6130302" y="2548141"/>
              <a:ext cx="86526" cy="571138"/>
            </a:xfrm>
            <a:custGeom>
              <a:avLst/>
              <a:gdLst>
                <a:gd name="connsiteX0" fmla="*/ 80981 w 80981"/>
                <a:gd name="connsiteY0" fmla="*/ 0 h 533400"/>
                <a:gd name="connsiteX1" fmla="*/ 48897 w 80981"/>
                <a:gd name="connsiteY1" fmla="*/ 56148 h 533400"/>
                <a:gd name="connsiteX2" fmla="*/ 24834 w 80981"/>
                <a:gd name="connsiteY2" fmla="*/ 116306 h 533400"/>
                <a:gd name="connsiteX3" fmla="*/ 8792 w 80981"/>
                <a:gd name="connsiteY3" fmla="*/ 192506 h 533400"/>
                <a:gd name="connsiteX4" fmla="*/ 771 w 80981"/>
                <a:gd name="connsiteY4" fmla="*/ 256674 h 533400"/>
                <a:gd name="connsiteX5" fmla="*/ 771 w 80981"/>
                <a:gd name="connsiteY5" fmla="*/ 308811 h 533400"/>
                <a:gd name="connsiteX6" fmla="*/ 4781 w 80981"/>
                <a:gd name="connsiteY6" fmla="*/ 352927 h 533400"/>
                <a:gd name="connsiteX7" fmla="*/ 8792 w 80981"/>
                <a:gd name="connsiteY7" fmla="*/ 405064 h 533400"/>
                <a:gd name="connsiteX8" fmla="*/ 24834 w 80981"/>
                <a:gd name="connsiteY8" fmla="*/ 473242 h 533400"/>
                <a:gd name="connsiteX9" fmla="*/ 44887 w 80981"/>
                <a:gd name="connsiteY9" fmla="*/ 517358 h 533400"/>
                <a:gd name="connsiteX10" fmla="*/ 52908 w 80981"/>
                <a:gd name="connsiteY10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81" h="533400">
                  <a:moveTo>
                    <a:pt x="80981" y="0"/>
                  </a:moveTo>
                  <a:cubicBezTo>
                    <a:pt x="69618" y="18382"/>
                    <a:pt x="58255" y="36764"/>
                    <a:pt x="48897" y="56148"/>
                  </a:cubicBezTo>
                  <a:cubicBezTo>
                    <a:pt x="39539" y="75532"/>
                    <a:pt x="31518" y="93580"/>
                    <a:pt x="24834" y="116306"/>
                  </a:cubicBezTo>
                  <a:cubicBezTo>
                    <a:pt x="18150" y="139032"/>
                    <a:pt x="12802" y="169111"/>
                    <a:pt x="8792" y="192506"/>
                  </a:cubicBezTo>
                  <a:cubicBezTo>
                    <a:pt x="4781" y="215901"/>
                    <a:pt x="2108" y="237290"/>
                    <a:pt x="771" y="256674"/>
                  </a:cubicBezTo>
                  <a:cubicBezTo>
                    <a:pt x="-566" y="276058"/>
                    <a:pt x="103" y="292769"/>
                    <a:pt x="771" y="308811"/>
                  </a:cubicBezTo>
                  <a:cubicBezTo>
                    <a:pt x="1439" y="324853"/>
                    <a:pt x="3444" y="336885"/>
                    <a:pt x="4781" y="352927"/>
                  </a:cubicBezTo>
                  <a:cubicBezTo>
                    <a:pt x="6118" y="368969"/>
                    <a:pt x="5450" y="385012"/>
                    <a:pt x="8792" y="405064"/>
                  </a:cubicBezTo>
                  <a:cubicBezTo>
                    <a:pt x="12134" y="425116"/>
                    <a:pt x="18818" y="454526"/>
                    <a:pt x="24834" y="473242"/>
                  </a:cubicBezTo>
                  <a:cubicBezTo>
                    <a:pt x="30850" y="491958"/>
                    <a:pt x="40208" y="507332"/>
                    <a:pt x="44887" y="517358"/>
                  </a:cubicBezTo>
                  <a:cubicBezTo>
                    <a:pt x="49566" y="527384"/>
                    <a:pt x="51237" y="530392"/>
                    <a:pt x="52908" y="533400"/>
                  </a:cubicBez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7" name="Connecteur droit 67"/>
            <p:cNvCxnSpPr/>
            <p:nvPr/>
          </p:nvCxnSpPr>
          <p:spPr bwMode="auto">
            <a:xfrm flipH="1">
              <a:off x="5943296" y="2857960"/>
              <a:ext cx="650342" cy="8206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8" name="Group 98"/>
            <p:cNvGrpSpPr/>
            <p:nvPr/>
          </p:nvGrpSpPr>
          <p:grpSpPr>
            <a:xfrm>
              <a:off x="7084497" y="2033670"/>
              <a:ext cx="1968764" cy="1534023"/>
              <a:chOff x="4370650" y="1983105"/>
              <a:chExt cx="1679630" cy="1308735"/>
            </a:xfrm>
          </p:grpSpPr>
          <p:pic>
            <p:nvPicPr>
              <p:cNvPr id="158" name="Image 10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79358" y="2000731"/>
                <a:ext cx="1653344" cy="1260000"/>
              </a:xfrm>
              <a:prstGeom prst="rect">
                <a:avLst/>
              </a:prstGeom>
            </p:spPr>
          </p:pic>
          <p:sp>
            <p:nvSpPr>
              <p:cNvPr id="159" name="Rectangle 158"/>
              <p:cNvSpPr/>
              <p:nvPr/>
            </p:nvSpPr>
            <p:spPr>
              <a:xfrm>
                <a:off x="4370650" y="1999211"/>
                <a:ext cx="1679630" cy="129262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0" name="Connecteur droit 50"/>
              <p:cNvCxnSpPr/>
              <p:nvPr/>
            </p:nvCxnSpPr>
            <p:spPr bwMode="auto">
              <a:xfrm>
                <a:off x="5480050" y="1983105"/>
                <a:ext cx="0" cy="1275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Connecteur droit 50"/>
              <p:cNvCxnSpPr/>
              <p:nvPr/>
            </p:nvCxnSpPr>
            <p:spPr bwMode="auto">
              <a:xfrm>
                <a:off x="5690388" y="1986280"/>
                <a:ext cx="0" cy="1275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Connecteur droit 50"/>
              <p:cNvCxnSpPr/>
              <p:nvPr/>
            </p:nvCxnSpPr>
            <p:spPr bwMode="auto">
              <a:xfrm>
                <a:off x="5378450" y="1986280"/>
                <a:ext cx="0" cy="1275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Connecteur droit 50"/>
              <p:cNvCxnSpPr/>
              <p:nvPr/>
            </p:nvCxnSpPr>
            <p:spPr bwMode="auto">
              <a:xfrm>
                <a:off x="5168900" y="1986280"/>
                <a:ext cx="0" cy="1275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Connecteur droit 50"/>
              <p:cNvCxnSpPr/>
              <p:nvPr/>
            </p:nvCxnSpPr>
            <p:spPr bwMode="auto">
              <a:xfrm>
                <a:off x="4964908" y="1986280"/>
                <a:ext cx="0" cy="1275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9" name="Connecteur droit 54"/>
            <p:cNvCxnSpPr/>
            <p:nvPr/>
          </p:nvCxnSpPr>
          <p:spPr bwMode="auto">
            <a:xfrm>
              <a:off x="6000983" y="1898731"/>
              <a:ext cx="349822" cy="654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Connecteur droit 67"/>
            <p:cNvCxnSpPr/>
            <p:nvPr/>
          </p:nvCxnSpPr>
          <p:spPr bwMode="auto">
            <a:xfrm flipH="1">
              <a:off x="5870725" y="3114749"/>
              <a:ext cx="443794" cy="561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Connecteur droit 54"/>
            <p:cNvCxnSpPr/>
            <p:nvPr/>
          </p:nvCxnSpPr>
          <p:spPr bwMode="auto">
            <a:xfrm>
              <a:off x="5875381" y="1898731"/>
              <a:ext cx="349822" cy="654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Connecteur droit 67"/>
            <p:cNvCxnSpPr/>
            <p:nvPr/>
          </p:nvCxnSpPr>
          <p:spPr bwMode="auto">
            <a:xfrm flipH="1">
              <a:off x="5742331" y="3117540"/>
              <a:ext cx="443794" cy="561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Connecteur droit 67"/>
            <p:cNvCxnSpPr/>
            <p:nvPr/>
          </p:nvCxnSpPr>
          <p:spPr bwMode="auto">
            <a:xfrm flipH="1">
              <a:off x="5613938" y="3117540"/>
              <a:ext cx="443794" cy="561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Connecteur droit 54"/>
            <p:cNvCxnSpPr/>
            <p:nvPr/>
          </p:nvCxnSpPr>
          <p:spPr bwMode="auto">
            <a:xfrm>
              <a:off x="5735822" y="1893149"/>
              <a:ext cx="349822" cy="654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Connecteur droit 50"/>
            <p:cNvCxnSpPr/>
            <p:nvPr/>
          </p:nvCxnSpPr>
          <p:spPr bwMode="auto">
            <a:xfrm>
              <a:off x="4025297" y="1845327"/>
              <a:ext cx="524738" cy="9601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Connecteur droit 52"/>
            <p:cNvCxnSpPr/>
            <p:nvPr/>
          </p:nvCxnSpPr>
          <p:spPr bwMode="auto">
            <a:xfrm flipH="1">
              <a:off x="3905278" y="2805487"/>
              <a:ext cx="647548" cy="8233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Connecteur droit 54"/>
            <p:cNvCxnSpPr/>
            <p:nvPr/>
          </p:nvCxnSpPr>
          <p:spPr bwMode="auto">
            <a:xfrm>
              <a:off x="3904350" y="1849049"/>
              <a:ext cx="520084" cy="962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8" name="Forme libre 63"/>
            <p:cNvSpPr/>
            <p:nvPr/>
          </p:nvSpPr>
          <p:spPr bwMode="auto">
            <a:xfrm>
              <a:off x="4099282" y="2501479"/>
              <a:ext cx="85429" cy="562698"/>
            </a:xfrm>
            <a:custGeom>
              <a:avLst/>
              <a:gdLst>
                <a:gd name="connsiteX0" fmla="*/ 80981 w 80981"/>
                <a:gd name="connsiteY0" fmla="*/ 0 h 533400"/>
                <a:gd name="connsiteX1" fmla="*/ 48897 w 80981"/>
                <a:gd name="connsiteY1" fmla="*/ 56148 h 533400"/>
                <a:gd name="connsiteX2" fmla="*/ 24834 w 80981"/>
                <a:gd name="connsiteY2" fmla="*/ 116306 h 533400"/>
                <a:gd name="connsiteX3" fmla="*/ 8792 w 80981"/>
                <a:gd name="connsiteY3" fmla="*/ 192506 h 533400"/>
                <a:gd name="connsiteX4" fmla="*/ 771 w 80981"/>
                <a:gd name="connsiteY4" fmla="*/ 256674 h 533400"/>
                <a:gd name="connsiteX5" fmla="*/ 771 w 80981"/>
                <a:gd name="connsiteY5" fmla="*/ 308811 h 533400"/>
                <a:gd name="connsiteX6" fmla="*/ 4781 w 80981"/>
                <a:gd name="connsiteY6" fmla="*/ 352927 h 533400"/>
                <a:gd name="connsiteX7" fmla="*/ 8792 w 80981"/>
                <a:gd name="connsiteY7" fmla="*/ 405064 h 533400"/>
                <a:gd name="connsiteX8" fmla="*/ 24834 w 80981"/>
                <a:gd name="connsiteY8" fmla="*/ 473242 h 533400"/>
                <a:gd name="connsiteX9" fmla="*/ 44887 w 80981"/>
                <a:gd name="connsiteY9" fmla="*/ 517358 h 533400"/>
                <a:gd name="connsiteX10" fmla="*/ 52908 w 80981"/>
                <a:gd name="connsiteY10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81" h="533400">
                  <a:moveTo>
                    <a:pt x="80981" y="0"/>
                  </a:moveTo>
                  <a:cubicBezTo>
                    <a:pt x="69618" y="18382"/>
                    <a:pt x="58255" y="36764"/>
                    <a:pt x="48897" y="56148"/>
                  </a:cubicBezTo>
                  <a:cubicBezTo>
                    <a:pt x="39539" y="75532"/>
                    <a:pt x="31518" y="93580"/>
                    <a:pt x="24834" y="116306"/>
                  </a:cubicBezTo>
                  <a:cubicBezTo>
                    <a:pt x="18150" y="139032"/>
                    <a:pt x="12802" y="169111"/>
                    <a:pt x="8792" y="192506"/>
                  </a:cubicBezTo>
                  <a:cubicBezTo>
                    <a:pt x="4781" y="215901"/>
                    <a:pt x="2108" y="237290"/>
                    <a:pt x="771" y="256674"/>
                  </a:cubicBezTo>
                  <a:cubicBezTo>
                    <a:pt x="-566" y="276058"/>
                    <a:pt x="103" y="292769"/>
                    <a:pt x="771" y="308811"/>
                  </a:cubicBezTo>
                  <a:cubicBezTo>
                    <a:pt x="1439" y="324853"/>
                    <a:pt x="3444" y="336885"/>
                    <a:pt x="4781" y="352927"/>
                  </a:cubicBezTo>
                  <a:cubicBezTo>
                    <a:pt x="6118" y="368969"/>
                    <a:pt x="5450" y="385012"/>
                    <a:pt x="8792" y="405064"/>
                  </a:cubicBezTo>
                  <a:cubicBezTo>
                    <a:pt x="12134" y="425116"/>
                    <a:pt x="18818" y="454526"/>
                    <a:pt x="24834" y="473242"/>
                  </a:cubicBezTo>
                  <a:cubicBezTo>
                    <a:pt x="30850" y="491958"/>
                    <a:pt x="40208" y="507332"/>
                    <a:pt x="44887" y="517358"/>
                  </a:cubicBezTo>
                  <a:cubicBezTo>
                    <a:pt x="49566" y="527384"/>
                    <a:pt x="51237" y="530392"/>
                    <a:pt x="52908" y="533400"/>
                  </a:cubicBez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9" name="Forme libre 64"/>
            <p:cNvSpPr/>
            <p:nvPr/>
          </p:nvSpPr>
          <p:spPr bwMode="auto">
            <a:xfrm>
              <a:off x="3841080" y="2492877"/>
              <a:ext cx="92108" cy="579673"/>
            </a:xfrm>
            <a:custGeom>
              <a:avLst/>
              <a:gdLst>
                <a:gd name="connsiteX0" fmla="*/ 80981 w 80981"/>
                <a:gd name="connsiteY0" fmla="*/ 0 h 533400"/>
                <a:gd name="connsiteX1" fmla="*/ 48897 w 80981"/>
                <a:gd name="connsiteY1" fmla="*/ 56148 h 533400"/>
                <a:gd name="connsiteX2" fmla="*/ 24834 w 80981"/>
                <a:gd name="connsiteY2" fmla="*/ 116306 h 533400"/>
                <a:gd name="connsiteX3" fmla="*/ 8792 w 80981"/>
                <a:gd name="connsiteY3" fmla="*/ 192506 h 533400"/>
                <a:gd name="connsiteX4" fmla="*/ 771 w 80981"/>
                <a:gd name="connsiteY4" fmla="*/ 256674 h 533400"/>
                <a:gd name="connsiteX5" fmla="*/ 771 w 80981"/>
                <a:gd name="connsiteY5" fmla="*/ 308811 h 533400"/>
                <a:gd name="connsiteX6" fmla="*/ 4781 w 80981"/>
                <a:gd name="connsiteY6" fmla="*/ 352927 h 533400"/>
                <a:gd name="connsiteX7" fmla="*/ 8792 w 80981"/>
                <a:gd name="connsiteY7" fmla="*/ 405064 h 533400"/>
                <a:gd name="connsiteX8" fmla="*/ 24834 w 80981"/>
                <a:gd name="connsiteY8" fmla="*/ 473242 h 533400"/>
                <a:gd name="connsiteX9" fmla="*/ 44887 w 80981"/>
                <a:gd name="connsiteY9" fmla="*/ 517358 h 533400"/>
                <a:gd name="connsiteX10" fmla="*/ 52908 w 80981"/>
                <a:gd name="connsiteY10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81" h="533400">
                  <a:moveTo>
                    <a:pt x="80981" y="0"/>
                  </a:moveTo>
                  <a:cubicBezTo>
                    <a:pt x="69618" y="18382"/>
                    <a:pt x="58255" y="36764"/>
                    <a:pt x="48897" y="56148"/>
                  </a:cubicBezTo>
                  <a:cubicBezTo>
                    <a:pt x="39539" y="75532"/>
                    <a:pt x="31518" y="93580"/>
                    <a:pt x="24834" y="116306"/>
                  </a:cubicBezTo>
                  <a:cubicBezTo>
                    <a:pt x="18150" y="139032"/>
                    <a:pt x="12802" y="169111"/>
                    <a:pt x="8792" y="192506"/>
                  </a:cubicBezTo>
                  <a:cubicBezTo>
                    <a:pt x="4781" y="215901"/>
                    <a:pt x="2108" y="237290"/>
                    <a:pt x="771" y="256674"/>
                  </a:cubicBezTo>
                  <a:cubicBezTo>
                    <a:pt x="-566" y="276058"/>
                    <a:pt x="103" y="292769"/>
                    <a:pt x="771" y="308811"/>
                  </a:cubicBezTo>
                  <a:cubicBezTo>
                    <a:pt x="1439" y="324853"/>
                    <a:pt x="3444" y="336885"/>
                    <a:pt x="4781" y="352927"/>
                  </a:cubicBezTo>
                  <a:cubicBezTo>
                    <a:pt x="6118" y="368969"/>
                    <a:pt x="5450" y="385012"/>
                    <a:pt x="8792" y="405064"/>
                  </a:cubicBezTo>
                  <a:cubicBezTo>
                    <a:pt x="12134" y="425116"/>
                    <a:pt x="18818" y="454526"/>
                    <a:pt x="24834" y="473242"/>
                  </a:cubicBezTo>
                  <a:cubicBezTo>
                    <a:pt x="30850" y="491958"/>
                    <a:pt x="40208" y="507332"/>
                    <a:pt x="44887" y="517358"/>
                  </a:cubicBezTo>
                  <a:cubicBezTo>
                    <a:pt x="49566" y="527384"/>
                    <a:pt x="51237" y="530392"/>
                    <a:pt x="52908" y="533400"/>
                  </a:cubicBez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0" name="Forme libre 66"/>
            <p:cNvSpPr/>
            <p:nvPr/>
          </p:nvSpPr>
          <p:spPr bwMode="auto">
            <a:xfrm>
              <a:off x="3966681" y="2495668"/>
              <a:ext cx="86526" cy="571138"/>
            </a:xfrm>
            <a:custGeom>
              <a:avLst/>
              <a:gdLst>
                <a:gd name="connsiteX0" fmla="*/ 80981 w 80981"/>
                <a:gd name="connsiteY0" fmla="*/ 0 h 533400"/>
                <a:gd name="connsiteX1" fmla="*/ 48897 w 80981"/>
                <a:gd name="connsiteY1" fmla="*/ 56148 h 533400"/>
                <a:gd name="connsiteX2" fmla="*/ 24834 w 80981"/>
                <a:gd name="connsiteY2" fmla="*/ 116306 h 533400"/>
                <a:gd name="connsiteX3" fmla="*/ 8792 w 80981"/>
                <a:gd name="connsiteY3" fmla="*/ 192506 h 533400"/>
                <a:gd name="connsiteX4" fmla="*/ 771 w 80981"/>
                <a:gd name="connsiteY4" fmla="*/ 256674 h 533400"/>
                <a:gd name="connsiteX5" fmla="*/ 771 w 80981"/>
                <a:gd name="connsiteY5" fmla="*/ 308811 h 533400"/>
                <a:gd name="connsiteX6" fmla="*/ 4781 w 80981"/>
                <a:gd name="connsiteY6" fmla="*/ 352927 h 533400"/>
                <a:gd name="connsiteX7" fmla="*/ 8792 w 80981"/>
                <a:gd name="connsiteY7" fmla="*/ 405064 h 533400"/>
                <a:gd name="connsiteX8" fmla="*/ 24834 w 80981"/>
                <a:gd name="connsiteY8" fmla="*/ 473242 h 533400"/>
                <a:gd name="connsiteX9" fmla="*/ 44887 w 80981"/>
                <a:gd name="connsiteY9" fmla="*/ 517358 h 533400"/>
                <a:gd name="connsiteX10" fmla="*/ 52908 w 80981"/>
                <a:gd name="connsiteY10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81" h="533400">
                  <a:moveTo>
                    <a:pt x="80981" y="0"/>
                  </a:moveTo>
                  <a:cubicBezTo>
                    <a:pt x="69618" y="18382"/>
                    <a:pt x="58255" y="36764"/>
                    <a:pt x="48897" y="56148"/>
                  </a:cubicBezTo>
                  <a:cubicBezTo>
                    <a:pt x="39539" y="75532"/>
                    <a:pt x="31518" y="93580"/>
                    <a:pt x="24834" y="116306"/>
                  </a:cubicBezTo>
                  <a:cubicBezTo>
                    <a:pt x="18150" y="139032"/>
                    <a:pt x="12802" y="169111"/>
                    <a:pt x="8792" y="192506"/>
                  </a:cubicBezTo>
                  <a:cubicBezTo>
                    <a:pt x="4781" y="215901"/>
                    <a:pt x="2108" y="237290"/>
                    <a:pt x="771" y="256674"/>
                  </a:cubicBezTo>
                  <a:cubicBezTo>
                    <a:pt x="-566" y="276058"/>
                    <a:pt x="103" y="292769"/>
                    <a:pt x="771" y="308811"/>
                  </a:cubicBezTo>
                  <a:cubicBezTo>
                    <a:pt x="1439" y="324853"/>
                    <a:pt x="3444" y="336885"/>
                    <a:pt x="4781" y="352927"/>
                  </a:cubicBezTo>
                  <a:cubicBezTo>
                    <a:pt x="6118" y="368969"/>
                    <a:pt x="5450" y="385012"/>
                    <a:pt x="8792" y="405064"/>
                  </a:cubicBezTo>
                  <a:cubicBezTo>
                    <a:pt x="12134" y="425116"/>
                    <a:pt x="18818" y="454526"/>
                    <a:pt x="24834" y="473242"/>
                  </a:cubicBezTo>
                  <a:cubicBezTo>
                    <a:pt x="30850" y="491958"/>
                    <a:pt x="40208" y="507332"/>
                    <a:pt x="44887" y="517358"/>
                  </a:cubicBezTo>
                  <a:cubicBezTo>
                    <a:pt x="49566" y="527384"/>
                    <a:pt x="51237" y="530392"/>
                    <a:pt x="52908" y="533400"/>
                  </a:cubicBez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51" name="Connecteur droit 67"/>
            <p:cNvCxnSpPr/>
            <p:nvPr/>
          </p:nvCxnSpPr>
          <p:spPr bwMode="auto">
            <a:xfrm flipH="1">
              <a:off x="3779675" y="2805487"/>
              <a:ext cx="650342" cy="8206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Connecteur droit 54"/>
            <p:cNvCxnSpPr/>
            <p:nvPr/>
          </p:nvCxnSpPr>
          <p:spPr bwMode="auto">
            <a:xfrm>
              <a:off x="3837362" y="1846258"/>
              <a:ext cx="349822" cy="654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Connecteur droit 67"/>
            <p:cNvCxnSpPr/>
            <p:nvPr/>
          </p:nvCxnSpPr>
          <p:spPr bwMode="auto">
            <a:xfrm flipH="1">
              <a:off x="3707104" y="3062276"/>
              <a:ext cx="443794" cy="561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Connecteur droit 54"/>
            <p:cNvCxnSpPr/>
            <p:nvPr/>
          </p:nvCxnSpPr>
          <p:spPr bwMode="auto">
            <a:xfrm>
              <a:off x="3711760" y="1846258"/>
              <a:ext cx="349822" cy="654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Connecteur droit 67"/>
            <p:cNvCxnSpPr/>
            <p:nvPr/>
          </p:nvCxnSpPr>
          <p:spPr bwMode="auto">
            <a:xfrm flipH="1">
              <a:off x="3578710" y="3065067"/>
              <a:ext cx="443794" cy="561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Connecteur droit 67"/>
            <p:cNvCxnSpPr/>
            <p:nvPr/>
          </p:nvCxnSpPr>
          <p:spPr bwMode="auto">
            <a:xfrm flipH="1">
              <a:off x="3450317" y="3065067"/>
              <a:ext cx="443794" cy="561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Connecteur droit 54"/>
            <p:cNvCxnSpPr/>
            <p:nvPr/>
          </p:nvCxnSpPr>
          <p:spPr bwMode="auto">
            <a:xfrm>
              <a:off x="3572201" y="1840676"/>
              <a:ext cx="349822" cy="654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5" name="Group 86"/>
          <p:cNvGrpSpPr>
            <a:grpSpLocks noChangeAspect="1"/>
          </p:cNvGrpSpPr>
          <p:nvPr/>
        </p:nvGrpSpPr>
        <p:grpSpPr>
          <a:xfrm>
            <a:off x="76602" y="4346376"/>
            <a:ext cx="9035936" cy="1895752"/>
            <a:chOff x="1855854" y="3531848"/>
            <a:chExt cx="4662991" cy="978302"/>
          </a:xfrm>
        </p:grpSpPr>
        <p:pic>
          <p:nvPicPr>
            <p:cNvPr id="166" name="Imag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8" r="25908"/>
            <a:stretch/>
          </p:blipFill>
          <p:spPr>
            <a:xfrm>
              <a:off x="1855854" y="3551353"/>
              <a:ext cx="892378" cy="958797"/>
            </a:xfrm>
            <a:prstGeom prst="rect">
              <a:avLst/>
            </a:prstGeom>
          </p:spPr>
        </p:pic>
        <p:pic>
          <p:nvPicPr>
            <p:cNvPr id="167" name="Imag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5" r="26086"/>
            <a:stretch/>
          </p:blipFill>
          <p:spPr>
            <a:xfrm>
              <a:off x="2795686" y="3551352"/>
              <a:ext cx="890241" cy="953985"/>
            </a:xfrm>
            <a:prstGeom prst="rect">
              <a:avLst/>
            </a:prstGeom>
          </p:spPr>
        </p:pic>
        <p:pic>
          <p:nvPicPr>
            <p:cNvPr id="168" name="Imag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61" r="25907" b="5475"/>
            <a:stretch/>
          </p:blipFill>
          <p:spPr>
            <a:xfrm>
              <a:off x="3730600" y="3544105"/>
              <a:ext cx="892378" cy="884931"/>
            </a:xfrm>
            <a:prstGeom prst="rect">
              <a:avLst/>
            </a:prstGeom>
          </p:spPr>
        </p:pic>
        <p:pic>
          <p:nvPicPr>
            <p:cNvPr id="169" name="Image 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66" r="27316" b="20408"/>
            <a:stretch/>
          </p:blipFill>
          <p:spPr>
            <a:xfrm>
              <a:off x="4675461" y="3544105"/>
              <a:ext cx="875426" cy="884931"/>
            </a:xfrm>
            <a:prstGeom prst="rect">
              <a:avLst/>
            </a:prstGeom>
          </p:spPr>
        </p:pic>
        <p:pic>
          <p:nvPicPr>
            <p:cNvPr id="170" name="Image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00" r="23600" b="19876"/>
            <a:stretch/>
          </p:blipFill>
          <p:spPr>
            <a:xfrm>
              <a:off x="5598670" y="3531848"/>
              <a:ext cx="920175" cy="901074"/>
            </a:xfrm>
            <a:prstGeom prst="rect">
              <a:avLst/>
            </a:prstGeom>
          </p:spPr>
        </p:pic>
      </p:grpSp>
      <p:grpSp>
        <p:nvGrpSpPr>
          <p:cNvPr id="171" name="Group 72"/>
          <p:cNvGrpSpPr/>
          <p:nvPr/>
        </p:nvGrpSpPr>
        <p:grpSpPr>
          <a:xfrm>
            <a:off x="3755137" y="6147590"/>
            <a:ext cx="1588087" cy="338442"/>
            <a:chOff x="-67357" y="4865045"/>
            <a:chExt cx="1588087" cy="338442"/>
          </a:xfrm>
        </p:grpSpPr>
        <p:pic>
          <p:nvPicPr>
            <p:cNvPr id="17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5866" y="4571518"/>
              <a:ext cx="95272" cy="116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" name="ZoneTexte 88"/>
            <p:cNvSpPr txBox="1"/>
            <p:nvPr/>
          </p:nvSpPr>
          <p:spPr>
            <a:xfrm>
              <a:off x="-67357" y="486504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ZoneTexte 89"/>
            <p:cNvSpPr txBox="1"/>
            <p:nvPr/>
          </p:nvSpPr>
          <p:spPr>
            <a:xfrm>
              <a:off x="952946" y="4874282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0.025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5" name="Group 91"/>
          <p:cNvGrpSpPr>
            <a:grpSpLocks noChangeAspect="1"/>
          </p:cNvGrpSpPr>
          <p:nvPr/>
        </p:nvGrpSpPr>
        <p:grpSpPr>
          <a:xfrm>
            <a:off x="47500" y="5797686"/>
            <a:ext cx="562634" cy="666928"/>
            <a:chOff x="891252" y="4377581"/>
            <a:chExt cx="555899" cy="658945"/>
          </a:xfrm>
        </p:grpSpPr>
        <p:sp>
          <p:nvSpPr>
            <p:cNvPr id="176" name="ZoneTexte 4"/>
            <p:cNvSpPr txBox="1"/>
            <p:nvPr/>
          </p:nvSpPr>
          <p:spPr>
            <a:xfrm>
              <a:off x="1176002" y="4732433"/>
              <a:ext cx="271149" cy="304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ZoneTexte 19"/>
            <p:cNvSpPr txBox="1"/>
            <p:nvPr/>
          </p:nvSpPr>
          <p:spPr>
            <a:xfrm>
              <a:off x="891252" y="4377581"/>
              <a:ext cx="271149" cy="304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0" i="0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fr-FR" sz="1400" b="0" i="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8" name="Connecteur droit avec flèche 6"/>
            <p:cNvCxnSpPr/>
            <p:nvPr/>
          </p:nvCxnSpPr>
          <p:spPr bwMode="auto">
            <a:xfrm>
              <a:off x="1010367" y="4878572"/>
              <a:ext cx="22980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9" name="Connecteur droit avec flèche 6"/>
            <p:cNvCxnSpPr/>
            <p:nvPr/>
          </p:nvCxnSpPr>
          <p:spPr bwMode="auto">
            <a:xfrm flipV="1">
              <a:off x="1019100" y="4655533"/>
              <a:ext cx="0" cy="230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C:\Users\ULg\Desktop\New folder\localis_421bis_(7)_bishop_tot_ech_3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7281" y="1060562"/>
            <a:ext cx="2065870" cy="2160000"/>
          </a:xfrm>
          <a:prstGeom prst="rect">
            <a:avLst/>
          </a:prstGeom>
          <a:noFill/>
        </p:spPr>
      </p:pic>
      <p:pic>
        <p:nvPicPr>
          <p:cNvPr id="62" name="Picture 3" descr="C:\Users\ULg\Desktop\New folder\localis_421bis_(7)_bishop_tot_ech_4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7281" y="1060562"/>
            <a:ext cx="2065870" cy="2160000"/>
          </a:xfrm>
          <a:prstGeom prst="rect">
            <a:avLst/>
          </a:prstGeom>
          <a:noFill/>
        </p:spPr>
      </p:pic>
      <p:pic>
        <p:nvPicPr>
          <p:cNvPr id="66" name="Picture 4" descr="C:\Users\ULg\Desktop\New folder\localis_421bis_(7)_bishop_tot_ech_5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7281" y="1060562"/>
            <a:ext cx="2065870" cy="2160000"/>
          </a:xfrm>
          <a:prstGeom prst="rect">
            <a:avLst/>
          </a:prstGeom>
          <a:noFill/>
        </p:spPr>
      </p:pic>
      <p:pic>
        <p:nvPicPr>
          <p:cNvPr id="70" name="Picture 5" descr="C:\Users\ULg\Desktop\New folder\localis_421bis_(7)_bishop_tot_ech_100j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7281" y="1060562"/>
            <a:ext cx="2065869" cy="2160000"/>
          </a:xfrm>
          <a:prstGeom prst="rect">
            <a:avLst/>
          </a:prstGeom>
          <a:noFill/>
        </p:spPr>
      </p:pic>
      <p:pic>
        <p:nvPicPr>
          <p:cNvPr id="74" name="Picture 6" descr="C:\Users\ULg\Desktop\New folder\localis_421bis_(7)_bishop_tot_ech_1000j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7281" y="1060562"/>
            <a:ext cx="2065870" cy="2160000"/>
          </a:xfrm>
          <a:prstGeom prst="rect">
            <a:avLst/>
          </a:prstGeom>
          <a:noFill/>
        </p:spPr>
      </p:pic>
      <p:grpSp>
        <p:nvGrpSpPr>
          <p:cNvPr id="2" name="Group 78"/>
          <p:cNvGrpSpPr/>
          <p:nvPr/>
        </p:nvGrpSpPr>
        <p:grpSpPr>
          <a:xfrm>
            <a:off x="3307355" y="3199259"/>
            <a:ext cx="1311862" cy="316036"/>
            <a:chOff x="0" y="3896434"/>
            <a:chExt cx="1311862" cy="316036"/>
          </a:xfrm>
        </p:grpSpPr>
        <p:sp>
          <p:nvSpPr>
            <p:cNvPr id="80" name="ZoneTexte 88"/>
            <p:cNvSpPr txBox="1"/>
            <p:nvPr/>
          </p:nvSpPr>
          <p:spPr>
            <a:xfrm>
              <a:off x="0" y="389643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ZoneTexte 89"/>
            <p:cNvSpPr txBox="1"/>
            <p:nvPr/>
          </p:nvSpPr>
          <p:spPr>
            <a:xfrm>
              <a:off x="744078" y="390567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0.184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540627" y="3723957"/>
              <a:ext cx="77027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3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Biot’s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coefficient:  b=0.6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Plasticity</a:t>
            </a:r>
          </a:p>
        </p:txBody>
      </p:sp>
      <p:sp>
        <p:nvSpPr>
          <p:cNvPr id="41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Compressibility influence on shear banding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1561381" y="1988840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0.4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1538139" y="1988840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4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0.2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1516218" y="1988840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5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0.0</a:t>
                      </a: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1394123" y="1988840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100</a:t>
                      </a:r>
                      <a:r>
                        <a:rPr lang="fr-FR" sz="1200" b="0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2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0.00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331640" y="1988840"/>
          <a:ext cx="160609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955">
                <a:tc>
                  <a:txBody>
                    <a:bodyPr/>
                    <a:lstStyle/>
                    <a:p>
                      <a:pPr algn="ctr"/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1000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FR" sz="1200" b="0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0.00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1583160" y="2258591"/>
            <a:ext cx="1296144" cy="2880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71192" y="2474615"/>
            <a:ext cx="97897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 of</a:t>
            </a:r>
          </a:p>
          <a:p>
            <a:pPr marL="457200" indent="-457200" algn="ctr">
              <a:lnSpc>
                <a:spcPct val="80000"/>
              </a:lnSpc>
              <a:defRPr/>
            </a:pPr>
            <a:endParaRPr lang="pt-BR" sz="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excavation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08598" y="69269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762373" y="1050475"/>
            <a:ext cx="595114" cy="22345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7" descr="C:\Users\ULg\Desktop\New folder\localis_421bis_(7)_bishop_pla_3j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60514" y="1034455"/>
            <a:ext cx="2071961" cy="2160000"/>
          </a:xfrm>
          <a:prstGeom prst="rect">
            <a:avLst/>
          </a:prstGeom>
          <a:noFill/>
        </p:spPr>
      </p:pic>
      <p:pic>
        <p:nvPicPr>
          <p:cNvPr id="63" name="Picture 8" descr="C:\Users\ULg\Desktop\New folder\localis_421bis_(7)_bishop_pla_4j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60513" y="1042015"/>
            <a:ext cx="2065607" cy="2160000"/>
          </a:xfrm>
          <a:prstGeom prst="rect">
            <a:avLst/>
          </a:prstGeom>
          <a:noFill/>
        </p:spPr>
      </p:pic>
      <p:pic>
        <p:nvPicPr>
          <p:cNvPr id="67" name="Picture 9" descr="C:\Users\ULg\Desktop\New folder\localis_421bis_(7)_bishop_pla_5j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0514" y="1048142"/>
            <a:ext cx="2071961" cy="2160000"/>
          </a:xfrm>
          <a:prstGeom prst="rect">
            <a:avLst/>
          </a:prstGeom>
          <a:noFill/>
        </p:spPr>
      </p:pic>
      <p:pic>
        <p:nvPicPr>
          <p:cNvPr id="71" name="Picture 10" descr="C:\Users\ULg\Desktop\New folder\localis_421bis_(7)_bishop_pla_100j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60514" y="1060842"/>
            <a:ext cx="2071961" cy="2160000"/>
          </a:xfrm>
          <a:prstGeom prst="rect">
            <a:avLst/>
          </a:prstGeom>
          <a:noFill/>
        </p:spPr>
      </p:pic>
      <p:pic>
        <p:nvPicPr>
          <p:cNvPr id="75" name="Picture 11" descr="C:\Users\ULg\Desktop\New folder\localis_421bis_(7)_bishop_pla_1000j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60514" y="1060842"/>
            <a:ext cx="2071961" cy="2160000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5439020" y="703729"/>
            <a:ext cx="935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685130" y="1034455"/>
            <a:ext cx="595114" cy="22505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8" descr="D:\MyDoc_b.pardoen\TRAVAUX\Localisation\Galerie\06 Full gallery\Fig\loca_461_E5e3_drained_pla_5j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22243" y="4581328"/>
            <a:ext cx="1575276" cy="1800000"/>
          </a:xfrm>
          <a:prstGeom prst="rect">
            <a:avLst/>
          </a:prstGeom>
          <a:noFill/>
        </p:spPr>
      </p:pic>
      <p:pic>
        <p:nvPicPr>
          <p:cNvPr id="106" name="Picture 7" descr="D:\MyDoc_b.pardoen\TRAVAUX\Localisation\Galerie\06 Full gallery\Fig\loca_461_E5e3_drained_pla_4j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91880" y="4577363"/>
            <a:ext cx="1575276" cy="1800000"/>
          </a:xfrm>
          <a:prstGeom prst="rect">
            <a:avLst/>
          </a:prstGeom>
          <a:noFill/>
        </p:spPr>
      </p:pic>
      <p:sp>
        <p:nvSpPr>
          <p:cNvPr id="108" name="TextBox 107"/>
          <p:cNvSpPr txBox="1"/>
          <p:nvPr/>
        </p:nvSpPr>
        <p:spPr>
          <a:xfrm>
            <a:off x="251520" y="414908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                      b=0.6                                                                          b=1</a:t>
            </a:r>
          </a:p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    4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days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                      5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days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                                4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days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                          5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days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788024" y="4514880"/>
            <a:ext cx="28803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444208" y="4505355"/>
            <a:ext cx="288032" cy="1572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1" name="Object 1"/>
          <p:cNvGraphicFramePr>
            <a:graphicFrameLocks noChangeAspect="1"/>
          </p:cNvGraphicFramePr>
          <p:nvPr/>
        </p:nvGraphicFramePr>
        <p:xfrm>
          <a:off x="7251689" y="4509120"/>
          <a:ext cx="1550988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47" name="Equation" r:id="rId16" imgW="1371600" imgH="241200" progId="Equation.DSMT4">
                  <p:embed/>
                </p:oleObj>
              </mc:Choice>
              <mc:Fallback>
                <p:oleObj name="Equation" r:id="rId16" imgW="137160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1689" y="4509120"/>
                        <a:ext cx="1550988" cy="265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2" name="Straight Arrow Connector 111"/>
          <p:cNvCxnSpPr/>
          <p:nvPr/>
        </p:nvCxnSpPr>
        <p:spPr>
          <a:xfrm>
            <a:off x="8010589" y="4293096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7722557" y="4304144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4797152"/>
            <a:ext cx="232205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48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91" name="Group 90"/>
          <p:cNvGrpSpPr/>
          <p:nvPr/>
        </p:nvGrpSpPr>
        <p:grpSpPr>
          <a:xfrm>
            <a:off x="-254476" y="4509120"/>
            <a:ext cx="3458324" cy="1919049"/>
            <a:chOff x="-254476" y="4509120"/>
            <a:chExt cx="3458324" cy="1919049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-180528" y="4581128"/>
              <a:ext cx="1725789" cy="1800000"/>
              <a:chOff x="5857512" y="1268760"/>
              <a:chExt cx="3045600" cy="3176564"/>
            </a:xfrm>
          </p:grpSpPr>
          <p:pic>
            <p:nvPicPr>
              <p:cNvPr id="49" name="Picture 8" descr="C:\Users\ULg\Desktop\New folder\localis_421bis_(7)_bishop_pla_4j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380312" y="1268760"/>
                <a:ext cx="1522800" cy="1592388"/>
              </a:xfrm>
              <a:prstGeom prst="rect">
                <a:avLst/>
              </a:prstGeom>
              <a:noFill/>
            </p:spPr>
          </p:pic>
          <p:pic>
            <p:nvPicPr>
              <p:cNvPr id="51" name="Picture 8" descr="C:\Users\ULg\Desktop\New folder\localis_421bis_(7)_bishop_pla_4j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rot="10800000">
                <a:off x="5857512" y="2852936"/>
                <a:ext cx="1522800" cy="1592388"/>
              </a:xfrm>
              <a:prstGeom prst="rect">
                <a:avLst/>
              </a:prstGeom>
              <a:noFill/>
            </p:spPr>
          </p:pic>
          <p:pic>
            <p:nvPicPr>
              <p:cNvPr id="52" name="Picture 8" descr="C:\Users\ULg\Desktop\New folder\localis_421bis_(7)_bishop_pla_4j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rot="10800000" flipH="1">
                <a:off x="7380312" y="2852936"/>
                <a:ext cx="1522800" cy="1592388"/>
              </a:xfrm>
              <a:prstGeom prst="rect">
                <a:avLst/>
              </a:prstGeom>
              <a:noFill/>
            </p:spPr>
          </p:pic>
          <p:pic>
            <p:nvPicPr>
              <p:cNvPr id="55" name="Picture 8" descr="C:\Users\ULg\Desktop\New folder\localis_421bis_(7)_bishop_pla_4j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flipH="1">
                <a:off x="5857512" y="1268760"/>
                <a:ext cx="1522800" cy="1592388"/>
              </a:xfrm>
              <a:prstGeom prst="rect">
                <a:avLst/>
              </a:prstGeom>
              <a:noFill/>
            </p:spPr>
          </p:pic>
        </p:grpSp>
        <p:grpSp>
          <p:nvGrpSpPr>
            <p:cNvPr id="77" name="Group 76"/>
            <p:cNvGrpSpPr>
              <a:grpSpLocks noChangeAspect="1"/>
            </p:cNvGrpSpPr>
            <p:nvPr/>
          </p:nvGrpSpPr>
          <p:grpSpPr>
            <a:xfrm>
              <a:off x="1409428" y="4581128"/>
              <a:ext cx="1722412" cy="1800000"/>
              <a:chOff x="5868144" y="1052736"/>
              <a:chExt cx="3034968" cy="3171681"/>
            </a:xfrm>
          </p:grpSpPr>
          <p:pic>
            <p:nvPicPr>
              <p:cNvPr id="78" name="Picture 9" descr="C:\Users\ULg\Desktop\New folder\localis_421bis_(7)_bishop_pla_5j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380312" y="1052736"/>
                <a:ext cx="1522800" cy="1587505"/>
              </a:xfrm>
              <a:prstGeom prst="rect">
                <a:avLst/>
              </a:prstGeom>
              <a:noFill/>
            </p:spPr>
          </p:pic>
          <p:pic>
            <p:nvPicPr>
              <p:cNvPr id="79" name="Picture 9" descr="C:\Users\ULg\Desktop\New folder\localis_421bis_(7)_bishop_pla_5j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5868144" y="1052736"/>
                <a:ext cx="1522800" cy="1587505"/>
              </a:xfrm>
              <a:prstGeom prst="rect">
                <a:avLst/>
              </a:prstGeom>
              <a:noFill/>
            </p:spPr>
          </p:pic>
          <p:pic>
            <p:nvPicPr>
              <p:cNvPr id="84" name="Picture 9" descr="C:\Users\ULg\Desktop\New folder\localis_421bis_(7)_bishop_pla_5j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V="1">
                <a:off x="7380312" y="2636911"/>
                <a:ext cx="1522800" cy="1587506"/>
              </a:xfrm>
              <a:prstGeom prst="rect">
                <a:avLst/>
              </a:prstGeom>
              <a:noFill/>
            </p:spPr>
          </p:pic>
          <p:pic>
            <p:nvPicPr>
              <p:cNvPr id="85" name="Picture 9" descr="C:\Users\ULg\Desktop\New folder\localis_421bis_(7)_bishop_pla_5j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 flipV="1">
                <a:off x="5868144" y="2636911"/>
                <a:ext cx="1522800" cy="1587506"/>
              </a:xfrm>
              <a:prstGeom prst="rect">
                <a:avLst/>
              </a:prstGeom>
              <a:noFill/>
            </p:spPr>
          </p:pic>
        </p:grpSp>
        <p:sp>
          <p:nvSpPr>
            <p:cNvPr id="86" name="Rectangle 85"/>
            <p:cNvSpPr/>
            <p:nvPr/>
          </p:nvSpPr>
          <p:spPr>
            <a:xfrm>
              <a:off x="1331640" y="4551065"/>
              <a:ext cx="288032" cy="18722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915816" y="4555961"/>
              <a:ext cx="288032" cy="18722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-254476" y="4509120"/>
              <a:ext cx="288032" cy="18722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108" grpId="0"/>
      <p:bldP spid="109" grpId="0" animBg="1"/>
      <p:bldP spid="1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Gallery air ventilation 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1520" y="1844824"/>
            <a:ext cx="109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51520" y="3656115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04"/>
          <p:cNvGrpSpPr/>
          <p:nvPr/>
        </p:nvGrpSpPr>
        <p:grpSpPr>
          <a:xfrm>
            <a:off x="251520" y="2535159"/>
            <a:ext cx="1311862" cy="316036"/>
            <a:chOff x="0" y="3896434"/>
            <a:chExt cx="1311862" cy="316036"/>
          </a:xfrm>
        </p:grpSpPr>
        <p:sp>
          <p:nvSpPr>
            <p:cNvPr id="106" name="ZoneTexte 88"/>
            <p:cNvSpPr txBox="1"/>
            <p:nvPr/>
          </p:nvSpPr>
          <p:spPr>
            <a:xfrm>
              <a:off x="0" y="389643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ZoneTexte 89"/>
            <p:cNvSpPr txBox="1"/>
            <p:nvPr/>
          </p:nvSpPr>
          <p:spPr>
            <a:xfrm>
              <a:off x="744078" y="390567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0" i="0" dirty="0" smtClean="0">
                  <a:latin typeface="Arial" pitchFamily="34" charset="0"/>
                  <a:cs typeface="Arial" pitchFamily="34" charset="0"/>
                </a:rPr>
                <a:t>0.184</a:t>
              </a:r>
              <a:endParaRPr lang="fr-FR" sz="1200" b="0" i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540627" y="3723957"/>
              <a:ext cx="77027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" name="TextBox 76"/>
          <p:cNvSpPr txBox="1"/>
          <p:nvPr/>
        </p:nvSpPr>
        <p:spPr>
          <a:xfrm>
            <a:off x="4745487" y="1067252"/>
            <a:ext cx="1482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suction ↑  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’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↑   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Elastic unloading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Inhibition of 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</a:t>
            </a:r>
            <a:r>
              <a:rPr lang="en-US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localisation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Restrain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78" name="Object 3"/>
          <p:cNvGraphicFramePr>
            <a:graphicFrameLocks noChangeAspect="1"/>
          </p:cNvGraphicFramePr>
          <p:nvPr/>
        </p:nvGraphicFramePr>
        <p:xfrm>
          <a:off x="4499992" y="707212"/>
          <a:ext cx="1550988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3" name="Equation" r:id="rId4" imgW="1371600" imgH="241200" progId="Equation.DSMT4">
                  <p:embed/>
                </p:oleObj>
              </mc:Choice>
              <mc:Fallback>
                <p:oleObj name="Equation" r:id="rId4" imgW="137160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707212"/>
                        <a:ext cx="1550988" cy="265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78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13" y="779220"/>
            <a:ext cx="232205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49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Air ventilation influence on shear banding</a:t>
            </a:r>
          </a:p>
        </p:txBody>
      </p:sp>
      <p:pic>
        <p:nvPicPr>
          <p:cNvPr id="48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429000"/>
            <a:ext cx="4032448" cy="311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1574809" y="974454"/>
          <a:ext cx="251841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Ventilation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1000 </a:t>
                      </a:r>
                      <a:r>
                        <a:rPr lang="fr-FR" sz="1200" b="0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FR" sz="1200" b="0" i="0" baseline="-25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0" name="Group 58"/>
          <p:cNvGrpSpPr/>
          <p:nvPr/>
        </p:nvGrpSpPr>
        <p:grpSpPr>
          <a:xfrm>
            <a:off x="1641706" y="1476725"/>
            <a:ext cx="2768239" cy="3268421"/>
            <a:chOff x="5016748" y="3328931"/>
            <a:chExt cx="2768239" cy="3268421"/>
          </a:xfrm>
        </p:grpSpPr>
        <p:pic>
          <p:nvPicPr>
            <p:cNvPr id="41" name="Picture 3" descr="D:\MyDoc_b.pardoen\TRAVAUX\Localisation\Galerie\11 Article J.A.M\Article\localis_421bis_(7)_bishop_ventil80percent_pla_100j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16748" y="5003767"/>
              <a:ext cx="1512864" cy="1591200"/>
            </a:xfrm>
            <a:prstGeom prst="rect">
              <a:avLst/>
            </a:prstGeom>
            <a:noFill/>
          </p:spPr>
        </p:pic>
        <p:pic>
          <p:nvPicPr>
            <p:cNvPr id="42" name="Picture 2" descr="D:\MyDoc_b.pardoen\TRAVAUX\Localisation\Galerie\11 Article J.A.M\Article\localis_421bis_(7)_bishop_ventil80percent_tot_ech_100j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32341" y="3328931"/>
              <a:ext cx="1507624" cy="1591200"/>
            </a:xfrm>
            <a:prstGeom prst="rect">
              <a:avLst/>
            </a:prstGeom>
            <a:noFill/>
          </p:spPr>
        </p:pic>
        <p:sp>
          <p:nvSpPr>
            <p:cNvPr id="43" name="Rectangle 42"/>
            <p:cNvSpPr/>
            <p:nvPr/>
          </p:nvSpPr>
          <p:spPr>
            <a:xfrm>
              <a:off x="6142785" y="3349136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42785" y="5022096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5" name="Picture 11" descr="C:\Users\ULg\Desktop\New folder\localis_421bis_(7)_bishop_ventil80percent_pla_1000j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71662" y="5006152"/>
              <a:ext cx="1512048" cy="1591200"/>
            </a:xfrm>
            <a:prstGeom prst="rect">
              <a:avLst/>
            </a:prstGeom>
            <a:noFill/>
          </p:spPr>
        </p:pic>
        <p:pic>
          <p:nvPicPr>
            <p:cNvPr id="46" name="Picture 12" descr="D:\MyDoc_b.pardoen\TRAVAUX\Localisation\Galerie\11 Article J.A.M\Article\localis_421bis_(7)_bishop_ventil80percent_tot_ech_1000j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71284" y="3334986"/>
              <a:ext cx="1507623" cy="1591200"/>
            </a:xfrm>
            <a:prstGeom prst="rect">
              <a:avLst/>
            </a:prstGeom>
            <a:noFill/>
          </p:spPr>
        </p:pic>
        <p:sp>
          <p:nvSpPr>
            <p:cNvPr id="47" name="Rectangle 46"/>
            <p:cNvSpPr/>
            <p:nvPr/>
          </p:nvSpPr>
          <p:spPr>
            <a:xfrm>
              <a:off x="7371510" y="3349136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379885" y="4996837"/>
              <a:ext cx="405102" cy="1572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Callovo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Oxfordian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claystone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fr-BE" sz="1400" b="1" u="sng" dirty="0" err="1" smtClean="0">
                <a:latin typeface="Arial" pitchFamily="34" charset="0"/>
                <a:cs typeface="Arial" pitchFamily="34" charset="0"/>
              </a:rPr>
              <a:t>COx</a:t>
            </a: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Sedimentary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clay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rock (France).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Underground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research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laboratory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Feasibility of a safe repository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France (Meuse / Haute-Marne, Bure)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 descr="D:\MyDoc_b.pardoen\These\Redac\Version_2\Figures\ch02_COX_bureURL_o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091859"/>
            <a:ext cx="4090772" cy="2433485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228184" y="3933055"/>
            <a:ext cx="1584176" cy="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000" dirty="0" smtClean="0">
                <a:latin typeface="Arial" pitchFamily="34" charset="0"/>
                <a:cs typeface="Arial" pitchFamily="34" charset="0"/>
              </a:rPr>
              <a:t>(Armand et al., 2014)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Context</a:t>
            </a:r>
          </a:p>
        </p:txBody>
      </p:sp>
      <p:pic>
        <p:nvPicPr>
          <p:cNvPr id="313345" name="Picture 1" descr="D:\MyDoc_b.pardoen\These\Oral defense\Fig\CO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4896544" cy="1807443"/>
          </a:xfrm>
          <a:prstGeom prst="rect">
            <a:avLst/>
          </a:prstGeom>
          <a:noFill/>
        </p:spPr>
      </p:pic>
      <p:pic>
        <p:nvPicPr>
          <p:cNvPr id="312323" name="Picture 3" descr="D:\MyDoc_b.pardoen\These\Oral defense\Fig\argilite_core1 -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867" y="116632"/>
            <a:ext cx="2219637" cy="2160240"/>
          </a:xfrm>
          <a:prstGeom prst="rect">
            <a:avLst/>
          </a:prstGeom>
          <a:noFill/>
        </p:spPr>
      </p:pic>
      <p:pic>
        <p:nvPicPr>
          <p:cNvPr id="312322" name="Picture 2" descr="D:\MyDoc_b.pardoen\These\Oral defense\Fig\argilite_cor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8775" y="1556792"/>
            <a:ext cx="1953545" cy="1763936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416824" y="2420888"/>
            <a:ext cx="17636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Borehole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core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samples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defRPr/>
            </a:pPr>
            <a:r>
              <a:rPr lang="fr-BE" sz="1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BE" sz="1000" dirty="0" err="1" smtClean="0">
                <a:latin typeface="Arial" pitchFamily="34" charset="0"/>
                <a:cs typeface="Arial" pitchFamily="34" charset="0"/>
              </a:rPr>
              <a:t>Andra</a:t>
            </a:r>
            <a:r>
              <a:rPr lang="fr-BE" sz="1000" dirty="0" smtClean="0">
                <a:latin typeface="Arial" pitchFamily="34" charset="0"/>
                <a:cs typeface="Arial" pitchFamily="34" charset="0"/>
              </a:rPr>
              <a:t>, 2005)</a:t>
            </a:r>
          </a:p>
        </p:txBody>
      </p:sp>
      <p:graphicFrame>
        <p:nvGraphicFramePr>
          <p:cNvPr id="1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Spatial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discretisation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Matricial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form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balance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equations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 vector of the unknown increments of nodal variables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Element stiffness matrix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Unsaturated condition,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r,w</a:t>
            </a:r>
            <a:endParaRPr lang="en-US" sz="12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Soild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phase compressibility, b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Permeability anisotropy and evolution,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w,ij</a:t>
            </a:r>
            <a:endParaRPr lang="en-US" sz="120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Finite element formulation – 2d gradient model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graphicFrame>
        <p:nvGraphicFramePr>
          <p:cNvPr id="1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50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2786" name="Object 2"/>
          <p:cNvGraphicFramePr>
            <a:graphicFrameLocks noChangeAspect="1"/>
          </p:cNvGraphicFramePr>
          <p:nvPr/>
        </p:nvGraphicFramePr>
        <p:xfrm>
          <a:off x="661293" y="1598885"/>
          <a:ext cx="362267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88" name="Equation" r:id="rId3" imgW="3200400" imgH="419040" progId="Equation.DSMT4">
                  <p:embed/>
                </p:oleObj>
              </mc:Choice>
              <mc:Fallback>
                <p:oleObj name="Equation" r:id="rId3" imgW="3200400" imgH="419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93" y="1598885"/>
                        <a:ext cx="362267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467544" y="2256929"/>
          <a:ext cx="74771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89" name="Equation" r:id="rId5" imgW="660240" imgH="279360" progId="Equation.DSMT4">
                  <p:embed/>
                </p:oleObj>
              </mc:Choice>
              <mc:Fallback>
                <p:oleObj name="Equation" r:id="rId5" imgW="660240" imgH="2793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256929"/>
                        <a:ext cx="74771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860032" y="1281786"/>
            <a:ext cx="93610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Unknown 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fields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5652120" y="1065762"/>
            <a:ext cx="144016" cy="7200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4994" y="800880"/>
            <a:ext cx="2703309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8244408" y="777730"/>
            <a:ext cx="79208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7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d.o.f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0278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3861248"/>
            <a:ext cx="461550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6156176" y="3919781"/>
            <a:ext cx="648000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56176" y="4472302"/>
            <a:ext cx="648000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75473" y="4475412"/>
            <a:ext cx="648000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51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Second gradient mechanical law – Influence of the elastic modulus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547664" y="2935977"/>
            <a:ext cx="864096" cy="22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Plasticity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68025"/>
            <a:ext cx="336400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5364088" y="3296257"/>
            <a:ext cx="3267799" cy="2160000"/>
            <a:chOff x="4716016" y="3429000"/>
            <a:chExt cx="3921359" cy="2592000"/>
          </a:xfrm>
        </p:grpSpPr>
        <p:pic>
          <p:nvPicPr>
            <p:cNvPr id="20" name="Image 107" descr="C:\Users\ULG\Desktop\Fig\Localis\EF2dGrad-calibrage2-5%-E2d80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3429000"/>
              <a:ext cx="1545095" cy="25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Image 109" descr="C:\Users\ULG\Desktop\Fig\Localis\EF2dGrad-calibrage2-5%-E2d20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07225" y="3429000"/>
              <a:ext cx="1545095" cy="25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 111" descr="C:\Users\ULG\Desktop\Fig\Localis\EF2dGrad-calibrage2-5%-E2d5.pn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2280" y="3429000"/>
              <a:ext cx="1545095" cy="25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5578574" y="29176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Object 12"/>
          <p:cNvGraphicFramePr>
            <a:graphicFrameLocks noChangeAspect="1"/>
          </p:cNvGraphicFramePr>
          <p:nvPr/>
        </p:nvGraphicFramePr>
        <p:xfrm>
          <a:off x="7234758" y="2791961"/>
          <a:ext cx="10096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836" name="Equation" r:id="rId7" imgW="888840" imgH="444240" progId="Equation.DSMT4">
                  <p:embed/>
                </p:oleObj>
              </mc:Choice>
              <mc:Fallback>
                <p:oleObj name="Equation" r:id="rId7" imgW="888840" imgH="4442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4758" y="2791961"/>
                        <a:ext cx="100965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402188" y="5528265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D = 80 N          D = 20 N         D = 5 N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Second gradient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mechanical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law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Linear elastic law function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Independent  of p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Internal length scale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1828800" lvl="3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D represents the physical</a:t>
            </a:r>
          </a:p>
          <a:p>
            <a:pPr marL="1828800" lvl="3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microstructure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D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should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evaluated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experimental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measurements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Better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numerical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precision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if a few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elements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compose the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shear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band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width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Large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scale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…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611560" y="1484784"/>
          <a:ext cx="10477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837" name="Equation" r:id="rId9" imgW="927000" imgH="469800" progId="Equation.DSMT4">
                  <p:embed/>
                </p:oleObj>
              </mc:Choice>
              <mc:Fallback>
                <p:oleObj name="Equation" r:id="rId9" imgW="927000" imgH="469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84784"/>
                        <a:ext cx="1047750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 flipV="1">
            <a:off x="1062658" y="1890861"/>
            <a:ext cx="216024" cy="8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7"/>
          <p:cNvGrpSpPr/>
          <p:nvPr/>
        </p:nvGrpSpPr>
        <p:grpSpPr>
          <a:xfrm>
            <a:off x="1187624" y="1916832"/>
            <a:ext cx="648072" cy="144016"/>
            <a:chOff x="1187624" y="1556792"/>
            <a:chExt cx="216024" cy="14401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187624" y="1556792"/>
              <a:ext cx="0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187624" y="1700808"/>
              <a:ext cx="21602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483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548680"/>
            <a:ext cx="38839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Cross-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anisotropic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elasticity</a:t>
            </a:r>
            <a:endParaRPr lang="fr-BE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Linear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elasticity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(5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param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Biot’s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coefficients</a:t>
            </a: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Micro-homogeneity and micro-isotropy assumptions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(Cheng, 1997)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spcAft>
                <a:spcPts val="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for which K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is homogeneous and isotropic at grains scale.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52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graphicFrame>
        <p:nvGraphicFramePr>
          <p:cNvPr id="500738" name="Object 12"/>
          <p:cNvGraphicFramePr>
            <a:graphicFrameLocks noChangeAspect="1"/>
          </p:cNvGraphicFramePr>
          <p:nvPr/>
        </p:nvGraphicFramePr>
        <p:xfrm>
          <a:off x="5052838" y="692696"/>
          <a:ext cx="2903538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46" name="Equation" r:id="rId4" imgW="3263760" imgH="2692080" progId="Equation.DSMT4">
                  <p:embed/>
                </p:oleObj>
              </mc:Choice>
              <mc:Fallback>
                <p:oleObj name="Equation" r:id="rId4" imgW="3263760" imgH="269208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2838" y="692696"/>
                        <a:ext cx="2903538" cy="233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39" name="Object 3"/>
          <p:cNvGraphicFramePr>
            <a:graphicFrameLocks noChangeAspect="1"/>
          </p:cNvGraphicFramePr>
          <p:nvPr/>
        </p:nvGraphicFramePr>
        <p:xfrm>
          <a:off x="827584" y="1565424"/>
          <a:ext cx="1049337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47" name="Equation" r:id="rId6" imgW="927000" imgH="253800" progId="Equation.DSMT4">
                  <p:embed/>
                </p:oleObj>
              </mc:Choice>
              <mc:Fallback>
                <p:oleObj name="Equation" r:id="rId6" imgW="927000" imgH="253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565424"/>
                        <a:ext cx="1049337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40" name="Object 16"/>
          <p:cNvGraphicFramePr>
            <a:graphicFrameLocks noChangeAspect="1"/>
          </p:cNvGraphicFramePr>
          <p:nvPr/>
        </p:nvGraphicFramePr>
        <p:xfrm>
          <a:off x="2565301" y="1592411"/>
          <a:ext cx="1436687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48" name="Equation" r:id="rId8" imgW="1269720" imgH="228600" progId="Equation.DSMT4">
                  <p:embed/>
                </p:oleObj>
              </mc:Choice>
              <mc:Fallback>
                <p:oleObj name="Equation" r:id="rId8" imgW="1269720" imgH="2286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301" y="1592411"/>
                        <a:ext cx="1436687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41" name="Object 5"/>
          <p:cNvGraphicFramePr>
            <a:graphicFrameLocks noChangeAspect="1"/>
          </p:cNvGraphicFramePr>
          <p:nvPr/>
        </p:nvGraphicFramePr>
        <p:xfrm>
          <a:off x="827584" y="3573462"/>
          <a:ext cx="99218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49" name="Equation" r:id="rId10" imgW="876240" imgH="469800" progId="Equation.DSMT4">
                  <p:embed/>
                </p:oleObj>
              </mc:Choice>
              <mc:Fallback>
                <p:oleObj name="Equation" r:id="rId10" imgW="876240" imgH="4698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573462"/>
                        <a:ext cx="992187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42" name="Object 6"/>
          <p:cNvGraphicFramePr>
            <a:graphicFrameLocks noChangeAspect="1"/>
          </p:cNvGraphicFramePr>
          <p:nvPr/>
        </p:nvGraphicFramePr>
        <p:xfrm>
          <a:off x="2515245" y="3436863"/>
          <a:ext cx="133667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50" name="Equation" r:id="rId12" imgW="1180800" imgH="711000" progId="Equation.DSMT4">
                  <p:embed/>
                </p:oleObj>
              </mc:Choice>
              <mc:Fallback>
                <p:oleObj name="Equation" r:id="rId12" imgW="1180800" imgH="7110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45" y="3436863"/>
                        <a:ext cx="1336675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43" name="Object 7"/>
          <p:cNvGraphicFramePr>
            <a:graphicFrameLocks noChangeAspect="1"/>
          </p:cNvGraphicFramePr>
          <p:nvPr/>
        </p:nvGraphicFramePr>
        <p:xfrm>
          <a:off x="899592" y="1916832"/>
          <a:ext cx="7620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51" name="Equation" r:id="rId14" imgW="672840" imgH="431640" progId="Equation.DSMT4">
                  <p:embed/>
                </p:oleObj>
              </mc:Choice>
              <mc:Fallback>
                <p:oleObj name="Equation" r:id="rId14" imgW="672840" imgH="4316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916832"/>
                        <a:ext cx="762000" cy="474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44" name="Object 8"/>
          <p:cNvGraphicFramePr>
            <a:graphicFrameLocks noChangeAspect="1"/>
          </p:cNvGraphicFramePr>
          <p:nvPr/>
        </p:nvGraphicFramePr>
        <p:xfrm>
          <a:off x="2551187" y="1874218"/>
          <a:ext cx="12096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52" name="Equation" r:id="rId16" imgW="1066680" imgH="431640" progId="Equation.DSMT4">
                  <p:embed/>
                </p:oleObj>
              </mc:Choice>
              <mc:Fallback>
                <p:oleObj name="Equation" r:id="rId16" imgW="1066680" imgH="4316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87" y="1874218"/>
                        <a:ext cx="1209675" cy="474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45" name="Object 9"/>
          <p:cNvGraphicFramePr>
            <a:graphicFrameLocks noChangeAspect="1"/>
          </p:cNvGraphicFramePr>
          <p:nvPr/>
        </p:nvGraphicFramePr>
        <p:xfrm>
          <a:off x="788119" y="4366741"/>
          <a:ext cx="2271713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53" name="Equation" r:id="rId18" imgW="2006280" imgH="914400" progId="Equation.DSMT4">
                  <p:embed/>
                </p:oleObj>
              </mc:Choice>
              <mc:Fallback>
                <p:oleObj name="Equation" r:id="rId18" imgW="2006280" imgH="9144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19" y="4366741"/>
                        <a:ext cx="2271713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68144" y="3645024"/>
            <a:ext cx="298250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Anisotropic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plasticity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fabric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tensor</a:t>
            </a:r>
            <a:endParaRPr lang="fr-BE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Cohesion anisotropy with fabric tensor.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is the projection of the tensor on a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generalised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unit loading vector :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part: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Generalisation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with higher order tensor: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Orthotropy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Cross-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6"/>
          <p:cNvGraphicFramePr>
            <a:graphicFrameLocks noChangeAspect="1"/>
          </p:cNvGraphicFramePr>
          <p:nvPr/>
        </p:nvGraphicFramePr>
        <p:xfrm>
          <a:off x="467544" y="1525588"/>
          <a:ext cx="359410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0" name="Equation" r:id="rId4" imgW="3174840" imgH="520560" progId="Equation.DSMT4">
                  <p:embed/>
                </p:oleObj>
              </mc:Choice>
              <mc:Fallback>
                <p:oleObj name="Equation" r:id="rId4" imgW="3174840" imgH="5205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25588"/>
                        <a:ext cx="3594100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4000" y="0"/>
            <a:ext cx="288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53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Influence of mechanical anisotropy</a:t>
            </a:r>
          </a:p>
        </p:txBody>
      </p:sp>
      <p:graphicFrame>
        <p:nvGraphicFramePr>
          <p:cNvPr id="497670" name="Object 18"/>
          <p:cNvGraphicFramePr>
            <a:graphicFrameLocks noChangeAspect="1"/>
          </p:cNvGraphicFramePr>
          <p:nvPr/>
        </p:nvGraphicFramePr>
        <p:xfrm>
          <a:off x="755650" y="2276872"/>
          <a:ext cx="17811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1" name="Equation" r:id="rId7" imgW="1574640" imgH="393480" progId="Equation.DSMT4">
                  <p:embed/>
                </p:oleObj>
              </mc:Choice>
              <mc:Fallback>
                <p:oleObj name="Equation" r:id="rId7" imgW="157464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276872"/>
                        <a:ext cx="1781175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7671" name="Object 7"/>
          <p:cNvGraphicFramePr>
            <a:graphicFrameLocks noChangeAspect="1"/>
          </p:cNvGraphicFramePr>
          <p:nvPr/>
        </p:nvGraphicFramePr>
        <p:xfrm>
          <a:off x="792485" y="3472111"/>
          <a:ext cx="34194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2" name="Equation" r:id="rId9" imgW="3022560" imgH="355320" progId="Equation.DSMT4">
                  <p:embed/>
                </p:oleObj>
              </mc:Choice>
              <mc:Fallback>
                <p:oleObj name="Equation" r:id="rId9" imgW="3022560" imgH="35532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5" y="3472111"/>
                        <a:ext cx="3419475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8"/>
          <p:cNvGraphicFramePr>
            <a:graphicFrameLocks noChangeAspect="1"/>
          </p:cNvGraphicFramePr>
          <p:nvPr/>
        </p:nvGraphicFramePr>
        <p:xfrm>
          <a:off x="2987824" y="5477470"/>
          <a:ext cx="49561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3" name="Equation" r:id="rId11" imgW="4381200" imgH="761760" progId="Equation.DSMT4">
                  <p:embed/>
                </p:oleObj>
              </mc:Choice>
              <mc:Fallback>
                <p:oleObj name="Equation" r:id="rId11" imgW="4381200" imgH="76176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477470"/>
                        <a:ext cx="4956175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8"/>
          <p:cNvGraphicFramePr>
            <a:graphicFrameLocks noChangeAspect="1"/>
          </p:cNvGraphicFramePr>
          <p:nvPr/>
        </p:nvGraphicFramePr>
        <p:xfrm>
          <a:off x="792212" y="4149725"/>
          <a:ext cx="47879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4" name="Equation" r:id="rId13" imgW="4228920" imgH="711000" progId="Equation.DSMT4">
                  <p:embed/>
                </p:oleObj>
              </mc:Choice>
              <mc:Fallback>
                <p:oleObj name="Equation" r:id="rId13" imgW="4228920" imgH="711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12" y="4149725"/>
                        <a:ext cx="4787900" cy="779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8"/>
          <p:cNvGraphicFramePr>
            <a:graphicFrameLocks noChangeAspect="1"/>
          </p:cNvGraphicFramePr>
          <p:nvPr/>
        </p:nvGraphicFramePr>
        <p:xfrm>
          <a:off x="790575" y="5311775"/>
          <a:ext cx="173990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5" name="Equation" r:id="rId15" imgW="1536480" imgH="1041120" progId="Equation.DSMT4">
                  <p:embed/>
                </p:oleObj>
              </mc:Choice>
              <mc:Fallback>
                <p:oleObj name="Equation" r:id="rId15" imgW="1536480" imgH="104112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5" y="5311775"/>
                        <a:ext cx="1739900" cy="1141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7678" name="Object 14"/>
          <p:cNvGraphicFramePr>
            <a:graphicFrameLocks noChangeAspect="1"/>
          </p:cNvGraphicFramePr>
          <p:nvPr/>
        </p:nvGraphicFramePr>
        <p:xfrm>
          <a:off x="2987824" y="2564904"/>
          <a:ext cx="17668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6" name="Equation" r:id="rId17" imgW="1562040" imgH="279360" progId="Equation.DSMT4">
                  <p:embed/>
                </p:oleObj>
              </mc:Choice>
              <mc:Fallback>
                <p:oleObj name="Equation" r:id="rId17" imgW="1562040" imgH="27936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564904"/>
                        <a:ext cx="1766887" cy="306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7679" name="Object 15"/>
          <p:cNvGraphicFramePr>
            <a:graphicFrameLocks noChangeAspect="1"/>
          </p:cNvGraphicFramePr>
          <p:nvPr/>
        </p:nvGraphicFramePr>
        <p:xfrm>
          <a:off x="745456" y="2613347"/>
          <a:ext cx="1738312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87" name="Equation" r:id="rId19" imgW="1536480" imgH="419040" progId="Equation.DSMT4">
                  <p:embed/>
                </p:oleObj>
              </mc:Choice>
              <mc:Fallback>
                <p:oleObj name="Equation" r:id="rId19" imgW="1536480" imgH="419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456" y="2613347"/>
                        <a:ext cx="1738312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Connector 26"/>
          <p:cNvCxnSpPr/>
          <p:nvPr/>
        </p:nvCxnSpPr>
        <p:spPr>
          <a:xfrm flipV="1">
            <a:off x="6444208" y="5858222"/>
            <a:ext cx="1368152" cy="4320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7681" name="Picture 1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970303" y="3184510"/>
            <a:ext cx="292088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56176" y="3140968"/>
            <a:ext cx="259575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Viscosity</a:t>
            </a:r>
            <a:endParaRPr lang="fr-BE" sz="12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Time-dependent plastic strain, delayed plastic deformation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Progressive evolution of the material microstructure or to mechanical properties degradation (damage)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Viscoplastic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loading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surface and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potential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surface:</a:t>
            </a: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Delayed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viscoplastic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hardening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function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25798" y="2492896"/>
          <a:ext cx="349091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67" name="Equation" r:id="rId3" imgW="3085920" imgH="533160" progId="Equation.DSMT4">
                  <p:embed/>
                </p:oleObj>
              </mc:Choice>
              <mc:Fallback>
                <p:oleObj name="Equation" r:id="rId3" imgW="3085920" imgH="53316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98" y="2492896"/>
                        <a:ext cx="3490912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6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6650" y="4299401"/>
            <a:ext cx="5027838" cy="208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50792" y="1772816"/>
          <a:ext cx="1265693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68" name="Equation" r:id="rId6" imgW="1079280" imgH="253800" progId="Equation.DSMT4">
                  <p:embed/>
                </p:oleObj>
              </mc:Choice>
              <mc:Fallback>
                <p:oleObj name="Equation" r:id="rId6" imgW="1079280" imgH="253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92" y="1772816"/>
                        <a:ext cx="1265693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54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Viscosity</a:t>
            </a:r>
          </a:p>
        </p:txBody>
      </p:sp>
      <p:graphicFrame>
        <p:nvGraphicFramePr>
          <p:cNvPr id="501764" name="Object 14"/>
          <p:cNvGraphicFramePr>
            <a:graphicFrameLocks noChangeAspect="1"/>
          </p:cNvGraphicFramePr>
          <p:nvPr/>
        </p:nvGraphicFramePr>
        <p:xfrm>
          <a:off x="606748" y="3116386"/>
          <a:ext cx="3605212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69" name="Equation" r:id="rId8" imgW="3187440" imgH="482400" progId="Equation.DSMT4">
                  <p:embed/>
                </p:oleObj>
              </mc:Choice>
              <mc:Fallback>
                <p:oleObj name="Equation" r:id="rId8" imgW="3187440" imgH="4824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48" y="3116386"/>
                        <a:ext cx="3605212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65" name="Object 14"/>
          <p:cNvGraphicFramePr>
            <a:graphicFrameLocks noChangeAspect="1"/>
          </p:cNvGraphicFramePr>
          <p:nvPr/>
        </p:nvGraphicFramePr>
        <p:xfrm>
          <a:off x="669479" y="4725144"/>
          <a:ext cx="2065337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70" name="Equation" r:id="rId10" imgW="1828800" imgH="482400" progId="Equation.DSMT4">
                  <p:embed/>
                </p:oleObj>
              </mc:Choice>
              <mc:Fallback>
                <p:oleObj name="Equation" r:id="rId10" imgW="1828800" imgH="4824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479" y="4725144"/>
                        <a:ext cx="2065337" cy="528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4"/>
          <p:cNvGraphicFramePr>
            <a:graphicFrameLocks noChangeAspect="1"/>
          </p:cNvGraphicFramePr>
          <p:nvPr/>
        </p:nvGraphicFramePr>
        <p:xfrm>
          <a:off x="557883" y="3591867"/>
          <a:ext cx="149383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71" name="Equation" r:id="rId12" imgW="1320480" imgH="507960" progId="Equation.DSMT4">
                  <p:embed/>
                </p:oleObj>
              </mc:Choice>
              <mc:Fallback>
                <p:oleObj name="Equation" r:id="rId12" imgW="1320480" imgH="5079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83" y="3591867"/>
                        <a:ext cx="1493837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04" name="Picture 12" descr="C:\Users\ULg\Desktop\kvar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4000" y="550606"/>
            <a:ext cx="6120000" cy="6046734"/>
          </a:xfrm>
          <a:prstGeom prst="rect">
            <a:avLst/>
          </a:prstGeom>
          <a:noFill/>
        </p:spPr>
      </p:pic>
      <p:pic>
        <p:nvPicPr>
          <p:cNvPr id="213005" name="Picture 13" descr="C:\Users\ULg\Desktop\kvar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4680" y="550606"/>
            <a:ext cx="6120000" cy="6046734"/>
          </a:xfrm>
          <a:prstGeom prst="rect">
            <a:avLst/>
          </a:prstGeom>
          <a:noFill/>
        </p:spPr>
      </p:pic>
      <p:pic>
        <p:nvPicPr>
          <p:cNvPr id="213006" name="Picture 14" descr="C:\Users\ULg\Desktop\kvar_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4000" y="550606"/>
            <a:ext cx="6120000" cy="6046746"/>
          </a:xfrm>
          <a:prstGeom prst="rect">
            <a:avLst/>
          </a:prstGeom>
          <a:noFill/>
        </p:spPr>
      </p:pic>
      <p:pic>
        <p:nvPicPr>
          <p:cNvPr id="213003" name="Picture 11" descr="C:\Users\ULg\Desktop\kvar_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4000" y="550606"/>
            <a:ext cx="6120000" cy="6046746"/>
          </a:xfrm>
          <a:prstGeom prst="rect">
            <a:avLst/>
          </a:prstGeom>
          <a:noFill/>
        </p:spPr>
      </p:pic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Reproduction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the end of excavation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(a)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Volumetric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(b) Equivalent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     total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(c) Equivalent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     plastic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strain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(d) P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lastic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strain and a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 part of the elastic one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8964" name="Object 18"/>
          <p:cNvGraphicFramePr>
            <a:graphicFrameLocks noChangeAspect="1"/>
          </p:cNvGraphicFramePr>
          <p:nvPr/>
        </p:nvGraphicFramePr>
        <p:xfrm>
          <a:off x="395536" y="3068960"/>
          <a:ext cx="165258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1" name="Equation" r:id="rId7" imgW="1460160" imgH="330120" progId="Equation.DSMT4">
                  <p:embed/>
                </p:oleObj>
              </mc:Choice>
              <mc:Fallback>
                <p:oleObj name="Equation" r:id="rId7" imgW="1460160" imgH="33012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068960"/>
                        <a:ext cx="1652588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1475656" y="4140374"/>
          <a:ext cx="1266825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2" name="Equation" r:id="rId9" imgW="952200" imgH="380880" progId="Equation.DSMT4">
                  <p:embed/>
                </p:oleObj>
              </mc:Choice>
              <mc:Fallback>
                <p:oleObj name="Equation" r:id="rId9" imgW="952200" imgH="3808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140374"/>
                        <a:ext cx="1266825" cy="512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61" name="Object 1"/>
          <p:cNvGraphicFramePr>
            <a:graphicFrameLocks noChangeAspect="1"/>
          </p:cNvGraphicFramePr>
          <p:nvPr/>
        </p:nvGraphicFramePr>
        <p:xfrm>
          <a:off x="1486818" y="3675881"/>
          <a:ext cx="99695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3" name="Equation" r:id="rId11" imgW="749160" imgH="190440" progId="Equation.DSMT4">
                  <p:embed/>
                </p:oleObj>
              </mc:Choice>
              <mc:Fallback>
                <p:oleObj name="Equation" r:id="rId11" imgW="749160" imgH="1904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6818" y="3675881"/>
                        <a:ext cx="99695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/>
          <p:cNvGraphicFramePr>
            <a:graphicFrameLocks noChangeAspect="1"/>
          </p:cNvGraphicFramePr>
          <p:nvPr/>
        </p:nvGraphicFramePr>
        <p:xfrm>
          <a:off x="1475656" y="4932461"/>
          <a:ext cx="131603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4" name="Equation" r:id="rId13" imgW="990360" imgH="380880" progId="Equation.DSMT4">
                  <p:embed/>
                </p:oleObj>
              </mc:Choice>
              <mc:Fallback>
                <p:oleObj name="Equation" r:id="rId13" imgW="990360" imgH="3808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932461"/>
                        <a:ext cx="1316038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30" name="Object 6"/>
          <p:cNvGraphicFramePr>
            <a:graphicFrameLocks noChangeAspect="1"/>
          </p:cNvGraphicFramePr>
          <p:nvPr/>
        </p:nvGraphicFramePr>
        <p:xfrm>
          <a:off x="429220" y="5974358"/>
          <a:ext cx="241458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5" name="Equation" r:id="rId15" imgW="2133360" imgH="304560" progId="Equation.DSMT4">
                  <p:embed/>
                </p:oleObj>
              </mc:Choice>
              <mc:Fallback>
                <p:oleObj name="Equation" r:id="rId15" imgW="2133360" imgH="3045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20" y="5974358"/>
                        <a:ext cx="2414588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1"/>
          <p:cNvGrpSpPr/>
          <p:nvPr/>
        </p:nvGrpSpPr>
        <p:grpSpPr>
          <a:xfrm>
            <a:off x="721285" y="1033686"/>
            <a:ext cx="1387521" cy="1891258"/>
            <a:chOff x="721285" y="4634086"/>
            <a:chExt cx="1387521" cy="1891258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21285" y="4725344"/>
              <a:ext cx="133043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728018" y="4634086"/>
              <a:ext cx="0" cy="108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532806" y="6525344"/>
              <a:ext cx="5760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679775" y="5025201"/>
              <a:ext cx="0" cy="1080000"/>
            </a:xfrm>
            <a:prstGeom prst="line">
              <a:avLst/>
            </a:prstGeom>
            <a:ln w="38100">
              <a:solidFill>
                <a:srgbClr val="003399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251520" y="5445224"/>
            <a:ext cx="266429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7668344" y="4869160"/>
            <a:ext cx="14401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EDZ extension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increase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5" name="Object 1"/>
          <p:cNvGraphicFramePr>
            <a:graphicFrameLocks noChangeAspect="1"/>
          </p:cNvGraphicFramePr>
          <p:nvPr/>
        </p:nvGraphicFramePr>
        <p:xfrm>
          <a:off x="5220072" y="1066130"/>
          <a:ext cx="608012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6" name="Equation" r:id="rId18" imgW="457200" imgH="203040" progId="Equation.DSMT4">
                  <p:embed/>
                </p:oleObj>
              </mc:Choice>
              <mc:Fallback>
                <p:oleObj name="Equation" r:id="rId18" imgW="457200" imgH="2030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066130"/>
                        <a:ext cx="608012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"/>
          <p:cNvGraphicFramePr>
            <a:graphicFrameLocks noChangeAspect="1"/>
          </p:cNvGraphicFramePr>
          <p:nvPr/>
        </p:nvGraphicFramePr>
        <p:xfrm>
          <a:off x="8316416" y="1066130"/>
          <a:ext cx="608012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7" name="Equation" r:id="rId20" imgW="457200" imgH="203040" progId="Equation.DSMT4">
                  <p:embed/>
                </p:oleObj>
              </mc:Choice>
              <mc:Fallback>
                <p:oleObj name="Equation" r:id="rId20" imgW="457200" imgH="203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416" y="1066130"/>
                        <a:ext cx="608012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"/>
          <p:cNvGraphicFramePr>
            <a:graphicFrameLocks noChangeAspect="1"/>
          </p:cNvGraphicFramePr>
          <p:nvPr/>
        </p:nvGraphicFramePr>
        <p:xfrm>
          <a:off x="5220072" y="3933056"/>
          <a:ext cx="608012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8" name="Equation" r:id="rId22" imgW="457200" imgH="203040" progId="Equation.DSMT4">
                  <p:embed/>
                </p:oleObj>
              </mc:Choice>
              <mc:Fallback>
                <p:oleObj name="Equation" r:id="rId22" imgW="457200" imgH="2030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933056"/>
                        <a:ext cx="608012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1"/>
          <p:cNvGraphicFramePr>
            <a:graphicFrameLocks noChangeAspect="1"/>
          </p:cNvGraphicFramePr>
          <p:nvPr/>
        </p:nvGraphicFramePr>
        <p:xfrm>
          <a:off x="8100392" y="3933056"/>
          <a:ext cx="8270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9" name="Equation" r:id="rId23" imgW="622080" imgH="393480" progId="Equation.DSMT4">
                  <p:embed/>
                </p:oleObj>
              </mc:Choice>
              <mc:Fallback>
                <p:oleObj name="Equation" r:id="rId23" imgW="62208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92" y="3933056"/>
                        <a:ext cx="827088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55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281" y="1340768"/>
            <a:ext cx="611604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92896"/>
            <a:ext cx="2700000" cy="15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5100" y="620688"/>
            <a:ext cx="6120000" cy="589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4276" y="628308"/>
            <a:ext cx="6102000" cy="588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Drainage /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BE" sz="1200" u="sng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reproduction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     Horizontal			             Oblique 45°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     Vertical			             Horizontal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l-GR" sz="1200" dirty="0" smtClean="0">
                <a:latin typeface="Times New Roman"/>
                <a:cs typeface="Times New Roman"/>
              </a:rPr>
              <a:t>α</a:t>
            </a:r>
            <a:r>
              <a:rPr lang="fr-BE" sz="1200" baseline="-25000" dirty="0" smtClean="0">
                <a:latin typeface="Times New Roman"/>
                <a:cs typeface="Times New Roman"/>
              </a:rPr>
              <a:t>v</a:t>
            </a:r>
            <a:r>
              <a:rPr lang="fr-BE" sz="1200" dirty="0" smtClean="0">
                <a:latin typeface="Times New Roman"/>
                <a:cs typeface="Times New Roman"/>
              </a:rPr>
              <a:t> = 10</a:t>
            </a:r>
            <a:r>
              <a:rPr lang="fr-BE" sz="1200" baseline="30000" dirty="0" smtClean="0">
                <a:latin typeface="Times New Roman"/>
                <a:cs typeface="Times New Roman"/>
              </a:rPr>
              <a:t>-3</a:t>
            </a:r>
            <a:r>
              <a:rPr lang="fr-BE" sz="1200" dirty="0" smtClean="0">
                <a:latin typeface="Times New Roman"/>
                <a:cs typeface="Times New Roman"/>
              </a:rPr>
              <a:t> m/s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Good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matching</a:t>
            </a: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HM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effect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-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w,h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&gt;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w,v</a:t>
            </a:r>
            <a:endParaRPr lang="fr-BE" sz="12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56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Desaturation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EDZ / w reproduction</a:t>
            </a:r>
          </a:p>
          <a:p>
            <a:pPr marL="457200" indent="-457200">
              <a:lnSpc>
                <a:spcPct val="80000"/>
              </a:lnSpc>
              <a:buFontTx/>
              <a:buChar char="-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wall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/>
              <a:buChar char="à"/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Low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vertical drainage</a:t>
            </a:r>
          </a:p>
          <a:p>
            <a:pPr marL="457200" indent="-457200">
              <a:lnSpc>
                <a:spcPct val="80000"/>
              </a:lnSpc>
              <a:buFont typeface="Wingdings"/>
              <a:buChar char="à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/>
              <a:buChar char="à"/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w,h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&gt;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w,v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   :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w,h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/v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= 4 10</a:t>
            </a:r>
            <a:r>
              <a:rPr lang="en-US" sz="1200" baseline="30000" dirty="0" smtClean="0">
                <a:latin typeface="Arial" pitchFamily="34" charset="0"/>
                <a:cs typeface="Arial" pitchFamily="34" charset="0"/>
              </a:rPr>
              <a:t>-20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/ 1.33 10</a:t>
            </a:r>
            <a:r>
              <a:rPr lang="en-US" sz="1200" baseline="30000" dirty="0" smtClean="0">
                <a:latin typeface="Arial" pitchFamily="34" charset="0"/>
                <a:cs typeface="Arial" pitchFamily="34" charset="0"/>
              </a:rPr>
              <a:t>-20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[m²]</a:t>
            </a:r>
          </a:p>
          <a:p>
            <a:pPr marL="457200" indent="-457200">
              <a:lnSpc>
                <a:spcPct val="80000"/>
              </a:lnSpc>
              <a:buFont typeface="Wingdings"/>
              <a:buChar char="à"/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buFont typeface="Wingdings"/>
              <a:buChar char="à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57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06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18" y="2961264"/>
            <a:ext cx="2859541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4150" y="2961264"/>
            <a:ext cx="3393409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53223" y="3033272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Vertical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35203" y="3033296"/>
            <a:ext cx="0" cy="216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644" name="Picture 4" descr="D:\MyDoc_b.pardoen\These\Publications\05 International Journal of Rock Mechanics and Mining Sciences - SDZ\Paper_v1\SDZ_loc_206_localisation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510" y="2968897"/>
            <a:ext cx="2711986" cy="2692351"/>
          </a:xfrm>
          <a:prstGeom prst="rect">
            <a:avLst/>
          </a:prstGeom>
          <a:noFill/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840760" y="2708920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,,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w,ij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,0 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[-]</a:t>
            </a:r>
            <a:endParaRPr lang="fr-BE" sz="12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/>
        </p:nvGraphicFramePr>
        <p:xfrm>
          <a:off x="1043608" y="4825727"/>
          <a:ext cx="18129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79" name="Equation" r:id="rId7" imgW="1434960" imgH="393480" progId="Equation.DSMT4">
                  <p:embed/>
                </p:oleObj>
              </mc:Choice>
              <mc:Fallback>
                <p:oleObj name="Equation" r:id="rId7" imgW="143496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825727"/>
                        <a:ext cx="18129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Permeability evolution and water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Convergence</a:t>
            </a:r>
            <a:endParaRPr lang="fr-FR" sz="12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deviatoric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strain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Velocity norm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Diametrical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convergence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5786" name="Object 3"/>
          <p:cNvGraphicFramePr>
            <a:graphicFrameLocks noChangeAspect="1"/>
          </p:cNvGraphicFramePr>
          <p:nvPr/>
        </p:nvGraphicFramePr>
        <p:xfrm>
          <a:off x="1547664" y="2780928"/>
          <a:ext cx="1049338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31" name="Equation" r:id="rId3" imgW="927000" imgH="304560" progId="Equation.DSMT4">
                  <p:embed/>
                </p:oleObj>
              </mc:Choice>
              <mc:Fallback>
                <p:oleObj name="Equation" r:id="rId3" imgW="927000" imgH="3045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2780928"/>
                        <a:ext cx="1049338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58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Picture 5" descr="D:\MyDoc_b.pardoen\These\Oral defense\Fig\conv_aniso_01 - 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005064"/>
            <a:ext cx="2636380" cy="2520000"/>
          </a:xfrm>
          <a:prstGeom prst="rect">
            <a:avLst/>
          </a:prstGeom>
          <a:noFill/>
        </p:spPr>
      </p:pic>
      <p:pic>
        <p:nvPicPr>
          <p:cNvPr id="183302" name="Picture 6" descr="D:\MyDoc_b.pardoen\These\Oral defense\Fig\conv_aniso_01 - Copy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2906" y="4005064"/>
            <a:ext cx="943150" cy="2520000"/>
          </a:xfrm>
          <a:prstGeom prst="rect">
            <a:avLst/>
          </a:prstGeom>
          <a:noFill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1287" y="4005064"/>
            <a:ext cx="368107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1" name="Picture 3" descr="D:\MyDoc_b.pardoen\These\Oral defense\Fig\aniso_bandformation0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726604"/>
            <a:ext cx="301416" cy="3160800"/>
          </a:xfrm>
          <a:prstGeom prst="rect">
            <a:avLst/>
          </a:prstGeom>
          <a:noFill/>
        </p:spPr>
      </p:pic>
      <p:pic>
        <p:nvPicPr>
          <p:cNvPr id="309252" name="Picture 4" descr="D:\MyDoc_b.pardoen\These\Oral defense\Fig\aniso_bandformation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8447" y="726604"/>
            <a:ext cx="1637425" cy="3160800"/>
          </a:xfrm>
          <a:prstGeom prst="rect">
            <a:avLst/>
          </a:prstGeom>
          <a:noFill/>
        </p:spPr>
      </p:pic>
      <p:pic>
        <p:nvPicPr>
          <p:cNvPr id="309253" name="Picture 5" descr="D:\MyDoc_b.pardoen\These\Oral defense\Fig\aniso_bandformation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76639" y="726604"/>
            <a:ext cx="1649644" cy="3160800"/>
          </a:xfrm>
          <a:prstGeom prst="rect">
            <a:avLst/>
          </a:prstGeom>
          <a:noFill/>
        </p:spPr>
      </p:pic>
      <p:pic>
        <p:nvPicPr>
          <p:cNvPr id="309254" name="Picture 6" descr="D:\MyDoc_b.pardoen\These\Oral defense\Fig\aniso_bandformation0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04831" y="726604"/>
            <a:ext cx="1649644" cy="3160800"/>
          </a:xfrm>
          <a:prstGeom prst="rect">
            <a:avLst/>
          </a:prstGeom>
          <a:noFill/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83020" y="188640"/>
          <a:ext cx="174619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= 0.04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 = 16.8 </a:t>
                      </a: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930262" y="188640"/>
          <a:ext cx="174619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= 0.00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 = 21</a:t>
                      </a:r>
                      <a:r>
                        <a:rPr lang="fr-BE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BE" sz="12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3445303" y="188640"/>
          <a:ext cx="174619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fr-BE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l-GR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fr-BE" sz="1200" b="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r,0</a:t>
                      </a:r>
                      <a:r>
                        <a:rPr lang="fr-BE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= 0.08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fr-BE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BE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= 15.4 </a:t>
                      </a:r>
                      <a:r>
                        <a:rPr lang="fr-BE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endParaRPr lang="fr-BE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Mechanical anisotropy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Kinetics of drying process – Mixed boundary condition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Non-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classical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mixed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boundary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condition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Progressive </a:t>
            </a:r>
            <a:r>
              <a:rPr lang="fr-BE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thermodynamic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equilibrium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vapour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transfer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Vapour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transfer in a boundary layer.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Non-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classical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mixed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boundary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 condition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Liquid water   +   water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vapour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120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12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Seepage flow :</a:t>
            </a:r>
          </a:p>
          <a:p>
            <a:pPr algn="just" defTabSz="4238625">
              <a:spcAft>
                <a:spcPts val="1200"/>
              </a:spcAft>
              <a:buFontTx/>
              <a:buChar char="-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1200"/>
              </a:spcAft>
              <a:buFontTx/>
              <a:buChar char="-"/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algn="just" defTabSz="4238625">
              <a:spcAft>
                <a:spcPts val="0"/>
              </a:spcAft>
              <a:buFontTx/>
              <a:buChar char="-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Evaporation flow : </a:t>
            </a:r>
          </a:p>
          <a:p>
            <a:pPr algn="just" defTabSz="4238625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Nasrallah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Perre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, 1988)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59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908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3960440" cy="29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" name="Object 41"/>
          <p:cNvGraphicFramePr>
            <a:graphicFrameLocks noChangeAspect="1"/>
          </p:cNvGraphicFramePr>
          <p:nvPr/>
        </p:nvGraphicFramePr>
        <p:xfrm>
          <a:off x="539750" y="3485778"/>
          <a:ext cx="357663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56" name="Equation" r:id="rId4" imgW="2692080" imgH="444240" progId="Equation.DSMT4">
                  <p:embed/>
                </p:oleObj>
              </mc:Choice>
              <mc:Fallback>
                <p:oleObj name="Equation" r:id="rId4" imgW="2692080" imgH="44424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485778"/>
                        <a:ext cx="3576638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Connector 35"/>
          <p:cNvCxnSpPr/>
          <p:nvPr/>
        </p:nvCxnSpPr>
        <p:spPr>
          <a:xfrm flipV="1">
            <a:off x="899592" y="4984301"/>
            <a:ext cx="20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Object 41"/>
          <p:cNvGraphicFramePr>
            <a:graphicFrameLocks noChangeAspect="1"/>
          </p:cNvGraphicFramePr>
          <p:nvPr/>
        </p:nvGraphicFramePr>
        <p:xfrm>
          <a:off x="607542" y="4709741"/>
          <a:ext cx="1300162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57" name="Equation" r:id="rId6" imgW="977760" imgH="203040" progId="Equation.DSMT4">
                  <p:embed/>
                </p:oleObj>
              </mc:Choice>
              <mc:Fallback>
                <p:oleObj name="Equation" r:id="rId6" imgW="977760" imgH="2030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42" y="4709741"/>
                        <a:ext cx="1300162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1"/>
          <p:cNvGraphicFramePr>
            <a:graphicFrameLocks noChangeAspect="1"/>
          </p:cNvGraphicFramePr>
          <p:nvPr/>
        </p:nvGraphicFramePr>
        <p:xfrm>
          <a:off x="539750" y="2780928"/>
          <a:ext cx="79375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58" name="Equation" r:id="rId8" imgW="596880" imgH="203040" progId="Equation.DSMT4">
                  <p:embed/>
                </p:oleObj>
              </mc:Choice>
              <mc:Fallback>
                <p:oleObj name="Equation" r:id="rId8" imgW="596880" imgH="2030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780928"/>
                        <a:ext cx="793750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5076056" y="5085184"/>
            <a:ext cx="40324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Evaporation and seepage flows at gallery wall for a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  constant air ventilation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(Gerard et al., 2008)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err="1" smtClean="0">
                <a:latin typeface="Arial" pitchFamily="34" charset="0"/>
                <a:cs typeface="Arial" pitchFamily="34" charset="0"/>
              </a:rPr>
              <a:t>Fracturing</a:t>
            </a: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Anisotropies:	- stress :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&gt;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~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v</a:t>
            </a:r>
          </a:p>
          <a:p>
            <a:pPr marL="457200" indent="-457200">
              <a:lnSpc>
                <a:spcPct val="80000"/>
              </a:lnSpc>
            </a:pPr>
            <a:endParaRPr lang="fr-BE" sz="1200" baseline="-25000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lnSpc>
                <a:spcPct val="80000"/>
              </a:lnSpc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material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: HM cross-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anisotropy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371600" lvl="2" indent="-457200">
              <a:lnSpc>
                <a:spcPct val="80000"/>
              </a:lnSpc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Galery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// to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lnSpc>
                <a:spcPct val="80000"/>
              </a:lnSpc>
            </a:pP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				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Galery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// to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3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Issues	:	Prediction of the fracturing.</a:t>
            </a:r>
          </a:p>
          <a:p>
            <a:pPr marL="457200" indent="-457200">
              <a:lnSpc>
                <a:spcPct val="80000"/>
              </a:lnSpc>
              <a:spcAft>
                <a:spcPts val="3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Effect of anisotropies ?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Permeability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&amp; relation to fractures ?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" descr="D:\MyDoc_b.pardoen\These\Redac\Version_2\Figures\ch02_COX_bureURL_o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492896"/>
            <a:ext cx="3510390" cy="2088232"/>
          </a:xfrm>
          <a:prstGeom prst="rect">
            <a:avLst/>
          </a:prstGeom>
          <a:noFill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0808"/>
            <a:ext cx="2361600" cy="179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149080"/>
            <a:ext cx="3466800" cy="18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599954" y="2755776"/>
            <a:ext cx="609600" cy="419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09553" y="2420888"/>
            <a:ext cx="786383" cy="3444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04778" y="3848100"/>
            <a:ext cx="747142" cy="4449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04704" y="3429000"/>
            <a:ext cx="609600" cy="419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4" name="Picture 4" descr="C:\Users\ULg\Desktop\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508466"/>
            <a:ext cx="1944000" cy="1288756"/>
          </a:xfrm>
          <a:prstGeom prst="rect">
            <a:avLst/>
          </a:prstGeom>
          <a:noFill/>
        </p:spPr>
      </p:pic>
      <p:pic>
        <p:nvPicPr>
          <p:cNvPr id="35845" name="Picture 5" descr="C:\Users\ULg\Desktop\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266985"/>
            <a:ext cx="1396800" cy="2306031"/>
          </a:xfrm>
          <a:prstGeom prst="rect">
            <a:avLst/>
          </a:prstGeom>
          <a:noFill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380312" y="978953"/>
            <a:ext cx="151216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</a:pPr>
            <a:r>
              <a:rPr lang="fr-BE" sz="1000" dirty="0" smtClean="0">
                <a:latin typeface="Arial" pitchFamily="34" charset="0"/>
                <a:cs typeface="Arial" pitchFamily="34" charset="0"/>
              </a:rPr>
              <a:t>(Armand et al., 2014)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1720" y="3717032"/>
            <a:ext cx="609600" cy="419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Context</a:t>
            </a:r>
          </a:p>
        </p:txBody>
      </p:sp>
      <p:graphicFrame>
        <p:nvGraphicFramePr>
          <p:cNvPr id="21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Kinetics of drying process – Water </a:t>
            </a:r>
            <a:r>
              <a:rPr lang="en-US" sz="1600" b="1" dirty="0" err="1" smtClean="0">
                <a:solidFill>
                  <a:srgbClr val="2D2DB9"/>
                </a:solidFill>
                <a:latin typeface="Arial" pitchFamily="34" charset="0"/>
              </a:rPr>
              <a:t>vapour</a:t>
            </a:r>
            <a:r>
              <a:rPr lang="en-US" sz="1600" b="1" dirty="0" smtClean="0">
                <a:solidFill>
                  <a:srgbClr val="2D2DB9"/>
                </a:solidFill>
                <a:latin typeface="Arial" pitchFamily="34" charset="0"/>
              </a:rPr>
              <a:t> transfer</a:t>
            </a:r>
            <a:endParaRPr lang="en-GB" sz="1600" b="1" dirty="0" smtClean="0">
              <a:solidFill>
                <a:srgbClr val="2D2DB9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Drying test :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	saline solutions (control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vapour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phase &amp; RH), or convective drying tests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Drying flux curve: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Thermo-hydraulic process and exchanges in a boundary layer.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1. Preheating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2. Constant flux : 	        heat totally used for water evaporation, saturated boundary layer, external conditions (RH, T, v).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3. Decrease of the flow :  internal resistances restrict the water outflow,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desaturation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the boundary layer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400" b="1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				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sz="1200" dirty="0" smtClean="0">
                <a:latin typeface="Times New Roman"/>
                <a:cs typeface="Times New Roman"/>
                <a:sym typeface="Wingdings" pitchFamily="2" charset="2"/>
              </a:rPr>
              <a:t>α</a:t>
            </a:r>
            <a:r>
              <a:rPr lang="fr-BE" sz="1200" baseline="-25000" dirty="0" smtClean="0">
                <a:latin typeface="Times New Roman"/>
                <a:cs typeface="Times New Roman"/>
                <a:sym typeface="Wingdings" pitchFamily="2" charset="2"/>
              </a:rPr>
              <a:t>v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depends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external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drying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conditions (RH, T, v)</a:t>
            </a:r>
          </a:p>
        </p:txBody>
      </p:sp>
      <p:graphicFrame>
        <p:nvGraphicFramePr>
          <p:cNvPr id="15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60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69" descr="courbe de séch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223" y="2911511"/>
            <a:ext cx="3067787" cy="2051138"/>
          </a:xfrm>
          <a:prstGeom prst="rect">
            <a:avLst/>
          </a:prstGeom>
          <a:noFill/>
        </p:spPr>
      </p:pic>
      <p:sp>
        <p:nvSpPr>
          <p:cNvPr id="9" name="Rectangle 84"/>
          <p:cNvSpPr>
            <a:spLocks noChangeArrowheads="1"/>
          </p:cNvSpPr>
          <p:nvPr/>
        </p:nvSpPr>
        <p:spPr bwMode="auto">
          <a:xfrm>
            <a:off x="5234171" y="3182023"/>
            <a:ext cx="462249" cy="1548757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10" name="Rectangle 85"/>
          <p:cNvSpPr>
            <a:spLocks noChangeArrowheads="1"/>
          </p:cNvSpPr>
          <p:nvPr/>
        </p:nvSpPr>
        <p:spPr bwMode="auto">
          <a:xfrm>
            <a:off x="4130637" y="3193914"/>
            <a:ext cx="1101371" cy="1548757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11" name="Rectangle 86"/>
          <p:cNvSpPr>
            <a:spLocks noChangeArrowheads="1"/>
          </p:cNvSpPr>
          <p:nvPr/>
        </p:nvSpPr>
        <p:spPr bwMode="auto">
          <a:xfrm>
            <a:off x="2933331" y="3205805"/>
            <a:ext cx="1169743" cy="1548757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760412" y="3800580"/>
            <a:ext cx="19623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err="1" smtClean="0">
                <a:latin typeface="Arial" pitchFamily="34" charset="0"/>
                <a:cs typeface="Arial" pitchFamily="34" charset="0"/>
              </a:rPr>
              <a:t>Drying</a:t>
            </a: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b="1" dirty="0" err="1" smtClean="0">
                <a:latin typeface="Arial" pitchFamily="34" charset="0"/>
                <a:cs typeface="Arial" pitchFamily="34" charset="0"/>
              </a:rPr>
              <a:t>vapour</a:t>
            </a: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 flux, 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61987" y="4812165"/>
            <a:ext cx="2853755" cy="259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latin typeface="Arial" pitchFamily="34" charset="0"/>
                <a:cs typeface="Arial" pitchFamily="34" charset="0"/>
              </a:rPr>
              <a:t>Water content, w</a:t>
            </a:r>
          </a:p>
        </p:txBody>
      </p:sp>
      <p:pic>
        <p:nvPicPr>
          <p:cNvPr id="14" name="Picture 71" descr="évolution temporelle tempéra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570" y="2875000"/>
            <a:ext cx="2985155" cy="2089737"/>
          </a:xfrm>
          <a:prstGeom prst="rect">
            <a:avLst/>
          </a:prstGeom>
          <a:noFill/>
        </p:spPr>
      </p:pic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6483288" y="3247667"/>
            <a:ext cx="139909" cy="1476681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17" name="Rectangle 88"/>
          <p:cNvSpPr>
            <a:spLocks noChangeArrowheads="1"/>
          </p:cNvSpPr>
          <p:nvPr/>
        </p:nvSpPr>
        <p:spPr bwMode="auto">
          <a:xfrm>
            <a:off x="6633373" y="3257843"/>
            <a:ext cx="802571" cy="1476681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18" name="Rectangle 89"/>
          <p:cNvSpPr>
            <a:spLocks noChangeArrowheads="1"/>
          </p:cNvSpPr>
          <p:nvPr/>
        </p:nvSpPr>
        <p:spPr bwMode="auto">
          <a:xfrm>
            <a:off x="7446119" y="3256571"/>
            <a:ext cx="1465232" cy="1476680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5157598" y="3831873"/>
            <a:ext cx="19716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latin typeface="Arial" pitchFamily="34" charset="0"/>
                <a:cs typeface="Arial" pitchFamily="34" charset="0"/>
              </a:rPr>
              <a:t>Surface </a:t>
            </a:r>
            <a:r>
              <a:rPr lang="fr-BE" sz="1200" b="1" dirty="0" err="1" smtClean="0">
                <a:latin typeface="Arial" pitchFamily="34" charset="0"/>
                <a:cs typeface="Arial" pitchFamily="34" charset="0"/>
              </a:rPr>
              <a:t>temperature</a:t>
            </a:r>
            <a:r>
              <a:rPr lang="fr-BE" sz="1200" b="1" dirty="0" smtClean="0">
                <a:latin typeface="Arial" pitchFamily="34" charset="0"/>
                <a:cs typeface="Arial" pitchFamily="34" charset="0"/>
              </a:rPr>
              <a:t>, 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8551" y="4813070"/>
            <a:ext cx="2442053" cy="221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latin typeface="Arial" pitchFamily="34" charset="0"/>
                <a:cs typeface="Arial" pitchFamily="34" charset="0"/>
              </a:rPr>
              <a:t>Time, 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3041684"/>
            <a:ext cx="2410211" cy="2043500"/>
            <a:chOff x="6324213" y="3314698"/>
            <a:chExt cx="2410211" cy="2043500"/>
          </a:xfrm>
        </p:grpSpPr>
        <p:pic>
          <p:nvPicPr>
            <p:cNvPr id="22" name="Picture 7" descr="évolution temporelle mass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38899" y="3333432"/>
              <a:ext cx="2295525" cy="1924368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 rot="16200000">
              <a:off x="5576887" y="4062024"/>
              <a:ext cx="177165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 smtClean="0">
                  <a:latin typeface="Arial" pitchFamily="34" charset="0"/>
                  <a:cs typeface="Arial" pitchFamily="34" charset="0"/>
                </a:rPr>
                <a:t>Water mass, </a:t>
              </a:r>
              <a:r>
                <a:rPr lang="fr-BE" sz="1200" b="1" dirty="0" err="1" smtClean="0">
                  <a:latin typeface="Arial" pitchFamily="34" charset="0"/>
                  <a:cs typeface="Arial" pitchFamily="34" charset="0"/>
                </a:rPr>
                <a:t>M</a:t>
              </a:r>
              <a:r>
                <a:rPr lang="fr-BE" sz="1200" b="1" baseline="-25000" dirty="0" err="1" smtClean="0">
                  <a:latin typeface="Arial" pitchFamily="34" charset="0"/>
                  <a:cs typeface="Arial" pitchFamily="34" charset="0"/>
                </a:rPr>
                <a:t>w</a:t>
              </a:r>
              <a:endParaRPr lang="fr-BE" sz="1200" b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62761" y="5081199"/>
              <a:ext cx="177165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 smtClean="0">
                  <a:latin typeface="Arial" pitchFamily="34" charset="0"/>
                  <a:cs typeface="Arial" pitchFamily="34" charset="0"/>
                </a:rPr>
                <a:t>Time, t</a:t>
              </a:r>
            </a:p>
          </p:txBody>
        </p:sp>
      </p:grpSp>
      <p:sp>
        <p:nvSpPr>
          <p:cNvPr id="25" name="Rectangle 84"/>
          <p:cNvSpPr>
            <a:spLocks noChangeArrowheads="1"/>
          </p:cNvSpPr>
          <p:nvPr/>
        </p:nvSpPr>
        <p:spPr bwMode="auto">
          <a:xfrm>
            <a:off x="326339" y="3196315"/>
            <a:ext cx="45719" cy="1548757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26" name="Rectangle 85"/>
          <p:cNvSpPr>
            <a:spLocks noChangeArrowheads="1"/>
          </p:cNvSpPr>
          <p:nvPr/>
        </p:nvSpPr>
        <p:spPr bwMode="auto">
          <a:xfrm>
            <a:off x="376915" y="3193915"/>
            <a:ext cx="146961" cy="1548757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27" name="Rectangle 86"/>
          <p:cNvSpPr>
            <a:spLocks noChangeArrowheads="1"/>
          </p:cNvSpPr>
          <p:nvPr/>
        </p:nvSpPr>
        <p:spPr bwMode="auto">
          <a:xfrm>
            <a:off x="530572" y="3196280"/>
            <a:ext cx="1712567" cy="1548757"/>
          </a:xfrm>
          <a:prstGeom prst="rect">
            <a:avLst/>
          </a:prstGeom>
          <a:solidFill>
            <a:srgbClr val="008000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cxnSp>
        <p:nvCxnSpPr>
          <p:cNvPr id="28" name="Straight Connector 27"/>
          <p:cNvCxnSpPr/>
          <p:nvPr/>
        </p:nvCxnSpPr>
        <p:spPr>
          <a:xfrm>
            <a:off x="369425" y="3193915"/>
            <a:ext cx="0" cy="1548757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1825" y="3193899"/>
            <a:ext cx="0" cy="1548757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877" y="2898938"/>
            <a:ext cx="25540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0090" y="2894176"/>
            <a:ext cx="2555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002" y="2898938"/>
            <a:ext cx="235421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Object 5"/>
          <p:cNvGraphicFramePr>
            <a:graphicFrameLocks noChangeAspect="1"/>
          </p:cNvGraphicFramePr>
          <p:nvPr/>
        </p:nvGraphicFramePr>
        <p:xfrm>
          <a:off x="2978299" y="3112578"/>
          <a:ext cx="9334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84"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299" y="3112578"/>
                        <a:ext cx="93345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H="1" flipV="1">
            <a:off x="4591050" y="3474629"/>
            <a:ext cx="64294" cy="23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6883" name="Object 5"/>
          <p:cNvGraphicFramePr>
            <a:graphicFrameLocks noChangeAspect="1"/>
          </p:cNvGraphicFramePr>
          <p:nvPr/>
        </p:nvGraphicFramePr>
        <p:xfrm>
          <a:off x="2913558" y="5190579"/>
          <a:ext cx="2522538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85" name="Equation" r:id="rId11" imgW="2539800" imgH="990360" progId="Equation.DSMT4">
                  <p:embed/>
                </p:oleObj>
              </mc:Choice>
              <mc:Fallback>
                <p:oleObj name="Equation" r:id="rId11" imgW="2539800" imgH="9903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558" y="5190579"/>
                        <a:ext cx="2522538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25" grpId="0" animBg="1"/>
      <p:bldP spid="25" grpId="1" animBg="1"/>
      <p:bldP spid="26" grpId="0" animBg="1"/>
      <p:bldP spid="26" grpId="1" animBg="1"/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excavation </a:t>
            </a:r>
            <a:r>
              <a:rPr lang="fr-BE" sz="1200" b="1" u="sng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fr-BE" sz="1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u="sng" dirty="0" smtClean="0">
                <a:latin typeface="Arial" pitchFamily="34" charset="0"/>
                <a:cs typeface="Arial" pitchFamily="34" charset="0"/>
              </a:rPr>
              <a:t>for anisotropic initial stress state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Gallery // to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h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Convergence and HM coupling</a:t>
            </a:r>
          </a:p>
        </p:txBody>
      </p:sp>
      <p:graphicFrame>
        <p:nvGraphicFramePr>
          <p:cNvPr id="35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61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Picture 6" descr="C:\Users\ULg\Desktop\New folder\localis_421bis_(7)_bishop_tot_ech_1000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33938"/>
            <a:ext cx="2003761" cy="2095062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/>
          <p:nvPr/>
        </p:nvCxnSpPr>
        <p:spPr>
          <a:xfrm flipH="1" flipV="1">
            <a:off x="1547664" y="1052736"/>
            <a:ext cx="1" cy="1800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092" y="3645024"/>
            <a:ext cx="8049396" cy="295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3707904" y="3547616"/>
            <a:ext cx="4896544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TextBox 38"/>
          <p:cNvSpPr txBox="1"/>
          <p:nvPr/>
        </p:nvSpPr>
        <p:spPr>
          <a:xfrm>
            <a:off x="5220072" y="4964975"/>
            <a:ext cx="38519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Close to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wall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Strong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effect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of the localisation bands</a:t>
            </a:r>
          </a:p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el-GR" sz="1200" baseline="30000" dirty="0" smtClean="0">
                <a:latin typeface="Arial" pitchFamily="34" charset="0"/>
                <a:cs typeface="Arial" pitchFamily="34" charset="0"/>
              </a:rPr>
              <a:t>Γ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cst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BE" sz="120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↑,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’↓ , </a:t>
            </a:r>
            <a:r>
              <a:rPr lang="el-GR" sz="1200" dirty="0" smtClean="0">
                <a:latin typeface="Arial" pitchFamily="34" charset="0"/>
                <a:cs typeface="Arial" pitchFamily="34" charset="0"/>
              </a:rPr>
              <a:t>ε</a:t>
            </a:r>
            <a:r>
              <a:rPr lang="fr-BE" sz="1200" baseline="30000" dirty="0" err="1" smtClean="0">
                <a:latin typeface="Arial" pitchFamily="34" charset="0"/>
                <a:cs typeface="Arial" pitchFamily="34" charset="0"/>
              </a:rPr>
              <a:t>pl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↑ (on the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yield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surface)</a:t>
            </a:r>
          </a:p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       Convergence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keep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increasing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In the vertical: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similar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7645274" y="1575150"/>
            <a:ext cx="859070" cy="1853850"/>
            <a:chOff x="8184825" y="1052736"/>
            <a:chExt cx="959175" cy="2069874"/>
          </a:xfrm>
        </p:grpSpPr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84825" y="1052736"/>
              <a:ext cx="852550" cy="2036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8229600" y="2234987"/>
              <a:ext cx="914400" cy="887623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7872" y="1196753"/>
            <a:ext cx="26047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5413025" y="980728"/>
            <a:ext cx="20162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>
                <a:latin typeface="Arial" pitchFamily="34" charset="0"/>
                <a:cs typeface="Arial" pitchFamily="34" charset="0"/>
              </a:rPr>
              <a:t>Vertical cross-section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Displacements</a:t>
            </a: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Andra’s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URL				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Mine-by experiment</a:t>
            </a: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defRPr/>
            </a:pP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Borehole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extensometers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and pore pressure	</a:t>
            </a:r>
            <a:r>
              <a:rPr lang="fr-BE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Characterise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displacements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in the rock mass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800"/>
            <a:ext cx="3600400" cy="203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D:\MyDoc_b.pardoen\These\Redac\Version_2\ch02_COX_bureUR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531255" cy="2088232"/>
          </a:xfrm>
          <a:prstGeom prst="rect">
            <a:avLst/>
          </a:prstGeom>
          <a:noFill/>
        </p:spPr>
      </p:pic>
      <p:pic>
        <p:nvPicPr>
          <p:cNvPr id="81927" name="Picture 7" descr="C:\Users\ULg\Desktop\Untitled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53061"/>
            <a:ext cx="5943600" cy="220027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41216" y="2276872"/>
            <a:ext cx="72008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Mine-by experiment</a:t>
            </a:r>
          </a:p>
        </p:txBody>
      </p:sp>
      <p:graphicFrame>
        <p:nvGraphicFramePr>
          <p:cNvPr id="1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62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Displacements</a:t>
            </a: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Viscosity based on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creep tests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				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Convergence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Horizontal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Vertical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2" name="Picture 2" descr="C:\Users\ULg\Desktop\extens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104" y="1386176"/>
            <a:ext cx="4320000" cy="5139168"/>
          </a:xfrm>
          <a:prstGeom prst="rect">
            <a:avLst/>
          </a:prstGeom>
          <a:noFill/>
        </p:spPr>
      </p:pic>
      <p:pic>
        <p:nvPicPr>
          <p:cNvPr id="13" name="Picture 11" descr="D:\MyDoc_b.pardoen\These\Oral defense\Fig\conv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6495" y="2352944"/>
            <a:ext cx="2977993" cy="2520000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714687" y="2780928"/>
            <a:ext cx="105098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Horizontal</a:t>
            </a:r>
            <a:endParaRPr lang="fr-BE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714687" y="3861048"/>
            <a:ext cx="105098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fr-BE" sz="1200" kern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63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Mine-by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Displacements</a:t>
            </a: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Viscosity based on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in situ measurements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Viscosity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influence</a:t>
            </a: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				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Convergence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Horizontal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Vertical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			Viscosity allows to reproduce the increase 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					of convergence in the long term.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ULg\Desktop\Untitled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86176"/>
            <a:ext cx="4320000" cy="5139168"/>
          </a:xfrm>
          <a:prstGeom prst="rect">
            <a:avLst/>
          </a:prstGeom>
          <a:noFill/>
        </p:spPr>
      </p:pic>
      <p:pic>
        <p:nvPicPr>
          <p:cNvPr id="10" name="Picture 4" descr="D:\MyDoc_b.pardoen\These\Oral defense\Fig\conv_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413" y="2352944"/>
            <a:ext cx="2980075" cy="2520000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714687" y="2780928"/>
            <a:ext cx="105098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Horizontal</a:t>
            </a:r>
            <a:endParaRPr lang="fr-BE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14687" y="3861048"/>
            <a:ext cx="105098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fr-BE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Vertical</a:t>
            </a:r>
            <a:endParaRPr lang="fr-BE" sz="1200" kern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64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Mine-by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80657" y="679850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Pore water pressure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fr-BE" sz="1200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fr-BE" sz="1200" kern="0" dirty="0" smtClean="0">
                <a:latin typeface="Arial" pitchFamily="34" charset="0"/>
                <a:cs typeface="Arial" pitchFamily="34" charset="0"/>
              </a:rPr>
              <a:t>Mine-by test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fr-BE" sz="1200" kern="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fr-BE" sz="1200" kern="0" dirty="0" smtClean="0">
                <a:latin typeface="Arial" pitchFamily="34" charset="0"/>
                <a:cs typeface="Arial" pitchFamily="34" charset="0"/>
              </a:rPr>
              <a:t> excavation: RH=100% , </a:t>
            </a:r>
            <a:r>
              <a:rPr lang="fr-BE" sz="1200" kern="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BE" sz="1200" kern="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BE" sz="1200" kern="0" dirty="0" smtClean="0">
                <a:latin typeface="Arial" pitchFamily="34" charset="0"/>
                <a:cs typeface="Arial" pitchFamily="34" charset="0"/>
              </a:rPr>
              <a:t> = 0 </a:t>
            </a:r>
            <a:r>
              <a:rPr lang="fr-BE" sz="1200" kern="0" dirty="0" err="1" smtClean="0">
                <a:latin typeface="Arial" pitchFamily="34" charset="0"/>
                <a:cs typeface="Arial" pitchFamily="34" charset="0"/>
              </a:rPr>
              <a:t>MPa</a:t>
            </a:r>
            <a:r>
              <a:rPr lang="fr-BE" sz="1200" kern="0" dirty="0" smtClean="0">
                <a:latin typeface="Arial" pitchFamily="34" charset="0"/>
                <a:cs typeface="Arial" pitchFamily="34" charset="0"/>
              </a:rPr>
              <a:t> in the </a:t>
            </a:r>
            <a:r>
              <a:rPr lang="fr-BE" sz="1200" kern="0" dirty="0" err="1" smtClean="0">
                <a:latin typeface="Arial" pitchFamily="34" charset="0"/>
                <a:cs typeface="Arial" pitchFamily="34" charset="0"/>
              </a:rPr>
              <a:t>gallery</a:t>
            </a: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fr-BE" sz="1200" kern="0" dirty="0" smtClean="0">
                <a:latin typeface="Arial" pitchFamily="34" charset="0"/>
                <a:cs typeface="Arial" pitchFamily="34" charset="0"/>
              </a:rPr>
              <a:t>Horizontal: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fr-BE" sz="1200" kern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1794" name="Picture 2" descr="C:\Users\ULg\Desktop\Untitled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78387"/>
            <a:ext cx="3240360" cy="1379940"/>
          </a:xfrm>
          <a:prstGeom prst="rect">
            <a:avLst/>
          </a:prstGeom>
          <a:noFill/>
        </p:spPr>
      </p:pic>
      <p:pic>
        <p:nvPicPr>
          <p:cNvPr id="161795" name="Picture 3" descr="C:\Users\ULg\Desktop\Untitled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17032"/>
            <a:ext cx="8280000" cy="2814825"/>
          </a:xfrm>
          <a:prstGeom prst="rect">
            <a:avLst/>
          </a:prstGeom>
          <a:noFill/>
        </p:spPr>
      </p:pic>
      <p:graphicFrame>
        <p:nvGraphicFramePr>
          <p:cNvPr id="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65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Mine-by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BE" sz="1200" u="sng" dirty="0" smtClean="0">
                <a:latin typeface="Arial" pitchFamily="34" charset="0"/>
                <a:cs typeface="Arial" pitchFamily="34" charset="0"/>
              </a:rPr>
              <a:t>Air-rock interaction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Large-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scale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ventilation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experiment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(SDZ).</a:t>
            </a:r>
          </a:p>
          <a:p>
            <a:pPr marL="457200" indent="-457200">
              <a:lnSpc>
                <a:spcPct val="80000"/>
              </a:lnSpc>
            </a:pPr>
            <a:endParaRPr lang="fr-BE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Characterise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the effect of gallery ventilation on the hydraulic transfer.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fr-BE" sz="1200" dirty="0" smtClean="0">
                <a:latin typeface="Arial" pitchFamily="34" charset="0"/>
                <a:cs typeface="Arial" pitchFamily="34" charset="0"/>
              </a:rPr>
              <a:t>Issues:	Drainage /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desaturation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reproduction.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Context</a:t>
            </a:r>
          </a:p>
        </p:txBody>
      </p:sp>
      <p:pic>
        <p:nvPicPr>
          <p:cNvPr id="13" name="Picture 1" descr="D:\MyDoc_b.pardoen\These\Redac\Version_2\Figures\ch02_COX_bureURL_o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3752486" cy="223224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75856" y="2420888"/>
            <a:ext cx="637735" cy="4480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 descr="C:\Users\ULg\Desktop\schéma SDZ modi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4208971" cy="1584000"/>
          </a:xfrm>
          <a:prstGeom prst="rect">
            <a:avLst/>
          </a:prstGeom>
          <a:noFill/>
        </p:spPr>
      </p:pic>
      <p:graphicFrame>
        <p:nvGraphicFramePr>
          <p:cNvPr id="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7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1"/>
          <p:cNvGrpSpPr>
            <a:grpSpLocks noChangeAspect="1"/>
          </p:cNvGrpSpPr>
          <p:nvPr/>
        </p:nvGrpSpPr>
        <p:grpSpPr>
          <a:xfrm>
            <a:off x="5972093" y="584944"/>
            <a:ext cx="2416331" cy="2340000"/>
            <a:chOff x="3914776" y="752475"/>
            <a:chExt cx="2769488" cy="2682000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4776" y="752475"/>
              <a:ext cx="2749685" cy="268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483096" y="2944368"/>
              <a:ext cx="201168" cy="173736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80657" y="692696"/>
            <a:ext cx="8863343" cy="53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defRPr/>
            </a:pPr>
            <a:r>
              <a:rPr lang="fr-BE" sz="1400" b="1" u="sng" dirty="0" smtClean="0">
                <a:latin typeface="Arial" pitchFamily="34" charset="0"/>
                <a:cs typeface="Arial" pitchFamily="34" charset="0"/>
              </a:rPr>
              <a:t>Objectives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Better understand, predict, and model the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behaviour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the</a:t>
            </a:r>
          </a:p>
          <a:p>
            <a:pPr marL="457200" indent="-457200">
              <a:lnSpc>
                <a:spcPct val="80000"/>
              </a:lnSpc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  EDZ in partially saturated clay rock, at large scale.</a:t>
            </a: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BE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4" name="Rectangle à coins arrondis 21"/>
          <p:cNvSpPr/>
          <p:nvPr/>
        </p:nvSpPr>
        <p:spPr>
          <a:xfrm>
            <a:off x="107504" y="2852936"/>
            <a:ext cx="2160240" cy="129614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Fracture description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Fracturing process. </a:t>
            </a:r>
          </a:p>
          <a:p>
            <a:pPr algn="ctr">
              <a:defRPr/>
            </a:pPr>
            <a:endParaRPr lang="en-US" sz="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EDZ development.</a:t>
            </a:r>
          </a:p>
        </p:txBody>
      </p:sp>
      <p:sp>
        <p:nvSpPr>
          <p:cNvPr id="15" name="Rectangle à coins arrondis 21"/>
          <p:cNvSpPr/>
          <p:nvPr/>
        </p:nvSpPr>
        <p:spPr>
          <a:xfrm>
            <a:off x="2699792" y="3212976"/>
            <a:ext cx="2808312" cy="194421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200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Constitutive </a:t>
            </a:r>
            <a:r>
              <a:rPr lang="fr-BE" sz="1200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models</a:t>
            </a:r>
            <a:endParaRPr lang="fr-BE" sz="1200" dirty="0" smtClean="0">
              <a:solidFill>
                <a:srgbClr val="2D2DB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Mechanics:</a:t>
            </a: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Anisotropic </a:t>
            </a:r>
            <a:r>
              <a:rPr lang="en-US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behaviour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Influence on fracturing.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Coupled:</a:t>
            </a: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Hydro-mechanical coupling </a:t>
            </a: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(fractures – hydraulic transfer) </a:t>
            </a:r>
          </a:p>
        </p:txBody>
      </p:sp>
      <p:sp>
        <p:nvSpPr>
          <p:cNvPr id="16" name="Rectangle à coins arrondis 21"/>
          <p:cNvSpPr/>
          <p:nvPr/>
        </p:nvSpPr>
        <p:spPr>
          <a:xfrm>
            <a:off x="6012160" y="3933056"/>
            <a:ext cx="2880320" cy="20882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200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Numerical</a:t>
            </a:r>
            <a:r>
              <a:rPr lang="fr-BE" sz="1200" dirty="0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 err="1" smtClean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modelling</a:t>
            </a:r>
            <a:endParaRPr lang="fr-BE" sz="1200" dirty="0" smtClean="0">
              <a:solidFill>
                <a:srgbClr val="2D2DB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Finite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element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r-BE" sz="1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method</a:t>
            </a:r>
            <a:r>
              <a:rPr lang="fr-BE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  <a:p>
            <a:pPr algn="ctr">
              <a:defRPr/>
            </a:pPr>
            <a:endParaRPr lang="en-US" sz="12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Reproduction of </a:t>
            </a: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fractures </a:t>
            </a: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and EDZ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 rock.</a:t>
            </a:r>
          </a:p>
          <a:p>
            <a:pPr algn="ctr">
              <a:defRPr/>
            </a:pPr>
            <a:endParaRPr lang="en-US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Influence of </a:t>
            </a: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fracturing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on </a:t>
            </a: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water transfer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around galleries.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+mj-lt"/>
              <a:buAutoNum type="arabicPeriod"/>
            </a:pPr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Context</a:t>
            </a:r>
          </a:p>
        </p:txBody>
      </p:sp>
      <p:graphicFrame>
        <p:nvGraphicFramePr>
          <p:cNvPr id="20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8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560388" y="1772816"/>
            <a:ext cx="825023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latin typeface="Arial" pitchFamily="34" charset="0"/>
              </a:rPr>
              <a:t>Context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latin typeface="Arial" pitchFamily="34" charset="0"/>
              </a:rPr>
              <a:t>Fracture </a:t>
            </a:r>
            <a:r>
              <a:rPr lang="en-US" sz="1400" dirty="0" err="1" smtClean="0">
                <a:latin typeface="Arial" pitchFamily="34" charset="0"/>
              </a:rPr>
              <a:t>modelling</a:t>
            </a:r>
            <a:r>
              <a:rPr lang="en-US" sz="1400" dirty="0" smtClean="0">
                <a:latin typeface="Arial" pitchFamily="34" charset="0"/>
              </a:rPr>
              <a:t> with shear bands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latin typeface="Arial" pitchFamily="34" charset="0"/>
              </a:rPr>
              <a:t>Influence of mechanical anisotropy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latin typeface="Arial" pitchFamily="34" charset="0"/>
              </a:rPr>
              <a:t>Permeability evolution and water transfer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latin typeface="Arial" pitchFamily="34" charset="0"/>
              </a:rPr>
              <a:t>Conclusions and perspectives</a:t>
            </a:r>
            <a:endParaRPr lang="en-GB" sz="1400" dirty="0">
              <a:latin typeface="Arial" pitchFamily="34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31924"/>
            <a:ext cx="9144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600" b="1" dirty="0" smtClean="0">
                <a:solidFill>
                  <a:srgbClr val="2D2DB9"/>
                </a:solidFill>
                <a:latin typeface="Arial" pitchFamily="34" charset="0"/>
              </a:rPr>
              <a:t>Outline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 w="25400"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au 5"/>
          <p:cNvGraphicFramePr>
            <a:graphicFrameLocks noGrp="1"/>
          </p:cNvGraphicFramePr>
          <p:nvPr/>
        </p:nvGraphicFramePr>
        <p:xfrm>
          <a:off x="0" y="6621463"/>
          <a:ext cx="914400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Context</a:t>
                      </a:r>
                      <a:endParaRPr lang="fr-BE" sz="1000" dirty="0" smtClean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Fracture </a:t>
                      </a:r>
                      <a:r>
                        <a:rPr lang="fr-BE" sz="1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modelling</a:t>
                      </a:r>
                      <a:endParaRPr lang="fr-BE" sz="1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Anisotropy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dirty="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Water </a:t>
                      </a:r>
                      <a:r>
                        <a:rPr lang="fr-BE" sz="1000" b="0" dirty="0" err="1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transfer</a:t>
                      </a:r>
                      <a:endParaRPr lang="fr-BE" sz="1000" b="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smtClean="0">
                          <a:solidFill>
                            <a:srgbClr val="5F5FD7"/>
                          </a:solidFill>
                          <a:latin typeface="Arial" pitchFamily="34" charset="0"/>
                          <a:cs typeface="Arial" pitchFamily="34" charset="0"/>
                        </a:rPr>
                        <a:t>Conclusion</a:t>
                      </a:r>
                      <a:endParaRPr lang="fr-BE" sz="1000" dirty="0">
                        <a:solidFill>
                          <a:srgbClr val="5F5FD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3192C2B1-BC18-46A3-8695-BAAC1C127DAD}" type="slidenum">
                        <a:rPr lang="en-US" sz="1000" b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pPr marL="0" marR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9</a:t>
                      </a:fld>
                      <a:endParaRPr lang="en-US" sz="10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559349" y="1771417"/>
            <a:ext cx="825023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Context</a:t>
            </a:r>
            <a:endParaRPr lang="en-US" sz="1400" dirty="0" smtClean="0">
              <a:latin typeface="Arial" pitchFamily="34" charset="0"/>
            </a:endParaRP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b="1" dirty="0" smtClean="0">
                <a:latin typeface="Arial" pitchFamily="34" charset="0"/>
              </a:rPr>
              <a:t>Fracture </a:t>
            </a:r>
            <a:r>
              <a:rPr lang="en-US" sz="1400" b="1" dirty="0" err="1" smtClean="0">
                <a:latin typeface="Arial" pitchFamily="34" charset="0"/>
              </a:rPr>
              <a:t>modelling</a:t>
            </a:r>
            <a:r>
              <a:rPr lang="en-US" sz="1400" b="1" dirty="0" smtClean="0">
                <a:latin typeface="Arial" pitchFamily="34" charset="0"/>
              </a:rPr>
              <a:t> with shear bands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Influence of mechanical anisotropy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Permeability evolution and water transfer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Tx/>
              <a:buAutoNum type="arabicPeriod"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Conclusions and perspectives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11673</TotalTime>
  <Words>2990</Words>
  <Application>Microsoft Office PowerPoint</Application>
  <PresentationFormat>On-screen Show (4:3)</PresentationFormat>
  <Paragraphs>2408</Paragraphs>
  <Slides>66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Arabic Typesetting</vt:lpstr>
      <vt:lpstr>Arial</vt:lpstr>
      <vt:lpstr>Calibri</vt:lpstr>
      <vt:lpstr>Symbol</vt:lpstr>
      <vt:lpstr>Times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b.pardoen</dc:creator>
  <cp:lastModifiedBy>benoit pardoen</cp:lastModifiedBy>
  <cp:revision>1084</cp:revision>
  <dcterms:created xsi:type="dcterms:W3CDTF">2015-10-22T15:11:55Z</dcterms:created>
  <dcterms:modified xsi:type="dcterms:W3CDTF">2016-09-07T16:49:05Z</dcterms:modified>
</cp:coreProperties>
</file>