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710" r:id="rId2"/>
    <p:sldId id="711" r:id="rId3"/>
    <p:sldId id="836" r:id="rId4"/>
    <p:sldId id="712" r:id="rId5"/>
    <p:sldId id="713" r:id="rId6"/>
    <p:sldId id="714" r:id="rId7"/>
    <p:sldId id="715" r:id="rId8"/>
    <p:sldId id="716" r:id="rId9"/>
    <p:sldId id="717" r:id="rId10"/>
    <p:sldId id="833" r:id="rId11"/>
    <p:sldId id="718" r:id="rId12"/>
    <p:sldId id="721" r:id="rId13"/>
    <p:sldId id="723" r:id="rId14"/>
    <p:sldId id="724" r:id="rId15"/>
    <p:sldId id="811" r:id="rId16"/>
    <p:sldId id="812" r:id="rId17"/>
    <p:sldId id="816" r:id="rId18"/>
    <p:sldId id="814" r:id="rId19"/>
    <p:sldId id="765" r:id="rId20"/>
    <p:sldId id="766" r:id="rId21"/>
    <p:sldId id="769" r:id="rId22"/>
    <p:sldId id="818" r:id="rId23"/>
    <p:sldId id="817" r:id="rId24"/>
    <p:sldId id="819" r:id="rId25"/>
    <p:sldId id="832" r:id="rId26"/>
    <p:sldId id="722" r:id="rId27"/>
    <p:sldId id="826" r:id="rId28"/>
    <p:sldId id="828" r:id="rId29"/>
    <p:sldId id="831" r:id="rId30"/>
    <p:sldId id="834" r:id="rId31"/>
    <p:sldId id="725" r:id="rId32"/>
    <p:sldId id="726" r:id="rId33"/>
    <p:sldId id="835" r:id="rId34"/>
    <p:sldId id="727" r:id="rId35"/>
    <p:sldId id="728" r:id="rId36"/>
    <p:sldId id="729" r:id="rId37"/>
    <p:sldId id="730" r:id="rId38"/>
    <p:sldId id="731" r:id="rId39"/>
    <p:sldId id="732" r:id="rId40"/>
    <p:sldId id="733" r:id="rId41"/>
    <p:sldId id="734" r:id="rId42"/>
    <p:sldId id="735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FF0000"/>
    <a:srgbClr val="008000"/>
    <a:srgbClr val="000000"/>
    <a:srgbClr val="FF7C80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3950" autoAdjust="0"/>
  </p:normalViewPr>
  <p:slideViewPr>
    <p:cSldViewPr>
      <p:cViewPr>
        <p:scale>
          <a:sx n="66" d="100"/>
          <a:sy n="66" d="100"/>
        </p:scale>
        <p:origin x="-1332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9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C6659-2D9D-478C-895E-BDC949ACFB8D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6A96-4733-4108-8AC5-58599F84450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257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03427-F4DD-4935-8D69-88F826CCC389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95F1E-F00A-4F2D-AEB2-DB102453F40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5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2241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2241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… to global </a:t>
            </a:r>
            <a:r>
              <a:rPr lang="fr-BE" dirty="0" err="1" smtClean="0"/>
              <a:t>scale</a:t>
            </a:r>
            <a:r>
              <a:rPr lang="fr-BE" dirty="0" smtClean="0"/>
              <a:t>,</a:t>
            </a:r>
            <a:r>
              <a:rPr lang="fr-BE" baseline="0" dirty="0" smtClean="0"/>
              <a:t> i.e. at the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Mediterranean</a:t>
            </a:r>
            <a:r>
              <a:rPr lang="fr-BE" baseline="0" dirty="0" smtClean="0"/>
              <a:t>:</a:t>
            </a:r>
          </a:p>
          <a:p>
            <a:r>
              <a:rPr lang="fr-BE" dirty="0" smtClean="0"/>
              <a:t>110 sites </a:t>
            </a:r>
            <a:r>
              <a:rPr lang="fr-BE" dirty="0" err="1" smtClean="0"/>
              <a:t>sampled</a:t>
            </a:r>
            <a:r>
              <a:rPr lang="fr-BE" dirty="0" smtClean="0"/>
              <a:t> for </a:t>
            </a:r>
            <a:r>
              <a:rPr lang="fr-BE" i="1" dirty="0" smtClean="0"/>
              <a:t>P. </a:t>
            </a:r>
            <a:r>
              <a:rPr lang="fr-BE" i="1" dirty="0" err="1" smtClean="0"/>
              <a:t>oceanica</a:t>
            </a:r>
            <a:r>
              <a:rPr lang="fr-BE" i="1" dirty="0" smtClean="0"/>
              <a:t> </a:t>
            </a:r>
            <a:r>
              <a:rPr lang="fr-BE" dirty="0" err="1" smtClean="0"/>
              <a:t>adult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960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… to global </a:t>
            </a:r>
            <a:r>
              <a:rPr lang="fr-BE" dirty="0" err="1" smtClean="0"/>
              <a:t>scale</a:t>
            </a:r>
            <a:r>
              <a:rPr lang="fr-BE" dirty="0" smtClean="0"/>
              <a:t>,</a:t>
            </a:r>
            <a:r>
              <a:rPr lang="fr-BE" baseline="0" dirty="0" smtClean="0"/>
              <a:t> i.e. at the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Mediterranean</a:t>
            </a:r>
            <a:r>
              <a:rPr lang="fr-BE" baseline="0" dirty="0" smtClean="0"/>
              <a:t>:</a:t>
            </a:r>
          </a:p>
          <a:p>
            <a:r>
              <a:rPr lang="fr-BE" dirty="0" smtClean="0"/>
              <a:t>110 sites </a:t>
            </a:r>
            <a:r>
              <a:rPr lang="fr-BE" dirty="0" err="1" smtClean="0"/>
              <a:t>sampled</a:t>
            </a:r>
            <a:r>
              <a:rPr lang="fr-BE" dirty="0" smtClean="0"/>
              <a:t> for </a:t>
            </a:r>
            <a:r>
              <a:rPr lang="fr-BE" i="1" dirty="0" smtClean="0"/>
              <a:t>P. </a:t>
            </a:r>
            <a:r>
              <a:rPr lang="fr-BE" i="1" dirty="0" err="1" smtClean="0"/>
              <a:t>oceanica</a:t>
            </a:r>
            <a:r>
              <a:rPr lang="fr-BE" i="1" dirty="0" smtClean="0"/>
              <a:t> </a:t>
            </a:r>
            <a:r>
              <a:rPr lang="fr-BE" dirty="0" err="1" smtClean="0"/>
              <a:t>adult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96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… to global </a:t>
            </a:r>
            <a:r>
              <a:rPr lang="fr-BE" dirty="0" err="1" smtClean="0"/>
              <a:t>scale</a:t>
            </a:r>
            <a:r>
              <a:rPr lang="fr-BE" dirty="0" smtClean="0"/>
              <a:t>,</a:t>
            </a:r>
            <a:r>
              <a:rPr lang="fr-BE" baseline="0" dirty="0" smtClean="0"/>
              <a:t> i.e. at the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Mediterranean</a:t>
            </a:r>
            <a:r>
              <a:rPr lang="fr-BE" baseline="0" dirty="0" smtClean="0"/>
              <a:t>:</a:t>
            </a:r>
          </a:p>
          <a:p>
            <a:r>
              <a:rPr lang="fr-BE" dirty="0" smtClean="0"/>
              <a:t>110 sites </a:t>
            </a:r>
            <a:r>
              <a:rPr lang="fr-BE" dirty="0" err="1" smtClean="0"/>
              <a:t>sampled</a:t>
            </a:r>
            <a:r>
              <a:rPr lang="fr-BE" dirty="0" smtClean="0"/>
              <a:t> for </a:t>
            </a:r>
            <a:r>
              <a:rPr lang="fr-BE" i="1" dirty="0" smtClean="0"/>
              <a:t>P. </a:t>
            </a:r>
            <a:r>
              <a:rPr lang="fr-BE" i="1" dirty="0" err="1" smtClean="0"/>
              <a:t>oceanica</a:t>
            </a:r>
            <a:r>
              <a:rPr lang="fr-BE" i="1" dirty="0" smtClean="0"/>
              <a:t> </a:t>
            </a:r>
            <a:r>
              <a:rPr lang="fr-BE" dirty="0" err="1" smtClean="0"/>
              <a:t>adult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96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notably</a:t>
            </a:r>
            <a:r>
              <a:rPr lang="fr-BE" dirty="0" smtClean="0"/>
              <a:t> an </a:t>
            </a:r>
            <a:r>
              <a:rPr lang="fr-BE" dirty="0" err="1" smtClean="0"/>
              <a:t>interesting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because</a:t>
            </a:r>
            <a:r>
              <a:rPr lang="fr-BE" dirty="0" smtClean="0"/>
              <a:t> of </a:t>
            </a:r>
            <a:r>
              <a:rPr lang="fr-BE" dirty="0" err="1" smtClean="0"/>
              <a:t>its</a:t>
            </a:r>
            <a:r>
              <a:rPr lang="fr-BE" dirty="0" smtClean="0"/>
              <a:t> </a:t>
            </a:r>
            <a:r>
              <a:rPr lang="fr-BE" dirty="0" err="1" smtClean="0"/>
              <a:t>nearly</a:t>
            </a:r>
            <a:r>
              <a:rPr lang="fr-BE" dirty="0" smtClean="0"/>
              <a:t> </a:t>
            </a:r>
            <a:r>
              <a:rPr lang="fr-BE" dirty="0" err="1" smtClean="0"/>
              <a:t>circum-Mediterranean</a:t>
            </a:r>
            <a:r>
              <a:rPr lang="fr-BE" dirty="0" smtClean="0"/>
              <a:t> distribution. It </a:t>
            </a:r>
            <a:r>
              <a:rPr lang="fr-BE" dirty="0" err="1" smtClean="0"/>
              <a:t>therefore</a:t>
            </a:r>
            <a:r>
              <a:rPr lang="fr-BE" dirty="0" smtClean="0"/>
              <a:t> </a:t>
            </a:r>
            <a:r>
              <a:rPr lang="fr-BE" dirty="0" err="1" smtClean="0"/>
              <a:t>allows</a:t>
            </a:r>
            <a:r>
              <a:rPr lang="fr-BE" dirty="0" smtClean="0"/>
              <a:t> monitoring </a:t>
            </a:r>
            <a:r>
              <a:rPr lang="fr-BE" dirty="0" err="1" smtClean="0"/>
              <a:t>surveys</a:t>
            </a:r>
            <a:r>
              <a:rPr lang="fr-BE" dirty="0" smtClean="0"/>
              <a:t> at </a:t>
            </a:r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different</a:t>
            </a:r>
            <a:r>
              <a:rPr lang="fr-BE" dirty="0" smtClean="0"/>
              <a:t> spatial </a:t>
            </a:r>
            <a:r>
              <a:rPr lang="fr-BE" dirty="0" err="1" smtClean="0"/>
              <a:t>scales</a:t>
            </a:r>
            <a:r>
              <a:rPr lang="fr-BE" dirty="0" smtClean="0"/>
              <a:t> 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3492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… to global </a:t>
            </a:r>
            <a:r>
              <a:rPr lang="fr-BE" dirty="0" err="1" smtClean="0"/>
              <a:t>scale</a:t>
            </a:r>
            <a:r>
              <a:rPr lang="fr-BE" dirty="0" smtClean="0"/>
              <a:t>,</a:t>
            </a:r>
            <a:r>
              <a:rPr lang="fr-BE" baseline="0" dirty="0" smtClean="0"/>
              <a:t> i.e. at the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Mediterranean</a:t>
            </a:r>
            <a:r>
              <a:rPr lang="fr-BE" baseline="0" dirty="0" smtClean="0"/>
              <a:t>:</a:t>
            </a:r>
          </a:p>
          <a:p>
            <a:r>
              <a:rPr lang="fr-BE" dirty="0" smtClean="0"/>
              <a:t>110 sites </a:t>
            </a:r>
            <a:r>
              <a:rPr lang="fr-BE" dirty="0" err="1" smtClean="0"/>
              <a:t>sampled</a:t>
            </a:r>
            <a:r>
              <a:rPr lang="fr-BE" dirty="0" smtClean="0"/>
              <a:t> for </a:t>
            </a:r>
            <a:r>
              <a:rPr lang="fr-BE" i="1" dirty="0" smtClean="0"/>
              <a:t>P. </a:t>
            </a:r>
            <a:r>
              <a:rPr lang="fr-BE" i="1" dirty="0" err="1" smtClean="0"/>
              <a:t>oceanica</a:t>
            </a:r>
            <a:r>
              <a:rPr lang="fr-BE" i="1" dirty="0" smtClean="0"/>
              <a:t> </a:t>
            </a:r>
            <a:r>
              <a:rPr lang="fr-BE" dirty="0" err="1" smtClean="0"/>
              <a:t>adult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96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255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29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174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016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363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541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42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725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62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128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99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07A7-5859-4453-8F47-F51B56240894}" type="datetimeFigureOut">
              <a:rPr lang="fr-BE" smtClean="0"/>
              <a:t>8/11/2015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63B3-0F8E-4E77-BB14-23B172C904B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483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"/><Relationship Id="rId11" Type="http://schemas.openxmlformats.org/officeDocument/2006/relationships/image" Target="../media/image13.png"/><Relationship Id="rId5" Type="http://schemas.openxmlformats.org/officeDocument/2006/relationships/image" Target="../media/image41.tiff"/><Relationship Id="rId10" Type="http://schemas.openxmlformats.org/officeDocument/2006/relationships/image" Target="../media/image12.png"/><Relationship Id="rId4" Type="http://schemas.openxmlformats.org/officeDocument/2006/relationships/image" Target="../media/image40.tiff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tif"/><Relationship Id="rId5" Type="http://schemas.openxmlformats.org/officeDocument/2006/relationships/image" Target="../media/image6.emf"/><Relationship Id="rId10" Type="http://schemas.openxmlformats.org/officeDocument/2006/relationships/image" Target="../media/image47.ti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jpeg"/><Relationship Id="rId5" Type="http://schemas.openxmlformats.org/officeDocument/2006/relationships/image" Target="../media/image6.emf"/><Relationship Id="rId10" Type="http://schemas.openxmlformats.org/officeDocument/2006/relationships/image" Target="../media/image47.ti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image" Target="../media/image50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tif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2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2.em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4.ti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5.ti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3.tiff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ti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9.tif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3.tiff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tiff"/><Relationship Id="rId4" Type="http://schemas.openxmlformats.org/officeDocument/2006/relationships/image" Target="../media/image64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72.jpeg"/><Relationship Id="rId12" Type="http://schemas.openxmlformats.org/officeDocument/2006/relationships/image" Target="../media/image33.jpe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7.png"/><Relationship Id="rId10" Type="http://schemas.openxmlformats.org/officeDocument/2006/relationships/image" Target="../media/image75.jpeg"/><Relationship Id="rId4" Type="http://schemas.openxmlformats.org/officeDocument/2006/relationships/image" Target="../media/image69.emf"/><Relationship Id="rId9" Type="http://schemas.openxmlformats.org/officeDocument/2006/relationships/image" Target="../media/image74.jpeg"/><Relationship Id="rId14" Type="http://schemas.openxmlformats.org/officeDocument/2006/relationships/image" Target="../media/image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78.png"/><Relationship Id="rId9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11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3.tif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.em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825391" y="1370964"/>
            <a:ext cx="7182322" cy="5360989"/>
            <a:chOff x="1907704" y="1431924"/>
            <a:chExt cx="7182322" cy="536098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6"/>
            <a:stretch/>
          </p:blipFill>
          <p:spPr>
            <a:xfrm>
              <a:off x="1907704" y="1454949"/>
              <a:ext cx="7147841" cy="5330027"/>
            </a:xfrm>
            <a:prstGeom prst="rect">
              <a:avLst/>
            </a:prstGeom>
          </p:spPr>
        </p:pic>
        <p:sp>
          <p:nvSpPr>
            <p:cNvPr id="12" name="Triangle rectangle 11"/>
            <p:cNvSpPr/>
            <p:nvPr/>
          </p:nvSpPr>
          <p:spPr bwMode="auto">
            <a:xfrm rot="5400000">
              <a:off x="2818370" y="521258"/>
              <a:ext cx="5360989" cy="71823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6" name="Triangle rectangle 15"/>
          <p:cNvSpPr/>
          <p:nvPr/>
        </p:nvSpPr>
        <p:spPr bwMode="auto">
          <a:xfrm rot="5400000">
            <a:off x="2202498" y="472841"/>
            <a:ext cx="5298277" cy="7159625"/>
          </a:xfrm>
          <a:prstGeom prst="rtTriangle">
            <a:avLst/>
          </a:prstGeom>
          <a:solidFill>
            <a:schemeClr val="bg1"/>
          </a:solidFill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067994" y="6409790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335932" y="-9525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ogo Ocea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59" y="185421"/>
            <a:ext cx="1152277" cy="8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63" y="191801"/>
            <a:ext cx="990965" cy="90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5637640" y="380461"/>
            <a:ext cx="2217614" cy="5213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Picture 11" descr="Logo Capmed 2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06" y="54224"/>
            <a:ext cx="1139434" cy="855760"/>
          </a:xfrm>
          <a:prstGeom prst="rect">
            <a:avLst/>
          </a:prstGeom>
        </p:spPr>
      </p:pic>
      <p:pic>
        <p:nvPicPr>
          <p:cNvPr id="28" name="Image 27" descr="LOGO_STARES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03" y="54225"/>
            <a:ext cx="1618857" cy="834862"/>
          </a:xfrm>
          <a:prstGeom prst="rect">
            <a:avLst/>
          </a:prstGeom>
        </p:spPr>
      </p:pic>
      <p:pic>
        <p:nvPicPr>
          <p:cNvPr id="29" name="Image 51" descr="Imagex.bmp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" y="6211661"/>
            <a:ext cx="430212" cy="643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465350" y="1516140"/>
            <a:ext cx="6275002" cy="24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The trace element </a:t>
            </a:r>
            <a:r>
              <a:rPr lang="en-US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of coastal </a:t>
            </a:r>
            <a:r>
              <a:rPr lang="en-US" altLang="fr-FR" sz="2400" dirty="0">
                <a:latin typeface="Arial" panose="020B0604020202020204" pitchFamily="34" charset="0"/>
                <a:cs typeface="Arial" panose="020B0604020202020204" pitchFamily="34" charset="0"/>
              </a:rPr>
              <a:t>waters: A holistic </a:t>
            </a:r>
            <a:r>
              <a:rPr lang="en-US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approach to </a:t>
            </a:r>
          </a:p>
          <a:p>
            <a:r>
              <a:rPr lang="en-US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monitoring </a:t>
            </a:r>
          </a:p>
          <a:p>
            <a:r>
              <a:rPr lang="en-US" alt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</a:p>
          <a:p>
            <a:endParaRPr lang="en-US" alt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5th Annual World Congress of </a:t>
            </a:r>
            <a:endParaRPr lang="en-US" alt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Marine 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Biotechnology-2015 </a:t>
            </a:r>
            <a:endParaRPr lang="fr-BE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465351" y="4293096"/>
            <a:ext cx="41867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1600" dirty="0"/>
              <a:t>J. </a:t>
            </a:r>
            <a:r>
              <a:rPr lang="en-GB" altLang="fr-FR" sz="1600" dirty="0" err="1" smtClean="0"/>
              <a:t>Richir</a:t>
            </a:r>
            <a:r>
              <a:rPr lang="en-GB" altLang="fr-FR" sz="1600" dirty="0" smtClean="0"/>
              <a:t> and </a:t>
            </a:r>
          </a:p>
          <a:p>
            <a:pPr eaLnBrk="1" hangingPunct="1"/>
            <a:r>
              <a:rPr lang="en-GB" altLang="fr-FR" sz="1600" dirty="0" smtClean="0"/>
              <a:t>S</a:t>
            </a:r>
            <a:r>
              <a:rPr lang="en-GB" altLang="fr-FR" sz="1600" dirty="0"/>
              <a:t>. </a:t>
            </a:r>
            <a:r>
              <a:rPr lang="en-GB" altLang="fr-FR" sz="1600" dirty="0" err="1" smtClean="0"/>
              <a:t>Gobert</a:t>
            </a:r>
            <a:endParaRPr lang="en-GB" altLang="fr-FR" sz="1600" dirty="0"/>
          </a:p>
          <a:p>
            <a:pPr eaLnBrk="1" hangingPunct="1"/>
            <a:endParaRPr lang="fr-BE" altLang="fr-FR" sz="1600" dirty="0" smtClean="0"/>
          </a:p>
          <a:p>
            <a:pPr eaLnBrk="1" hangingPunct="1"/>
            <a:r>
              <a:rPr lang="fr-BE" altLang="fr-FR" sz="1600" dirty="0"/>
              <a:t>Qingdao</a:t>
            </a:r>
            <a:r>
              <a:rPr lang="fr-BE" altLang="fr-FR" sz="1600" dirty="0" smtClean="0"/>
              <a:t>,</a:t>
            </a:r>
          </a:p>
          <a:p>
            <a:pPr eaLnBrk="1" hangingPunct="1"/>
            <a:r>
              <a:rPr lang="fr-BE" altLang="fr-FR" sz="1600" dirty="0" smtClean="0"/>
              <a:t>11-</a:t>
            </a:r>
            <a:r>
              <a:rPr lang="fr-BE" altLang="fr-FR" sz="1600" dirty="0"/>
              <a:t>07-</a:t>
            </a:r>
            <a:r>
              <a:rPr lang="fr-BE" altLang="fr-FR" sz="1600" dirty="0" smtClean="0"/>
              <a:t>15</a:t>
            </a:r>
            <a:endParaRPr lang="fr-BE" altLang="fr-FR" sz="1600" dirty="0"/>
          </a:p>
        </p:txBody>
      </p:sp>
    </p:spTree>
    <p:extLst>
      <p:ext uri="{BB962C8B-B14F-4D97-AF65-F5344CB8AC3E}">
        <p14:creationId xmlns:p14="http://schemas.microsoft.com/office/powerpoint/2010/main" val="30818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6" name="Rectangle 8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7" name="Rectangle 86"/>
          <p:cNvSpPr/>
          <p:nvPr/>
        </p:nvSpPr>
        <p:spPr bwMode="auto">
          <a:xfrm rot="16200000">
            <a:off x="4320382" y="-823653"/>
            <a:ext cx="503237" cy="91440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3517366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spatial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1073039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monitoring </a:t>
            </a:r>
            <a:endParaRPr lang="fr-BE" sz="2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234232" y="4473113"/>
            <a:ext cx="61926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fr-BE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</a:t>
            </a: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</a:t>
            </a: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30604" y="1196752"/>
            <a:ext cx="76551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indices:</a:t>
            </a:r>
          </a:p>
          <a:p>
            <a:pPr marL="800100" lvl="1" indent="-342900">
              <a:spcAft>
                <a:spcPts val="1200"/>
              </a:spcAft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Spatial Variation Index (TESVI)</a:t>
            </a:r>
          </a:p>
          <a:p>
            <a:pPr marL="800100" lvl="1" indent="-342900">
              <a:spcAft>
                <a:spcPts val="1200"/>
              </a:spcAft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Pollution Index (TEPI)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9" name="Groupe 1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2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4" name="Image 23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64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061682" cy="6858000"/>
            <a:chOff x="0" y="0"/>
            <a:chExt cx="9062441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279602" y="-3887489"/>
              <a:ext cx="503237" cy="90624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5-level water quality scale</a:t>
            </a:r>
            <a:endParaRPr lang="fr-BE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72" y="1268760"/>
            <a:ext cx="7715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68" y="1271792"/>
            <a:ext cx="7715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63" y="1268760"/>
            <a:ext cx="769035" cy="49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60" y="1268761"/>
            <a:ext cx="76442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5028262" y="1190402"/>
            <a:ext cx="2040384" cy="1662534"/>
            <a:chOff x="4644008" y="1046386"/>
            <a:chExt cx="2040384" cy="1662534"/>
          </a:xfrm>
        </p:grpSpPr>
        <p:grpSp>
          <p:nvGrpSpPr>
            <p:cNvPr id="9" name="Groupe 8"/>
            <p:cNvGrpSpPr/>
            <p:nvPr/>
          </p:nvGrpSpPr>
          <p:grpSpPr>
            <a:xfrm>
              <a:off x="4644008" y="1428027"/>
              <a:ext cx="2040384" cy="1280893"/>
              <a:chOff x="4644008" y="1428027"/>
              <a:chExt cx="2040384" cy="1280893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05"/>
              <a:stretch/>
            </p:blipFill>
            <p:spPr bwMode="auto">
              <a:xfrm>
                <a:off x="5818545" y="1428027"/>
                <a:ext cx="865847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735"/>
              <a:stretch/>
            </p:blipFill>
            <p:spPr bwMode="auto">
              <a:xfrm>
                <a:off x="4644008" y="1428504"/>
                <a:ext cx="1188240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654550" y="1428027"/>
                <a:ext cx="1091803" cy="235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4644008" y="1046386"/>
              <a:ext cx="2040384" cy="647421"/>
            </a:xfrm>
            <a:prstGeom prst="rect">
              <a:avLst/>
            </a:prstGeom>
            <a:noFill/>
          </p:spPr>
          <p:txBody>
            <a:bodyPr wrap="square" lIns="0" rIns="0" bIns="46800" rtlCol="0">
              <a:spAutoFit/>
            </a:bodyPr>
            <a:lstStyle/>
            <a:p>
              <a:pPr algn="just"/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Superior </a:t>
              </a:r>
              <a:r>
                <a:rPr lang="fr-B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limit</a:t>
              </a:r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quartiles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198672" y="942028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49043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924187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3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788283" y="941104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4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10192" y="6254010"/>
            <a:ext cx="172973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Quartile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3150"/>
              </p:ext>
            </p:extLst>
          </p:nvPr>
        </p:nvGraphicFramePr>
        <p:xfrm>
          <a:off x="5036426" y="4095080"/>
          <a:ext cx="36400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030"/>
              </a:tblGrid>
              <a:tr h="370840">
                <a:tc>
                  <a:txBody>
                    <a:bodyPr/>
                    <a:lstStyle/>
                    <a:p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 </a:t>
                      </a: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medium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&gt; 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031220" y="3297176"/>
            <a:ext cx="262988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rIns="0">
            <a:spAutoFit/>
          </a:bodyPr>
          <a:lstStyle/>
          <a:p>
            <a:pPr algn="ctr"/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 contamination levels</a:t>
            </a:r>
            <a:endParaRPr lang="fr-BE" sz="2000" u="sng" dirty="0"/>
          </a:p>
        </p:txBody>
      </p:sp>
      <p:sp>
        <p:nvSpPr>
          <p:cNvPr id="38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pic>
        <p:nvPicPr>
          <p:cNvPr id="39" name="Image 51" descr="Imagex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ésultat de recherche d'images pour &quot;smiley&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0" r="1"/>
          <a:stretch/>
        </p:blipFill>
        <p:spPr bwMode="auto">
          <a:xfrm>
            <a:off x="7380312" y="0"/>
            <a:ext cx="1681368" cy="14127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04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Sub-areas differences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/>
          <a:stretch/>
        </p:blipFill>
        <p:spPr>
          <a:xfrm>
            <a:off x="985839" y="939454"/>
            <a:ext cx="8121333" cy="343282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6" t="86852" r="8268" b="1342"/>
          <a:stretch/>
        </p:blipFill>
        <p:spPr>
          <a:xfrm>
            <a:off x="976933" y="4928468"/>
            <a:ext cx="1059128" cy="10208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0988" r="6926" b="9215"/>
          <a:stretch/>
        </p:blipFill>
        <p:spPr>
          <a:xfrm>
            <a:off x="2192883" y="4481451"/>
            <a:ext cx="6806099" cy="2288492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9" name="Groupe 1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2" name="Picture 8" descr="logo Ocean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Logo Capmed 2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4" name="Image 23" descr="LOGO_STARESO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9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0"/>
            <a:ext cx="8479753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36" y="326247"/>
            <a:ext cx="170688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4" y="0"/>
            <a:ext cx="8479753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34" y="325798"/>
            <a:ext cx="170688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5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13" name="Rectangle 12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5" name="Groupe 4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8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0" name="Image 9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2" b="-776"/>
          <a:stretch/>
        </p:blipFill>
        <p:spPr>
          <a:xfrm>
            <a:off x="0" y="902716"/>
            <a:ext cx="9144000" cy="59552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pollution indices</a:t>
            </a:r>
            <a:endParaRPr lang="fr-BE" sz="24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0" y="3170178"/>
            <a:ext cx="5686784" cy="14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13" name="Rectangle 12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5" name="Groupe 4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8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0" name="Image 9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2" b="-776"/>
          <a:stretch/>
        </p:blipFill>
        <p:spPr>
          <a:xfrm>
            <a:off x="0" y="902716"/>
            <a:ext cx="9144000" cy="59552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" descr="http://www.bcpv.eu/opacwebaloes/Images/Paragraphes/Pages%20permanentes/Informations%20pratiques/Prolongations/point_d_interrogation-1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/>
          <a:stretch/>
        </p:blipFill>
        <p:spPr bwMode="auto">
          <a:xfrm>
            <a:off x="-1" y="3140968"/>
            <a:ext cx="127752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115616" y="2852936"/>
            <a:ext cx="4735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order and to compare TEs according to the overall spatial variability of their environmental levels through the whole of a studied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area ?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compare global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levels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TEs between several monitored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sites ?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pollution indices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0531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0213" y="0"/>
            <a:ext cx="503237" cy="53732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500"/>
          </a:p>
        </p:txBody>
      </p:sp>
      <p:sp>
        <p:nvSpPr>
          <p:cNvPr id="2" name="Rectangle 1"/>
          <p:cNvSpPr/>
          <p:nvPr/>
        </p:nvSpPr>
        <p:spPr>
          <a:xfrm>
            <a:off x="1128295" y="1043211"/>
            <a:ext cx="782666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indices developed first for the French Mediterranean littoral.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273" b="536"/>
          <a:stretch/>
        </p:blipFill>
        <p:spPr>
          <a:xfrm>
            <a:off x="1588" y="1515953"/>
            <a:ext cx="9152111" cy="3857263"/>
          </a:xfrm>
          <a:prstGeom prst="rect">
            <a:avLst/>
          </a:prstGeom>
        </p:spPr>
      </p:pic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8" name="Image 27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1470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Sampling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 rot="1126708">
            <a:off x="2398164" y="2130925"/>
            <a:ext cx="1294008" cy="56044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8" b="50000"/>
          <a:stretch/>
        </p:blipFill>
        <p:spPr bwMode="auto">
          <a:xfrm>
            <a:off x="94804" y="5470624"/>
            <a:ext cx="4977017" cy="128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8122" b="3307"/>
          <a:stretch/>
        </p:blipFill>
        <p:spPr bwMode="auto">
          <a:xfrm>
            <a:off x="5235312" y="5564697"/>
            <a:ext cx="3806899" cy="109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sp>
        <p:nvSpPr>
          <p:cNvPr id="4" name="Forme libre 3"/>
          <p:cNvSpPr/>
          <p:nvPr/>
        </p:nvSpPr>
        <p:spPr>
          <a:xfrm>
            <a:off x="1338779" y="1610217"/>
            <a:ext cx="3377237" cy="1442058"/>
          </a:xfrm>
          <a:custGeom>
            <a:avLst/>
            <a:gdLst>
              <a:gd name="connsiteX0" fmla="*/ 0 w 3454400"/>
              <a:gd name="connsiteY0" fmla="*/ 653142 h 1273294"/>
              <a:gd name="connsiteX1" fmla="*/ 1378858 w 3454400"/>
              <a:gd name="connsiteY1" fmla="*/ 1248228 h 1273294"/>
              <a:gd name="connsiteX2" fmla="*/ 2307772 w 3454400"/>
              <a:gd name="connsiteY2" fmla="*/ 1045028 h 1273294"/>
              <a:gd name="connsiteX3" fmla="*/ 3454400 w 3454400"/>
              <a:gd name="connsiteY3" fmla="*/ 0 h 12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400" h="1273294">
                <a:moveTo>
                  <a:pt x="0" y="653142"/>
                </a:moveTo>
                <a:cubicBezTo>
                  <a:pt x="497114" y="918028"/>
                  <a:pt x="994229" y="1182914"/>
                  <a:pt x="1378858" y="1248228"/>
                </a:cubicBezTo>
                <a:cubicBezTo>
                  <a:pt x="1763487" y="1313542"/>
                  <a:pt x="1961848" y="1253066"/>
                  <a:pt x="2307772" y="1045028"/>
                </a:cubicBezTo>
                <a:cubicBezTo>
                  <a:pt x="2653696" y="836990"/>
                  <a:pt x="3054048" y="418495"/>
                  <a:pt x="3454400" y="0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orme libre 4"/>
          <p:cNvSpPr/>
          <p:nvPr/>
        </p:nvSpPr>
        <p:spPr>
          <a:xfrm>
            <a:off x="6294210" y="3144046"/>
            <a:ext cx="1763996" cy="2926860"/>
          </a:xfrm>
          <a:custGeom>
            <a:avLst/>
            <a:gdLst>
              <a:gd name="connsiteX0" fmla="*/ 87086 w 1827902"/>
              <a:gd name="connsiteY0" fmla="*/ 409928 h 3092849"/>
              <a:gd name="connsiteX1" fmla="*/ 972457 w 1827902"/>
              <a:gd name="connsiteY1" fmla="*/ 3528 h 3092849"/>
              <a:gd name="connsiteX2" fmla="*/ 1582057 w 1827902"/>
              <a:gd name="connsiteY2" fmla="*/ 279300 h 3092849"/>
              <a:gd name="connsiteX3" fmla="*/ 1814286 w 1827902"/>
              <a:gd name="connsiteY3" fmla="*/ 1324328 h 3092849"/>
              <a:gd name="connsiteX4" fmla="*/ 1219200 w 1827902"/>
              <a:gd name="connsiteY4" fmla="*/ 3007985 h 3092849"/>
              <a:gd name="connsiteX5" fmla="*/ 406400 w 1827902"/>
              <a:gd name="connsiteY5" fmla="*/ 2732214 h 3092849"/>
              <a:gd name="connsiteX6" fmla="*/ 0 w 1827902"/>
              <a:gd name="connsiteY6" fmla="*/ 1774271 h 3092849"/>
              <a:gd name="connsiteX0" fmla="*/ 130629 w 1871445"/>
              <a:gd name="connsiteY0" fmla="*/ 409928 h 3096138"/>
              <a:gd name="connsiteX1" fmla="*/ 1016000 w 1871445"/>
              <a:gd name="connsiteY1" fmla="*/ 3528 h 3096138"/>
              <a:gd name="connsiteX2" fmla="*/ 1625600 w 1871445"/>
              <a:gd name="connsiteY2" fmla="*/ 279300 h 3096138"/>
              <a:gd name="connsiteX3" fmla="*/ 1857829 w 1871445"/>
              <a:gd name="connsiteY3" fmla="*/ 1324328 h 3096138"/>
              <a:gd name="connsiteX4" fmla="*/ 1262743 w 1871445"/>
              <a:gd name="connsiteY4" fmla="*/ 3007985 h 3096138"/>
              <a:gd name="connsiteX5" fmla="*/ 449943 w 1871445"/>
              <a:gd name="connsiteY5" fmla="*/ 2732214 h 3096138"/>
              <a:gd name="connsiteX6" fmla="*/ 0 w 1871445"/>
              <a:gd name="connsiteY6" fmla="*/ 1643643 h 3096138"/>
              <a:gd name="connsiteX0" fmla="*/ 159657 w 1900473"/>
              <a:gd name="connsiteY0" fmla="*/ 409928 h 3098440"/>
              <a:gd name="connsiteX1" fmla="*/ 1045028 w 1900473"/>
              <a:gd name="connsiteY1" fmla="*/ 3528 h 3098440"/>
              <a:gd name="connsiteX2" fmla="*/ 1654628 w 1900473"/>
              <a:gd name="connsiteY2" fmla="*/ 279300 h 3098440"/>
              <a:gd name="connsiteX3" fmla="*/ 1886857 w 1900473"/>
              <a:gd name="connsiteY3" fmla="*/ 1324328 h 3098440"/>
              <a:gd name="connsiteX4" fmla="*/ 1291771 w 1900473"/>
              <a:gd name="connsiteY4" fmla="*/ 3007985 h 3098440"/>
              <a:gd name="connsiteX5" fmla="*/ 478971 w 1900473"/>
              <a:gd name="connsiteY5" fmla="*/ 2732214 h 3098440"/>
              <a:gd name="connsiteX6" fmla="*/ 0 w 1900473"/>
              <a:gd name="connsiteY6" fmla="*/ 1556557 h 3098440"/>
              <a:gd name="connsiteX0" fmla="*/ 23180 w 1763996"/>
              <a:gd name="connsiteY0" fmla="*/ 409928 h 3098440"/>
              <a:gd name="connsiteX1" fmla="*/ 908551 w 1763996"/>
              <a:gd name="connsiteY1" fmla="*/ 3528 h 3098440"/>
              <a:gd name="connsiteX2" fmla="*/ 1518151 w 1763996"/>
              <a:gd name="connsiteY2" fmla="*/ 279300 h 3098440"/>
              <a:gd name="connsiteX3" fmla="*/ 1750380 w 1763996"/>
              <a:gd name="connsiteY3" fmla="*/ 1324328 h 3098440"/>
              <a:gd name="connsiteX4" fmla="*/ 1155294 w 1763996"/>
              <a:gd name="connsiteY4" fmla="*/ 3007985 h 3098440"/>
              <a:gd name="connsiteX5" fmla="*/ 342494 w 1763996"/>
              <a:gd name="connsiteY5" fmla="*/ 2732214 h 3098440"/>
              <a:gd name="connsiteX6" fmla="*/ 0 w 1763996"/>
              <a:gd name="connsiteY6" fmla="*/ 2047268 h 3098440"/>
              <a:gd name="connsiteX0" fmla="*/ 200601 w 1763996"/>
              <a:gd name="connsiteY0" fmla="*/ 335166 h 3095840"/>
              <a:gd name="connsiteX1" fmla="*/ 908551 w 1763996"/>
              <a:gd name="connsiteY1" fmla="*/ 928 h 3095840"/>
              <a:gd name="connsiteX2" fmla="*/ 1518151 w 1763996"/>
              <a:gd name="connsiteY2" fmla="*/ 276700 h 3095840"/>
              <a:gd name="connsiteX3" fmla="*/ 1750380 w 1763996"/>
              <a:gd name="connsiteY3" fmla="*/ 1321728 h 3095840"/>
              <a:gd name="connsiteX4" fmla="*/ 1155294 w 1763996"/>
              <a:gd name="connsiteY4" fmla="*/ 3005385 h 3095840"/>
              <a:gd name="connsiteX5" fmla="*/ 342494 w 1763996"/>
              <a:gd name="connsiteY5" fmla="*/ 2729614 h 3095840"/>
              <a:gd name="connsiteX6" fmla="*/ 0 w 1763996"/>
              <a:gd name="connsiteY6" fmla="*/ 2044668 h 3095840"/>
              <a:gd name="connsiteX0" fmla="*/ 186953 w 1763996"/>
              <a:gd name="connsiteY0" fmla="*/ 305648 h 3095186"/>
              <a:gd name="connsiteX1" fmla="*/ 908551 w 1763996"/>
              <a:gd name="connsiteY1" fmla="*/ 274 h 3095186"/>
              <a:gd name="connsiteX2" fmla="*/ 1518151 w 1763996"/>
              <a:gd name="connsiteY2" fmla="*/ 276046 h 3095186"/>
              <a:gd name="connsiteX3" fmla="*/ 1750380 w 1763996"/>
              <a:gd name="connsiteY3" fmla="*/ 1321074 h 3095186"/>
              <a:gd name="connsiteX4" fmla="*/ 1155294 w 1763996"/>
              <a:gd name="connsiteY4" fmla="*/ 3004731 h 3095186"/>
              <a:gd name="connsiteX5" fmla="*/ 342494 w 1763996"/>
              <a:gd name="connsiteY5" fmla="*/ 2728960 h 3095186"/>
              <a:gd name="connsiteX6" fmla="*/ 0 w 1763996"/>
              <a:gd name="connsiteY6" fmla="*/ 2044014 h 309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3996" h="3095186">
                <a:moveTo>
                  <a:pt x="186953" y="305648"/>
                </a:moveTo>
                <a:cubicBezTo>
                  <a:pt x="505057" y="113333"/>
                  <a:pt x="686685" y="5208"/>
                  <a:pt x="908551" y="274"/>
                </a:cubicBezTo>
                <a:cubicBezTo>
                  <a:pt x="1130417" y="-4660"/>
                  <a:pt x="1377846" y="55913"/>
                  <a:pt x="1518151" y="276046"/>
                </a:cubicBezTo>
                <a:cubicBezTo>
                  <a:pt x="1658456" y="496179"/>
                  <a:pt x="1810856" y="866293"/>
                  <a:pt x="1750380" y="1321074"/>
                </a:cubicBezTo>
                <a:cubicBezTo>
                  <a:pt x="1689904" y="1775855"/>
                  <a:pt x="1389942" y="2770083"/>
                  <a:pt x="1155294" y="3004731"/>
                </a:cubicBezTo>
                <a:cubicBezTo>
                  <a:pt x="920646" y="3239379"/>
                  <a:pt x="557789" y="2970865"/>
                  <a:pt x="342494" y="2728960"/>
                </a:cubicBezTo>
                <a:cubicBezTo>
                  <a:pt x="127199" y="2487055"/>
                  <a:pt x="101600" y="2420176"/>
                  <a:pt x="0" y="2044014"/>
                </a:cubicBezTo>
              </a:path>
            </a:pathLst>
          </a:custGeom>
          <a:noFill/>
          <a:ln w="127000">
            <a:solidFill>
              <a:srgbClr val="FF66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883150" y="1948182"/>
            <a:ext cx="393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25938" y="1179330"/>
            <a:ext cx="9483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50289" y="3131728"/>
            <a:ext cx="620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45094" y="5585427"/>
            <a:ext cx="1052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VII</a:t>
            </a:r>
            <a:endParaRPr lang="fr-BE" sz="5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36143" y="4319225"/>
            <a:ext cx="28318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B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fr-B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sampled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18 sites at 15 m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April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by  DRC-ICP-MS: Be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, Al, V, Cr, Mn, Fe, Co, Ni, Cu, Zn, As, Se, Mo, Ag, Cd, Sn, Sb, Pb,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2348880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5616" y="3789040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are the maximum and minimum mean concentrations recorded among the n sites,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are mean concentrations recorded in each of the n sites,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is the standard deviation of the weighted sum ∑(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)/n.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highest the index value, the more environmental levels of a TE globally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vary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(punctual contaminations and overall coastal spatial heterogeneity of TE levels taken into account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through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whole of the studied area the index is applied to.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49313" y="404813"/>
            <a:ext cx="5320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9" name="Groupe 1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2" name="Picture 8" descr="logo Ocea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Logo Capmed 2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4" name="Image 23" descr="LOGO_STARES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1110286" y="982469"/>
            <a:ext cx="77821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order and to compare TEs according to the overall spatial variability of their environmental levels through the whole of a studied area ?</a:t>
            </a:r>
          </a:p>
        </p:txBody>
      </p:sp>
      <p:sp>
        <p:nvSpPr>
          <p:cNvPr id="27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sp>
        <p:nvSpPr>
          <p:cNvPr id="28" name="Flèche droite 27"/>
          <p:cNvSpPr/>
          <p:nvPr/>
        </p:nvSpPr>
        <p:spPr>
          <a:xfrm>
            <a:off x="1221532" y="5385634"/>
            <a:ext cx="828664" cy="23751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26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093296"/>
            <a:chOff x="0" y="0"/>
            <a:chExt cx="9144000" cy="6093296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0932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Coastal</a:t>
            </a:r>
            <a:r>
              <a:rPr lang="fr-BE" sz="2400" dirty="0" smtClean="0">
                <a:latin typeface="Arial" charset="0"/>
                <a:cs typeface="Arial" charset="0"/>
              </a:rPr>
              <a:t> pollution of the </a:t>
            </a:r>
            <a:r>
              <a:rPr lang="fr-BE" sz="2400" dirty="0" err="1" smtClean="0">
                <a:latin typeface="Arial" charset="0"/>
                <a:cs typeface="Arial" charset="0"/>
              </a:rPr>
              <a:t>Mediterranean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31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3091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1" y="5016281"/>
            <a:ext cx="3397673" cy="12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3560" y="6290270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(UNEP/MAP, 2012;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State of the Mediterranean Marine and Coastal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6" name="Groupe 15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107504" y="249289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Southern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Europe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192309" y="2808480"/>
            <a:ext cx="155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Western Asia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544283" y="4509120"/>
            <a:ext cx="2163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2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6" y="2215666"/>
            <a:ext cx="8111594" cy="44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7" name="Groupe 1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0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2" name="Image 21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00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39752" y="1124744"/>
            <a:ext cx="5442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Variation Index (TESVI)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36304" y="18448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38" name="Groupe 5137"/>
          <p:cNvGrpSpPr/>
          <p:nvPr/>
        </p:nvGrpSpPr>
        <p:grpSpPr>
          <a:xfrm>
            <a:off x="780886" y="2215666"/>
            <a:ext cx="8111594" cy="4453694"/>
            <a:chOff x="1005373" y="2348880"/>
            <a:chExt cx="8111594" cy="445369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73" y="2348880"/>
              <a:ext cx="8111594" cy="4453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Connecteur droit 2"/>
            <p:cNvCxnSpPr/>
            <p:nvPr/>
          </p:nvCxnSpPr>
          <p:spPr>
            <a:xfrm flipH="1">
              <a:off x="2502824" y="3440113"/>
              <a:ext cx="5791864" cy="1587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 flipV="1">
              <a:off x="2501232" y="5500787"/>
              <a:ext cx="4226591" cy="1488"/>
            </a:xfrm>
            <a:prstGeom prst="line">
              <a:avLst/>
            </a:prstGeom>
            <a:ln w="38100">
              <a:solidFill>
                <a:srgbClr val="00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6722711" y="3464717"/>
              <a:ext cx="1937" cy="20241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50318" y="3851756"/>
              <a:ext cx="108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BE" dirty="0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2668836" y="3464719"/>
              <a:ext cx="2133" cy="12112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2983706" y="3465290"/>
              <a:ext cx="944" cy="3828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V="1">
              <a:off x="3293269" y="3463926"/>
              <a:ext cx="0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3604419" y="3463926"/>
              <a:ext cx="0" cy="8469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V="1">
              <a:off x="3919538" y="3463925"/>
              <a:ext cx="0" cy="18986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H="1" flipV="1">
              <a:off x="4228630" y="3464721"/>
              <a:ext cx="2851" cy="19145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7" name="Rectangle 5126"/>
            <p:cNvSpPr/>
            <p:nvPr/>
          </p:nvSpPr>
          <p:spPr>
            <a:xfrm>
              <a:off x="4260726" y="3356992"/>
              <a:ext cx="1122423" cy="1538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  <a:p>
              <a:pPr>
                <a:spcAft>
                  <a:spcPts val="1200"/>
                </a:spcAft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∑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/x</a:t>
              </a:r>
              <a:r>
                <a:rPr lang="en-GB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SD</a:t>
              </a:r>
              <a:endParaRPr lang="fr-BE" dirty="0"/>
            </a:p>
          </p:txBody>
        </p:sp>
        <p:grpSp>
          <p:nvGrpSpPr>
            <p:cNvPr id="5135" name="Groupe 5134"/>
            <p:cNvGrpSpPr/>
            <p:nvPr/>
          </p:nvGrpSpPr>
          <p:grpSpPr>
            <a:xfrm>
              <a:off x="2500313" y="6205538"/>
              <a:ext cx="6612953" cy="404811"/>
              <a:chOff x="2500313" y="6205538"/>
              <a:chExt cx="6612953" cy="404811"/>
            </a:xfrm>
          </p:grpSpPr>
          <p:sp>
            <p:nvSpPr>
              <p:cNvPr id="5129" name="Rectangle 5128"/>
              <p:cNvSpPr/>
              <p:nvPr/>
            </p:nvSpPr>
            <p:spPr>
              <a:xfrm>
                <a:off x="8800360" y="6205781"/>
                <a:ext cx="3129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fr-BE" dirty="0"/>
              </a:p>
            </p:txBody>
          </p:sp>
          <p:grpSp>
            <p:nvGrpSpPr>
              <p:cNvPr id="5134" name="Groupe 5133"/>
              <p:cNvGrpSpPr/>
              <p:nvPr/>
            </p:nvGrpSpPr>
            <p:grpSpPr>
              <a:xfrm>
                <a:off x="2500313" y="6205538"/>
                <a:ext cx="6354762" cy="404811"/>
                <a:chOff x="2500313" y="6248400"/>
                <a:chExt cx="6354762" cy="330200"/>
              </a:xfrm>
            </p:grpSpPr>
            <p:sp>
              <p:nvSpPr>
                <p:cNvPr id="5130" name="Flèche droite 5129"/>
                <p:cNvSpPr/>
                <p:nvPr/>
              </p:nvSpPr>
              <p:spPr>
                <a:xfrm>
                  <a:off x="8493064" y="6248400"/>
                  <a:ext cx="362011" cy="330200"/>
                </a:xfrm>
                <a:prstGeom prst="rightArrow">
                  <a:avLst/>
                </a:prstGeom>
                <a:solidFill>
                  <a:srgbClr val="FFC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sp>
              <p:nvSpPr>
                <p:cNvPr id="5131" name="Rectangle 5130"/>
                <p:cNvSpPr/>
                <p:nvPr/>
              </p:nvSpPr>
              <p:spPr>
                <a:xfrm>
                  <a:off x="2500313" y="6330950"/>
                  <a:ext cx="5992751" cy="165100"/>
                </a:xfrm>
                <a:prstGeom prst="rect">
                  <a:avLst/>
                </a:prstGeom>
                <a:solidFill>
                  <a:srgbClr val="FFC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</p:grpSp>
      </p:grp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849313" y="404813"/>
            <a:ext cx="3437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value calculation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grpSp>
        <p:nvGrpSpPr>
          <p:cNvPr id="32" name="Groupe 31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3" name="Groupe 32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7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9" name="Image 38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4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13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1" name="Rectangle 30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32" name="Rectangle 31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2" b="-1"/>
          <a:stretch/>
        </p:blipFill>
        <p:spPr bwMode="auto">
          <a:xfrm>
            <a:off x="1344703" y="3234763"/>
            <a:ext cx="6104257" cy="271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1"/>
          <a:stretch/>
        </p:blipFill>
        <p:spPr bwMode="auto">
          <a:xfrm>
            <a:off x="1348063" y="1130086"/>
            <a:ext cx="6104257" cy="209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74146" y="597830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7838" y="3036946"/>
            <a:ext cx="5681662" cy="190898"/>
          </a:xfrm>
          <a:prstGeom prst="rect">
            <a:avLst/>
          </a:prstGeom>
          <a:solidFill>
            <a:srgbClr val="009900">
              <a:alpha val="20000"/>
            </a:srgb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1744638" y="2125498"/>
            <a:ext cx="5681662" cy="190898"/>
          </a:xfrm>
          <a:prstGeom prst="rect">
            <a:avLst/>
          </a:prstGeom>
          <a:solidFill>
            <a:srgbClr val="0033CC">
              <a:alpha val="20000"/>
            </a:srgbClr>
          </a:solidFill>
          <a:ln w="127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1744638" y="3442898"/>
            <a:ext cx="5681662" cy="190898"/>
          </a:xfrm>
          <a:prstGeom prst="rect">
            <a:avLst/>
          </a:prstGeom>
          <a:solidFill>
            <a:srgbClr val="FFC000">
              <a:alpha val="2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744638" y="3673483"/>
            <a:ext cx="5681662" cy="190898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>
            <a:off x="2771800" y="4748459"/>
            <a:ext cx="432048" cy="307484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 28"/>
          <p:cNvSpPr/>
          <p:nvPr/>
        </p:nvSpPr>
        <p:spPr>
          <a:xfrm>
            <a:off x="3307217" y="4344427"/>
            <a:ext cx="1984863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17"/>
          <p:cNvCxnSpPr>
            <a:stCxn id="12" idx="0"/>
          </p:cNvCxnSpPr>
          <p:nvPr/>
        </p:nvCxnSpPr>
        <p:spPr>
          <a:xfrm flipV="1">
            <a:off x="2987824" y="4513767"/>
            <a:ext cx="638786" cy="234692"/>
          </a:xfrm>
          <a:prstGeom prst="line">
            <a:avLst/>
          </a:prstGeom>
          <a:ln w="254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25" idx="3"/>
            <a:endCxn id="12" idx="3"/>
          </p:cNvCxnSpPr>
          <p:nvPr/>
        </p:nvCxnSpPr>
        <p:spPr>
          <a:xfrm flipH="1" flipV="1">
            <a:off x="2835072" y="5010913"/>
            <a:ext cx="791538" cy="317256"/>
          </a:xfrm>
          <a:prstGeom prst="line">
            <a:avLst/>
          </a:prstGeom>
          <a:ln w="254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>
            <a:spLocks noChangeAspect="1"/>
          </p:cNvSpPr>
          <p:nvPr/>
        </p:nvSpPr>
        <p:spPr>
          <a:xfrm>
            <a:off x="3357390" y="4344427"/>
            <a:ext cx="1838350" cy="1152525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BE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22.8</a:t>
            </a:r>
            <a:endParaRPr lang="fr-BE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21"/>
          <p:cNvSpPr txBox="1">
            <a:spLocks noChangeArrowheads="1"/>
          </p:cNvSpPr>
          <p:nvPr/>
        </p:nvSpPr>
        <p:spPr bwMode="auto">
          <a:xfrm>
            <a:off x="0" y="2661880"/>
            <a:ext cx="431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TESV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5" name="Groupe 34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8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40" name="Image 39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4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15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9592" y="60180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895350"/>
            <a:chOff x="0" y="0"/>
            <a:chExt cx="9144000" cy="89535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89443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13716" y="904434"/>
            <a:ext cx="9116568" cy="4987151"/>
            <a:chOff x="13716" y="904434"/>
            <a:chExt cx="9116568" cy="498715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1" b="4366"/>
            <a:stretch/>
          </p:blipFill>
          <p:spPr>
            <a:xfrm>
              <a:off x="13716" y="904434"/>
              <a:ext cx="9116568" cy="498715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2834284" y="1302668"/>
              <a:ext cx="0" cy="1062879"/>
            </a:xfrm>
            <a:prstGeom prst="straightConnector1">
              <a:avLst/>
            </a:prstGeom>
            <a:ln w="635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528614" y="933336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33C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7653460" y="1290752"/>
              <a:ext cx="1465" cy="1360373"/>
            </a:xfrm>
            <a:prstGeom prst="straightConnector1">
              <a:avLst/>
            </a:prstGeom>
            <a:ln w="635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347790" y="934120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99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3183731" y="3921152"/>
              <a:ext cx="1834" cy="1498574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879895" y="3547057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 flipH="1">
              <a:off x="7653338" y="4024313"/>
              <a:ext cx="4762" cy="148577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358109" y="3656595"/>
              <a:ext cx="2635748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highest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value </a:t>
              </a:r>
              <a:endParaRPr lang="fr-BE" dirty="0"/>
            </a:p>
          </p:txBody>
        </p:sp>
      </p:grp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4" name="Groupe 23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2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4" name="Image 33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5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17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99592" y="601806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values were listed in ascending order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Co, Sb, Ag, Be, Cu, Cd, Fe, </a:t>
            </a:r>
            <a:r>
              <a:rPr lang="en-GB" b="1" u="sng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Cr, Sn, As, </a:t>
            </a:r>
            <a:r>
              <a:rPr lang="en-GB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Zn, Bi, Mo, </a:t>
            </a:r>
            <a:r>
              <a:rPr lang="en-GB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fr-BE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895350"/>
            <a:chOff x="0" y="0"/>
            <a:chExt cx="9144000" cy="89535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89443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4418"/>
          <a:stretch/>
        </p:blipFill>
        <p:spPr>
          <a:xfrm>
            <a:off x="10668" y="903955"/>
            <a:ext cx="9122664" cy="4989535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4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TESVI graphical representation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5" name="Groupe 14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19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1" name="Image 20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2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35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500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1470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Sampling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295" y="1043211"/>
            <a:ext cx="782666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110 sites differing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their levels of exposure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contaminants sampled for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0" y="5373254"/>
            <a:ext cx="9143771" cy="1484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273" b="536"/>
          <a:stretch/>
        </p:blipFill>
        <p:spPr>
          <a:xfrm>
            <a:off x="1588" y="1515953"/>
            <a:ext cx="9152111" cy="3857263"/>
          </a:xfrm>
          <a:prstGeom prst="rect">
            <a:avLst/>
          </a:prstGeom>
        </p:spPr>
      </p:pic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8" name="Image 27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80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44" y="0"/>
            <a:ext cx="6371799" cy="6858000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5834063" cy="6858000"/>
            <a:chOff x="0" y="0"/>
            <a:chExt cx="5834553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665658" y="-2273546"/>
              <a:ext cx="503237" cy="583455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variability</a:t>
            </a:r>
            <a:endParaRPr lang="fr-BE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078298" y="987078"/>
            <a:ext cx="25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ordinate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191005" y="207189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89100" y="37515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189100" y="54416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33069" y="2074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331164" y="375384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331164" y="544393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326972" y="3840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93"/>
          <a:stretch/>
        </p:blipFill>
        <p:spPr>
          <a:xfrm>
            <a:off x="44730" y="895350"/>
            <a:ext cx="2656041" cy="26990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781671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8"/>
          <a:stretch/>
        </p:blipFill>
        <p:spPr bwMode="auto">
          <a:xfrm>
            <a:off x="936472" y="3933056"/>
            <a:ext cx="1848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0285" y="982469"/>
            <a:ext cx="7782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to compare global pollution levels in TEs between several monitored sites ?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9752" y="1988840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5616" y="3789040"/>
            <a:ext cx="77768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where: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the mean normalized concentration of the TE n in a given monitored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site. </a:t>
            </a: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highest the index value, the more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monitored site is globally contaminated in TEs compared to the others.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0320" y="2564904"/>
            <a:ext cx="3203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3234462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weighted version of the Metal Pollution Index (MPI) of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Usero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 MPB) </a:t>
            </a:r>
            <a:endParaRPr lang="fr-BE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49313" y="404813"/>
            <a:ext cx="428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 Pollution Index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21"/>
          <p:cNvSpPr txBox="1">
            <a:spLocks noChangeArrowheads="1"/>
          </p:cNvSpPr>
          <p:nvPr/>
        </p:nvSpPr>
        <p:spPr bwMode="auto">
          <a:xfrm>
            <a:off x="0" y="2825641"/>
            <a:ext cx="431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sz="2000" b="1" dirty="0" smtClean="0"/>
              <a:t>TEP</a:t>
            </a:r>
          </a:p>
          <a:p>
            <a:pPr algn="ctr" eaLnBrk="1" hangingPunct="1"/>
            <a:r>
              <a:rPr lang="fr-BE" sz="2000" b="1" dirty="0" smtClean="0"/>
              <a:t>I</a:t>
            </a:r>
            <a:endParaRPr lang="fr-BE" sz="2000" b="1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0" name="Groupe 19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88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2"/>
          <p:cNvGrpSpPr>
            <a:grpSpLocks/>
          </p:cNvGrpSpPr>
          <p:nvPr/>
        </p:nvGrpSpPr>
        <p:grpSpPr bwMode="auto">
          <a:xfrm>
            <a:off x="0" y="0"/>
            <a:ext cx="9144000" cy="899195"/>
            <a:chOff x="0" y="0"/>
            <a:chExt cx="9144000" cy="899195"/>
          </a:xfrm>
        </p:grpSpPr>
        <p:sp>
          <p:nvSpPr>
            <p:cNvPr id="19" name="Rectangle 18"/>
            <p:cNvSpPr/>
            <p:nvPr/>
          </p:nvSpPr>
          <p:spPr>
            <a:xfrm>
              <a:off x="430213" y="0"/>
              <a:ext cx="503237" cy="8991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21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195"/>
            <a:ext cx="9144000" cy="5873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765" y="3501008"/>
            <a:ext cx="416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Be, Al, V, Cr, Mn, Fe, Co, Ni, Cu, Zn, As, Se, Mo, Ag, Cd, Sn, Sb, Pb, Bi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9533" y="3501008"/>
            <a:ext cx="4122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fr-BE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Sb, V, Sn, Se, Be, Pb, Ni, Mo, Mn, Fe, Cu, Cr, Co, Cd, Bi, Zn, As, Ag, Al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49313" y="404813"/>
            <a:ext cx="297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Mean normalization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6" name="Groupe 15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7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9" name="Image 28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74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/>
        </p:blipFill>
        <p:spPr>
          <a:xfrm>
            <a:off x="2282756" y="0"/>
            <a:ext cx="6858000" cy="4532243"/>
          </a:xfrm>
          <a:prstGeom prst="rect">
            <a:avLst/>
          </a:prstGeom>
        </p:spPr>
      </p:pic>
      <p:pic>
        <p:nvPicPr>
          <p:cNvPr id="9" name="Image 22" descr="Corse.png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4638" r="79103" b="83699"/>
          <a:stretch/>
        </p:blipFill>
        <p:spPr bwMode="auto">
          <a:xfrm>
            <a:off x="8825758" y="1"/>
            <a:ext cx="318242" cy="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9" y="129884"/>
            <a:ext cx="1960315" cy="253548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-140772" y="2651893"/>
            <a:ext cx="2562268" cy="4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BE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P. oceanica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3387845"/>
            <a:ext cx="6028826" cy="334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rme libre 6"/>
          <p:cNvSpPr/>
          <p:nvPr/>
        </p:nvSpPr>
        <p:spPr>
          <a:xfrm>
            <a:off x="3599954" y="1130300"/>
            <a:ext cx="2305546" cy="1074335"/>
          </a:xfrm>
          <a:custGeom>
            <a:avLst/>
            <a:gdLst>
              <a:gd name="connsiteX0" fmla="*/ 2146300 w 2146300"/>
              <a:gd name="connsiteY0" fmla="*/ 0 h 1074571"/>
              <a:gd name="connsiteX1" fmla="*/ 1758950 w 2146300"/>
              <a:gd name="connsiteY1" fmla="*/ 260350 h 1074571"/>
              <a:gd name="connsiteX2" fmla="*/ 1454150 w 2146300"/>
              <a:gd name="connsiteY2" fmla="*/ 539750 h 1074571"/>
              <a:gd name="connsiteX3" fmla="*/ 1333500 w 2146300"/>
              <a:gd name="connsiteY3" fmla="*/ 704850 h 1074571"/>
              <a:gd name="connsiteX4" fmla="*/ 1257300 w 2146300"/>
              <a:gd name="connsiteY4" fmla="*/ 977900 h 1074571"/>
              <a:gd name="connsiteX5" fmla="*/ 113030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58950 w 2146300"/>
              <a:gd name="connsiteY1" fmla="*/ 260350 h 1074571"/>
              <a:gd name="connsiteX2" fmla="*/ 1454150 w 2146300"/>
              <a:gd name="connsiteY2" fmla="*/ 539750 h 1074571"/>
              <a:gd name="connsiteX3" fmla="*/ 1346200 w 2146300"/>
              <a:gd name="connsiteY3" fmla="*/ 704850 h 1074571"/>
              <a:gd name="connsiteX4" fmla="*/ 1257300 w 2146300"/>
              <a:gd name="connsiteY4" fmla="*/ 977900 h 1074571"/>
              <a:gd name="connsiteX5" fmla="*/ 113030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58950 w 2146300"/>
              <a:gd name="connsiteY1" fmla="*/ 260350 h 1074571"/>
              <a:gd name="connsiteX2" fmla="*/ 1473200 w 2146300"/>
              <a:gd name="connsiteY2" fmla="*/ 527050 h 1074571"/>
              <a:gd name="connsiteX3" fmla="*/ 1346200 w 2146300"/>
              <a:gd name="connsiteY3" fmla="*/ 704850 h 1074571"/>
              <a:gd name="connsiteX4" fmla="*/ 1257300 w 2146300"/>
              <a:gd name="connsiteY4" fmla="*/ 977900 h 1074571"/>
              <a:gd name="connsiteX5" fmla="*/ 113030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58950 w 2146300"/>
              <a:gd name="connsiteY1" fmla="*/ 260350 h 1074571"/>
              <a:gd name="connsiteX2" fmla="*/ 1473200 w 2146300"/>
              <a:gd name="connsiteY2" fmla="*/ 527050 h 1074571"/>
              <a:gd name="connsiteX3" fmla="*/ 1346200 w 2146300"/>
              <a:gd name="connsiteY3" fmla="*/ 70485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58950 w 2146300"/>
              <a:gd name="connsiteY1" fmla="*/ 260350 h 1074571"/>
              <a:gd name="connsiteX2" fmla="*/ 1473200 w 2146300"/>
              <a:gd name="connsiteY2" fmla="*/ 527050 h 1074571"/>
              <a:gd name="connsiteX3" fmla="*/ 1364806 w 2146300"/>
              <a:gd name="connsiteY3" fmla="*/ 70485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65152 w 2146300"/>
              <a:gd name="connsiteY1" fmla="*/ 279400 h 1074571"/>
              <a:gd name="connsiteX2" fmla="*/ 1473200 w 2146300"/>
              <a:gd name="connsiteY2" fmla="*/ 527050 h 1074571"/>
              <a:gd name="connsiteX3" fmla="*/ 1364806 w 2146300"/>
              <a:gd name="connsiteY3" fmla="*/ 70485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65152 w 2146300"/>
              <a:gd name="connsiteY1" fmla="*/ 279400 h 1074571"/>
              <a:gd name="connsiteX2" fmla="*/ 1491805 w 2146300"/>
              <a:gd name="connsiteY2" fmla="*/ 527050 h 1074571"/>
              <a:gd name="connsiteX3" fmla="*/ 1364806 w 2146300"/>
              <a:gd name="connsiteY3" fmla="*/ 70485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65152 w 2146300"/>
              <a:gd name="connsiteY1" fmla="*/ 279400 h 1074571"/>
              <a:gd name="connsiteX2" fmla="*/ 1491805 w 2146300"/>
              <a:gd name="connsiteY2" fmla="*/ 527050 h 1074571"/>
              <a:gd name="connsiteX3" fmla="*/ 1383412 w 2146300"/>
              <a:gd name="connsiteY3" fmla="*/ 70485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146300 w 2146300"/>
              <a:gd name="connsiteY0" fmla="*/ 0 h 1074571"/>
              <a:gd name="connsiteX1" fmla="*/ 1765152 w 2146300"/>
              <a:gd name="connsiteY1" fmla="*/ 279400 h 1074571"/>
              <a:gd name="connsiteX2" fmla="*/ 1491805 w 2146300"/>
              <a:gd name="connsiteY2" fmla="*/ 527050 h 1074571"/>
              <a:gd name="connsiteX3" fmla="*/ 1358605 w 2146300"/>
              <a:gd name="connsiteY3" fmla="*/ 736600 h 1074571"/>
              <a:gd name="connsiteX4" fmla="*/ 1257300 w 2146300"/>
              <a:gd name="connsiteY4" fmla="*/ 977900 h 1074571"/>
              <a:gd name="connsiteX5" fmla="*/ 1123950 w 2146300"/>
              <a:gd name="connsiteY5" fmla="*/ 1073150 h 1074571"/>
              <a:gd name="connsiteX6" fmla="*/ 800100 w 2146300"/>
              <a:gd name="connsiteY6" fmla="*/ 1022350 h 1074571"/>
              <a:gd name="connsiteX7" fmla="*/ 247650 w 2146300"/>
              <a:gd name="connsiteY7" fmla="*/ 857250 h 1074571"/>
              <a:gd name="connsiteX8" fmla="*/ 0 w 2146300"/>
              <a:gd name="connsiteY8" fmla="*/ 831850 h 1074571"/>
              <a:gd name="connsiteX9" fmla="*/ 0 w 2146300"/>
              <a:gd name="connsiteY9" fmla="*/ 831850 h 1074571"/>
              <a:gd name="connsiteX0" fmla="*/ 2251730 w 2251730"/>
              <a:gd name="connsiteY0" fmla="*/ 0 h 1074571"/>
              <a:gd name="connsiteX1" fmla="*/ 1870582 w 2251730"/>
              <a:gd name="connsiteY1" fmla="*/ 279400 h 1074571"/>
              <a:gd name="connsiteX2" fmla="*/ 1597235 w 2251730"/>
              <a:gd name="connsiteY2" fmla="*/ 527050 h 1074571"/>
              <a:gd name="connsiteX3" fmla="*/ 1464035 w 2251730"/>
              <a:gd name="connsiteY3" fmla="*/ 736600 h 1074571"/>
              <a:gd name="connsiteX4" fmla="*/ 1362730 w 2251730"/>
              <a:gd name="connsiteY4" fmla="*/ 977900 h 1074571"/>
              <a:gd name="connsiteX5" fmla="*/ 1229380 w 2251730"/>
              <a:gd name="connsiteY5" fmla="*/ 1073150 h 1074571"/>
              <a:gd name="connsiteX6" fmla="*/ 905530 w 2251730"/>
              <a:gd name="connsiteY6" fmla="*/ 1022350 h 1074571"/>
              <a:gd name="connsiteX7" fmla="*/ 353080 w 2251730"/>
              <a:gd name="connsiteY7" fmla="*/ 857250 h 1074571"/>
              <a:gd name="connsiteX8" fmla="*/ 105430 w 2251730"/>
              <a:gd name="connsiteY8" fmla="*/ 831850 h 1074571"/>
              <a:gd name="connsiteX9" fmla="*/ 0 w 2251730"/>
              <a:gd name="connsiteY9" fmla="*/ 825500 h 1074571"/>
              <a:gd name="connsiteX0" fmla="*/ 2251730 w 2251730"/>
              <a:gd name="connsiteY0" fmla="*/ 0 h 1074443"/>
              <a:gd name="connsiteX1" fmla="*/ 1870582 w 2251730"/>
              <a:gd name="connsiteY1" fmla="*/ 279400 h 1074443"/>
              <a:gd name="connsiteX2" fmla="*/ 1597235 w 2251730"/>
              <a:gd name="connsiteY2" fmla="*/ 527050 h 1074443"/>
              <a:gd name="connsiteX3" fmla="*/ 1464035 w 2251730"/>
              <a:gd name="connsiteY3" fmla="*/ 736600 h 1074443"/>
              <a:gd name="connsiteX4" fmla="*/ 1362730 w 2251730"/>
              <a:gd name="connsiteY4" fmla="*/ 977900 h 1074443"/>
              <a:gd name="connsiteX5" fmla="*/ 1229380 w 2251730"/>
              <a:gd name="connsiteY5" fmla="*/ 1073150 h 1074443"/>
              <a:gd name="connsiteX6" fmla="*/ 905530 w 2251730"/>
              <a:gd name="connsiteY6" fmla="*/ 1022350 h 1074443"/>
              <a:gd name="connsiteX7" fmla="*/ 359282 w 2251730"/>
              <a:gd name="connsiteY7" fmla="*/ 876300 h 1074443"/>
              <a:gd name="connsiteX8" fmla="*/ 105430 w 2251730"/>
              <a:gd name="connsiteY8" fmla="*/ 831850 h 1074443"/>
              <a:gd name="connsiteX9" fmla="*/ 0 w 2251730"/>
              <a:gd name="connsiteY9" fmla="*/ 825500 h 1074443"/>
              <a:gd name="connsiteX0" fmla="*/ 2251730 w 2251730"/>
              <a:gd name="connsiteY0" fmla="*/ 0 h 1074335"/>
              <a:gd name="connsiteX1" fmla="*/ 1870582 w 2251730"/>
              <a:gd name="connsiteY1" fmla="*/ 279400 h 1074335"/>
              <a:gd name="connsiteX2" fmla="*/ 1597235 w 2251730"/>
              <a:gd name="connsiteY2" fmla="*/ 527050 h 1074335"/>
              <a:gd name="connsiteX3" fmla="*/ 1464035 w 2251730"/>
              <a:gd name="connsiteY3" fmla="*/ 736600 h 1074335"/>
              <a:gd name="connsiteX4" fmla="*/ 1362730 w 2251730"/>
              <a:gd name="connsiteY4" fmla="*/ 977900 h 1074335"/>
              <a:gd name="connsiteX5" fmla="*/ 1229380 w 2251730"/>
              <a:gd name="connsiteY5" fmla="*/ 1073150 h 1074335"/>
              <a:gd name="connsiteX6" fmla="*/ 905530 w 2251730"/>
              <a:gd name="connsiteY6" fmla="*/ 1022350 h 1074335"/>
              <a:gd name="connsiteX7" fmla="*/ 359282 w 2251730"/>
              <a:gd name="connsiteY7" fmla="*/ 895350 h 1074335"/>
              <a:gd name="connsiteX8" fmla="*/ 105430 w 2251730"/>
              <a:gd name="connsiteY8" fmla="*/ 831850 h 1074335"/>
              <a:gd name="connsiteX9" fmla="*/ 0 w 2251730"/>
              <a:gd name="connsiteY9" fmla="*/ 825500 h 107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1730" h="1074335">
                <a:moveTo>
                  <a:pt x="2251730" y="0"/>
                </a:moveTo>
                <a:cubicBezTo>
                  <a:pt x="2115734" y="85196"/>
                  <a:pt x="1979665" y="191558"/>
                  <a:pt x="1870582" y="279400"/>
                </a:cubicBezTo>
                <a:cubicBezTo>
                  <a:pt x="1761499" y="367242"/>
                  <a:pt x="1664993" y="450850"/>
                  <a:pt x="1597235" y="527050"/>
                </a:cubicBezTo>
                <a:cubicBezTo>
                  <a:pt x="1529477" y="603250"/>
                  <a:pt x="1503119" y="661458"/>
                  <a:pt x="1464035" y="736600"/>
                </a:cubicBezTo>
                <a:cubicBezTo>
                  <a:pt x="1424951" y="811742"/>
                  <a:pt x="1401839" y="921808"/>
                  <a:pt x="1362730" y="977900"/>
                </a:cubicBezTo>
                <a:cubicBezTo>
                  <a:pt x="1323621" y="1033992"/>
                  <a:pt x="1305580" y="1065742"/>
                  <a:pt x="1229380" y="1073150"/>
                </a:cubicBezTo>
                <a:cubicBezTo>
                  <a:pt x="1153180" y="1080558"/>
                  <a:pt x="1050546" y="1051983"/>
                  <a:pt x="905530" y="1022350"/>
                </a:cubicBezTo>
                <a:cubicBezTo>
                  <a:pt x="760514" y="992717"/>
                  <a:pt x="492632" y="927100"/>
                  <a:pt x="359282" y="895350"/>
                </a:cubicBezTo>
                <a:cubicBezTo>
                  <a:pt x="225932" y="863600"/>
                  <a:pt x="165310" y="843492"/>
                  <a:pt x="105430" y="831850"/>
                </a:cubicBezTo>
                <a:cubicBezTo>
                  <a:pt x="45550" y="820208"/>
                  <a:pt x="35143" y="827617"/>
                  <a:pt x="0" y="825500"/>
                </a:cubicBezTo>
              </a:path>
            </a:pathLst>
          </a:custGeom>
          <a:noFill/>
          <a:ln w="63500">
            <a:solidFill>
              <a:srgbClr val="0033CC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051721" y="4050784"/>
            <a:ext cx="1584175" cy="683231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2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22"/>
            <a:ext cx="9144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500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1470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Sampling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295" y="1043211"/>
            <a:ext cx="782666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110 sites differing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their levels of exposure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contaminants sampled for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0" y="5373254"/>
            <a:ext cx="9143771" cy="1484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273" b="536"/>
          <a:stretch/>
        </p:blipFill>
        <p:spPr>
          <a:xfrm>
            <a:off x="1588" y="1515953"/>
            <a:ext cx="9152111" cy="3857263"/>
          </a:xfrm>
          <a:prstGeom prst="rect">
            <a:avLst/>
          </a:prstGeom>
        </p:spPr>
      </p:pic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8" name="Image 27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26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799215"/>
            <a:chOff x="0" y="0"/>
            <a:chExt cx="9144768" cy="6799215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79921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20"/>
            <a:ext cx="9144000" cy="47109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345"/>
          <a:stretch/>
        </p:blipFill>
        <p:spPr>
          <a:xfrm>
            <a:off x="4067945" y="19910"/>
            <a:ext cx="5052072" cy="2143119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contamination</a:t>
            </a:r>
            <a:endParaRPr lang="fr-BE" sz="2400" dirty="0"/>
          </a:p>
        </p:txBody>
      </p:sp>
      <p:sp>
        <p:nvSpPr>
          <p:cNvPr id="3" name="Flèche droite 2"/>
          <p:cNvSpPr/>
          <p:nvPr/>
        </p:nvSpPr>
        <p:spPr>
          <a:xfrm rot="623514">
            <a:off x="735664" y="4067324"/>
            <a:ext cx="8308159" cy="187523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49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9" y="0"/>
            <a:ext cx="8479753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09" y="315007"/>
            <a:ext cx="167640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3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6" name="Rectangle 8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7" name="Rectangle 86"/>
          <p:cNvSpPr/>
          <p:nvPr/>
        </p:nvSpPr>
        <p:spPr bwMode="auto">
          <a:xfrm rot="16200000">
            <a:off x="4320382" y="-823653"/>
            <a:ext cx="503237" cy="91440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3517366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spatial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1073039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monitoring </a:t>
            </a:r>
            <a:endParaRPr lang="fr-BE" sz="2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234232" y="4473113"/>
            <a:ext cx="61926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GIS </a:t>
            </a:r>
            <a:r>
              <a:rPr lang="fr-BE" sz="2200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</a:t>
            </a:r>
            <a:r>
              <a:rPr lang="fr-BE" sz="2200" dirty="0">
                <a:latin typeface="Arial" panose="020B0604020202020204" pitchFamily="34" charset="0"/>
                <a:cs typeface="Arial" panose="020B0604020202020204" pitchFamily="34" charset="0"/>
              </a:rPr>
              <a:t>component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30604" y="1196752"/>
            <a:ext cx="76551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BE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endParaRPr lang="fr-BE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 indices:</a:t>
            </a:r>
          </a:p>
          <a:p>
            <a:pPr marL="800100" lvl="1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Spatial Variation Index (TESVI)</a:t>
            </a:r>
          </a:p>
          <a:p>
            <a:pPr marL="800100" lvl="1" indent="-342900">
              <a:spcAft>
                <a:spcPts val="1200"/>
              </a:spcAft>
              <a:buClr>
                <a:schemeClr val="bg1">
                  <a:lumMod val="6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sz="2200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BE" sz="2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Pollution Index (TEPI)</a:t>
            </a:r>
            <a:endParaRPr lang="fr-BE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9" name="Groupe 1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2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4" name="Image 23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5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0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3030" r="22399" b="1642"/>
          <a:stretch/>
        </p:blipFill>
        <p:spPr>
          <a:xfrm>
            <a:off x="2239943" y="1036097"/>
            <a:ext cx="5299324" cy="5416677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-3493" y="0"/>
            <a:ext cx="9144002" cy="6858000"/>
            <a:chOff x="-9526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20723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11239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6276083" y="6277532"/>
            <a:ext cx="1308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Ag, TEPI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55565" y="6087927"/>
            <a:ext cx="545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75788" y="3394530"/>
            <a:ext cx="545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component analysis</a:t>
            </a:r>
            <a:endParaRPr lang="fr-BE" sz="24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1820055" y="3570587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 droite 17"/>
          <p:cNvSpPr/>
          <p:nvPr/>
        </p:nvSpPr>
        <p:spPr>
          <a:xfrm rot="7761576">
            <a:off x="2948666" y="5927416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 droite 19"/>
          <p:cNvSpPr/>
          <p:nvPr/>
        </p:nvSpPr>
        <p:spPr>
          <a:xfrm rot="3600000">
            <a:off x="6505331" y="6133043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1" name="Groupe 20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2" name="Groupe 2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5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7" name="Image 26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8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4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9" y="1340768"/>
            <a:ext cx="7801662" cy="208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455" y="3717627"/>
            <a:ext cx="7791995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 matrix of parametric Pearson’s correlation coefficients and non-parametric Spearman’s rank correlation coefficients between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 concentrations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values in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Correlations significant 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0.05 are in bold; correlations significant 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0.01 are in bold underlined.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analysis</a:t>
            </a:r>
            <a:endParaRPr lang="fr-BE" sz="2400" dirty="0"/>
          </a:p>
        </p:txBody>
      </p:sp>
      <p:sp>
        <p:nvSpPr>
          <p:cNvPr id="3" name="Rectangle 2"/>
          <p:cNvSpPr/>
          <p:nvPr/>
        </p:nvSpPr>
        <p:spPr>
          <a:xfrm>
            <a:off x="2026319" y="1351035"/>
            <a:ext cx="840705" cy="2032000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 rot="16200000">
            <a:off x="3634122" y="1113244"/>
            <a:ext cx="215900" cy="3431505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 rot="16200000">
            <a:off x="4937606" y="262571"/>
            <a:ext cx="215529" cy="6025400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96" y="4701904"/>
            <a:ext cx="1145176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24" y="4701904"/>
            <a:ext cx="1149852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72" y="4701904"/>
            <a:ext cx="1153046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89" y="4701904"/>
            <a:ext cx="1148014" cy="1981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52" y="4701904"/>
            <a:ext cx="1160760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7" y="4701904"/>
            <a:ext cx="1208295" cy="1981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56" y="4701904"/>
            <a:ext cx="1130243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10" y="6738776"/>
            <a:ext cx="6865238" cy="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7" name="Groupe 2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0" name="Picture 8" descr="logo Oceano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1" descr="Logo Capmed 2.pd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2" name="Image 31" descr="LOGO_STARESO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3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19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885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" t="-3059" r="1" b="-1"/>
          <a:stretch/>
        </p:blipFill>
        <p:spPr>
          <a:xfrm>
            <a:off x="431800" y="1268760"/>
            <a:ext cx="8707419" cy="44275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Connecteur droit 3"/>
          <p:cNvCxnSpPr/>
          <p:nvPr/>
        </p:nvCxnSpPr>
        <p:spPr>
          <a:xfrm flipV="1">
            <a:off x="4434334" y="1500535"/>
            <a:ext cx="1141" cy="36652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  <p:sp>
        <p:nvSpPr>
          <p:cNvPr id="7" name="Flèche gauche 6"/>
          <p:cNvSpPr/>
          <p:nvPr/>
        </p:nvSpPr>
        <p:spPr>
          <a:xfrm>
            <a:off x="4133602" y="2237656"/>
            <a:ext cx="288032" cy="216024"/>
          </a:xfrm>
          <a:prstGeom prst="leftArrow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gauche 18"/>
          <p:cNvSpPr/>
          <p:nvPr/>
        </p:nvSpPr>
        <p:spPr>
          <a:xfrm rot="10800000">
            <a:off x="4449068" y="2237656"/>
            <a:ext cx="288032" cy="216024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625403" y="2059732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35377" y="2060456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5380" y="5877272"/>
            <a:ext cx="7878256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Dendrographic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classification after cluster analysis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Ag, As, Cd, Cu, Hg, Ni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concentrations measured in the blades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and TEPI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values calculated from mean normalized TE concentrations.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2" name="Groupe 2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5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7" name="Image 26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8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31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85" y="1705000"/>
            <a:ext cx="8136731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0075" y="2223918"/>
            <a:ext cx="1590676" cy="911506"/>
          </a:xfrm>
          <a:prstGeom prst="rect">
            <a:avLst/>
          </a:prstGeom>
          <a:solidFill>
            <a:srgbClr val="FF33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682422" y="3135634"/>
            <a:ext cx="1454478" cy="559347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3140075" y="3135635"/>
            <a:ext cx="1593584" cy="561186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306542" y="4315325"/>
            <a:ext cx="2667601" cy="959148"/>
          </a:xfrm>
          <a:prstGeom prst="rect">
            <a:avLst/>
          </a:prstGeom>
          <a:solidFill>
            <a:srgbClr val="0033CC">
              <a:alpha val="40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1682421" y="3693292"/>
            <a:ext cx="1457654" cy="2550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730272" y="3693666"/>
            <a:ext cx="1575278" cy="26770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4724401" y="3961372"/>
            <a:ext cx="1581149" cy="3528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306542" y="3959472"/>
            <a:ext cx="2667601" cy="3547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612052" y="1201921"/>
            <a:ext cx="159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HC by Cd, Ni; LC by 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36266" y="1196752"/>
            <a:ext cx="130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HC by Ag, As, Pb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64088" y="1200944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LC by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7350" y="5951021"/>
            <a:ext cx="7316793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values calculated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mean normalized Ag, As, Cd, Cu, Hg, Ni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concentrations measured in the blades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adult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leaves.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Sampling sites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are sorted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the graph according to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dendrographic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classification after cluster analysis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trace element concentrations 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values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  <p:grpSp>
        <p:nvGrpSpPr>
          <p:cNvPr id="26" name="Groupe 2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8" name="Groupe 2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1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3" name="Image 32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4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2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3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6" y="88826"/>
            <a:ext cx="4968668" cy="3312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6" y="3477692"/>
            <a:ext cx="4968668" cy="33124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2" y="85403"/>
            <a:ext cx="2952328" cy="44328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2" y="4615594"/>
            <a:ext cx="1440159" cy="2162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7109923" y="4615594"/>
            <a:ext cx="1441567" cy="21623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0"/>
            <a:ext cx="485518" cy="6858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POSIDONIA OCEANICA</a:t>
            </a:r>
            <a:endParaRPr lang="fr-B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CONCLUS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400" dirty="0"/>
          </a:p>
        </p:txBody>
      </p:sp>
      <p:sp>
        <p:nvSpPr>
          <p:cNvPr id="2" name="Rectangle 1"/>
          <p:cNvSpPr/>
          <p:nvPr/>
        </p:nvSpPr>
        <p:spPr>
          <a:xfrm>
            <a:off x="1137957" y="1060713"/>
            <a:ext cx="782653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coastal management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the development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appropriate </a:t>
            </a:r>
            <a:r>
              <a:rPr lang="en-US" sz="1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 classification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Combined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utilization of several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monitoring  tools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water quality scale;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 and TESVI);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analysis (PCA, CA, correlation analysis and GIS mapping).</a:t>
            </a: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Mediterranean: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assess TE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contamination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threats;</a:t>
            </a: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depict contamination gradients; </a:t>
            </a: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monitor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 contamination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at regional or local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scales. 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u="sng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to privilege such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approach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es to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accurately monitor the TE contamination rate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of coastal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waters and to transfer </a:t>
            </a:r>
            <a:r>
              <a:rPr lang="en-US" sz="1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information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on this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problem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managers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policy makers.</a:t>
            </a:r>
            <a:endParaRPr lang="fr-B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1253916" y="2002744"/>
            <a:ext cx="630568" cy="21602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7" name="Groupe 1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0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2" name="Image 21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21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496973"/>
            <a:ext cx="431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ACKNOWLEDGEMENTS</a:t>
            </a:r>
            <a:endParaRPr lang="fr-BE" alt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1188939" y="1137101"/>
            <a:ext cx="75595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collaboration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of several laboratories from all around the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Mediterranean: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Gérard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Pergent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Céline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Lafabrie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Christine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Pergent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-Martini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Maylis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Salivas-Decaux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Cecilia Lopez y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Royo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University of Corte (Corsica, France);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Saïd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Belbacha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Rachid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Semroud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(Algeria);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Zagreb,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Tatjana </a:t>
            </a: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Bakran-Petricioli </a:t>
            </a:r>
            <a:r>
              <a:rPr lang="it-IT" sz="1700" dirty="0">
                <a:latin typeface="Arial" panose="020B0604020202020204" pitchFamily="34" charset="0"/>
                <a:cs typeface="Arial" panose="020B0604020202020204" pitchFamily="34" charset="0"/>
              </a:rPr>
              <a:t>(Croatia); </a:t>
            </a:r>
            <a:endParaRPr lang="it-IT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Melina Marcou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Myroula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Hadjichristoforou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Cyprus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Dr Stéphane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Sartoretto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Ifremer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Center of Toulon,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Berangère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Casalta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(France);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Georges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Skoufas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and Dr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Eugenia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Apostolaki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Institute of Oceanography, Hellenic Centre for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Marine Research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(Greece);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Cristina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Buia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Pier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Panzalis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(Italy);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Borg (Malta);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Borut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Mavric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Lovrenc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Lipej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Boris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Weitzmann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, Dr Yolanda Fernandez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Torquemade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F. Javier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Zapata Salgado, Elvira Alvarez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, Dr Javier 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Romero,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Izaskun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Llagostera (Spain); </a:t>
            </a:r>
            <a:endParaRPr lang="fr-B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Habib 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Langar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700" dirty="0" err="1"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  <a:r>
              <a:rPr lang="fr-BE" sz="1700" dirty="0">
                <a:latin typeface="Arial" panose="020B0604020202020204" pitchFamily="34" charset="0"/>
                <a:cs typeface="Arial" panose="020B0604020202020204" pitchFamily="34" charset="0"/>
              </a:rPr>
              <a:t>); Dr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Baris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Akçalı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Billür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Celebi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(Turkey). 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also thank Steven 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Barillec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Nicolas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Luy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Renzo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Biondo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for their help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fr-BE" sz="24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7" name="Groupe 1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0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2" name="Image 21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6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3" b="-1952"/>
          <a:stretch/>
        </p:blipFill>
        <p:spPr bwMode="auto">
          <a:xfrm>
            <a:off x="76604" y="890524"/>
            <a:ext cx="9018399" cy="44826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-1" y="5373216"/>
            <a:ext cx="9144003" cy="1484784"/>
          </a:xfrm>
          <a:prstGeom prst="rect">
            <a:avLst/>
          </a:prstGeom>
        </p:spPr>
      </p:pic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 …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26870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9148067" cy="44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3450" y="5951021"/>
            <a:ext cx="8103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distribution  of  </a:t>
            </a:r>
            <a:r>
              <a:rPr lang="fr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fr-BE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(Michel, 2012;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redrawn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data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Lipkin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Procaccini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2003;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Boudouresque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2006;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Gobert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 2006;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Meinesz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2009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1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: Gibraltar; 2: Almeria; 3: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Oran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4: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Coasts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of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and  Lebanon;  A: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Rhone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B:  Po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: Nile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 smtClean="0"/>
              <a:t>oceanica</a:t>
            </a:r>
            <a:r>
              <a:rPr lang="fr-BE" sz="2400" dirty="0" smtClean="0"/>
              <a:t> distribution</a:t>
            </a:r>
            <a:endParaRPr lang="fr-BE" sz="2400" dirty="0"/>
          </a:p>
        </p:txBody>
      </p:sp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1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Objectives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268760"/>
            <a:ext cx="704081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time, the TE contamination in the entire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Mediterranean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biomonitored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propose a new 5-level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 quality scale;</a:t>
            </a: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calculate coastal water pollution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indices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bioaccumulated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 levels measured in that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bioindicator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produce, on the basis of these data, accurate maps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contamination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Mediterranean by TEs.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3822" y="4653136"/>
            <a:ext cx="703462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work: 		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approach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order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scientists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stakeholders and decision makers with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tool 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bioassess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 contamination severity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Mediterranean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coastal waters.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1298239" y="5203437"/>
            <a:ext cx="828664" cy="23751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OBJECT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VES</a:t>
            </a:r>
            <a:endParaRPr lang="fr-BE" altLang="fr-FR" b="1" dirty="0"/>
          </a:p>
        </p:txBody>
      </p:sp>
      <p:pic>
        <p:nvPicPr>
          <p:cNvPr id="3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e 32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4" name="Groupe 33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7" name="Picture 8" descr="logo Ocea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1" descr="Logo Capmed 2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9" name="Image 38" descr="LOGO_STARES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1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29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500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14702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Sampling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295" y="1043211"/>
            <a:ext cx="782666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110 sites differing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their levels of exposure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contaminants sampled for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0" y="5373254"/>
            <a:ext cx="9143771" cy="1484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273" b="536"/>
          <a:stretch/>
        </p:blipFill>
        <p:spPr>
          <a:xfrm>
            <a:off x="1588" y="1515953"/>
            <a:ext cx="9152111" cy="3857263"/>
          </a:xfrm>
          <a:prstGeom prst="rect">
            <a:avLst/>
          </a:prstGeom>
        </p:spPr>
      </p:pic>
      <p:pic>
        <p:nvPicPr>
          <p:cNvPr id="14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8" name="Image 27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4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smtClean="0"/>
              <a:t>P. </a:t>
            </a:r>
            <a:r>
              <a:rPr lang="fr-BE" sz="2400" i="1" dirty="0" err="1" smtClean="0"/>
              <a:t>oceanica</a:t>
            </a:r>
            <a:r>
              <a:rPr lang="fr-BE" sz="2400" dirty="0" smtClean="0"/>
              <a:t> </a:t>
            </a:r>
            <a:r>
              <a:rPr lang="fr-BE" sz="2400" dirty="0" err="1" smtClean="0"/>
              <a:t>compartmentalization</a:t>
            </a:r>
            <a:endParaRPr lang="fr-BE" sz="2400" dirty="0"/>
          </a:p>
        </p:txBody>
      </p:sp>
      <p:sp>
        <p:nvSpPr>
          <p:cNvPr id="10244" name="Rectangle 72"/>
          <p:cNvSpPr>
            <a:spLocks noChangeArrowheads="1"/>
          </p:cNvSpPr>
          <p:nvPr/>
        </p:nvSpPr>
        <p:spPr bwMode="auto">
          <a:xfrm>
            <a:off x="933450" y="5930696"/>
            <a:ext cx="8102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Arial" pitchFamily="34" charset="0"/>
                <a:cs typeface="Arial" pitchFamily="34" charset="0"/>
              </a:rPr>
              <a:t>Left: </a:t>
            </a:r>
            <a:r>
              <a:rPr lang="en-GB" sz="1400" i="1" dirty="0">
                <a:latin typeface="Arial" pitchFamily="34" charset="0"/>
                <a:cs typeface="Arial" pitchFamily="34" charset="0"/>
              </a:rPr>
              <a:t>P. oceanica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shoots fixed on a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rhizome. Right: (A) shoot of leaves on a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rhizome; (B, C) adult leaves; (D) intermediate leaf; (E) juvenile leaf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(modified after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Libes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Boudouresque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, 1987).</a:t>
            </a:r>
            <a:endParaRPr lang="fr-BE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06217"/>
            <a:ext cx="3672408" cy="47990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4" y="1137093"/>
            <a:ext cx="4644768" cy="4583813"/>
          </a:xfrm>
          <a:prstGeom prst="rect">
            <a:avLst/>
          </a:prstGeom>
        </p:spPr>
      </p:pic>
      <p:sp>
        <p:nvSpPr>
          <p:cNvPr id="16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pic>
        <p:nvPicPr>
          <p:cNvPr id="17" name="Image 51" descr="Imagex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9" name="Groupe 1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7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9" name="Image 28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8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elements monitored </a:t>
            </a:r>
            <a:endParaRPr lang="fr-BE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90" y="3944818"/>
            <a:ext cx="1560264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8" y="1111838"/>
            <a:ext cx="1566636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82" y="3952844"/>
            <a:ext cx="1570988" cy="27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70" y="1106778"/>
            <a:ext cx="1565943" cy="27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6" y="1083805"/>
            <a:ext cx="1581497" cy="270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52" y="1111838"/>
            <a:ext cx="1648171" cy="27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74" y="3944818"/>
            <a:ext cx="1539917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6" y="3839687"/>
            <a:ext cx="6865238" cy="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pic>
        <p:nvPicPr>
          <p:cNvPr id="27" name="Image 51" descr="Imagex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e 27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9" name="Groupe 28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2" name="Picture 8" descr="logo Oceano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1" descr="Logo Capmed 2.pd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4" name="Image 33" descr="LOGO_STARESO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6" name="Picture 7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19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00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</TotalTime>
  <Words>2474</Words>
  <Application>Microsoft Office PowerPoint</Application>
  <PresentationFormat>Affichage à l'écran (4:3)</PresentationFormat>
  <Paragraphs>389</Paragraphs>
  <Slides>42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uset</dc:creator>
  <cp:lastModifiedBy>jonathan</cp:lastModifiedBy>
  <cp:revision>411</cp:revision>
  <cp:lastPrinted>2015-11-07T01:00:41Z</cp:lastPrinted>
  <dcterms:created xsi:type="dcterms:W3CDTF">2012-11-19T10:31:02Z</dcterms:created>
  <dcterms:modified xsi:type="dcterms:W3CDTF">2015-11-08T10:36:56Z</dcterms:modified>
</cp:coreProperties>
</file>